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31"/>
  </p:notesMasterIdLst>
  <p:handoutMasterIdLst>
    <p:handoutMasterId r:id="rId32"/>
  </p:handoutMasterIdLst>
  <p:sldIdLst>
    <p:sldId id="266" r:id="rId2"/>
    <p:sldId id="268" r:id="rId3"/>
    <p:sldId id="269" r:id="rId4"/>
    <p:sldId id="270" r:id="rId5"/>
    <p:sldId id="271" r:id="rId6"/>
    <p:sldId id="272" r:id="rId7"/>
    <p:sldId id="273" r:id="rId8"/>
    <p:sldId id="274" r:id="rId9"/>
    <p:sldId id="275" r:id="rId10"/>
    <p:sldId id="276" r:id="rId11"/>
    <p:sldId id="277" r:id="rId12"/>
    <p:sldId id="278" r:id="rId13"/>
    <p:sldId id="279" r:id="rId14"/>
    <p:sldId id="296" r:id="rId15"/>
    <p:sldId id="281" r:id="rId16"/>
    <p:sldId id="282"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 id="295" r:id="rId30"/>
  </p:sldIdLst>
  <p:sldSz cx="9144000" cy="6858000" type="screen4x3"/>
  <p:notesSz cx="6797675" cy="9926638"/>
  <p:defaultTextStyle>
    <a:defPPr>
      <a:defRPr lang="en-GB"/>
    </a:defPPr>
    <a:lvl1pPr algn="l" rtl="0" eaLnBrk="0" fontAlgn="base" hangingPunct="0">
      <a:spcBef>
        <a:spcPct val="0"/>
      </a:spcBef>
      <a:spcAft>
        <a:spcPct val="0"/>
      </a:spcAft>
      <a:defRPr sz="2800" b="1"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800" b="1"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800" b="1"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800" b="1"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800" b="1" kern="1200">
        <a:solidFill>
          <a:schemeClr val="tx1"/>
        </a:solidFill>
        <a:latin typeface="Arial" pitchFamily="34" charset="0"/>
        <a:ea typeface="+mn-ea"/>
        <a:cs typeface="+mn-cs"/>
      </a:defRPr>
    </a:lvl5pPr>
    <a:lvl6pPr marL="2286000" algn="l" defTabSz="914400" rtl="0" eaLnBrk="1" latinLnBrk="0" hangingPunct="1">
      <a:defRPr sz="2800" b="1" kern="1200">
        <a:solidFill>
          <a:schemeClr val="tx1"/>
        </a:solidFill>
        <a:latin typeface="Arial" pitchFamily="34" charset="0"/>
        <a:ea typeface="+mn-ea"/>
        <a:cs typeface="+mn-cs"/>
      </a:defRPr>
    </a:lvl6pPr>
    <a:lvl7pPr marL="2743200" algn="l" defTabSz="914400" rtl="0" eaLnBrk="1" latinLnBrk="0" hangingPunct="1">
      <a:defRPr sz="2800" b="1" kern="1200">
        <a:solidFill>
          <a:schemeClr val="tx1"/>
        </a:solidFill>
        <a:latin typeface="Arial" pitchFamily="34" charset="0"/>
        <a:ea typeface="+mn-ea"/>
        <a:cs typeface="+mn-cs"/>
      </a:defRPr>
    </a:lvl7pPr>
    <a:lvl8pPr marL="3200400" algn="l" defTabSz="914400" rtl="0" eaLnBrk="1" latinLnBrk="0" hangingPunct="1">
      <a:defRPr sz="2800" b="1" kern="1200">
        <a:solidFill>
          <a:schemeClr val="tx1"/>
        </a:solidFill>
        <a:latin typeface="Arial" pitchFamily="34" charset="0"/>
        <a:ea typeface="+mn-ea"/>
        <a:cs typeface="+mn-cs"/>
      </a:defRPr>
    </a:lvl8pPr>
    <a:lvl9pPr marL="3657600" algn="l" defTabSz="914400" rtl="0" eaLnBrk="1" latinLnBrk="0" hangingPunct="1">
      <a:defRPr sz="2800" b="1"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47638"/>
    <a:srgbClr val="83732D"/>
    <a:srgbClr val="993300"/>
    <a:srgbClr val="008000"/>
    <a:srgbClr val="00CC00"/>
    <a:srgbClr val="FF0000"/>
    <a:srgbClr val="0033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64" autoAdjust="0"/>
  </p:normalViewPr>
  <p:slideViewPr>
    <p:cSldViewPr snapToGrid="0">
      <p:cViewPr>
        <p:scale>
          <a:sx n="91" d="100"/>
          <a:sy n="91" d="100"/>
        </p:scale>
        <p:origin x="-1210" y="-29"/>
      </p:cViewPr>
      <p:guideLst>
        <p:guide orient="horz" pos="4258"/>
        <p:guide/>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2" d="100"/>
          <a:sy n="52" d="100"/>
        </p:scale>
        <p:origin x="-1956" y="-90"/>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1026"/>
          <p:cNvSpPr>
            <a:spLocks noGrp="1" noChangeArrowheads="1"/>
          </p:cNvSpPr>
          <p:nvPr>
            <p:ph type="hdr" sz="quarter"/>
          </p:nvPr>
        </p:nvSpPr>
        <p:spPr bwMode="auto">
          <a:xfrm>
            <a:off x="0" y="0"/>
            <a:ext cx="2944813"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49" tIns="46076" rIns="92149" bIns="46076" numCol="1" anchor="t" anchorCtr="0" compatLnSpc="1">
            <a:prstTxWarp prst="textNoShape">
              <a:avLst/>
            </a:prstTxWarp>
          </a:bodyPr>
          <a:lstStyle>
            <a:lvl1pPr defTabSz="922338">
              <a:defRPr sz="1200" b="0">
                <a:latin typeface="Times New Roman CYR" charset="-52"/>
              </a:defRPr>
            </a:lvl1pPr>
          </a:lstStyle>
          <a:p>
            <a:endParaRPr lang="ru-RU"/>
          </a:p>
        </p:txBody>
      </p:sp>
      <p:sp>
        <p:nvSpPr>
          <p:cNvPr id="28675" name="Rectangle 1027"/>
          <p:cNvSpPr>
            <a:spLocks noGrp="1" noChangeArrowheads="1"/>
          </p:cNvSpPr>
          <p:nvPr>
            <p:ph type="dt" sz="quarter" idx="1"/>
          </p:nvPr>
        </p:nvSpPr>
        <p:spPr bwMode="auto">
          <a:xfrm>
            <a:off x="3852863" y="0"/>
            <a:ext cx="2944812"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49" tIns="46076" rIns="92149" bIns="46076" numCol="1" anchor="t" anchorCtr="0" compatLnSpc="1">
            <a:prstTxWarp prst="textNoShape">
              <a:avLst/>
            </a:prstTxWarp>
          </a:bodyPr>
          <a:lstStyle>
            <a:lvl1pPr algn="r" defTabSz="922338">
              <a:defRPr sz="1200" b="0">
                <a:latin typeface="Times New Roman CYR" charset="-52"/>
              </a:defRPr>
            </a:lvl1pPr>
          </a:lstStyle>
          <a:p>
            <a:endParaRPr lang="ru-RU"/>
          </a:p>
        </p:txBody>
      </p:sp>
      <p:sp>
        <p:nvSpPr>
          <p:cNvPr id="28676" name="Rectangle 1028"/>
          <p:cNvSpPr>
            <a:spLocks noGrp="1" noChangeArrowheads="1"/>
          </p:cNvSpPr>
          <p:nvPr>
            <p:ph type="ftr" sz="quarter" idx="2"/>
          </p:nvPr>
        </p:nvSpPr>
        <p:spPr bwMode="auto">
          <a:xfrm>
            <a:off x="0" y="9442450"/>
            <a:ext cx="2944813"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49" tIns="46076" rIns="92149" bIns="46076" numCol="1" anchor="b" anchorCtr="0" compatLnSpc="1">
            <a:prstTxWarp prst="textNoShape">
              <a:avLst/>
            </a:prstTxWarp>
          </a:bodyPr>
          <a:lstStyle>
            <a:lvl1pPr defTabSz="922338">
              <a:defRPr sz="1200" b="0">
                <a:latin typeface="Times New Roman CYR" charset="-52"/>
              </a:defRPr>
            </a:lvl1pPr>
          </a:lstStyle>
          <a:p>
            <a:endParaRPr lang="ru-RU"/>
          </a:p>
        </p:txBody>
      </p:sp>
    </p:spTree>
    <p:extLst>
      <p:ext uri="{BB962C8B-B14F-4D97-AF65-F5344CB8AC3E}">
        <p14:creationId xmlns:p14="http://schemas.microsoft.com/office/powerpoint/2010/main" val="25728747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878203"/>
      </p:ext>
    </p:extLst>
  </p:cSld>
  <p:clrMap bg1="lt1" tx1="dk1" bg2="lt2" tx2="dk2" accent1="accent1" accent2="accent2" accent3="accent3" accent4="accent4" accent5="accent5" accent6="accent6" hlink="hlink" folHlink="folHlink"/>
  <p:notesStyle>
    <a:lvl1pPr algn="l" defTabSz="762000" rtl="0" eaLnBrk="0" fontAlgn="base" hangingPunct="0">
      <a:spcBef>
        <a:spcPct val="30000"/>
      </a:spcBef>
      <a:spcAft>
        <a:spcPct val="0"/>
      </a:spcAft>
      <a:defRPr sz="1200" kern="1200">
        <a:solidFill>
          <a:schemeClr val="tx1"/>
        </a:solidFill>
        <a:latin typeface="Times New Roman CYR" charset="-52"/>
        <a:ea typeface="+mn-ea"/>
        <a:cs typeface="+mn-cs"/>
      </a:defRPr>
    </a:lvl1pPr>
    <a:lvl2pPr marL="457200" algn="l" defTabSz="762000" rtl="0" eaLnBrk="0" fontAlgn="base" hangingPunct="0">
      <a:spcBef>
        <a:spcPct val="30000"/>
      </a:spcBef>
      <a:spcAft>
        <a:spcPct val="0"/>
      </a:spcAft>
      <a:defRPr sz="1200" kern="1200">
        <a:solidFill>
          <a:schemeClr val="tx1"/>
        </a:solidFill>
        <a:latin typeface="Times New Roman CYR" charset="-52"/>
        <a:ea typeface="+mn-ea"/>
        <a:cs typeface="+mn-cs"/>
      </a:defRPr>
    </a:lvl2pPr>
    <a:lvl3pPr marL="914400" algn="l" defTabSz="762000" rtl="0" eaLnBrk="0" fontAlgn="base" hangingPunct="0">
      <a:spcBef>
        <a:spcPct val="30000"/>
      </a:spcBef>
      <a:spcAft>
        <a:spcPct val="0"/>
      </a:spcAft>
      <a:defRPr sz="1200" kern="1200">
        <a:solidFill>
          <a:schemeClr val="tx1"/>
        </a:solidFill>
        <a:latin typeface="Times New Roman CYR" charset="-52"/>
        <a:ea typeface="+mn-ea"/>
        <a:cs typeface="+mn-cs"/>
      </a:defRPr>
    </a:lvl3pPr>
    <a:lvl4pPr marL="1371600" algn="l" defTabSz="762000" rtl="0" eaLnBrk="0" fontAlgn="base" hangingPunct="0">
      <a:spcBef>
        <a:spcPct val="30000"/>
      </a:spcBef>
      <a:spcAft>
        <a:spcPct val="0"/>
      </a:spcAft>
      <a:defRPr sz="1200" kern="1200">
        <a:solidFill>
          <a:schemeClr val="tx1"/>
        </a:solidFill>
        <a:latin typeface="Times New Roman CYR" charset="-52"/>
        <a:ea typeface="+mn-ea"/>
        <a:cs typeface="+mn-cs"/>
      </a:defRPr>
    </a:lvl4pPr>
    <a:lvl5pPr marL="1828800" algn="l" defTabSz="762000" rtl="0" eaLnBrk="0" fontAlgn="base" hangingPunct="0">
      <a:spcBef>
        <a:spcPct val="30000"/>
      </a:spcBef>
      <a:spcAft>
        <a:spcPct val="0"/>
      </a:spcAft>
      <a:defRPr sz="1200" kern="1200">
        <a:solidFill>
          <a:schemeClr val="tx1"/>
        </a:solidFill>
        <a:latin typeface="Times New Roman CYR" charset="-52"/>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Rot="1" noChangeArrowheads="1" noTextEdit="1"/>
          </p:cNvSpPr>
          <p:nvPr>
            <p:ph type="sldImg"/>
          </p:nvPr>
        </p:nvSpPr>
        <p:spPr bwMode="auto">
          <a:xfrm>
            <a:off x="919163" y="746125"/>
            <a:ext cx="4959350" cy="3719513"/>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35203" name="Rectangle 3"/>
          <p:cNvSpPr>
            <a:spLocks noGrp="1" noChangeArrowheads="1"/>
          </p:cNvSpPr>
          <p:nvPr>
            <p:ph type="body" idx="1"/>
          </p:nvPr>
        </p:nvSpPr>
        <p:spPr bwMode="auto">
          <a:xfrm>
            <a:off x="681038" y="4713288"/>
            <a:ext cx="5435600" cy="446722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Rectangle 2"/>
          <p:cNvSpPr>
            <a:spLocks noChangeArrowheads="1" noTextEdit="1"/>
          </p:cNvSpPr>
          <p:nvPr>
            <p:ph type="sldImg"/>
          </p:nvPr>
        </p:nvSpPr>
        <p:spPr bwMode="auto">
          <a:xfrm>
            <a:off x="922338" y="771525"/>
            <a:ext cx="4959350" cy="371951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4275" name="Rectangle 3"/>
          <p:cNvSpPr>
            <a:spLocks noGrp="1" noChangeArrowheads="1"/>
          </p:cNvSpPr>
          <p:nvPr>
            <p:ph type="body" idx="1"/>
          </p:nvPr>
        </p:nvSpPr>
        <p:spPr bwMode="auto">
          <a:xfrm>
            <a:off x="906463" y="4722813"/>
            <a:ext cx="4984750" cy="44846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2137" tIns="46070" rIns="92137" bIns="46070"/>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2"/>
          <p:cNvSpPr>
            <a:spLocks noChangeArrowheads="1" noTextEdit="1"/>
          </p:cNvSpPr>
          <p:nvPr>
            <p:ph type="sldImg"/>
          </p:nvPr>
        </p:nvSpPr>
        <p:spPr bwMode="auto">
          <a:xfrm>
            <a:off x="919163" y="744538"/>
            <a:ext cx="4962525" cy="3722687"/>
          </a:xfrm>
          <a:prstGeom prst="rect">
            <a:avLst/>
          </a:prstGeom>
          <a:solidFill>
            <a:srgbClr val="FFFFFF"/>
          </a:solidFill>
          <a:ln>
            <a:solidFill>
              <a:srgbClr val="000000"/>
            </a:solidFill>
            <a:miter lim="800000"/>
            <a:headEnd/>
            <a:tailEnd/>
          </a:ln>
        </p:spPr>
      </p:sp>
      <p:sp>
        <p:nvSpPr>
          <p:cNvPr id="699395" name="Rectangle 3"/>
          <p:cNvSpPr>
            <a:spLocks noChangeArrowheads="1"/>
          </p:cNvSpPr>
          <p:nvPr>
            <p:ph type="body" idx="1"/>
          </p:nvPr>
        </p:nvSpPr>
        <p:spPr bwMode="auto">
          <a:xfrm>
            <a:off x="906463" y="4714875"/>
            <a:ext cx="4984750" cy="4467225"/>
          </a:xfrm>
          <a:prstGeom prst="rect">
            <a:avLst/>
          </a:prstGeom>
          <a:solidFill>
            <a:srgbClr val="FFFFFF"/>
          </a:solidFill>
          <a:ln>
            <a:solidFill>
              <a:srgbClr val="000000"/>
            </a:solidFill>
            <a:miter lim="800000"/>
            <a:headEnd/>
            <a:tailEnd/>
          </a:ln>
        </p:spPr>
        <p:txBody>
          <a:bodyPr lIns="91428" tIns="45714" rIns="91428" bIns="45714"/>
          <a:lstStyle/>
          <a:p>
            <a:pPr defTabSz="914400"/>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2" name="Rectangle 2"/>
          <p:cNvSpPr>
            <a:spLocks noChangeArrowheads="1" noTextEdit="1"/>
          </p:cNvSpPr>
          <p:nvPr>
            <p:ph type="sldImg"/>
          </p:nvPr>
        </p:nvSpPr>
        <p:spPr bwMode="auto">
          <a:xfrm>
            <a:off x="922338" y="771525"/>
            <a:ext cx="4959350" cy="371951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1443" name="Rectangle 3"/>
          <p:cNvSpPr>
            <a:spLocks noGrp="1" noChangeArrowheads="1"/>
          </p:cNvSpPr>
          <p:nvPr>
            <p:ph type="body" idx="1"/>
          </p:nvPr>
        </p:nvSpPr>
        <p:spPr bwMode="auto">
          <a:xfrm>
            <a:off x="906463" y="4722813"/>
            <a:ext cx="4984750" cy="44846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2137" tIns="46070" rIns="92137" bIns="46070"/>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ChangeArrowheads="1" noTextEdit="1"/>
          </p:cNvSpPr>
          <p:nvPr>
            <p:ph type="sldImg"/>
          </p:nvPr>
        </p:nvSpPr>
        <p:spPr bwMode="auto">
          <a:xfrm>
            <a:off x="922338" y="771525"/>
            <a:ext cx="4959350" cy="371951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4515" name="Rectangle 3"/>
          <p:cNvSpPr>
            <a:spLocks noGrp="1" noChangeArrowheads="1"/>
          </p:cNvSpPr>
          <p:nvPr>
            <p:ph type="body" idx="1"/>
          </p:nvPr>
        </p:nvSpPr>
        <p:spPr bwMode="auto">
          <a:xfrm>
            <a:off x="906463" y="4722813"/>
            <a:ext cx="4984750" cy="44846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2137" tIns="46070" rIns="92137" bIns="46070"/>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6" name="Rectangle 2"/>
          <p:cNvSpPr>
            <a:spLocks noRot="1" noChangeArrowheads="1" noTextEdit="1"/>
          </p:cNvSpPr>
          <p:nvPr>
            <p:ph type="sldImg"/>
          </p:nvPr>
        </p:nvSpPr>
        <p:spPr bwMode="auto">
          <a:xfrm>
            <a:off x="917575" y="744538"/>
            <a:ext cx="4962525" cy="37226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7587" name="Rectangle 3"/>
          <p:cNvSpPr>
            <a:spLocks noGrp="1" noChangeArrowheads="1"/>
          </p:cNvSpPr>
          <p:nvPr>
            <p:ph type="body" idx="1"/>
          </p:nvPr>
        </p:nvSpPr>
        <p:spPr bwMode="auto">
          <a:xfrm>
            <a:off x="681038" y="4716463"/>
            <a:ext cx="5435600" cy="44656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13" tIns="46557" rIns="93113" bIns="46557"/>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Rectangle 2"/>
          <p:cNvSpPr>
            <a:spLocks noChangeArrowheads="1" noTextEdit="1"/>
          </p:cNvSpPr>
          <p:nvPr>
            <p:ph type="sldImg"/>
          </p:nvPr>
        </p:nvSpPr>
        <p:spPr bwMode="auto">
          <a:xfrm>
            <a:off x="919163" y="744538"/>
            <a:ext cx="4962525" cy="3722687"/>
          </a:xfrm>
          <a:prstGeom prst="rect">
            <a:avLst/>
          </a:prstGeom>
          <a:solidFill>
            <a:srgbClr val="FFFFFF"/>
          </a:solidFill>
          <a:ln>
            <a:solidFill>
              <a:srgbClr val="000000"/>
            </a:solidFill>
            <a:miter lim="800000"/>
            <a:headEnd/>
            <a:tailEnd/>
          </a:ln>
        </p:spPr>
      </p:sp>
      <p:sp>
        <p:nvSpPr>
          <p:cNvPr id="720899" name="Rectangle 3"/>
          <p:cNvSpPr>
            <a:spLocks noChangeArrowheads="1"/>
          </p:cNvSpPr>
          <p:nvPr>
            <p:ph type="body" idx="1"/>
          </p:nvPr>
        </p:nvSpPr>
        <p:spPr bwMode="auto">
          <a:xfrm>
            <a:off x="906463" y="4714875"/>
            <a:ext cx="4984750" cy="4467225"/>
          </a:xfrm>
          <a:prstGeom prst="rect">
            <a:avLst/>
          </a:prstGeom>
          <a:solidFill>
            <a:srgbClr val="FFFFFF"/>
          </a:solidFill>
          <a:ln>
            <a:solidFill>
              <a:srgbClr val="000000"/>
            </a:solidFill>
            <a:miter lim="800000"/>
            <a:headEnd/>
            <a:tailEnd/>
          </a:ln>
        </p:spPr>
        <p:txBody>
          <a:bodyPr lIns="91428" tIns="45714" rIns="91428" bIns="45714"/>
          <a:lstStyle/>
          <a:p>
            <a:pPr defTabSz="914400"/>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6" name="Rectangle 2"/>
          <p:cNvSpPr>
            <a:spLocks noChangeArrowheads="1" noTextEdit="1"/>
          </p:cNvSpPr>
          <p:nvPr>
            <p:ph type="sldImg"/>
          </p:nvPr>
        </p:nvSpPr>
        <p:spPr bwMode="auto">
          <a:xfrm>
            <a:off x="922338" y="771525"/>
            <a:ext cx="4959350" cy="371951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2947" name="Rectangle 3"/>
          <p:cNvSpPr>
            <a:spLocks noGrp="1" noChangeArrowheads="1"/>
          </p:cNvSpPr>
          <p:nvPr>
            <p:ph type="body" idx="1"/>
          </p:nvPr>
        </p:nvSpPr>
        <p:spPr bwMode="auto">
          <a:xfrm>
            <a:off x="906463" y="4722813"/>
            <a:ext cx="4984750" cy="44846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2137" tIns="46070" rIns="92137" bIns="46070"/>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2"/>
          <p:cNvSpPr>
            <a:spLocks noChangeArrowheads="1" noTextEdit="1"/>
          </p:cNvSpPr>
          <p:nvPr>
            <p:ph type="sldImg"/>
          </p:nvPr>
        </p:nvSpPr>
        <p:spPr bwMode="auto">
          <a:xfrm>
            <a:off x="922338" y="771525"/>
            <a:ext cx="4959350" cy="371951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6019" name="Rectangle 3"/>
          <p:cNvSpPr>
            <a:spLocks noGrp="1" noChangeArrowheads="1"/>
          </p:cNvSpPr>
          <p:nvPr>
            <p:ph type="body" idx="1"/>
          </p:nvPr>
        </p:nvSpPr>
        <p:spPr bwMode="auto">
          <a:xfrm>
            <a:off x="906463" y="4722813"/>
            <a:ext cx="4984750" cy="44846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2137" tIns="46070" rIns="92137" bIns="46070"/>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Foliennummernplatzhalter 3"/>
          <p:cNvSpPr>
            <a:spLocks noGrp="1"/>
          </p:cNvSpPr>
          <p:nvPr>
            <p:ph type="sldNum" sz="quarter" idx="10"/>
          </p:nvPr>
        </p:nvSpPr>
        <p:spPr/>
        <p:txBody>
          <a:bodyPr/>
          <a:lstStyle>
            <a:lvl1pPr>
              <a:defRPr/>
            </a:lvl1p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668F7FCC-3EAB-4E97-9F2F-B712DE3EA646}" type="slidenum">
              <a:rPr lang="en-GB" sz="1600"/>
              <a:pPr/>
              <a:t>‹Nr.›</a:t>
            </a:fld>
            <a:endParaRPr lang="en-GB" sz="1600"/>
          </a:p>
        </p:txBody>
      </p:sp>
    </p:spTree>
    <p:extLst>
      <p:ext uri="{BB962C8B-B14F-4D97-AF65-F5344CB8AC3E}">
        <p14:creationId xmlns:p14="http://schemas.microsoft.com/office/powerpoint/2010/main" val="1946310945"/>
      </p:ext>
    </p:extLst>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3"/>
          <p:cNvSpPr>
            <a:spLocks noGrp="1"/>
          </p:cNvSpPr>
          <p:nvPr>
            <p:ph type="sldNum" sz="quarter" idx="10"/>
          </p:nvPr>
        </p:nvSpPr>
        <p:spPr/>
        <p:txBody>
          <a:bodyPr/>
          <a:lstStyle>
            <a:lvl1pPr>
              <a:defRPr/>
            </a:lvl1p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779CBF5B-8AF3-4962-90B0-04A9A0E9FCAA}" type="slidenum">
              <a:rPr lang="en-GB" sz="1600"/>
              <a:pPr/>
              <a:t>‹Nr.›</a:t>
            </a:fld>
            <a:endParaRPr lang="en-GB" sz="1600"/>
          </a:p>
        </p:txBody>
      </p:sp>
    </p:spTree>
    <p:extLst>
      <p:ext uri="{BB962C8B-B14F-4D97-AF65-F5344CB8AC3E}">
        <p14:creationId xmlns:p14="http://schemas.microsoft.com/office/powerpoint/2010/main" val="1582238297"/>
      </p:ext>
    </p:extLst>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91300" y="0"/>
            <a:ext cx="1968500" cy="60960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0"/>
            <a:ext cx="5753100" cy="6096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3"/>
          <p:cNvSpPr>
            <a:spLocks noGrp="1"/>
          </p:cNvSpPr>
          <p:nvPr>
            <p:ph type="sldNum" sz="quarter" idx="10"/>
          </p:nvPr>
        </p:nvSpPr>
        <p:spPr/>
        <p:txBody>
          <a:bodyPr/>
          <a:lstStyle>
            <a:lvl1pPr>
              <a:defRPr/>
            </a:lvl1p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98B8ADC7-4F95-4A19-A268-91B4F4D12686}" type="slidenum">
              <a:rPr lang="en-GB" sz="1600"/>
              <a:pPr/>
              <a:t>‹Nr.›</a:t>
            </a:fld>
            <a:endParaRPr lang="en-GB" sz="1600"/>
          </a:p>
        </p:txBody>
      </p:sp>
    </p:spTree>
    <p:extLst>
      <p:ext uri="{BB962C8B-B14F-4D97-AF65-F5344CB8AC3E}">
        <p14:creationId xmlns:p14="http://schemas.microsoft.com/office/powerpoint/2010/main" val="270576249"/>
      </p:ext>
    </p:extLst>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85800" y="0"/>
            <a:ext cx="7874000" cy="60960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Foliennummernplatzhalter 2"/>
          <p:cNvSpPr>
            <a:spLocks noGrp="1"/>
          </p:cNvSpPr>
          <p:nvPr>
            <p:ph type="sldNum" sz="quarter" idx="10"/>
          </p:nvPr>
        </p:nvSpPr>
        <p:spPr>
          <a:xfrm>
            <a:off x="3517900" y="6500813"/>
            <a:ext cx="5346700" cy="357187"/>
          </a:xfrm>
        </p:spPr>
        <p:txBody>
          <a:bodyPr/>
          <a:lstStyle>
            <a:lvl1pPr>
              <a:defRPr/>
            </a:lvl1p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687A5FF7-B3B8-4174-890C-9EE45C85599B}" type="slidenum">
              <a:rPr lang="en-GB" sz="1600"/>
              <a:pPr/>
              <a:t>‹Nr.›</a:t>
            </a:fld>
            <a:endParaRPr lang="en-GB" sz="1600"/>
          </a:p>
        </p:txBody>
      </p:sp>
    </p:spTree>
    <p:extLst>
      <p:ext uri="{BB962C8B-B14F-4D97-AF65-F5344CB8AC3E}">
        <p14:creationId xmlns:p14="http://schemas.microsoft.com/office/powerpoint/2010/main" val="1610461903"/>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3"/>
          <p:cNvSpPr>
            <a:spLocks noGrp="1"/>
          </p:cNvSpPr>
          <p:nvPr>
            <p:ph type="sldNum" sz="quarter" idx="10"/>
          </p:nvPr>
        </p:nvSpPr>
        <p:spPr/>
        <p:txBody>
          <a:bodyPr/>
          <a:lstStyle>
            <a:lvl1pPr>
              <a:defRPr/>
            </a:lvl1p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BA6E2274-FDF9-4884-8D7D-992803067AD4}" type="slidenum">
              <a:rPr lang="en-GB" sz="1600"/>
              <a:pPr/>
              <a:t>‹Nr.›</a:t>
            </a:fld>
            <a:endParaRPr lang="en-GB" sz="1600"/>
          </a:p>
        </p:txBody>
      </p:sp>
    </p:spTree>
    <p:extLst>
      <p:ext uri="{BB962C8B-B14F-4D97-AF65-F5344CB8AC3E}">
        <p14:creationId xmlns:p14="http://schemas.microsoft.com/office/powerpoint/2010/main" val="2379893181"/>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Foliennummernplatzhalter 3"/>
          <p:cNvSpPr>
            <a:spLocks noGrp="1"/>
          </p:cNvSpPr>
          <p:nvPr>
            <p:ph type="sldNum" sz="quarter" idx="10"/>
          </p:nvPr>
        </p:nvSpPr>
        <p:spPr/>
        <p:txBody>
          <a:bodyPr/>
          <a:lstStyle>
            <a:lvl1pPr>
              <a:defRPr/>
            </a:lvl1p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2EBF4AD4-F567-458E-A3C5-D1F1064D916B}" type="slidenum">
              <a:rPr lang="en-GB" sz="1600"/>
              <a:pPr/>
              <a:t>‹Nr.›</a:t>
            </a:fld>
            <a:endParaRPr lang="en-GB" sz="1600"/>
          </a:p>
        </p:txBody>
      </p:sp>
    </p:spTree>
    <p:extLst>
      <p:ext uri="{BB962C8B-B14F-4D97-AF65-F5344CB8AC3E}">
        <p14:creationId xmlns:p14="http://schemas.microsoft.com/office/powerpoint/2010/main" val="1805941337"/>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Foliennummernplatzhalter 4"/>
          <p:cNvSpPr>
            <a:spLocks noGrp="1"/>
          </p:cNvSpPr>
          <p:nvPr>
            <p:ph type="sldNum" sz="quarter" idx="10"/>
          </p:nvPr>
        </p:nvSpPr>
        <p:spPr/>
        <p:txBody>
          <a:bodyPr/>
          <a:lstStyle>
            <a:lvl1pPr>
              <a:defRPr/>
            </a:lvl1p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F6606D19-66DF-45F7-8C10-C923A8DB50AB}" type="slidenum">
              <a:rPr lang="en-GB" sz="1600"/>
              <a:pPr/>
              <a:t>‹Nr.›</a:t>
            </a:fld>
            <a:endParaRPr lang="en-GB" sz="1600"/>
          </a:p>
        </p:txBody>
      </p:sp>
    </p:spTree>
    <p:extLst>
      <p:ext uri="{BB962C8B-B14F-4D97-AF65-F5344CB8AC3E}">
        <p14:creationId xmlns:p14="http://schemas.microsoft.com/office/powerpoint/2010/main" val="2075605454"/>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Foliennummernplatzhalter 6"/>
          <p:cNvSpPr>
            <a:spLocks noGrp="1"/>
          </p:cNvSpPr>
          <p:nvPr>
            <p:ph type="sldNum" sz="quarter" idx="10"/>
          </p:nvPr>
        </p:nvSpPr>
        <p:spPr/>
        <p:txBody>
          <a:bodyPr/>
          <a:lstStyle>
            <a:lvl1pPr>
              <a:defRPr/>
            </a:lvl1p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2BBB862E-DD74-478B-B18E-B49D6F8946A1}" type="slidenum">
              <a:rPr lang="en-GB" sz="1600"/>
              <a:pPr/>
              <a:t>‹Nr.›</a:t>
            </a:fld>
            <a:endParaRPr lang="en-GB" sz="1600"/>
          </a:p>
        </p:txBody>
      </p:sp>
    </p:spTree>
    <p:extLst>
      <p:ext uri="{BB962C8B-B14F-4D97-AF65-F5344CB8AC3E}">
        <p14:creationId xmlns:p14="http://schemas.microsoft.com/office/powerpoint/2010/main" val="3506988636"/>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Foliennummernplatzhalter 2"/>
          <p:cNvSpPr>
            <a:spLocks noGrp="1"/>
          </p:cNvSpPr>
          <p:nvPr>
            <p:ph type="sldNum" sz="quarter" idx="10"/>
          </p:nvPr>
        </p:nvSpPr>
        <p:spPr/>
        <p:txBody>
          <a:bodyPr/>
          <a:lstStyle>
            <a:lvl1pPr>
              <a:defRPr/>
            </a:lvl1p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4A7F9423-3BDC-457B-89BD-7135C533BE50}" type="slidenum">
              <a:rPr lang="en-GB" sz="1600"/>
              <a:pPr/>
              <a:t>‹Nr.›</a:t>
            </a:fld>
            <a:endParaRPr lang="en-GB" sz="1600"/>
          </a:p>
        </p:txBody>
      </p:sp>
    </p:spTree>
    <p:extLst>
      <p:ext uri="{BB962C8B-B14F-4D97-AF65-F5344CB8AC3E}">
        <p14:creationId xmlns:p14="http://schemas.microsoft.com/office/powerpoint/2010/main" val="124632968"/>
      </p:ext>
    </p:extLst>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lvl1pPr>
              <a:defRPr/>
            </a:lvl1p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D5B0AB59-59F3-4ED7-B90C-C10C57EDD568}" type="slidenum">
              <a:rPr lang="en-GB" sz="1600"/>
              <a:pPr/>
              <a:t>‹Nr.›</a:t>
            </a:fld>
            <a:endParaRPr lang="en-GB" sz="1600"/>
          </a:p>
        </p:txBody>
      </p:sp>
    </p:spTree>
    <p:extLst>
      <p:ext uri="{BB962C8B-B14F-4D97-AF65-F5344CB8AC3E}">
        <p14:creationId xmlns:p14="http://schemas.microsoft.com/office/powerpoint/2010/main" val="216659354"/>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Foliennummernplatzhalter 4"/>
          <p:cNvSpPr>
            <a:spLocks noGrp="1"/>
          </p:cNvSpPr>
          <p:nvPr>
            <p:ph type="sldNum" sz="quarter" idx="10"/>
          </p:nvPr>
        </p:nvSpPr>
        <p:spPr/>
        <p:txBody>
          <a:bodyPr/>
          <a:lstStyle>
            <a:lvl1pPr>
              <a:defRPr/>
            </a:lvl1p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AA3EF420-7D5E-4175-95B8-55BC7FACC9C1}" type="slidenum">
              <a:rPr lang="en-GB" sz="1600"/>
              <a:pPr/>
              <a:t>‹Nr.›</a:t>
            </a:fld>
            <a:endParaRPr lang="en-GB" sz="1600"/>
          </a:p>
        </p:txBody>
      </p:sp>
    </p:spTree>
    <p:extLst>
      <p:ext uri="{BB962C8B-B14F-4D97-AF65-F5344CB8AC3E}">
        <p14:creationId xmlns:p14="http://schemas.microsoft.com/office/powerpoint/2010/main" val="1925499413"/>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Foliennummernplatzhalter 4"/>
          <p:cNvSpPr>
            <a:spLocks noGrp="1"/>
          </p:cNvSpPr>
          <p:nvPr>
            <p:ph type="sldNum" sz="quarter" idx="10"/>
          </p:nvPr>
        </p:nvSpPr>
        <p:spPr/>
        <p:txBody>
          <a:bodyPr/>
          <a:lstStyle>
            <a:lvl1pPr>
              <a:defRPr/>
            </a:lvl1p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9B8AC421-501C-4919-B4E7-CB220BACBEE6}" type="slidenum">
              <a:rPr lang="en-GB" sz="1600"/>
              <a:pPr/>
              <a:t>‹Nr.›</a:t>
            </a:fld>
            <a:endParaRPr lang="en-GB" sz="1600"/>
          </a:p>
        </p:txBody>
      </p:sp>
    </p:spTree>
    <p:extLst>
      <p:ext uri="{BB962C8B-B14F-4D97-AF65-F5344CB8AC3E}">
        <p14:creationId xmlns:p14="http://schemas.microsoft.com/office/powerpoint/2010/main" val="2573926596"/>
      </p:ext>
    </p:extLst>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85813" y="0"/>
            <a:ext cx="7773987"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15" tIns="46007" rIns="92015" bIns="46007" numCol="1" anchor="ctr" anchorCtr="0" compatLnSpc="1">
            <a:prstTxWarp prst="textNoShape">
              <a:avLst/>
            </a:prstTxWarp>
          </a:bodyPr>
          <a:lstStyle/>
          <a:p>
            <a:pPr lvl="0"/>
            <a:r>
              <a:rPr lang="en-GB" smtClean="0"/>
              <a:t>Щелчок правит 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15" tIns="46007" rIns="92015" bIns="46007" numCol="1" anchor="t" anchorCtr="0" compatLnSpc="1">
            <a:prstTxWarp prst="textNoShape">
              <a:avLst/>
            </a:prstTxWarp>
          </a:bodyPr>
          <a:lstStyle/>
          <a:p>
            <a:pPr lvl="0"/>
            <a:r>
              <a:rPr lang="en-GB" smtClean="0"/>
              <a:t>Щелчок правит образец текста</a:t>
            </a:r>
          </a:p>
          <a:p>
            <a:pPr lvl="1"/>
            <a:r>
              <a:rPr lang="en-GB" smtClean="0"/>
              <a:t>Второй уровень</a:t>
            </a:r>
          </a:p>
          <a:p>
            <a:pPr lvl="2"/>
            <a:r>
              <a:rPr lang="en-GB" smtClean="0"/>
              <a:t>Третий уровень</a:t>
            </a:r>
          </a:p>
          <a:p>
            <a:pPr lvl="3"/>
            <a:r>
              <a:rPr lang="en-GB" smtClean="0"/>
              <a:t>Четвертый уровень</a:t>
            </a:r>
          </a:p>
          <a:p>
            <a:pPr lvl="4"/>
            <a:r>
              <a:rPr lang="en-GB" smtClean="0"/>
              <a:t>Пятый уровень</a:t>
            </a:r>
          </a:p>
        </p:txBody>
      </p:sp>
      <p:sp>
        <p:nvSpPr>
          <p:cNvPr id="1030" name="Rectangle 6"/>
          <p:cNvSpPr>
            <a:spLocks noGrp="1" noChangeArrowheads="1"/>
          </p:cNvSpPr>
          <p:nvPr>
            <p:ph type="sldNum" sz="quarter" idx="4"/>
          </p:nvPr>
        </p:nvSpPr>
        <p:spPr bwMode="auto">
          <a:xfrm>
            <a:off x="3517900" y="6500813"/>
            <a:ext cx="53467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15" tIns="46007" rIns="92015" bIns="46007" numCol="1" anchor="ctr" anchorCtr="0" compatLnSpc="1">
            <a:prstTxWarp prst="textNoShape">
              <a:avLst/>
            </a:prstTxWarp>
          </a:bodyPr>
          <a:lstStyle>
            <a:lvl1pPr defTabSz="762000">
              <a:defRPr sz="1400">
                <a:solidFill>
                  <a:srgbClr val="003399"/>
                </a:solidFill>
              </a:defRPr>
            </a:lvl1p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F2BC8979-AE9B-47DA-B472-ACB7A15193D5}" type="slidenum">
              <a:rPr lang="en-GB" sz="1600"/>
              <a:pPr/>
              <a:t>‹Nr.›</a:t>
            </a:fld>
            <a:endParaRPr lang="en-GB" sz="1600"/>
          </a:p>
        </p:txBody>
      </p:sp>
      <p:sp>
        <p:nvSpPr>
          <p:cNvPr id="1032" name="Line 8"/>
          <p:cNvSpPr>
            <a:spLocks noChangeShapeType="1"/>
          </p:cNvSpPr>
          <p:nvPr userDrawn="1"/>
        </p:nvSpPr>
        <p:spPr bwMode="auto">
          <a:xfrm>
            <a:off x="350838" y="6557963"/>
            <a:ext cx="8616950" cy="0"/>
          </a:xfrm>
          <a:prstGeom prst="line">
            <a:avLst/>
          </a:prstGeom>
          <a:noFill/>
          <a:ln w="28575">
            <a:solidFill>
              <a:srgbClr val="00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advClick="0"/>
  <p:timing>
    <p:tnLst>
      <p:par>
        <p:cTn id="1" dur="indefinite" restart="never" nodeType="tmRoot"/>
      </p:par>
    </p:tnLst>
  </p:timing>
  <p:hf hdr="0" ftr="0" dt="0"/>
  <p:txStyles>
    <p:titleStyle>
      <a:lvl1pPr algn="ctr" defTabSz="762000" rtl="0" eaLnBrk="0" fontAlgn="base" hangingPunct="0">
        <a:spcBef>
          <a:spcPct val="0"/>
        </a:spcBef>
        <a:spcAft>
          <a:spcPct val="0"/>
        </a:spcAft>
        <a:defRPr sz="2800" b="1">
          <a:solidFill>
            <a:srgbClr val="000099"/>
          </a:solidFill>
          <a:effectLst>
            <a:outerShdw blurRad="38100" dist="38100" dir="2700000" algn="tl">
              <a:srgbClr val="000000"/>
            </a:outerShdw>
          </a:effectLst>
          <a:latin typeface="+mj-lt"/>
          <a:ea typeface="+mj-ea"/>
          <a:cs typeface="+mj-cs"/>
        </a:defRPr>
      </a:lvl1pPr>
      <a:lvl2pPr algn="ctr" defTabSz="762000" rtl="0" eaLnBrk="0" fontAlgn="base" hangingPunct="0">
        <a:spcBef>
          <a:spcPct val="0"/>
        </a:spcBef>
        <a:spcAft>
          <a:spcPct val="0"/>
        </a:spcAft>
        <a:defRPr sz="2800" b="1">
          <a:solidFill>
            <a:srgbClr val="000099"/>
          </a:solidFill>
          <a:effectLst>
            <a:outerShdw blurRad="38100" dist="38100" dir="2700000" algn="tl">
              <a:srgbClr val="000000"/>
            </a:outerShdw>
          </a:effectLst>
          <a:latin typeface="Arial" pitchFamily="34" charset="0"/>
        </a:defRPr>
      </a:lvl2pPr>
      <a:lvl3pPr algn="ctr" defTabSz="762000" rtl="0" eaLnBrk="0" fontAlgn="base" hangingPunct="0">
        <a:spcBef>
          <a:spcPct val="0"/>
        </a:spcBef>
        <a:spcAft>
          <a:spcPct val="0"/>
        </a:spcAft>
        <a:defRPr sz="2800" b="1">
          <a:solidFill>
            <a:srgbClr val="000099"/>
          </a:solidFill>
          <a:effectLst>
            <a:outerShdw blurRad="38100" dist="38100" dir="2700000" algn="tl">
              <a:srgbClr val="000000"/>
            </a:outerShdw>
          </a:effectLst>
          <a:latin typeface="Arial" pitchFamily="34" charset="0"/>
        </a:defRPr>
      </a:lvl3pPr>
      <a:lvl4pPr algn="ctr" defTabSz="762000" rtl="0" eaLnBrk="0" fontAlgn="base" hangingPunct="0">
        <a:spcBef>
          <a:spcPct val="0"/>
        </a:spcBef>
        <a:spcAft>
          <a:spcPct val="0"/>
        </a:spcAft>
        <a:defRPr sz="2800" b="1">
          <a:solidFill>
            <a:srgbClr val="000099"/>
          </a:solidFill>
          <a:effectLst>
            <a:outerShdw blurRad="38100" dist="38100" dir="2700000" algn="tl">
              <a:srgbClr val="000000"/>
            </a:outerShdw>
          </a:effectLst>
          <a:latin typeface="Arial" pitchFamily="34" charset="0"/>
        </a:defRPr>
      </a:lvl4pPr>
      <a:lvl5pPr algn="ctr" defTabSz="762000" rtl="0" eaLnBrk="0" fontAlgn="base" hangingPunct="0">
        <a:spcBef>
          <a:spcPct val="0"/>
        </a:spcBef>
        <a:spcAft>
          <a:spcPct val="0"/>
        </a:spcAft>
        <a:defRPr sz="2800" b="1">
          <a:solidFill>
            <a:srgbClr val="000099"/>
          </a:solidFill>
          <a:effectLst>
            <a:outerShdw blurRad="38100" dist="38100" dir="2700000" algn="tl">
              <a:srgbClr val="000000"/>
            </a:outerShdw>
          </a:effectLst>
          <a:latin typeface="Arial" pitchFamily="34" charset="0"/>
        </a:defRPr>
      </a:lvl5pPr>
      <a:lvl6pPr marL="457200" algn="ctr" defTabSz="762000" rtl="0" eaLnBrk="0" fontAlgn="base" hangingPunct="0">
        <a:spcBef>
          <a:spcPct val="0"/>
        </a:spcBef>
        <a:spcAft>
          <a:spcPct val="0"/>
        </a:spcAft>
        <a:defRPr sz="2800" b="1">
          <a:solidFill>
            <a:srgbClr val="000099"/>
          </a:solidFill>
          <a:effectLst>
            <a:outerShdw blurRad="38100" dist="38100" dir="2700000" algn="tl">
              <a:srgbClr val="000000"/>
            </a:outerShdw>
          </a:effectLst>
          <a:latin typeface="Arial" pitchFamily="34" charset="0"/>
        </a:defRPr>
      </a:lvl6pPr>
      <a:lvl7pPr marL="914400" algn="ctr" defTabSz="762000" rtl="0" eaLnBrk="0" fontAlgn="base" hangingPunct="0">
        <a:spcBef>
          <a:spcPct val="0"/>
        </a:spcBef>
        <a:spcAft>
          <a:spcPct val="0"/>
        </a:spcAft>
        <a:defRPr sz="2800" b="1">
          <a:solidFill>
            <a:srgbClr val="000099"/>
          </a:solidFill>
          <a:effectLst>
            <a:outerShdw blurRad="38100" dist="38100" dir="2700000" algn="tl">
              <a:srgbClr val="000000"/>
            </a:outerShdw>
          </a:effectLst>
          <a:latin typeface="Arial" pitchFamily="34" charset="0"/>
        </a:defRPr>
      </a:lvl7pPr>
      <a:lvl8pPr marL="1371600" algn="ctr" defTabSz="762000" rtl="0" eaLnBrk="0" fontAlgn="base" hangingPunct="0">
        <a:spcBef>
          <a:spcPct val="0"/>
        </a:spcBef>
        <a:spcAft>
          <a:spcPct val="0"/>
        </a:spcAft>
        <a:defRPr sz="2800" b="1">
          <a:solidFill>
            <a:srgbClr val="000099"/>
          </a:solidFill>
          <a:effectLst>
            <a:outerShdw blurRad="38100" dist="38100" dir="2700000" algn="tl">
              <a:srgbClr val="000000"/>
            </a:outerShdw>
          </a:effectLst>
          <a:latin typeface="Arial" pitchFamily="34" charset="0"/>
        </a:defRPr>
      </a:lvl8pPr>
      <a:lvl9pPr marL="1828800" algn="ctr" defTabSz="762000" rtl="0" eaLnBrk="0" fontAlgn="base" hangingPunct="0">
        <a:spcBef>
          <a:spcPct val="0"/>
        </a:spcBef>
        <a:spcAft>
          <a:spcPct val="0"/>
        </a:spcAft>
        <a:defRPr sz="2800" b="1">
          <a:solidFill>
            <a:srgbClr val="000099"/>
          </a:solidFill>
          <a:effectLst>
            <a:outerShdw blurRad="38100" dist="38100" dir="2700000" algn="tl">
              <a:srgbClr val="000000"/>
            </a:outerShdw>
          </a:effectLst>
          <a:latin typeface="Arial" pitchFamily="34" charset="0"/>
        </a:defRPr>
      </a:lvl9pPr>
    </p:titleStyle>
    <p:bodyStyle>
      <a:lvl1pPr marL="344488" indent="-344488" algn="l" defTabSz="762000" rtl="0" eaLnBrk="0" fontAlgn="base" hangingPunct="0">
        <a:spcBef>
          <a:spcPct val="20000"/>
        </a:spcBef>
        <a:spcAft>
          <a:spcPct val="0"/>
        </a:spcAft>
        <a:buChar char="•"/>
        <a:defRPr sz="2300" b="1">
          <a:solidFill>
            <a:schemeClr val="tx1"/>
          </a:solidFill>
          <a:effectLst>
            <a:outerShdw blurRad="38100" dist="38100" dir="2700000" algn="tl">
              <a:srgbClr val="FFFFFF"/>
            </a:outerShdw>
          </a:effectLst>
          <a:latin typeface="+mn-lt"/>
          <a:ea typeface="+mn-ea"/>
          <a:cs typeface="+mn-cs"/>
        </a:defRPr>
      </a:lvl1pPr>
      <a:lvl2pPr marL="742950" indent="-285750" algn="l" defTabSz="762000" rtl="0" eaLnBrk="0" fontAlgn="base" hangingPunct="0">
        <a:spcBef>
          <a:spcPct val="20000"/>
        </a:spcBef>
        <a:spcAft>
          <a:spcPct val="0"/>
        </a:spcAft>
        <a:buChar char="–"/>
        <a:defRPr sz="2800">
          <a:solidFill>
            <a:schemeClr val="tx1"/>
          </a:solidFill>
          <a:latin typeface="Arial Unicode MS" pitchFamily="34" charset="-128"/>
        </a:defRPr>
      </a:lvl2pPr>
      <a:lvl3pPr marL="1141413" indent="-227013" algn="l" defTabSz="762000" rtl="0" eaLnBrk="0" fontAlgn="base" hangingPunct="0">
        <a:spcBef>
          <a:spcPct val="20000"/>
        </a:spcBef>
        <a:spcAft>
          <a:spcPct val="0"/>
        </a:spcAft>
        <a:buChar char="•"/>
        <a:defRPr sz="2300">
          <a:solidFill>
            <a:schemeClr val="tx1"/>
          </a:solidFill>
          <a:latin typeface="+mn-lt"/>
        </a:defRPr>
      </a:lvl3pPr>
      <a:lvl4pPr marL="1598613" indent="-227013" algn="l" defTabSz="762000" rtl="0" eaLnBrk="0" fontAlgn="base" hangingPunct="0">
        <a:spcBef>
          <a:spcPct val="20000"/>
        </a:spcBef>
        <a:spcAft>
          <a:spcPct val="0"/>
        </a:spcAft>
        <a:buChar char="–"/>
        <a:defRPr sz="2100">
          <a:solidFill>
            <a:schemeClr val="tx1"/>
          </a:solidFill>
          <a:latin typeface="+mn-lt"/>
        </a:defRPr>
      </a:lvl4pPr>
      <a:lvl5pPr marL="2057400" indent="-230188" algn="l" defTabSz="762000" rtl="0" eaLnBrk="0" fontAlgn="base" hangingPunct="0">
        <a:spcBef>
          <a:spcPct val="20000"/>
        </a:spcBef>
        <a:spcAft>
          <a:spcPct val="0"/>
        </a:spcAft>
        <a:buChar char="•"/>
        <a:defRPr sz="2100">
          <a:solidFill>
            <a:schemeClr val="tx1"/>
          </a:solidFill>
          <a:latin typeface="+mn-lt"/>
        </a:defRPr>
      </a:lvl5pPr>
      <a:lvl6pPr marL="2514600" indent="-230188" algn="l" defTabSz="762000" rtl="0" eaLnBrk="0" fontAlgn="base" hangingPunct="0">
        <a:spcBef>
          <a:spcPct val="20000"/>
        </a:spcBef>
        <a:spcAft>
          <a:spcPct val="0"/>
        </a:spcAft>
        <a:buChar char="•"/>
        <a:defRPr sz="2100">
          <a:solidFill>
            <a:schemeClr val="tx1"/>
          </a:solidFill>
          <a:latin typeface="+mn-lt"/>
        </a:defRPr>
      </a:lvl6pPr>
      <a:lvl7pPr marL="2971800" indent="-230188" algn="l" defTabSz="762000" rtl="0" eaLnBrk="0" fontAlgn="base" hangingPunct="0">
        <a:spcBef>
          <a:spcPct val="20000"/>
        </a:spcBef>
        <a:spcAft>
          <a:spcPct val="0"/>
        </a:spcAft>
        <a:buChar char="•"/>
        <a:defRPr sz="2100">
          <a:solidFill>
            <a:schemeClr val="tx1"/>
          </a:solidFill>
          <a:latin typeface="+mn-lt"/>
        </a:defRPr>
      </a:lvl7pPr>
      <a:lvl8pPr marL="3429000" indent="-230188" algn="l" defTabSz="762000" rtl="0" eaLnBrk="0" fontAlgn="base" hangingPunct="0">
        <a:spcBef>
          <a:spcPct val="20000"/>
        </a:spcBef>
        <a:spcAft>
          <a:spcPct val="0"/>
        </a:spcAft>
        <a:buChar char="•"/>
        <a:defRPr sz="2100">
          <a:solidFill>
            <a:schemeClr val="tx1"/>
          </a:solidFill>
          <a:latin typeface="+mn-lt"/>
        </a:defRPr>
      </a:lvl8pPr>
      <a:lvl9pPr marL="3886200" indent="-230188" algn="l" defTabSz="762000" rtl="0" eaLnBrk="0" fontAlgn="base" hangingPunct="0">
        <a:spcBef>
          <a:spcPct val="20000"/>
        </a:spcBef>
        <a:spcAft>
          <a:spcPct val="0"/>
        </a:spcAft>
        <a:buChar char="•"/>
        <a:defRPr sz="21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1.xml"/><Relationship Id="rId7"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wmf"/><Relationship Id="rId5" Type="http://schemas.openxmlformats.org/officeDocument/2006/relationships/oleObject" Target="../embeddings/oleObject1.bin"/><Relationship Id="rId10" Type="http://schemas.openxmlformats.org/officeDocument/2006/relationships/image" Target="../media/image6.png"/><Relationship Id="rId4" Type="http://schemas.openxmlformats.org/officeDocument/2006/relationships/image" Target="../media/image4.wmf"/><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20.jpeg"/><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21.emf"/><Relationship Id="rId4" Type="http://schemas.openxmlformats.org/officeDocument/2006/relationships/oleObject" Target="../embeddings/oleObject6.bin"/></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32.emf"/></Relationships>
</file>

<file path=ppt/slides/_rels/slide16.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oleObject" Target="../embeddings/oleObject8.bin"/><Relationship Id="rId7" Type="http://schemas.openxmlformats.org/officeDocument/2006/relationships/image" Target="../media/image36.e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17.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39.emf"/><Relationship Id="rId7" Type="http://schemas.openxmlformats.org/officeDocument/2006/relationships/image" Target="../media/image43.emf"/><Relationship Id="rId12" Type="http://schemas.openxmlformats.org/officeDocument/2006/relationships/image" Target="../media/image38.e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42.emf"/><Relationship Id="rId11" Type="http://schemas.openxmlformats.org/officeDocument/2006/relationships/oleObject" Target="../embeddings/oleObject9.bin"/><Relationship Id="rId5" Type="http://schemas.openxmlformats.org/officeDocument/2006/relationships/image" Target="../media/image41.emf"/><Relationship Id="rId10" Type="http://schemas.openxmlformats.org/officeDocument/2006/relationships/image" Target="../media/image46.emf"/><Relationship Id="rId4" Type="http://schemas.openxmlformats.org/officeDocument/2006/relationships/image" Target="../media/image40.emf"/><Relationship Id="rId9" Type="http://schemas.openxmlformats.org/officeDocument/2006/relationships/image" Target="../media/image45.emf"/></Relationships>
</file>

<file path=ppt/slides/_rels/slide18.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48.emf"/><Relationship Id="rId7" Type="http://schemas.openxmlformats.org/officeDocument/2006/relationships/image" Target="../media/image52.emf"/><Relationship Id="rId2" Type="http://schemas.openxmlformats.org/officeDocument/2006/relationships/slideLayout" Target="../slideLayouts/slideLayout12.xml"/><Relationship Id="rId1" Type="http://schemas.openxmlformats.org/officeDocument/2006/relationships/vmlDrawing" Target="../drawings/vmlDrawing9.vml"/><Relationship Id="rId6" Type="http://schemas.openxmlformats.org/officeDocument/2006/relationships/image" Target="../media/image51.png"/><Relationship Id="rId5" Type="http://schemas.openxmlformats.org/officeDocument/2006/relationships/image" Target="../media/image50.emf"/><Relationship Id="rId10" Type="http://schemas.openxmlformats.org/officeDocument/2006/relationships/image" Target="../media/image47.emf"/><Relationship Id="rId4" Type="http://schemas.openxmlformats.org/officeDocument/2006/relationships/image" Target="../media/image49.emf"/><Relationship Id="rId9" Type="http://schemas.openxmlformats.org/officeDocument/2006/relationships/oleObject" Target="../embeddings/oleObject10.bin"/></Relationships>
</file>

<file path=ppt/slides/_rels/slide19.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oleObject" Target="../embeddings/oleObject11.bin"/><Relationship Id="rId7" Type="http://schemas.openxmlformats.org/officeDocument/2006/relationships/image" Target="../media/image57.e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56.png"/><Relationship Id="rId5" Type="http://schemas.openxmlformats.org/officeDocument/2006/relationships/image" Target="../media/image55.emf"/><Relationship Id="rId4" Type="http://schemas.openxmlformats.org/officeDocument/2006/relationships/image" Target="../media/image54.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media/image61.emf"/><Relationship Id="rId4" Type="http://schemas.openxmlformats.org/officeDocument/2006/relationships/oleObject" Target="../embeddings/oleObject12.bin"/></Relationships>
</file>

<file path=ppt/slides/_rels/slide2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3.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64.emf"/></Relationships>
</file>

<file path=ppt/slides/_rels/slide26.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6.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image" Target="../media/image68.jpeg"/><Relationship Id="rId4" Type="http://schemas.openxmlformats.org/officeDocument/2006/relationships/image" Target="../media/image67.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image" Target="../media/image69.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1.emf"/><Relationship Id="rId4" Type="http://schemas.openxmlformats.org/officeDocument/2006/relationships/oleObject" Target="../embeddings/oleObject3.bin"/></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3" name="Rectangle 2"/>
          <p:cNvSpPr>
            <a:spLocks noChangeArrowheads="1"/>
          </p:cNvSpPr>
          <p:nvPr/>
        </p:nvSpPr>
        <p:spPr bwMode="auto">
          <a:xfrm>
            <a:off x="244475" y="2595563"/>
            <a:ext cx="8562975" cy="174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defTabSz="762000">
              <a:spcBef>
                <a:spcPct val="30000"/>
              </a:spcBef>
            </a:pPr>
            <a:r>
              <a:rPr lang="en-US" sz="3600">
                <a:solidFill>
                  <a:srgbClr val="000099"/>
                </a:solidFill>
              </a:rPr>
              <a:t> </a:t>
            </a:r>
            <a:r>
              <a:rPr lang="ru-RU" sz="3600">
                <a:solidFill>
                  <a:schemeClr val="accent2"/>
                </a:solidFill>
              </a:rPr>
              <a:t/>
            </a:r>
            <a:br>
              <a:rPr lang="ru-RU" sz="3600">
                <a:solidFill>
                  <a:schemeClr val="accent2"/>
                </a:solidFill>
              </a:rPr>
            </a:br>
            <a:r>
              <a:rPr lang="en-US" sz="3600">
                <a:solidFill>
                  <a:schemeClr val="accent2"/>
                </a:solidFill>
              </a:rPr>
              <a:t>First results on </a:t>
            </a:r>
            <a:br>
              <a:rPr lang="en-US" sz="3600">
                <a:solidFill>
                  <a:schemeClr val="accent2"/>
                </a:solidFill>
              </a:rPr>
            </a:br>
            <a:r>
              <a:rPr lang="en-US" sz="3600">
                <a:solidFill>
                  <a:schemeClr val="accent2"/>
                </a:solidFill>
              </a:rPr>
              <a:t>UO</a:t>
            </a:r>
            <a:r>
              <a:rPr lang="en-US" sz="3600" baseline="-25000">
                <a:solidFill>
                  <a:schemeClr val="accent2"/>
                </a:solidFill>
              </a:rPr>
              <a:t>2</a:t>
            </a:r>
            <a:r>
              <a:rPr lang="en-US" sz="3600">
                <a:solidFill>
                  <a:schemeClr val="accent2"/>
                </a:solidFill>
              </a:rPr>
              <a:t> – FeO – SiO</a:t>
            </a:r>
            <a:r>
              <a:rPr lang="en-US" sz="3600" baseline="-24000">
                <a:solidFill>
                  <a:schemeClr val="accent2"/>
                </a:solidFill>
              </a:rPr>
              <a:t>2</a:t>
            </a:r>
            <a:r>
              <a:rPr lang="ru-RU" sz="3600">
                <a:solidFill>
                  <a:schemeClr val="accent2"/>
                </a:solidFill>
              </a:rPr>
              <a:t> </a:t>
            </a:r>
            <a:r>
              <a:rPr lang="en-BZ" sz="3600">
                <a:solidFill>
                  <a:schemeClr val="accent2"/>
                </a:solidFill>
              </a:rPr>
              <a:t>and </a:t>
            </a:r>
            <a:r>
              <a:rPr lang="en-US" sz="3600">
                <a:solidFill>
                  <a:schemeClr val="accent2"/>
                </a:solidFill>
              </a:rPr>
              <a:t> </a:t>
            </a:r>
            <a:br>
              <a:rPr lang="en-US" sz="3600">
                <a:solidFill>
                  <a:schemeClr val="accent2"/>
                </a:solidFill>
              </a:rPr>
            </a:br>
            <a:r>
              <a:rPr lang="en-US" sz="3600">
                <a:solidFill>
                  <a:schemeClr val="accent2"/>
                </a:solidFill>
              </a:rPr>
              <a:t>UO</a:t>
            </a:r>
            <a:r>
              <a:rPr lang="en-US" sz="3600" baseline="-25000">
                <a:solidFill>
                  <a:schemeClr val="accent2"/>
                </a:solidFill>
              </a:rPr>
              <a:t>2</a:t>
            </a:r>
            <a:r>
              <a:rPr lang="en-US" sz="3600">
                <a:solidFill>
                  <a:schemeClr val="accent2"/>
                </a:solidFill>
              </a:rPr>
              <a:t> – FeO – CaO </a:t>
            </a:r>
            <a:br>
              <a:rPr lang="en-US" sz="3600">
                <a:solidFill>
                  <a:schemeClr val="accent2"/>
                </a:solidFill>
              </a:rPr>
            </a:br>
            <a:r>
              <a:rPr lang="en-US" sz="3600">
                <a:solidFill>
                  <a:schemeClr val="accent2"/>
                </a:solidFill>
              </a:rPr>
              <a:t>systems</a:t>
            </a:r>
            <a:br>
              <a:rPr lang="en-US" sz="3600">
                <a:solidFill>
                  <a:schemeClr val="accent2"/>
                </a:solidFill>
              </a:rPr>
            </a:br>
            <a:endParaRPr lang="en-US" sz="3600">
              <a:solidFill>
                <a:schemeClr val="accent2"/>
              </a:solidFill>
            </a:endParaRPr>
          </a:p>
        </p:txBody>
      </p:sp>
      <p:sp>
        <p:nvSpPr>
          <p:cNvPr id="730114" name="Rectangle 5"/>
          <p:cNvSpPr>
            <a:spLocks noChangeArrowheads="1"/>
          </p:cNvSpPr>
          <p:nvPr/>
        </p:nvSpPr>
        <p:spPr bwMode="auto">
          <a:xfrm>
            <a:off x="261938" y="4994275"/>
            <a:ext cx="482917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marL="342900" indent="-342900">
              <a:lnSpc>
                <a:spcPct val="90000"/>
              </a:lnSpc>
              <a:spcBef>
                <a:spcPct val="20000"/>
              </a:spcBef>
            </a:pPr>
            <a:r>
              <a:rPr lang="en-GB" sz="2400"/>
              <a:t>Presented by </a:t>
            </a:r>
            <a:r>
              <a:rPr lang="en-US" sz="2400"/>
              <a:t>S</a:t>
            </a:r>
            <a:r>
              <a:rPr lang="en-GB" sz="2400"/>
              <a:t>. Kotova</a:t>
            </a:r>
          </a:p>
          <a:p>
            <a:pPr marL="342900" indent="-342900"/>
            <a:r>
              <a:rPr lang="en-US" sz="2400">
                <a:solidFill>
                  <a:srgbClr val="000000"/>
                </a:solidFill>
              </a:rPr>
              <a:t>3</a:t>
            </a:r>
            <a:r>
              <a:rPr lang="en-US" sz="2400" baseline="30000">
                <a:solidFill>
                  <a:srgbClr val="000000"/>
                </a:solidFill>
              </a:rPr>
              <a:t>rd</a:t>
            </a:r>
            <a:r>
              <a:rPr lang="en-US" sz="2400">
                <a:solidFill>
                  <a:srgbClr val="000000"/>
                </a:solidFill>
              </a:rPr>
              <a:t> PRECOS Project Meeting</a:t>
            </a:r>
          </a:p>
          <a:p>
            <a:pPr marL="342900" indent="-342900"/>
            <a:r>
              <a:rPr lang="en-US" sz="2400">
                <a:solidFill>
                  <a:srgbClr val="000000"/>
                </a:solidFill>
              </a:rPr>
              <a:t>June 2,  2010, St. Petersburg</a:t>
            </a:r>
            <a:endParaRPr lang="en-GB" sz="2400" b="0">
              <a:solidFill>
                <a:srgbClr val="000000"/>
              </a:solidFill>
            </a:endParaRPr>
          </a:p>
        </p:txBody>
      </p:sp>
      <p:grpSp>
        <p:nvGrpSpPr>
          <p:cNvPr id="730115" name="Group 1027"/>
          <p:cNvGrpSpPr>
            <a:grpSpLocks/>
          </p:cNvGrpSpPr>
          <p:nvPr/>
        </p:nvGrpSpPr>
        <p:grpSpPr bwMode="auto">
          <a:xfrm>
            <a:off x="4797425" y="0"/>
            <a:ext cx="4098925" cy="1004888"/>
            <a:chOff x="3062" y="0"/>
            <a:chExt cx="2542" cy="592"/>
          </a:xfrm>
        </p:grpSpPr>
        <p:sp>
          <p:nvSpPr>
            <p:cNvPr id="730116" name="Rectangle 1028"/>
            <p:cNvSpPr>
              <a:spLocks noChangeArrowheads="1"/>
            </p:cNvSpPr>
            <p:nvPr/>
          </p:nvSpPr>
          <p:spPr bwMode="auto">
            <a:xfrm>
              <a:off x="3062" y="122"/>
              <a:ext cx="1834"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15" tIns="46007" rIns="92015" bIns="46007">
              <a:spAutoFit/>
            </a:bodyPr>
            <a:lstStyle/>
            <a:p>
              <a:r>
                <a:rPr lang="en-GB" sz="1800"/>
                <a:t> </a:t>
              </a:r>
              <a:r>
                <a:rPr lang="en-US" sz="1800"/>
                <a:t>International Science and Technology Center</a:t>
              </a:r>
              <a:endParaRPr lang="en-GB" sz="1800"/>
            </a:p>
          </p:txBody>
        </p:sp>
        <p:pic>
          <p:nvPicPr>
            <p:cNvPr id="730117" name="Picture 1029"/>
            <p:cNvPicPr>
              <a:picLocks noChangeAspect="1" noChangeArrowheads="1"/>
            </p:cNvPicPr>
            <p:nvPr/>
          </p:nvPicPr>
          <p:blipFill>
            <a:blip r:embed="rId4" cstate="print">
              <a:extLst>
                <a:ext uri="{28A0092B-C50C-407E-A947-70E740481C1C}">
                  <a14:useLocalDpi xmlns:a14="http://schemas.microsoft.com/office/drawing/2010/main" val="0"/>
                </a:ext>
              </a:extLst>
            </a:blip>
            <a:srcRect r="83064"/>
            <a:stretch>
              <a:fillRect/>
            </a:stretch>
          </p:blipFill>
          <p:spPr bwMode="auto">
            <a:xfrm>
              <a:off x="4896" y="0"/>
              <a:ext cx="708" cy="5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30118" name="Group 1030"/>
          <p:cNvGrpSpPr>
            <a:grpSpLocks/>
          </p:cNvGrpSpPr>
          <p:nvPr/>
        </p:nvGrpSpPr>
        <p:grpSpPr bwMode="auto">
          <a:xfrm>
            <a:off x="217488" y="55563"/>
            <a:ext cx="4498975" cy="912812"/>
            <a:chOff x="137" y="0"/>
            <a:chExt cx="2834" cy="576"/>
          </a:xfrm>
        </p:grpSpPr>
        <p:sp>
          <p:nvSpPr>
            <p:cNvPr id="730119" name="Rectangle 1031"/>
            <p:cNvSpPr>
              <a:spLocks noChangeArrowheads="1"/>
            </p:cNvSpPr>
            <p:nvPr/>
          </p:nvSpPr>
          <p:spPr bwMode="auto">
            <a:xfrm>
              <a:off x="699" y="104"/>
              <a:ext cx="227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15" tIns="46007" rIns="92015" bIns="46007">
              <a:spAutoFit/>
            </a:bodyPr>
            <a:lstStyle/>
            <a:p>
              <a:r>
                <a:rPr lang="en-US" sz="1800">
                  <a:ea typeface="Arial Unicode MS" pitchFamily="34" charset="-128"/>
                  <a:cs typeface="Arial Unicode MS" pitchFamily="34" charset="-128"/>
                </a:rPr>
                <a:t>A.P. Alexandrov </a:t>
              </a:r>
              <a:r>
                <a:rPr lang="en-GB" sz="1800"/>
                <a:t>Research</a:t>
              </a:r>
              <a:r>
                <a:rPr lang="en-US" sz="1800"/>
                <a:t> </a:t>
              </a:r>
              <a:r>
                <a:rPr lang="en-GB" sz="1800"/>
                <a:t>Institute</a:t>
              </a:r>
              <a:r>
                <a:rPr lang="en-US" sz="1800"/>
                <a:t> of Technology</a:t>
              </a:r>
              <a:endParaRPr lang="en-GB" sz="1800"/>
            </a:p>
          </p:txBody>
        </p:sp>
        <p:graphicFrame>
          <p:nvGraphicFramePr>
            <p:cNvPr id="730120" name="Object 1032"/>
            <p:cNvGraphicFramePr>
              <a:graphicFrameLocks noChangeAspect="1"/>
            </p:cNvGraphicFramePr>
            <p:nvPr/>
          </p:nvGraphicFramePr>
          <p:xfrm>
            <a:off x="137" y="0"/>
            <a:ext cx="517" cy="576"/>
          </p:xfrm>
          <a:graphic>
            <a:graphicData uri="http://schemas.openxmlformats.org/presentationml/2006/ole">
              <mc:AlternateContent xmlns:mc="http://schemas.openxmlformats.org/markup-compatibility/2006">
                <mc:Choice xmlns:v="urn:schemas-microsoft-com:vml" Requires="v">
                  <p:oleObj spid="_x0000_s730128" name="CorelDRAW" r:id="rId5" imgW="515520" imgH="574200" progId="CorelDraw.Graphic.7">
                    <p:embed/>
                  </p:oleObj>
                </mc:Choice>
                <mc:Fallback>
                  <p:oleObj name="CorelDRAW" r:id="rId5" imgW="515520" imgH="574200" progId="CorelDraw.Graphic.7">
                    <p:embed/>
                    <p:pic>
                      <p:nvPicPr>
                        <p:cNvPr id="0" name="Object 10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 y="0"/>
                          <a:ext cx="517"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730121" name="Object 1027"/>
          <p:cNvGraphicFramePr>
            <a:graphicFrameLocks noChangeAspect="1"/>
          </p:cNvGraphicFramePr>
          <p:nvPr/>
        </p:nvGraphicFramePr>
        <p:xfrm>
          <a:off x="409575" y="1082675"/>
          <a:ext cx="1604963" cy="434975"/>
        </p:xfrm>
        <a:graphic>
          <a:graphicData uri="http://schemas.openxmlformats.org/presentationml/2006/ole">
            <mc:AlternateContent xmlns:mc="http://schemas.openxmlformats.org/markup-compatibility/2006">
              <mc:Choice xmlns:v="urn:schemas-microsoft-com:vml" Requires="v">
                <p:oleObj spid="_x0000_s730129" name="PHOTO-PAINT" r:id="rId7" imgW="2730159" imgH="863188" progId="CorelPhotoPaint.Image.12">
                  <p:embed/>
                </p:oleObj>
              </mc:Choice>
              <mc:Fallback>
                <p:oleObj name="PHOTO-PAINT" r:id="rId7" imgW="2730159" imgH="863188" progId="CorelPhotoPaint.Image.12">
                  <p:embed/>
                  <p:pic>
                    <p:nvPicPr>
                      <p:cNvPr id="0" name="Object 10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9575" y="1082675"/>
                        <a:ext cx="1604963"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730122" name="Группа 16"/>
          <p:cNvGrpSpPr>
            <a:grpSpLocks/>
          </p:cNvGrpSpPr>
          <p:nvPr/>
        </p:nvGrpSpPr>
        <p:grpSpPr bwMode="auto">
          <a:xfrm>
            <a:off x="3560763" y="860425"/>
            <a:ext cx="1050925" cy="927100"/>
            <a:chOff x="4478338" y="3784600"/>
            <a:chExt cx="1330325" cy="1206501"/>
          </a:xfrm>
        </p:grpSpPr>
        <p:sp>
          <p:nvSpPr>
            <p:cNvPr id="730123" name="Text Box 1065"/>
            <p:cNvSpPr txBox="1">
              <a:spLocks noChangeArrowheads="1"/>
            </p:cNvSpPr>
            <p:nvPr/>
          </p:nvSpPr>
          <p:spPr bwMode="auto">
            <a:xfrm>
              <a:off x="4478338" y="4652963"/>
              <a:ext cx="13303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lgn="ctr" eaLnBrk="1" hangingPunct="1">
                <a:lnSpc>
                  <a:spcPct val="80000"/>
                </a:lnSpc>
              </a:pPr>
              <a:r>
                <a:rPr lang="en-US" sz="1600"/>
                <a:t>ETU</a:t>
              </a:r>
              <a:endParaRPr lang="ru-RU" sz="1600"/>
            </a:p>
            <a:p>
              <a:pPr algn="ctr" eaLnBrk="1" hangingPunct="1">
                <a:lnSpc>
                  <a:spcPct val="80000"/>
                </a:lnSpc>
              </a:pPr>
              <a:r>
                <a:rPr lang="en-US" sz="1200"/>
                <a:t>Saint</a:t>
              </a:r>
              <a:r>
                <a:rPr lang="ru-RU" sz="1200"/>
                <a:t>-</a:t>
              </a:r>
              <a:r>
                <a:rPr lang="en-US" sz="1200"/>
                <a:t>Petersburg</a:t>
              </a:r>
            </a:p>
          </p:txBody>
        </p:sp>
        <p:pic>
          <p:nvPicPr>
            <p:cNvPr id="730124" name="Рисунок 15" descr="Безимени-2.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32350" y="3784600"/>
              <a:ext cx="615203"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30125" name="Group 1031"/>
          <p:cNvGrpSpPr>
            <a:grpSpLocks/>
          </p:cNvGrpSpPr>
          <p:nvPr/>
        </p:nvGrpSpPr>
        <p:grpSpPr bwMode="auto">
          <a:xfrm>
            <a:off x="2284413" y="925513"/>
            <a:ext cx="1349375" cy="800100"/>
            <a:chOff x="2030" y="0"/>
            <a:chExt cx="850" cy="504"/>
          </a:xfrm>
        </p:grpSpPr>
        <p:sp>
          <p:nvSpPr>
            <p:cNvPr id="730126" name="Text Box 22"/>
            <p:cNvSpPr txBox="1">
              <a:spLocks noChangeArrowheads="1"/>
            </p:cNvSpPr>
            <p:nvPr/>
          </p:nvSpPr>
          <p:spPr bwMode="auto">
            <a:xfrm>
              <a:off x="2030" y="350"/>
              <a:ext cx="8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lgn="ctr" eaLnBrk="1" hangingPunct="1">
                <a:spcBef>
                  <a:spcPct val="50000"/>
                </a:spcBef>
              </a:pPr>
              <a:r>
                <a:rPr lang="en-US" sz="1600">
                  <a:latin typeface="Times New Roman" pitchFamily="18" charset="0"/>
                </a:rPr>
                <a:t>SPbSIT</a:t>
              </a:r>
              <a:br>
                <a:rPr lang="en-US" sz="1600">
                  <a:latin typeface="Times New Roman" pitchFamily="18" charset="0"/>
                </a:rPr>
              </a:br>
              <a:r>
                <a:rPr lang="en-US" sz="1600">
                  <a:latin typeface="Times New Roman" pitchFamily="18" charset="0"/>
                </a:rPr>
                <a:t> </a:t>
              </a:r>
              <a:r>
                <a:rPr lang="ru-RU" sz="1600">
                  <a:latin typeface="Times New Roman" pitchFamily="18" charset="0"/>
                </a:rPr>
                <a:t>(</a:t>
              </a:r>
              <a:r>
                <a:rPr lang="en-US" sz="1600">
                  <a:latin typeface="Times New Roman" pitchFamily="18" charset="0"/>
                </a:rPr>
                <a:t>TU</a:t>
              </a:r>
              <a:r>
                <a:rPr lang="ru-RU" sz="1600">
                  <a:latin typeface="Times New Roman" pitchFamily="18" charset="0"/>
                </a:rPr>
                <a:t>)</a:t>
              </a:r>
            </a:p>
          </p:txBody>
        </p:sp>
        <p:pic>
          <p:nvPicPr>
            <p:cNvPr id="730127" name="Picture 27" descr="C:\WINDOWS\Profiles\Альмяшев\Рабочий стол\ti.GIF"/>
            <p:cNvPicPr>
              <a:picLocks noChangeAspect="1" noChangeArrowheads="1"/>
            </p:cNvPicPr>
            <p:nvPr/>
          </p:nvPicPr>
          <p:blipFill>
            <a:blip r:embed="rId10" cstate="print">
              <a:grayscl/>
              <a:biLevel thresh="50000"/>
              <a:extLst>
                <a:ext uri="{28A0092B-C50C-407E-A947-70E740481C1C}">
                  <a14:useLocalDpi xmlns:a14="http://schemas.microsoft.com/office/drawing/2010/main" val="0"/>
                </a:ext>
              </a:extLst>
            </a:blip>
            <a:srcRect/>
            <a:stretch>
              <a:fillRect/>
            </a:stretch>
          </p:blipFill>
          <p:spPr bwMode="auto">
            <a:xfrm>
              <a:off x="2321" y="0"/>
              <a:ext cx="283"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liennummernplatzhalter 1"/>
          <p:cNvSpPr>
            <a:spLocks noGrp="1"/>
          </p:cNvSpPr>
          <p:nvPr>
            <p:ph type="sldNum" sz="quarter" idx="10"/>
          </p:nvPr>
        </p:nvSpPr>
        <p:spPr/>
        <p:txBody>
          <a:body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D04015C0-47F0-4DC2-9DAE-A75ADFBD563C}" type="slidenum">
              <a:rPr lang="en-GB" sz="1600"/>
              <a:pPr/>
              <a:t>10</a:t>
            </a:fld>
            <a:endParaRPr lang="en-GB" sz="1600"/>
          </a:p>
        </p:txBody>
      </p:sp>
      <p:sp>
        <p:nvSpPr>
          <p:cNvPr id="705539" name="Text Box 4"/>
          <p:cNvSpPr txBox="1">
            <a:spLocks noChangeArrowheads="1"/>
          </p:cNvSpPr>
          <p:nvPr/>
        </p:nvSpPr>
        <p:spPr bwMode="auto">
          <a:xfrm>
            <a:off x="0" y="665163"/>
            <a:ext cx="482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lgn="ctr"/>
            <a:r>
              <a:rPr lang="en-US" sz="1800">
                <a:latin typeface="Arial" pitchFamily="34" charset="0"/>
              </a:rPr>
              <a:t>Corium ingot longitudinal section</a:t>
            </a:r>
            <a:endParaRPr lang="ru-RU" sz="1800">
              <a:latin typeface="Arial" pitchFamily="34" charset="0"/>
            </a:endParaRPr>
          </a:p>
        </p:txBody>
      </p:sp>
      <p:sp>
        <p:nvSpPr>
          <p:cNvPr id="705540" name="Text Box 9"/>
          <p:cNvSpPr txBox="1">
            <a:spLocks noChangeArrowheads="1"/>
          </p:cNvSpPr>
          <p:nvPr/>
        </p:nvSpPr>
        <p:spPr bwMode="auto">
          <a:xfrm>
            <a:off x="277813" y="4160838"/>
            <a:ext cx="860107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spcBef>
                <a:spcPct val="20000"/>
              </a:spcBef>
              <a:buFont typeface="Wingdings" pitchFamily="2" charset="2"/>
              <a:buChar char="ь"/>
            </a:pPr>
            <a:r>
              <a:rPr lang="ru-RU" sz="1800">
                <a:latin typeface="Arial" pitchFamily="34" charset="0"/>
              </a:rPr>
              <a:t>А </a:t>
            </a:r>
            <a:r>
              <a:rPr lang="en-US" sz="1800">
                <a:latin typeface="Arial" pitchFamily="34" charset="0"/>
              </a:rPr>
              <a:t>flake was chipped out from zone I for an analysis in the Galakhov</a:t>
            </a:r>
            <a:br>
              <a:rPr lang="en-US" sz="1800">
                <a:latin typeface="Arial" pitchFamily="34" charset="0"/>
              </a:rPr>
            </a:br>
            <a:r>
              <a:rPr lang="en-US" sz="1800">
                <a:latin typeface="Arial" pitchFamily="34" charset="0"/>
              </a:rPr>
              <a:t>  microfurnace. A visual judgement of the microstructure allowed a</a:t>
            </a:r>
            <a:br>
              <a:rPr lang="en-US" sz="1800">
                <a:latin typeface="Arial" pitchFamily="34" charset="0"/>
              </a:rPr>
            </a:br>
            <a:r>
              <a:rPr lang="en-US" sz="1800">
                <a:latin typeface="Arial" pitchFamily="34" charset="0"/>
              </a:rPr>
              <a:t>  suggestion that it was the eutectic zone </a:t>
            </a:r>
            <a:endParaRPr lang="ru-RU" sz="1800">
              <a:latin typeface="Arial" pitchFamily="34" charset="0"/>
            </a:endParaRPr>
          </a:p>
          <a:p>
            <a:pPr>
              <a:spcBef>
                <a:spcPct val="20000"/>
              </a:spcBef>
              <a:buFont typeface="Wingdings" pitchFamily="2" charset="2"/>
              <a:buChar char="ь"/>
            </a:pPr>
            <a:r>
              <a:rPr lang="en-US" sz="1800">
                <a:latin typeface="Arial" pitchFamily="34" charset="0"/>
              </a:rPr>
              <a:t>A metallic inclusion with a mass of 1.1 g was discovered in the corium</a:t>
            </a:r>
            <a:br>
              <a:rPr lang="en-US" sz="1800">
                <a:latin typeface="Arial" pitchFamily="34" charset="0"/>
              </a:rPr>
            </a:br>
            <a:r>
              <a:rPr lang="en-US" sz="1800">
                <a:latin typeface="Arial" pitchFamily="34" charset="0"/>
              </a:rPr>
              <a:t>  ingot</a:t>
            </a:r>
            <a:r>
              <a:rPr lang="ru-RU" sz="1800">
                <a:latin typeface="Arial" pitchFamily="34" charset="0"/>
              </a:rPr>
              <a:t> </a:t>
            </a:r>
            <a:r>
              <a:rPr lang="en-US" sz="1800">
                <a:latin typeface="Arial" pitchFamily="34" charset="0"/>
              </a:rPr>
              <a:t>lower part </a:t>
            </a:r>
            <a:r>
              <a:rPr lang="ru-RU" sz="1800">
                <a:latin typeface="Arial" pitchFamily="34" charset="0"/>
                <a:sym typeface="Symbol" pitchFamily="18" charset="2"/>
              </a:rPr>
              <a:t>(</a:t>
            </a:r>
            <a:r>
              <a:rPr lang="en-US" sz="1800">
                <a:latin typeface="Arial" pitchFamily="34" charset="0"/>
              </a:rPr>
              <a:t>Fe</a:t>
            </a:r>
            <a:r>
              <a:rPr lang="ru-RU" sz="1800">
                <a:latin typeface="Arial" pitchFamily="34" charset="0"/>
              </a:rPr>
              <a:t> </a:t>
            </a:r>
            <a:r>
              <a:rPr lang="en-US" sz="1800">
                <a:latin typeface="Arial" pitchFamily="34" charset="0"/>
              </a:rPr>
              <a:t>content according to XRF is 98.35 mass</a:t>
            </a:r>
            <a:r>
              <a:rPr lang="ru-RU" sz="1800">
                <a:latin typeface="Arial" pitchFamily="34" charset="0"/>
              </a:rPr>
              <a:t> %)</a:t>
            </a:r>
            <a:r>
              <a:rPr lang="en-US" sz="1800">
                <a:latin typeface="Arial" pitchFamily="34" charset="0"/>
              </a:rPr>
              <a:t>. This finding</a:t>
            </a:r>
            <a:br>
              <a:rPr lang="en-US" sz="1800">
                <a:latin typeface="Arial" pitchFamily="34" charset="0"/>
              </a:rPr>
            </a:br>
            <a:r>
              <a:rPr lang="en-US" sz="1800">
                <a:latin typeface="Arial" pitchFamily="34" charset="0"/>
              </a:rPr>
              <a:t>  proves the absence of </a:t>
            </a:r>
            <a:r>
              <a:rPr lang="en-US" sz="1800">
                <a:latin typeface="Arial" pitchFamily="34" charset="0"/>
                <a:sym typeface="Symbol" pitchFamily="18" charset="2"/>
              </a:rPr>
              <a:t>Fe</a:t>
            </a:r>
            <a:r>
              <a:rPr lang="en-US" sz="1800" baseline="30000">
                <a:latin typeface="Arial" pitchFamily="34" charset="0"/>
                <a:sym typeface="Symbol" pitchFamily="18" charset="2"/>
              </a:rPr>
              <a:t>+3</a:t>
            </a:r>
            <a:r>
              <a:rPr lang="en-US" sz="1800">
                <a:latin typeface="Arial" pitchFamily="34" charset="0"/>
                <a:sym typeface="Symbol" pitchFamily="18" charset="2"/>
              </a:rPr>
              <a:t> in the ingot</a:t>
            </a:r>
            <a:endParaRPr lang="ru-RU" sz="1800">
              <a:latin typeface="Arial" pitchFamily="34" charset="0"/>
              <a:sym typeface="Symbol" pitchFamily="18" charset="2"/>
            </a:endParaRPr>
          </a:p>
          <a:p>
            <a:pPr>
              <a:spcBef>
                <a:spcPct val="20000"/>
              </a:spcBef>
              <a:buFont typeface="Wingdings" pitchFamily="2" charset="2"/>
              <a:buChar char="ь"/>
            </a:pPr>
            <a:r>
              <a:rPr lang="en-US" sz="1800">
                <a:latin typeface="Arial" pitchFamily="34" charset="0"/>
                <a:sym typeface="Symbol" pitchFamily="18" charset="2"/>
              </a:rPr>
              <a:t>The ingot mass is sufficiently smaller than that of the charge, therefore</a:t>
            </a:r>
            <a:br>
              <a:rPr lang="en-US" sz="1800">
                <a:latin typeface="Arial" pitchFamily="34" charset="0"/>
                <a:sym typeface="Symbol" pitchFamily="18" charset="2"/>
              </a:rPr>
            </a:br>
            <a:r>
              <a:rPr lang="en-US" sz="1800">
                <a:latin typeface="Arial" pitchFamily="34" charset="0"/>
                <a:sym typeface="Symbol" pitchFamily="18" charset="2"/>
              </a:rPr>
              <a:t>  melt composition cannot be correctly determined from the loaded charge</a:t>
            </a:r>
          </a:p>
        </p:txBody>
      </p:sp>
      <p:sp>
        <p:nvSpPr>
          <p:cNvPr id="705541" name="Text Box 11"/>
          <p:cNvSpPr txBox="1">
            <a:spLocks noChangeArrowheads="1"/>
          </p:cNvSpPr>
          <p:nvPr/>
        </p:nvSpPr>
        <p:spPr bwMode="auto">
          <a:xfrm>
            <a:off x="5362575" y="1195388"/>
            <a:ext cx="19653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800">
                <a:solidFill>
                  <a:srgbClr val="993300"/>
                </a:solidFill>
                <a:latin typeface="Arial" pitchFamily="34" charset="0"/>
              </a:rPr>
              <a:t>Material balance</a:t>
            </a:r>
            <a:endParaRPr lang="ru-RU" sz="1800">
              <a:solidFill>
                <a:srgbClr val="993300"/>
              </a:solidFill>
              <a:latin typeface="Arial" pitchFamily="34" charset="0"/>
            </a:endParaRPr>
          </a:p>
        </p:txBody>
      </p:sp>
      <p:sp>
        <p:nvSpPr>
          <p:cNvPr id="705542" name="Rectangle 12"/>
          <p:cNvSpPr>
            <a:spLocks noChangeArrowheads="1"/>
          </p:cNvSpPr>
          <p:nvPr/>
        </p:nvSpPr>
        <p:spPr bwMode="auto">
          <a:xfrm>
            <a:off x="0" y="-41275"/>
            <a:ext cx="938688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r>
              <a:rPr lang="en-US">
                <a:solidFill>
                  <a:srgbClr val="000099"/>
                </a:solidFill>
              </a:rPr>
              <a:t>UO</a:t>
            </a:r>
            <a:r>
              <a:rPr lang="en-US" baseline="-25000">
                <a:solidFill>
                  <a:srgbClr val="000099"/>
                </a:solidFill>
              </a:rPr>
              <a:t>2 </a:t>
            </a:r>
            <a:r>
              <a:rPr lang="en-US">
                <a:solidFill>
                  <a:srgbClr val="000099"/>
                </a:solidFill>
              </a:rPr>
              <a:t>– FeO – SiO</a:t>
            </a:r>
            <a:r>
              <a:rPr lang="en-US" baseline="-25000">
                <a:solidFill>
                  <a:srgbClr val="000099"/>
                </a:solidFill>
              </a:rPr>
              <a:t>2</a:t>
            </a:r>
            <a:r>
              <a:rPr lang="ru-RU">
                <a:solidFill>
                  <a:srgbClr val="000099"/>
                </a:solidFill>
              </a:rPr>
              <a:t> </a:t>
            </a:r>
            <a:r>
              <a:rPr lang="en-US">
                <a:solidFill>
                  <a:srgbClr val="000099"/>
                </a:solidFill>
                <a:ea typeface="Arial Unicode MS" pitchFamily="34" charset="-128"/>
                <a:cs typeface="Arial Unicode MS" pitchFamily="34" charset="-128"/>
              </a:rPr>
              <a:t>system: </a:t>
            </a:r>
            <a:r>
              <a:rPr lang="en-US">
                <a:solidFill>
                  <a:srgbClr val="000099"/>
                </a:solidFill>
              </a:rPr>
              <a:t>PRS 13 test results (</a:t>
            </a:r>
            <a:r>
              <a:rPr lang="ru-RU">
                <a:solidFill>
                  <a:srgbClr val="000099"/>
                </a:solidFill>
              </a:rPr>
              <a:t>4</a:t>
            </a:r>
            <a:r>
              <a:rPr lang="en-US">
                <a:solidFill>
                  <a:srgbClr val="000099"/>
                </a:solidFill>
              </a:rPr>
              <a:t>) </a:t>
            </a:r>
            <a:endParaRPr lang="ru-RU">
              <a:solidFill>
                <a:srgbClr val="000099"/>
              </a:solidFill>
            </a:endParaRPr>
          </a:p>
        </p:txBody>
      </p:sp>
      <p:graphicFrame>
        <p:nvGraphicFramePr>
          <p:cNvPr id="705543" name="Object 14"/>
          <p:cNvGraphicFramePr>
            <a:graphicFrameLocks noChangeAspect="1"/>
          </p:cNvGraphicFramePr>
          <p:nvPr>
            <p:ph idx="4294967295"/>
          </p:nvPr>
        </p:nvGraphicFramePr>
        <p:xfrm>
          <a:off x="3165475" y="1674813"/>
          <a:ext cx="6189663" cy="2535237"/>
        </p:xfrm>
        <a:graphic>
          <a:graphicData uri="http://schemas.openxmlformats.org/presentationml/2006/ole">
            <mc:AlternateContent xmlns:mc="http://schemas.openxmlformats.org/markup-compatibility/2006">
              <mc:Choice xmlns:v="urn:schemas-microsoft-com:vml" Requires="v">
                <p:oleObj spid="_x0000_s705553" name="Документ" r:id="rId3" imgW="6098565" imgH="2498059" progId="Word.Document.8">
                  <p:embed/>
                </p:oleObj>
              </mc:Choice>
              <mc:Fallback>
                <p:oleObj name="Документ" r:id="rId3" imgW="6098565" imgH="2498059" progId="Word.Document.8">
                  <p:embed/>
                  <p:pic>
                    <p:nvPicPr>
                      <p:cNvPr id="0" name="Object 14"/>
                      <p:cNvPicPr>
                        <a:picLocks noChangeAspect="1" noChangeArrowheads="1"/>
                      </p:cNvPicPr>
                      <p:nvPr/>
                    </p:nvPicPr>
                    <p:blipFill>
                      <a:blip r:embed="rId4">
                        <a:extLst>
                          <a:ext uri="{28A0092B-C50C-407E-A947-70E740481C1C}">
                            <a14:useLocalDpi xmlns:a14="http://schemas.microsoft.com/office/drawing/2010/main" val="0"/>
                          </a:ext>
                        </a:extLst>
                      </a:blip>
                      <a:srcRect r="-4701"/>
                      <a:stretch>
                        <a:fillRect/>
                      </a:stretch>
                    </p:blipFill>
                    <p:spPr bwMode="auto">
                      <a:xfrm>
                        <a:off x="3165475" y="1674813"/>
                        <a:ext cx="6189663" cy="253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rgbClr val="FFFF00"/>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05544" name="Picture 3" desc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50925"/>
            <a:ext cx="3462338"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5545" name="Group 16"/>
          <p:cNvGrpSpPr>
            <a:grpSpLocks/>
          </p:cNvGrpSpPr>
          <p:nvPr/>
        </p:nvGrpSpPr>
        <p:grpSpPr bwMode="auto">
          <a:xfrm>
            <a:off x="919163" y="2921000"/>
            <a:ext cx="1727200" cy="725488"/>
            <a:chOff x="680" y="1472"/>
            <a:chExt cx="1088" cy="457"/>
          </a:xfrm>
        </p:grpSpPr>
        <p:sp>
          <p:nvSpPr>
            <p:cNvPr id="705546" name="Text Box 6"/>
            <p:cNvSpPr txBox="1">
              <a:spLocks noChangeArrowheads="1"/>
            </p:cNvSpPr>
            <p:nvPr/>
          </p:nvSpPr>
          <p:spPr bwMode="auto">
            <a:xfrm>
              <a:off x="703" y="1719"/>
              <a:ext cx="1065" cy="210"/>
            </a:xfrm>
            <a:prstGeom prst="rect">
              <a:avLst/>
            </a:prstGeom>
            <a:noFill/>
            <a:ln w="28575" algn="ctr">
              <a:solidFill>
                <a:srgbClr val="FFFF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lgn="ctr"/>
              <a:r>
                <a:rPr lang="en-US" sz="1400">
                  <a:latin typeface="Arial" pitchFamily="34" charset="0"/>
                </a:rPr>
                <a:t>Metallic inclusion</a:t>
              </a:r>
              <a:endParaRPr lang="ru-RU" sz="1400">
                <a:latin typeface="Arial" pitchFamily="34" charset="0"/>
              </a:endParaRPr>
            </a:p>
          </p:txBody>
        </p:sp>
        <p:sp>
          <p:nvSpPr>
            <p:cNvPr id="705547" name="Line 7"/>
            <p:cNvSpPr>
              <a:spLocks noChangeShapeType="1"/>
            </p:cNvSpPr>
            <p:nvPr/>
          </p:nvSpPr>
          <p:spPr bwMode="auto">
            <a:xfrm flipH="1" flipV="1">
              <a:off x="680" y="1472"/>
              <a:ext cx="472" cy="240"/>
            </a:xfrm>
            <a:prstGeom prst="line">
              <a:avLst/>
            </a:prstGeom>
            <a:noFill/>
            <a:ln w="19050">
              <a:solidFill>
                <a:srgbClr val="FFFF00"/>
              </a:solidFill>
              <a:round/>
              <a:headEnd type="none" w="sm" len="sm"/>
              <a:tailEnd type="arrow" w="med" len="med"/>
            </a:ln>
            <a:extLst>
              <a:ext uri="{909E8E84-426E-40DD-AFC4-6F175D3DCCD1}">
                <a14:hiddenFill xmlns:a14="http://schemas.microsoft.com/office/drawing/2010/main">
                  <a:noFill/>
                </a14:hiddenFill>
              </a:ext>
            </a:extLst>
          </p:spPr>
          <p:txBody>
            <a:bodyPr lIns="93600" tIns="46800" rIns="93600" bIns="46800" anchor="ctr"/>
            <a:lstStyle/>
            <a:p>
              <a:endParaRPr lang="de-DE"/>
            </a:p>
          </p:txBody>
        </p:sp>
        <p:sp>
          <p:nvSpPr>
            <p:cNvPr id="705548" name="Line 8"/>
            <p:cNvSpPr>
              <a:spLocks noChangeShapeType="1"/>
            </p:cNvSpPr>
            <p:nvPr/>
          </p:nvSpPr>
          <p:spPr bwMode="auto">
            <a:xfrm flipV="1">
              <a:off x="1112" y="1472"/>
              <a:ext cx="600" cy="248"/>
            </a:xfrm>
            <a:prstGeom prst="line">
              <a:avLst/>
            </a:prstGeom>
            <a:noFill/>
            <a:ln w="19050">
              <a:solidFill>
                <a:srgbClr val="FFFF00"/>
              </a:solidFill>
              <a:round/>
              <a:headEnd type="none" w="sm" len="sm"/>
              <a:tailEnd type="arrow" w="med" len="med"/>
            </a:ln>
            <a:extLst>
              <a:ext uri="{909E8E84-426E-40DD-AFC4-6F175D3DCCD1}">
                <a14:hiddenFill xmlns:a14="http://schemas.microsoft.com/office/drawing/2010/main">
                  <a:noFill/>
                </a14:hiddenFill>
              </a:ext>
            </a:extLst>
          </p:spPr>
          <p:txBody>
            <a:bodyPr lIns="93600" tIns="46800" rIns="93600" bIns="46800" anchor="ctr"/>
            <a:lstStyle/>
            <a:p>
              <a:endParaRPr lang="de-DE"/>
            </a:p>
          </p:txBody>
        </p:sp>
      </p:grpSp>
      <p:sp>
        <p:nvSpPr>
          <p:cNvPr id="705549" name="Rectangle 17"/>
          <p:cNvSpPr>
            <a:spLocks noChangeArrowheads="1"/>
          </p:cNvSpPr>
          <p:nvPr/>
        </p:nvSpPr>
        <p:spPr bwMode="auto">
          <a:xfrm>
            <a:off x="792163" y="1320800"/>
            <a:ext cx="190500" cy="165100"/>
          </a:xfrm>
          <a:prstGeom prst="rect">
            <a:avLst/>
          </a:prstGeom>
          <a:noFill/>
          <a:ln w="28575" algn="ctr">
            <a:solidFill>
              <a:srgbClr val="FFFF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3600" tIns="46800" rIns="93600" bIns="46800" anchor="ctr"/>
          <a:lstStyle/>
          <a:p>
            <a:endParaRPr lang="ru-RU"/>
          </a:p>
        </p:txBody>
      </p:sp>
      <p:sp>
        <p:nvSpPr>
          <p:cNvPr id="705550" name="Text Box 18"/>
          <p:cNvSpPr txBox="1">
            <a:spLocks noChangeArrowheads="1"/>
          </p:cNvSpPr>
          <p:nvPr/>
        </p:nvSpPr>
        <p:spPr bwMode="auto">
          <a:xfrm>
            <a:off x="3683000" y="1230313"/>
            <a:ext cx="1090613" cy="330200"/>
          </a:xfrm>
          <a:prstGeom prst="rect">
            <a:avLst/>
          </a:prstGeom>
          <a:noFill/>
          <a:ln w="25400" algn="ctr">
            <a:solidFill>
              <a:srgbClr val="FFFF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400">
                <a:latin typeface="Arial" pitchFamily="34" charset="0"/>
              </a:rPr>
              <a:t>Zone</a:t>
            </a:r>
            <a:r>
              <a:rPr lang="ru-RU" sz="1400">
                <a:latin typeface="Arial" pitchFamily="34" charset="0"/>
              </a:rPr>
              <a:t> </a:t>
            </a:r>
            <a:r>
              <a:rPr lang="en-US" sz="1400">
                <a:latin typeface="Arial" pitchFamily="34" charset="0"/>
              </a:rPr>
              <a:t>I</a:t>
            </a:r>
            <a:endParaRPr lang="ru-RU" sz="1400">
              <a:latin typeface="Arial" pitchFamily="34" charset="0"/>
            </a:endParaRPr>
          </a:p>
        </p:txBody>
      </p:sp>
      <p:sp>
        <p:nvSpPr>
          <p:cNvPr id="705551" name="Line 20"/>
          <p:cNvSpPr>
            <a:spLocks noChangeShapeType="1"/>
          </p:cNvSpPr>
          <p:nvPr/>
        </p:nvSpPr>
        <p:spPr bwMode="auto">
          <a:xfrm flipH="1" flipV="1">
            <a:off x="925513" y="1390650"/>
            <a:ext cx="2762250" cy="6350"/>
          </a:xfrm>
          <a:prstGeom prst="line">
            <a:avLst/>
          </a:prstGeom>
          <a:noFill/>
          <a:ln w="19050">
            <a:solidFill>
              <a:srgbClr val="FFFF00"/>
            </a:solidFill>
            <a:round/>
            <a:headEnd/>
            <a:tailEnd type="arrow" w="med" len="med"/>
          </a:ln>
          <a:extLst>
            <a:ext uri="{909E8E84-426E-40DD-AFC4-6F175D3DCCD1}">
              <a14:hiddenFill xmlns:a14="http://schemas.microsoft.com/office/drawing/2010/main">
                <a:noFill/>
              </a14:hiddenFill>
            </a:ext>
          </a:extLst>
        </p:spPr>
        <p:txBody>
          <a:bodyPr lIns="93600" tIns="46800" rIns="93600" bIns="46800" anchor="ctr"/>
          <a:lstStyle/>
          <a:p>
            <a:endParaRPr lang="de-DE"/>
          </a:p>
        </p:txBody>
      </p:sp>
      <p:sp>
        <p:nvSpPr>
          <p:cNvPr id="705552" name="Text Box 25"/>
          <p:cNvSpPr txBox="1">
            <a:spLocks noChangeArrowheads="1"/>
          </p:cNvSpPr>
          <p:nvPr/>
        </p:nvSpPr>
        <p:spPr bwMode="auto">
          <a:xfrm>
            <a:off x="554038" y="366713"/>
            <a:ext cx="267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a:solidFill>
                  <a:srgbClr val="993300"/>
                </a:solidFill>
                <a:latin typeface="Arial" pitchFamily="34" charset="0"/>
              </a:rPr>
              <a:t>Posttest analysis</a:t>
            </a:r>
            <a:endParaRPr lang="ru-RU">
              <a:solidFill>
                <a:srgbClr val="993300"/>
              </a:solidFill>
              <a:latin typeface="Arial" pitchFamily="34" charset="0"/>
            </a:endParaRPr>
          </a:p>
        </p:txBody>
      </p:sp>
    </p:spTree>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1"/>
          <p:cNvSpPr>
            <a:spLocks noGrp="1"/>
          </p:cNvSpPr>
          <p:nvPr>
            <p:ph type="sldNum" sz="quarter" idx="10"/>
          </p:nvPr>
        </p:nvSpPr>
        <p:spPr/>
        <p:txBody>
          <a:body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FE316846-AFA6-4A46-A92C-46D51BBB82EA}" type="slidenum">
              <a:rPr lang="en-GB" sz="1600"/>
              <a:pPr/>
              <a:t>11</a:t>
            </a:fld>
            <a:endParaRPr lang="en-GB" sz="1600"/>
          </a:p>
        </p:txBody>
      </p:sp>
      <p:sp>
        <p:nvSpPr>
          <p:cNvPr id="706563" name="Rectangle 25"/>
          <p:cNvSpPr>
            <a:spLocks noChangeArrowheads="1"/>
          </p:cNvSpPr>
          <p:nvPr/>
        </p:nvSpPr>
        <p:spPr bwMode="auto">
          <a:xfrm>
            <a:off x="1900238" y="858838"/>
            <a:ext cx="5508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24" tIns="45712" rIns="91424" bIns="45712">
            <a:spAutoFit/>
          </a:bodyPr>
          <a:lstStyle/>
          <a:p>
            <a:pPr algn="ctr">
              <a:buFont typeface="Wingdings" pitchFamily="2" charset="2"/>
              <a:buNone/>
            </a:pPr>
            <a:r>
              <a:rPr lang="en-US" sz="2400">
                <a:solidFill>
                  <a:srgbClr val="990033"/>
                </a:solidFill>
              </a:rPr>
              <a:t>Chemical analysis of melt samples</a:t>
            </a:r>
            <a:endParaRPr lang="en-GB" sz="2400">
              <a:solidFill>
                <a:srgbClr val="993300"/>
              </a:solidFill>
            </a:endParaRPr>
          </a:p>
        </p:txBody>
      </p:sp>
      <p:sp>
        <p:nvSpPr>
          <p:cNvPr id="706564" name="Rectangle 38"/>
          <p:cNvSpPr>
            <a:spLocks noChangeArrowheads="1"/>
          </p:cNvSpPr>
          <p:nvPr/>
        </p:nvSpPr>
        <p:spPr bwMode="auto">
          <a:xfrm>
            <a:off x="404813" y="0"/>
            <a:ext cx="873918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r>
              <a:rPr lang="en-US">
                <a:solidFill>
                  <a:srgbClr val="000099"/>
                </a:solidFill>
              </a:rPr>
              <a:t>UO</a:t>
            </a:r>
            <a:r>
              <a:rPr lang="en-US" baseline="-25000">
                <a:solidFill>
                  <a:srgbClr val="000099"/>
                </a:solidFill>
              </a:rPr>
              <a:t>2 </a:t>
            </a:r>
            <a:r>
              <a:rPr lang="en-US">
                <a:solidFill>
                  <a:srgbClr val="000099"/>
                </a:solidFill>
              </a:rPr>
              <a:t>– FeO – SiO</a:t>
            </a:r>
            <a:r>
              <a:rPr lang="en-US" baseline="-25000">
                <a:solidFill>
                  <a:srgbClr val="000099"/>
                </a:solidFill>
              </a:rPr>
              <a:t>2</a:t>
            </a:r>
            <a:r>
              <a:rPr lang="ru-RU">
                <a:solidFill>
                  <a:srgbClr val="000099"/>
                </a:solidFill>
              </a:rPr>
              <a:t> </a:t>
            </a:r>
            <a:r>
              <a:rPr lang="en-US">
                <a:solidFill>
                  <a:srgbClr val="000099"/>
                </a:solidFill>
                <a:ea typeface="Arial Unicode MS" pitchFamily="34" charset="-128"/>
                <a:cs typeface="Arial Unicode MS" pitchFamily="34" charset="-128"/>
              </a:rPr>
              <a:t>system: </a:t>
            </a:r>
            <a:r>
              <a:rPr lang="en-US">
                <a:solidFill>
                  <a:srgbClr val="000099"/>
                </a:solidFill>
              </a:rPr>
              <a:t>PRS 13 test results (</a:t>
            </a:r>
            <a:r>
              <a:rPr lang="ru-RU">
                <a:solidFill>
                  <a:srgbClr val="000099"/>
                </a:solidFill>
              </a:rPr>
              <a:t>5</a:t>
            </a:r>
            <a:r>
              <a:rPr lang="en-US">
                <a:solidFill>
                  <a:srgbClr val="000099"/>
                </a:solidFill>
              </a:rPr>
              <a:t>) </a:t>
            </a:r>
            <a:endParaRPr lang="ru-RU">
              <a:solidFill>
                <a:srgbClr val="000099"/>
              </a:solidFill>
            </a:endParaRPr>
          </a:p>
        </p:txBody>
      </p:sp>
      <p:graphicFrame>
        <p:nvGraphicFramePr>
          <p:cNvPr id="706565" name="Object 39"/>
          <p:cNvGraphicFramePr>
            <a:graphicFrameLocks noChangeAspect="1"/>
          </p:cNvGraphicFramePr>
          <p:nvPr/>
        </p:nvGraphicFramePr>
        <p:xfrm>
          <a:off x="558800" y="1765300"/>
          <a:ext cx="8077200" cy="3263900"/>
        </p:xfrm>
        <a:graphic>
          <a:graphicData uri="http://schemas.openxmlformats.org/presentationml/2006/ole">
            <mc:AlternateContent xmlns:mc="http://schemas.openxmlformats.org/markup-compatibility/2006">
              <mc:Choice xmlns:v="urn:schemas-microsoft-com:vml" Requires="v">
                <p:oleObj spid="_x0000_s706567" name="Документ" r:id="rId4" imgW="7590871" imgH="3059607" progId="Word.Document.8">
                  <p:embed/>
                </p:oleObj>
              </mc:Choice>
              <mc:Fallback>
                <p:oleObj name="Документ" r:id="rId4" imgW="7590871" imgH="3059607" progId="Word.Document.8">
                  <p:embed/>
                  <p:pic>
                    <p:nvPicPr>
                      <p:cNvPr id="0" name="Object 39"/>
                      <p:cNvPicPr>
                        <a:picLocks noChangeAspect="1" noChangeArrowheads="1"/>
                      </p:cNvPicPr>
                      <p:nvPr/>
                    </p:nvPicPr>
                    <p:blipFill>
                      <a:blip r:embed="rId5">
                        <a:extLst>
                          <a:ext uri="{28A0092B-C50C-407E-A947-70E740481C1C}">
                            <a14:useLocalDpi xmlns:a14="http://schemas.microsoft.com/office/drawing/2010/main" val="0"/>
                          </a:ext>
                        </a:extLst>
                      </a:blip>
                      <a:srcRect l="3584" r="9084" b="19241"/>
                      <a:stretch>
                        <a:fillRect/>
                      </a:stretch>
                    </p:blipFill>
                    <p:spPr bwMode="auto">
                      <a:xfrm>
                        <a:off x="558800" y="1765300"/>
                        <a:ext cx="8077200" cy="326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06566" name="Rectangle 6"/>
          <p:cNvSpPr>
            <a:spLocks noChangeArrowheads="1"/>
          </p:cNvSpPr>
          <p:nvPr/>
        </p:nvSpPr>
        <p:spPr bwMode="auto">
          <a:xfrm>
            <a:off x="571500" y="4724400"/>
            <a:ext cx="82677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spAutoFit/>
          </a:bodyPr>
          <a:lstStyle/>
          <a:p>
            <a:r>
              <a:rPr lang="en-BZ" sz="2000"/>
              <a:t>In progress</a:t>
            </a:r>
            <a:r>
              <a:rPr lang="ru-RU" sz="2000"/>
              <a:t>:</a:t>
            </a:r>
          </a:p>
          <a:p>
            <a:r>
              <a:rPr lang="ru-RU" sz="2000"/>
              <a:t>	- </a:t>
            </a:r>
            <a:r>
              <a:rPr lang="en-US" sz="2000"/>
              <a:t>SEM/EDX analysis of melt samples</a:t>
            </a:r>
            <a:r>
              <a:rPr lang="ru-RU" sz="2000"/>
              <a:t>;</a:t>
            </a:r>
          </a:p>
          <a:p>
            <a:r>
              <a:rPr lang="ru-RU" sz="2000"/>
              <a:t>	- </a:t>
            </a:r>
            <a:r>
              <a:rPr lang="en-US" sz="2000"/>
              <a:t>chemical analysis of other fused products </a:t>
            </a:r>
            <a:r>
              <a:rPr lang="ru-RU" sz="2000"/>
              <a:t>(</a:t>
            </a:r>
            <a:r>
              <a:rPr lang="en-US" sz="2000"/>
              <a:t>ingot, crusts,</a:t>
            </a:r>
            <a:br>
              <a:rPr lang="en-US" sz="2000"/>
            </a:br>
            <a:r>
              <a:rPr lang="en-US" sz="2000"/>
              <a:t>               dry spillages  	and aerosols</a:t>
            </a:r>
            <a:r>
              <a:rPr lang="ru-RU" sz="2000"/>
              <a:t>) </a:t>
            </a:r>
            <a:r>
              <a:rPr lang="en-US" sz="2000"/>
              <a:t>for composing the elemental</a:t>
            </a:r>
            <a:br>
              <a:rPr lang="en-US" sz="2000"/>
            </a:br>
            <a:r>
              <a:rPr lang="en-US" sz="2000"/>
              <a:t>               material balance</a:t>
            </a:r>
          </a:p>
        </p:txBody>
      </p:sp>
    </p:spTree>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oliennummernplatzhalter 1"/>
          <p:cNvSpPr>
            <a:spLocks noGrp="1"/>
          </p:cNvSpPr>
          <p:nvPr>
            <p:ph type="sldNum" sz="quarter" idx="10"/>
          </p:nvPr>
        </p:nvSpPr>
        <p:spPr/>
        <p:txBody>
          <a:body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CCA900C2-433B-40A5-9E3E-B8DA0069F9BD}" type="slidenum">
              <a:rPr lang="en-GB" sz="1600"/>
              <a:pPr/>
              <a:t>12</a:t>
            </a:fld>
            <a:endParaRPr lang="en-GB" sz="1600"/>
          </a:p>
        </p:txBody>
      </p:sp>
      <p:grpSp>
        <p:nvGrpSpPr>
          <p:cNvPr id="708610" name="Group 2"/>
          <p:cNvGrpSpPr>
            <a:grpSpLocks/>
          </p:cNvGrpSpPr>
          <p:nvPr/>
        </p:nvGrpSpPr>
        <p:grpSpPr bwMode="auto">
          <a:xfrm>
            <a:off x="176213" y="1262063"/>
            <a:ext cx="8751887" cy="1728787"/>
            <a:chOff x="176" y="952"/>
            <a:chExt cx="5513" cy="1089"/>
          </a:xfrm>
        </p:grpSpPr>
        <p:pic>
          <p:nvPicPr>
            <p:cNvPr id="708611" name="Picture 3" descr="GPRS45 PRS13 2 proba n3 copy"/>
            <p:cNvPicPr>
              <a:picLocks noChangeAspect="1" noChangeArrowheads="1"/>
            </p:cNvPicPr>
            <p:nvPr/>
          </p:nvPicPr>
          <p:blipFill>
            <a:blip r:embed="rId2">
              <a:extLst>
                <a:ext uri="{28A0092B-C50C-407E-A947-70E740481C1C}">
                  <a14:useLocalDpi xmlns:a14="http://schemas.microsoft.com/office/drawing/2010/main" val="0"/>
                </a:ext>
              </a:extLst>
            </a:blip>
            <a:srcRect r="24623" b="43217"/>
            <a:stretch>
              <a:fillRect/>
            </a:stretch>
          </p:blipFill>
          <p:spPr bwMode="auto">
            <a:xfrm>
              <a:off x="176" y="958"/>
              <a:ext cx="1908" cy="1078"/>
            </a:xfrm>
            <a:prstGeom prst="rect">
              <a:avLst/>
            </a:prstGeom>
            <a:noFill/>
            <a:extLst>
              <a:ext uri="{909E8E84-426E-40DD-AFC4-6F175D3DCCD1}">
                <a14:hiddenFill xmlns:a14="http://schemas.microsoft.com/office/drawing/2010/main">
                  <a:solidFill>
                    <a:srgbClr val="FFFFFF"/>
                  </a:solidFill>
                </a14:hiddenFill>
              </a:ext>
            </a:extLst>
          </p:spPr>
        </p:pic>
        <p:pic>
          <p:nvPicPr>
            <p:cNvPr id="708612" name="Picture 4" descr="GPRS45 PRS13 2 proba n4 copy"/>
            <p:cNvPicPr>
              <a:picLocks noChangeAspect="1" noChangeArrowheads="1"/>
            </p:cNvPicPr>
            <p:nvPr/>
          </p:nvPicPr>
          <p:blipFill>
            <a:blip r:embed="rId3">
              <a:extLst>
                <a:ext uri="{28A0092B-C50C-407E-A947-70E740481C1C}">
                  <a14:useLocalDpi xmlns:a14="http://schemas.microsoft.com/office/drawing/2010/main" val="0"/>
                </a:ext>
              </a:extLst>
            </a:blip>
            <a:srcRect r="24883" b="43159"/>
            <a:stretch>
              <a:fillRect/>
            </a:stretch>
          </p:blipFill>
          <p:spPr bwMode="auto">
            <a:xfrm>
              <a:off x="2081" y="952"/>
              <a:ext cx="1890" cy="1089"/>
            </a:xfrm>
            <a:prstGeom prst="rect">
              <a:avLst/>
            </a:prstGeom>
            <a:noFill/>
            <a:extLst>
              <a:ext uri="{909E8E84-426E-40DD-AFC4-6F175D3DCCD1}">
                <a14:hiddenFill xmlns:a14="http://schemas.microsoft.com/office/drawing/2010/main">
                  <a:solidFill>
                    <a:srgbClr val="FFFFFF"/>
                  </a:solidFill>
                </a14:hiddenFill>
              </a:ext>
            </a:extLst>
          </p:spPr>
        </p:pic>
        <p:pic>
          <p:nvPicPr>
            <p:cNvPr id="708613" name="Picture 5" descr="GPRS45 PRS13 2 proba n6 copy"/>
            <p:cNvPicPr>
              <a:picLocks noChangeAspect="1" noChangeArrowheads="1"/>
            </p:cNvPicPr>
            <p:nvPr/>
          </p:nvPicPr>
          <p:blipFill>
            <a:blip r:embed="rId4">
              <a:extLst>
                <a:ext uri="{28A0092B-C50C-407E-A947-70E740481C1C}">
                  <a14:useLocalDpi xmlns:a14="http://schemas.microsoft.com/office/drawing/2010/main" val="0"/>
                </a:ext>
              </a:extLst>
            </a:blip>
            <a:srcRect r="27350" b="45859"/>
            <a:stretch>
              <a:fillRect/>
            </a:stretch>
          </p:blipFill>
          <p:spPr bwMode="auto">
            <a:xfrm>
              <a:off x="3792" y="954"/>
              <a:ext cx="1897" cy="10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08614" name="Group 6"/>
          <p:cNvGrpSpPr>
            <a:grpSpLocks/>
          </p:cNvGrpSpPr>
          <p:nvPr/>
        </p:nvGrpSpPr>
        <p:grpSpPr bwMode="auto">
          <a:xfrm>
            <a:off x="574675" y="3257550"/>
            <a:ext cx="5940425" cy="1628775"/>
            <a:chOff x="404" y="2416"/>
            <a:chExt cx="3742" cy="1026"/>
          </a:xfrm>
        </p:grpSpPr>
        <p:pic>
          <p:nvPicPr>
            <p:cNvPr id="708615" name="Picture 7" descr="GPRS45 PRS13 2 proba n7 copy"/>
            <p:cNvPicPr>
              <a:picLocks noChangeAspect="1" noChangeArrowheads="1"/>
            </p:cNvPicPr>
            <p:nvPr/>
          </p:nvPicPr>
          <p:blipFill>
            <a:blip r:embed="rId5">
              <a:extLst>
                <a:ext uri="{28A0092B-C50C-407E-A947-70E740481C1C}">
                  <a14:useLocalDpi xmlns:a14="http://schemas.microsoft.com/office/drawing/2010/main" val="0"/>
                </a:ext>
              </a:extLst>
            </a:blip>
            <a:srcRect r="26445" b="48232"/>
            <a:stretch>
              <a:fillRect/>
            </a:stretch>
          </p:blipFill>
          <p:spPr bwMode="auto">
            <a:xfrm>
              <a:off x="404" y="2420"/>
              <a:ext cx="1883" cy="1022"/>
            </a:xfrm>
            <a:prstGeom prst="rect">
              <a:avLst/>
            </a:prstGeom>
            <a:noFill/>
            <a:extLst>
              <a:ext uri="{909E8E84-426E-40DD-AFC4-6F175D3DCCD1}">
                <a14:hiddenFill xmlns:a14="http://schemas.microsoft.com/office/drawing/2010/main">
                  <a:solidFill>
                    <a:srgbClr val="FFFFFF"/>
                  </a:solidFill>
                </a14:hiddenFill>
              </a:ext>
            </a:extLst>
          </p:spPr>
        </p:pic>
        <p:pic>
          <p:nvPicPr>
            <p:cNvPr id="708616" name="Picture 8" descr="GPRS45 PRS13 2 proba n9 copy"/>
            <p:cNvPicPr>
              <a:picLocks noChangeAspect="1" noChangeArrowheads="1"/>
            </p:cNvPicPr>
            <p:nvPr/>
          </p:nvPicPr>
          <p:blipFill>
            <a:blip r:embed="rId6">
              <a:extLst>
                <a:ext uri="{28A0092B-C50C-407E-A947-70E740481C1C}">
                  <a14:useLocalDpi xmlns:a14="http://schemas.microsoft.com/office/drawing/2010/main" val="0"/>
                </a:ext>
              </a:extLst>
            </a:blip>
            <a:srcRect r="25551" b="45668"/>
            <a:stretch>
              <a:fillRect/>
            </a:stretch>
          </p:blipFill>
          <p:spPr bwMode="auto">
            <a:xfrm>
              <a:off x="2282" y="2416"/>
              <a:ext cx="1864" cy="1020"/>
            </a:xfrm>
            <a:prstGeom prst="rect">
              <a:avLst/>
            </a:prstGeom>
            <a:noFill/>
            <a:extLst>
              <a:ext uri="{909E8E84-426E-40DD-AFC4-6F175D3DCCD1}">
                <a14:hiddenFill xmlns:a14="http://schemas.microsoft.com/office/drawing/2010/main">
                  <a:solidFill>
                    <a:srgbClr val="FFFFFF"/>
                  </a:solidFill>
                </a14:hiddenFill>
              </a:ext>
            </a:extLst>
          </p:spPr>
        </p:pic>
      </p:grpSp>
      <p:sp>
        <p:nvSpPr>
          <p:cNvPr id="708618" name="Rectangle 9"/>
          <p:cNvSpPr>
            <a:spLocks noChangeArrowheads="1"/>
          </p:cNvSpPr>
          <p:nvPr/>
        </p:nvSpPr>
        <p:spPr bwMode="auto">
          <a:xfrm>
            <a:off x="190500" y="73025"/>
            <a:ext cx="873918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r>
              <a:rPr lang="en-US">
                <a:solidFill>
                  <a:srgbClr val="000099"/>
                </a:solidFill>
              </a:rPr>
              <a:t>UO</a:t>
            </a:r>
            <a:r>
              <a:rPr lang="en-US" baseline="-25000">
                <a:solidFill>
                  <a:srgbClr val="000099"/>
                </a:solidFill>
              </a:rPr>
              <a:t>2 </a:t>
            </a:r>
            <a:r>
              <a:rPr lang="en-US">
                <a:solidFill>
                  <a:srgbClr val="000099"/>
                </a:solidFill>
              </a:rPr>
              <a:t>– FeO – SiO</a:t>
            </a:r>
            <a:r>
              <a:rPr lang="en-US" baseline="-25000">
                <a:solidFill>
                  <a:srgbClr val="000099"/>
                </a:solidFill>
              </a:rPr>
              <a:t>2</a:t>
            </a:r>
            <a:r>
              <a:rPr lang="ru-RU">
                <a:solidFill>
                  <a:srgbClr val="000099"/>
                </a:solidFill>
              </a:rPr>
              <a:t> </a:t>
            </a:r>
            <a:r>
              <a:rPr lang="en-US">
                <a:solidFill>
                  <a:srgbClr val="000099"/>
                </a:solidFill>
                <a:ea typeface="Arial Unicode MS" pitchFamily="34" charset="-128"/>
                <a:cs typeface="Arial Unicode MS" pitchFamily="34" charset="-128"/>
              </a:rPr>
              <a:t>system: </a:t>
            </a:r>
            <a:r>
              <a:rPr lang="en-US">
                <a:solidFill>
                  <a:srgbClr val="000099"/>
                </a:solidFill>
              </a:rPr>
              <a:t>PRS 13 test results (</a:t>
            </a:r>
            <a:r>
              <a:rPr lang="ru-RU">
                <a:solidFill>
                  <a:srgbClr val="000099"/>
                </a:solidFill>
              </a:rPr>
              <a:t>6</a:t>
            </a:r>
            <a:r>
              <a:rPr lang="en-US">
                <a:solidFill>
                  <a:srgbClr val="000099"/>
                </a:solidFill>
              </a:rPr>
              <a:t>) </a:t>
            </a:r>
            <a:endParaRPr lang="ru-RU">
              <a:solidFill>
                <a:srgbClr val="000099"/>
              </a:solidFill>
            </a:endParaRPr>
          </a:p>
        </p:txBody>
      </p:sp>
      <p:sp>
        <p:nvSpPr>
          <p:cNvPr id="708619" name="Text Box 10"/>
          <p:cNvSpPr txBox="1">
            <a:spLocks noChangeArrowheads="1"/>
          </p:cNvSpPr>
          <p:nvPr/>
        </p:nvSpPr>
        <p:spPr bwMode="auto">
          <a:xfrm>
            <a:off x="0" y="571500"/>
            <a:ext cx="8648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spcBef>
                <a:spcPct val="50000"/>
              </a:spcBef>
              <a:buFont typeface="Wingdings" pitchFamily="2" charset="2"/>
              <a:buChar char="Ø"/>
            </a:pPr>
            <a:r>
              <a:rPr lang="en-US">
                <a:solidFill>
                  <a:srgbClr val="990033"/>
                </a:solidFill>
                <a:latin typeface="Arial" pitchFamily="34" charset="0"/>
              </a:rPr>
              <a:t>T</a:t>
            </a:r>
            <a:r>
              <a:rPr lang="en-US" baseline="-25000">
                <a:solidFill>
                  <a:srgbClr val="990033"/>
                </a:solidFill>
                <a:latin typeface="Arial" pitchFamily="34" charset="0"/>
              </a:rPr>
              <a:t>liq</a:t>
            </a:r>
            <a:r>
              <a:rPr lang="en-US">
                <a:solidFill>
                  <a:srgbClr val="990033"/>
                </a:solidFill>
                <a:latin typeface="Arial" pitchFamily="34" charset="0"/>
              </a:rPr>
              <a:t> and T</a:t>
            </a:r>
            <a:r>
              <a:rPr lang="en-US" baseline="-25000">
                <a:solidFill>
                  <a:srgbClr val="990033"/>
                </a:solidFill>
                <a:latin typeface="Arial" pitchFamily="34" charset="0"/>
              </a:rPr>
              <a:t>sol</a:t>
            </a:r>
            <a:r>
              <a:rPr lang="en-US">
                <a:solidFill>
                  <a:srgbClr val="990033"/>
                </a:solidFill>
                <a:latin typeface="Arial" pitchFamily="34" charset="0"/>
              </a:rPr>
              <a:t> determination in the Galakhov microfurnace</a:t>
            </a:r>
            <a:endParaRPr lang="ru-RU">
              <a:solidFill>
                <a:srgbClr val="990033"/>
              </a:solidFill>
              <a:latin typeface="Arial" pitchFamily="34" charset="0"/>
            </a:endParaRPr>
          </a:p>
        </p:txBody>
      </p:sp>
      <p:sp>
        <p:nvSpPr>
          <p:cNvPr id="708620" name="Text Box 11"/>
          <p:cNvSpPr txBox="1">
            <a:spLocks noChangeArrowheads="1"/>
          </p:cNvSpPr>
          <p:nvPr/>
        </p:nvSpPr>
        <p:spPr bwMode="auto">
          <a:xfrm>
            <a:off x="3830638" y="954088"/>
            <a:ext cx="1719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800">
                <a:latin typeface="Arial" pitchFamily="34" charset="0"/>
              </a:rPr>
              <a:t>Sample 2</a:t>
            </a:r>
            <a:endParaRPr lang="ru-RU" sz="1800">
              <a:latin typeface="Arial" pitchFamily="34" charset="0"/>
            </a:endParaRPr>
          </a:p>
        </p:txBody>
      </p:sp>
      <p:sp>
        <p:nvSpPr>
          <p:cNvPr id="708621" name="Text Box 12"/>
          <p:cNvSpPr txBox="1">
            <a:spLocks noChangeArrowheads="1"/>
          </p:cNvSpPr>
          <p:nvPr/>
        </p:nvSpPr>
        <p:spPr bwMode="auto">
          <a:xfrm>
            <a:off x="1309688" y="2981325"/>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ru-RU" sz="1400">
                <a:solidFill>
                  <a:schemeClr val="accent2"/>
                </a:solidFill>
                <a:latin typeface="Arial" pitchFamily="34" charset="0"/>
              </a:rPr>
              <a:t>1</a:t>
            </a:r>
            <a:r>
              <a:rPr lang="en-US" sz="1400">
                <a:solidFill>
                  <a:schemeClr val="accent2"/>
                </a:solidFill>
                <a:latin typeface="Arial" pitchFamily="34" charset="0"/>
              </a:rPr>
              <a:t>7</a:t>
            </a:r>
            <a:r>
              <a:rPr lang="ru-RU" sz="1400">
                <a:solidFill>
                  <a:schemeClr val="accent2"/>
                </a:solidFill>
                <a:latin typeface="Arial" pitchFamily="34" charset="0"/>
              </a:rPr>
              <a:t>04</a:t>
            </a:r>
            <a:r>
              <a:rPr lang="en-US" sz="1400">
                <a:solidFill>
                  <a:schemeClr val="accent2"/>
                </a:solidFill>
                <a:latin typeface="Arial" pitchFamily="34" charset="0"/>
                <a:sym typeface="Symbol" pitchFamily="18" charset="2"/>
              </a:rPr>
              <a:t>C</a:t>
            </a:r>
          </a:p>
        </p:txBody>
      </p:sp>
      <p:sp>
        <p:nvSpPr>
          <p:cNvPr id="708622" name="Text Box 13"/>
          <p:cNvSpPr txBox="1">
            <a:spLocks noChangeArrowheads="1"/>
          </p:cNvSpPr>
          <p:nvPr/>
        </p:nvSpPr>
        <p:spPr bwMode="auto">
          <a:xfrm>
            <a:off x="4203700" y="30099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ru-RU" sz="1400">
                <a:solidFill>
                  <a:schemeClr val="accent2"/>
                </a:solidFill>
                <a:latin typeface="Arial" pitchFamily="34" charset="0"/>
              </a:rPr>
              <a:t>1</a:t>
            </a:r>
            <a:r>
              <a:rPr lang="en-US" sz="1400">
                <a:solidFill>
                  <a:schemeClr val="accent2"/>
                </a:solidFill>
                <a:latin typeface="Arial" pitchFamily="34" charset="0"/>
              </a:rPr>
              <a:t>7</a:t>
            </a:r>
            <a:r>
              <a:rPr lang="ru-RU" sz="1400">
                <a:solidFill>
                  <a:schemeClr val="accent2"/>
                </a:solidFill>
                <a:latin typeface="Arial" pitchFamily="34" charset="0"/>
              </a:rPr>
              <a:t>55</a:t>
            </a:r>
            <a:r>
              <a:rPr lang="en-US" sz="1400">
                <a:solidFill>
                  <a:schemeClr val="accent2"/>
                </a:solidFill>
                <a:latin typeface="Arial" pitchFamily="34" charset="0"/>
                <a:sym typeface="Symbol" pitchFamily="18" charset="2"/>
              </a:rPr>
              <a:t>C</a:t>
            </a:r>
          </a:p>
        </p:txBody>
      </p:sp>
      <p:sp>
        <p:nvSpPr>
          <p:cNvPr id="708623" name="Text Box 14"/>
          <p:cNvSpPr txBox="1">
            <a:spLocks noChangeArrowheads="1"/>
          </p:cNvSpPr>
          <p:nvPr/>
        </p:nvSpPr>
        <p:spPr bwMode="auto">
          <a:xfrm>
            <a:off x="7177088" y="2982913"/>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ru-RU" sz="1400">
                <a:solidFill>
                  <a:schemeClr val="accent2"/>
                </a:solidFill>
                <a:latin typeface="Arial" pitchFamily="34" charset="0"/>
              </a:rPr>
              <a:t>1</a:t>
            </a:r>
            <a:r>
              <a:rPr lang="en-US" sz="1400">
                <a:solidFill>
                  <a:schemeClr val="accent2"/>
                </a:solidFill>
                <a:latin typeface="Arial" pitchFamily="34" charset="0"/>
              </a:rPr>
              <a:t>8</a:t>
            </a:r>
            <a:r>
              <a:rPr lang="ru-RU" sz="1400">
                <a:solidFill>
                  <a:schemeClr val="accent2"/>
                </a:solidFill>
                <a:latin typeface="Arial" pitchFamily="34" charset="0"/>
              </a:rPr>
              <a:t>46</a:t>
            </a:r>
            <a:r>
              <a:rPr lang="en-US" sz="1400">
                <a:solidFill>
                  <a:schemeClr val="accent2"/>
                </a:solidFill>
                <a:latin typeface="Arial" pitchFamily="34" charset="0"/>
                <a:sym typeface="Symbol" pitchFamily="18" charset="2"/>
              </a:rPr>
              <a:t>C</a:t>
            </a:r>
          </a:p>
        </p:txBody>
      </p:sp>
      <p:sp>
        <p:nvSpPr>
          <p:cNvPr id="708624" name="Text Box 15"/>
          <p:cNvSpPr txBox="1">
            <a:spLocks noChangeArrowheads="1"/>
          </p:cNvSpPr>
          <p:nvPr/>
        </p:nvSpPr>
        <p:spPr bwMode="auto">
          <a:xfrm>
            <a:off x="1306513" y="4906963"/>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ru-RU" sz="1400">
                <a:solidFill>
                  <a:schemeClr val="accent2"/>
                </a:solidFill>
                <a:latin typeface="Arial" pitchFamily="34" charset="0"/>
              </a:rPr>
              <a:t>1898</a:t>
            </a:r>
            <a:r>
              <a:rPr lang="en-US" sz="1400">
                <a:solidFill>
                  <a:schemeClr val="accent2"/>
                </a:solidFill>
                <a:latin typeface="Arial" pitchFamily="34" charset="0"/>
                <a:sym typeface="Symbol" pitchFamily="18" charset="2"/>
              </a:rPr>
              <a:t>C</a:t>
            </a:r>
          </a:p>
        </p:txBody>
      </p:sp>
      <p:sp>
        <p:nvSpPr>
          <p:cNvPr id="708625" name="Text Box 16"/>
          <p:cNvSpPr txBox="1">
            <a:spLocks noChangeArrowheads="1"/>
          </p:cNvSpPr>
          <p:nvPr/>
        </p:nvSpPr>
        <p:spPr bwMode="auto">
          <a:xfrm>
            <a:off x="4424363" y="4865688"/>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400">
                <a:solidFill>
                  <a:schemeClr val="accent2"/>
                </a:solidFill>
                <a:latin typeface="Arial" pitchFamily="34" charset="0"/>
              </a:rPr>
              <a:t>20</a:t>
            </a:r>
            <a:r>
              <a:rPr lang="ru-RU" sz="1400">
                <a:solidFill>
                  <a:schemeClr val="accent2"/>
                </a:solidFill>
                <a:latin typeface="Arial" pitchFamily="34" charset="0"/>
              </a:rPr>
              <a:t>17</a:t>
            </a:r>
            <a:r>
              <a:rPr lang="en-US" sz="1400">
                <a:solidFill>
                  <a:schemeClr val="accent2"/>
                </a:solidFill>
                <a:latin typeface="Arial" pitchFamily="34" charset="0"/>
                <a:sym typeface="Symbol" pitchFamily="18" charset="2"/>
              </a:rPr>
              <a:t>C</a:t>
            </a:r>
          </a:p>
        </p:txBody>
      </p:sp>
      <p:sp>
        <p:nvSpPr>
          <p:cNvPr id="708626" name="Rectangle 17"/>
          <p:cNvSpPr>
            <a:spLocks noChangeArrowheads="1"/>
          </p:cNvSpPr>
          <p:nvPr/>
        </p:nvSpPr>
        <p:spPr bwMode="auto">
          <a:xfrm>
            <a:off x="371475" y="5197475"/>
            <a:ext cx="8443913"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p>
            <a:pPr>
              <a:lnSpc>
                <a:spcPct val="110000"/>
              </a:lnSpc>
              <a:spcBef>
                <a:spcPct val="10000"/>
              </a:spcBef>
              <a:buFont typeface="Wingdings" pitchFamily="2" charset="2"/>
              <a:buChar char="ь"/>
            </a:pPr>
            <a:r>
              <a:rPr lang="en-US" sz="1600"/>
              <a:t>Visual polythermal analysis in the Galakhov microfurnace T</a:t>
            </a:r>
            <a:r>
              <a:rPr lang="en-US" sz="1600" baseline="-25000"/>
              <a:t>sol</a:t>
            </a:r>
            <a:r>
              <a:rPr lang="ru-RU" sz="1600"/>
              <a:t>=</a:t>
            </a:r>
            <a:r>
              <a:rPr lang="en-US" sz="1600"/>
              <a:t> 17</a:t>
            </a:r>
            <a:r>
              <a:rPr lang="ru-RU" sz="1600"/>
              <a:t>55</a:t>
            </a:r>
            <a:r>
              <a:rPr lang="en-US" sz="1600">
                <a:sym typeface="Symbol" pitchFamily="18" charset="2"/>
              </a:rPr>
              <a:t></a:t>
            </a:r>
            <a:r>
              <a:rPr lang="ru-RU" sz="1600">
                <a:sym typeface="Symbol" pitchFamily="18" charset="2"/>
              </a:rPr>
              <a:t>С</a:t>
            </a:r>
            <a:r>
              <a:rPr lang="en-US" sz="1600">
                <a:sym typeface="Symbol" pitchFamily="18" charset="2"/>
              </a:rPr>
              <a:t>; </a:t>
            </a:r>
            <a:r>
              <a:rPr lang="en-US" sz="1600"/>
              <a:t>T</a:t>
            </a:r>
            <a:r>
              <a:rPr lang="en-US" sz="1600" baseline="-25000"/>
              <a:t>liq</a:t>
            </a:r>
            <a:r>
              <a:rPr lang="ru-RU" sz="1600"/>
              <a:t>=</a:t>
            </a:r>
            <a:r>
              <a:rPr lang="en-US" sz="1600"/>
              <a:t>20</a:t>
            </a:r>
            <a:r>
              <a:rPr lang="ru-RU" sz="1600"/>
              <a:t>17</a:t>
            </a:r>
            <a:r>
              <a:rPr lang="en-US" sz="1600">
                <a:sym typeface="Symbol" pitchFamily="18" charset="2"/>
              </a:rPr>
              <a:t></a:t>
            </a:r>
            <a:r>
              <a:rPr lang="ru-RU" sz="1600">
                <a:sym typeface="Symbol" pitchFamily="18" charset="2"/>
              </a:rPr>
              <a:t>С</a:t>
            </a:r>
          </a:p>
          <a:p>
            <a:pPr>
              <a:lnSpc>
                <a:spcPct val="110000"/>
              </a:lnSpc>
              <a:spcBef>
                <a:spcPct val="10000"/>
              </a:spcBef>
              <a:buFont typeface="Wingdings" pitchFamily="2" charset="2"/>
              <a:buChar char="ь"/>
            </a:pPr>
            <a:r>
              <a:rPr lang="en-US" sz="1600"/>
              <a:t>T</a:t>
            </a:r>
            <a:r>
              <a:rPr lang="en-US" sz="1600" baseline="-25000"/>
              <a:t>liq</a:t>
            </a:r>
            <a:r>
              <a:rPr lang="ru-RU" sz="1600"/>
              <a:t>, </a:t>
            </a:r>
            <a:r>
              <a:rPr lang="en-US" sz="1600"/>
              <a:t>determined by the VPA IMCC </a:t>
            </a:r>
            <a:r>
              <a:rPr lang="ru-RU" sz="1600"/>
              <a:t>(2083</a:t>
            </a:r>
            <a:r>
              <a:rPr lang="ru-RU" sz="1600">
                <a:sym typeface="Symbol" pitchFamily="18" charset="2"/>
              </a:rPr>
              <a:t>30</a:t>
            </a:r>
            <a:r>
              <a:rPr lang="en-US" sz="1600">
                <a:sym typeface="Symbol" pitchFamily="18" charset="2"/>
              </a:rPr>
              <a:t></a:t>
            </a:r>
            <a:r>
              <a:rPr lang="ru-RU" sz="1600">
                <a:sym typeface="Symbol" pitchFamily="18" charset="2"/>
              </a:rPr>
              <a:t>С)</a:t>
            </a:r>
            <a:r>
              <a:rPr lang="ru-RU" sz="1600"/>
              <a:t> </a:t>
            </a:r>
            <a:r>
              <a:rPr lang="en-US" sz="1600"/>
              <a:t>and by the Galakhov method</a:t>
            </a:r>
            <a:r>
              <a:rPr lang="ru-RU" sz="1600"/>
              <a:t> </a:t>
            </a:r>
            <a:r>
              <a:rPr lang="en-US" sz="1600"/>
              <a:t/>
            </a:r>
            <a:br>
              <a:rPr lang="en-US" sz="1600"/>
            </a:br>
            <a:r>
              <a:rPr lang="en-US" sz="1600"/>
              <a:t>   </a:t>
            </a:r>
            <a:r>
              <a:rPr lang="ru-RU" sz="1600"/>
              <a:t>(</a:t>
            </a:r>
            <a:r>
              <a:rPr lang="en-US" sz="1600"/>
              <a:t>20</a:t>
            </a:r>
            <a:r>
              <a:rPr lang="ru-RU" sz="1600"/>
              <a:t>17</a:t>
            </a:r>
            <a:r>
              <a:rPr lang="en-US" sz="1600">
                <a:sym typeface="Symbol" pitchFamily="18" charset="2"/>
              </a:rPr>
              <a:t></a:t>
            </a:r>
            <a:r>
              <a:rPr lang="ru-RU" sz="1600">
                <a:sym typeface="Symbol" pitchFamily="18" charset="2"/>
              </a:rPr>
              <a:t>С</a:t>
            </a:r>
            <a:r>
              <a:rPr lang="ru-RU" sz="1600"/>
              <a:t>) </a:t>
            </a:r>
            <a:r>
              <a:rPr lang="en-US" sz="1600"/>
              <a:t>for the composition in question differ by </a:t>
            </a:r>
            <a:r>
              <a:rPr lang="ru-RU" sz="1600"/>
              <a:t>66</a:t>
            </a:r>
            <a:r>
              <a:rPr lang="ru-RU" sz="1600">
                <a:sym typeface="Symbol" pitchFamily="18" charset="2"/>
              </a:rPr>
              <a:t></a:t>
            </a:r>
            <a:r>
              <a:rPr lang="ru-RU" sz="1600"/>
              <a:t>С, </a:t>
            </a:r>
            <a:r>
              <a:rPr lang="en-US" sz="1600"/>
              <a:t>presumably, due to the</a:t>
            </a:r>
            <a:br>
              <a:rPr lang="en-US" sz="1600"/>
            </a:br>
            <a:r>
              <a:rPr lang="en-US" sz="1600"/>
              <a:t>   interaction of the sample with the holder in the Galakhov microfurnace</a:t>
            </a:r>
            <a:endParaRPr lang="ru-RU" sz="1600">
              <a:sym typeface="Symbol" pitchFamily="18" charset="2"/>
            </a:endParaRPr>
          </a:p>
        </p:txBody>
      </p:sp>
      <p:sp>
        <p:nvSpPr>
          <p:cNvPr id="708627" name="Text Box 18"/>
          <p:cNvSpPr txBox="1">
            <a:spLocks noChangeArrowheads="1"/>
          </p:cNvSpPr>
          <p:nvPr/>
        </p:nvSpPr>
        <p:spPr bwMode="auto">
          <a:xfrm>
            <a:off x="6951663" y="3733800"/>
            <a:ext cx="1736725" cy="303213"/>
          </a:xfrm>
          <a:prstGeom prst="rect">
            <a:avLst/>
          </a:prstGeom>
          <a:noFill/>
          <a:ln w="28575" algn="ctr">
            <a:pattFill prst="lgConfetti">
              <a:fgClr>
                <a:srgbClr val="FFFF00"/>
              </a:fgClr>
              <a:bgClr>
                <a:srgbClr val="990000"/>
              </a:bgClr>
            </a:patt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200">
                <a:latin typeface="Arial" pitchFamily="34" charset="0"/>
              </a:rPr>
              <a:t>Beginning of melting</a:t>
            </a:r>
            <a:endParaRPr lang="ru-RU" sz="1200">
              <a:latin typeface="Arial" pitchFamily="34" charset="0"/>
            </a:endParaRPr>
          </a:p>
        </p:txBody>
      </p:sp>
      <p:sp>
        <p:nvSpPr>
          <p:cNvPr id="708628" name="Line 19"/>
          <p:cNvSpPr>
            <a:spLocks noChangeShapeType="1"/>
          </p:cNvSpPr>
          <p:nvPr/>
        </p:nvSpPr>
        <p:spPr bwMode="auto">
          <a:xfrm flipH="1" flipV="1">
            <a:off x="5702300" y="2622550"/>
            <a:ext cx="1689100" cy="1104900"/>
          </a:xfrm>
          <a:prstGeom prst="line">
            <a:avLst/>
          </a:prstGeom>
          <a:noFill/>
          <a:ln w="28575">
            <a:solidFill>
              <a:srgbClr val="FFFF00"/>
            </a:solidFill>
            <a:round/>
            <a:headEnd type="none" w="sm" len="sm"/>
            <a:tailEnd type="arrow" w="med" len="med"/>
          </a:ln>
          <a:extLst>
            <a:ext uri="{909E8E84-426E-40DD-AFC4-6F175D3DCCD1}">
              <a14:hiddenFill xmlns:a14="http://schemas.microsoft.com/office/drawing/2010/main">
                <a:noFill/>
              </a14:hiddenFill>
            </a:ext>
          </a:extLst>
        </p:spPr>
        <p:txBody>
          <a:bodyPr lIns="93600" tIns="46800" rIns="93600" bIns="46800" anchor="ctr"/>
          <a:lstStyle/>
          <a:p>
            <a:endParaRPr lang="de-DE"/>
          </a:p>
        </p:txBody>
      </p:sp>
      <p:sp>
        <p:nvSpPr>
          <p:cNvPr id="708629" name="Text Box 18"/>
          <p:cNvSpPr txBox="1">
            <a:spLocks noChangeArrowheads="1"/>
          </p:cNvSpPr>
          <p:nvPr/>
        </p:nvSpPr>
        <p:spPr bwMode="auto">
          <a:xfrm>
            <a:off x="7015163" y="4597400"/>
            <a:ext cx="1681162" cy="303213"/>
          </a:xfrm>
          <a:prstGeom prst="rect">
            <a:avLst/>
          </a:prstGeom>
          <a:noFill/>
          <a:ln w="28575" algn="ctr">
            <a:pattFill prst="lgConfetti">
              <a:fgClr>
                <a:srgbClr val="FFFF00"/>
              </a:fgClr>
              <a:bgClr>
                <a:srgbClr val="990000"/>
              </a:bgClr>
            </a:patt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200">
                <a:latin typeface="Arial" pitchFamily="34" charset="0"/>
              </a:rPr>
              <a:t>Complete spreading</a:t>
            </a:r>
            <a:endParaRPr lang="ru-RU" sz="1200">
              <a:latin typeface="Arial" pitchFamily="34" charset="0"/>
            </a:endParaRPr>
          </a:p>
        </p:txBody>
      </p:sp>
      <p:sp>
        <p:nvSpPr>
          <p:cNvPr id="708630" name="Line 19"/>
          <p:cNvSpPr>
            <a:spLocks noChangeShapeType="1"/>
          </p:cNvSpPr>
          <p:nvPr/>
        </p:nvSpPr>
        <p:spPr bwMode="auto">
          <a:xfrm flipH="1" flipV="1">
            <a:off x="6477000" y="4565650"/>
            <a:ext cx="469900" cy="215900"/>
          </a:xfrm>
          <a:prstGeom prst="line">
            <a:avLst/>
          </a:prstGeom>
          <a:noFill/>
          <a:ln w="28575">
            <a:solidFill>
              <a:srgbClr val="FFFF00"/>
            </a:solidFill>
            <a:round/>
            <a:headEnd type="none" w="sm" len="sm"/>
            <a:tailEnd type="arrow" w="med" len="med"/>
          </a:ln>
          <a:extLst>
            <a:ext uri="{909E8E84-426E-40DD-AFC4-6F175D3DCCD1}">
              <a14:hiddenFill xmlns:a14="http://schemas.microsoft.com/office/drawing/2010/main">
                <a:noFill/>
              </a14:hiddenFill>
            </a:ext>
          </a:extLst>
        </p:spPr>
        <p:txBody>
          <a:bodyPr lIns="93600" tIns="46800" rIns="93600" bIns="46800" anchor="ctr"/>
          <a:lstStyle/>
          <a:p>
            <a:endParaRPr lang="de-DE"/>
          </a:p>
        </p:txBody>
      </p:sp>
    </p:spTree>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oliennummernplatzhalter 1"/>
          <p:cNvSpPr>
            <a:spLocks noGrp="1"/>
          </p:cNvSpPr>
          <p:nvPr>
            <p:ph type="sldNum" sz="quarter" idx="10"/>
          </p:nvPr>
        </p:nvSpPr>
        <p:spPr/>
        <p:txBody>
          <a:body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AF0DA1B1-F9BA-48C1-AA49-D33EA99B45D5}" type="slidenum">
              <a:rPr lang="en-GB" sz="1600"/>
              <a:pPr/>
              <a:t>13</a:t>
            </a:fld>
            <a:endParaRPr lang="en-GB" sz="1600"/>
          </a:p>
        </p:txBody>
      </p:sp>
      <p:sp>
        <p:nvSpPr>
          <p:cNvPr id="709635" name="Rectangle 5"/>
          <p:cNvSpPr>
            <a:spLocks noChangeArrowheads="1"/>
          </p:cNvSpPr>
          <p:nvPr/>
        </p:nvSpPr>
        <p:spPr bwMode="auto">
          <a:xfrm>
            <a:off x="152400" y="0"/>
            <a:ext cx="873918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r>
              <a:rPr lang="en-US">
                <a:solidFill>
                  <a:srgbClr val="000099"/>
                </a:solidFill>
              </a:rPr>
              <a:t>UO</a:t>
            </a:r>
            <a:r>
              <a:rPr lang="en-US" baseline="-25000">
                <a:solidFill>
                  <a:srgbClr val="000099"/>
                </a:solidFill>
              </a:rPr>
              <a:t>2 </a:t>
            </a:r>
            <a:r>
              <a:rPr lang="en-US">
                <a:solidFill>
                  <a:srgbClr val="000099"/>
                </a:solidFill>
              </a:rPr>
              <a:t>– FeO – SiO</a:t>
            </a:r>
            <a:r>
              <a:rPr lang="en-US" baseline="-25000">
                <a:solidFill>
                  <a:srgbClr val="000099"/>
                </a:solidFill>
              </a:rPr>
              <a:t>2</a:t>
            </a:r>
            <a:r>
              <a:rPr lang="ru-RU">
                <a:solidFill>
                  <a:srgbClr val="000099"/>
                </a:solidFill>
              </a:rPr>
              <a:t> </a:t>
            </a:r>
            <a:r>
              <a:rPr lang="en-US">
                <a:solidFill>
                  <a:srgbClr val="000099"/>
                </a:solidFill>
                <a:ea typeface="Arial Unicode MS" pitchFamily="34" charset="-128"/>
                <a:cs typeface="Arial Unicode MS" pitchFamily="34" charset="-128"/>
              </a:rPr>
              <a:t>system: </a:t>
            </a:r>
            <a:r>
              <a:rPr lang="en-US">
                <a:solidFill>
                  <a:srgbClr val="000099"/>
                </a:solidFill>
              </a:rPr>
              <a:t>PRS 13 test results (</a:t>
            </a:r>
            <a:r>
              <a:rPr lang="ru-RU">
                <a:solidFill>
                  <a:srgbClr val="000099"/>
                </a:solidFill>
              </a:rPr>
              <a:t>7</a:t>
            </a:r>
            <a:r>
              <a:rPr lang="en-US">
                <a:solidFill>
                  <a:srgbClr val="000099"/>
                </a:solidFill>
              </a:rPr>
              <a:t>) </a:t>
            </a:r>
            <a:endParaRPr lang="ru-RU">
              <a:solidFill>
                <a:srgbClr val="000099"/>
              </a:solidFill>
            </a:endParaRPr>
          </a:p>
        </p:txBody>
      </p:sp>
      <p:sp>
        <p:nvSpPr>
          <p:cNvPr id="709636" name="Rectangle 19"/>
          <p:cNvSpPr>
            <a:spLocks noChangeArrowheads="1"/>
          </p:cNvSpPr>
          <p:nvPr/>
        </p:nvSpPr>
        <p:spPr bwMode="auto">
          <a:xfrm>
            <a:off x="365125" y="5618163"/>
            <a:ext cx="844391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p>
            <a:pPr>
              <a:spcBef>
                <a:spcPct val="10000"/>
              </a:spcBef>
              <a:buFont typeface="Wingdings" pitchFamily="2" charset="2"/>
              <a:buChar char="ь"/>
            </a:pPr>
            <a:r>
              <a:rPr lang="ru-RU" sz="1600"/>
              <a:t> </a:t>
            </a:r>
            <a:r>
              <a:rPr lang="en-US" sz="1600"/>
              <a:t>Visual polythermal analysis in the Galakhov microfurnace T</a:t>
            </a:r>
            <a:r>
              <a:rPr lang="en-US" sz="1600" baseline="-25000"/>
              <a:t>sol</a:t>
            </a:r>
            <a:r>
              <a:rPr lang="ru-RU" sz="1600"/>
              <a:t>=</a:t>
            </a:r>
            <a:r>
              <a:rPr lang="en-US" sz="1600"/>
              <a:t>1</a:t>
            </a:r>
            <a:r>
              <a:rPr lang="ru-RU" sz="1600"/>
              <a:t>118</a:t>
            </a:r>
            <a:r>
              <a:rPr lang="en-US" sz="1600">
                <a:sym typeface="Symbol" pitchFamily="18" charset="2"/>
              </a:rPr>
              <a:t></a:t>
            </a:r>
            <a:r>
              <a:rPr lang="ru-RU" sz="1600">
                <a:sym typeface="Symbol" pitchFamily="18" charset="2"/>
              </a:rPr>
              <a:t>С</a:t>
            </a:r>
            <a:r>
              <a:rPr lang="en-US" sz="1600">
                <a:sym typeface="Symbol" pitchFamily="18" charset="2"/>
              </a:rPr>
              <a:t>; </a:t>
            </a:r>
            <a:r>
              <a:rPr lang="en-US" sz="1600"/>
              <a:t>T</a:t>
            </a:r>
            <a:r>
              <a:rPr lang="en-US" sz="1600" baseline="-25000"/>
              <a:t>liq</a:t>
            </a:r>
            <a:r>
              <a:rPr lang="ru-RU" sz="1600"/>
              <a:t>=1528</a:t>
            </a:r>
            <a:r>
              <a:rPr lang="en-US" sz="1600">
                <a:sym typeface="Symbol" pitchFamily="18" charset="2"/>
              </a:rPr>
              <a:t></a:t>
            </a:r>
            <a:r>
              <a:rPr lang="ru-RU" sz="1600">
                <a:sym typeface="Symbol" pitchFamily="18" charset="2"/>
              </a:rPr>
              <a:t>С</a:t>
            </a:r>
            <a:r>
              <a:rPr lang="en-US" sz="1600">
                <a:sym typeface="Symbol" pitchFamily="18" charset="2"/>
              </a:rPr>
              <a:t/>
            </a:r>
            <a:br>
              <a:rPr lang="en-US" sz="1600">
                <a:sym typeface="Symbol" pitchFamily="18" charset="2"/>
              </a:rPr>
            </a:br>
            <a:r>
              <a:rPr lang="en-US" sz="1600">
                <a:sym typeface="Symbol" pitchFamily="18" charset="2"/>
              </a:rPr>
              <a:t>   </a:t>
            </a:r>
            <a:r>
              <a:rPr lang="ru-RU" sz="1600">
                <a:sym typeface="Symbol" pitchFamily="18" charset="2"/>
              </a:rPr>
              <a:t> </a:t>
            </a:r>
            <a:r>
              <a:rPr lang="en-US" sz="1600">
                <a:sym typeface="Symbol" pitchFamily="18" charset="2"/>
              </a:rPr>
              <a:t>The difference of T</a:t>
            </a:r>
            <a:r>
              <a:rPr lang="en-US" sz="1600" baseline="-25000">
                <a:sym typeface="Symbol" pitchFamily="18" charset="2"/>
              </a:rPr>
              <a:t>sol</a:t>
            </a:r>
            <a:r>
              <a:rPr lang="en-US" sz="1600">
                <a:sym typeface="Symbol" pitchFamily="18" charset="2"/>
              </a:rPr>
              <a:t> from T</a:t>
            </a:r>
            <a:r>
              <a:rPr lang="en-US" sz="1600" baseline="-25000">
                <a:sym typeface="Symbol" pitchFamily="18" charset="2"/>
              </a:rPr>
              <a:t>liq</a:t>
            </a:r>
            <a:r>
              <a:rPr lang="en-US" sz="1600">
                <a:sym typeface="Symbol" pitchFamily="18" charset="2"/>
              </a:rPr>
              <a:t> indicates the noneutectic sample composition</a:t>
            </a:r>
            <a:r>
              <a:rPr lang="ru-RU" sz="1600">
                <a:sym typeface="Symbol" pitchFamily="18" charset="2"/>
              </a:rPr>
              <a:t> (</a:t>
            </a:r>
            <a:r>
              <a:rPr lang="en-US" sz="1600">
                <a:sym typeface="Symbol" pitchFamily="18" charset="2"/>
              </a:rPr>
              <a:t>e.g.,</a:t>
            </a:r>
            <a:br>
              <a:rPr lang="en-US" sz="1600">
                <a:sym typeface="Symbol" pitchFamily="18" charset="2"/>
              </a:rPr>
            </a:br>
            <a:r>
              <a:rPr lang="en-US" sz="1600">
                <a:sym typeface="Symbol" pitchFamily="18" charset="2"/>
              </a:rPr>
              <a:t>    the sample was chipped out from not eutectic zone</a:t>
            </a:r>
            <a:r>
              <a:rPr lang="ru-RU" sz="1600">
                <a:sym typeface="Symbol" pitchFamily="18" charset="2"/>
              </a:rPr>
              <a:t>)</a:t>
            </a:r>
          </a:p>
        </p:txBody>
      </p:sp>
      <p:sp>
        <p:nvSpPr>
          <p:cNvPr id="709637" name="Text Box 21"/>
          <p:cNvSpPr txBox="1">
            <a:spLocks noChangeArrowheads="1"/>
          </p:cNvSpPr>
          <p:nvPr/>
        </p:nvSpPr>
        <p:spPr bwMode="auto">
          <a:xfrm>
            <a:off x="271463" y="474663"/>
            <a:ext cx="86629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spcBef>
                <a:spcPct val="50000"/>
              </a:spcBef>
              <a:buFont typeface="Wingdings" pitchFamily="2" charset="2"/>
              <a:buChar char="Ø"/>
            </a:pPr>
            <a:r>
              <a:rPr lang="en-US" sz="2000">
                <a:solidFill>
                  <a:srgbClr val="990033"/>
                </a:solidFill>
                <a:latin typeface="Arial" pitchFamily="34" charset="0"/>
              </a:rPr>
              <a:t>T</a:t>
            </a:r>
            <a:r>
              <a:rPr lang="en-US" sz="2000" baseline="-25000">
                <a:solidFill>
                  <a:srgbClr val="990033"/>
                </a:solidFill>
                <a:latin typeface="Arial" pitchFamily="34" charset="0"/>
              </a:rPr>
              <a:t>liq</a:t>
            </a:r>
            <a:r>
              <a:rPr lang="en-US" sz="2000">
                <a:solidFill>
                  <a:srgbClr val="990033"/>
                </a:solidFill>
                <a:latin typeface="Arial" pitchFamily="34" charset="0"/>
              </a:rPr>
              <a:t> and T</a:t>
            </a:r>
            <a:r>
              <a:rPr lang="en-US" sz="2000" baseline="-25000">
                <a:solidFill>
                  <a:srgbClr val="990033"/>
                </a:solidFill>
                <a:latin typeface="Arial" pitchFamily="34" charset="0"/>
              </a:rPr>
              <a:t>sol</a:t>
            </a:r>
            <a:r>
              <a:rPr lang="en-US" sz="2000">
                <a:solidFill>
                  <a:srgbClr val="990033"/>
                </a:solidFill>
                <a:latin typeface="Arial" pitchFamily="34" charset="0"/>
              </a:rPr>
              <a:t> determination </a:t>
            </a:r>
            <a:r>
              <a:rPr lang="en-BZ" sz="2000">
                <a:solidFill>
                  <a:srgbClr val="990033"/>
                </a:solidFill>
                <a:latin typeface="Arial" pitchFamily="34" charset="0"/>
              </a:rPr>
              <a:t>of sample cut out from Zone 1 </a:t>
            </a:r>
            <a:r>
              <a:rPr lang="en-US" sz="2000">
                <a:solidFill>
                  <a:srgbClr val="990033"/>
                </a:solidFill>
                <a:latin typeface="Arial" pitchFamily="34" charset="0"/>
              </a:rPr>
              <a:t>in Galakhov microfurnace</a:t>
            </a:r>
            <a:endParaRPr lang="ru-RU" sz="2000">
              <a:solidFill>
                <a:srgbClr val="990033"/>
              </a:solidFill>
              <a:latin typeface="Arial" pitchFamily="34" charset="0"/>
            </a:endParaRPr>
          </a:p>
        </p:txBody>
      </p:sp>
      <p:grpSp>
        <p:nvGrpSpPr>
          <p:cNvPr id="709638" name="Group 6"/>
          <p:cNvGrpSpPr>
            <a:grpSpLocks/>
          </p:cNvGrpSpPr>
          <p:nvPr/>
        </p:nvGrpSpPr>
        <p:grpSpPr bwMode="auto">
          <a:xfrm>
            <a:off x="550863" y="1255713"/>
            <a:ext cx="7369175" cy="4414837"/>
            <a:chOff x="321" y="957"/>
            <a:chExt cx="4642" cy="2781"/>
          </a:xfrm>
        </p:grpSpPr>
        <p:grpSp>
          <p:nvGrpSpPr>
            <p:cNvPr id="709639" name="Group 7"/>
            <p:cNvGrpSpPr>
              <a:grpSpLocks/>
            </p:cNvGrpSpPr>
            <p:nvPr/>
          </p:nvGrpSpPr>
          <p:grpSpPr bwMode="auto">
            <a:xfrm>
              <a:off x="321" y="957"/>
              <a:ext cx="4642" cy="1222"/>
              <a:chOff x="120" y="326"/>
              <a:chExt cx="5118" cy="1478"/>
            </a:xfrm>
          </p:grpSpPr>
          <p:pic>
            <p:nvPicPr>
              <p:cNvPr id="709640" name="Picture 8" descr="GPRS49 PRS13 eutektik_1"/>
              <p:cNvPicPr>
                <a:picLocks noChangeAspect="1" noChangeArrowheads="1"/>
              </p:cNvPicPr>
              <p:nvPr/>
            </p:nvPicPr>
            <p:blipFill>
              <a:blip r:embed="rId2">
                <a:extLst>
                  <a:ext uri="{28A0092B-C50C-407E-A947-70E740481C1C}">
                    <a14:useLocalDpi xmlns:a14="http://schemas.microsoft.com/office/drawing/2010/main" val="0"/>
                  </a:ext>
                </a:extLst>
              </a:blip>
              <a:srcRect r="23714" b="15533"/>
              <a:stretch>
                <a:fillRect/>
              </a:stretch>
            </p:blipFill>
            <p:spPr bwMode="auto">
              <a:xfrm>
                <a:off x="120" y="326"/>
                <a:ext cx="1771" cy="1470"/>
              </a:xfrm>
              <a:prstGeom prst="rect">
                <a:avLst/>
              </a:prstGeom>
              <a:noFill/>
              <a:extLst>
                <a:ext uri="{909E8E84-426E-40DD-AFC4-6F175D3DCCD1}">
                  <a14:hiddenFill xmlns:a14="http://schemas.microsoft.com/office/drawing/2010/main">
                    <a:solidFill>
                      <a:srgbClr val="FFFFFF"/>
                    </a:solidFill>
                  </a14:hiddenFill>
                </a:ext>
              </a:extLst>
            </p:spPr>
          </p:pic>
          <p:pic>
            <p:nvPicPr>
              <p:cNvPr id="709641" name="Picture 9" descr="GPRS49 PRS13 eutektik_2"/>
              <p:cNvPicPr>
                <a:picLocks noChangeAspect="1" noChangeArrowheads="1"/>
              </p:cNvPicPr>
              <p:nvPr/>
            </p:nvPicPr>
            <p:blipFill>
              <a:blip r:embed="rId3">
                <a:extLst>
                  <a:ext uri="{28A0092B-C50C-407E-A947-70E740481C1C}">
                    <a14:useLocalDpi xmlns:a14="http://schemas.microsoft.com/office/drawing/2010/main" val="0"/>
                  </a:ext>
                </a:extLst>
              </a:blip>
              <a:srcRect r="25275" b="14651"/>
              <a:stretch>
                <a:fillRect/>
              </a:stretch>
            </p:blipFill>
            <p:spPr bwMode="auto">
              <a:xfrm>
                <a:off x="1888" y="328"/>
                <a:ext cx="1724" cy="1476"/>
              </a:xfrm>
              <a:prstGeom prst="rect">
                <a:avLst/>
              </a:prstGeom>
              <a:noFill/>
              <a:extLst>
                <a:ext uri="{909E8E84-426E-40DD-AFC4-6F175D3DCCD1}">
                  <a14:hiddenFill xmlns:a14="http://schemas.microsoft.com/office/drawing/2010/main">
                    <a:solidFill>
                      <a:srgbClr val="FFFFFF"/>
                    </a:solidFill>
                  </a14:hiddenFill>
                </a:ext>
              </a:extLst>
            </p:spPr>
          </p:pic>
          <p:pic>
            <p:nvPicPr>
              <p:cNvPr id="709642" name="Picture 10" descr="GPRS49 PRS13 eutektik_3"/>
              <p:cNvPicPr>
                <a:picLocks noChangeAspect="1" noChangeArrowheads="1"/>
              </p:cNvPicPr>
              <p:nvPr/>
            </p:nvPicPr>
            <p:blipFill>
              <a:blip r:embed="rId4">
                <a:extLst>
                  <a:ext uri="{28A0092B-C50C-407E-A947-70E740481C1C}">
                    <a14:useLocalDpi xmlns:a14="http://schemas.microsoft.com/office/drawing/2010/main" val="0"/>
                  </a:ext>
                </a:extLst>
              </a:blip>
              <a:srcRect r="26137" b="15152"/>
              <a:stretch>
                <a:fillRect/>
              </a:stretch>
            </p:blipFill>
            <p:spPr bwMode="auto">
              <a:xfrm>
                <a:off x="3531" y="328"/>
                <a:ext cx="1707" cy="14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09643" name="Group 11"/>
            <p:cNvGrpSpPr>
              <a:grpSpLocks/>
            </p:cNvGrpSpPr>
            <p:nvPr/>
          </p:nvGrpSpPr>
          <p:grpSpPr bwMode="auto">
            <a:xfrm>
              <a:off x="468" y="2376"/>
              <a:ext cx="3058" cy="1169"/>
              <a:chOff x="360" y="2108"/>
              <a:chExt cx="3396" cy="1471"/>
            </a:xfrm>
          </p:grpSpPr>
          <p:pic>
            <p:nvPicPr>
              <p:cNvPr id="709644" name="Picture 12" descr="GPRS49 PRS13 eutektik_4"/>
              <p:cNvPicPr>
                <a:picLocks noChangeAspect="1" noChangeArrowheads="1"/>
              </p:cNvPicPr>
              <p:nvPr/>
            </p:nvPicPr>
            <p:blipFill>
              <a:blip r:embed="rId5">
                <a:extLst>
                  <a:ext uri="{28A0092B-C50C-407E-A947-70E740481C1C}">
                    <a14:useLocalDpi xmlns:a14="http://schemas.microsoft.com/office/drawing/2010/main" val="0"/>
                  </a:ext>
                </a:extLst>
              </a:blip>
              <a:srcRect r="27522" b="15291"/>
              <a:stretch>
                <a:fillRect/>
              </a:stretch>
            </p:blipFill>
            <p:spPr bwMode="auto">
              <a:xfrm>
                <a:off x="360" y="2108"/>
                <a:ext cx="1671" cy="1465"/>
              </a:xfrm>
              <a:prstGeom prst="rect">
                <a:avLst/>
              </a:prstGeom>
              <a:noFill/>
              <a:extLst>
                <a:ext uri="{909E8E84-426E-40DD-AFC4-6F175D3DCCD1}">
                  <a14:hiddenFill xmlns:a14="http://schemas.microsoft.com/office/drawing/2010/main">
                    <a:solidFill>
                      <a:srgbClr val="FFFFFF"/>
                    </a:solidFill>
                  </a14:hiddenFill>
                </a:ext>
              </a:extLst>
            </p:spPr>
          </p:pic>
          <p:pic>
            <p:nvPicPr>
              <p:cNvPr id="709645" name="Picture 13" descr="GPRS49 PRS13 eutektik_5"/>
              <p:cNvPicPr>
                <a:picLocks noChangeAspect="1" noChangeArrowheads="1"/>
              </p:cNvPicPr>
              <p:nvPr/>
            </p:nvPicPr>
            <p:blipFill>
              <a:blip r:embed="rId6">
                <a:extLst>
                  <a:ext uri="{28A0092B-C50C-407E-A947-70E740481C1C}">
                    <a14:useLocalDpi xmlns:a14="http://schemas.microsoft.com/office/drawing/2010/main" val="0"/>
                  </a:ext>
                </a:extLst>
              </a:blip>
              <a:srcRect r="25879" b="19170"/>
              <a:stretch>
                <a:fillRect/>
              </a:stretch>
            </p:blipFill>
            <p:spPr bwMode="auto">
              <a:xfrm>
                <a:off x="1992" y="2114"/>
                <a:ext cx="1764" cy="1465"/>
              </a:xfrm>
              <a:prstGeom prst="rect">
                <a:avLst/>
              </a:prstGeom>
              <a:noFill/>
              <a:extLst>
                <a:ext uri="{909E8E84-426E-40DD-AFC4-6F175D3DCCD1}">
                  <a14:hiddenFill xmlns:a14="http://schemas.microsoft.com/office/drawing/2010/main">
                    <a:solidFill>
                      <a:srgbClr val="FFFFFF"/>
                    </a:solidFill>
                  </a14:hiddenFill>
                </a:ext>
              </a:extLst>
            </p:spPr>
          </p:pic>
        </p:grpSp>
        <p:sp>
          <p:nvSpPr>
            <p:cNvPr id="709646" name="Text Box 14"/>
            <p:cNvSpPr txBox="1">
              <a:spLocks noChangeArrowheads="1"/>
            </p:cNvSpPr>
            <p:nvPr/>
          </p:nvSpPr>
          <p:spPr bwMode="auto">
            <a:xfrm>
              <a:off x="834" y="2178"/>
              <a:ext cx="4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spAutoFit/>
            </a:bodyPr>
            <a:lstStyle>
              <a:lvl1pPr>
                <a:defRPr sz="2400">
                  <a:solidFill>
                    <a:schemeClr val="tx1"/>
                  </a:solidFill>
                  <a:latin typeface="Arial Unicode MS" pitchFamily="34" charset="-128"/>
                </a:defRPr>
              </a:lvl1pPr>
              <a:lvl2pPr marL="571500">
                <a:defRPr sz="2400">
                  <a:solidFill>
                    <a:schemeClr val="tx1"/>
                  </a:solidFill>
                  <a:latin typeface="Arial Unicode MS" pitchFamily="34" charset="-128"/>
                </a:defRPr>
              </a:lvl2pPr>
              <a:lvl3pPr marL="1143000">
                <a:defRPr sz="2400">
                  <a:solidFill>
                    <a:schemeClr val="tx1"/>
                  </a:solidFill>
                  <a:latin typeface="Arial Unicode MS" pitchFamily="34" charset="-128"/>
                </a:defRPr>
              </a:lvl3pPr>
              <a:lvl4pPr marL="1714500">
                <a:defRPr sz="2400">
                  <a:solidFill>
                    <a:schemeClr val="tx1"/>
                  </a:solidFill>
                  <a:latin typeface="Arial Unicode MS" pitchFamily="34" charset="-128"/>
                </a:defRPr>
              </a:lvl4pPr>
              <a:lvl5pPr marL="2286000">
                <a:defRPr sz="2400">
                  <a:solidFill>
                    <a:schemeClr val="tx1"/>
                  </a:solidFill>
                  <a:latin typeface="Arial Unicode MS" pitchFamily="34" charset="-128"/>
                </a:defRPr>
              </a:lvl5pPr>
              <a:lvl6pPr marL="2743200" eaLnBrk="0" fontAlgn="base" hangingPunct="0">
                <a:spcBef>
                  <a:spcPct val="0"/>
                </a:spcBef>
                <a:spcAft>
                  <a:spcPct val="0"/>
                </a:spcAft>
                <a:defRPr sz="2400">
                  <a:solidFill>
                    <a:schemeClr val="tx1"/>
                  </a:solidFill>
                  <a:latin typeface="Arial Unicode MS" pitchFamily="34" charset="-128"/>
                </a:defRPr>
              </a:lvl6pPr>
              <a:lvl7pPr marL="3200400" eaLnBrk="0" fontAlgn="base" hangingPunct="0">
                <a:spcBef>
                  <a:spcPct val="0"/>
                </a:spcBef>
                <a:spcAft>
                  <a:spcPct val="0"/>
                </a:spcAft>
                <a:defRPr sz="2400">
                  <a:solidFill>
                    <a:schemeClr val="tx1"/>
                  </a:solidFill>
                  <a:latin typeface="Arial Unicode MS" pitchFamily="34" charset="-128"/>
                </a:defRPr>
              </a:lvl7pPr>
              <a:lvl8pPr marL="3657600" eaLnBrk="0" fontAlgn="base" hangingPunct="0">
                <a:spcBef>
                  <a:spcPct val="0"/>
                </a:spcBef>
                <a:spcAft>
                  <a:spcPct val="0"/>
                </a:spcAft>
                <a:defRPr sz="2400">
                  <a:solidFill>
                    <a:schemeClr val="tx1"/>
                  </a:solidFill>
                  <a:latin typeface="Arial Unicode MS" pitchFamily="34" charset="-128"/>
                </a:defRPr>
              </a:lvl8pPr>
              <a:lvl9pPr marL="4114800" eaLnBrk="0" fontAlgn="base" hangingPunct="0">
                <a:spcBef>
                  <a:spcPct val="0"/>
                </a:spcBef>
                <a:spcAft>
                  <a:spcPct val="0"/>
                </a:spcAft>
                <a:defRPr sz="2400">
                  <a:solidFill>
                    <a:schemeClr val="tx1"/>
                  </a:solidFill>
                  <a:latin typeface="Arial Unicode MS" pitchFamily="34" charset="-128"/>
                </a:defRPr>
              </a:lvl9pPr>
            </a:lstStyle>
            <a:p>
              <a:r>
                <a:rPr lang="ru-RU" sz="1400">
                  <a:solidFill>
                    <a:schemeClr val="accent2"/>
                  </a:solidFill>
                  <a:latin typeface="Arial" pitchFamily="34" charset="0"/>
                </a:rPr>
                <a:t>1118</a:t>
              </a:r>
              <a:r>
                <a:rPr lang="en-US" sz="1400">
                  <a:solidFill>
                    <a:schemeClr val="accent2"/>
                  </a:solidFill>
                  <a:latin typeface="Arial" pitchFamily="34" charset="0"/>
                  <a:sym typeface="Symbol" pitchFamily="18" charset="2"/>
                </a:rPr>
                <a:t>C</a:t>
              </a:r>
            </a:p>
          </p:txBody>
        </p:sp>
        <p:sp>
          <p:nvSpPr>
            <p:cNvPr id="709647" name="Text Box 15"/>
            <p:cNvSpPr txBox="1">
              <a:spLocks noChangeArrowheads="1"/>
            </p:cNvSpPr>
            <p:nvPr/>
          </p:nvSpPr>
          <p:spPr bwMode="auto">
            <a:xfrm>
              <a:off x="2547" y="2196"/>
              <a:ext cx="4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spAutoFit/>
            </a:bodyPr>
            <a:lstStyle>
              <a:lvl1pPr>
                <a:defRPr sz="2400">
                  <a:solidFill>
                    <a:schemeClr val="tx1"/>
                  </a:solidFill>
                  <a:latin typeface="Arial Unicode MS" pitchFamily="34" charset="-128"/>
                </a:defRPr>
              </a:lvl1pPr>
              <a:lvl2pPr marL="571500">
                <a:defRPr sz="2400">
                  <a:solidFill>
                    <a:schemeClr val="tx1"/>
                  </a:solidFill>
                  <a:latin typeface="Arial Unicode MS" pitchFamily="34" charset="-128"/>
                </a:defRPr>
              </a:lvl2pPr>
              <a:lvl3pPr marL="1143000">
                <a:defRPr sz="2400">
                  <a:solidFill>
                    <a:schemeClr val="tx1"/>
                  </a:solidFill>
                  <a:latin typeface="Arial Unicode MS" pitchFamily="34" charset="-128"/>
                </a:defRPr>
              </a:lvl3pPr>
              <a:lvl4pPr marL="1714500">
                <a:defRPr sz="2400">
                  <a:solidFill>
                    <a:schemeClr val="tx1"/>
                  </a:solidFill>
                  <a:latin typeface="Arial Unicode MS" pitchFamily="34" charset="-128"/>
                </a:defRPr>
              </a:lvl4pPr>
              <a:lvl5pPr marL="2286000">
                <a:defRPr sz="2400">
                  <a:solidFill>
                    <a:schemeClr val="tx1"/>
                  </a:solidFill>
                  <a:latin typeface="Arial Unicode MS" pitchFamily="34" charset="-128"/>
                </a:defRPr>
              </a:lvl5pPr>
              <a:lvl6pPr marL="2743200" eaLnBrk="0" fontAlgn="base" hangingPunct="0">
                <a:spcBef>
                  <a:spcPct val="0"/>
                </a:spcBef>
                <a:spcAft>
                  <a:spcPct val="0"/>
                </a:spcAft>
                <a:defRPr sz="2400">
                  <a:solidFill>
                    <a:schemeClr val="tx1"/>
                  </a:solidFill>
                  <a:latin typeface="Arial Unicode MS" pitchFamily="34" charset="-128"/>
                </a:defRPr>
              </a:lvl6pPr>
              <a:lvl7pPr marL="3200400" eaLnBrk="0" fontAlgn="base" hangingPunct="0">
                <a:spcBef>
                  <a:spcPct val="0"/>
                </a:spcBef>
                <a:spcAft>
                  <a:spcPct val="0"/>
                </a:spcAft>
                <a:defRPr sz="2400">
                  <a:solidFill>
                    <a:schemeClr val="tx1"/>
                  </a:solidFill>
                  <a:latin typeface="Arial Unicode MS" pitchFamily="34" charset="-128"/>
                </a:defRPr>
              </a:lvl7pPr>
              <a:lvl8pPr marL="3657600" eaLnBrk="0" fontAlgn="base" hangingPunct="0">
                <a:spcBef>
                  <a:spcPct val="0"/>
                </a:spcBef>
                <a:spcAft>
                  <a:spcPct val="0"/>
                </a:spcAft>
                <a:defRPr sz="2400">
                  <a:solidFill>
                    <a:schemeClr val="tx1"/>
                  </a:solidFill>
                  <a:latin typeface="Arial Unicode MS" pitchFamily="34" charset="-128"/>
                </a:defRPr>
              </a:lvl8pPr>
              <a:lvl9pPr marL="4114800" eaLnBrk="0" fontAlgn="base" hangingPunct="0">
                <a:spcBef>
                  <a:spcPct val="0"/>
                </a:spcBef>
                <a:spcAft>
                  <a:spcPct val="0"/>
                </a:spcAft>
                <a:defRPr sz="2400">
                  <a:solidFill>
                    <a:schemeClr val="tx1"/>
                  </a:solidFill>
                  <a:latin typeface="Arial Unicode MS" pitchFamily="34" charset="-128"/>
                </a:defRPr>
              </a:lvl9pPr>
            </a:lstStyle>
            <a:p>
              <a:r>
                <a:rPr lang="ru-RU" sz="1400">
                  <a:solidFill>
                    <a:schemeClr val="accent2"/>
                  </a:solidFill>
                  <a:latin typeface="Arial" pitchFamily="34" charset="0"/>
                </a:rPr>
                <a:t>1179</a:t>
              </a:r>
              <a:r>
                <a:rPr lang="en-US" sz="1400">
                  <a:solidFill>
                    <a:schemeClr val="accent2"/>
                  </a:solidFill>
                  <a:latin typeface="Arial" pitchFamily="34" charset="0"/>
                  <a:sym typeface="Symbol" pitchFamily="18" charset="2"/>
                </a:rPr>
                <a:t>C</a:t>
              </a:r>
            </a:p>
          </p:txBody>
        </p:sp>
        <p:sp>
          <p:nvSpPr>
            <p:cNvPr id="709648" name="Text Box 16"/>
            <p:cNvSpPr txBox="1">
              <a:spLocks noChangeArrowheads="1"/>
            </p:cNvSpPr>
            <p:nvPr/>
          </p:nvSpPr>
          <p:spPr bwMode="auto">
            <a:xfrm>
              <a:off x="3972" y="2206"/>
              <a:ext cx="4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spAutoFit/>
            </a:bodyPr>
            <a:lstStyle>
              <a:lvl1pPr>
                <a:defRPr sz="2400">
                  <a:solidFill>
                    <a:schemeClr val="tx1"/>
                  </a:solidFill>
                  <a:latin typeface="Arial Unicode MS" pitchFamily="34" charset="-128"/>
                </a:defRPr>
              </a:lvl1pPr>
              <a:lvl2pPr marL="571500">
                <a:defRPr sz="2400">
                  <a:solidFill>
                    <a:schemeClr val="tx1"/>
                  </a:solidFill>
                  <a:latin typeface="Arial Unicode MS" pitchFamily="34" charset="-128"/>
                </a:defRPr>
              </a:lvl2pPr>
              <a:lvl3pPr marL="1143000">
                <a:defRPr sz="2400">
                  <a:solidFill>
                    <a:schemeClr val="tx1"/>
                  </a:solidFill>
                  <a:latin typeface="Arial Unicode MS" pitchFamily="34" charset="-128"/>
                </a:defRPr>
              </a:lvl3pPr>
              <a:lvl4pPr marL="1714500">
                <a:defRPr sz="2400">
                  <a:solidFill>
                    <a:schemeClr val="tx1"/>
                  </a:solidFill>
                  <a:latin typeface="Arial Unicode MS" pitchFamily="34" charset="-128"/>
                </a:defRPr>
              </a:lvl4pPr>
              <a:lvl5pPr marL="2286000">
                <a:defRPr sz="2400">
                  <a:solidFill>
                    <a:schemeClr val="tx1"/>
                  </a:solidFill>
                  <a:latin typeface="Arial Unicode MS" pitchFamily="34" charset="-128"/>
                </a:defRPr>
              </a:lvl5pPr>
              <a:lvl6pPr marL="2743200" eaLnBrk="0" fontAlgn="base" hangingPunct="0">
                <a:spcBef>
                  <a:spcPct val="0"/>
                </a:spcBef>
                <a:spcAft>
                  <a:spcPct val="0"/>
                </a:spcAft>
                <a:defRPr sz="2400">
                  <a:solidFill>
                    <a:schemeClr val="tx1"/>
                  </a:solidFill>
                  <a:latin typeface="Arial Unicode MS" pitchFamily="34" charset="-128"/>
                </a:defRPr>
              </a:lvl6pPr>
              <a:lvl7pPr marL="3200400" eaLnBrk="0" fontAlgn="base" hangingPunct="0">
                <a:spcBef>
                  <a:spcPct val="0"/>
                </a:spcBef>
                <a:spcAft>
                  <a:spcPct val="0"/>
                </a:spcAft>
                <a:defRPr sz="2400">
                  <a:solidFill>
                    <a:schemeClr val="tx1"/>
                  </a:solidFill>
                  <a:latin typeface="Arial Unicode MS" pitchFamily="34" charset="-128"/>
                </a:defRPr>
              </a:lvl7pPr>
              <a:lvl8pPr marL="3657600" eaLnBrk="0" fontAlgn="base" hangingPunct="0">
                <a:spcBef>
                  <a:spcPct val="0"/>
                </a:spcBef>
                <a:spcAft>
                  <a:spcPct val="0"/>
                </a:spcAft>
                <a:defRPr sz="2400">
                  <a:solidFill>
                    <a:schemeClr val="tx1"/>
                  </a:solidFill>
                  <a:latin typeface="Arial Unicode MS" pitchFamily="34" charset="-128"/>
                </a:defRPr>
              </a:lvl8pPr>
              <a:lvl9pPr marL="4114800" eaLnBrk="0" fontAlgn="base" hangingPunct="0">
                <a:spcBef>
                  <a:spcPct val="0"/>
                </a:spcBef>
                <a:spcAft>
                  <a:spcPct val="0"/>
                </a:spcAft>
                <a:defRPr sz="2400">
                  <a:solidFill>
                    <a:schemeClr val="tx1"/>
                  </a:solidFill>
                  <a:latin typeface="Arial Unicode MS" pitchFamily="34" charset="-128"/>
                </a:defRPr>
              </a:lvl9pPr>
            </a:lstStyle>
            <a:p>
              <a:r>
                <a:rPr lang="ru-RU" sz="1400">
                  <a:solidFill>
                    <a:schemeClr val="accent2"/>
                  </a:solidFill>
                  <a:latin typeface="Arial" pitchFamily="34" charset="0"/>
                </a:rPr>
                <a:t>1191</a:t>
              </a:r>
              <a:r>
                <a:rPr lang="en-US" sz="1400">
                  <a:solidFill>
                    <a:schemeClr val="accent2"/>
                  </a:solidFill>
                  <a:latin typeface="Arial" pitchFamily="34" charset="0"/>
                  <a:sym typeface="Symbol" pitchFamily="18" charset="2"/>
                </a:rPr>
                <a:t>C</a:t>
              </a:r>
            </a:p>
          </p:txBody>
        </p:sp>
        <p:sp>
          <p:nvSpPr>
            <p:cNvPr id="709649" name="Text Box 17"/>
            <p:cNvSpPr txBox="1">
              <a:spLocks noChangeArrowheads="1"/>
            </p:cNvSpPr>
            <p:nvPr/>
          </p:nvSpPr>
          <p:spPr bwMode="auto">
            <a:xfrm>
              <a:off x="914" y="3527"/>
              <a:ext cx="4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spAutoFit/>
            </a:bodyPr>
            <a:lstStyle>
              <a:lvl1pPr>
                <a:defRPr sz="2400">
                  <a:solidFill>
                    <a:schemeClr val="tx1"/>
                  </a:solidFill>
                  <a:latin typeface="Arial Unicode MS" pitchFamily="34" charset="-128"/>
                </a:defRPr>
              </a:lvl1pPr>
              <a:lvl2pPr marL="571500">
                <a:defRPr sz="2400">
                  <a:solidFill>
                    <a:schemeClr val="tx1"/>
                  </a:solidFill>
                  <a:latin typeface="Arial Unicode MS" pitchFamily="34" charset="-128"/>
                </a:defRPr>
              </a:lvl2pPr>
              <a:lvl3pPr marL="1143000">
                <a:defRPr sz="2400">
                  <a:solidFill>
                    <a:schemeClr val="tx1"/>
                  </a:solidFill>
                  <a:latin typeface="Arial Unicode MS" pitchFamily="34" charset="-128"/>
                </a:defRPr>
              </a:lvl3pPr>
              <a:lvl4pPr marL="1714500">
                <a:defRPr sz="2400">
                  <a:solidFill>
                    <a:schemeClr val="tx1"/>
                  </a:solidFill>
                  <a:latin typeface="Arial Unicode MS" pitchFamily="34" charset="-128"/>
                </a:defRPr>
              </a:lvl4pPr>
              <a:lvl5pPr marL="2286000">
                <a:defRPr sz="2400">
                  <a:solidFill>
                    <a:schemeClr val="tx1"/>
                  </a:solidFill>
                  <a:latin typeface="Arial Unicode MS" pitchFamily="34" charset="-128"/>
                </a:defRPr>
              </a:lvl5pPr>
              <a:lvl6pPr marL="2743200" eaLnBrk="0" fontAlgn="base" hangingPunct="0">
                <a:spcBef>
                  <a:spcPct val="0"/>
                </a:spcBef>
                <a:spcAft>
                  <a:spcPct val="0"/>
                </a:spcAft>
                <a:defRPr sz="2400">
                  <a:solidFill>
                    <a:schemeClr val="tx1"/>
                  </a:solidFill>
                  <a:latin typeface="Arial Unicode MS" pitchFamily="34" charset="-128"/>
                </a:defRPr>
              </a:lvl6pPr>
              <a:lvl7pPr marL="3200400" eaLnBrk="0" fontAlgn="base" hangingPunct="0">
                <a:spcBef>
                  <a:spcPct val="0"/>
                </a:spcBef>
                <a:spcAft>
                  <a:spcPct val="0"/>
                </a:spcAft>
                <a:defRPr sz="2400">
                  <a:solidFill>
                    <a:schemeClr val="tx1"/>
                  </a:solidFill>
                  <a:latin typeface="Arial Unicode MS" pitchFamily="34" charset="-128"/>
                </a:defRPr>
              </a:lvl7pPr>
              <a:lvl8pPr marL="3657600" eaLnBrk="0" fontAlgn="base" hangingPunct="0">
                <a:spcBef>
                  <a:spcPct val="0"/>
                </a:spcBef>
                <a:spcAft>
                  <a:spcPct val="0"/>
                </a:spcAft>
                <a:defRPr sz="2400">
                  <a:solidFill>
                    <a:schemeClr val="tx1"/>
                  </a:solidFill>
                  <a:latin typeface="Arial Unicode MS" pitchFamily="34" charset="-128"/>
                </a:defRPr>
              </a:lvl8pPr>
              <a:lvl9pPr marL="4114800" eaLnBrk="0" fontAlgn="base" hangingPunct="0">
                <a:spcBef>
                  <a:spcPct val="0"/>
                </a:spcBef>
                <a:spcAft>
                  <a:spcPct val="0"/>
                </a:spcAft>
                <a:defRPr sz="2400">
                  <a:solidFill>
                    <a:schemeClr val="tx1"/>
                  </a:solidFill>
                  <a:latin typeface="Arial Unicode MS" pitchFamily="34" charset="-128"/>
                </a:defRPr>
              </a:lvl9pPr>
            </a:lstStyle>
            <a:p>
              <a:r>
                <a:rPr lang="ru-RU" sz="1400">
                  <a:solidFill>
                    <a:schemeClr val="accent2"/>
                  </a:solidFill>
                  <a:latin typeface="Arial" pitchFamily="34" charset="0"/>
                </a:rPr>
                <a:t>1264</a:t>
              </a:r>
              <a:r>
                <a:rPr lang="en-US" sz="1400">
                  <a:solidFill>
                    <a:schemeClr val="accent2"/>
                  </a:solidFill>
                  <a:latin typeface="Arial" pitchFamily="34" charset="0"/>
                  <a:sym typeface="Symbol" pitchFamily="18" charset="2"/>
                </a:rPr>
                <a:t>C</a:t>
              </a:r>
            </a:p>
          </p:txBody>
        </p:sp>
        <p:sp>
          <p:nvSpPr>
            <p:cNvPr id="709650" name="Text Box 18"/>
            <p:cNvSpPr txBox="1">
              <a:spLocks noChangeArrowheads="1"/>
            </p:cNvSpPr>
            <p:nvPr/>
          </p:nvSpPr>
          <p:spPr bwMode="auto">
            <a:xfrm>
              <a:off x="2332" y="3546"/>
              <a:ext cx="4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spAutoFit/>
            </a:bodyPr>
            <a:lstStyle>
              <a:lvl1pPr>
                <a:defRPr sz="2400">
                  <a:solidFill>
                    <a:schemeClr val="tx1"/>
                  </a:solidFill>
                  <a:latin typeface="Arial Unicode MS" pitchFamily="34" charset="-128"/>
                </a:defRPr>
              </a:lvl1pPr>
              <a:lvl2pPr marL="571500">
                <a:defRPr sz="2400">
                  <a:solidFill>
                    <a:schemeClr val="tx1"/>
                  </a:solidFill>
                  <a:latin typeface="Arial Unicode MS" pitchFamily="34" charset="-128"/>
                </a:defRPr>
              </a:lvl2pPr>
              <a:lvl3pPr marL="1143000">
                <a:defRPr sz="2400">
                  <a:solidFill>
                    <a:schemeClr val="tx1"/>
                  </a:solidFill>
                  <a:latin typeface="Arial Unicode MS" pitchFamily="34" charset="-128"/>
                </a:defRPr>
              </a:lvl3pPr>
              <a:lvl4pPr marL="1714500">
                <a:defRPr sz="2400">
                  <a:solidFill>
                    <a:schemeClr val="tx1"/>
                  </a:solidFill>
                  <a:latin typeface="Arial Unicode MS" pitchFamily="34" charset="-128"/>
                </a:defRPr>
              </a:lvl4pPr>
              <a:lvl5pPr marL="2286000">
                <a:defRPr sz="2400">
                  <a:solidFill>
                    <a:schemeClr val="tx1"/>
                  </a:solidFill>
                  <a:latin typeface="Arial Unicode MS" pitchFamily="34" charset="-128"/>
                </a:defRPr>
              </a:lvl5pPr>
              <a:lvl6pPr marL="2743200" eaLnBrk="0" fontAlgn="base" hangingPunct="0">
                <a:spcBef>
                  <a:spcPct val="0"/>
                </a:spcBef>
                <a:spcAft>
                  <a:spcPct val="0"/>
                </a:spcAft>
                <a:defRPr sz="2400">
                  <a:solidFill>
                    <a:schemeClr val="tx1"/>
                  </a:solidFill>
                  <a:latin typeface="Arial Unicode MS" pitchFamily="34" charset="-128"/>
                </a:defRPr>
              </a:lvl6pPr>
              <a:lvl7pPr marL="3200400" eaLnBrk="0" fontAlgn="base" hangingPunct="0">
                <a:spcBef>
                  <a:spcPct val="0"/>
                </a:spcBef>
                <a:spcAft>
                  <a:spcPct val="0"/>
                </a:spcAft>
                <a:defRPr sz="2400">
                  <a:solidFill>
                    <a:schemeClr val="tx1"/>
                  </a:solidFill>
                  <a:latin typeface="Arial Unicode MS" pitchFamily="34" charset="-128"/>
                </a:defRPr>
              </a:lvl7pPr>
              <a:lvl8pPr marL="3657600" eaLnBrk="0" fontAlgn="base" hangingPunct="0">
                <a:spcBef>
                  <a:spcPct val="0"/>
                </a:spcBef>
                <a:spcAft>
                  <a:spcPct val="0"/>
                </a:spcAft>
                <a:defRPr sz="2400">
                  <a:solidFill>
                    <a:schemeClr val="tx1"/>
                  </a:solidFill>
                  <a:latin typeface="Arial Unicode MS" pitchFamily="34" charset="-128"/>
                </a:defRPr>
              </a:lvl8pPr>
              <a:lvl9pPr marL="4114800" eaLnBrk="0" fontAlgn="base" hangingPunct="0">
                <a:spcBef>
                  <a:spcPct val="0"/>
                </a:spcBef>
                <a:spcAft>
                  <a:spcPct val="0"/>
                </a:spcAft>
                <a:defRPr sz="2400">
                  <a:solidFill>
                    <a:schemeClr val="tx1"/>
                  </a:solidFill>
                  <a:latin typeface="Arial Unicode MS" pitchFamily="34" charset="-128"/>
                </a:defRPr>
              </a:lvl9pPr>
            </a:lstStyle>
            <a:p>
              <a:r>
                <a:rPr lang="ru-RU" sz="1400">
                  <a:solidFill>
                    <a:schemeClr val="accent2"/>
                  </a:solidFill>
                  <a:latin typeface="Arial" pitchFamily="34" charset="0"/>
                </a:rPr>
                <a:t>1528</a:t>
              </a:r>
              <a:r>
                <a:rPr lang="en-US" sz="1400">
                  <a:solidFill>
                    <a:schemeClr val="accent2"/>
                  </a:solidFill>
                  <a:latin typeface="Arial" pitchFamily="34" charset="0"/>
                  <a:sym typeface="Symbol" pitchFamily="18" charset="2"/>
                </a:rPr>
                <a:t>C</a:t>
              </a:r>
            </a:p>
          </p:txBody>
        </p:sp>
      </p:grpSp>
      <p:sp>
        <p:nvSpPr>
          <p:cNvPr id="709651" name="Text Box 18"/>
          <p:cNvSpPr txBox="1">
            <a:spLocks noChangeArrowheads="1"/>
          </p:cNvSpPr>
          <p:nvPr/>
        </p:nvSpPr>
        <p:spPr bwMode="auto">
          <a:xfrm>
            <a:off x="6951663" y="3733800"/>
            <a:ext cx="1736725" cy="303213"/>
          </a:xfrm>
          <a:prstGeom prst="rect">
            <a:avLst/>
          </a:prstGeom>
          <a:noFill/>
          <a:ln w="28575" algn="ctr">
            <a:pattFill prst="lgConfetti">
              <a:fgClr>
                <a:srgbClr val="FFFF00"/>
              </a:fgClr>
              <a:bgClr>
                <a:srgbClr val="990000"/>
              </a:bgClr>
            </a:patt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200">
                <a:latin typeface="Arial" pitchFamily="34" charset="0"/>
              </a:rPr>
              <a:t>Beginning of melting</a:t>
            </a:r>
            <a:endParaRPr lang="ru-RU" sz="1200">
              <a:latin typeface="Arial" pitchFamily="34" charset="0"/>
            </a:endParaRPr>
          </a:p>
        </p:txBody>
      </p:sp>
      <p:sp>
        <p:nvSpPr>
          <p:cNvPr id="709652" name="Line 19"/>
          <p:cNvSpPr>
            <a:spLocks noChangeShapeType="1"/>
          </p:cNvSpPr>
          <p:nvPr/>
        </p:nvSpPr>
        <p:spPr bwMode="auto">
          <a:xfrm flipH="1" flipV="1">
            <a:off x="2806700" y="2927350"/>
            <a:ext cx="4076700" cy="952500"/>
          </a:xfrm>
          <a:prstGeom prst="line">
            <a:avLst/>
          </a:prstGeom>
          <a:noFill/>
          <a:ln w="28575">
            <a:solidFill>
              <a:srgbClr val="FFFF00"/>
            </a:solidFill>
            <a:round/>
            <a:headEnd type="none" w="sm" len="sm"/>
            <a:tailEnd type="arrow" w="med" len="med"/>
          </a:ln>
          <a:extLst>
            <a:ext uri="{909E8E84-426E-40DD-AFC4-6F175D3DCCD1}">
              <a14:hiddenFill xmlns:a14="http://schemas.microsoft.com/office/drawing/2010/main">
                <a:noFill/>
              </a14:hiddenFill>
            </a:ext>
          </a:extLst>
        </p:spPr>
        <p:txBody>
          <a:bodyPr lIns="93600" tIns="46800" rIns="93600" bIns="46800" anchor="ctr"/>
          <a:lstStyle/>
          <a:p>
            <a:endParaRPr lang="de-DE"/>
          </a:p>
        </p:txBody>
      </p:sp>
      <p:sp>
        <p:nvSpPr>
          <p:cNvPr id="709653" name="Text Box 18"/>
          <p:cNvSpPr txBox="1">
            <a:spLocks noChangeArrowheads="1"/>
          </p:cNvSpPr>
          <p:nvPr/>
        </p:nvSpPr>
        <p:spPr bwMode="auto">
          <a:xfrm>
            <a:off x="7015163" y="4597400"/>
            <a:ext cx="1681162" cy="303213"/>
          </a:xfrm>
          <a:prstGeom prst="rect">
            <a:avLst/>
          </a:prstGeom>
          <a:noFill/>
          <a:ln w="28575" algn="ctr">
            <a:pattFill prst="lgConfetti">
              <a:fgClr>
                <a:srgbClr val="FFFF00"/>
              </a:fgClr>
              <a:bgClr>
                <a:srgbClr val="990000"/>
              </a:bgClr>
            </a:patt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200">
                <a:latin typeface="Arial" pitchFamily="34" charset="0"/>
              </a:rPr>
              <a:t>Complete spreading</a:t>
            </a:r>
            <a:endParaRPr lang="ru-RU" sz="1200">
              <a:latin typeface="Arial" pitchFamily="34" charset="0"/>
            </a:endParaRPr>
          </a:p>
        </p:txBody>
      </p:sp>
      <p:sp>
        <p:nvSpPr>
          <p:cNvPr id="709654" name="Line 19"/>
          <p:cNvSpPr>
            <a:spLocks noChangeShapeType="1"/>
          </p:cNvSpPr>
          <p:nvPr/>
        </p:nvSpPr>
        <p:spPr bwMode="auto">
          <a:xfrm flipH="1">
            <a:off x="5397500" y="4781550"/>
            <a:ext cx="1549400" cy="63500"/>
          </a:xfrm>
          <a:prstGeom prst="line">
            <a:avLst/>
          </a:prstGeom>
          <a:noFill/>
          <a:ln w="28575">
            <a:solidFill>
              <a:srgbClr val="FFFF00"/>
            </a:solidFill>
            <a:round/>
            <a:headEnd type="none" w="sm" len="sm"/>
            <a:tailEnd type="arrow" w="med" len="med"/>
          </a:ln>
          <a:extLst>
            <a:ext uri="{909E8E84-426E-40DD-AFC4-6F175D3DCCD1}">
              <a14:hiddenFill xmlns:a14="http://schemas.microsoft.com/office/drawing/2010/main">
                <a:noFill/>
              </a14:hiddenFill>
            </a:ext>
          </a:extLst>
        </p:spPr>
        <p:txBody>
          <a:bodyPr lIns="93600" tIns="46800" rIns="93600" bIns="46800" anchor="ctr"/>
          <a:lstStyle/>
          <a:p>
            <a:endParaRPr lang="de-DE"/>
          </a:p>
        </p:txBody>
      </p:sp>
    </p:spTree>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oliennummernplatzhalter 3"/>
          <p:cNvSpPr>
            <a:spLocks noGrp="1"/>
          </p:cNvSpPr>
          <p:nvPr>
            <p:ph type="sldNum" sz="quarter" idx="10"/>
          </p:nvPr>
        </p:nvSpPr>
        <p:spPr/>
        <p:txBody>
          <a:body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7BA684F4-05B6-49DD-8632-4CBEB3F7E27A}" type="slidenum">
              <a:rPr lang="en-GB" sz="1600"/>
              <a:pPr/>
              <a:t>14</a:t>
            </a:fld>
            <a:endParaRPr lang="en-GB" sz="1600"/>
          </a:p>
        </p:txBody>
      </p:sp>
      <p:sp>
        <p:nvSpPr>
          <p:cNvPr id="731140" name="Rectangle 5"/>
          <p:cNvSpPr>
            <a:spLocks noChangeArrowheads="1"/>
          </p:cNvSpPr>
          <p:nvPr/>
        </p:nvSpPr>
        <p:spPr bwMode="auto">
          <a:xfrm>
            <a:off x="368300" y="520700"/>
            <a:ext cx="566261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9" tIns="46030" rIns="92059" bIns="46030" anchor="ctr"/>
          <a:lstStyle/>
          <a:p>
            <a:pPr defTabSz="762000">
              <a:lnSpc>
                <a:spcPct val="80000"/>
              </a:lnSpc>
              <a:buFont typeface="Wingdings" pitchFamily="2" charset="2"/>
              <a:buChar char="Ø"/>
            </a:pPr>
            <a:r>
              <a:rPr lang="en-GB" sz="2000">
                <a:solidFill>
                  <a:srgbClr val="993300"/>
                </a:solidFill>
                <a:cs typeface="Times New Roman" pitchFamily="18" charset="0"/>
              </a:rPr>
              <a:t>Experimental objectives</a:t>
            </a:r>
            <a:endParaRPr lang="ru-RU" sz="2000">
              <a:solidFill>
                <a:srgbClr val="993300"/>
              </a:solidFill>
            </a:endParaRPr>
          </a:p>
        </p:txBody>
      </p:sp>
      <p:sp>
        <p:nvSpPr>
          <p:cNvPr id="731141" name="Rectangle 7"/>
          <p:cNvSpPr>
            <a:spLocks noChangeArrowheads="1"/>
          </p:cNvSpPr>
          <p:nvPr/>
        </p:nvSpPr>
        <p:spPr bwMode="auto">
          <a:xfrm>
            <a:off x="328613" y="1416050"/>
            <a:ext cx="6410325"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9" tIns="46030" rIns="92059" bIns="46030" anchor="ctr"/>
          <a:lstStyle/>
          <a:p>
            <a:pPr defTabSz="762000">
              <a:lnSpc>
                <a:spcPct val="80000"/>
              </a:lnSpc>
              <a:buFont typeface="Wingdings" pitchFamily="2" charset="2"/>
              <a:buChar char="Ø"/>
            </a:pPr>
            <a:r>
              <a:rPr lang="en-US" sz="1800">
                <a:solidFill>
                  <a:srgbClr val="993300"/>
                </a:solidFill>
              </a:rPr>
              <a:t> Annealing, melting and quenching in the Galakhov</a:t>
            </a:r>
            <a:br>
              <a:rPr lang="en-US" sz="1800">
                <a:solidFill>
                  <a:srgbClr val="993300"/>
                </a:solidFill>
              </a:rPr>
            </a:br>
            <a:r>
              <a:rPr lang="en-US" sz="1800">
                <a:solidFill>
                  <a:srgbClr val="993300"/>
                </a:solidFill>
              </a:rPr>
              <a:t>   microfurnace (estimation of ternary eutectic position)</a:t>
            </a:r>
            <a:r>
              <a:rPr lang="ru-RU" sz="1800">
                <a:solidFill>
                  <a:srgbClr val="993300"/>
                </a:solidFill>
              </a:rPr>
              <a:t> </a:t>
            </a:r>
          </a:p>
        </p:txBody>
      </p:sp>
      <p:graphicFrame>
        <p:nvGraphicFramePr>
          <p:cNvPr id="731249" name="Group 113"/>
          <p:cNvGraphicFramePr>
            <a:graphicFrameLocks noGrp="1"/>
          </p:cNvGraphicFramePr>
          <p:nvPr/>
        </p:nvGraphicFramePr>
        <p:xfrm>
          <a:off x="114300" y="2249488"/>
          <a:ext cx="7038975" cy="3724275"/>
        </p:xfrm>
        <a:graphic>
          <a:graphicData uri="http://schemas.openxmlformats.org/drawingml/2006/table">
            <a:tbl>
              <a:tblPr/>
              <a:tblGrid>
                <a:gridCol w="911225"/>
                <a:gridCol w="550863"/>
                <a:gridCol w="649287"/>
                <a:gridCol w="673100"/>
                <a:gridCol w="936625"/>
                <a:gridCol w="958850"/>
                <a:gridCol w="2359025"/>
              </a:tblGrid>
              <a:tr h="120650">
                <a:tc row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Test</a:t>
                      </a:r>
                      <a:endParaRPr kumimoji="0" lang="en-US"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gridSpan="3">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Content</a:t>
                      </a: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 </a:t>
                      </a:r>
                      <a:r>
                        <a:rPr kumimoji="0" lang="en-US"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mol</a:t>
                      </a: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de-DE"/>
                    </a:p>
                  </a:txBody>
                  <a:tcPr/>
                </a:tc>
                <a:tc hMerge="1">
                  <a:txBody>
                    <a:bodyPr/>
                    <a:lstStyle/>
                    <a:p>
                      <a:endParaRPr lang="de-DE"/>
                    </a:p>
                  </a:txBody>
                  <a:tcPr/>
                </a:tc>
                <a:tc row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Tempera</a:t>
                      </a: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a:t>
                      </a:r>
                      <a:r>
                        <a:rPr kumimoji="0" lang="en-US"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ture</a:t>
                      </a: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 </a:t>
                      </a: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sym typeface="Symbol" pitchFamily="18" charset="2"/>
                        </a:rPr>
                        <a:t></a:t>
                      </a: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С</a:t>
                      </a:r>
                      <a:endPar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sym typeface="Symbol" pitchFamily="18" charset="2"/>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row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Exposure time, min</a:t>
                      </a:r>
                      <a:endParaRPr kumimoji="0" lang="en-US"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row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Note</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r>
              <a:tr h="252413">
                <a:tc vMerge="1">
                  <a:txBody>
                    <a:bodyPr/>
                    <a:lstStyle/>
                    <a:p>
                      <a:endParaRPr lang="de-DE"/>
                    </a:p>
                  </a:txBody>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UO</a:t>
                      </a:r>
                      <a:r>
                        <a:rPr kumimoji="0" lang="ru-RU" sz="1500" b="1" i="0" u="none" strike="noStrike" cap="none" normalizeH="0" baseline="-3000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2</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SiO</a:t>
                      </a:r>
                      <a:r>
                        <a:rPr kumimoji="0" lang="ru-RU" sz="1500" b="1" i="0" u="none" strike="noStrike" cap="none" normalizeH="0" baseline="-3000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2</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FeO</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vMerge="1">
                  <a:txBody>
                    <a:bodyPr/>
                    <a:lstStyle/>
                    <a:p>
                      <a:endParaRPr lang="de-DE"/>
                    </a:p>
                  </a:txBody>
                  <a:tcPr/>
                </a:tc>
                <a:tc vMerge="1">
                  <a:txBody>
                    <a:bodyPr/>
                    <a:lstStyle/>
                    <a:p>
                      <a:endParaRPr lang="de-DE"/>
                    </a:p>
                  </a:txBody>
                  <a:tcPr/>
                </a:tc>
                <a:tc vMerge="1">
                  <a:txBody>
                    <a:bodyPr/>
                    <a:lstStyle/>
                    <a:p>
                      <a:endParaRPr lang="de-DE"/>
                    </a:p>
                  </a:txBody>
                  <a:tcPr/>
                </a:tc>
              </a:tr>
              <a:tr h="120650">
                <a:tc row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GPRS</a:t>
                      </a: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33</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row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5.0</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row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70.0</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row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25.0</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1100</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60</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Annealing</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r>
              <a:tr h="203200">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2100</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5</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Melting and quenching</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r>
              <a:tr h="311150">
                <a:tc row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GPRS</a:t>
                      </a: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34</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row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10.0</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row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80.0</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row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10.0</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1100</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60</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Annealing</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r>
              <a:tr h="204788">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1850</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5</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Melting and quenching</a:t>
                      </a:r>
                      <a:endPar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r>
              <a:tr h="119063">
                <a:tc row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GPRS</a:t>
                      </a: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35</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row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20.0</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row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73.0</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rowSpan="2">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7.0</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1100</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60</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Annealing</a:t>
                      </a:r>
                      <a:endPar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r>
              <a:tr h="204788">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1950</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5</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Melting and quenching</a:t>
                      </a:r>
                      <a:endPar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r>
              <a:tr h="533400">
                <a:tc rowSpan="3">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GPRS</a:t>
                      </a: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36</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rowSpan="3">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1.7</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rowSpan="3">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65.5</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rowSpan="3">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32.8</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1100</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60</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Annealing</a:t>
                      </a:r>
                      <a:endPar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r>
              <a:tr h="119063">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1300</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20</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Melting</a:t>
                      </a:r>
                      <a:endPar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r>
              <a:tr h="280988">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1300-900</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240</a:t>
                      </a:r>
                      <a:endParaRPr kumimoji="0" lang="ru-RU" sz="1500" b="0" i="0" u="none" strike="noStrike" cap="none" normalizeH="0" baseline="0" smtClean="0">
                        <a:ln>
                          <a:noFill/>
                        </a:ln>
                        <a:solidFill>
                          <a:schemeClr val="tx1"/>
                        </a:solidFill>
                        <a:effectLst>
                          <a:outerShdw blurRad="38100" dist="38100" dir="2700000" algn="tl">
                            <a:srgbClr val="FFFFFF"/>
                          </a:outerShdw>
                        </a:effectLst>
                        <a:latin typeface="Arial Unicode MS" pitchFamily="34" charset="-128"/>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7620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Cooling at</a:t>
                      </a: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 100</a:t>
                      </a: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sym typeface="Symbol" pitchFamily="18" charset="2"/>
                        </a:rPr>
                        <a:t></a:t>
                      </a:r>
                      <a:r>
                        <a:rPr kumimoji="0" lang="en-US"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sym typeface="Symbol" pitchFamily="18" charset="2"/>
                        </a:rPr>
                        <a:t>C</a:t>
                      </a:r>
                      <a:r>
                        <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a:t>
                      </a:r>
                      <a:r>
                        <a:rPr kumimoji="0" lang="en-US"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h</a:t>
                      </a:r>
                      <a:endParaRPr kumimoji="0" lang="ru-RU" sz="15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sym typeface="Symbol" pitchFamily="18" charset="2"/>
                      </a:endParaRPr>
                    </a:p>
                  </a:txBody>
                  <a:tcP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noFill/>
                  </a:tcPr>
                </a:tc>
              </a:tr>
            </a:tbl>
          </a:graphicData>
        </a:graphic>
      </p:graphicFrame>
      <p:sp>
        <p:nvSpPr>
          <p:cNvPr id="731214" name="Rectangle 135"/>
          <p:cNvSpPr>
            <a:spLocks noChangeArrowheads="1"/>
          </p:cNvSpPr>
          <p:nvPr/>
        </p:nvSpPr>
        <p:spPr bwMode="auto">
          <a:xfrm>
            <a:off x="584200" y="785813"/>
            <a:ext cx="454818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defTabSz="762000">
              <a:spcBef>
                <a:spcPct val="5000"/>
              </a:spcBef>
              <a:buFont typeface="Wingdings" pitchFamily="2" charset="2"/>
              <a:buChar char=""/>
            </a:pPr>
            <a:r>
              <a:rPr lang="en-US" sz="1600"/>
              <a:t> T</a:t>
            </a:r>
            <a:r>
              <a:rPr lang="en-US" sz="1600" baseline="-25000"/>
              <a:t>liq</a:t>
            </a:r>
            <a:r>
              <a:rPr lang="en-US" sz="1600"/>
              <a:t> determination</a:t>
            </a:r>
            <a:endParaRPr lang="ru-RU" sz="1600"/>
          </a:p>
          <a:p>
            <a:pPr defTabSz="762000">
              <a:spcBef>
                <a:spcPct val="5000"/>
              </a:spcBef>
              <a:buFont typeface="Wingdings" pitchFamily="2" charset="2"/>
              <a:buChar char=""/>
            </a:pPr>
            <a:r>
              <a:rPr lang="en-US" sz="1600"/>
              <a:t>Ternary eutectic point determination</a:t>
            </a:r>
          </a:p>
        </p:txBody>
      </p:sp>
      <p:sp>
        <p:nvSpPr>
          <p:cNvPr id="731215" name="Text Box 8"/>
          <p:cNvSpPr txBox="1">
            <a:spLocks noChangeAspect="1" noChangeArrowheads="1"/>
          </p:cNvSpPr>
          <p:nvPr/>
        </p:nvSpPr>
        <p:spPr bwMode="auto">
          <a:xfrm>
            <a:off x="7743825" y="333375"/>
            <a:ext cx="5667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600">
                <a:latin typeface="Arial" pitchFamily="34" charset="0"/>
              </a:rPr>
              <a:t>UO</a:t>
            </a:r>
            <a:r>
              <a:rPr lang="en-US" sz="1600" baseline="-25000">
                <a:latin typeface="Arial" pitchFamily="34" charset="0"/>
              </a:rPr>
              <a:t>2</a:t>
            </a:r>
            <a:endParaRPr lang="ru-RU" sz="1600" baseline="-25000">
              <a:latin typeface="Arial" pitchFamily="34" charset="0"/>
            </a:endParaRPr>
          </a:p>
        </p:txBody>
      </p:sp>
      <p:sp>
        <p:nvSpPr>
          <p:cNvPr id="731216" name="AutoShape 3"/>
          <p:cNvSpPr>
            <a:spLocks noChangeAspect="1" noChangeArrowheads="1"/>
          </p:cNvSpPr>
          <p:nvPr/>
        </p:nvSpPr>
        <p:spPr bwMode="auto">
          <a:xfrm>
            <a:off x="7132638" y="603250"/>
            <a:ext cx="1644650" cy="1365250"/>
          </a:xfrm>
          <a:prstGeom prst="triangle">
            <a:avLst>
              <a:gd name="adj" fmla="val 50000"/>
            </a:avLst>
          </a:prstGeom>
          <a:solidFill>
            <a:schemeClr val="accent1">
              <a:alpha val="20000"/>
            </a:schemeClr>
          </a:solidFill>
          <a:ln w="12700" algn="ctr">
            <a:solidFill>
              <a:srgbClr val="FF0000"/>
            </a:solidFill>
            <a:miter lim="800000"/>
            <a:headEnd type="none" w="sm" len="sm"/>
            <a:tailEnd type="none" w="sm" len="sm"/>
          </a:ln>
        </p:spPr>
        <p:txBody>
          <a:bodyPr wrap="none" anchor="ctr"/>
          <a:lstStyle/>
          <a:p>
            <a:endParaRPr lang="ru-RU"/>
          </a:p>
        </p:txBody>
      </p:sp>
      <p:sp>
        <p:nvSpPr>
          <p:cNvPr id="731217" name="Freeform 2"/>
          <p:cNvSpPr>
            <a:spLocks noChangeAspect="1"/>
          </p:cNvSpPr>
          <p:nvPr/>
        </p:nvSpPr>
        <p:spPr bwMode="auto">
          <a:xfrm>
            <a:off x="7200900" y="1665288"/>
            <a:ext cx="493713" cy="306387"/>
          </a:xfrm>
          <a:custGeom>
            <a:avLst/>
            <a:gdLst>
              <a:gd name="T0" fmla="*/ 0 w 400"/>
              <a:gd name="T1" fmla="*/ 220 h 263"/>
              <a:gd name="T2" fmla="*/ 75 w 400"/>
              <a:gd name="T3" fmla="*/ 368 h 263"/>
              <a:gd name="T4" fmla="*/ 509 w 400"/>
              <a:gd name="T5" fmla="*/ 362 h 263"/>
              <a:gd name="T6" fmla="*/ 135 w 400"/>
              <a:gd name="T7" fmla="*/ 0 h 263"/>
              <a:gd name="T8" fmla="*/ 0 w 400"/>
              <a:gd name="T9" fmla="*/ 220 h 263"/>
              <a:gd name="T10" fmla="*/ 0 60000 65536"/>
              <a:gd name="T11" fmla="*/ 0 60000 65536"/>
              <a:gd name="T12" fmla="*/ 0 60000 65536"/>
              <a:gd name="T13" fmla="*/ 0 60000 65536"/>
              <a:gd name="T14" fmla="*/ 0 60000 65536"/>
              <a:gd name="T15" fmla="*/ 0 w 400"/>
              <a:gd name="T16" fmla="*/ 0 h 263"/>
              <a:gd name="T17" fmla="*/ 668 w 400"/>
              <a:gd name="T18" fmla="*/ 501 h 263"/>
            </a:gdLst>
            <a:ahLst/>
            <a:cxnLst>
              <a:cxn ang="T10">
                <a:pos x="T0" y="T1"/>
              </a:cxn>
              <a:cxn ang="T11">
                <a:pos x="T2" y="T3"/>
              </a:cxn>
              <a:cxn ang="T12">
                <a:pos x="T4" y="T5"/>
              </a:cxn>
              <a:cxn ang="T13">
                <a:pos x="T6" y="T7"/>
              </a:cxn>
              <a:cxn ang="T14">
                <a:pos x="T8" y="T9"/>
              </a:cxn>
            </a:cxnLst>
            <a:rect l="T15" t="T16" r="T17" b="T18"/>
            <a:pathLst>
              <a:path w="400" h="263">
                <a:moveTo>
                  <a:pt x="0" y="176"/>
                </a:moveTo>
                <a:cubicBezTo>
                  <a:pt x="0" y="176"/>
                  <a:pt x="14" y="211"/>
                  <a:pt x="5" y="261"/>
                </a:cubicBezTo>
                <a:cubicBezTo>
                  <a:pt x="58" y="263"/>
                  <a:pt x="2" y="261"/>
                  <a:pt x="389" y="261"/>
                </a:cubicBezTo>
                <a:cubicBezTo>
                  <a:pt x="400" y="211"/>
                  <a:pt x="277" y="0"/>
                  <a:pt x="101" y="5"/>
                </a:cubicBezTo>
                <a:cubicBezTo>
                  <a:pt x="2" y="183"/>
                  <a:pt x="0" y="176"/>
                  <a:pt x="0" y="176"/>
                </a:cubicBezTo>
                <a:close/>
              </a:path>
            </a:pathLst>
          </a:custGeom>
          <a:gradFill rotWithShape="1">
            <a:gsLst>
              <a:gs pos="0">
                <a:schemeClr val="accent1">
                  <a:alpha val="39000"/>
                </a:schemeClr>
              </a:gs>
              <a:gs pos="100000">
                <a:srgbClr val="000099">
                  <a:alpha val="14000"/>
                </a:srgbClr>
              </a:gs>
            </a:gsLst>
            <a:path path="rect">
              <a:fillToRect l="50000" t="50000" r="50000" b="50000"/>
            </a:path>
          </a:gradFill>
          <a:ln w="12700" cap="flat" cmpd="sng">
            <a:solidFill>
              <a:srgbClr val="008000"/>
            </a:solidFill>
            <a:prstDash val="lgDash"/>
            <a:round/>
            <a:headEnd type="none" w="sm" len="sm"/>
            <a:tailEnd type="none" w="sm" len="sm"/>
          </a:ln>
        </p:spPr>
        <p:txBody>
          <a:bodyPr/>
          <a:lstStyle/>
          <a:p>
            <a:endParaRPr lang="de-DE"/>
          </a:p>
        </p:txBody>
      </p:sp>
      <p:sp>
        <p:nvSpPr>
          <p:cNvPr id="731218" name="Text Box 6"/>
          <p:cNvSpPr txBox="1">
            <a:spLocks noChangeAspect="1" noChangeArrowheads="1"/>
          </p:cNvSpPr>
          <p:nvPr/>
        </p:nvSpPr>
        <p:spPr bwMode="auto">
          <a:xfrm>
            <a:off x="6921500" y="1949450"/>
            <a:ext cx="6127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600">
                <a:latin typeface="Arial" pitchFamily="34" charset="0"/>
              </a:rPr>
              <a:t>SiO</a:t>
            </a:r>
            <a:r>
              <a:rPr lang="en-US" sz="1600" baseline="-25000">
                <a:latin typeface="Arial" pitchFamily="34" charset="0"/>
              </a:rPr>
              <a:t>2</a:t>
            </a:r>
            <a:endParaRPr lang="ru-RU" sz="1600">
              <a:latin typeface="Arial" pitchFamily="34" charset="0"/>
            </a:endParaRPr>
          </a:p>
        </p:txBody>
      </p:sp>
      <p:sp>
        <p:nvSpPr>
          <p:cNvPr id="731219" name="Text Box 7"/>
          <p:cNvSpPr txBox="1">
            <a:spLocks noChangeAspect="1" noChangeArrowheads="1"/>
          </p:cNvSpPr>
          <p:nvPr/>
        </p:nvSpPr>
        <p:spPr bwMode="auto">
          <a:xfrm>
            <a:off x="8612188" y="1949450"/>
            <a:ext cx="5794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600">
                <a:latin typeface="Arial" pitchFamily="34" charset="0"/>
              </a:rPr>
              <a:t>FeO</a:t>
            </a:r>
            <a:endParaRPr lang="ru-RU" sz="1600" baseline="-25000">
              <a:latin typeface="Arial" pitchFamily="34" charset="0"/>
            </a:endParaRPr>
          </a:p>
        </p:txBody>
      </p:sp>
      <p:sp>
        <p:nvSpPr>
          <p:cNvPr id="731220" name="Line 9"/>
          <p:cNvSpPr>
            <a:spLocks noChangeAspect="1" noChangeShapeType="1"/>
          </p:cNvSpPr>
          <p:nvPr/>
        </p:nvSpPr>
        <p:spPr bwMode="auto">
          <a:xfrm>
            <a:off x="7956550" y="603250"/>
            <a:ext cx="328613" cy="1370013"/>
          </a:xfrm>
          <a:prstGeom prst="line">
            <a:avLst/>
          </a:prstGeom>
          <a:noFill/>
          <a:ln w="3175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e-DE"/>
          </a:p>
        </p:txBody>
      </p:sp>
      <p:sp>
        <p:nvSpPr>
          <p:cNvPr id="731221" name="Line 11"/>
          <p:cNvSpPr>
            <a:spLocks noChangeAspect="1" noChangeShapeType="1"/>
          </p:cNvSpPr>
          <p:nvPr/>
        </p:nvSpPr>
        <p:spPr bwMode="auto">
          <a:xfrm>
            <a:off x="8274050" y="1968500"/>
            <a:ext cx="501650" cy="0"/>
          </a:xfrm>
          <a:prstGeom prst="line">
            <a:avLst/>
          </a:prstGeom>
          <a:noFill/>
          <a:ln w="508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e-DE"/>
          </a:p>
        </p:txBody>
      </p:sp>
      <p:sp>
        <p:nvSpPr>
          <p:cNvPr id="731222" name="Line 12"/>
          <p:cNvSpPr>
            <a:spLocks noChangeAspect="1" noChangeShapeType="1"/>
          </p:cNvSpPr>
          <p:nvPr/>
        </p:nvSpPr>
        <p:spPr bwMode="auto">
          <a:xfrm flipV="1">
            <a:off x="7135813" y="596900"/>
            <a:ext cx="820737" cy="1377950"/>
          </a:xfrm>
          <a:prstGeom prst="line">
            <a:avLst/>
          </a:prstGeom>
          <a:noFill/>
          <a:ln w="50800">
            <a:solidFill>
              <a:srgbClr val="008000"/>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endParaRPr lang="de-DE"/>
          </a:p>
        </p:txBody>
      </p:sp>
      <p:sp>
        <p:nvSpPr>
          <p:cNvPr id="731223" name="Line 13"/>
          <p:cNvSpPr>
            <a:spLocks noChangeAspect="1" noChangeShapeType="1"/>
          </p:cNvSpPr>
          <p:nvPr/>
        </p:nvSpPr>
        <p:spPr bwMode="auto">
          <a:xfrm>
            <a:off x="7953375" y="601663"/>
            <a:ext cx="822325" cy="1366837"/>
          </a:xfrm>
          <a:prstGeom prst="line">
            <a:avLst/>
          </a:prstGeom>
          <a:noFill/>
          <a:ln w="50800">
            <a:solidFill>
              <a:srgbClr val="008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e-DE"/>
          </a:p>
        </p:txBody>
      </p:sp>
      <p:sp>
        <p:nvSpPr>
          <p:cNvPr id="731224" name="Oval 198"/>
          <p:cNvSpPr>
            <a:spLocks noChangeAspect="1" noChangeArrowheads="1"/>
          </p:cNvSpPr>
          <p:nvPr/>
        </p:nvSpPr>
        <p:spPr bwMode="auto">
          <a:xfrm>
            <a:off x="8255000" y="1943100"/>
            <a:ext cx="46038" cy="42863"/>
          </a:xfrm>
          <a:prstGeom prst="ellipse">
            <a:avLst/>
          </a:prstGeom>
          <a:solidFill>
            <a:srgbClr val="FFFF00"/>
          </a:solidFill>
          <a:ln w="12700" algn="ctr">
            <a:solidFill>
              <a:schemeClr val="accent2"/>
            </a:solidFill>
            <a:round/>
            <a:headEnd type="none" w="sm" len="sm"/>
            <a:tailEnd type="none" w="sm" len="sm"/>
          </a:ln>
        </p:spPr>
        <p:txBody>
          <a:bodyPr wrap="none" anchor="ctr"/>
          <a:lstStyle/>
          <a:p>
            <a:endParaRPr lang="ru-RU"/>
          </a:p>
        </p:txBody>
      </p:sp>
      <p:sp>
        <p:nvSpPr>
          <p:cNvPr id="731225" name="Text Box 199"/>
          <p:cNvSpPr txBox="1">
            <a:spLocks noChangeAspect="1" noChangeArrowheads="1"/>
          </p:cNvSpPr>
          <p:nvPr/>
        </p:nvSpPr>
        <p:spPr bwMode="auto">
          <a:xfrm>
            <a:off x="7827963" y="1962150"/>
            <a:ext cx="927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600">
                <a:latin typeface="Arial" pitchFamily="34" charset="0"/>
              </a:rPr>
              <a:t>Fe</a:t>
            </a:r>
            <a:r>
              <a:rPr lang="en-US" sz="1600" baseline="-25000">
                <a:latin typeface="Arial" pitchFamily="34" charset="0"/>
              </a:rPr>
              <a:t>2</a:t>
            </a:r>
            <a:r>
              <a:rPr lang="en-US" sz="1600">
                <a:latin typeface="Arial" pitchFamily="34" charset="0"/>
              </a:rPr>
              <a:t>SiO</a:t>
            </a:r>
            <a:r>
              <a:rPr lang="en-US" sz="1600" baseline="-25000">
                <a:latin typeface="Arial" pitchFamily="34" charset="0"/>
              </a:rPr>
              <a:t>4</a:t>
            </a:r>
            <a:endParaRPr lang="ru-RU" sz="1600" baseline="-25000">
              <a:latin typeface="Arial" pitchFamily="34" charset="0"/>
            </a:endParaRPr>
          </a:p>
        </p:txBody>
      </p:sp>
      <p:sp>
        <p:nvSpPr>
          <p:cNvPr id="731226" name="Line 205"/>
          <p:cNvSpPr>
            <a:spLocks noChangeAspect="1" noChangeShapeType="1"/>
          </p:cNvSpPr>
          <p:nvPr/>
        </p:nvSpPr>
        <p:spPr bwMode="auto">
          <a:xfrm>
            <a:off x="7146925" y="1968500"/>
            <a:ext cx="1112838" cy="0"/>
          </a:xfrm>
          <a:prstGeom prst="line">
            <a:avLst/>
          </a:prstGeom>
          <a:noFill/>
          <a:ln w="50800">
            <a:solidFill>
              <a:srgbClr val="0000FF"/>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endParaRPr lang="de-DE"/>
          </a:p>
        </p:txBody>
      </p:sp>
      <p:sp>
        <p:nvSpPr>
          <p:cNvPr id="731227" name="Oval 447"/>
          <p:cNvSpPr>
            <a:spLocks noChangeAspect="1" noChangeArrowheads="1"/>
          </p:cNvSpPr>
          <p:nvPr/>
        </p:nvSpPr>
        <p:spPr bwMode="auto">
          <a:xfrm>
            <a:off x="7375525" y="1733550"/>
            <a:ext cx="44450" cy="42863"/>
          </a:xfrm>
          <a:prstGeom prst="ellipse">
            <a:avLst/>
          </a:prstGeom>
          <a:solidFill>
            <a:srgbClr val="CCFFFF"/>
          </a:solidFill>
          <a:ln w="12700" algn="ctr">
            <a:solidFill>
              <a:srgbClr val="008000"/>
            </a:solidFill>
            <a:round/>
            <a:headEnd type="none" w="sm" len="sm"/>
            <a:tailEnd type="none" w="sm" len="sm"/>
          </a:ln>
        </p:spPr>
        <p:txBody>
          <a:bodyPr wrap="none" anchor="ctr"/>
          <a:lstStyle/>
          <a:p>
            <a:endParaRPr lang="ru-RU"/>
          </a:p>
        </p:txBody>
      </p:sp>
      <p:sp>
        <p:nvSpPr>
          <p:cNvPr id="731228" name="Oval 448"/>
          <p:cNvSpPr>
            <a:spLocks noChangeAspect="1" noChangeArrowheads="1"/>
          </p:cNvSpPr>
          <p:nvPr/>
        </p:nvSpPr>
        <p:spPr bwMode="auto">
          <a:xfrm>
            <a:off x="7494588" y="1893888"/>
            <a:ext cx="46037" cy="42862"/>
          </a:xfrm>
          <a:prstGeom prst="ellipse">
            <a:avLst/>
          </a:prstGeom>
          <a:solidFill>
            <a:srgbClr val="CCFFFF"/>
          </a:solidFill>
          <a:ln w="12700" algn="ctr">
            <a:solidFill>
              <a:srgbClr val="008000"/>
            </a:solidFill>
            <a:round/>
            <a:headEnd type="none" w="sm" len="sm"/>
            <a:tailEnd type="none" w="sm" len="sm"/>
          </a:ln>
        </p:spPr>
        <p:txBody>
          <a:bodyPr wrap="none" anchor="ctr"/>
          <a:lstStyle/>
          <a:p>
            <a:endParaRPr lang="ru-RU"/>
          </a:p>
        </p:txBody>
      </p:sp>
      <p:sp>
        <p:nvSpPr>
          <p:cNvPr id="731229" name="Oval 449"/>
          <p:cNvSpPr>
            <a:spLocks noChangeAspect="1" noChangeArrowheads="1"/>
          </p:cNvSpPr>
          <p:nvPr/>
        </p:nvSpPr>
        <p:spPr bwMode="auto">
          <a:xfrm>
            <a:off x="7362825" y="1844675"/>
            <a:ext cx="46038" cy="41275"/>
          </a:xfrm>
          <a:prstGeom prst="ellipse">
            <a:avLst/>
          </a:prstGeom>
          <a:solidFill>
            <a:srgbClr val="CCFFFF"/>
          </a:solidFill>
          <a:ln w="12700" algn="ctr">
            <a:solidFill>
              <a:srgbClr val="008000"/>
            </a:solidFill>
            <a:round/>
            <a:headEnd type="none" w="sm" len="sm"/>
            <a:tailEnd type="none" w="sm" len="sm"/>
          </a:ln>
        </p:spPr>
        <p:txBody>
          <a:bodyPr wrap="none" anchor="ctr"/>
          <a:lstStyle/>
          <a:p>
            <a:endParaRPr lang="ru-RU"/>
          </a:p>
        </p:txBody>
      </p:sp>
      <p:sp>
        <p:nvSpPr>
          <p:cNvPr id="731230" name="Oval 453"/>
          <p:cNvSpPr>
            <a:spLocks noChangeAspect="1" noChangeArrowheads="1"/>
          </p:cNvSpPr>
          <p:nvPr/>
        </p:nvSpPr>
        <p:spPr bwMode="auto">
          <a:xfrm>
            <a:off x="8393113" y="1798638"/>
            <a:ext cx="98425" cy="9842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p>
            <a:pPr algn="ctr"/>
            <a:endParaRPr lang="ru-RU" sz="1400">
              <a:solidFill>
                <a:srgbClr val="008000"/>
              </a:solidFill>
            </a:endParaRPr>
          </a:p>
        </p:txBody>
      </p:sp>
      <p:sp>
        <p:nvSpPr>
          <p:cNvPr id="731231" name="Text Box 95"/>
          <p:cNvSpPr txBox="1">
            <a:spLocks noChangeArrowheads="1"/>
          </p:cNvSpPr>
          <p:nvPr/>
        </p:nvSpPr>
        <p:spPr bwMode="auto">
          <a:xfrm>
            <a:off x="7942263" y="2349500"/>
            <a:ext cx="987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spAutoFit/>
          </a:bodyPr>
          <a:lstStyle/>
          <a:p>
            <a:r>
              <a:rPr lang="en-US" sz="1600"/>
              <a:t>GPRS33</a:t>
            </a:r>
            <a:endParaRPr lang="ru-RU" sz="1600"/>
          </a:p>
        </p:txBody>
      </p:sp>
      <p:sp>
        <p:nvSpPr>
          <p:cNvPr id="731232" name="Text Box 96"/>
          <p:cNvSpPr txBox="1">
            <a:spLocks noChangeArrowheads="1"/>
          </p:cNvSpPr>
          <p:nvPr/>
        </p:nvSpPr>
        <p:spPr bwMode="auto">
          <a:xfrm>
            <a:off x="6364288" y="1254125"/>
            <a:ext cx="987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spAutoFit/>
          </a:bodyPr>
          <a:lstStyle/>
          <a:p>
            <a:r>
              <a:rPr lang="en-US" sz="1600"/>
              <a:t>GPRS35</a:t>
            </a:r>
            <a:endParaRPr lang="ru-RU" sz="1600"/>
          </a:p>
        </p:txBody>
      </p:sp>
      <p:sp>
        <p:nvSpPr>
          <p:cNvPr id="731233" name="Freeform 97"/>
          <p:cNvSpPr>
            <a:spLocks/>
          </p:cNvSpPr>
          <p:nvPr/>
        </p:nvSpPr>
        <p:spPr bwMode="auto">
          <a:xfrm>
            <a:off x="7515225" y="1908175"/>
            <a:ext cx="1295400" cy="736600"/>
          </a:xfrm>
          <a:custGeom>
            <a:avLst/>
            <a:gdLst>
              <a:gd name="T0" fmla="*/ 0 w 816"/>
              <a:gd name="T1" fmla="*/ 0 h 464"/>
              <a:gd name="T2" fmla="*/ 312 w 816"/>
              <a:gd name="T3" fmla="*/ 464 h 464"/>
              <a:gd name="T4" fmla="*/ 816 w 816"/>
              <a:gd name="T5" fmla="*/ 464 h 464"/>
            </a:gdLst>
            <a:ahLst/>
            <a:cxnLst>
              <a:cxn ang="0">
                <a:pos x="T0" y="T1"/>
              </a:cxn>
              <a:cxn ang="0">
                <a:pos x="T2" y="T3"/>
              </a:cxn>
              <a:cxn ang="0">
                <a:pos x="T4" y="T5"/>
              </a:cxn>
            </a:cxnLst>
            <a:rect l="0" t="0" r="r" b="b"/>
            <a:pathLst>
              <a:path w="816" h="464">
                <a:moveTo>
                  <a:pt x="0" y="0"/>
                </a:moveTo>
                <a:lnTo>
                  <a:pt x="312" y="464"/>
                </a:lnTo>
                <a:lnTo>
                  <a:pt x="816" y="464"/>
                </a:lnTo>
              </a:path>
            </a:pathLst>
          </a:custGeom>
          <a:noFill/>
          <a:ln w="19050" cap="flat"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p>
            <a:endParaRPr lang="de-DE"/>
          </a:p>
        </p:txBody>
      </p:sp>
      <p:sp>
        <p:nvSpPr>
          <p:cNvPr id="731234" name="Text Box 98"/>
          <p:cNvSpPr txBox="1">
            <a:spLocks noChangeArrowheads="1"/>
          </p:cNvSpPr>
          <p:nvPr/>
        </p:nvSpPr>
        <p:spPr bwMode="auto">
          <a:xfrm>
            <a:off x="7802563" y="2743200"/>
            <a:ext cx="987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spAutoFit/>
          </a:bodyPr>
          <a:lstStyle/>
          <a:p>
            <a:r>
              <a:rPr lang="en-US" sz="1600"/>
              <a:t>GPRS34</a:t>
            </a:r>
            <a:endParaRPr lang="ru-RU" sz="1600"/>
          </a:p>
        </p:txBody>
      </p:sp>
      <p:sp>
        <p:nvSpPr>
          <p:cNvPr id="731235" name="Freeform 99"/>
          <p:cNvSpPr>
            <a:spLocks/>
          </p:cNvSpPr>
          <p:nvPr/>
        </p:nvSpPr>
        <p:spPr bwMode="auto">
          <a:xfrm>
            <a:off x="7375525" y="1870075"/>
            <a:ext cx="1308100" cy="1181100"/>
          </a:xfrm>
          <a:custGeom>
            <a:avLst/>
            <a:gdLst>
              <a:gd name="T0" fmla="*/ 0 w 824"/>
              <a:gd name="T1" fmla="*/ 0 h 744"/>
              <a:gd name="T2" fmla="*/ 320 w 824"/>
              <a:gd name="T3" fmla="*/ 744 h 744"/>
              <a:gd name="T4" fmla="*/ 824 w 824"/>
              <a:gd name="T5" fmla="*/ 744 h 744"/>
            </a:gdLst>
            <a:ahLst/>
            <a:cxnLst>
              <a:cxn ang="0">
                <a:pos x="T0" y="T1"/>
              </a:cxn>
              <a:cxn ang="0">
                <a:pos x="T2" y="T3"/>
              </a:cxn>
              <a:cxn ang="0">
                <a:pos x="T4" y="T5"/>
              </a:cxn>
            </a:cxnLst>
            <a:rect l="0" t="0" r="r" b="b"/>
            <a:pathLst>
              <a:path w="824" h="744">
                <a:moveTo>
                  <a:pt x="0" y="0"/>
                </a:moveTo>
                <a:lnTo>
                  <a:pt x="320" y="744"/>
                </a:lnTo>
                <a:lnTo>
                  <a:pt x="824" y="744"/>
                </a:lnTo>
              </a:path>
            </a:pathLst>
          </a:custGeom>
          <a:noFill/>
          <a:ln w="19050" cap="flat"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p>
            <a:endParaRPr lang="de-DE"/>
          </a:p>
        </p:txBody>
      </p:sp>
      <p:sp>
        <p:nvSpPr>
          <p:cNvPr id="731236" name="Oval 448"/>
          <p:cNvSpPr>
            <a:spLocks noChangeAspect="1" noChangeArrowheads="1"/>
          </p:cNvSpPr>
          <p:nvPr/>
        </p:nvSpPr>
        <p:spPr bwMode="auto">
          <a:xfrm>
            <a:off x="7373938" y="1731963"/>
            <a:ext cx="46037" cy="42862"/>
          </a:xfrm>
          <a:prstGeom prst="ellipse">
            <a:avLst/>
          </a:prstGeom>
          <a:solidFill>
            <a:srgbClr val="CCFFFF"/>
          </a:solidFill>
          <a:ln w="12700" algn="ctr">
            <a:solidFill>
              <a:srgbClr val="008000"/>
            </a:solidFill>
            <a:round/>
            <a:headEnd type="none" w="sm" len="sm"/>
            <a:tailEnd type="none" w="sm" len="sm"/>
          </a:ln>
        </p:spPr>
        <p:txBody>
          <a:bodyPr wrap="none" anchor="ctr"/>
          <a:lstStyle/>
          <a:p>
            <a:endParaRPr lang="ru-RU"/>
          </a:p>
        </p:txBody>
      </p:sp>
      <p:sp>
        <p:nvSpPr>
          <p:cNvPr id="731237" name="Oval 448"/>
          <p:cNvSpPr>
            <a:spLocks noChangeAspect="1" noChangeArrowheads="1"/>
          </p:cNvSpPr>
          <p:nvPr/>
        </p:nvSpPr>
        <p:spPr bwMode="auto">
          <a:xfrm>
            <a:off x="7491413" y="1887538"/>
            <a:ext cx="46037" cy="42862"/>
          </a:xfrm>
          <a:prstGeom prst="ellipse">
            <a:avLst/>
          </a:prstGeom>
          <a:solidFill>
            <a:srgbClr val="CCFFFF"/>
          </a:solidFill>
          <a:ln w="12700" algn="ctr">
            <a:solidFill>
              <a:srgbClr val="008000"/>
            </a:solidFill>
            <a:round/>
            <a:headEnd type="none" w="sm" len="sm"/>
            <a:tailEnd type="none" w="sm" len="sm"/>
          </a:ln>
        </p:spPr>
        <p:txBody>
          <a:bodyPr wrap="none" anchor="ctr"/>
          <a:lstStyle/>
          <a:p>
            <a:endParaRPr lang="ru-RU"/>
          </a:p>
        </p:txBody>
      </p:sp>
      <p:sp>
        <p:nvSpPr>
          <p:cNvPr id="731238" name="Oval 448"/>
          <p:cNvSpPr>
            <a:spLocks noChangeAspect="1" noChangeArrowheads="1"/>
          </p:cNvSpPr>
          <p:nvPr/>
        </p:nvSpPr>
        <p:spPr bwMode="auto">
          <a:xfrm>
            <a:off x="7358063" y="1839913"/>
            <a:ext cx="46037" cy="42862"/>
          </a:xfrm>
          <a:prstGeom prst="ellipse">
            <a:avLst/>
          </a:prstGeom>
          <a:solidFill>
            <a:srgbClr val="CCFFFF"/>
          </a:solidFill>
          <a:ln w="12700" algn="ctr">
            <a:solidFill>
              <a:srgbClr val="008000"/>
            </a:solidFill>
            <a:round/>
            <a:headEnd type="none" w="sm" len="sm"/>
            <a:tailEnd type="none" w="sm" len="sm"/>
          </a:ln>
        </p:spPr>
        <p:txBody>
          <a:bodyPr wrap="none" anchor="ctr"/>
          <a:lstStyle/>
          <a:p>
            <a:endParaRPr lang="ru-RU"/>
          </a:p>
        </p:txBody>
      </p:sp>
      <p:sp>
        <p:nvSpPr>
          <p:cNvPr id="731239" name="Text Box 103"/>
          <p:cNvSpPr txBox="1">
            <a:spLocks noChangeArrowheads="1"/>
          </p:cNvSpPr>
          <p:nvPr/>
        </p:nvSpPr>
        <p:spPr bwMode="auto">
          <a:xfrm>
            <a:off x="6523038" y="901700"/>
            <a:ext cx="987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spAutoFit/>
          </a:bodyPr>
          <a:lstStyle/>
          <a:p>
            <a:r>
              <a:rPr lang="en-US" sz="1600"/>
              <a:t>GPRS3</a:t>
            </a:r>
            <a:r>
              <a:rPr lang="ru-RU" sz="1600"/>
              <a:t>6</a:t>
            </a:r>
          </a:p>
        </p:txBody>
      </p:sp>
      <p:sp>
        <p:nvSpPr>
          <p:cNvPr id="731240" name="Oval 448"/>
          <p:cNvSpPr>
            <a:spLocks noChangeAspect="1" noChangeArrowheads="1"/>
          </p:cNvSpPr>
          <p:nvPr/>
        </p:nvSpPr>
        <p:spPr bwMode="auto">
          <a:xfrm>
            <a:off x="7704138" y="1922463"/>
            <a:ext cx="46037" cy="42862"/>
          </a:xfrm>
          <a:prstGeom prst="ellipse">
            <a:avLst/>
          </a:prstGeom>
          <a:solidFill>
            <a:srgbClr val="CCFFFF"/>
          </a:solidFill>
          <a:ln w="12700" algn="ctr">
            <a:solidFill>
              <a:srgbClr val="008000"/>
            </a:solidFill>
            <a:round/>
            <a:headEnd type="none" w="sm" len="sm"/>
            <a:tailEnd type="none" w="sm" len="sm"/>
          </a:ln>
        </p:spPr>
        <p:txBody>
          <a:bodyPr wrap="none" anchor="ctr"/>
          <a:lstStyle/>
          <a:p>
            <a:endParaRPr lang="ru-RU"/>
          </a:p>
        </p:txBody>
      </p:sp>
      <p:sp>
        <p:nvSpPr>
          <p:cNvPr id="731241" name="Oval 456"/>
          <p:cNvSpPr>
            <a:spLocks noChangeAspect="1" noChangeArrowheads="1"/>
          </p:cNvSpPr>
          <p:nvPr/>
        </p:nvSpPr>
        <p:spPr bwMode="auto">
          <a:xfrm>
            <a:off x="7397750" y="1644650"/>
            <a:ext cx="98425" cy="9842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p>
            <a:pPr algn="ctr"/>
            <a:r>
              <a:rPr lang="ru-RU" sz="1400">
                <a:solidFill>
                  <a:srgbClr val="008000"/>
                </a:solidFill>
              </a:rPr>
              <a:t>8</a:t>
            </a:r>
          </a:p>
        </p:txBody>
      </p:sp>
      <p:sp>
        <p:nvSpPr>
          <p:cNvPr id="731242" name="Oval 457"/>
          <p:cNvSpPr>
            <a:spLocks noChangeAspect="1" noChangeArrowheads="1"/>
          </p:cNvSpPr>
          <p:nvPr/>
        </p:nvSpPr>
        <p:spPr bwMode="auto">
          <a:xfrm>
            <a:off x="7291388" y="1895475"/>
            <a:ext cx="142875" cy="9842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p>
            <a:pPr algn="ctr"/>
            <a:r>
              <a:rPr lang="ru-RU" sz="1400">
                <a:solidFill>
                  <a:srgbClr val="008000"/>
                </a:solidFill>
              </a:rPr>
              <a:t>10</a:t>
            </a:r>
          </a:p>
        </p:txBody>
      </p:sp>
      <p:sp>
        <p:nvSpPr>
          <p:cNvPr id="731243" name="Oval 458"/>
          <p:cNvSpPr>
            <a:spLocks noChangeAspect="1" noChangeArrowheads="1"/>
          </p:cNvSpPr>
          <p:nvPr/>
        </p:nvSpPr>
        <p:spPr bwMode="auto">
          <a:xfrm>
            <a:off x="7556500" y="1831975"/>
            <a:ext cx="98425" cy="10001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p>
            <a:pPr algn="ctr"/>
            <a:r>
              <a:rPr lang="ru-RU" sz="1400">
                <a:solidFill>
                  <a:srgbClr val="008000"/>
                </a:solidFill>
              </a:rPr>
              <a:t>9</a:t>
            </a:r>
          </a:p>
        </p:txBody>
      </p:sp>
      <p:sp>
        <p:nvSpPr>
          <p:cNvPr id="731244" name="Freeform 108"/>
          <p:cNvSpPr>
            <a:spLocks/>
          </p:cNvSpPr>
          <p:nvPr/>
        </p:nvSpPr>
        <p:spPr bwMode="auto">
          <a:xfrm>
            <a:off x="6696075" y="1184275"/>
            <a:ext cx="1022350" cy="752475"/>
          </a:xfrm>
          <a:custGeom>
            <a:avLst/>
            <a:gdLst>
              <a:gd name="T0" fmla="*/ 644 w 644"/>
              <a:gd name="T1" fmla="*/ 474 h 474"/>
              <a:gd name="T2" fmla="*/ 440 w 644"/>
              <a:gd name="T3" fmla="*/ 0 h 474"/>
              <a:gd name="T4" fmla="*/ 0 w 644"/>
              <a:gd name="T5" fmla="*/ 0 h 474"/>
            </a:gdLst>
            <a:ahLst/>
            <a:cxnLst>
              <a:cxn ang="0">
                <a:pos x="T0" y="T1"/>
              </a:cxn>
              <a:cxn ang="0">
                <a:pos x="T2" y="T3"/>
              </a:cxn>
              <a:cxn ang="0">
                <a:pos x="T4" y="T5"/>
              </a:cxn>
            </a:cxnLst>
            <a:rect l="0" t="0" r="r" b="b"/>
            <a:pathLst>
              <a:path w="644" h="474">
                <a:moveTo>
                  <a:pt x="644" y="474"/>
                </a:moveTo>
                <a:lnTo>
                  <a:pt x="440" y="0"/>
                </a:lnTo>
                <a:lnTo>
                  <a:pt x="0" y="0"/>
                </a:lnTo>
              </a:path>
            </a:pathLst>
          </a:custGeom>
          <a:noFill/>
          <a:ln w="19050" cap="flat" cmpd="sng">
            <a:solidFill>
              <a:srgbClr val="FF33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p>
            <a:endParaRPr lang="de-DE"/>
          </a:p>
        </p:txBody>
      </p:sp>
      <p:sp>
        <p:nvSpPr>
          <p:cNvPr id="731245" name="Freeform 109"/>
          <p:cNvSpPr>
            <a:spLocks/>
          </p:cNvSpPr>
          <p:nvPr/>
        </p:nvSpPr>
        <p:spPr bwMode="auto">
          <a:xfrm>
            <a:off x="6537325" y="1524000"/>
            <a:ext cx="857250" cy="231775"/>
          </a:xfrm>
          <a:custGeom>
            <a:avLst/>
            <a:gdLst>
              <a:gd name="T0" fmla="*/ 540 w 540"/>
              <a:gd name="T1" fmla="*/ 146 h 146"/>
              <a:gd name="T2" fmla="*/ 448 w 540"/>
              <a:gd name="T3" fmla="*/ 0 h 146"/>
              <a:gd name="T4" fmla="*/ 0 w 540"/>
              <a:gd name="T5" fmla="*/ 0 h 146"/>
            </a:gdLst>
            <a:ahLst/>
            <a:cxnLst>
              <a:cxn ang="0">
                <a:pos x="T0" y="T1"/>
              </a:cxn>
              <a:cxn ang="0">
                <a:pos x="T2" y="T3"/>
              </a:cxn>
              <a:cxn ang="0">
                <a:pos x="T4" y="T5"/>
              </a:cxn>
            </a:cxnLst>
            <a:rect l="0" t="0" r="r" b="b"/>
            <a:pathLst>
              <a:path w="540" h="146">
                <a:moveTo>
                  <a:pt x="540" y="146"/>
                </a:moveTo>
                <a:lnTo>
                  <a:pt x="448" y="0"/>
                </a:lnTo>
                <a:lnTo>
                  <a:pt x="0" y="0"/>
                </a:lnTo>
              </a:path>
            </a:pathLst>
          </a:custGeom>
          <a:noFill/>
          <a:ln w="19050" cap="flat" cmpd="sng">
            <a:solidFill>
              <a:srgbClr val="FF33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p>
            <a:endParaRPr lang="de-DE"/>
          </a:p>
        </p:txBody>
      </p:sp>
      <p:sp>
        <p:nvSpPr>
          <p:cNvPr id="731246" name="Rectangle 88"/>
          <p:cNvSpPr>
            <a:spLocks noChangeArrowheads="1"/>
          </p:cNvSpPr>
          <p:nvPr/>
        </p:nvSpPr>
        <p:spPr bwMode="auto">
          <a:xfrm>
            <a:off x="0" y="5983288"/>
            <a:ext cx="9144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defTabSz="762000">
              <a:spcBef>
                <a:spcPct val="20000"/>
              </a:spcBef>
              <a:buFont typeface="Wingdings" pitchFamily="2" charset="2"/>
              <a:buChar char="ü"/>
            </a:pPr>
            <a:r>
              <a:rPr lang="en-US" sz="1600"/>
              <a:t> UO</a:t>
            </a:r>
            <a:r>
              <a:rPr lang="en-GB" sz="1600" baseline="-25000"/>
              <a:t>2</a:t>
            </a:r>
            <a:r>
              <a:rPr lang="en-GB" sz="1600"/>
              <a:t> of &gt;99.0</a:t>
            </a:r>
            <a:r>
              <a:rPr lang="ru-RU" sz="1600"/>
              <a:t> </a:t>
            </a:r>
            <a:r>
              <a:rPr lang="en-US" sz="1600"/>
              <a:t>% purity</a:t>
            </a:r>
            <a:r>
              <a:rPr lang="ru-RU" sz="1600"/>
              <a:t>, </a:t>
            </a:r>
            <a:r>
              <a:rPr lang="en-US" sz="1600"/>
              <a:t>SiO</a:t>
            </a:r>
            <a:r>
              <a:rPr lang="en-US" sz="1600" baseline="-25000"/>
              <a:t>2</a:t>
            </a:r>
            <a:r>
              <a:rPr lang="en-US" sz="1600"/>
              <a:t> of 99.99% purity, charge mass </a:t>
            </a:r>
            <a:r>
              <a:rPr lang="en-US" sz="1600">
                <a:cs typeface="Arial" pitchFamily="34" charset="0"/>
              </a:rPr>
              <a:t>–</a:t>
            </a:r>
            <a:r>
              <a:rPr lang="en-US" sz="1600"/>
              <a:t> 150 mg</a:t>
            </a:r>
            <a:r>
              <a:rPr lang="ru-RU" sz="1600"/>
              <a:t>, </a:t>
            </a:r>
            <a:r>
              <a:rPr lang="en-US" sz="1600"/>
              <a:t>molybdenum</a:t>
            </a:r>
            <a:br>
              <a:rPr lang="en-US" sz="1600"/>
            </a:br>
            <a:r>
              <a:rPr lang="en-US" sz="1600"/>
              <a:t>    crucibles</a:t>
            </a:r>
            <a:r>
              <a:rPr lang="ru-RU" sz="1600"/>
              <a:t> </a:t>
            </a:r>
            <a:r>
              <a:rPr lang="ru-RU" sz="1600">
                <a:sym typeface="Symbol" pitchFamily="18" charset="2"/>
              </a:rPr>
              <a:t> 6 </a:t>
            </a:r>
            <a:r>
              <a:rPr lang="en-US" sz="1600">
                <a:sym typeface="Symbol" pitchFamily="18" charset="2"/>
              </a:rPr>
              <a:t>mm</a:t>
            </a:r>
            <a:r>
              <a:rPr lang="ru-RU" sz="1600">
                <a:sym typeface="Symbol" pitchFamily="18" charset="2"/>
              </a:rPr>
              <a:t>.</a:t>
            </a:r>
            <a:endParaRPr lang="ru-RU" sz="1600">
              <a:solidFill>
                <a:srgbClr val="FF0000"/>
              </a:solidFill>
              <a:sym typeface="Symbol" pitchFamily="18" charset="2"/>
            </a:endParaRPr>
          </a:p>
        </p:txBody>
      </p:sp>
      <p:sp>
        <p:nvSpPr>
          <p:cNvPr id="731247" name="Rectangle 4"/>
          <p:cNvSpPr>
            <a:spLocks noChangeArrowheads="1"/>
          </p:cNvSpPr>
          <p:nvPr/>
        </p:nvSpPr>
        <p:spPr bwMode="auto">
          <a:xfrm>
            <a:off x="0" y="0"/>
            <a:ext cx="91440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r>
              <a:rPr lang="en-US">
                <a:solidFill>
                  <a:srgbClr val="000099"/>
                </a:solidFill>
              </a:rPr>
              <a:t>UO</a:t>
            </a:r>
            <a:r>
              <a:rPr lang="en-US" baseline="-25000">
                <a:solidFill>
                  <a:srgbClr val="000099"/>
                </a:solidFill>
              </a:rPr>
              <a:t>2</a:t>
            </a:r>
            <a:r>
              <a:rPr lang="ru-RU">
                <a:solidFill>
                  <a:srgbClr val="000099"/>
                </a:solidFill>
              </a:rPr>
              <a:t>-</a:t>
            </a:r>
            <a:r>
              <a:rPr lang="en-US">
                <a:solidFill>
                  <a:srgbClr val="000099"/>
                </a:solidFill>
              </a:rPr>
              <a:t>FeO-SiO</a:t>
            </a:r>
            <a:r>
              <a:rPr lang="en-US" baseline="-25000">
                <a:solidFill>
                  <a:srgbClr val="000099"/>
                </a:solidFill>
              </a:rPr>
              <a:t>2</a:t>
            </a:r>
            <a:r>
              <a:rPr lang="ru-RU">
                <a:solidFill>
                  <a:srgbClr val="000099"/>
                </a:solidFill>
              </a:rPr>
              <a:t> </a:t>
            </a:r>
            <a:r>
              <a:rPr lang="en-US">
                <a:solidFill>
                  <a:srgbClr val="000099"/>
                </a:solidFill>
                <a:ea typeface="Arial Unicode MS" pitchFamily="34" charset="-128"/>
                <a:cs typeface="Arial Unicode MS" pitchFamily="34" charset="-128"/>
              </a:rPr>
              <a:t>system:</a:t>
            </a:r>
            <a:r>
              <a:rPr lang="en-US">
                <a:solidFill>
                  <a:srgbClr val="000099"/>
                </a:solidFill>
              </a:rPr>
              <a:t>GPRS 33-36 test results</a:t>
            </a:r>
            <a:r>
              <a:rPr lang="ru-RU">
                <a:solidFill>
                  <a:srgbClr val="000099"/>
                </a:solidFill>
              </a:rPr>
              <a:t>(8)</a:t>
            </a:r>
          </a:p>
        </p:txBody>
      </p:sp>
    </p:spTree>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iennummernplatzhalter 1"/>
          <p:cNvSpPr>
            <a:spLocks noGrp="1"/>
          </p:cNvSpPr>
          <p:nvPr>
            <p:ph type="sldNum" sz="quarter" idx="10"/>
          </p:nvPr>
        </p:nvSpPr>
        <p:spPr/>
        <p:txBody>
          <a:body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DECFCD68-C10F-4F3B-986B-0D0024F773C1}" type="slidenum">
              <a:rPr lang="en-GB" sz="1600"/>
              <a:pPr/>
              <a:t>15</a:t>
            </a:fld>
            <a:endParaRPr lang="en-GB" sz="1600"/>
          </a:p>
        </p:txBody>
      </p:sp>
      <p:sp>
        <p:nvSpPr>
          <p:cNvPr id="711684" name="Text Box 6"/>
          <p:cNvSpPr txBox="1">
            <a:spLocks noChangeArrowheads="1"/>
          </p:cNvSpPr>
          <p:nvPr/>
        </p:nvSpPr>
        <p:spPr bwMode="auto">
          <a:xfrm>
            <a:off x="1912938" y="382588"/>
            <a:ext cx="187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endParaRPr lang="ru-RU" sz="2800">
              <a:latin typeface="Arial" pitchFamily="34" charset="0"/>
            </a:endParaRPr>
          </a:p>
        </p:txBody>
      </p:sp>
      <p:sp>
        <p:nvSpPr>
          <p:cNvPr id="711685" name="Rectangle 7"/>
          <p:cNvSpPr>
            <a:spLocks noChangeArrowheads="1"/>
          </p:cNvSpPr>
          <p:nvPr/>
        </p:nvSpPr>
        <p:spPr bwMode="auto">
          <a:xfrm>
            <a:off x="0" y="0"/>
            <a:ext cx="91440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r>
              <a:rPr lang="en-US">
                <a:solidFill>
                  <a:srgbClr val="000099"/>
                </a:solidFill>
              </a:rPr>
              <a:t>UO</a:t>
            </a:r>
            <a:r>
              <a:rPr lang="en-US" baseline="-25000">
                <a:solidFill>
                  <a:srgbClr val="000099"/>
                </a:solidFill>
              </a:rPr>
              <a:t>2</a:t>
            </a:r>
            <a:r>
              <a:rPr lang="ru-RU">
                <a:solidFill>
                  <a:srgbClr val="000099"/>
                </a:solidFill>
              </a:rPr>
              <a:t>-</a:t>
            </a:r>
            <a:r>
              <a:rPr lang="en-US">
                <a:solidFill>
                  <a:srgbClr val="000099"/>
                </a:solidFill>
              </a:rPr>
              <a:t>FeO-SiO</a:t>
            </a:r>
            <a:r>
              <a:rPr lang="en-US" baseline="-25000">
                <a:solidFill>
                  <a:srgbClr val="000099"/>
                </a:solidFill>
              </a:rPr>
              <a:t>2</a:t>
            </a:r>
            <a:r>
              <a:rPr lang="ru-RU">
                <a:solidFill>
                  <a:srgbClr val="000099"/>
                </a:solidFill>
              </a:rPr>
              <a:t> </a:t>
            </a:r>
            <a:r>
              <a:rPr lang="en-US">
                <a:solidFill>
                  <a:srgbClr val="000099"/>
                </a:solidFill>
                <a:ea typeface="Arial Unicode MS" pitchFamily="34" charset="-128"/>
                <a:cs typeface="Arial Unicode MS" pitchFamily="34" charset="-128"/>
              </a:rPr>
              <a:t>system:</a:t>
            </a:r>
            <a:r>
              <a:rPr lang="en-US">
                <a:solidFill>
                  <a:srgbClr val="000099"/>
                </a:solidFill>
              </a:rPr>
              <a:t>GPRS 33-36 test results</a:t>
            </a:r>
            <a:r>
              <a:rPr lang="ru-RU">
                <a:solidFill>
                  <a:srgbClr val="000099"/>
                </a:solidFill>
              </a:rPr>
              <a:t> (</a:t>
            </a:r>
            <a:r>
              <a:rPr lang="en-US">
                <a:solidFill>
                  <a:srgbClr val="000099"/>
                </a:solidFill>
              </a:rPr>
              <a:t>9)</a:t>
            </a:r>
            <a:endParaRPr lang="ru-RU">
              <a:solidFill>
                <a:srgbClr val="000099"/>
              </a:solidFill>
            </a:endParaRPr>
          </a:p>
        </p:txBody>
      </p:sp>
      <p:sp>
        <p:nvSpPr>
          <p:cNvPr id="711686" name="Text Box 8"/>
          <p:cNvSpPr txBox="1">
            <a:spLocks noChangeArrowheads="1"/>
          </p:cNvSpPr>
          <p:nvPr/>
        </p:nvSpPr>
        <p:spPr bwMode="auto">
          <a:xfrm>
            <a:off x="2474913" y="652463"/>
            <a:ext cx="3641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800">
                <a:solidFill>
                  <a:srgbClr val="993300"/>
                </a:solidFill>
                <a:latin typeface="Arial" pitchFamily="34" charset="0"/>
              </a:rPr>
              <a:t>XR</a:t>
            </a:r>
            <a:r>
              <a:rPr lang="en-BZ" sz="1800">
                <a:solidFill>
                  <a:srgbClr val="993300"/>
                </a:solidFill>
                <a:latin typeface="Arial" pitchFamily="34" charset="0"/>
              </a:rPr>
              <a:t>D</a:t>
            </a:r>
            <a:r>
              <a:rPr lang="ru-RU" sz="1800">
                <a:solidFill>
                  <a:srgbClr val="993300"/>
                </a:solidFill>
                <a:latin typeface="Arial" pitchFamily="34" charset="0"/>
              </a:rPr>
              <a:t> </a:t>
            </a:r>
            <a:r>
              <a:rPr lang="en-BZ" sz="1800">
                <a:solidFill>
                  <a:srgbClr val="993300"/>
                </a:solidFill>
                <a:latin typeface="Arial" pitchFamily="34" charset="0"/>
              </a:rPr>
              <a:t>of sample of </a:t>
            </a:r>
            <a:r>
              <a:rPr lang="en-US" sz="1800">
                <a:solidFill>
                  <a:srgbClr val="993300"/>
                </a:solidFill>
                <a:latin typeface="Arial" pitchFamily="34" charset="0"/>
              </a:rPr>
              <a:t>GPRS 36 test</a:t>
            </a:r>
            <a:r>
              <a:rPr lang="en-US" sz="1800">
                <a:solidFill>
                  <a:srgbClr val="FF0000"/>
                </a:solidFill>
                <a:latin typeface="Arial" pitchFamily="34" charset="0"/>
              </a:rPr>
              <a:t> </a:t>
            </a:r>
            <a:endParaRPr lang="ru-RU" sz="1800">
              <a:solidFill>
                <a:srgbClr val="FF0000"/>
              </a:solidFill>
              <a:latin typeface="Arial" pitchFamily="34" charset="0"/>
            </a:endParaRPr>
          </a:p>
        </p:txBody>
      </p:sp>
      <p:grpSp>
        <p:nvGrpSpPr>
          <p:cNvPr id="711933" name="Group 253"/>
          <p:cNvGrpSpPr>
            <a:grpSpLocks/>
          </p:cNvGrpSpPr>
          <p:nvPr/>
        </p:nvGrpSpPr>
        <p:grpSpPr bwMode="auto">
          <a:xfrm>
            <a:off x="592138" y="1247775"/>
            <a:ext cx="8067675" cy="3436938"/>
            <a:chOff x="504" y="507"/>
            <a:chExt cx="4704" cy="1739"/>
          </a:xfrm>
        </p:grpSpPr>
        <p:graphicFrame>
          <p:nvGraphicFramePr>
            <p:cNvPr id="711683" name="Object 4"/>
            <p:cNvGraphicFramePr>
              <a:graphicFrameLocks noChangeAspect="1"/>
            </p:cNvGraphicFramePr>
            <p:nvPr/>
          </p:nvGraphicFramePr>
          <p:xfrm>
            <a:off x="504" y="507"/>
            <a:ext cx="4704" cy="1657"/>
          </p:xfrm>
          <a:graphic>
            <a:graphicData uri="http://schemas.openxmlformats.org/presentationml/2006/ole">
              <mc:AlternateContent xmlns:mc="http://schemas.openxmlformats.org/markup-compatibility/2006">
                <mc:Choice xmlns:v="urn:schemas-microsoft-com:vml" Requires="v">
                  <p:oleObj spid="_x0000_s711934" name="Рисунок" r:id="rId3" imgW="5525343" imgH="4333035" progId="Word.Picture.8">
                    <p:embed/>
                  </p:oleObj>
                </mc:Choice>
                <mc:Fallback>
                  <p:oleObj name="Рисунок" r:id="rId3" imgW="5525343" imgH="4333035" progId="Word.Pictur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t="46318" b="258"/>
                        <a:stretch>
                          <a:fillRect/>
                        </a:stretch>
                      </p:blipFill>
                      <p:spPr bwMode="auto">
                        <a:xfrm>
                          <a:off x="504" y="507"/>
                          <a:ext cx="4704" cy="1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rgbClr val="FFFF00"/>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1688" name="Text Box 15"/>
            <p:cNvSpPr txBox="1">
              <a:spLocks noChangeArrowheads="1"/>
            </p:cNvSpPr>
            <p:nvPr/>
          </p:nvSpPr>
          <p:spPr bwMode="auto">
            <a:xfrm>
              <a:off x="2581" y="2076"/>
              <a:ext cx="237"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600" b="0">
                  <a:latin typeface="Arial" pitchFamily="34" charset="0"/>
                </a:rPr>
                <a:t>2</a:t>
              </a:r>
              <a:r>
                <a:rPr lang="en-US" sz="1600" b="0">
                  <a:latin typeface="Arial" pitchFamily="34" charset="0"/>
                  <a:sym typeface="Symbol" pitchFamily="18" charset="2"/>
                </a:rPr>
                <a:t></a:t>
              </a:r>
              <a:endParaRPr lang="ru-RU" sz="1600" b="0">
                <a:latin typeface="Arial" pitchFamily="34" charset="0"/>
                <a:sym typeface="Symbol" pitchFamily="18" charset="2"/>
              </a:endParaRPr>
            </a:p>
          </p:txBody>
        </p:sp>
      </p:grpSp>
      <p:sp>
        <p:nvSpPr>
          <p:cNvPr id="711932" name="Rectangle 252"/>
          <p:cNvSpPr>
            <a:spLocks noChangeArrowheads="1"/>
          </p:cNvSpPr>
          <p:nvPr/>
        </p:nvSpPr>
        <p:spPr bwMode="auto">
          <a:xfrm>
            <a:off x="850900" y="5062538"/>
            <a:ext cx="560863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762000"/>
            <a:r>
              <a:rPr lang="en-US" sz="1400"/>
              <a:t>The analysis was done using FARAD desktop diffractometer with CrKα1 radiation (λ = 0.22897 nm)</a:t>
            </a:r>
          </a:p>
        </p:txBody>
      </p:sp>
    </p:spTree>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liennummernplatzhalter 3"/>
          <p:cNvSpPr>
            <a:spLocks noGrp="1"/>
          </p:cNvSpPr>
          <p:nvPr>
            <p:ph type="sldNum" sz="quarter" idx="10"/>
          </p:nvPr>
        </p:nvSpPr>
        <p:spPr/>
        <p:txBody>
          <a:body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B75BE3C4-B121-4F96-8441-C4D3CB280460}" type="slidenum">
              <a:rPr lang="en-GB" sz="1600"/>
              <a:pPr/>
              <a:t>16</a:t>
            </a:fld>
            <a:endParaRPr lang="en-GB" sz="1600"/>
          </a:p>
        </p:txBody>
      </p:sp>
      <p:graphicFrame>
        <p:nvGraphicFramePr>
          <p:cNvPr id="712706" name="Object 2"/>
          <p:cNvGraphicFramePr>
            <a:graphicFrameLocks noChangeAspect="1"/>
          </p:cNvGraphicFramePr>
          <p:nvPr/>
        </p:nvGraphicFramePr>
        <p:xfrm>
          <a:off x="5880100" y="2189163"/>
          <a:ext cx="3263900" cy="2070100"/>
        </p:xfrm>
        <a:graphic>
          <a:graphicData uri="http://schemas.openxmlformats.org/presentationml/2006/ole">
            <mc:AlternateContent xmlns:mc="http://schemas.openxmlformats.org/markup-compatibility/2006">
              <mc:Choice xmlns:v="urn:schemas-microsoft-com:vml" Requires="v">
                <p:oleObj spid="_x0000_s712759" name="Документ" r:id="rId3" imgW="3572547" imgH="1815905" progId="Word.Document.8">
                  <p:embed/>
                </p:oleObj>
              </mc:Choice>
              <mc:Fallback>
                <p:oleObj name="Документ" r:id="rId3" imgW="3572547" imgH="1815905"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l="12897" t="-9895" r="13171" b="-668"/>
                      <a:stretch>
                        <a:fillRect/>
                      </a:stretch>
                    </p:blipFill>
                    <p:spPr bwMode="auto">
                      <a:xfrm>
                        <a:off x="5880100" y="2189163"/>
                        <a:ext cx="3263900" cy="207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2707" name="Rectangle 3"/>
          <p:cNvSpPr>
            <a:spLocks noChangeArrowheads="1"/>
          </p:cNvSpPr>
          <p:nvPr/>
        </p:nvSpPr>
        <p:spPr bwMode="auto">
          <a:xfrm>
            <a:off x="0" y="0"/>
            <a:ext cx="914400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defTabSz="762000"/>
            <a:r>
              <a:rPr lang="en-US">
                <a:solidFill>
                  <a:srgbClr val="000099"/>
                </a:solidFill>
              </a:rPr>
              <a:t>UO</a:t>
            </a:r>
            <a:r>
              <a:rPr lang="en-US" baseline="-25000">
                <a:solidFill>
                  <a:srgbClr val="000099"/>
                </a:solidFill>
              </a:rPr>
              <a:t>2</a:t>
            </a:r>
            <a:r>
              <a:rPr lang="ru-RU">
                <a:solidFill>
                  <a:srgbClr val="000099"/>
                </a:solidFill>
              </a:rPr>
              <a:t>-</a:t>
            </a:r>
            <a:r>
              <a:rPr lang="en-US">
                <a:solidFill>
                  <a:srgbClr val="000099"/>
                </a:solidFill>
              </a:rPr>
              <a:t>FeO-SiO</a:t>
            </a:r>
            <a:r>
              <a:rPr lang="en-US" baseline="-25000">
                <a:solidFill>
                  <a:srgbClr val="000099"/>
                </a:solidFill>
              </a:rPr>
              <a:t>2</a:t>
            </a:r>
            <a:r>
              <a:rPr lang="ru-RU">
                <a:solidFill>
                  <a:srgbClr val="000099"/>
                </a:solidFill>
              </a:rPr>
              <a:t> </a:t>
            </a:r>
            <a:r>
              <a:rPr lang="en-US">
                <a:solidFill>
                  <a:srgbClr val="000099"/>
                </a:solidFill>
                <a:ea typeface="Arial Unicode MS" pitchFamily="34" charset="-128"/>
                <a:cs typeface="Arial Unicode MS" pitchFamily="34" charset="-128"/>
              </a:rPr>
              <a:t>system:</a:t>
            </a:r>
            <a:r>
              <a:rPr lang="en-US">
                <a:solidFill>
                  <a:srgbClr val="000099"/>
                </a:solidFill>
              </a:rPr>
              <a:t>GPRS #33-36 test results</a:t>
            </a:r>
            <a:r>
              <a:rPr lang="ru-RU">
                <a:solidFill>
                  <a:srgbClr val="000099"/>
                </a:solidFill>
              </a:rPr>
              <a:t>(</a:t>
            </a:r>
            <a:r>
              <a:rPr lang="en-US">
                <a:solidFill>
                  <a:srgbClr val="000099"/>
                </a:solidFill>
              </a:rPr>
              <a:t>10</a:t>
            </a:r>
            <a:r>
              <a:rPr lang="ru-RU">
                <a:solidFill>
                  <a:srgbClr val="000099"/>
                </a:solidFill>
              </a:rPr>
              <a:t>)</a:t>
            </a:r>
          </a:p>
        </p:txBody>
      </p:sp>
      <p:sp>
        <p:nvSpPr>
          <p:cNvPr id="712708" name="Text Box 4"/>
          <p:cNvSpPr txBox="1">
            <a:spLocks noChangeArrowheads="1"/>
          </p:cNvSpPr>
          <p:nvPr/>
        </p:nvSpPr>
        <p:spPr bwMode="auto">
          <a:xfrm>
            <a:off x="363538" y="608013"/>
            <a:ext cx="2901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2000">
                <a:solidFill>
                  <a:srgbClr val="993300"/>
                </a:solidFill>
                <a:cs typeface="Arial" pitchFamily="34" charset="0"/>
              </a:rPr>
              <a:t>SEM</a:t>
            </a:r>
            <a:r>
              <a:rPr lang="ru-RU" sz="2000">
                <a:solidFill>
                  <a:srgbClr val="993300"/>
                </a:solidFill>
                <a:cs typeface="Arial" pitchFamily="34" charset="0"/>
              </a:rPr>
              <a:t>/</a:t>
            </a:r>
            <a:r>
              <a:rPr lang="en-US" sz="2000">
                <a:solidFill>
                  <a:srgbClr val="993300"/>
                </a:solidFill>
                <a:cs typeface="Arial" pitchFamily="34" charset="0"/>
              </a:rPr>
              <a:t>EDX GPRS 33</a:t>
            </a:r>
            <a:endParaRPr lang="ru-RU" sz="2000">
              <a:solidFill>
                <a:srgbClr val="993300"/>
              </a:solidFill>
              <a:cs typeface="Arial" pitchFamily="34" charset="0"/>
            </a:endParaRPr>
          </a:p>
        </p:txBody>
      </p:sp>
      <p:sp>
        <p:nvSpPr>
          <p:cNvPr id="712709" name="Rectangle 5"/>
          <p:cNvSpPr>
            <a:spLocks noChangeArrowheads="1"/>
          </p:cNvSpPr>
          <p:nvPr/>
        </p:nvSpPr>
        <p:spPr bwMode="auto">
          <a:xfrm>
            <a:off x="409575" y="3173413"/>
            <a:ext cx="3095625"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457200" indent="-457200" defTabSz="762000">
              <a:spcBef>
                <a:spcPct val="20000"/>
              </a:spcBef>
              <a:buFont typeface="Wingdings" pitchFamily="2" charset="2"/>
              <a:buNone/>
            </a:pPr>
            <a:r>
              <a:rPr lang="en-US" sz="1400"/>
              <a:t>Conditions</a:t>
            </a:r>
            <a:r>
              <a:rPr lang="ru-RU" sz="1400"/>
              <a:t>: </a:t>
            </a:r>
          </a:p>
          <a:p>
            <a:pPr marL="457200" indent="-457200" defTabSz="762000">
              <a:spcBef>
                <a:spcPct val="20000"/>
              </a:spcBef>
              <a:buFont typeface="Wingdings" pitchFamily="2" charset="2"/>
              <a:buChar char="ь"/>
            </a:pPr>
            <a:r>
              <a:rPr lang="en-US" sz="1400"/>
              <a:t>Charge composition</a:t>
            </a:r>
            <a:r>
              <a:rPr lang="ru-RU" sz="1400"/>
              <a:t>, </a:t>
            </a:r>
            <a:r>
              <a:rPr lang="en-US" sz="1400"/>
              <a:t>mol% 5</a:t>
            </a:r>
            <a:r>
              <a:rPr lang="ru-RU" sz="1400"/>
              <a:t> </a:t>
            </a:r>
            <a:r>
              <a:rPr lang="en-US" sz="1400"/>
              <a:t>UO</a:t>
            </a:r>
            <a:r>
              <a:rPr lang="en-US" sz="1400" baseline="-25000"/>
              <a:t>2</a:t>
            </a:r>
            <a:r>
              <a:rPr lang="en-US" sz="1400"/>
              <a:t> + 25</a:t>
            </a:r>
            <a:r>
              <a:rPr lang="ru-RU" sz="1400"/>
              <a:t> </a:t>
            </a:r>
            <a:r>
              <a:rPr lang="en-US" sz="1400"/>
              <a:t>FeO +70</a:t>
            </a:r>
            <a:r>
              <a:rPr lang="ru-RU" sz="1400"/>
              <a:t> </a:t>
            </a:r>
            <a:r>
              <a:rPr lang="en-US" sz="1400"/>
              <a:t>SiO</a:t>
            </a:r>
            <a:r>
              <a:rPr lang="en-US" sz="1400" baseline="-25000"/>
              <a:t>2</a:t>
            </a:r>
          </a:p>
          <a:p>
            <a:pPr marL="457200" indent="-457200" defTabSz="762000">
              <a:spcBef>
                <a:spcPct val="20000"/>
              </a:spcBef>
              <a:buFont typeface="Wingdings" pitchFamily="2" charset="2"/>
              <a:buChar char="ь"/>
            </a:pPr>
            <a:r>
              <a:rPr lang="en-US" sz="1400"/>
              <a:t>isothermal exposure at 1100°</a:t>
            </a:r>
            <a:r>
              <a:rPr lang="ru-RU" sz="1400"/>
              <a:t>С</a:t>
            </a:r>
            <a:r>
              <a:rPr lang="en-US" sz="1400"/>
              <a:t> for 1 h., heating up to 2100°</a:t>
            </a:r>
            <a:r>
              <a:rPr lang="ru-RU" sz="1400"/>
              <a:t>С</a:t>
            </a:r>
            <a:r>
              <a:rPr lang="en-US" sz="1400"/>
              <a:t>, 5-min. exposure, quenching</a:t>
            </a:r>
          </a:p>
        </p:txBody>
      </p:sp>
      <p:sp>
        <p:nvSpPr>
          <p:cNvPr id="712710" name="Rectangle 6"/>
          <p:cNvSpPr>
            <a:spLocks noChangeArrowheads="1"/>
          </p:cNvSpPr>
          <p:nvPr/>
        </p:nvSpPr>
        <p:spPr bwMode="auto">
          <a:xfrm>
            <a:off x="4227513" y="533400"/>
            <a:ext cx="1800225" cy="1735138"/>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sp>
        <p:nvSpPr>
          <p:cNvPr id="712711" name="Freeform 7"/>
          <p:cNvSpPr>
            <a:spLocks/>
          </p:cNvSpPr>
          <p:nvPr/>
        </p:nvSpPr>
        <p:spPr bwMode="auto">
          <a:xfrm>
            <a:off x="2578100" y="533400"/>
            <a:ext cx="1665288" cy="1744663"/>
          </a:xfrm>
          <a:custGeom>
            <a:avLst/>
            <a:gdLst>
              <a:gd name="T0" fmla="*/ 0 w 1206"/>
              <a:gd name="T1" fmla="*/ 510 h 1287"/>
              <a:gd name="T2" fmla="*/ 1197 w 1206"/>
              <a:gd name="T3" fmla="*/ 0 h 1287"/>
              <a:gd name="T4" fmla="*/ 1206 w 1206"/>
              <a:gd name="T5" fmla="*/ 1287 h 1287"/>
              <a:gd name="T6" fmla="*/ 6 w 1206"/>
              <a:gd name="T7" fmla="*/ 678 h 1287"/>
              <a:gd name="T8" fmla="*/ 0 w 1206"/>
              <a:gd name="T9" fmla="*/ 510 h 1287"/>
            </a:gdLst>
            <a:ahLst/>
            <a:cxnLst>
              <a:cxn ang="0">
                <a:pos x="T0" y="T1"/>
              </a:cxn>
              <a:cxn ang="0">
                <a:pos x="T2" y="T3"/>
              </a:cxn>
              <a:cxn ang="0">
                <a:pos x="T4" y="T5"/>
              </a:cxn>
              <a:cxn ang="0">
                <a:pos x="T6" y="T7"/>
              </a:cxn>
              <a:cxn ang="0">
                <a:pos x="T8" y="T9"/>
              </a:cxn>
            </a:cxnLst>
            <a:rect l="0" t="0" r="r" b="b"/>
            <a:pathLst>
              <a:path w="1206" h="1287">
                <a:moveTo>
                  <a:pt x="0" y="510"/>
                </a:moveTo>
                <a:lnTo>
                  <a:pt x="1197" y="0"/>
                </a:lnTo>
                <a:lnTo>
                  <a:pt x="1206" y="1287"/>
                </a:lnTo>
                <a:lnTo>
                  <a:pt x="6" y="678"/>
                </a:lnTo>
                <a:lnTo>
                  <a:pt x="0" y="510"/>
                </a:lnTo>
                <a:close/>
              </a:path>
            </a:pathLst>
          </a:custGeom>
          <a:solidFill>
            <a:srgbClr val="FFCC99">
              <a:alpha val="25999"/>
            </a:srgbClr>
          </a:solidFill>
          <a:ln w="19050" cap="flat" cmpd="sng">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p>
            <a:endParaRPr lang="de-DE"/>
          </a:p>
        </p:txBody>
      </p:sp>
      <p:pic>
        <p:nvPicPr>
          <p:cNvPr id="71271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l="57475" r="8008" b="70096"/>
          <a:stretch>
            <a:fillRect/>
          </a:stretch>
        </p:blipFill>
        <p:spPr bwMode="auto">
          <a:xfrm>
            <a:off x="4224338" y="541338"/>
            <a:ext cx="1817687"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2713"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t="23239"/>
          <a:stretch>
            <a:fillRect/>
          </a:stretch>
        </p:blipFill>
        <p:spPr bwMode="auto">
          <a:xfrm>
            <a:off x="331788" y="1284288"/>
            <a:ext cx="1273175" cy="162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2714" name="Freeform 10"/>
          <p:cNvSpPr>
            <a:spLocks/>
          </p:cNvSpPr>
          <p:nvPr/>
        </p:nvSpPr>
        <p:spPr bwMode="auto">
          <a:xfrm>
            <a:off x="958850" y="1100138"/>
            <a:ext cx="1125538" cy="1846262"/>
          </a:xfrm>
          <a:custGeom>
            <a:avLst/>
            <a:gdLst>
              <a:gd name="T0" fmla="*/ 0 w 816"/>
              <a:gd name="T1" fmla="*/ 998 h 1361"/>
              <a:gd name="T2" fmla="*/ 816 w 816"/>
              <a:gd name="T3" fmla="*/ 0 h 1361"/>
              <a:gd name="T4" fmla="*/ 816 w 816"/>
              <a:gd name="T5" fmla="*/ 1361 h 1361"/>
              <a:gd name="T6" fmla="*/ 0 w 816"/>
              <a:gd name="T7" fmla="*/ 1134 h 1361"/>
              <a:gd name="T8" fmla="*/ 0 w 816"/>
              <a:gd name="T9" fmla="*/ 998 h 1361"/>
            </a:gdLst>
            <a:ahLst/>
            <a:cxnLst>
              <a:cxn ang="0">
                <a:pos x="T0" y="T1"/>
              </a:cxn>
              <a:cxn ang="0">
                <a:pos x="T2" y="T3"/>
              </a:cxn>
              <a:cxn ang="0">
                <a:pos x="T4" y="T5"/>
              </a:cxn>
              <a:cxn ang="0">
                <a:pos x="T6" y="T7"/>
              </a:cxn>
              <a:cxn ang="0">
                <a:pos x="T8" y="T9"/>
              </a:cxn>
            </a:cxnLst>
            <a:rect l="0" t="0" r="r" b="b"/>
            <a:pathLst>
              <a:path w="816" h="1361">
                <a:moveTo>
                  <a:pt x="0" y="998"/>
                </a:moveTo>
                <a:lnTo>
                  <a:pt x="816" y="0"/>
                </a:lnTo>
                <a:lnTo>
                  <a:pt x="816" y="1361"/>
                </a:lnTo>
                <a:lnTo>
                  <a:pt x="0" y="1134"/>
                </a:lnTo>
                <a:lnTo>
                  <a:pt x="0" y="998"/>
                </a:lnTo>
                <a:close/>
              </a:path>
            </a:pathLst>
          </a:custGeom>
          <a:solidFill>
            <a:srgbClr val="FFCC99">
              <a:alpha val="25000"/>
            </a:srgbClr>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12715" name="Rectangle 11"/>
          <p:cNvSpPr>
            <a:spLocks noChangeArrowheads="1"/>
          </p:cNvSpPr>
          <p:nvPr/>
        </p:nvSpPr>
        <p:spPr bwMode="auto">
          <a:xfrm>
            <a:off x="769938" y="2454275"/>
            <a:ext cx="188912" cy="184150"/>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712716"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84388" y="1100138"/>
            <a:ext cx="1863725" cy="183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2717" name="Rectangle 13"/>
          <p:cNvSpPr>
            <a:spLocks noChangeArrowheads="1"/>
          </p:cNvSpPr>
          <p:nvPr/>
        </p:nvSpPr>
        <p:spPr bwMode="auto">
          <a:xfrm>
            <a:off x="2084388" y="1100138"/>
            <a:ext cx="1878012" cy="1846262"/>
          </a:xfrm>
          <a:prstGeom prst="rect">
            <a:avLst/>
          </a:prstGeom>
          <a:solidFill>
            <a:schemeClr val="accent1">
              <a:alpha val="0"/>
            </a:schemeClr>
          </a:solidFill>
          <a:ln w="2857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ru-RU" sz="1800" b="0">
              <a:cs typeface="Arial" pitchFamily="34" charset="0"/>
            </a:endParaRPr>
          </a:p>
        </p:txBody>
      </p:sp>
      <p:sp>
        <p:nvSpPr>
          <p:cNvPr id="712718" name="Rectangle 14"/>
          <p:cNvSpPr>
            <a:spLocks noChangeArrowheads="1"/>
          </p:cNvSpPr>
          <p:nvPr/>
        </p:nvSpPr>
        <p:spPr bwMode="auto">
          <a:xfrm>
            <a:off x="2335213" y="1223963"/>
            <a:ext cx="250825" cy="228600"/>
          </a:xfrm>
          <a:prstGeom prst="rect">
            <a:avLst/>
          </a:prstGeom>
          <a:solidFill>
            <a:schemeClr val="accent1">
              <a:alpha val="0"/>
            </a:schemeClr>
          </a:solidFill>
          <a:ln w="2857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2719" name="Text Box 15"/>
          <p:cNvSpPr txBox="1">
            <a:spLocks noChangeArrowheads="1"/>
          </p:cNvSpPr>
          <p:nvPr/>
        </p:nvSpPr>
        <p:spPr bwMode="auto">
          <a:xfrm>
            <a:off x="2147888" y="1408113"/>
            <a:ext cx="5397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400" b="0">
                <a:solidFill>
                  <a:srgbClr val="FFFF00"/>
                </a:solidFill>
                <a:cs typeface="Arial" pitchFamily="34" charset="0"/>
              </a:rPr>
              <a:t>SQ1</a:t>
            </a:r>
            <a:endParaRPr lang="ru-RU" sz="1400" b="0">
              <a:solidFill>
                <a:srgbClr val="FFFF00"/>
              </a:solidFill>
              <a:cs typeface="Arial" pitchFamily="34" charset="0"/>
            </a:endParaRPr>
          </a:p>
        </p:txBody>
      </p:sp>
      <p:grpSp>
        <p:nvGrpSpPr>
          <p:cNvPr id="712720" name="Group 16"/>
          <p:cNvGrpSpPr>
            <a:grpSpLocks/>
          </p:cNvGrpSpPr>
          <p:nvPr/>
        </p:nvGrpSpPr>
        <p:grpSpPr bwMode="auto">
          <a:xfrm>
            <a:off x="3390900" y="2986088"/>
            <a:ext cx="627063" cy="300037"/>
            <a:chOff x="2223" y="1832"/>
            <a:chExt cx="382" cy="222"/>
          </a:xfrm>
        </p:grpSpPr>
        <p:sp>
          <p:nvSpPr>
            <p:cNvPr id="712721" name="Line 17"/>
            <p:cNvSpPr>
              <a:spLocks noChangeShapeType="1"/>
            </p:cNvSpPr>
            <p:nvPr/>
          </p:nvSpPr>
          <p:spPr bwMode="auto">
            <a:xfrm>
              <a:off x="2265" y="1905"/>
              <a:ext cx="306"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2722" name="Line 18"/>
            <p:cNvSpPr>
              <a:spLocks noChangeShapeType="1"/>
            </p:cNvSpPr>
            <p:nvPr/>
          </p:nvSpPr>
          <p:spPr bwMode="auto">
            <a:xfrm flipV="1">
              <a:off x="2269"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2723" name="Line 19"/>
            <p:cNvSpPr>
              <a:spLocks noChangeShapeType="1"/>
            </p:cNvSpPr>
            <p:nvPr/>
          </p:nvSpPr>
          <p:spPr bwMode="auto">
            <a:xfrm flipV="1">
              <a:off x="2570"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712724" name="Group 20"/>
            <p:cNvGrpSpPr>
              <a:grpSpLocks/>
            </p:cNvGrpSpPr>
            <p:nvPr/>
          </p:nvGrpSpPr>
          <p:grpSpPr bwMode="auto">
            <a:xfrm>
              <a:off x="2328" y="1863"/>
              <a:ext cx="178" cy="37"/>
              <a:chOff x="7118" y="3768"/>
              <a:chExt cx="511" cy="179"/>
            </a:xfrm>
          </p:grpSpPr>
          <p:sp>
            <p:nvSpPr>
              <p:cNvPr id="712725" name="Line 21"/>
              <p:cNvSpPr>
                <a:spLocks noChangeShapeType="1"/>
              </p:cNvSpPr>
              <p:nvPr/>
            </p:nvSpPr>
            <p:spPr bwMode="auto">
              <a:xfrm flipV="1">
                <a:off x="762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2726" name="Line 22"/>
              <p:cNvSpPr>
                <a:spLocks noChangeShapeType="1"/>
              </p:cNvSpPr>
              <p:nvPr/>
            </p:nvSpPr>
            <p:spPr bwMode="auto">
              <a:xfrm flipV="1">
                <a:off x="745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2727" name="Line 23"/>
              <p:cNvSpPr>
                <a:spLocks noChangeShapeType="1"/>
              </p:cNvSpPr>
              <p:nvPr/>
            </p:nvSpPr>
            <p:spPr bwMode="auto">
              <a:xfrm flipV="1">
                <a:off x="728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2728" name="Line 24"/>
              <p:cNvSpPr>
                <a:spLocks noChangeShapeType="1"/>
              </p:cNvSpPr>
              <p:nvPr/>
            </p:nvSpPr>
            <p:spPr bwMode="auto">
              <a:xfrm flipV="1">
                <a:off x="711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12729" name="Text Box 25"/>
            <p:cNvSpPr txBox="1">
              <a:spLocks noChangeArrowheads="1"/>
            </p:cNvSpPr>
            <p:nvPr/>
          </p:nvSpPr>
          <p:spPr bwMode="auto">
            <a:xfrm>
              <a:off x="2223" y="1910"/>
              <a:ext cx="382"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r>
                <a:rPr lang="ru-RU" sz="1200">
                  <a:solidFill>
                    <a:srgbClr val="000000"/>
                  </a:solidFill>
                </a:rPr>
                <a:t>167 </a:t>
              </a:r>
              <a:r>
                <a:rPr lang="ru-RU" sz="1200">
                  <a:solidFill>
                    <a:srgbClr val="000000"/>
                  </a:solidFill>
                  <a:sym typeface="Symbol" pitchFamily="18" charset="2"/>
                </a:rPr>
                <a:t></a:t>
              </a:r>
              <a:r>
                <a:rPr lang="ru-RU" sz="1200">
                  <a:solidFill>
                    <a:srgbClr val="000000"/>
                  </a:solidFill>
                </a:rPr>
                <a:t>m</a:t>
              </a:r>
              <a:endParaRPr lang="ru-RU">
                <a:solidFill>
                  <a:srgbClr val="800000"/>
                </a:solidFill>
              </a:endParaRPr>
            </a:p>
          </p:txBody>
        </p:sp>
      </p:grpSp>
      <p:grpSp>
        <p:nvGrpSpPr>
          <p:cNvPr id="712730" name="Group 26"/>
          <p:cNvGrpSpPr>
            <a:grpSpLocks/>
          </p:cNvGrpSpPr>
          <p:nvPr/>
        </p:nvGrpSpPr>
        <p:grpSpPr bwMode="auto">
          <a:xfrm>
            <a:off x="5422900" y="2268538"/>
            <a:ext cx="627063" cy="301625"/>
            <a:chOff x="2223" y="1832"/>
            <a:chExt cx="382" cy="222"/>
          </a:xfrm>
        </p:grpSpPr>
        <p:sp>
          <p:nvSpPr>
            <p:cNvPr id="712731" name="Line 27"/>
            <p:cNvSpPr>
              <a:spLocks noChangeShapeType="1"/>
            </p:cNvSpPr>
            <p:nvPr/>
          </p:nvSpPr>
          <p:spPr bwMode="auto">
            <a:xfrm>
              <a:off x="2265" y="1905"/>
              <a:ext cx="306"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2732" name="Line 28"/>
            <p:cNvSpPr>
              <a:spLocks noChangeShapeType="1"/>
            </p:cNvSpPr>
            <p:nvPr/>
          </p:nvSpPr>
          <p:spPr bwMode="auto">
            <a:xfrm flipV="1">
              <a:off x="2269"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2733" name="Line 29"/>
            <p:cNvSpPr>
              <a:spLocks noChangeShapeType="1"/>
            </p:cNvSpPr>
            <p:nvPr/>
          </p:nvSpPr>
          <p:spPr bwMode="auto">
            <a:xfrm flipV="1">
              <a:off x="2570"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712734" name="Group 30"/>
            <p:cNvGrpSpPr>
              <a:grpSpLocks/>
            </p:cNvGrpSpPr>
            <p:nvPr/>
          </p:nvGrpSpPr>
          <p:grpSpPr bwMode="auto">
            <a:xfrm>
              <a:off x="2328" y="1863"/>
              <a:ext cx="178" cy="37"/>
              <a:chOff x="7118" y="3768"/>
              <a:chExt cx="511" cy="179"/>
            </a:xfrm>
          </p:grpSpPr>
          <p:sp>
            <p:nvSpPr>
              <p:cNvPr id="712735" name="Line 31"/>
              <p:cNvSpPr>
                <a:spLocks noChangeShapeType="1"/>
              </p:cNvSpPr>
              <p:nvPr/>
            </p:nvSpPr>
            <p:spPr bwMode="auto">
              <a:xfrm flipV="1">
                <a:off x="762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2736" name="Line 32"/>
              <p:cNvSpPr>
                <a:spLocks noChangeShapeType="1"/>
              </p:cNvSpPr>
              <p:nvPr/>
            </p:nvSpPr>
            <p:spPr bwMode="auto">
              <a:xfrm flipV="1">
                <a:off x="745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2737" name="Line 33"/>
              <p:cNvSpPr>
                <a:spLocks noChangeShapeType="1"/>
              </p:cNvSpPr>
              <p:nvPr/>
            </p:nvSpPr>
            <p:spPr bwMode="auto">
              <a:xfrm flipV="1">
                <a:off x="728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2738" name="Line 34"/>
              <p:cNvSpPr>
                <a:spLocks noChangeShapeType="1"/>
              </p:cNvSpPr>
              <p:nvPr/>
            </p:nvSpPr>
            <p:spPr bwMode="auto">
              <a:xfrm flipV="1">
                <a:off x="711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12739" name="Text Box 35"/>
            <p:cNvSpPr txBox="1">
              <a:spLocks noChangeArrowheads="1"/>
            </p:cNvSpPr>
            <p:nvPr/>
          </p:nvSpPr>
          <p:spPr bwMode="auto">
            <a:xfrm>
              <a:off x="2223" y="1910"/>
              <a:ext cx="382"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r>
                <a:rPr lang="ru-RU" sz="1200">
                  <a:solidFill>
                    <a:srgbClr val="000000"/>
                  </a:solidFill>
                </a:rPr>
                <a:t>25 </a:t>
              </a:r>
              <a:r>
                <a:rPr lang="ru-RU" sz="1200">
                  <a:solidFill>
                    <a:srgbClr val="000000"/>
                  </a:solidFill>
                  <a:sym typeface="Symbol" pitchFamily="18" charset="2"/>
                </a:rPr>
                <a:t></a:t>
              </a:r>
              <a:r>
                <a:rPr lang="ru-RU" sz="1200">
                  <a:solidFill>
                    <a:srgbClr val="000000"/>
                  </a:solidFill>
                </a:rPr>
                <a:t>m</a:t>
              </a:r>
              <a:endParaRPr lang="ru-RU">
                <a:solidFill>
                  <a:srgbClr val="800000"/>
                </a:solidFill>
              </a:endParaRPr>
            </a:p>
          </p:txBody>
        </p:sp>
      </p:grpSp>
      <p:sp>
        <p:nvSpPr>
          <p:cNvPr id="712740" name="Rectangle 36"/>
          <p:cNvSpPr>
            <a:spLocks noChangeArrowheads="1"/>
          </p:cNvSpPr>
          <p:nvPr/>
        </p:nvSpPr>
        <p:spPr bwMode="auto">
          <a:xfrm>
            <a:off x="4929188" y="1754188"/>
            <a:ext cx="330200" cy="338137"/>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sp>
        <p:nvSpPr>
          <p:cNvPr id="712741" name="Freeform 37"/>
          <p:cNvSpPr>
            <a:spLocks/>
          </p:cNvSpPr>
          <p:nvPr/>
        </p:nvSpPr>
        <p:spPr bwMode="auto">
          <a:xfrm>
            <a:off x="4205288" y="2079625"/>
            <a:ext cx="1744662" cy="528638"/>
          </a:xfrm>
          <a:custGeom>
            <a:avLst/>
            <a:gdLst>
              <a:gd name="T0" fmla="*/ 540 w 1296"/>
              <a:gd name="T1" fmla="*/ 0 h 390"/>
              <a:gd name="T2" fmla="*/ 0 w 1296"/>
              <a:gd name="T3" fmla="*/ 390 h 390"/>
              <a:gd name="T4" fmla="*/ 1296 w 1296"/>
              <a:gd name="T5" fmla="*/ 387 h 390"/>
              <a:gd name="T6" fmla="*/ 774 w 1296"/>
              <a:gd name="T7" fmla="*/ 0 h 390"/>
              <a:gd name="T8" fmla="*/ 540 w 1296"/>
              <a:gd name="T9" fmla="*/ 0 h 390"/>
            </a:gdLst>
            <a:ahLst/>
            <a:cxnLst>
              <a:cxn ang="0">
                <a:pos x="T0" y="T1"/>
              </a:cxn>
              <a:cxn ang="0">
                <a:pos x="T2" y="T3"/>
              </a:cxn>
              <a:cxn ang="0">
                <a:pos x="T4" y="T5"/>
              </a:cxn>
              <a:cxn ang="0">
                <a:pos x="T6" y="T7"/>
              </a:cxn>
              <a:cxn ang="0">
                <a:pos x="T8" y="T9"/>
              </a:cxn>
            </a:cxnLst>
            <a:rect l="0" t="0" r="r" b="b"/>
            <a:pathLst>
              <a:path w="1296" h="390">
                <a:moveTo>
                  <a:pt x="540" y="0"/>
                </a:moveTo>
                <a:lnTo>
                  <a:pt x="0" y="390"/>
                </a:lnTo>
                <a:lnTo>
                  <a:pt x="1296" y="387"/>
                </a:lnTo>
                <a:lnTo>
                  <a:pt x="774" y="0"/>
                </a:lnTo>
                <a:lnTo>
                  <a:pt x="540" y="0"/>
                </a:lnTo>
                <a:close/>
              </a:path>
            </a:pathLst>
          </a:custGeom>
          <a:solidFill>
            <a:srgbClr val="FFCC99">
              <a:alpha val="25999"/>
            </a:srgbClr>
          </a:solidFill>
          <a:ln w="19050" cap="flat" cmpd="sng">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p>
            <a:endParaRPr lang="de-DE"/>
          </a:p>
        </p:txBody>
      </p:sp>
      <p:grpSp>
        <p:nvGrpSpPr>
          <p:cNvPr id="712742" name="Group 38"/>
          <p:cNvGrpSpPr>
            <a:grpSpLocks/>
          </p:cNvGrpSpPr>
          <p:nvPr/>
        </p:nvGrpSpPr>
        <p:grpSpPr bwMode="auto">
          <a:xfrm>
            <a:off x="4225925" y="2617788"/>
            <a:ext cx="1757363" cy="2084387"/>
            <a:chOff x="2662" y="1649"/>
            <a:chExt cx="1107" cy="1313"/>
          </a:xfrm>
        </p:grpSpPr>
        <p:pic>
          <p:nvPicPr>
            <p:cNvPr id="712743" name="Picture 3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62" y="1649"/>
              <a:ext cx="1101" cy="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2744" name="Rectangle 40"/>
            <p:cNvSpPr>
              <a:spLocks noChangeArrowheads="1"/>
            </p:cNvSpPr>
            <p:nvPr/>
          </p:nvSpPr>
          <p:spPr bwMode="auto">
            <a:xfrm>
              <a:off x="2662" y="1649"/>
              <a:ext cx="1102" cy="1125"/>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nvGrpSpPr>
            <p:cNvPr id="712745" name="Group 41"/>
            <p:cNvGrpSpPr>
              <a:grpSpLocks/>
            </p:cNvGrpSpPr>
            <p:nvPr/>
          </p:nvGrpSpPr>
          <p:grpSpPr bwMode="auto">
            <a:xfrm>
              <a:off x="3374" y="2772"/>
              <a:ext cx="395" cy="190"/>
              <a:chOff x="2223" y="1832"/>
              <a:chExt cx="382" cy="222"/>
            </a:xfrm>
          </p:grpSpPr>
          <p:sp>
            <p:nvSpPr>
              <p:cNvPr id="712746" name="Line 42"/>
              <p:cNvSpPr>
                <a:spLocks noChangeShapeType="1"/>
              </p:cNvSpPr>
              <p:nvPr/>
            </p:nvSpPr>
            <p:spPr bwMode="auto">
              <a:xfrm>
                <a:off x="2265" y="1905"/>
                <a:ext cx="306"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2747" name="Line 43"/>
              <p:cNvSpPr>
                <a:spLocks noChangeShapeType="1"/>
              </p:cNvSpPr>
              <p:nvPr/>
            </p:nvSpPr>
            <p:spPr bwMode="auto">
              <a:xfrm flipV="1">
                <a:off x="2269"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2748" name="Line 44"/>
              <p:cNvSpPr>
                <a:spLocks noChangeShapeType="1"/>
              </p:cNvSpPr>
              <p:nvPr/>
            </p:nvSpPr>
            <p:spPr bwMode="auto">
              <a:xfrm flipV="1">
                <a:off x="2570"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712749" name="Group 45"/>
              <p:cNvGrpSpPr>
                <a:grpSpLocks/>
              </p:cNvGrpSpPr>
              <p:nvPr/>
            </p:nvGrpSpPr>
            <p:grpSpPr bwMode="auto">
              <a:xfrm>
                <a:off x="2328" y="1863"/>
                <a:ext cx="178" cy="37"/>
                <a:chOff x="7118" y="3768"/>
                <a:chExt cx="511" cy="179"/>
              </a:xfrm>
            </p:grpSpPr>
            <p:sp>
              <p:nvSpPr>
                <p:cNvPr id="712750" name="Line 46"/>
                <p:cNvSpPr>
                  <a:spLocks noChangeShapeType="1"/>
                </p:cNvSpPr>
                <p:nvPr/>
              </p:nvSpPr>
              <p:spPr bwMode="auto">
                <a:xfrm flipV="1">
                  <a:off x="762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2751" name="Line 47"/>
                <p:cNvSpPr>
                  <a:spLocks noChangeShapeType="1"/>
                </p:cNvSpPr>
                <p:nvPr/>
              </p:nvSpPr>
              <p:spPr bwMode="auto">
                <a:xfrm flipV="1">
                  <a:off x="745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2752" name="Line 48"/>
                <p:cNvSpPr>
                  <a:spLocks noChangeShapeType="1"/>
                </p:cNvSpPr>
                <p:nvPr/>
              </p:nvSpPr>
              <p:spPr bwMode="auto">
                <a:xfrm flipV="1">
                  <a:off x="728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2753" name="Line 49"/>
                <p:cNvSpPr>
                  <a:spLocks noChangeShapeType="1"/>
                </p:cNvSpPr>
                <p:nvPr/>
              </p:nvSpPr>
              <p:spPr bwMode="auto">
                <a:xfrm flipV="1">
                  <a:off x="711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12754" name="Text Box 50"/>
              <p:cNvSpPr txBox="1">
                <a:spLocks noChangeArrowheads="1"/>
              </p:cNvSpPr>
              <p:nvPr/>
            </p:nvSpPr>
            <p:spPr bwMode="auto">
              <a:xfrm>
                <a:off x="2223" y="1910"/>
                <a:ext cx="382"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r>
                  <a:rPr lang="ru-RU" sz="1200">
                    <a:solidFill>
                      <a:srgbClr val="000000"/>
                    </a:solidFill>
                  </a:rPr>
                  <a:t>0.92 </a:t>
                </a:r>
                <a:r>
                  <a:rPr lang="ru-RU" sz="1200">
                    <a:solidFill>
                      <a:srgbClr val="000000"/>
                    </a:solidFill>
                    <a:sym typeface="Symbol" pitchFamily="18" charset="2"/>
                  </a:rPr>
                  <a:t></a:t>
                </a:r>
                <a:r>
                  <a:rPr lang="ru-RU" sz="1200">
                    <a:solidFill>
                      <a:srgbClr val="000000"/>
                    </a:solidFill>
                  </a:rPr>
                  <a:t>m</a:t>
                </a:r>
                <a:endParaRPr lang="ru-RU">
                  <a:solidFill>
                    <a:srgbClr val="800000"/>
                  </a:solidFill>
                </a:endParaRPr>
              </a:p>
            </p:txBody>
          </p:sp>
        </p:grpSp>
        <p:sp>
          <p:nvSpPr>
            <p:cNvPr id="712755" name="Text Box 51"/>
            <p:cNvSpPr txBox="1">
              <a:spLocks noChangeArrowheads="1"/>
            </p:cNvSpPr>
            <p:nvPr/>
          </p:nvSpPr>
          <p:spPr bwMode="auto">
            <a:xfrm>
              <a:off x="3213" y="2039"/>
              <a:ext cx="31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spAutoFit/>
            </a:bodyPr>
            <a:lstStyle/>
            <a:p>
              <a:r>
                <a:rPr lang="en-US" sz="2000">
                  <a:solidFill>
                    <a:srgbClr val="FFFF00"/>
                  </a:solidFill>
                </a:rPr>
                <a:t>.</a:t>
              </a:r>
              <a:r>
                <a:rPr lang="en-US" sz="1600">
                  <a:solidFill>
                    <a:srgbClr val="FFFF00"/>
                  </a:solidFill>
                </a:rPr>
                <a:t>P1</a:t>
              </a:r>
              <a:endParaRPr lang="ru-RU" sz="1600">
                <a:solidFill>
                  <a:srgbClr val="FFFF00"/>
                </a:solidFill>
              </a:endParaRPr>
            </a:p>
          </p:txBody>
        </p:sp>
        <p:sp>
          <p:nvSpPr>
            <p:cNvPr id="712756" name="Text Box 52"/>
            <p:cNvSpPr txBox="1">
              <a:spLocks noChangeArrowheads="1"/>
            </p:cNvSpPr>
            <p:nvPr/>
          </p:nvSpPr>
          <p:spPr bwMode="auto">
            <a:xfrm>
              <a:off x="3389" y="1831"/>
              <a:ext cx="31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spAutoFit/>
            </a:bodyPr>
            <a:lstStyle/>
            <a:p>
              <a:r>
                <a:rPr lang="en-US" sz="2000">
                  <a:solidFill>
                    <a:srgbClr val="FFFF00"/>
                  </a:solidFill>
                </a:rPr>
                <a:t>.</a:t>
              </a:r>
              <a:r>
                <a:rPr lang="en-US" sz="1600">
                  <a:solidFill>
                    <a:srgbClr val="FFFF00"/>
                  </a:solidFill>
                </a:rPr>
                <a:t>P2</a:t>
              </a:r>
              <a:endParaRPr lang="ru-RU" sz="1600">
                <a:solidFill>
                  <a:srgbClr val="FFFF00"/>
                </a:solidFill>
              </a:endParaRPr>
            </a:p>
          </p:txBody>
        </p:sp>
        <p:sp>
          <p:nvSpPr>
            <p:cNvPr id="712757" name="Text Box 53"/>
            <p:cNvSpPr txBox="1">
              <a:spLocks noChangeArrowheads="1"/>
            </p:cNvSpPr>
            <p:nvPr/>
          </p:nvSpPr>
          <p:spPr bwMode="auto">
            <a:xfrm>
              <a:off x="2741" y="1855"/>
              <a:ext cx="31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spAutoFit/>
            </a:bodyPr>
            <a:lstStyle/>
            <a:p>
              <a:r>
                <a:rPr lang="en-US" sz="2000">
                  <a:solidFill>
                    <a:srgbClr val="FFFF00"/>
                  </a:solidFill>
                </a:rPr>
                <a:t>.</a:t>
              </a:r>
              <a:r>
                <a:rPr lang="en-US" sz="1600">
                  <a:solidFill>
                    <a:srgbClr val="FFFF00"/>
                  </a:solidFill>
                </a:rPr>
                <a:t>P3</a:t>
              </a:r>
              <a:endParaRPr lang="ru-RU" sz="1600">
                <a:solidFill>
                  <a:srgbClr val="FFFF00"/>
                </a:solidFill>
              </a:endParaRPr>
            </a:p>
          </p:txBody>
        </p:sp>
      </p:grpSp>
      <p:sp>
        <p:nvSpPr>
          <p:cNvPr id="712758" name="Rectangle 54"/>
          <p:cNvSpPr>
            <a:spLocks noChangeArrowheads="1"/>
          </p:cNvSpPr>
          <p:nvPr/>
        </p:nvSpPr>
        <p:spPr bwMode="auto">
          <a:xfrm>
            <a:off x="384175" y="5154613"/>
            <a:ext cx="814705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spAutoFit/>
          </a:bodyPr>
          <a:lstStyle/>
          <a:p>
            <a:pPr>
              <a:buFont typeface="Wingdings" pitchFamily="2" charset="2"/>
              <a:buChar char="ь"/>
              <a:tabLst>
                <a:tab pos="457200" algn="l"/>
              </a:tabLst>
            </a:pPr>
            <a:r>
              <a:rPr lang="en-US" sz="1600"/>
              <a:t>No macostratification was found in the oxidic part of the polished section</a:t>
            </a:r>
            <a:endParaRPr lang="ru-RU" sz="1600"/>
          </a:p>
          <a:p>
            <a:pPr>
              <a:buFont typeface="Wingdings" pitchFamily="2" charset="2"/>
              <a:buChar char="ь"/>
              <a:tabLst>
                <a:tab pos="457200" algn="l"/>
              </a:tabLst>
            </a:pPr>
            <a:r>
              <a:rPr lang="en-US" sz="1600"/>
              <a:t>Microstructure resembling that of the ‘heavy’ liquid in the UO2-SO2 system. </a:t>
            </a:r>
            <a:br>
              <a:rPr lang="en-US" sz="1600"/>
            </a:br>
            <a:r>
              <a:rPr lang="en-US" sz="1600"/>
              <a:t>   As a result of the interaction between the melt and the crucible, the composition</a:t>
            </a:r>
            <a:br>
              <a:rPr lang="en-US" sz="1600"/>
            </a:br>
            <a:r>
              <a:rPr lang="en-US" sz="1600"/>
              <a:t>   got depleted in Fe, but no molybdenum was found in the oxidic part</a:t>
            </a:r>
          </a:p>
        </p:txBody>
      </p:sp>
    </p:spTree>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Foliennummernplatzhalter 3"/>
          <p:cNvSpPr>
            <a:spLocks noGrp="1"/>
          </p:cNvSpPr>
          <p:nvPr>
            <p:ph type="sldNum" sz="quarter" idx="10"/>
          </p:nvPr>
        </p:nvSpPr>
        <p:spPr/>
        <p:txBody>
          <a:body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5F513512-6A4F-4A2E-869A-C8A1F64477E4}" type="slidenum">
              <a:rPr lang="en-GB" sz="1600"/>
              <a:pPr/>
              <a:t>17</a:t>
            </a:fld>
            <a:endParaRPr lang="en-GB" sz="1600"/>
          </a:p>
        </p:txBody>
      </p:sp>
      <p:grpSp>
        <p:nvGrpSpPr>
          <p:cNvPr id="713730" name="Group 2"/>
          <p:cNvGrpSpPr>
            <a:grpSpLocks/>
          </p:cNvGrpSpPr>
          <p:nvPr/>
        </p:nvGrpSpPr>
        <p:grpSpPr bwMode="auto">
          <a:xfrm>
            <a:off x="420688" y="904875"/>
            <a:ext cx="7085012" cy="3883025"/>
            <a:chOff x="249" y="576"/>
            <a:chExt cx="5415" cy="2758"/>
          </a:xfrm>
        </p:grpSpPr>
        <p:pic>
          <p:nvPicPr>
            <p:cNvPr id="7137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8" y="576"/>
              <a:ext cx="1224" cy="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3732" name="Rectangle 4"/>
            <p:cNvSpPr>
              <a:spLocks noChangeArrowheads="1"/>
            </p:cNvSpPr>
            <p:nvPr/>
          </p:nvSpPr>
          <p:spPr bwMode="auto">
            <a:xfrm>
              <a:off x="1474" y="1710"/>
              <a:ext cx="136" cy="136"/>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33" name="Rectangle 5"/>
            <p:cNvSpPr>
              <a:spLocks noChangeArrowheads="1"/>
            </p:cNvSpPr>
            <p:nvPr/>
          </p:nvSpPr>
          <p:spPr bwMode="auto">
            <a:xfrm>
              <a:off x="1746" y="1165"/>
              <a:ext cx="136" cy="136"/>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34" name="Rectangle 6"/>
            <p:cNvSpPr>
              <a:spLocks noChangeArrowheads="1"/>
            </p:cNvSpPr>
            <p:nvPr/>
          </p:nvSpPr>
          <p:spPr bwMode="auto">
            <a:xfrm>
              <a:off x="1882" y="1974"/>
              <a:ext cx="136" cy="136"/>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35" name="Rectangle 7"/>
            <p:cNvSpPr>
              <a:spLocks noChangeArrowheads="1"/>
            </p:cNvSpPr>
            <p:nvPr/>
          </p:nvSpPr>
          <p:spPr bwMode="auto">
            <a:xfrm>
              <a:off x="2154" y="1800"/>
              <a:ext cx="136" cy="136"/>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36" name="Rectangle 8"/>
            <p:cNvSpPr>
              <a:spLocks noChangeArrowheads="1"/>
            </p:cNvSpPr>
            <p:nvPr/>
          </p:nvSpPr>
          <p:spPr bwMode="auto">
            <a:xfrm>
              <a:off x="2154" y="1800"/>
              <a:ext cx="136" cy="136"/>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37" name="Rectangle 9"/>
            <p:cNvSpPr>
              <a:spLocks noChangeArrowheads="1"/>
            </p:cNvSpPr>
            <p:nvPr/>
          </p:nvSpPr>
          <p:spPr bwMode="auto">
            <a:xfrm>
              <a:off x="1746" y="1165"/>
              <a:ext cx="136" cy="136"/>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38" name="Rectangle 10"/>
            <p:cNvSpPr>
              <a:spLocks noChangeArrowheads="1"/>
            </p:cNvSpPr>
            <p:nvPr/>
          </p:nvSpPr>
          <p:spPr bwMode="auto">
            <a:xfrm>
              <a:off x="2154" y="1800"/>
              <a:ext cx="136" cy="136"/>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39" name="Rectangle 11"/>
            <p:cNvSpPr>
              <a:spLocks noChangeArrowheads="1"/>
            </p:cNvSpPr>
            <p:nvPr/>
          </p:nvSpPr>
          <p:spPr bwMode="auto">
            <a:xfrm>
              <a:off x="1474" y="1710"/>
              <a:ext cx="136" cy="136"/>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40" name="Rectangle 12"/>
            <p:cNvSpPr>
              <a:spLocks noChangeArrowheads="1"/>
            </p:cNvSpPr>
            <p:nvPr/>
          </p:nvSpPr>
          <p:spPr bwMode="auto">
            <a:xfrm>
              <a:off x="1746" y="1165"/>
              <a:ext cx="136" cy="136"/>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41" name="Rectangle 13"/>
            <p:cNvSpPr>
              <a:spLocks noChangeArrowheads="1"/>
            </p:cNvSpPr>
            <p:nvPr/>
          </p:nvSpPr>
          <p:spPr bwMode="auto">
            <a:xfrm>
              <a:off x="2154" y="1800"/>
              <a:ext cx="136" cy="136"/>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42" name="Rectangle 14"/>
            <p:cNvSpPr>
              <a:spLocks noChangeArrowheads="1"/>
            </p:cNvSpPr>
            <p:nvPr/>
          </p:nvSpPr>
          <p:spPr bwMode="auto">
            <a:xfrm>
              <a:off x="1882" y="1982"/>
              <a:ext cx="136" cy="136"/>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43" name="Rectangle 15"/>
            <p:cNvSpPr>
              <a:spLocks noChangeArrowheads="1"/>
            </p:cNvSpPr>
            <p:nvPr/>
          </p:nvSpPr>
          <p:spPr bwMode="auto">
            <a:xfrm>
              <a:off x="1474" y="1718"/>
              <a:ext cx="136" cy="136"/>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44" name="Rectangle 16"/>
            <p:cNvSpPr>
              <a:spLocks noChangeArrowheads="1"/>
            </p:cNvSpPr>
            <p:nvPr/>
          </p:nvSpPr>
          <p:spPr bwMode="auto">
            <a:xfrm>
              <a:off x="1746" y="1173"/>
              <a:ext cx="136" cy="136"/>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45" name="Rectangle 17"/>
            <p:cNvSpPr>
              <a:spLocks noChangeArrowheads="1"/>
            </p:cNvSpPr>
            <p:nvPr/>
          </p:nvSpPr>
          <p:spPr bwMode="auto">
            <a:xfrm>
              <a:off x="2154" y="1808"/>
              <a:ext cx="136" cy="136"/>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713746"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8" y="576"/>
              <a:ext cx="1224" cy="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3747" name="Rectangle 19"/>
            <p:cNvSpPr>
              <a:spLocks noChangeArrowheads="1"/>
            </p:cNvSpPr>
            <p:nvPr/>
          </p:nvSpPr>
          <p:spPr bwMode="auto">
            <a:xfrm>
              <a:off x="1882" y="1982"/>
              <a:ext cx="136" cy="136"/>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48" name="Rectangle 20"/>
            <p:cNvSpPr>
              <a:spLocks noChangeArrowheads="1"/>
            </p:cNvSpPr>
            <p:nvPr/>
          </p:nvSpPr>
          <p:spPr bwMode="auto">
            <a:xfrm>
              <a:off x="1474" y="1718"/>
              <a:ext cx="136" cy="136"/>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49" name="Rectangle 21"/>
            <p:cNvSpPr>
              <a:spLocks noChangeArrowheads="1"/>
            </p:cNvSpPr>
            <p:nvPr/>
          </p:nvSpPr>
          <p:spPr bwMode="auto">
            <a:xfrm>
              <a:off x="1746" y="1173"/>
              <a:ext cx="136" cy="136"/>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50" name="Rectangle 22"/>
            <p:cNvSpPr>
              <a:spLocks noChangeArrowheads="1"/>
            </p:cNvSpPr>
            <p:nvPr/>
          </p:nvSpPr>
          <p:spPr bwMode="auto">
            <a:xfrm>
              <a:off x="2154" y="1800"/>
              <a:ext cx="136" cy="136"/>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51" name="Rectangle 23"/>
            <p:cNvSpPr>
              <a:spLocks noChangeArrowheads="1"/>
            </p:cNvSpPr>
            <p:nvPr/>
          </p:nvSpPr>
          <p:spPr bwMode="auto">
            <a:xfrm>
              <a:off x="2154" y="1800"/>
              <a:ext cx="136" cy="136"/>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52" name="Rectangle 24"/>
            <p:cNvSpPr>
              <a:spLocks noChangeArrowheads="1"/>
            </p:cNvSpPr>
            <p:nvPr/>
          </p:nvSpPr>
          <p:spPr bwMode="auto">
            <a:xfrm>
              <a:off x="1882" y="1982"/>
              <a:ext cx="136" cy="136"/>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53" name="Rectangle 25"/>
            <p:cNvSpPr>
              <a:spLocks noChangeArrowheads="1"/>
            </p:cNvSpPr>
            <p:nvPr/>
          </p:nvSpPr>
          <p:spPr bwMode="auto">
            <a:xfrm>
              <a:off x="2154" y="1800"/>
              <a:ext cx="136" cy="136"/>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54" name="Rectangle 26"/>
            <p:cNvSpPr>
              <a:spLocks noChangeArrowheads="1"/>
            </p:cNvSpPr>
            <p:nvPr/>
          </p:nvSpPr>
          <p:spPr bwMode="auto">
            <a:xfrm>
              <a:off x="1474" y="1710"/>
              <a:ext cx="136" cy="136"/>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55" name="Rectangle 27"/>
            <p:cNvSpPr>
              <a:spLocks noChangeArrowheads="1"/>
            </p:cNvSpPr>
            <p:nvPr/>
          </p:nvSpPr>
          <p:spPr bwMode="auto">
            <a:xfrm>
              <a:off x="1882" y="1974"/>
              <a:ext cx="136" cy="136"/>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56" name="Rectangle 28"/>
            <p:cNvSpPr>
              <a:spLocks noChangeArrowheads="1"/>
            </p:cNvSpPr>
            <p:nvPr/>
          </p:nvSpPr>
          <p:spPr bwMode="auto">
            <a:xfrm>
              <a:off x="2154" y="1792"/>
              <a:ext cx="136" cy="136"/>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57" name="Rectangle 29"/>
            <p:cNvSpPr>
              <a:spLocks noChangeArrowheads="1"/>
            </p:cNvSpPr>
            <p:nvPr/>
          </p:nvSpPr>
          <p:spPr bwMode="auto">
            <a:xfrm>
              <a:off x="1746" y="1165"/>
              <a:ext cx="136" cy="136"/>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58" name="Rectangle 30"/>
            <p:cNvSpPr>
              <a:spLocks noChangeArrowheads="1"/>
            </p:cNvSpPr>
            <p:nvPr/>
          </p:nvSpPr>
          <p:spPr bwMode="auto">
            <a:xfrm>
              <a:off x="1474" y="1702"/>
              <a:ext cx="136" cy="136"/>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59" name="Rectangle 31"/>
            <p:cNvSpPr>
              <a:spLocks noChangeArrowheads="1"/>
            </p:cNvSpPr>
            <p:nvPr/>
          </p:nvSpPr>
          <p:spPr bwMode="auto">
            <a:xfrm>
              <a:off x="1882" y="1966"/>
              <a:ext cx="136" cy="136"/>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60" name="Rectangle 32"/>
            <p:cNvSpPr>
              <a:spLocks noChangeArrowheads="1"/>
            </p:cNvSpPr>
            <p:nvPr/>
          </p:nvSpPr>
          <p:spPr bwMode="auto">
            <a:xfrm>
              <a:off x="2154" y="1784"/>
              <a:ext cx="136" cy="136"/>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713761" name="Picture 3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8" y="576"/>
              <a:ext cx="1224" cy="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3762" name="Rectangle 34"/>
            <p:cNvSpPr>
              <a:spLocks noChangeArrowheads="1"/>
            </p:cNvSpPr>
            <p:nvPr/>
          </p:nvSpPr>
          <p:spPr bwMode="auto">
            <a:xfrm>
              <a:off x="1746" y="1165"/>
              <a:ext cx="136" cy="136"/>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63" name="Rectangle 35"/>
            <p:cNvSpPr>
              <a:spLocks noChangeArrowheads="1"/>
            </p:cNvSpPr>
            <p:nvPr/>
          </p:nvSpPr>
          <p:spPr bwMode="auto">
            <a:xfrm>
              <a:off x="1474" y="1702"/>
              <a:ext cx="136" cy="136"/>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64" name="Rectangle 36"/>
            <p:cNvSpPr>
              <a:spLocks noChangeArrowheads="1"/>
            </p:cNvSpPr>
            <p:nvPr/>
          </p:nvSpPr>
          <p:spPr bwMode="auto">
            <a:xfrm>
              <a:off x="2154" y="1800"/>
              <a:ext cx="136" cy="136"/>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65" name="Freeform 37"/>
            <p:cNvSpPr>
              <a:spLocks/>
            </p:cNvSpPr>
            <p:nvPr/>
          </p:nvSpPr>
          <p:spPr bwMode="auto">
            <a:xfrm>
              <a:off x="2290" y="1120"/>
              <a:ext cx="454" cy="816"/>
            </a:xfrm>
            <a:custGeom>
              <a:avLst/>
              <a:gdLst>
                <a:gd name="T0" fmla="*/ 0 w 454"/>
                <a:gd name="T1" fmla="*/ 680 h 816"/>
                <a:gd name="T2" fmla="*/ 454 w 454"/>
                <a:gd name="T3" fmla="*/ 0 h 816"/>
                <a:gd name="T4" fmla="*/ 454 w 454"/>
                <a:gd name="T5" fmla="*/ 680 h 816"/>
                <a:gd name="T6" fmla="*/ 0 w 454"/>
                <a:gd name="T7" fmla="*/ 816 h 816"/>
                <a:gd name="T8" fmla="*/ 0 w 454"/>
                <a:gd name="T9" fmla="*/ 680 h 816"/>
              </a:gdLst>
              <a:ahLst/>
              <a:cxnLst>
                <a:cxn ang="0">
                  <a:pos x="T0" y="T1"/>
                </a:cxn>
                <a:cxn ang="0">
                  <a:pos x="T2" y="T3"/>
                </a:cxn>
                <a:cxn ang="0">
                  <a:pos x="T4" y="T5"/>
                </a:cxn>
                <a:cxn ang="0">
                  <a:pos x="T6" y="T7"/>
                </a:cxn>
                <a:cxn ang="0">
                  <a:pos x="T8" y="T9"/>
                </a:cxn>
              </a:cxnLst>
              <a:rect l="0" t="0" r="r" b="b"/>
              <a:pathLst>
                <a:path w="454" h="816">
                  <a:moveTo>
                    <a:pt x="0" y="680"/>
                  </a:moveTo>
                  <a:lnTo>
                    <a:pt x="454" y="0"/>
                  </a:lnTo>
                  <a:lnTo>
                    <a:pt x="454" y="680"/>
                  </a:lnTo>
                  <a:lnTo>
                    <a:pt x="0" y="816"/>
                  </a:lnTo>
                  <a:lnTo>
                    <a:pt x="0" y="680"/>
                  </a:lnTo>
                  <a:close/>
                </a:path>
              </a:pathLst>
            </a:custGeom>
            <a:solidFill>
              <a:srgbClr val="FFCC99">
                <a:alpha val="25999"/>
              </a:srgbClr>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nvGrpSpPr>
            <p:cNvPr id="713766" name="Group 38"/>
            <p:cNvGrpSpPr>
              <a:grpSpLocks/>
            </p:cNvGrpSpPr>
            <p:nvPr/>
          </p:nvGrpSpPr>
          <p:grpSpPr bwMode="auto">
            <a:xfrm>
              <a:off x="2744" y="1075"/>
              <a:ext cx="1860" cy="974"/>
              <a:chOff x="1474" y="2024"/>
              <a:chExt cx="1860" cy="974"/>
            </a:xfrm>
          </p:grpSpPr>
          <p:pic>
            <p:nvPicPr>
              <p:cNvPr id="713767" name="Picture 39"/>
              <p:cNvPicPr>
                <a:picLocks noChangeAspect="1" noChangeArrowheads="1"/>
              </p:cNvPicPr>
              <p:nvPr/>
            </p:nvPicPr>
            <p:blipFill>
              <a:blip r:embed="rId4" cstate="print">
                <a:extLst>
                  <a:ext uri="{28A0092B-C50C-407E-A947-70E740481C1C}">
                    <a14:useLocalDpi xmlns:a14="http://schemas.microsoft.com/office/drawing/2010/main" val="0"/>
                  </a:ext>
                </a:extLst>
              </a:blip>
              <a:srcRect l="12338" t="23000" r="21884" b="17325"/>
              <a:stretch>
                <a:fillRect/>
              </a:stretch>
            </p:blipFill>
            <p:spPr bwMode="auto">
              <a:xfrm>
                <a:off x="1474" y="2069"/>
                <a:ext cx="725" cy="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3768" name="Rectangle 40"/>
              <p:cNvSpPr>
                <a:spLocks noChangeArrowheads="1"/>
              </p:cNvSpPr>
              <p:nvPr/>
            </p:nvSpPr>
            <p:spPr bwMode="auto">
              <a:xfrm>
                <a:off x="1474" y="2061"/>
                <a:ext cx="726" cy="681"/>
              </a:xfrm>
              <a:prstGeom prst="rect">
                <a:avLst/>
              </a:prstGeom>
              <a:solidFill>
                <a:schemeClr val="accent1">
                  <a:alpha val="0"/>
                </a:schemeClr>
              </a:solidFill>
              <a:ln w="28575">
                <a:solidFill>
                  <a:srgbClr val="66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69" name="Rectangle 41"/>
              <p:cNvSpPr>
                <a:spLocks noChangeArrowheads="1"/>
              </p:cNvSpPr>
              <p:nvPr/>
            </p:nvSpPr>
            <p:spPr bwMode="auto">
              <a:xfrm>
                <a:off x="1882" y="2367"/>
                <a:ext cx="136" cy="136"/>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nvGrpSpPr>
              <p:cNvPr id="713770" name="Group 42"/>
              <p:cNvGrpSpPr>
                <a:grpSpLocks/>
              </p:cNvGrpSpPr>
              <p:nvPr/>
            </p:nvGrpSpPr>
            <p:grpSpPr bwMode="auto">
              <a:xfrm>
                <a:off x="2381" y="2032"/>
                <a:ext cx="953" cy="966"/>
                <a:chOff x="2381" y="2032"/>
                <a:chExt cx="953" cy="966"/>
              </a:xfrm>
            </p:grpSpPr>
            <p:pic>
              <p:nvPicPr>
                <p:cNvPr id="713771" name="Picture 4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1" y="2045"/>
                  <a:ext cx="953" cy="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3772" name="Rectangle 44"/>
                <p:cNvSpPr>
                  <a:spLocks noChangeArrowheads="1"/>
                </p:cNvSpPr>
                <p:nvPr/>
              </p:nvSpPr>
              <p:spPr bwMode="auto">
                <a:xfrm>
                  <a:off x="2381" y="2032"/>
                  <a:ext cx="953" cy="952"/>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713773" name="Freeform 45"/>
              <p:cNvSpPr>
                <a:spLocks/>
              </p:cNvSpPr>
              <p:nvPr/>
            </p:nvSpPr>
            <p:spPr bwMode="auto">
              <a:xfrm>
                <a:off x="2018" y="2024"/>
                <a:ext cx="363" cy="952"/>
              </a:xfrm>
              <a:custGeom>
                <a:avLst/>
                <a:gdLst>
                  <a:gd name="T0" fmla="*/ 0 w 363"/>
                  <a:gd name="T1" fmla="*/ 363 h 952"/>
                  <a:gd name="T2" fmla="*/ 363 w 363"/>
                  <a:gd name="T3" fmla="*/ 0 h 952"/>
                  <a:gd name="T4" fmla="*/ 363 w 363"/>
                  <a:gd name="T5" fmla="*/ 952 h 952"/>
                  <a:gd name="T6" fmla="*/ 0 w 363"/>
                  <a:gd name="T7" fmla="*/ 454 h 952"/>
                  <a:gd name="T8" fmla="*/ 0 w 363"/>
                  <a:gd name="T9" fmla="*/ 363 h 952"/>
                </a:gdLst>
                <a:ahLst/>
                <a:cxnLst>
                  <a:cxn ang="0">
                    <a:pos x="T0" y="T1"/>
                  </a:cxn>
                  <a:cxn ang="0">
                    <a:pos x="T2" y="T3"/>
                  </a:cxn>
                  <a:cxn ang="0">
                    <a:pos x="T4" y="T5"/>
                  </a:cxn>
                  <a:cxn ang="0">
                    <a:pos x="T6" y="T7"/>
                  </a:cxn>
                  <a:cxn ang="0">
                    <a:pos x="T8" y="T9"/>
                  </a:cxn>
                </a:cxnLst>
                <a:rect l="0" t="0" r="r" b="b"/>
                <a:pathLst>
                  <a:path w="363" h="952">
                    <a:moveTo>
                      <a:pt x="0" y="363"/>
                    </a:moveTo>
                    <a:lnTo>
                      <a:pt x="363" y="0"/>
                    </a:lnTo>
                    <a:lnTo>
                      <a:pt x="363" y="952"/>
                    </a:lnTo>
                    <a:lnTo>
                      <a:pt x="0" y="454"/>
                    </a:lnTo>
                    <a:lnTo>
                      <a:pt x="0" y="363"/>
                    </a:lnTo>
                    <a:close/>
                  </a:path>
                </a:pathLst>
              </a:custGeom>
              <a:solidFill>
                <a:srgbClr val="FFCC99">
                  <a:alpha val="25000"/>
                </a:srgbClr>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713774" name="AutoShape 46"/>
            <p:cNvSpPr>
              <a:spLocks/>
            </p:cNvSpPr>
            <p:nvPr/>
          </p:nvSpPr>
          <p:spPr bwMode="auto">
            <a:xfrm>
              <a:off x="4785" y="1075"/>
              <a:ext cx="454" cy="208"/>
            </a:xfrm>
            <a:prstGeom prst="borderCallout1">
              <a:avLst>
                <a:gd name="adj1" fmla="val 34616"/>
                <a:gd name="adj2" fmla="val -10574"/>
                <a:gd name="adj3" fmla="val 205287"/>
                <a:gd name="adj4" fmla="val -149338"/>
              </a:avLst>
            </a:prstGeom>
            <a:solidFill>
              <a:schemeClr val="accent1">
                <a:alpha val="0"/>
              </a:schemeClr>
            </a:solidFill>
            <a:ln w="9525">
              <a:solidFill>
                <a:srgbClr val="FF0000"/>
              </a:solidFill>
              <a:miter lim="800000"/>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sz="1400" b="0">
                  <a:cs typeface="Arial" pitchFamily="34" charset="0"/>
                </a:rPr>
                <a:t>Fe</a:t>
              </a:r>
              <a:r>
                <a:rPr lang="ru-RU" sz="1400" b="0">
                  <a:cs typeface="Arial" pitchFamily="34" charset="0"/>
                </a:rPr>
                <a:t> </a:t>
              </a:r>
            </a:p>
          </p:txBody>
        </p:sp>
        <p:sp>
          <p:nvSpPr>
            <p:cNvPr id="713775" name="AutoShape 47"/>
            <p:cNvSpPr>
              <a:spLocks/>
            </p:cNvSpPr>
            <p:nvPr/>
          </p:nvSpPr>
          <p:spPr bwMode="auto">
            <a:xfrm>
              <a:off x="4785" y="848"/>
              <a:ext cx="454" cy="208"/>
            </a:xfrm>
            <a:prstGeom prst="borderCallout1">
              <a:avLst>
                <a:gd name="adj1" fmla="val 34616"/>
                <a:gd name="adj2" fmla="val -10574"/>
                <a:gd name="adj3" fmla="val 258171"/>
                <a:gd name="adj4" fmla="val -85903"/>
              </a:avLst>
            </a:prstGeom>
            <a:solidFill>
              <a:schemeClr val="accent1">
                <a:alpha val="0"/>
              </a:schemeClr>
            </a:solidFill>
            <a:ln w="9525">
              <a:solidFill>
                <a:srgbClr val="FF0000"/>
              </a:solidFill>
              <a:miter lim="800000"/>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sz="1400" b="0">
                  <a:cs typeface="Arial" pitchFamily="34" charset="0"/>
                </a:rPr>
                <a:t>UO</a:t>
              </a:r>
              <a:r>
                <a:rPr lang="en-US" sz="1400" b="0" baseline="-25000">
                  <a:cs typeface="Arial" pitchFamily="34" charset="0"/>
                </a:rPr>
                <a:t>2</a:t>
              </a:r>
              <a:r>
                <a:rPr lang="ru-RU" sz="1400" b="0">
                  <a:cs typeface="Arial" pitchFamily="34" charset="0"/>
                </a:rPr>
                <a:t> </a:t>
              </a:r>
            </a:p>
          </p:txBody>
        </p:sp>
        <p:sp>
          <p:nvSpPr>
            <p:cNvPr id="713776" name="AutoShape 48"/>
            <p:cNvSpPr>
              <a:spLocks/>
            </p:cNvSpPr>
            <p:nvPr/>
          </p:nvSpPr>
          <p:spPr bwMode="auto">
            <a:xfrm>
              <a:off x="4689" y="1339"/>
              <a:ext cx="975" cy="320"/>
            </a:xfrm>
            <a:prstGeom prst="borderCallout1">
              <a:avLst>
                <a:gd name="adj1" fmla="val 22500"/>
                <a:gd name="adj2" fmla="val -4921"/>
                <a:gd name="adj3" fmla="val 73440"/>
                <a:gd name="adj4" fmla="val -44921"/>
              </a:avLst>
            </a:prstGeom>
            <a:solidFill>
              <a:schemeClr val="accent1">
                <a:alpha val="0"/>
              </a:schemeClr>
            </a:solidFill>
            <a:ln w="9525">
              <a:solidFill>
                <a:srgbClr val="FF0000"/>
              </a:solidFill>
              <a:miter lim="800000"/>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sz="1400" b="0"/>
                <a:t>SiO</a:t>
              </a:r>
              <a:r>
                <a:rPr lang="ru-RU" sz="1400" b="0" baseline="-25000"/>
                <a:t>2</a:t>
              </a:r>
              <a:r>
                <a:rPr lang="ru-RU" sz="1400" b="0"/>
                <a:t> </a:t>
              </a:r>
              <a:r>
                <a:rPr lang="en-US" sz="1400" b="0"/>
                <a:t>with inclusions</a:t>
              </a:r>
              <a:endParaRPr lang="ru-RU" sz="1400" b="0">
                <a:cs typeface="Arial" pitchFamily="34" charset="0"/>
              </a:endParaRPr>
            </a:p>
          </p:txBody>
        </p:sp>
        <p:sp>
          <p:nvSpPr>
            <p:cNvPr id="713777" name="AutoShape 49"/>
            <p:cNvSpPr>
              <a:spLocks/>
            </p:cNvSpPr>
            <p:nvPr/>
          </p:nvSpPr>
          <p:spPr bwMode="auto">
            <a:xfrm>
              <a:off x="4809" y="1886"/>
              <a:ext cx="771" cy="208"/>
            </a:xfrm>
            <a:prstGeom prst="borderCallout1">
              <a:avLst>
                <a:gd name="adj1" fmla="val 34616"/>
                <a:gd name="adj2" fmla="val -6227"/>
                <a:gd name="adj3" fmla="val -94713"/>
                <a:gd name="adj4" fmla="val -135667"/>
              </a:avLst>
            </a:prstGeom>
            <a:solidFill>
              <a:schemeClr val="accent1">
                <a:alpha val="0"/>
              </a:schemeClr>
            </a:solidFill>
            <a:ln w="9525">
              <a:solidFill>
                <a:srgbClr val="FF0000"/>
              </a:solidFill>
              <a:miter lim="800000"/>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ru-RU" sz="1400" b="0">
                  <a:cs typeface="Arial" pitchFamily="34" charset="0"/>
                </a:rPr>
                <a:t>FeSiO</a:t>
              </a:r>
              <a:r>
                <a:rPr lang="ru-RU" sz="1400" b="0" baseline="-25000">
                  <a:cs typeface="Arial" pitchFamily="34" charset="0"/>
                </a:rPr>
                <a:t>3 </a:t>
              </a:r>
            </a:p>
          </p:txBody>
        </p:sp>
        <p:sp>
          <p:nvSpPr>
            <p:cNvPr id="713778" name="Freeform 50"/>
            <p:cNvSpPr>
              <a:spLocks/>
            </p:cNvSpPr>
            <p:nvPr/>
          </p:nvSpPr>
          <p:spPr bwMode="auto">
            <a:xfrm>
              <a:off x="1111" y="757"/>
              <a:ext cx="635" cy="726"/>
            </a:xfrm>
            <a:custGeom>
              <a:avLst/>
              <a:gdLst>
                <a:gd name="T0" fmla="*/ 0 w 635"/>
                <a:gd name="T1" fmla="*/ 0 h 726"/>
                <a:gd name="T2" fmla="*/ 635 w 635"/>
                <a:gd name="T3" fmla="*/ 408 h 726"/>
                <a:gd name="T4" fmla="*/ 635 w 635"/>
                <a:gd name="T5" fmla="*/ 544 h 726"/>
                <a:gd name="T6" fmla="*/ 0 w 635"/>
                <a:gd name="T7" fmla="*/ 726 h 726"/>
                <a:gd name="T8" fmla="*/ 0 w 635"/>
                <a:gd name="T9" fmla="*/ 0 h 726"/>
              </a:gdLst>
              <a:ahLst/>
              <a:cxnLst>
                <a:cxn ang="0">
                  <a:pos x="T0" y="T1"/>
                </a:cxn>
                <a:cxn ang="0">
                  <a:pos x="T2" y="T3"/>
                </a:cxn>
                <a:cxn ang="0">
                  <a:pos x="T4" y="T5"/>
                </a:cxn>
                <a:cxn ang="0">
                  <a:pos x="T6" y="T7"/>
                </a:cxn>
                <a:cxn ang="0">
                  <a:pos x="T8" y="T9"/>
                </a:cxn>
              </a:cxnLst>
              <a:rect l="0" t="0" r="r" b="b"/>
              <a:pathLst>
                <a:path w="635" h="726">
                  <a:moveTo>
                    <a:pt x="0" y="0"/>
                  </a:moveTo>
                  <a:lnTo>
                    <a:pt x="635" y="408"/>
                  </a:lnTo>
                  <a:lnTo>
                    <a:pt x="635" y="544"/>
                  </a:lnTo>
                  <a:lnTo>
                    <a:pt x="0" y="726"/>
                  </a:lnTo>
                  <a:lnTo>
                    <a:pt x="0" y="0"/>
                  </a:lnTo>
                  <a:close/>
                </a:path>
              </a:pathLst>
            </a:custGeom>
            <a:solidFill>
              <a:srgbClr val="FFCC99">
                <a:alpha val="25000"/>
              </a:srgbClr>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713779" name="Picture 5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 y="757"/>
              <a:ext cx="726" cy="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3780" name="Rectangle 52"/>
            <p:cNvSpPr>
              <a:spLocks noChangeArrowheads="1"/>
            </p:cNvSpPr>
            <p:nvPr/>
          </p:nvSpPr>
          <p:spPr bwMode="auto">
            <a:xfrm>
              <a:off x="393" y="749"/>
              <a:ext cx="725" cy="726"/>
            </a:xfrm>
            <a:prstGeom prst="rect">
              <a:avLst/>
            </a:prstGeom>
            <a:solidFill>
              <a:schemeClr val="accent1">
                <a:alpha val="0"/>
              </a:schemeClr>
            </a:solidFill>
            <a:ln w="28575">
              <a:solidFill>
                <a:srgbClr val="66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81" name="Freeform 53"/>
            <p:cNvSpPr>
              <a:spLocks/>
            </p:cNvSpPr>
            <p:nvPr/>
          </p:nvSpPr>
          <p:spPr bwMode="auto">
            <a:xfrm>
              <a:off x="249" y="1846"/>
              <a:ext cx="1361" cy="453"/>
            </a:xfrm>
            <a:custGeom>
              <a:avLst/>
              <a:gdLst>
                <a:gd name="T0" fmla="*/ 1225 w 1361"/>
                <a:gd name="T1" fmla="*/ 0 h 453"/>
                <a:gd name="T2" fmla="*/ 0 w 1361"/>
                <a:gd name="T3" fmla="*/ 453 h 453"/>
                <a:gd name="T4" fmla="*/ 816 w 1361"/>
                <a:gd name="T5" fmla="*/ 453 h 453"/>
                <a:gd name="T6" fmla="*/ 1361 w 1361"/>
                <a:gd name="T7" fmla="*/ 0 h 453"/>
                <a:gd name="T8" fmla="*/ 1225 w 1361"/>
                <a:gd name="T9" fmla="*/ 0 h 453"/>
              </a:gdLst>
              <a:ahLst/>
              <a:cxnLst>
                <a:cxn ang="0">
                  <a:pos x="T0" y="T1"/>
                </a:cxn>
                <a:cxn ang="0">
                  <a:pos x="T2" y="T3"/>
                </a:cxn>
                <a:cxn ang="0">
                  <a:pos x="T4" y="T5"/>
                </a:cxn>
                <a:cxn ang="0">
                  <a:pos x="T6" y="T7"/>
                </a:cxn>
                <a:cxn ang="0">
                  <a:pos x="T8" y="T9"/>
                </a:cxn>
              </a:cxnLst>
              <a:rect l="0" t="0" r="r" b="b"/>
              <a:pathLst>
                <a:path w="1361" h="453">
                  <a:moveTo>
                    <a:pt x="1225" y="0"/>
                  </a:moveTo>
                  <a:lnTo>
                    <a:pt x="0" y="453"/>
                  </a:lnTo>
                  <a:lnTo>
                    <a:pt x="816" y="453"/>
                  </a:lnTo>
                  <a:lnTo>
                    <a:pt x="1361" y="0"/>
                  </a:lnTo>
                  <a:lnTo>
                    <a:pt x="1225" y="0"/>
                  </a:lnTo>
                  <a:close/>
                </a:path>
              </a:pathLst>
            </a:custGeom>
            <a:solidFill>
              <a:srgbClr val="FFCC99">
                <a:alpha val="24001"/>
              </a:srgbClr>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nvGrpSpPr>
            <p:cNvPr id="713782" name="Group 54"/>
            <p:cNvGrpSpPr>
              <a:grpSpLocks/>
            </p:cNvGrpSpPr>
            <p:nvPr/>
          </p:nvGrpSpPr>
          <p:grpSpPr bwMode="auto">
            <a:xfrm>
              <a:off x="249" y="2299"/>
              <a:ext cx="816" cy="816"/>
              <a:chOff x="1066" y="2773"/>
              <a:chExt cx="1315" cy="1315"/>
            </a:xfrm>
          </p:grpSpPr>
          <p:pic>
            <p:nvPicPr>
              <p:cNvPr id="713783" name="Picture 5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6" y="2773"/>
                <a:ext cx="1315" cy="1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3784" name="Rectangle 56"/>
              <p:cNvSpPr>
                <a:spLocks noChangeArrowheads="1"/>
              </p:cNvSpPr>
              <p:nvPr/>
            </p:nvSpPr>
            <p:spPr bwMode="auto">
              <a:xfrm>
                <a:off x="1066" y="2795"/>
                <a:ext cx="1315" cy="1270"/>
              </a:xfrm>
              <a:prstGeom prst="rect">
                <a:avLst/>
              </a:prstGeom>
              <a:solidFill>
                <a:schemeClr val="accent1">
                  <a:alpha val="0"/>
                </a:schemeClr>
              </a:solidFill>
              <a:ln w="2857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713785" name="Rectangle 57"/>
            <p:cNvSpPr>
              <a:spLocks noChangeArrowheads="1"/>
            </p:cNvSpPr>
            <p:nvPr/>
          </p:nvSpPr>
          <p:spPr bwMode="auto">
            <a:xfrm>
              <a:off x="430" y="2435"/>
              <a:ext cx="272" cy="227"/>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713786" name="Picture 5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01" y="2299"/>
              <a:ext cx="817" cy="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3787" name="Rectangle 59"/>
            <p:cNvSpPr>
              <a:spLocks noChangeArrowheads="1"/>
            </p:cNvSpPr>
            <p:nvPr/>
          </p:nvSpPr>
          <p:spPr bwMode="auto">
            <a:xfrm>
              <a:off x="1201" y="2299"/>
              <a:ext cx="817" cy="771"/>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88" name="Freeform 60"/>
            <p:cNvSpPr>
              <a:spLocks/>
            </p:cNvSpPr>
            <p:nvPr/>
          </p:nvSpPr>
          <p:spPr bwMode="auto">
            <a:xfrm>
              <a:off x="702" y="2299"/>
              <a:ext cx="499" cy="771"/>
            </a:xfrm>
            <a:custGeom>
              <a:avLst/>
              <a:gdLst>
                <a:gd name="T0" fmla="*/ 0 w 499"/>
                <a:gd name="T1" fmla="*/ 136 h 771"/>
                <a:gd name="T2" fmla="*/ 499 w 499"/>
                <a:gd name="T3" fmla="*/ 0 h 771"/>
                <a:gd name="T4" fmla="*/ 499 w 499"/>
                <a:gd name="T5" fmla="*/ 771 h 771"/>
                <a:gd name="T6" fmla="*/ 0 w 499"/>
                <a:gd name="T7" fmla="*/ 363 h 771"/>
                <a:gd name="T8" fmla="*/ 0 w 499"/>
                <a:gd name="T9" fmla="*/ 136 h 771"/>
              </a:gdLst>
              <a:ahLst/>
              <a:cxnLst>
                <a:cxn ang="0">
                  <a:pos x="T0" y="T1"/>
                </a:cxn>
                <a:cxn ang="0">
                  <a:pos x="T2" y="T3"/>
                </a:cxn>
                <a:cxn ang="0">
                  <a:pos x="T4" y="T5"/>
                </a:cxn>
                <a:cxn ang="0">
                  <a:pos x="T6" y="T7"/>
                </a:cxn>
                <a:cxn ang="0">
                  <a:pos x="T8" y="T9"/>
                </a:cxn>
              </a:cxnLst>
              <a:rect l="0" t="0" r="r" b="b"/>
              <a:pathLst>
                <a:path w="499" h="771">
                  <a:moveTo>
                    <a:pt x="0" y="136"/>
                  </a:moveTo>
                  <a:lnTo>
                    <a:pt x="499" y="0"/>
                  </a:lnTo>
                  <a:lnTo>
                    <a:pt x="499" y="771"/>
                  </a:lnTo>
                  <a:lnTo>
                    <a:pt x="0" y="363"/>
                  </a:lnTo>
                  <a:lnTo>
                    <a:pt x="0" y="136"/>
                  </a:lnTo>
                  <a:close/>
                </a:path>
              </a:pathLst>
            </a:custGeom>
            <a:solidFill>
              <a:srgbClr val="FFCC99">
                <a:alpha val="25999"/>
              </a:srgbClr>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nvGrpSpPr>
            <p:cNvPr id="713789" name="Group 61"/>
            <p:cNvGrpSpPr>
              <a:grpSpLocks/>
            </p:cNvGrpSpPr>
            <p:nvPr/>
          </p:nvGrpSpPr>
          <p:grpSpPr bwMode="auto">
            <a:xfrm>
              <a:off x="690" y="1512"/>
              <a:ext cx="454" cy="222"/>
              <a:chOff x="2223" y="1832"/>
              <a:chExt cx="382" cy="222"/>
            </a:xfrm>
          </p:grpSpPr>
          <p:sp>
            <p:nvSpPr>
              <p:cNvPr id="713790" name="Line 62"/>
              <p:cNvSpPr>
                <a:spLocks noChangeShapeType="1"/>
              </p:cNvSpPr>
              <p:nvPr/>
            </p:nvSpPr>
            <p:spPr bwMode="auto">
              <a:xfrm>
                <a:off x="2265" y="1905"/>
                <a:ext cx="306"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3791" name="Line 63"/>
              <p:cNvSpPr>
                <a:spLocks noChangeShapeType="1"/>
              </p:cNvSpPr>
              <p:nvPr/>
            </p:nvSpPr>
            <p:spPr bwMode="auto">
              <a:xfrm flipV="1">
                <a:off x="2269"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3792" name="Line 64"/>
              <p:cNvSpPr>
                <a:spLocks noChangeShapeType="1"/>
              </p:cNvSpPr>
              <p:nvPr/>
            </p:nvSpPr>
            <p:spPr bwMode="auto">
              <a:xfrm flipV="1">
                <a:off x="2570"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713793" name="Group 65"/>
              <p:cNvGrpSpPr>
                <a:grpSpLocks/>
              </p:cNvGrpSpPr>
              <p:nvPr/>
            </p:nvGrpSpPr>
            <p:grpSpPr bwMode="auto">
              <a:xfrm>
                <a:off x="2328" y="1863"/>
                <a:ext cx="178" cy="37"/>
                <a:chOff x="7118" y="3768"/>
                <a:chExt cx="511" cy="179"/>
              </a:xfrm>
            </p:grpSpPr>
            <p:sp>
              <p:nvSpPr>
                <p:cNvPr id="713794" name="Line 66"/>
                <p:cNvSpPr>
                  <a:spLocks noChangeShapeType="1"/>
                </p:cNvSpPr>
                <p:nvPr/>
              </p:nvSpPr>
              <p:spPr bwMode="auto">
                <a:xfrm flipV="1">
                  <a:off x="762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3795" name="Line 67"/>
                <p:cNvSpPr>
                  <a:spLocks noChangeShapeType="1"/>
                </p:cNvSpPr>
                <p:nvPr/>
              </p:nvSpPr>
              <p:spPr bwMode="auto">
                <a:xfrm flipV="1">
                  <a:off x="745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3796" name="Line 68"/>
                <p:cNvSpPr>
                  <a:spLocks noChangeShapeType="1"/>
                </p:cNvSpPr>
                <p:nvPr/>
              </p:nvSpPr>
              <p:spPr bwMode="auto">
                <a:xfrm flipV="1">
                  <a:off x="728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3797" name="Line 69"/>
                <p:cNvSpPr>
                  <a:spLocks noChangeShapeType="1"/>
                </p:cNvSpPr>
                <p:nvPr/>
              </p:nvSpPr>
              <p:spPr bwMode="auto">
                <a:xfrm flipV="1">
                  <a:off x="711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13798" name="Text Box 70"/>
              <p:cNvSpPr txBox="1">
                <a:spLocks noChangeArrowheads="1"/>
              </p:cNvSpPr>
              <p:nvPr/>
            </p:nvSpPr>
            <p:spPr bwMode="auto">
              <a:xfrm>
                <a:off x="2223" y="1910"/>
                <a:ext cx="382"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r>
                  <a:rPr lang="ru-RU" sz="1200">
                    <a:solidFill>
                      <a:srgbClr val="000000"/>
                    </a:solidFill>
                  </a:rPr>
                  <a:t>124 </a:t>
                </a:r>
                <a:r>
                  <a:rPr lang="ru-RU" sz="1200">
                    <a:solidFill>
                      <a:srgbClr val="000000"/>
                    </a:solidFill>
                    <a:sym typeface="Symbol" pitchFamily="18" charset="2"/>
                  </a:rPr>
                  <a:t></a:t>
                </a:r>
                <a:r>
                  <a:rPr lang="ru-RU" sz="1200">
                    <a:solidFill>
                      <a:srgbClr val="000000"/>
                    </a:solidFill>
                  </a:rPr>
                  <a:t>m</a:t>
                </a:r>
                <a:endParaRPr lang="ru-RU">
                  <a:solidFill>
                    <a:srgbClr val="800000"/>
                  </a:solidFill>
                </a:endParaRPr>
              </a:p>
            </p:txBody>
          </p:sp>
        </p:grpSp>
        <p:grpSp>
          <p:nvGrpSpPr>
            <p:cNvPr id="713799" name="Group 71"/>
            <p:cNvGrpSpPr>
              <a:grpSpLocks/>
            </p:cNvGrpSpPr>
            <p:nvPr/>
          </p:nvGrpSpPr>
          <p:grpSpPr bwMode="auto">
            <a:xfrm>
              <a:off x="4210" y="2016"/>
              <a:ext cx="454" cy="222"/>
              <a:chOff x="2223" y="1832"/>
              <a:chExt cx="382" cy="222"/>
            </a:xfrm>
          </p:grpSpPr>
          <p:sp>
            <p:nvSpPr>
              <p:cNvPr id="713800" name="Line 72"/>
              <p:cNvSpPr>
                <a:spLocks noChangeShapeType="1"/>
              </p:cNvSpPr>
              <p:nvPr/>
            </p:nvSpPr>
            <p:spPr bwMode="auto">
              <a:xfrm>
                <a:off x="2265" y="1905"/>
                <a:ext cx="306"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3801" name="Line 73"/>
              <p:cNvSpPr>
                <a:spLocks noChangeShapeType="1"/>
              </p:cNvSpPr>
              <p:nvPr/>
            </p:nvSpPr>
            <p:spPr bwMode="auto">
              <a:xfrm flipV="1">
                <a:off x="2269"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3802" name="Line 74"/>
              <p:cNvSpPr>
                <a:spLocks noChangeShapeType="1"/>
              </p:cNvSpPr>
              <p:nvPr/>
            </p:nvSpPr>
            <p:spPr bwMode="auto">
              <a:xfrm flipV="1">
                <a:off x="2570"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713803" name="Group 75"/>
              <p:cNvGrpSpPr>
                <a:grpSpLocks/>
              </p:cNvGrpSpPr>
              <p:nvPr/>
            </p:nvGrpSpPr>
            <p:grpSpPr bwMode="auto">
              <a:xfrm>
                <a:off x="2328" y="1863"/>
                <a:ext cx="178" cy="37"/>
                <a:chOff x="7118" y="3768"/>
                <a:chExt cx="511" cy="179"/>
              </a:xfrm>
            </p:grpSpPr>
            <p:sp>
              <p:nvSpPr>
                <p:cNvPr id="713804" name="Line 76"/>
                <p:cNvSpPr>
                  <a:spLocks noChangeShapeType="1"/>
                </p:cNvSpPr>
                <p:nvPr/>
              </p:nvSpPr>
              <p:spPr bwMode="auto">
                <a:xfrm flipV="1">
                  <a:off x="762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3805" name="Line 77"/>
                <p:cNvSpPr>
                  <a:spLocks noChangeShapeType="1"/>
                </p:cNvSpPr>
                <p:nvPr/>
              </p:nvSpPr>
              <p:spPr bwMode="auto">
                <a:xfrm flipV="1">
                  <a:off x="745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3806" name="Line 78"/>
                <p:cNvSpPr>
                  <a:spLocks noChangeShapeType="1"/>
                </p:cNvSpPr>
                <p:nvPr/>
              </p:nvSpPr>
              <p:spPr bwMode="auto">
                <a:xfrm flipV="1">
                  <a:off x="728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3807" name="Line 79"/>
                <p:cNvSpPr>
                  <a:spLocks noChangeShapeType="1"/>
                </p:cNvSpPr>
                <p:nvPr/>
              </p:nvSpPr>
              <p:spPr bwMode="auto">
                <a:xfrm flipV="1">
                  <a:off x="711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13808" name="Text Box 80"/>
              <p:cNvSpPr txBox="1">
                <a:spLocks noChangeArrowheads="1"/>
              </p:cNvSpPr>
              <p:nvPr/>
            </p:nvSpPr>
            <p:spPr bwMode="auto">
              <a:xfrm>
                <a:off x="2223" y="1910"/>
                <a:ext cx="382"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r>
                  <a:rPr lang="ru-RU" sz="1200">
                    <a:solidFill>
                      <a:srgbClr val="000000"/>
                    </a:solidFill>
                  </a:rPr>
                  <a:t>25 </a:t>
                </a:r>
                <a:r>
                  <a:rPr lang="ru-RU" sz="1200">
                    <a:solidFill>
                      <a:srgbClr val="000000"/>
                    </a:solidFill>
                    <a:sym typeface="Symbol" pitchFamily="18" charset="2"/>
                  </a:rPr>
                  <a:t></a:t>
                </a:r>
                <a:r>
                  <a:rPr lang="ru-RU" sz="1200">
                    <a:solidFill>
                      <a:srgbClr val="000000"/>
                    </a:solidFill>
                  </a:rPr>
                  <a:t>m</a:t>
                </a:r>
                <a:endParaRPr lang="ru-RU">
                  <a:solidFill>
                    <a:srgbClr val="800000"/>
                  </a:solidFill>
                </a:endParaRPr>
              </a:p>
            </p:txBody>
          </p:sp>
        </p:grpSp>
        <p:grpSp>
          <p:nvGrpSpPr>
            <p:cNvPr id="713809" name="Group 81"/>
            <p:cNvGrpSpPr>
              <a:grpSpLocks/>
            </p:cNvGrpSpPr>
            <p:nvPr/>
          </p:nvGrpSpPr>
          <p:grpSpPr bwMode="auto">
            <a:xfrm>
              <a:off x="650" y="3112"/>
              <a:ext cx="454" cy="222"/>
              <a:chOff x="2223" y="1832"/>
              <a:chExt cx="382" cy="222"/>
            </a:xfrm>
          </p:grpSpPr>
          <p:sp>
            <p:nvSpPr>
              <p:cNvPr id="713810" name="Line 82"/>
              <p:cNvSpPr>
                <a:spLocks noChangeShapeType="1"/>
              </p:cNvSpPr>
              <p:nvPr/>
            </p:nvSpPr>
            <p:spPr bwMode="auto">
              <a:xfrm>
                <a:off x="2265" y="1905"/>
                <a:ext cx="306"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3811" name="Line 83"/>
              <p:cNvSpPr>
                <a:spLocks noChangeShapeType="1"/>
              </p:cNvSpPr>
              <p:nvPr/>
            </p:nvSpPr>
            <p:spPr bwMode="auto">
              <a:xfrm flipV="1">
                <a:off x="2269"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3812" name="Line 84"/>
              <p:cNvSpPr>
                <a:spLocks noChangeShapeType="1"/>
              </p:cNvSpPr>
              <p:nvPr/>
            </p:nvSpPr>
            <p:spPr bwMode="auto">
              <a:xfrm flipV="1">
                <a:off x="2570"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713813" name="Group 85"/>
              <p:cNvGrpSpPr>
                <a:grpSpLocks/>
              </p:cNvGrpSpPr>
              <p:nvPr/>
            </p:nvGrpSpPr>
            <p:grpSpPr bwMode="auto">
              <a:xfrm>
                <a:off x="2328" y="1863"/>
                <a:ext cx="178" cy="37"/>
                <a:chOff x="7118" y="3768"/>
                <a:chExt cx="511" cy="179"/>
              </a:xfrm>
            </p:grpSpPr>
            <p:sp>
              <p:nvSpPr>
                <p:cNvPr id="713814" name="Line 86"/>
                <p:cNvSpPr>
                  <a:spLocks noChangeShapeType="1"/>
                </p:cNvSpPr>
                <p:nvPr/>
              </p:nvSpPr>
              <p:spPr bwMode="auto">
                <a:xfrm flipV="1">
                  <a:off x="762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3815" name="Line 87"/>
                <p:cNvSpPr>
                  <a:spLocks noChangeShapeType="1"/>
                </p:cNvSpPr>
                <p:nvPr/>
              </p:nvSpPr>
              <p:spPr bwMode="auto">
                <a:xfrm flipV="1">
                  <a:off x="745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3816" name="Line 88"/>
                <p:cNvSpPr>
                  <a:spLocks noChangeShapeType="1"/>
                </p:cNvSpPr>
                <p:nvPr/>
              </p:nvSpPr>
              <p:spPr bwMode="auto">
                <a:xfrm flipV="1">
                  <a:off x="728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3817" name="Line 89"/>
                <p:cNvSpPr>
                  <a:spLocks noChangeShapeType="1"/>
                </p:cNvSpPr>
                <p:nvPr/>
              </p:nvSpPr>
              <p:spPr bwMode="auto">
                <a:xfrm flipV="1">
                  <a:off x="711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13818" name="Text Box 90"/>
              <p:cNvSpPr txBox="1">
                <a:spLocks noChangeArrowheads="1"/>
              </p:cNvSpPr>
              <p:nvPr/>
            </p:nvSpPr>
            <p:spPr bwMode="auto">
              <a:xfrm>
                <a:off x="2223" y="1910"/>
                <a:ext cx="382"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r>
                  <a:rPr lang="ru-RU" sz="1200">
                    <a:solidFill>
                      <a:srgbClr val="000000"/>
                    </a:solidFill>
                  </a:rPr>
                  <a:t>49.9 </a:t>
                </a:r>
                <a:r>
                  <a:rPr lang="ru-RU" sz="1200">
                    <a:solidFill>
                      <a:srgbClr val="000000"/>
                    </a:solidFill>
                    <a:sym typeface="Symbol" pitchFamily="18" charset="2"/>
                  </a:rPr>
                  <a:t></a:t>
                </a:r>
                <a:r>
                  <a:rPr lang="ru-RU" sz="1200">
                    <a:solidFill>
                      <a:srgbClr val="000000"/>
                    </a:solidFill>
                  </a:rPr>
                  <a:t>m</a:t>
                </a:r>
                <a:endParaRPr lang="ru-RU">
                  <a:solidFill>
                    <a:srgbClr val="800000"/>
                  </a:solidFill>
                </a:endParaRPr>
              </a:p>
            </p:txBody>
          </p:sp>
        </p:grpSp>
        <p:grpSp>
          <p:nvGrpSpPr>
            <p:cNvPr id="713819" name="Group 91"/>
            <p:cNvGrpSpPr>
              <a:grpSpLocks/>
            </p:cNvGrpSpPr>
            <p:nvPr/>
          </p:nvGrpSpPr>
          <p:grpSpPr bwMode="auto">
            <a:xfrm>
              <a:off x="1570" y="3096"/>
              <a:ext cx="454" cy="222"/>
              <a:chOff x="2223" y="1832"/>
              <a:chExt cx="382" cy="222"/>
            </a:xfrm>
          </p:grpSpPr>
          <p:sp>
            <p:nvSpPr>
              <p:cNvPr id="713820" name="Line 92"/>
              <p:cNvSpPr>
                <a:spLocks noChangeShapeType="1"/>
              </p:cNvSpPr>
              <p:nvPr/>
            </p:nvSpPr>
            <p:spPr bwMode="auto">
              <a:xfrm>
                <a:off x="2265" y="1905"/>
                <a:ext cx="306"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3821" name="Line 93"/>
              <p:cNvSpPr>
                <a:spLocks noChangeShapeType="1"/>
              </p:cNvSpPr>
              <p:nvPr/>
            </p:nvSpPr>
            <p:spPr bwMode="auto">
              <a:xfrm flipV="1">
                <a:off x="2269"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3822" name="Line 94"/>
              <p:cNvSpPr>
                <a:spLocks noChangeShapeType="1"/>
              </p:cNvSpPr>
              <p:nvPr/>
            </p:nvSpPr>
            <p:spPr bwMode="auto">
              <a:xfrm flipV="1">
                <a:off x="2570"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713823" name="Group 95"/>
              <p:cNvGrpSpPr>
                <a:grpSpLocks/>
              </p:cNvGrpSpPr>
              <p:nvPr/>
            </p:nvGrpSpPr>
            <p:grpSpPr bwMode="auto">
              <a:xfrm>
                <a:off x="2328" y="1863"/>
                <a:ext cx="178" cy="37"/>
                <a:chOff x="7118" y="3768"/>
                <a:chExt cx="511" cy="179"/>
              </a:xfrm>
            </p:grpSpPr>
            <p:sp>
              <p:nvSpPr>
                <p:cNvPr id="713824" name="Line 96"/>
                <p:cNvSpPr>
                  <a:spLocks noChangeShapeType="1"/>
                </p:cNvSpPr>
                <p:nvPr/>
              </p:nvSpPr>
              <p:spPr bwMode="auto">
                <a:xfrm flipV="1">
                  <a:off x="762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3825" name="Line 97"/>
                <p:cNvSpPr>
                  <a:spLocks noChangeShapeType="1"/>
                </p:cNvSpPr>
                <p:nvPr/>
              </p:nvSpPr>
              <p:spPr bwMode="auto">
                <a:xfrm flipV="1">
                  <a:off x="745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3826" name="Line 98"/>
                <p:cNvSpPr>
                  <a:spLocks noChangeShapeType="1"/>
                </p:cNvSpPr>
                <p:nvPr/>
              </p:nvSpPr>
              <p:spPr bwMode="auto">
                <a:xfrm flipV="1">
                  <a:off x="728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3827" name="Line 99"/>
                <p:cNvSpPr>
                  <a:spLocks noChangeShapeType="1"/>
                </p:cNvSpPr>
                <p:nvPr/>
              </p:nvSpPr>
              <p:spPr bwMode="auto">
                <a:xfrm flipV="1">
                  <a:off x="711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13828" name="Text Box 100"/>
              <p:cNvSpPr txBox="1">
                <a:spLocks noChangeArrowheads="1"/>
              </p:cNvSpPr>
              <p:nvPr/>
            </p:nvSpPr>
            <p:spPr bwMode="auto">
              <a:xfrm>
                <a:off x="2223" y="1910"/>
                <a:ext cx="382"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r>
                  <a:rPr lang="ru-RU" sz="1200">
                    <a:solidFill>
                      <a:srgbClr val="000000"/>
                    </a:solidFill>
                  </a:rPr>
                  <a:t>12.5 </a:t>
                </a:r>
                <a:r>
                  <a:rPr lang="ru-RU" sz="1200">
                    <a:solidFill>
                      <a:srgbClr val="000000"/>
                    </a:solidFill>
                    <a:sym typeface="Symbol" pitchFamily="18" charset="2"/>
                  </a:rPr>
                  <a:t></a:t>
                </a:r>
                <a:r>
                  <a:rPr lang="ru-RU" sz="1200">
                    <a:solidFill>
                      <a:srgbClr val="000000"/>
                    </a:solidFill>
                  </a:rPr>
                  <a:t>m</a:t>
                </a:r>
                <a:endParaRPr lang="ru-RU">
                  <a:solidFill>
                    <a:srgbClr val="800000"/>
                  </a:solidFill>
                </a:endParaRPr>
              </a:p>
            </p:txBody>
          </p:sp>
        </p:grpSp>
        <p:grpSp>
          <p:nvGrpSpPr>
            <p:cNvPr id="713829" name="Group 101"/>
            <p:cNvGrpSpPr>
              <a:grpSpLocks/>
            </p:cNvGrpSpPr>
            <p:nvPr/>
          </p:nvGrpSpPr>
          <p:grpSpPr bwMode="auto">
            <a:xfrm>
              <a:off x="3002" y="1798"/>
              <a:ext cx="454" cy="222"/>
              <a:chOff x="2223" y="1832"/>
              <a:chExt cx="382" cy="222"/>
            </a:xfrm>
          </p:grpSpPr>
          <p:sp>
            <p:nvSpPr>
              <p:cNvPr id="713830" name="Line 102"/>
              <p:cNvSpPr>
                <a:spLocks noChangeShapeType="1"/>
              </p:cNvSpPr>
              <p:nvPr/>
            </p:nvSpPr>
            <p:spPr bwMode="auto">
              <a:xfrm>
                <a:off x="2265" y="1905"/>
                <a:ext cx="306"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3831" name="Line 103"/>
              <p:cNvSpPr>
                <a:spLocks noChangeShapeType="1"/>
              </p:cNvSpPr>
              <p:nvPr/>
            </p:nvSpPr>
            <p:spPr bwMode="auto">
              <a:xfrm flipV="1">
                <a:off x="2269"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3832" name="Line 104"/>
              <p:cNvSpPr>
                <a:spLocks noChangeShapeType="1"/>
              </p:cNvSpPr>
              <p:nvPr/>
            </p:nvSpPr>
            <p:spPr bwMode="auto">
              <a:xfrm flipV="1">
                <a:off x="2570"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713833" name="Group 105"/>
              <p:cNvGrpSpPr>
                <a:grpSpLocks/>
              </p:cNvGrpSpPr>
              <p:nvPr/>
            </p:nvGrpSpPr>
            <p:grpSpPr bwMode="auto">
              <a:xfrm>
                <a:off x="2328" y="1863"/>
                <a:ext cx="178" cy="37"/>
                <a:chOff x="7118" y="3768"/>
                <a:chExt cx="511" cy="179"/>
              </a:xfrm>
            </p:grpSpPr>
            <p:sp>
              <p:nvSpPr>
                <p:cNvPr id="713834" name="Line 106"/>
                <p:cNvSpPr>
                  <a:spLocks noChangeShapeType="1"/>
                </p:cNvSpPr>
                <p:nvPr/>
              </p:nvSpPr>
              <p:spPr bwMode="auto">
                <a:xfrm flipV="1">
                  <a:off x="762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3835" name="Line 107"/>
                <p:cNvSpPr>
                  <a:spLocks noChangeShapeType="1"/>
                </p:cNvSpPr>
                <p:nvPr/>
              </p:nvSpPr>
              <p:spPr bwMode="auto">
                <a:xfrm flipV="1">
                  <a:off x="745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3836" name="Line 108"/>
                <p:cNvSpPr>
                  <a:spLocks noChangeShapeType="1"/>
                </p:cNvSpPr>
                <p:nvPr/>
              </p:nvSpPr>
              <p:spPr bwMode="auto">
                <a:xfrm flipV="1">
                  <a:off x="728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3837" name="Line 109"/>
                <p:cNvSpPr>
                  <a:spLocks noChangeShapeType="1"/>
                </p:cNvSpPr>
                <p:nvPr/>
              </p:nvSpPr>
              <p:spPr bwMode="auto">
                <a:xfrm flipV="1">
                  <a:off x="711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13838" name="Text Box 110"/>
              <p:cNvSpPr txBox="1">
                <a:spLocks noChangeArrowheads="1"/>
              </p:cNvSpPr>
              <p:nvPr/>
            </p:nvSpPr>
            <p:spPr bwMode="auto">
              <a:xfrm>
                <a:off x="2223" y="1910"/>
                <a:ext cx="382"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r>
                  <a:rPr lang="ru-RU" sz="1200">
                    <a:solidFill>
                      <a:srgbClr val="000000"/>
                    </a:solidFill>
                  </a:rPr>
                  <a:t>100 </a:t>
                </a:r>
                <a:r>
                  <a:rPr lang="ru-RU" sz="1200">
                    <a:solidFill>
                      <a:srgbClr val="000000"/>
                    </a:solidFill>
                    <a:sym typeface="Symbol" pitchFamily="18" charset="2"/>
                  </a:rPr>
                  <a:t></a:t>
                </a:r>
                <a:r>
                  <a:rPr lang="ru-RU" sz="1200">
                    <a:solidFill>
                      <a:srgbClr val="000000"/>
                    </a:solidFill>
                  </a:rPr>
                  <a:t>m</a:t>
                </a:r>
                <a:endParaRPr lang="ru-RU">
                  <a:solidFill>
                    <a:srgbClr val="800000"/>
                  </a:solidFill>
                </a:endParaRPr>
              </a:p>
            </p:txBody>
          </p:sp>
        </p:grpSp>
      </p:grpSp>
      <p:sp>
        <p:nvSpPr>
          <p:cNvPr id="713839" name="Rectangle 111"/>
          <p:cNvSpPr>
            <a:spLocks noChangeArrowheads="1"/>
          </p:cNvSpPr>
          <p:nvPr/>
        </p:nvSpPr>
        <p:spPr bwMode="auto">
          <a:xfrm>
            <a:off x="0" y="0"/>
            <a:ext cx="914400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defTabSz="762000"/>
            <a:r>
              <a:rPr lang="en-US">
                <a:solidFill>
                  <a:srgbClr val="000099"/>
                </a:solidFill>
              </a:rPr>
              <a:t>UO</a:t>
            </a:r>
            <a:r>
              <a:rPr lang="en-US" baseline="-25000">
                <a:solidFill>
                  <a:srgbClr val="000099"/>
                </a:solidFill>
              </a:rPr>
              <a:t>2</a:t>
            </a:r>
            <a:r>
              <a:rPr lang="ru-RU">
                <a:solidFill>
                  <a:srgbClr val="000099"/>
                </a:solidFill>
              </a:rPr>
              <a:t>-</a:t>
            </a:r>
            <a:r>
              <a:rPr lang="en-US">
                <a:solidFill>
                  <a:srgbClr val="000099"/>
                </a:solidFill>
              </a:rPr>
              <a:t>FeO-SiO</a:t>
            </a:r>
            <a:r>
              <a:rPr lang="en-US" baseline="-25000">
                <a:solidFill>
                  <a:srgbClr val="000099"/>
                </a:solidFill>
              </a:rPr>
              <a:t>2</a:t>
            </a:r>
            <a:r>
              <a:rPr lang="ru-RU">
                <a:solidFill>
                  <a:srgbClr val="000099"/>
                </a:solidFill>
              </a:rPr>
              <a:t> </a:t>
            </a:r>
            <a:r>
              <a:rPr lang="en-US">
                <a:solidFill>
                  <a:srgbClr val="000099"/>
                </a:solidFill>
                <a:ea typeface="Arial Unicode MS" pitchFamily="34" charset="-128"/>
                <a:cs typeface="Arial Unicode MS" pitchFamily="34" charset="-128"/>
              </a:rPr>
              <a:t>system:</a:t>
            </a:r>
            <a:r>
              <a:rPr lang="en-US">
                <a:solidFill>
                  <a:srgbClr val="000099"/>
                </a:solidFill>
              </a:rPr>
              <a:t>GPRS #33-36 test results</a:t>
            </a:r>
            <a:r>
              <a:rPr lang="ru-RU">
                <a:solidFill>
                  <a:srgbClr val="000099"/>
                </a:solidFill>
              </a:rPr>
              <a:t>(1</a:t>
            </a:r>
            <a:r>
              <a:rPr lang="en-US">
                <a:solidFill>
                  <a:srgbClr val="000099"/>
                </a:solidFill>
              </a:rPr>
              <a:t>1</a:t>
            </a:r>
            <a:r>
              <a:rPr lang="ru-RU">
                <a:solidFill>
                  <a:srgbClr val="000099"/>
                </a:solidFill>
              </a:rPr>
              <a:t>)</a:t>
            </a:r>
          </a:p>
        </p:txBody>
      </p:sp>
      <p:sp>
        <p:nvSpPr>
          <p:cNvPr id="713840" name="Rectangle 112"/>
          <p:cNvSpPr>
            <a:spLocks noGrp="1" noChangeArrowheads="1"/>
          </p:cNvSpPr>
          <p:nvPr>
            <p:ph type="title" sz="quarter"/>
          </p:nvPr>
        </p:nvSpPr>
        <p:spPr>
          <a:xfrm>
            <a:off x="328613" y="620713"/>
            <a:ext cx="3438525" cy="406400"/>
          </a:xfrm>
          <a:noFill/>
          <a:ln/>
        </p:spPr>
        <p:txBody>
          <a:bodyPr/>
          <a:lstStyle/>
          <a:p>
            <a:r>
              <a:rPr lang="en-US" sz="1800">
                <a:solidFill>
                  <a:srgbClr val="993300"/>
                </a:solidFill>
                <a:effectLst/>
              </a:rPr>
              <a:t>SEM</a:t>
            </a:r>
            <a:r>
              <a:rPr lang="ru-RU" sz="1800">
                <a:solidFill>
                  <a:srgbClr val="993300"/>
                </a:solidFill>
                <a:effectLst/>
              </a:rPr>
              <a:t>/</a:t>
            </a:r>
            <a:r>
              <a:rPr lang="en-US" sz="1800">
                <a:solidFill>
                  <a:srgbClr val="993300"/>
                </a:solidFill>
                <a:effectLst/>
              </a:rPr>
              <a:t>EDX</a:t>
            </a:r>
            <a:r>
              <a:rPr lang="ru-RU" sz="1800">
                <a:solidFill>
                  <a:srgbClr val="993300"/>
                </a:solidFill>
                <a:effectLst/>
              </a:rPr>
              <a:t> </a:t>
            </a:r>
            <a:r>
              <a:rPr lang="en-US" sz="1800">
                <a:solidFill>
                  <a:srgbClr val="993300"/>
                </a:solidFill>
                <a:effectLst/>
              </a:rPr>
              <a:t>GPRS 34</a:t>
            </a:r>
            <a:r>
              <a:rPr lang="ru-RU" sz="1800">
                <a:solidFill>
                  <a:srgbClr val="993300"/>
                </a:solidFill>
                <a:effectLst/>
              </a:rPr>
              <a:t/>
            </a:r>
            <a:br>
              <a:rPr lang="ru-RU" sz="1800">
                <a:solidFill>
                  <a:srgbClr val="993300"/>
                </a:solidFill>
                <a:effectLst/>
              </a:rPr>
            </a:br>
            <a:endParaRPr lang="ru-RU" sz="1800">
              <a:solidFill>
                <a:srgbClr val="993300"/>
              </a:solidFill>
              <a:effectLst/>
            </a:endParaRPr>
          </a:p>
        </p:txBody>
      </p:sp>
      <p:sp>
        <p:nvSpPr>
          <p:cNvPr id="713841" name="Rectangle 5"/>
          <p:cNvSpPr>
            <a:spLocks noChangeArrowheads="1"/>
          </p:cNvSpPr>
          <p:nvPr/>
        </p:nvSpPr>
        <p:spPr bwMode="auto">
          <a:xfrm>
            <a:off x="3787775" y="296863"/>
            <a:ext cx="5356225"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457200" indent="-457200" defTabSz="762000">
              <a:spcBef>
                <a:spcPct val="20000"/>
              </a:spcBef>
              <a:buFont typeface="Wingdings" pitchFamily="2" charset="2"/>
              <a:buNone/>
            </a:pPr>
            <a:r>
              <a:rPr lang="en-US" sz="1400"/>
              <a:t>Conditions</a:t>
            </a:r>
            <a:r>
              <a:rPr lang="ru-RU" sz="1400"/>
              <a:t>: </a:t>
            </a:r>
          </a:p>
          <a:p>
            <a:pPr marL="457200" indent="-457200" defTabSz="762000">
              <a:spcBef>
                <a:spcPct val="20000"/>
              </a:spcBef>
              <a:buFont typeface="Wingdings" pitchFamily="2" charset="2"/>
              <a:buChar char="ь"/>
            </a:pPr>
            <a:r>
              <a:rPr lang="en-US" sz="1400"/>
              <a:t>Charge composition</a:t>
            </a:r>
            <a:r>
              <a:rPr lang="ru-RU" sz="1400"/>
              <a:t>, </a:t>
            </a:r>
            <a:r>
              <a:rPr lang="en-US" sz="1400"/>
              <a:t>mol%  </a:t>
            </a:r>
            <a:r>
              <a:rPr lang="ru-RU" sz="1400"/>
              <a:t>10 </a:t>
            </a:r>
            <a:r>
              <a:rPr lang="en-US" sz="1400"/>
              <a:t>UO</a:t>
            </a:r>
            <a:r>
              <a:rPr lang="en-US" sz="1400" baseline="-25000"/>
              <a:t>2</a:t>
            </a:r>
            <a:r>
              <a:rPr lang="en-US" sz="1400"/>
              <a:t> + </a:t>
            </a:r>
            <a:r>
              <a:rPr lang="ru-RU" sz="1400"/>
              <a:t>10 </a:t>
            </a:r>
            <a:r>
              <a:rPr lang="en-US" sz="1400"/>
              <a:t>FeO +</a:t>
            </a:r>
            <a:r>
              <a:rPr lang="ru-RU" sz="1400"/>
              <a:t>80 </a:t>
            </a:r>
            <a:r>
              <a:rPr lang="en-US" sz="1400"/>
              <a:t>SiO</a:t>
            </a:r>
            <a:r>
              <a:rPr lang="en-US" sz="1400" baseline="-25000"/>
              <a:t>2</a:t>
            </a:r>
          </a:p>
          <a:p>
            <a:pPr marL="457200" indent="-457200" defTabSz="762000">
              <a:spcBef>
                <a:spcPct val="20000"/>
              </a:spcBef>
              <a:buFont typeface="Wingdings" pitchFamily="2" charset="2"/>
              <a:buChar char="ь"/>
            </a:pPr>
            <a:r>
              <a:rPr lang="en-US" sz="1400"/>
              <a:t>Isothermal exposure at 1100°</a:t>
            </a:r>
            <a:r>
              <a:rPr lang="ru-RU" sz="1400"/>
              <a:t>С</a:t>
            </a:r>
            <a:r>
              <a:rPr lang="en-US" sz="1400"/>
              <a:t> for 1 h., heating up to 1950°</a:t>
            </a:r>
            <a:r>
              <a:rPr lang="ru-RU" sz="1400"/>
              <a:t>С</a:t>
            </a:r>
            <a:r>
              <a:rPr lang="en-US" sz="1400"/>
              <a:t> and a 5-min. exposure, quenching</a:t>
            </a:r>
          </a:p>
        </p:txBody>
      </p:sp>
      <p:sp>
        <p:nvSpPr>
          <p:cNvPr id="713842" name="Rectangle 114"/>
          <p:cNvSpPr>
            <a:spLocks noChangeArrowheads="1"/>
          </p:cNvSpPr>
          <p:nvPr/>
        </p:nvSpPr>
        <p:spPr bwMode="auto">
          <a:xfrm>
            <a:off x="4697413" y="5145088"/>
            <a:ext cx="4248150"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spAutoFit/>
          </a:bodyPr>
          <a:lstStyle/>
          <a:p>
            <a:pPr>
              <a:buFont typeface="Wingdings" pitchFamily="2" charset="2"/>
              <a:buChar char="ь"/>
            </a:pPr>
            <a:r>
              <a:rPr lang="ru-RU" sz="1400"/>
              <a:t> </a:t>
            </a:r>
            <a:r>
              <a:rPr lang="en-BZ" sz="1400"/>
              <a:t>Indication of MG</a:t>
            </a:r>
            <a:endParaRPr lang="ru-RU" sz="1400"/>
          </a:p>
          <a:p>
            <a:pPr>
              <a:buFont typeface="Wingdings" pitchFamily="2" charset="2"/>
              <a:buChar char="ь"/>
            </a:pPr>
            <a:r>
              <a:rPr lang="en-US" sz="1400"/>
              <a:t>The microstructure is nonuniform. Inclusions </a:t>
            </a:r>
            <a:br>
              <a:rPr lang="en-US" sz="1400"/>
            </a:br>
            <a:r>
              <a:rPr lang="en-US" sz="1400"/>
              <a:t>   of irregular shape indicate that the melt</a:t>
            </a:r>
            <a:br>
              <a:rPr lang="en-US" sz="1400"/>
            </a:br>
            <a:r>
              <a:rPr lang="en-US" sz="1400"/>
              <a:t>   exposure time was insufficient (equilibrium</a:t>
            </a:r>
            <a:br>
              <a:rPr lang="en-US" sz="1400"/>
            </a:br>
            <a:r>
              <a:rPr lang="en-US" sz="1400"/>
              <a:t>   was not reached). The globules of heavy</a:t>
            </a:r>
            <a:br>
              <a:rPr lang="en-US" sz="1400"/>
            </a:br>
            <a:r>
              <a:rPr lang="en-US" sz="1400"/>
              <a:t>   liquid contain Femet drops</a:t>
            </a:r>
          </a:p>
        </p:txBody>
      </p:sp>
      <p:grpSp>
        <p:nvGrpSpPr>
          <p:cNvPr id="713843" name="Group 115"/>
          <p:cNvGrpSpPr>
            <a:grpSpLocks/>
          </p:cNvGrpSpPr>
          <p:nvPr/>
        </p:nvGrpSpPr>
        <p:grpSpPr bwMode="auto">
          <a:xfrm>
            <a:off x="5603875" y="4764088"/>
            <a:ext cx="720725" cy="352425"/>
            <a:chOff x="2223" y="1832"/>
            <a:chExt cx="382" cy="222"/>
          </a:xfrm>
        </p:grpSpPr>
        <p:sp>
          <p:nvSpPr>
            <p:cNvPr id="713844" name="Line 116"/>
            <p:cNvSpPr>
              <a:spLocks noChangeShapeType="1"/>
            </p:cNvSpPr>
            <p:nvPr/>
          </p:nvSpPr>
          <p:spPr bwMode="auto">
            <a:xfrm>
              <a:off x="2265" y="1905"/>
              <a:ext cx="306"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3845" name="Line 117"/>
            <p:cNvSpPr>
              <a:spLocks noChangeShapeType="1"/>
            </p:cNvSpPr>
            <p:nvPr/>
          </p:nvSpPr>
          <p:spPr bwMode="auto">
            <a:xfrm flipV="1">
              <a:off x="2269"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3846" name="Line 118"/>
            <p:cNvSpPr>
              <a:spLocks noChangeShapeType="1"/>
            </p:cNvSpPr>
            <p:nvPr/>
          </p:nvSpPr>
          <p:spPr bwMode="auto">
            <a:xfrm flipV="1">
              <a:off x="2570"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713847" name="Group 119"/>
            <p:cNvGrpSpPr>
              <a:grpSpLocks/>
            </p:cNvGrpSpPr>
            <p:nvPr/>
          </p:nvGrpSpPr>
          <p:grpSpPr bwMode="auto">
            <a:xfrm>
              <a:off x="2328" y="1863"/>
              <a:ext cx="178" cy="37"/>
              <a:chOff x="7118" y="3768"/>
              <a:chExt cx="511" cy="179"/>
            </a:xfrm>
          </p:grpSpPr>
          <p:sp>
            <p:nvSpPr>
              <p:cNvPr id="713848" name="Line 120"/>
              <p:cNvSpPr>
                <a:spLocks noChangeShapeType="1"/>
              </p:cNvSpPr>
              <p:nvPr/>
            </p:nvSpPr>
            <p:spPr bwMode="auto">
              <a:xfrm flipV="1">
                <a:off x="762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3849" name="Line 121"/>
              <p:cNvSpPr>
                <a:spLocks noChangeShapeType="1"/>
              </p:cNvSpPr>
              <p:nvPr/>
            </p:nvSpPr>
            <p:spPr bwMode="auto">
              <a:xfrm flipV="1">
                <a:off x="745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3850" name="Line 122"/>
              <p:cNvSpPr>
                <a:spLocks noChangeShapeType="1"/>
              </p:cNvSpPr>
              <p:nvPr/>
            </p:nvSpPr>
            <p:spPr bwMode="auto">
              <a:xfrm flipV="1">
                <a:off x="728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3851" name="Line 123"/>
              <p:cNvSpPr>
                <a:spLocks noChangeShapeType="1"/>
              </p:cNvSpPr>
              <p:nvPr/>
            </p:nvSpPr>
            <p:spPr bwMode="auto">
              <a:xfrm flipV="1">
                <a:off x="711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13852" name="Text Box 124"/>
            <p:cNvSpPr txBox="1">
              <a:spLocks noChangeArrowheads="1"/>
            </p:cNvSpPr>
            <p:nvPr/>
          </p:nvSpPr>
          <p:spPr bwMode="auto">
            <a:xfrm>
              <a:off x="2223" y="1910"/>
              <a:ext cx="382"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r>
                <a:rPr lang="ru-RU" sz="1200">
                  <a:solidFill>
                    <a:srgbClr val="000000"/>
                  </a:solidFill>
                </a:rPr>
                <a:t>6.67 </a:t>
              </a:r>
              <a:r>
                <a:rPr lang="ru-RU" sz="1200">
                  <a:solidFill>
                    <a:srgbClr val="000000"/>
                  </a:solidFill>
                  <a:sym typeface="Symbol" pitchFamily="18" charset="2"/>
                </a:rPr>
                <a:t></a:t>
              </a:r>
              <a:r>
                <a:rPr lang="ru-RU" sz="1200">
                  <a:solidFill>
                    <a:srgbClr val="000000"/>
                  </a:solidFill>
                </a:rPr>
                <a:t>m</a:t>
              </a:r>
              <a:endParaRPr lang="ru-RU">
                <a:solidFill>
                  <a:srgbClr val="800000"/>
                </a:solidFill>
              </a:endParaRPr>
            </a:p>
          </p:txBody>
        </p:sp>
      </p:grpSp>
      <p:grpSp>
        <p:nvGrpSpPr>
          <p:cNvPr id="713853" name="Group 125"/>
          <p:cNvGrpSpPr>
            <a:grpSpLocks/>
          </p:cNvGrpSpPr>
          <p:nvPr/>
        </p:nvGrpSpPr>
        <p:grpSpPr bwMode="auto">
          <a:xfrm>
            <a:off x="3698875" y="4189413"/>
            <a:ext cx="720725" cy="352425"/>
            <a:chOff x="2223" y="1832"/>
            <a:chExt cx="382" cy="222"/>
          </a:xfrm>
        </p:grpSpPr>
        <p:sp>
          <p:nvSpPr>
            <p:cNvPr id="713854" name="Line 126"/>
            <p:cNvSpPr>
              <a:spLocks noChangeShapeType="1"/>
            </p:cNvSpPr>
            <p:nvPr/>
          </p:nvSpPr>
          <p:spPr bwMode="auto">
            <a:xfrm>
              <a:off x="2265" y="1905"/>
              <a:ext cx="306"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3855" name="Line 127"/>
            <p:cNvSpPr>
              <a:spLocks noChangeShapeType="1"/>
            </p:cNvSpPr>
            <p:nvPr/>
          </p:nvSpPr>
          <p:spPr bwMode="auto">
            <a:xfrm flipV="1">
              <a:off x="2269"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3856" name="Line 128"/>
            <p:cNvSpPr>
              <a:spLocks noChangeShapeType="1"/>
            </p:cNvSpPr>
            <p:nvPr/>
          </p:nvSpPr>
          <p:spPr bwMode="auto">
            <a:xfrm flipV="1">
              <a:off x="2570"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713857" name="Group 129"/>
            <p:cNvGrpSpPr>
              <a:grpSpLocks/>
            </p:cNvGrpSpPr>
            <p:nvPr/>
          </p:nvGrpSpPr>
          <p:grpSpPr bwMode="auto">
            <a:xfrm>
              <a:off x="2328" y="1863"/>
              <a:ext cx="178" cy="37"/>
              <a:chOff x="7118" y="3768"/>
              <a:chExt cx="511" cy="179"/>
            </a:xfrm>
          </p:grpSpPr>
          <p:sp>
            <p:nvSpPr>
              <p:cNvPr id="713858" name="Line 130"/>
              <p:cNvSpPr>
                <a:spLocks noChangeShapeType="1"/>
              </p:cNvSpPr>
              <p:nvPr/>
            </p:nvSpPr>
            <p:spPr bwMode="auto">
              <a:xfrm flipV="1">
                <a:off x="762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3859" name="Line 131"/>
              <p:cNvSpPr>
                <a:spLocks noChangeShapeType="1"/>
              </p:cNvSpPr>
              <p:nvPr/>
            </p:nvSpPr>
            <p:spPr bwMode="auto">
              <a:xfrm flipV="1">
                <a:off x="745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3860" name="Line 132"/>
              <p:cNvSpPr>
                <a:spLocks noChangeShapeType="1"/>
              </p:cNvSpPr>
              <p:nvPr/>
            </p:nvSpPr>
            <p:spPr bwMode="auto">
              <a:xfrm flipV="1">
                <a:off x="728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3861" name="Line 133"/>
              <p:cNvSpPr>
                <a:spLocks noChangeShapeType="1"/>
              </p:cNvSpPr>
              <p:nvPr/>
            </p:nvSpPr>
            <p:spPr bwMode="auto">
              <a:xfrm flipV="1">
                <a:off x="711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13862" name="Text Box 134"/>
            <p:cNvSpPr txBox="1">
              <a:spLocks noChangeArrowheads="1"/>
            </p:cNvSpPr>
            <p:nvPr/>
          </p:nvSpPr>
          <p:spPr bwMode="auto">
            <a:xfrm>
              <a:off x="2223" y="1910"/>
              <a:ext cx="382"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r>
                <a:rPr lang="ru-RU" sz="1200">
                  <a:solidFill>
                    <a:srgbClr val="000000"/>
                  </a:solidFill>
                </a:rPr>
                <a:t>100 </a:t>
              </a:r>
              <a:r>
                <a:rPr lang="ru-RU" sz="1200">
                  <a:solidFill>
                    <a:srgbClr val="000000"/>
                  </a:solidFill>
                  <a:sym typeface="Symbol" pitchFamily="18" charset="2"/>
                </a:rPr>
                <a:t></a:t>
              </a:r>
              <a:r>
                <a:rPr lang="ru-RU" sz="1200">
                  <a:solidFill>
                    <a:srgbClr val="000000"/>
                  </a:solidFill>
                </a:rPr>
                <a:t>m</a:t>
              </a:r>
              <a:endParaRPr lang="ru-RU">
                <a:solidFill>
                  <a:srgbClr val="800000"/>
                </a:solidFill>
              </a:endParaRPr>
            </a:p>
          </p:txBody>
        </p:sp>
      </p:grpSp>
      <p:sp>
        <p:nvSpPr>
          <p:cNvPr id="713863" name="Rectangle 135"/>
          <p:cNvSpPr>
            <a:spLocks noChangeArrowheads="1"/>
          </p:cNvSpPr>
          <p:nvPr/>
        </p:nvSpPr>
        <p:spPr bwMode="auto">
          <a:xfrm>
            <a:off x="2514600" y="2781300"/>
            <a:ext cx="215900" cy="190500"/>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sp>
        <p:nvSpPr>
          <p:cNvPr id="713864" name="Freeform 136"/>
          <p:cNvSpPr>
            <a:spLocks/>
          </p:cNvSpPr>
          <p:nvPr/>
        </p:nvSpPr>
        <p:spPr bwMode="auto">
          <a:xfrm>
            <a:off x="2728913" y="2776538"/>
            <a:ext cx="1071562" cy="1371600"/>
          </a:xfrm>
          <a:custGeom>
            <a:avLst/>
            <a:gdLst>
              <a:gd name="T0" fmla="*/ 3 w 675"/>
              <a:gd name="T1" fmla="*/ 0 h 864"/>
              <a:gd name="T2" fmla="*/ 669 w 675"/>
              <a:gd name="T3" fmla="*/ 330 h 864"/>
              <a:gd name="T4" fmla="*/ 675 w 675"/>
              <a:gd name="T5" fmla="*/ 864 h 864"/>
              <a:gd name="T6" fmla="*/ 0 w 675"/>
              <a:gd name="T7" fmla="*/ 123 h 864"/>
              <a:gd name="T8" fmla="*/ 3 w 675"/>
              <a:gd name="T9" fmla="*/ 0 h 864"/>
            </a:gdLst>
            <a:ahLst/>
            <a:cxnLst>
              <a:cxn ang="0">
                <a:pos x="T0" y="T1"/>
              </a:cxn>
              <a:cxn ang="0">
                <a:pos x="T2" y="T3"/>
              </a:cxn>
              <a:cxn ang="0">
                <a:pos x="T4" y="T5"/>
              </a:cxn>
              <a:cxn ang="0">
                <a:pos x="T6" y="T7"/>
              </a:cxn>
              <a:cxn ang="0">
                <a:pos x="T8" y="T9"/>
              </a:cxn>
            </a:cxnLst>
            <a:rect l="0" t="0" r="r" b="b"/>
            <a:pathLst>
              <a:path w="675" h="864">
                <a:moveTo>
                  <a:pt x="3" y="0"/>
                </a:moveTo>
                <a:lnTo>
                  <a:pt x="669" y="330"/>
                </a:lnTo>
                <a:lnTo>
                  <a:pt x="675" y="864"/>
                </a:lnTo>
                <a:lnTo>
                  <a:pt x="0" y="123"/>
                </a:lnTo>
                <a:lnTo>
                  <a:pt x="3" y="0"/>
                </a:lnTo>
                <a:close/>
              </a:path>
            </a:pathLst>
          </a:custGeom>
          <a:solidFill>
            <a:srgbClr val="FFCC99">
              <a:alpha val="27000"/>
            </a:srgbClr>
          </a:solidFill>
          <a:ln w="19050" cap="flat" cmpd="sng">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p>
            <a:endParaRPr lang="de-DE"/>
          </a:p>
        </p:txBody>
      </p:sp>
      <p:grpSp>
        <p:nvGrpSpPr>
          <p:cNvPr id="713865" name="Group 137"/>
          <p:cNvGrpSpPr>
            <a:grpSpLocks/>
          </p:cNvGrpSpPr>
          <p:nvPr/>
        </p:nvGrpSpPr>
        <p:grpSpPr bwMode="auto">
          <a:xfrm>
            <a:off x="3692525" y="3306763"/>
            <a:ext cx="4740275" cy="1439862"/>
            <a:chOff x="2133" y="436"/>
            <a:chExt cx="2986" cy="907"/>
          </a:xfrm>
        </p:grpSpPr>
        <p:grpSp>
          <p:nvGrpSpPr>
            <p:cNvPr id="713866" name="Group 138"/>
            <p:cNvGrpSpPr>
              <a:grpSpLocks/>
            </p:cNvGrpSpPr>
            <p:nvPr/>
          </p:nvGrpSpPr>
          <p:grpSpPr bwMode="auto">
            <a:xfrm>
              <a:off x="2200" y="436"/>
              <a:ext cx="2919" cy="907"/>
              <a:chOff x="2002" y="754"/>
              <a:chExt cx="2919" cy="907"/>
            </a:xfrm>
          </p:grpSpPr>
          <p:grpSp>
            <p:nvGrpSpPr>
              <p:cNvPr id="713867" name="Group 139"/>
              <p:cNvGrpSpPr>
                <a:grpSpLocks/>
              </p:cNvGrpSpPr>
              <p:nvPr/>
            </p:nvGrpSpPr>
            <p:grpSpPr bwMode="auto">
              <a:xfrm>
                <a:off x="2002" y="754"/>
                <a:ext cx="535" cy="529"/>
                <a:chOff x="748" y="572"/>
                <a:chExt cx="635" cy="635"/>
              </a:xfrm>
            </p:grpSpPr>
            <p:grpSp>
              <p:nvGrpSpPr>
                <p:cNvPr id="713868" name="Group 140"/>
                <p:cNvGrpSpPr>
                  <a:grpSpLocks/>
                </p:cNvGrpSpPr>
                <p:nvPr/>
              </p:nvGrpSpPr>
              <p:grpSpPr bwMode="auto">
                <a:xfrm>
                  <a:off x="748" y="572"/>
                  <a:ext cx="635" cy="635"/>
                  <a:chOff x="657" y="754"/>
                  <a:chExt cx="635" cy="635"/>
                </a:xfrm>
              </p:grpSpPr>
              <p:pic>
                <p:nvPicPr>
                  <p:cNvPr id="713869" name="Picture 141"/>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7" y="754"/>
                    <a:ext cx="635" cy="635"/>
                  </a:xfrm>
                  <a:prstGeom prst="rect">
                    <a:avLst/>
                  </a:prstGeom>
                  <a:noFill/>
                  <a:ln w="9525">
                    <a:solidFill>
                      <a:srgbClr val="663300"/>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3870" name="Rectangle 142"/>
                  <p:cNvSpPr>
                    <a:spLocks noChangeArrowheads="1"/>
                  </p:cNvSpPr>
                  <p:nvPr/>
                </p:nvSpPr>
                <p:spPr bwMode="auto">
                  <a:xfrm>
                    <a:off x="657" y="754"/>
                    <a:ext cx="635" cy="635"/>
                  </a:xfrm>
                  <a:prstGeom prst="rect">
                    <a:avLst/>
                  </a:prstGeom>
                  <a:solidFill>
                    <a:srgbClr val="FFCC99">
                      <a:alpha val="0"/>
                    </a:srgbClr>
                  </a:solidFill>
                  <a:ln w="28575">
                    <a:solidFill>
                      <a:srgbClr val="66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713871" name="Rectangle 143"/>
                <p:cNvSpPr>
                  <a:spLocks noChangeArrowheads="1"/>
                </p:cNvSpPr>
                <p:nvPr/>
              </p:nvSpPr>
              <p:spPr bwMode="auto">
                <a:xfrm>
                  <a:off x="975" y="981"/>
                  <a:ext cx="181" cy="181"/>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713872" name="Freeform 144"/>
              <p:cNvSpPr>
                <a:spLocks/>
              </p:cNvSpPr>
              <p:nvPr/>
            </p:nvSpPr>
            <p:spPr bwMode="auto">
              <a:xfrm>
                <a:off x="2338" y="754"/>
                <a:ext cx="306" cy="907"/>
              </a:xfrm>
              <a:custGeom>
                <a:avLst/>
                <a:gdLst>
                  <a:gd name="T0" fmla="*/ 0 w 363"/>
                  <a:gd name="T1" fmla="*/ 409 h 1089"/>
                  <a:gd name="T2" fmla="*/ 363 w 363"/>
                  <a:gd name="T3" fmla="*/ 0 h 1089"/>
                  <a:gd name="T4" fmla="*/ 363 w 363"/>
                  <a:gd name="T5" fmla="*/ 1089 h 1089"/>
                  <a:gd name="T6" fmla="*/ 0 w 363"/>
                  <a:gd name="T7" fmla="*/ 590 h 1089"/>
                  <a:gd name="T8" fmla="*/ 0 w 363"/>
                  <a:gd name="T9" fmla="*/ 409 h 1089"/>
                </a:gdLst>
                <a:ahLst/>
                <a:cxnLst>
                  <a:cxn ang="0">
                    <a:pos x="T0" y="T1"/>
                  </a:cxn>
                  <a:cxn ang="0">
                    <a:pos x="T2" y="T3"/>
                  </a:cxn>
                  <a:cxn ang="0">
                    <a:pos x="T4" y="T5"/>
                  </a:cxn>
                  <a:cxn ang="0">
                    <a:pos x="T6" y="T7"/>
                  </a:cxn>
                  <a:cxn ang="0">
                    <a:pos x="T8" y="T9"/>
                  </a:cxn>
                </a:cxnLst>
                <a:rect l="0" t="0" r="r" b="b"/>
                <a:pathLst>
                  <a:path w="363" h="1089">
                    <a:moveTo>
                      <a:pt x="0" y="409"/>
                    </a:moveTo>
                    <a:lnTo>
                      <a:pt x="363" y="0"/>
                    </a:lnTo>
                    <a:lnTo>
                      <a:pt x="363" y="1089"/>
                    </a:lnTo>
                    <a:lnTo>
                      <a:pt x="0" y="590"/>
                    </a:lnTo>
                    <a:lnTo>
                      <a:pt x="0" y="409"/>
                    </a:lnTo>
                    <a:close/>
                  </a:path>
                </a:pathLst>
              </a:custGeom>
              <a:solidFill>
                <a:srgbClr val="FFCC99">
                  <a:alpha val="25999"/>
                </a:srgbClr>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nvGrpSpPr>
              <p:cNvPr id="713873" name="Group 145"/>
              <p:cNvGrpSpPr>
                <a:grpSpLocks/>
              </p:cNvGrpSpPr>
              <p:nvPr/>
            </p:nvGrpSpPr>
            <p:grpSpPr bwMode="auto">
              <a:xfrm>
                <a:off x="2623" y="754"/>
                <a:ext cx="918" cy="907"/>
                <a:chOff x="1565" y="436"/>
                <a:chExt cx="1088" cy="1089"/>
              </a:xfrm>
            </p:grpSpPr>
            <p:pic>
              <p:nvPicPr>
                <p:cNvPr id="713874" name="Picture 14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65" y="436"/>
                  <a:ext cx="1088" cy="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3875" name="Rectangle 147"/>
                <p:cNvSpPr>
                  <a:spLocks noChangeArrowheads="1"/>
                </p:cNvSpPr>
                <p:nvPr/>
              </p:nvSpPr>
              <p:spPr bwMode="auto">
                <a:xfrm>
                  <a:off x="1565" y="436"/>
                  <a:ext cx="1088" cy="1089"/>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713876" name="AutoShape 148"/>
              <p:cNvSpPr>
                <a:spLocks/>
              </p:cNvSpPr>
              <p:nvPr/>
            </p:nvSpPr>
            <p:spPr bwMode="auto">
              <a:xfrm>
                <a:off x="3584" y="792"/>
                <a:ext cx="1337" cy="320"/>
              </a:xfrm>
              <a:prstGeom prst="borderCallout1">
                <a:avLst>
                  <a:gd name="adj1" fmla="val 22500"/>
                  <a:gd name="adj2" fmla="val -3588"/>
                  <a:gd name="adj3" fmla="val 104690"/>
                  <a:gd name="adj4" fmla="val -54824"/>
                </a:avLst>
              </a:prstGeom>
              <a:solidFill>
                <a:schemeClr val="accent1">
                  <a:alpha val="0"/>
                </a:schemeClr>
              </a:solidFill>
              <a:ln w="9525">
                <a:solidFill>
                  <a:srgbClr val="FF0000"/>
                </a:solidFill>
                <a:miter lim="800000"/>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sz="1400" b="0"/>
                  <a:t>SiO</a:t>
                </a:r>
                <a:r>
                  <a:rPr lang="ru-RU" sz="1400" b="0" baseline="-25000"/>
                  <a:t>2</a:t>
                </a:r>
                <a:r>
                  <a:rPr lang="ru-RU" sz="1400" b="0"/>
                  <a:t> </a:t>
                </a:r>
                <a:r>
                  <a:rPr lang="en-US" sz="1400" b="0"/>
                  <a:t>with inclusions</a:t>
                </a:r>
                <a:endParaRPr lang="ru-RU" sz="1400" b="0"/>
              </a:p>
              <a:p>
                <a:pPr algn="ctr" eaLnBrk="1" hangingPunct="1"/>
                <a:r>
                  <a:rPr lang="ru-RU" sz="1400" b="0">
                    <a:cs typeface="Arial" pitchFamily="34" charset="0"/>
                  </a:rPr>
                  <a:t> </a:t>
                </a:r>
                <a:r>
                  <a:rPr lang="en-US" sz="1400" b="0">
                    <a:cs typeface="Arial" pitchFamily="34" charset="0"/>
                  </a:rPr>
                  <a:t>Mo(Fe)</a:t>
                </a:r>
                <a:r>
                  <a:rPr lang="ru-RU" sz="1400" b="0">
                    <a:cs typeface="Arial" pitchFamily="34" charset="0"/>
                  </a:rPr>
                  <a:t> </a:t>
                </a:r>
              </a:p>
            </p:txBody>
          </p:sp>
          <p:sp>
            <p:nvSpPr>
              <p:cNvPr id="713877" name="AutoShape 149"/>
              <p:cNvSpPr>
                <a:spLocks/>
              </p:cNvSpPr>
              <p:nvPr/>
            </p:nvSpPr>
            <p:spPr bwMode="auto">
              <a:xfrm>
                <a:off x="3620" y="1283"/>
                <a:ext cx="485" cy="197"/>
              </a:xfrm>
              <a:prstGeom prst="borderCallout1">
                <a:avLst>
                  <a:gd name="adj1" fmla="val 36546"/>
                  <a:gd name="adj2" fmla="val -9898"/>
                  <a:gd name="adj3" fmla="val 38579"/>
                  <a:gd name="adj4" fmla="val -108866"/>
                </a:avLst>
              </a:prstGeom>
              <a:solidFill>
                <a:schemeClr val="accent1">
                  <a:alpha val="0"/>
                </a:schemeClr>
              </a:solidFill>
              <a:ln w="9525">
                <a:solidFill>
                  <a:srgbClr val="FF0000"/>
                </a:solidFill>
                <a:miter lim="800000"/>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sz="1400" b="0">
                    <a:cs typeface="Arial" pitchFamily="34" charset="0"/>
                  </a:rPr>
                  <a:t>UO</a:t>
                </a:r>
                <a:r>
                  <a:rPr lang="en-US" sz="1400" b="0" baseline="-25000">
                    <a:cs typeface="Arial" pitchFamily="34" charset="0"/>
                  </a:rPr>
                  <a:t>2</a:t>
                </a:r>
                <a:r>
                  <a:rPr lang="ru-RU" sz="1400" b="0">
                    <a:cs typeface="Arial" pitchFamily="34" charset="0"/>
                  </a:rPr>
                  <a:t> </a:t>
                </a:r>
              </a:p>
            </p:txBody>
          </p:sp>
          <p:sp>
            <p:nvSpPr>
              <p:cNvPr id="713878" name="Rectangle 150"/>
              <p:cNvSpPr>
                <a:spLocks noChangeArrowheads="1"/>
              </p:cNvSpPr>
              <p:nvPr/>
            </p:nvSpPr>
            <p:spPr bwMode="auto">
              <a:xfrm>
                <a:off x="2089" y="1019"/>
                <a:ext cx="115" cy="101"/>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879" name="Rectangle 151"/>
              <p:cNvSpPr>
                <a:spLocks noChangeArrowheads="1"/>
              </p:cNvSpPr>
              <p:nvPr/>
            </p:nvSpPr>
            <p:spPr bwMode="auto">
              <a:xfrm>
                <a:off x="2096" y="830"/>
                <a:ext cx="115" cy="101"/>
              </a:xfrm>
              <a:prstGeom prst="rect">
                <a:avLst/>
              </a:prstGeom>
              <a:solidFill>
                <a:schemeClr val="accent1">
                  <a:alpha val="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713880" name="Text Box 152"/>
            <p:cNvSpPr txBox="1">
              <a:spLocks noChangeArrowheads="1"/>
            </p:cNvSpPr>
            <p:nvPr/>
          </p:nvSpPr>
          <p:spPr bwMode="auto">
            <a:xfrm>
              <a:off x="2368" y="552"/>
              <a:ext cx="30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200" b="0">
                  <a:solidFill>
                    <a:srgbClr val="FFFF00"/>
                  </a:solidFill>
                  <a:cs typeface="Arial" pitchFamily="34" charset="0"/>
                </a:rPr>
                <a:t>SQ2</a:t>
              </a:r>
              <a:endParaRPr lang="ru-RU" sz="1200" b="0">
                <a:solidFill>
                  <a:srgbClr val="FFFF00"/>
                </a:solidFill>
                <a:cs typeface="Arial" pitchFamily="34" charset="0"/>
              </a:endParaRPr>
            </a:p>
          </p:txBody>
        </p:sp>
        <p:sp>
          <p:nvSpPr>
            <p:cNvPr id="713881" name="Text Box 153"/>
            <p:cNvSpPr txBox="1">
              <a:spLocks noChangeArrowheads="1"/>
            </p:cNvSpPr>
            <p:nvPr/>
          </p:nvSpPr>
          <p:spPr bwMode="auto">
            <a:xfrm>
              <a:off x="2133" y="768"/>
              <a:ext cx="30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200" b="0">
                  <a:solidFill>
                    <a:srgbClr val="FFFF00"/>
                  </a:solidFill>
                  <a:cs typeface="Arial" pitchFamily="34" charset="0"/>
                </a:rPr>
                <a:t>SQ1</a:t>
              </a:r>
              <a:endParaRPr lang="ru-RU" sz="1200" b="0">
                <a:solidFill>
                  <a:srgbClr val="FFFF00"/>
                </a:solidFill>
                <a:cs typeface="Arial" pitchFamily="34" charset="0"/>
              </a:endParaRPr>
            </a:p>
          </p:txBody>
        </p:sp>
      </p:grpSp>
      <p:sp>
        <p:nvSpPr>
          <p:cNvPr id="713882" name="Text Box 154"/>
          <p:cNvSpPr txBox="1">
            <a:spLocks noChangeArrowheads="1"/>
          </p:cNvSpPr>
          <p:nvPr/>
        </p:nvSpPr>
        <p:spPr bwMode="auto">
          <a:xfrm>
            <a:off x="601663" y="1811338"/>
            <a:ext cx="542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spAutoFit/>
          </a:bodyPr>
          <a:lstStyle/>
          <a:p>
            <a:r>
              <a:rPr lang="en-US" sz="1400" b="0">
                <a:solidFill>
                  <a:srgbClr val="FFFF00"/>
                </a:solidFill>
              </a:rPr>
              <a:t>SQ3</a:t>
            </a:r>
            <a:endParaRPr lang="ru-RU" sz="1400" b="0">
              <a:solidFill>
                <a:srgbClr val="FFFF00"/>
              </a:solidFill>
            </a:endParaRPr>
          </a:p>
        </p:txBody>
      </p:sp>
      <p:graphicFrame>
        <p:nvGraphicFramePr>
          <p:cNvPr id="713883" name="Object 155"/>
          <p:cNvGraphicFramePr>
            <a:graphicFrameLocks noChangeAspect="1"/>
          </p:cNvGraphicFramePr>
          <p:nvPr/>
        </p:nvGraphicFramePr>
        <p:xfrm>
          <a:off x="430213" y="4881563"/>
          <a:ext cx="4275137" cy="1371600"/>
        </p:xfrm>
        <a:graphic>
          <a:graphicData uri="http://schemas.openxmlformats.org/presentationml/2006/ole">
            <mc:AlternateContent xmlns:mc="http://schemas.openxmlformats.org/markup-compatibility/2006">
              <mc:Choice xmlns:v="urn:schemas-microsoft-com:vml" Requires="v">
                <p:oleObj spid="_x0000_s713884" name="Документ" r:id="rId11" imgW="6082124" imgH="1781084" progId="Word.Document.8">
                  <p:embed/>
                </p:oleObj>
              </mc:Choice>
              <mc:Fallback>
                <p:oleObj name="Документ" r:id="rId11" imgW="6082124" imgH="1781084" progId="Word.Document.8">
                  <p:embed/>
                  <p:pic>
                    <p:nvPicPr>
                      <p:cNvPr id="0" name="Object 155"/>
                      <p:cNvPicPr>
                        <a:picLocks noChangeAspect="1" noChangeArrowheads="1"/>
                      </p:cNvPicPr>
                      <p:nvPr/>
                    </p:nvPicPr>
                    <p:blipFill>
                      <a:blip r:embed="rId12">
                        <a:extLst>
                          <a:ext uri="{28A0092B-C50C-407E-A947-70E740481C1C}">
                            <a14:useLocalDpi xmlns:a14="http://schemas.microsoft.com/office/drawing/2010/main" val="0"/>
                          </a:ext>
                        </a:extLst>
                      </a:blip>
                      <a:srcRect l="14566" r="15349" b="13231"/>
                      <a:stretch>
                        <a:fillRect/>
                      </a:stretch>
                    </p:blipFill>
                    <p:spPr bwMode="auto">
                      <a:xfrm>
                        <a:off x="430213" y="4881563"/>
                        <a:ext cx="4275137"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Foliennummernplatzhalter 2"/>
          <p:cNvSpPr>
            <a:spLocks noGrp="1"/>
          </p:cNvSpPr>
          <p:nvPr>
            <p:ph type="sldNum" sz="quarter" idx="10"/>
          </p:nvPr>
        </p:nvSpPr>
        <p:spPr/>
        <p:txBody>
          <a:body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3B22E558-F56D-4B95-A2AA-90BAB1DB55B6}" type="slidenum">
              <a:rPr lang="en-GB" sz="1600"/>
              <a:pPr/>
              <a:t>18</a:t>
            </a:fld>
            <a:endParaRPr lang="en-GB" sz="1600"/>
          </a:p>
        </p:txBody>
      </p:sp>
      <p:sp>
        <p:nvSpPr>
          <p:cNvPr id="714754" name="Rectangle 2"/>
          <p:cNvSpPr>
            <a:spLocks noChangeArrowheads="1"/>
          </p:cNvSpPr>
          <p:nvPr/>
        </p:nvSpPr>
        <p:spPr bwMode="auto">
          <a:xfrm>
            <a:off x="0" y="0"/>
            <a:ext cx="914400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defTabSz="762000"/>
            <a:r>
              <a:rPr lang="en-US">
                <a:solidFill>
                  <a:srgbClr val="000099"/>
                </a:solidFill>
              </a:rPr>
              <a:t>UO</a:t>
            </a:r>
            <a:r>
              <a:rPr lang="en-US" baseline="-25000">
                <a:solidFill>
                  <a:srgbClr val="000099"/>
                </a:solidFill>
              </a:rPr>
              <a:t>2</a:t>
            </a:r>
            <a:r>
              <a:rPr lang="ru-RU">
                <a:solidFill>
                  <a:srgbClr val="000099"/>
                </a:solidFill>
              </a:rPr>
              <a:t>-</a:t>
            </a:r>
            <a:r>
              <a:rPr lang="en-US">
                <a:solidFill>
                  <a:srgbClr val="000099"/>
                </a:solidFill>
              </a:rPr>
              <a:t>FeO-SiO</a:t>
            </a:r>
            <a:r>
              <a:rPr lang="en-US" baseline="-25000">
                <a:solidFill>
                  <a:srgbClr val="000099"/>
                </a:solidFill>
              </a:rPr>
              <a:t>2</a:t>
            </a:r>
            <a:r>
              <a:rPr lang="ru-RU">
                <a:solidFill>
                  <a:srgbClr val="000099"/>
                </a:solidFill>
              </a:rPr>
              <a:t> </a:t>
            </a:r>
            <a:r>
              <a:rPr lang="en-US">
                <a:solidFill>
                  <a:srgbClr val="000099"/>
                </a:solidFill>
                <a:ea typeface="Arial Unicode MS" pitchFamily="34" charset="-128"/>
                <a:cs typeface="Arial Unicode MS" pitchFamily="34" charset="-128"/>
              </a:rPr>
              <a:t>system:</a:t>
            </a:r>
            <a:r>
              <a:rPr lang="en-US">
                <a:solidFill>
                  <a:srgbClr val="000099"/>
                </a:solidFill>
              </a:rPr>
              <a:t>GPRS #33-36 test results</a:t>
            </a:r>
            <a:r>
              <a:rPr lang="ru-RU">
                <a:solidFill>
                  <a:srgbClr val="000099"/>
                </a:solidFill>
              </a:rPr>
              <a:t>(1</a:t>
            </a:r>
            <a:r>
              <a:rPr lang="en-US">
                <a:solidFill>
                  <a:srgbClr val="000099"/>
                </a:solidFill>
              </a:rPr>
              <a:t>2</a:t>
            </a:r>
            <a:r>
              <a:rPr lang="ru-RU">
                <a:solidFill>
                  <a:srgbClr val="000099"/>
                </a:solidFill>
              </a:rPr>
              <a:t>)</a:t>
            </a:r>
          </a:p>
        </p:txBody>
      </p:sp>
      <p:sp>
        <p:nvSpPr>
          <p:cNvPr id="714755" name="Rectangle 3"/>
          <p:cNvSpPr>
            <a:spLocks noChangeArrowheads="1"/>
          </p:cNvSpPr>
          <p:nvPr/>
        </p:nvSpPr>
        <p:spPr bwMode="auto">
          <a:xfrm>
            <a:off x="1404938" y="652463"/>
            <a:ext cx="3375025"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defTabSz="762000"/>
            <a:r>
              <a:rPr lang="en-US" sz="2400">
                <a:solidFill>
                  <a:srgbClr val="993300"/>
                </a:solidFill>
              </a:rPr>
              <a:t>SEM</a:t>
            </a:r>
            <a:r>
              <a:rPr lang="ru-RU" sz="2400">
                <a:solidFill>
                  <a:srgbClr val="993300"/>
                </a:solidFill>
              </a:rPr>
              <a:t>/</a:t>
            </a:r>
            <a:r>
              <a:rPr lang="en-US" sz="2400">
                <a:solidFill>
                  <a:srgbClr val="993300"/>
                </a:solidFill>
              </a:rPr>
              <a:t>EDX</a:t>
            </a:r>
            <a:r>
              <a:rPr lang="ru-RU" sz="2400">
                <a:solidFill>
                  <a:srgbClr val="993300"/>
                </a:solidFill>
              </a:rPr>
              <a:t> </a:t>
            </a:r>
            <a:r>
              <a:rPr lang="en-US" sz="2400">
                <a:solidFill>
                  <a:srgbClr val="993300"/>
                </a:solidFill>
              </a:rPr>
              <a:t>GPRS 35</a:t>
            </a:r>
            <a:r>
              <a:rPr lang="ru-RU" sz="2400">
                <a:solidFill>
                  <a:srgbClr val="993300"/>
                </a:solidFill>
              </a:rPr>
              <a:t/>
            </a:r>
            <a:br>
              <a:rPr lang="ru-RU" sz="2400">
                <a:solidFill>
                  <a:srgbClr val="993300"/>
                </a:solidFill>
              </a:rPr>
            </a:br>
            <a:endParaRPr lang="ru-RU" sz="2400">
              <a:solidFill>
                <a:srgbClr val="993300"/>
              </a:solidFill>
            </a:endParaRPr>
          </a:p>
        </p:txBody>
      </p:sp>
      <p:grpSp>
        <p:nvGrpSpPr>
          <p:cNvPr id="714756" name="Group 4"/>
          <p:cNvGrpSpPr>
            <a:grpSpLocks/>
          </p:cNvGrpSpPr>
          <p:nvPr/>
        </p:nvGrpSpPr>
        <p:grpSpPr bwMode="auto">
          <a:xfrm>
            <a:off x="201613" y="792163"/>
            <a:ext cx="5475287" cy="5324475"/>
            <a:chOff x="127" y="706"/>
            <a:chExt cx="3449" cy="3354"/>
          </a:xfrm>
        </p:grpSpPr>
        <p:grpSp>
          <p:nvGrpSpPr>
            <p:cNvPr id="714757" name="Group 5"/>
            <p:cNvGrpSpPr>
              <a:grpSpLocks/>
            </p:cNvGrpSpPr>
            <p:nvPr/>
          </p:nvGrpSpPr>
          <p:grpSpPr bwMode="auto">
            <a:xfrm>
              <a:off x="127" y="706"/>
              <a:ext cx="1056" cy="1564"/>
              <a:chOff x="95" y="458"/>
              <a:chExt cx="1090" cy="1674"/>
            </a:xfrm>
          </p:grpSpPr>
          <p:pic>
            <p:nvPicPr>
              <p:cNvPr id="71475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 y="458"/>
                <a:ext cx="1090" cy="1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4759" name="Rectangle 7"/>
              <p:cNvSpPr>
                <a:spLocks noChangeArrowheads="1"/>
              </p:cNvSpPr>
              <p:nvPr/>
            </p:nvSpPr>
            <p:spPr bwMode="auto">
              <a:xfrm>
                <a:off x="568" y="1864"/>
                <a:ext cx="200" cy="176"/>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sp>
            <p:nvSpPr>
              <p:cNvPr id="714760" name="Rectangle 8"/>
              <p:cNvSpPr>
                <a:spLocks noChangeArrowheads="1"/>
              </p:cNvSpPr>
              <p:nvPr/>
            </p:nvSpPr>
            <p:spPr bwMode="auto">
              <a:xfrm>
                <a:off x="432" y="1408"/>
                <a:ext cx="200" cy="176"/>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grpSp>
        <p:sp>
          <p:nvSpPr>
            <p:cNvPr id="714761" name="Freeform 9"/>
            <p:cNvSpPr>
              <a:spLocks/>
            </p:cNvSpPr>
            <p:nvPr/>
          </p:nvSpPr>
          <p:spPr bwMode="auto">
            <a:xfrm>
              <a:off x="189" y="2184"/>
              <a:ext cx="825" cy="818"/>
            </a:xfrm>
            <a:custGeom>
              <a:avLst/>
              <a:gdLst>
                <a:gd name="T0" fmla="*/ 0 w 852"/>
                <a:gd name="T1" fmla="*/ 867 h 876"/>
                <a:gd name="T2" fmla="*/ 408 w 852"/>
                <a:gd name="T3" fmla="*/ 3 h 876"/>
                <a:gd name="T4" fmla="*/ 597 w 852"/>
                <a:gd name="T5" fmla="*/ 0 h 876"/>
                <a:gd name="T6" fmla="*/ 852 w 852"/>
                <a:gd name="T7" fmla="*/ 876 h 876"/>
                <a:gd name="T8" fmla="*/ 0 w 852"/>
                <a:gd name="T9" fmla="*/ 867 h 876"/>
              </a:gdLst>
              <a:ahLst/>
              <a:cxnLst>
                <a:cxn ang="0">
                  <a:pos x="T0" y="T1"/>
                </a:cxn>
                <a:cxn ang="0">
                  <a:pos x="T2" y="T3"/>
                </a:cxn>
                <a:cxn ang="0">
                  <a:pos x="T4" y="T5"/>
                </a:cxn>
                <a:cxn ang="0">
                  <a:pos x="T6" y="T7"/>
                </a:cxn>
                <a:cxn ang="0">
                  <a:pos x="T8" y="T9"/>
                </a:cxn>
              </a:cxnLst>
              <a:rect l="0" t="0" r="r" b="b"/>
              <a:pathLst>
                <a:path w="852" h="876">
                  <a:moveTo>
                    <a:pt x="0" y="867"/>
                  </a:moveTo>
                  <a:lnTo>
                    <a:pt x="408" y="3"/>
                  </a:lnTo>
                  <a:lnTo>
                    <a:pt x="597" y="0"/>
                  </a:lnTo>
                  <a:lnTo>
                    <a:pt x="852" y="876"/>
                  </a:lnTo>
                  <a:lnTo>
                    <a:pt x="0" y="867"/>
                  </a:lnTo>
                  <a:close/>
                </a:path>
              </a:pathLst>
            </a:custGeom>
            <a:solidFill>
              <a:srgbClr val="FFCC99">
                <a:alpha val="25000"/>
              </a:srgbClr>
            </a:solidFill>
            <a:ln w="19050" cap="flat" cmpd="sng">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p>
              <a:endParaRPr lang="de-DE"/>
            </a:p>
          </p:txBody>
        </p:sp>
        <p:grpSp>
          <p:nvGrpSpPr>
            <p:cNvPr id="714762" name="Group 10"/>
            <p:cNvGrpSpPr>
              <a:grpSpLocks/>
            </p:cNvGrpSpPr>
            <p:nvPr/>
          </p:nvGrpSpPr>
          <p:grpSpPr bwMode="auto">
            <a:xfrm>
              <a:off x="190" y="2999"/>
              <a:ext cx="829" cy="844"/>
              <a:chOff x="1344" y="1904"/>
              <a:chExt cx="1680" cy="1688"/>
            </a:xfrm>
          </p:grpSpPr>
          <p:pic>
            <p:nvPicPr>
              <p:cNvPr id="714763"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4" y="1908"/>
                <a:ext cx="1680" cy="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4764" name="Rectangle 12"/>
              <p:cNvSpPr>
                <a:spLocks noChangeArrowheads="1"/>
              </p:cNvSpPr>
              <p:nvPr/>
            </p:nvSpPr>
            <p:spPr bwMode="auto">
              <a:xfrm>
                <a:off x="1352" y="1904"/>
                <a:ext cx="1656" cy="1688"/>
              </a:xfrm>
              <a:prstGeom prst="rect">
                <a:avLst/>
              </a:prstGeom>
              <a:noFill/>
              <a:ln w="28575" algn="ctr">
                <a:solidFill>
                  <a:srgbClr val="9933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grpSp>
        <p:sp>
          <p:nvSpPr>
            <p:cNvPr id="714765" name="Rectangle 13"/>
            <p:cNvSpPr>
              <a:spLocks noChangeArrowheads="1"/>
            </p:cNvSpPr>
            <p:nvPr/>
          </p:nvSpPr>
          <p:spPr bwMode="auto">
            <a:xfrm>
              <a:off x="554" y="3402"/>
              <a:ext cx="109" cy="90"/>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sp>
          <p:nvSpPr>
            <p:cNvPr id="714766" name="Freeform 14"/>
            <p:cNvSpPr>
              <a:spLocks/>
            </p:cNvSpPr>
            <p:nvPr/>
          </p:nvSpPr>
          <p:spPr bwMode="auto">
            <a:xfrm>
              <a:off x="659" y="2838"/>
              <a:ext cx="499" cy="998"/>
            </a:xfrm>
            <a:custGeom>
              <a:avLst/>
              <a:gdLst>
                <a:gd name="T0" fmla="*/ 12 w 516"/>
                <a:gd name="T1" fmla="*/ 600 h 1068"/>
                <a:gd name="T2" fmla="*/ 516 w 516"/>
                <a:gd name="T3" fmla="*/ 0 h 1068"/>
                <a:gd name="T4" fmla="*/ 516 w 516"/>
                <a:gd name="T5" fmla="*/ 1068 h 1068"/>
                <a:gd name="T6" fmla="*/ 0 w 516"/>
                <a:gd name="T7" fmla="*/ 696 h 1068"/>
                <a:gd name="T8" fmla="*/ 12 w 516"/>
                <a:gd name="T9" fmla="*/ 600 h 1068"/>
              </a:gdLst>
              <a:ahLst/>
              <a:cxnLst>
                <a:cxn ang="0">
                  <a:pos x="T0" y="T1"/>
                </a:cxn>
                <a:cxn ang="0">
                  <a:pos x="T2" y="T3"/>
                </a:cxn>
                <a:cxn ang="0">
                  <a:pos x="T4" y="T5"/>
                </a:cxn>
                <a:cxn ang="0">
                  <a:pos x="T6" y="T7"/>
                </a:cxn>
                <a:cxn ang="0">
                  <a:pos x="T8" y="T9"/>
                </a:cxn>
              </a:cxnLst>
              <a:rect l="0" t="0" r="r" b="b"/>
              <a:pathLst>
                <a:path w="516" h="1068">
                  <a:moveTo>
                    <a:pt x="12" y="600"/>
                  </a:moveTo>
                  <a:lnTo>
                    <a:pt x="516" y="0"/>
                  </a:lnTo>
                  <a:lnTo>
                    <a:pt x="516" y="1068"/>
                  </a:lnTo>
                  <a:lnTo>
                    <a:pt x="0" y="696"/>
                  </a:lnTo>
                  <a:lnTo>
                    <a:pt x="12" y="600"/>
                  </a:lnTo>
                  <a:close/>
                </a:path>
              </a:pathLst>
            </a:custGeom>
            <a:solidFill>
              <a:srgbClr val="FFCC99">
                <a:alpha val="25000"/>
              </a:srgbClr>
            </a:solidFill>
            <a:ln w="19050" cap="flat" cmpd="sng">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p>
              <a:endParaRPr lang="de-DE"/>
            </a:p>
          </p:txBody>
        </p:sp>
        <p:grpSp>
          <p:nvGrpSpPr>
            <p:cNvPr id="714767" name="Group 15"/>
            <p:cNvGrpSpPr>
              <a:grpSpLocks/>
            </p:cNvGrpSpPr>
            <p:nvPr/>
          </p:nvGrpSpPr>
          <p:grpSpPr bwMode="auto">
            <a:xfrm>
              <a:off x="1151" y="2849"/>
              <a:ext cx="1030" cy="998"/>
              <a:chOff x="2536" y="784"/>
              <a:chExt cx="1064" cy="1068"/>
            </a:xfrm>
          </p:grpSpPr>
          <p:pic>
            <p:nvPicPr>
              <p:cNvPr id="714768"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6" y="788"/>
                <a:ext cx="1064" cy="1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4769" name="Rectangle 17"/>
              <p:cNvSpPr>
                <a:spLocks noChangeArrowheads="1"/>
              </p:cNvSpPr>
              <p:nvPr/>
            </p:nvSpPr>
            <p:spPr bwMode="auto">
              <a:xfrm>
                <a:off x="2536" y="784"/>
                <a:ext cx="1048" cy="1064"/>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grpSp>
        <p:sp>
          <p:nvSpPr>
            <p:cNvPr id="714770" name="Freeform 18"/>
            <p:cNvSpPr>
              <a:spLocks/>
            </p:cNvSpPr>
            <p:nvPr/>
          </p:nvSpPr>
          <p:spPr bwMode="auto">
            <a:xfrm>
              <a:off x="642" y="1441"/>
              <a:ext cx="648" cy="1029"/>
            </a:xfrm>
            <a:custGeom>
              <a:avLst/>
              <a:gdLst>
                <a:gd name="T0" fmla="*/ 0 w 669"/>
                <a:gd name="T1" fmla="*/ 159 h 1101"/>
                <a:gd name="T2" fmla="*/ 669 w 669"/>
                <a:gd name="T3" fmla="*/ 0 h 1101"/>
                <a:gd name="T4" fmla="*/ 657 w 669"/>
                <a:gd name="T5" fmla="*/ 1101 h 1101"/>
                <a:gd name="T6" fmla="*/ 0 w 669"/>
                <a:gd name="T7" fmla="*/ 330 h 1101"/>
                <a:gd name="T8" fmla="*/ 0 w 669"/>
                <a:gd name="T9" fmla="*/ 159 h 1101"/>
              </a:gdLst>
              <a:ahLst/>
              <a:cxnLst>
                <a:cxn ang="0">
                  <a:pos x="T0" y="T1"/>
                </a:cxn>
                <a:cxn ang="0">
                  <a:pos x="T2" y="T3"/>
                </a:cxn>
                <a:cxn ang="0">
                  <a:pos x="T4" y="T5"/>
                </a:cxn>
                <a:cxn ang="0">
                  <a:pos x="T6" y="T7"/>
                </a:cxn>
                <a:cxn ang="0">
                  <a:pos x="T8" y="T9"/>
                </a:cxn>
              </a:cxnLst>
              <a:rect l="0" t="0" r="r" b="b"/>
              <a:pathLst>
                <a:path w="669" h="1101">
                  <a:moveTo>
                    <a:pt x="0" y="159"/>
                  </a:moveTo>
                  <a:lnTo>
                    <a:pt x="669" y="0"/>
                  </a:lnTo>
                  <a:lnTo>
                    <a:pt x="657" y="1101"/>
                  </a:lnTo>
                  <a:lnTo>
                    <a:pt x="0" y="330"/>
                  </a:lnTo>
                  <a:lnTo>
                    <a:pt x="0" y="159"/>
                  </a:lnTo>
                  <a:close/>
                </a:path>
              </a:pathLst>
            </a:custGeom>
            <a:solidFill>
              <a:srgbClr val="FFCC99">
                <a:alpha val="25999"/>
              </a:srgbClr>
            </a:solidFill>
            <a:ln w="19050" cap="flat" cmpd="sng">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p>
              <a:endParaRPr lang="de-DE"/>
            </a:p>
          </p:txBody>
        </p:sp>
        <p:grpSp>
          <p:nvGrpSpPr>
            <p:cNvPr id="714771" name="Group 19"/>
            <p:cNvGrpSpPr>
              <a:grpSpLocks/>
            </p:cNvGrpSpPr>
            <p:nvPr/>
          </p:nvGrpSpPr>
          <p:grpSpPr bwMode="auto">
            <a:xfrm>
              <a:off x="2507" y="2012"/>
              <a:ext cx="1038" cy="1009"/>
              <a:chOff x="3752" y="2480"/>
              <a:chExt cx="1072" cy="1080"/>
            </a:xfrm>
          </p:grpSpPr>
          <p:pic>
            <p:nvPicPr>
              <p:cNvPr id="714772" name="Picture 20" descr="3-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55" y="2491"/>
                <a:ext cx="1069" cy="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4773" name="Rectangle 21"/>
              <p:cNvSpPr>
                <a:spLocks noChangeArrowheads="1"/>
              </p:cNvSpPr>
              <p:nvPr/>
            </p:nvSpPr>
            <p:spPr bwMode="auto">
              <a:xfrm>
                <a:off x="3752" y="2480"/>
                <a:ext cx="1072" cy="1072"/>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grpSp>
        <p:sp>
          <p:nvSpPr>
            <p:cNvPr id="714774" name="Freeform 22"/>
            <p:cNvSpPr>
              <a:spLocks/>
            </p:cNvSpPr>
            <p:nvPr/>
          </p:nvSpPr>
          <p:spPr bwMode="auto">
            <a:xfrm>
              <a:off x="1760" y="2010"/>
              <a:ext cx="761" cy="1004"/>
            </a:xfrm>
            <a:custGeom>
              <a:avLst/>
              <a:gdLst>
                <a:gd name="T0" fmla="*/ 12 w 786"/>
                <a:gd name="T1" fmla="*/ 354 h 1074"/>
                <a:gd name="T2" fmla="*/ 786 w 786"/>
                <a:gd name="T3" fmla="*/ 0 h 1074"/>
                <a:gd name="T4" fmla="*/ 780 w 786"/>
                <a:gd name="T5" fmla="*/ 1074 h 1074"/>
                <a:gd name="T6" fmla="*/ 0 w 786"/>
                <a:gd name="T7" fmla="*/ 438 h 1074"/>
                <a:gd name="T8" fmla="*/ 12 w 786"/>
                <a:gd name="T9" fmla="*/ 354 h 1074"/>
              </a:gdLst>
              <a:ahLst/>
              <a:cxnLst>
                <a:cxn ang="0">
                  <a:pos x="T0" y="T1"/>
                </a:cxn>
                <a:cxn ang="0">
                  <a:pos x="T2" y="T3"/>
                </a:cxn>
                <a:cxn ang="0">
                  <a:pos x="T4" y="T5"/>
                </a:cxn>
                <a:cxn ang="0">
                  <a:pos x="T6" y="T7"/>
                </a:cxn>
                <a:cxn ang="0">
                  <a:pos x="T8" y="T9"/>
                </a:cxn>
              </a:cxnLst>
              <a:rect l="0" t="0" r="r" b="b"/>
              <a:pathLst>
                <a:path w="786" h="1074">
                  <a:moveTo>
                    <a:pt x="12" y="354"/>
                  </a:moveTo>
                  <a:lnTo>
                    <a:pt x="786" y="0"/>
                  </a:lnTo>
                  <a:lnTo>
                    <a:pt x="780" y="1074"/>
                  </a:lnTo>
                  <a:lnTo>
                    <a:pt x="0" y="438"/>
                  </a:lnTo>
                  <a:lnTo>
                    <a:pt x="12" y="354"/>
                  </a:lnTo>
                  <a:close/>
                </a:path>
              </a:pathLst>
            </a:custGeom>
            <a:solidFill>
              <a:srgbClr val="FFCC99">
                <a:alpha val="25999"/>
              </a:srgbClr>
            </a:solidFill>
            <a:ln w="19050" cap="flat" cmpd="sng">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p>
              <a:endParaRPr lang="de-DE"/>
            </a:p>
          </p:txBody>
        </p:sp>
        <p:grpSp>
          <p:nvGrpSpPr>
            <p:cNvPr id="714775" name="Group 23"/>
            <p:cNvGrpSpPr>
              <a:grpSpLocks/>
            </p:cNvGrpSpPr>
            <p:nvPr/>
          </p:nvGrpSpPr>
          <p:grpSpPr bwMode="auto">
            <a:xfrm>
              <a:off x="2507" y="835"/>
              <a:ext cx="1023" cy="986"/>
              <a:chOff x="2360" y="2476"/>
              <a:chExt cx="1056" cy="1056"/>
            </a:xfrm>
          </p:grpSpPr>
          <p:pic>
            <p:nvPicPr>
              <p:cNvPr id="714776" name="Picture 2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60" y="2476"/>
                <a:ext cx="1056" cy="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4777" name="Rectangle 25"/>
              <p:cNvSpPr>
                <a:spLocks noChangeArrowheads="1"/>
              </p:cNvSpPr>
              <p:nvPr/>
            </p:nvSpPr>
            <p:spPr bwMode="auto">
              <a:xfrm>
                <a:off x="2360" y="2480"/>
                <a:ext cx="1056" cy="1048"/>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grpSp>
        <p:grpSp>
          <p:nvGrpSpPr>
            <p:cNvPr id="714778" name="Group 26"/>
            <p:cNvGrpSpPr>
              <a:grpSpLocks/>
            </p:cNvGrpSpPr>
            <p:nvPr/>
          </p:nvGrpSpPr>
          <p:grpSpPr bwMode="auto">
            <a:xfrm>
              <a:off x="1282" y="1451"/>
              <a:ext cx="1070" cy="1028"/>
              <a:chOff x="936" y="2512"/>
              <a:chExt cx="1104" cy="1100"/>
            </a:xfrm>
          </p:grpSpPr>
          <p:pic>
            <p:nvPicPr>
              <p:cNvPr id="714779" name="Picture 2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4" y="2516"/>
                <a:ext cx="1096" cy="1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4780" name="Rectangle 28"/>
              <p:cNvSpPr>
                <a:spLocks noChangeArrowheads="1"/>
              </p:cNvSpPr>
              <p:nvPr/>
            </p:nvSpPr>
            <p:spPr bwMode="auto">
              <a:xfrm>
                <a:off x="936" y="2512"/>
                <a:ext cx="1080" cy="1096"/>
              </a:xfrm>
              <a:prstGeom prst="rect">
                <a:avLst/>
              </a:prstGeom>
              <a:noFill/>
              <a:ln w="28575" algn="ctr">
                <a:solidFill>
                  <a:srgbClr val="9933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grpSp>
        <p:sp>
          <p:nvSpPr>
            <p:cNvPr id="714781" name="Rectangle 29"/>
            <p:cNvSpPr>
              <a:spLocks noChangeArrowheads="1"/>
            </p:cNvSpPr>
            <p:nvPr/>
          </p:nvSpPr>
          <p:spPr bwMode="auto">
            <a:xfrm>
              <a:off x="1670" y="2341"/>
              <a:ext cx="93" cy="82"/>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sp>
          <p:nvSpPr>
            <p:cNvPr id="714782" name="Rectangle 30"/>
            <p:cNvSpPr>
              <a:spLocks noChangeArrowheads="1"/>
            </p:cNvSpPr>
            <p:nvPr/>
          </p:nvSpPr>
          <p:spPr bwMode="auto">
            <a:xfrm>
              <a:off x="2088" y="1646"/>
              <a:ext cx="93" cy="82"/>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sp>
          <p:nvSpPr>
            <p:cNvPr id="714783" name="Freeform 31"/>
            <p:cNvSpPr>
              <a:spLocks/>
            </p:cNvSpPr>
            <p:nvPr/>
          </p:nvSpPr>
          <p:spPr bwMode="auto">
            <a:xfrm>
              <a:off x="2178" y="833"/>
              <a:ext cx="340" cy="989"/>
            </a:xfrm>
            <a:custGeom>
              <a:avLst/>
              <a:gdLst>
                <a:gd name="T0" fmla="*/ 3 w 351"/>
                <a:gd name="T1" fmla="*/ 867 h 1059"/>
                <a:gd name="T2" fmla="*/ 351 w 351"/>
                <a:gd name="T3" fmla="*/ 0 h 1059"/>
                <a:gd name="T4" fmla="*/ 351 w 351"/>
                <a:gd name="T5" fmla="*/ 1059 h 1059"/>
                <a:gd name="T6" fmla="*/ 0 w 351"/>
                <a:gd name="T7" fmla="*/ 957 h 1059"/>
                <a:gd name="T8" fmla="*/ 3 w 351"/>
                <a:gd name="T9" fmla="*/ 867 h 1059"/>
              </a:gdLst>
              <a:ahLst/>
              <a:cxnLst>
                <a:cxn ang="0">
                  <a:pos x="T0" y="T1"/>
                </a:cxn>
                <a:cxn ang="0">
                  <a:pos x="T2" y="T3"/>
                </a:cxn>
                <a:cxn ang="0">
                  <a:pos x="T4" y="T5"/>
                </a:cxn>
                <a:cxn ang="0">
                  <a:pos x="T6" y="T7"/>
                </a:cxn>
                <a:cxn ang="0">
                  <a:pos x="T8" y="T9"/>
                </a:cxn>
              </a:cxnLst>
              <a:rect l="0" t="0" r="r" b="b"/>
              <a:pathLst>
                <a:path w="351" h="1059">
                  <a:moveTo>
                    <a:pt x="3" y="867"/>
                  </a:moveTo>
                  <a:lnTo>
                    <a:pt x="351" y="0"/>
                  </a:lnTo>
                  <a:lnTo>
                    <a:pt x="351" y="1059"/>
                  </a:lnTo>
                  <a:lnTo>
                    <a:pt x="0" y="957"/>
                  </a:lnTo>
                  <a:lnTo>
                    <a:pt x="3" y="867"/>
                  </a:lnTo>
                  <a:close/>
                </a:path>
              </a:pathLst>
            </a:custGeom>
            <a:solidFill>
              <a:srgbClr val="FFCC99">
                <a:alpha val="25999"/>
              </a:srgbClr>
            </a:solidFill>
            <a:ln w="19050" cap="flat" cmpd="sng">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p>
              <a:endParaRPr lang="de-DE"/>
            </a:p>
          </p:txBody>
        </p:sp>
        <p:sp>
          <p:nvSpPr>
            <p:cNvPr id="714784" name="Line 32"/>
            <p:cNvSpPr>
              <a:spLocks noChangeShapeType="1"/>
            </p:cNvSpPr>
            <p:nvPr/>
          </p:nvSpPr>
          <p:spPr bwMode="auto">
            <a:xfrm>
              <a:off x="3148" y="1896"/>
              <a:ext cx="35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4785" name="Line 33"/>
            <p:cNvSpPr>
              <a:spLocks noChangeShapeType="1"/>
            </p:cNvSpPr>
            <p:nvPr/>
          </p:nvSpPr>
          <p:spPr bwMode="auto">
            <a:xfrm flipV="1">
              <a:off x="3153" y="1827"/>
              <a:ext cx="0" cy="6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4786" name="Line 34"/>
            <p:cNvSpPr>
              <a:spLocks noChangeShapeType="1"/>
            </p:cNvSpPr>
            <p:nvPr/>
          </p:nvSpPr>
          <p:spPr bwMode="auto">
            <a:xfrm flipV="1">
              <a:off x="3497" y="1827"/>
              <a:ext cx="0" cy="6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714787" name="Group 35"/>
            <p:cNvGrpSpPr>
              <a:grpSpLocks/>
            </p:cNvGrpSpPr>
            <p:nvPr/>
          </p:nvGrpSpPr>
          <p:grpSpPr bwMode="auto">
            <a:xfrm>
              <a:off x="3220" y="1856"/>
              <a:ext cx="204" cy="36"/>
              <a:chOff x="7118" y="3768"/>
              <a:chExt cx="511" cy="179"/>
            </a:xfrm>
          </p:grpSpPr>
          <p:sp>
            <p:nvSpPr>
              <p:cNvPr id="714788" name="Line 36"/>
              <p:cNvSpPr>
                <a:spLocks noChangeShapeType="1"/>
              </p:cNvSpPr>
              <p:nvPr/>
            </p:nvSpPr>
            <p:spPr bwMode="auto">
              <a:xfrm flipV="1">
                <a:off x="762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4789" name="Line 37"/>
              <p:cNvSpPr>
                <a:spLocks noChangeShapeType="1"/>
              </p:cNvSpPr>
              <p:nvPr/>
            </p:nvSpPr>
            <p:spPr bwMode="auto">
              <a:xfrm flipV="1">
                <a:off x="745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4790" name="Line 38"/>
              <p:cNvSpPr>
                <a:spLocks noChangeShapeType="1"/>
              </p:cNvSpPr>
              <p:nvPr/>
            </p:nvSpPr>
            <p:spPr bwMode="auto">
              <a:xfrm flipV="1">
                <a:off x="728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4791" name="Line 39"/>
              <p:cNvSpPr>
                <a:spLocks noChangeShapeType="1"/>
              </p:cNvSpPr>
              <p:nvPr/>
            </p:nvSpPr>
            <p:spPr bwMode="auto">
              <a:xfrm flipV="1">
                <a:off x="711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14792" name="Text Box 40"/>
            <p:cNvSpPr txBox="1">
              <a:spLocks noChangeArrowheads="1"/>
            </p:cNvSpPr>
            <p:nvPr/>
          </p:nvSpPr>
          <p:spPr bwMode="auto">
            <a:xfrm>
              <a:off x="3100" y="1901"/>
              <a:ext cx="437" cy="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r>
                <a:rPr lang="ru-RU" sz="1200">
                  <a:solidFill>
                    <a:srgbClr val="000000"/>
                  </a:solidFill>
                </a:rPr>
                <a:t>4 </a:t>
              </a:r>
              <a:r>
                <a:rPr lang="ru-RU" sz="1200">
                  <a:solidFill>
                    <a:srgbClr val="000000"/>
                  </a:solidFill>
                  <a:sym typeface="Symbol" pitchFamily="18" charset="2"/>
                </a:rPr>
                <a:t></a:t>
              </a:r>
              <a:r>
                <a:rPr lang="ru-RU" sz="1200">
                  <a:solidFill>
                    <a:srgbClr val="000000"/>
                  </a:solidFill>
                </a:rPr>
                <a:t>m</a:t>
              </a:r>
              <a:endParaRPr lang="ru-RU">
                <a:solidFill>
                  <a:srgbClr val="800000"/>
                </a:solidFill>
              </a:endParaRPr>
            </a:p>
          </p:txBody>
        </p:sp>
        <p:sp>
          <p:nvSpPr>
            <p:cNvPr id="714793" name="Line 41"/>
            <p:cNvSpPr>
              <a:spLocks noChangeShapeType="1"/>
            </p:cNvSpPr>
            <p:nvPr/>
          </p:nvSpPr>
          <p:spPr bwMode="auto">
            <a:xfrm>
              <a:off x="3186" y="3082"/>
              <a:ext cx="35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4794" name="Line 42"/>
            <p:cNvSpPr>
              <a:spLocks noChangeShapeType="1"/>
            </p:cNvSpPr>
            <p:nvPr/>
          </p:nvSpPr>
          <p:spPr bwMode="auto">
            <a:xfrm flipV="1">
              <a:off x="3191" y="3013"/>
              <a:ext cx="0" cy="6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4795" name="Line 43"/>
            <p:cNvSpPr>
              <a:spLocks noChangeShapeType="1"/>
            </p:cNvSpPr>
            <p:nvPr/>
          </p:nvSpPr>
          <p:spPr bwMode="auto">
            <a:xfrm flipV="1">
              <a:off x="3536" y="3013"/>
              <a:ext cx="0" cy="6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714796" name="Group 44"/>
            <p:cNvGrpSpPr>
              <a:grpSpLocks/>
            </p:cNvGrpSpPr>
            <p:nvPr/>
          </p:nvGrpSpPr>
          <p:grpSpPr bwMode="auto">
            <a:xfrm>
              <a:off x="3258" y="3042"/>
              <a:ext cx="204" cy="36"/>
              <a:chOff x="7118" y="3768"/>
              <a:chExt cx="511" cy="179"/>
            </a:xfrm>
          </p:grpSpPr>
          <p:sp>
            <p:nvSpPr>
              <p:cNvPr id="714797" name="Line 45"/>
              <p:cNvSpPr>
                <a:spLocks noChangeShapeType="1"/>
              </p:cNvSpPr>
              <p:nvPr/>
            </p:nvSpPr>
            <p:spPr bwMode="auto">
              <a:xfrm flipV="1">
                <a:off x="762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4798" name="Line 46"/>
              <p:cNvSpPr>
                <a:spLocks noChangeShapeType="1"/>
              </p:cNvSpPr>
              <p:nvPr/>
            </p:nvSpPr>
            <p:spPr bwMode="auto">
              <a:xfrm flipV="1">
                <a:off x="745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4799" name="Line 47"/>
              <p:cNvSpPr>
                <a:spLocks noChangeShapeType="1"/>
              </p:cNvSpPr>
              <p:nvPr/>
            </p:nvSpPr>
            <p:spPr bwMode="auto">
              <a:xfrm flipV="1">
                <a:off x="728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4800" name="Line 48"/>
              <p:cNvSpPr>
                <a:spLocks noChangeShapeType="1"/>
              </p:cNvSpPr>
              <p:nvPr/>
            </p:nvSpPr>
            <p:spPr bwMode="auto">
              <a:xfrm flipV="1">
                <a:off x="711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14801" name="Text Box 49"/>
            <p:cNvSpPr txBox="1">
              <a:spLocks noChangeArrowheads="1"/>
            </p:cNvSpPr>
            <p:nvPr/>
          </p:nvSpPr>
          <p:spPr bwMode="auto">
            <a:xfrm>
              <a:off x="3138" y="3087"/>
              <a:ext cx="438" cy="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r>
                <a:rPr lang="ru-RU" sz="1200">
                  <a:solidFill>
                    <a:srgbClr val="000000"/>
                  </a:solidFill>
                </a:rPr>
                <a:t>2.5 </a:t>
              </a:r>
              <a:r>
                <a:rPr lang="ru-RU" sz="1200">
                  <a:solidFill>
                    <a:srgbClr val="000000"/>
                  </a:solidFill>
                  <a:sym typeface="Symbol" pitchFamily="18" charset="2"/>
                </a:rPr>
                <a:t></a:t>
              </a:r>
              <a:r>
                <a:rPr lang="ru-RU" sz="1200">
                  <a:solidFill>
                    <a:srgbClr val="000000"/>
                  </a:solidFill>
                </a:rPr>
                <a:t>m</a:t>
              </a:r>
              <a:endParaRPr lang="ru-RU">
                <a:solidFill>
                  <a:srgbClr val="800000"/>
                </a:solidFill>
              </a:endParaRPr>
            </a:p>
          </p:txBody>
        </p:sp>
        <p:sp>
          <p:nvSpPr>
            <p:cNvPr id="714802" name="Line 50"/>
            <p:cNvSpPr>
              <a:spLocks noChangeShapeType="1"/>
            </p:cNvSpPr>
            <p:nvPr/>
          </p:nvSpPr>
          <p:spPr bwMode="auto">
            <a:xfrm>
              <a:off x="1389" y="2550"/>
              <a:ext cx="35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4803" name="Line 51"/>
            <p:cNvSpPr>
              <a:spLocks noChangeShapeType="1"/>
            </p:cNvSpPr>
            <p:nvPr/>
          </p:nvSpPr>
          <p:spPr bwMode="auto">
            <a:xfrm flipV="1">
              <a:off x="1394" y="2481"/>
              <a:ext cx="0" cy="6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4804" name="Line 52"/>
            <p:cNvSpPr>
              <a:spLocks noChangeShapeType="1"/>
            </p:cNvSpPr>
            <p:nvPr/>
          </p:nvSpPr>
          <p:spPr bwMode="auto">
            <a:xfrm flipV="1">
              <a:off x="1739" y="2481"/>
              <a:ext cx="0" cy="6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714805" name="Group 53"/>
            <p:cNvGrpSpPr>
              <a:grpSpLocks/>
            </p:cNvGrpSpPr>
            <p:nvPr/>
          </p:nvGrpSpPr>
          <p:grpSpPr bwMode="auto">
            <a:xfrm>
              <a:off x="1461" y="2510"/>
              <a:ext cx="204" cy="36"/>
              <a:chOff x="7118" y="3768"/>
              <a:chExt cx="511" cy="179"/>
            </a:xfrm>
          </p:grpSpPr>
          <p:sp>
            <p:nvSpPr>
              <p:cNvPr id="714806" name="Line 54"/>
              <p:cNvSpPr>
                <a:spLocks noChangeShapeType="1"/>
              </p:cNvSpPr>
              <p:nvPr/>
            </p:nvSpPr>
            <p:spPr bwMode="auto">
              <a:xfrm flipV="1">
                <a:off x="762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4807" name="Line 55"/>
              <p:cNvSpPr>
                <a:spLocks noChangeShapeType="1"/>
              </p:cNvSpPr>
              <p:nvPr/>
            </p:nvSpPr>
            <p:spPr bwMode="auto">
              <a:xfrm flipV="1">
                <a:off x="745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4808" name="Line 56"/>
              <p:cNvSpPr>
                <a:spLocks noChangeShapeType="1"/>
              </p:cNvSpPr>
              <p:nvPr/>
            </p:nvSpPr>
            <p:spPr bwMode="auto">
              <a:xfrm flipV="1">
                <a:off x="728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4809" name="Line 57"/>
              <p:cNvSpPr>
                <a:spLocks noChangeShapeType="1"/>
              </p:cNvSpPr>
              <p:nvPr/>
            </p:nvSpPr>
            <p:spPr bwMode="auto">
              <a:xfrm flipV="1">
                <a:off x="711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14810" name="Text Box 58"/>
            <p:cNvSpPr txBox="1">
              <a:spLocks noChangeArrowheads="1"/>
            </p:cNvSpPr>
            <p:nvPr/>
          </p:nvSpPr>
          <p:spPr bwMode="auto">
            <a:xfrm>
              <a:off x="1341" y="2555"/>
              <a:ext cx="438" cy="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r>
                <a:rPr lang="ru-RU" sz="1200">
                  <a:solidFill>
                    <a:srgbClr val="000000"/>
                  </a:solidFill>
                </a:rPr>
                <a:t>167 </a:t>
              </a:r>
              <a:r>
                <a:rPr lang="ru-RU" sz="1200">
                  <a:solidFill>
                    <a:srgbClr val="000000"/>
                  </a:solidFill>
                  <a:sym typeface="Symbol" pitchFamily="18" charset="2"/>
                </a:rPr>
                <a:t></a:t>
              </a:r>
              <a:r>
                <a:rPr lang="ru-RU" sz="1200">
                  <a:solidFill>
                    <a:srgbClr val="000000"/>
                  </a:solidFill>
                </a:rPr>
                <a:t>m</a:t>
              </a:r>
              <a:endParaRPr lang="ru-RU">
                <a:solidFill>
                  <a:srgbClr val="800000"/>
                </a:solidFill>
              </a:endParaRPr>
            </a:p>
          </p:txBody>
        </p:sp>
        <p:sp>
          <p:nvSpPr>
            <p:cNvPr id="714811" name="Line 59"/>
            <p:cNvSpPr>
              <a:spLocks noChangeShapeType="1"/>
            </p:cNvSpPr>
            <p:nvPr/>
          </p:nvSpPr>
          <p:spPr bwMode="auto">
            <a:xfrm>
              <a:off x="1798" y="3903"/>
              <a:ext cx="35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4812" name="Line 60"/>
            <p:cNvSpPr>
              <a:spLocks noChangeShapeType="1"/>
            </p:cNvSpPr>
            <p:nvPr/>
          </p:nvSpPr>
          <p:spPr bwMode="auto">
            <a:xfrm flipV="1">
              <a:off x="1803" y="3834"/>
              <a:ext cx="0" cy="6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4813" name="Line 61"/>
            <p:cNvSpPr>
              <a:spLocks noChangeShapeType="1"/>
            </p:cNvSpPr>
            <p:nvPr/>
          </p:nvSpPr>
          <p:spPr bwMode="auto">
            <a:xfrm flipV="1">
              <a:off x="2148" y="3834"/>
              <a:ext cx="0" cy="6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714814" name="Group 62"/>
            <p:cNvGrpSpPr>
              <a:grpSpLocks/>
            </p:cNvGrpSpPr>
            <p:nvPr/>
          </p:nvGrpSpPr>
          <p:grpSpPr bwMode="auto">
            <a:xfrm>
              <a:off x="1870" y="3863"/>
              <a:ext cx="204" cy="36"/>
              <a:chOff x="7118" y="3768"/>
              <a:chExt cx="511" cy="179"/>
            </a:xfrm>
          </p:grpSpPr>
          <p:sp>
            <p:nvSpPr>
              <p:cNvPr id="714815" name="Line 63"/>
              <p:cNvSpPr>
                <a:spLocks noChangeShapeType="1"/>
              </p:cNvSpPr>
              <p:nvPr/>
            </p:nvSpPr>
            <p:spPr bwMode="auto">
              <a:xfrm flipV="1">
                <a:off x="762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4816" name="Line 64"/>
              <p:cNvSpPr>
                <a:spLocks noChangeShapeType="1"/>
              </p:cNvSpPr>
              <p:nvPr/>
            </p:nvSpPr>
            <p:spPr bwMode="auto">
              <a:xfrm flipV="1">
                <a:off x="745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4817" name="Line 65"/>
              <p:cNvSpPr>
                <a:spLocks noChangeShapeType="1"/>
              </p:cNvSpPr>
              <p:nvPr/>
            </p:nvSpPr>
            <p:spPr bwMode="auto">
              <a:xfrm flipV="1">
                <a:off x="728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4818" name="Line 66"/>
              <p:cNvSpPr>
                <a:spLocks noChangeShapeType="1"/>
              </p:cNvSpPr>
              <p:nvPr/>
            </p:nvSpPr>
            <p:spPr bwMode="auto">
              <a:xfrm flipV="1">
                <a:off x="711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14819" name="Text Box 67"/>
            <p:cNvSpPr txBox="1">
              <a:spLocks noChangeArrowheads="1"/>
            </p:cNvSpPr>
            <p:nvPr/>
          </p:nvSpPr>
          <p:spPr bwMode="auto">
            <a:xfrm>
              <a:off x="1750" y="3908"/>
              <a:ext cx="438" cy="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r>
                <a:rPr lang="ru-RU" sz="1200">
                  <a:solidFill>
                    <a:srgbClr val="000000"/>
                  </a:solidFill>
                </a:rPr>
                <a:t>6.67 </a:t>
              </a:r>
              <a:r>
                <a:rPr lang="ru-RU" sz="1200">
                  <a:solidFill>
                    <a:srgbClr val="000000"/>
                  </a:solidFill>
                  <a:sym typeface="Symbol" pitchFamily="18" charset="2"/>
                </a:rPr>
                <a:t></a:t>
              </a:r>
              <a:r>
                <a:rPr lang="ru-RU" sz="1200">
                  <a:solidFill>
                    <a:srgbClr val="000000"/>
                  </a:solidFill>
                </a:rPr>
                <a:t>m</a:t>
              </a:r>
              <a:endParaRPr lang="ru-RU">
                <a:solidFill>
                  <a:srgbClr val="800000"/>
                </a:solidFill>
              </a:endParaRPr>
            </a:p>
          </p:txBody>
        </p:sp>
        <p:sp>
          <p:nvSpPr>
            <p:cNvPr id="714820" name="Line 68"/>
            <p:cNvSpPr>
              <a:spLocks noChangeShapeType="1"/>
            </p:cNvSpPr>
            <p:nvPr/>
          </p:nvSpPr>
          <p:spPr bwMode="auto">
            <a:xfrm>
              <a:off x="625" y="3918"/>
              <a:ext cx="351"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4821" name="Line 69"/>
            <p:cNvSpPr>
              <a:spLocks noChangeShapeType="1"/>
            </p:cNvSpPr>
            <p:nvPr/>
          </p:nvSpPr>
          <p:spPr bwMode="auto">
            <a:xfrm flipV="1">
              <a:off x="630" y="3849"/>
              <a:ext cx="0" cy="6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4822" name="Line 70"/>
            <p:cNvSpPr>
              <a:spLocks noChangeShapeType="1"/>
            </p:cNvSpPr>
            <p:nvPr/>
          </p:nvSpPr>
          <p:spPr bwMode="auto">
            <a:xfrm flipV="1">
              <a:off x="975" y="3849"/>
              <a:ext cx="0" cy="6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714823" name="Group 71"/>
            <p:cNvGrpSpPr>
              <a:grpSpLocks/>
            </p:cNvGrpSpPr>
            <p:nvPr/>
          </p:nvGrpSpPr>
          <p:grpSpPr bwMode="auto">
            <a:xfrm>
              <a:off x="697" y="3878"/>
              <a:ext cx="204" cy="36"/>
              <a:chOff x="7118" y="3768"/>
              <a:chExt cx="511" cy="179"/>
            </a:xfrm>
          </p:grpSpPr>
          <p:sp>
            <p:nvSpPr>
              <p:cNvPr id="714824" name="Line 72"/>
              <p:cNvSpPr>
                <a:spLocks noChangeShapeType="1"/>
              </p:cNvSpPr>
              <p:nvPr/>
            </p:nvSpPr>
            <p:spPr bwMode="auto">
              <a:xfrm flipV="1">
                <a:off x="762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4825" name="Line 73"/>
              <p:cNvSpPr>
                <a:spLocks noChangeShapeType="1"/>
              </p:cNvSpPr>
              <p:nvPr/>
            </p:nvSpPr>
            <p:spPr bwMode="auto">
              <a:xfrm flipV="1">
                <a:off x="745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4826" name="Line 74"/>
              <p:cNvSpPr>
                <a:spLocks noChangeShapeType="1"/>
              </p:cNvSpPr>
              <p:nvPr/>
            </p:nvSpPr>
            <p:spPr bwMode="auto">
              <a:xfrm flipV="1">
                <a:off x="728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4827" name="Line 75"/>
              <p:cNvSpPr>
                <a:spLocks noChangeShapeType="1"/>
              </p:cNvSpPr>
              <p:nvPr/>
            </p:nvSpPr>
            <p:spPr bwMode="auto">
              <a:xfrm flipV="1">
                <a:off x="711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14828" name="Text Box 76"/>
            <p:cNvSpPr txBox="1">
              <a:spLocks noChangeArrowheads="1"/>
            </p:cNvSpPr>
            <p:nvPr/>
          </p:nvSpPr>
          <p:spPr bwMode="auto">
            <a:xfrm>
              <a:off x="577" y="3923"/>
              <a:ext cx="438" cy="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r>
                <a:rPr lang="ru-RU" sz="1200">
                  <a:solidFill>
                    <a:srgbClr val="000000"/>
                  </a:solidFill>
                </a:rPr>
                <a:t>144 </a:t>
              </a:r>
              <a:r>
                <a:rPr lang="ru-RU" sz="1200">
                  <a:solidFill>
                    <a:srgbClr val="000000"/>
                  </a:solidFill>
                  <a:sym typeface="Symbol" pitchFamily="18" charset="2"/>
                </a:rPr>
                <a:t></a:t>
              </a:r>
              <a:r>
                <a:rPr lang="ru-RU" sz="1200">
                  <a:solidFill>
                    <a:srgbClr val="000000"/>
                  </a:solidFill>
                </a:rPr>
                <a:t>m</a:t>
              </a:r>
              <a:endParaRPr lang="ru-RU">
                <a:solidFill>
                  <a:srgbClr val="800000"/>
                </a:solidFill>
              </a:endParaRPr>
            </a:p>
          </p:txBody>
        </p:sp>
      </p:grpSp>
      <p:sp>
        <p:nvSpPr>
          <p:cNvPr id="714829" name="Rectangle 5"/>
          <p:cNvSpPr>
            <a:spLocks noChangeArrowheads="1"/>
          </p:cNvSpPr>
          <p:nvPr/>
        </p:nvSpPr>
        <p:spPr bwMode="auto">
          <a:xfrm>
            <a:off x="5629275" y="595313"/>
            <a:ext cx="3311525"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457200" indent="-457200" defTabSz="762000">
              <a:spcBef>
                <a:spcPct val="20000"/>
              </a:spcBef>
              <a:buFont typeface="Wingdings" pitchFamily="2" charset="2"/>
              <a:buNone/>
            </a:pPr>
            <a:r>
              <a:rPr lang="en-US" sz="1400"/>
              <a:t>Conditions</a:t>
            </a:r>
            <a:r>
              <a:rPr lang="ru-RU" sz="1400"/>
              <a:t>: </a:t>
            </a:r>
          </a:p>
          <a:p>
            <a:pPr marL="457200" indent="-457200" defTabSz="762000">
              <a:spcBef>
                <a:spcPct val="20000"/>
              </a:spcBef>
              <a:buFont typeface="Wingdings" pitchFamily="2" charset="2"/>
              <a:buChar char="ь"/>
            </a:pPr>
            <a:r>
              <a:rPr lang="en-US" sz="1400"/>
              <a:t>Charge composition</a:t>
            </a:r>
            <a:r>
              <a:rPr lang="ru-RU" sz="1400"/>
              <a:t>, </a:t>
            </a:r>
            <a:r>
              <a:rPr lang="en-US" sz="1400"/>
              <a:t>mol% </a:t>
            </a:r>
            <a:endParaRPr lang="ru-RU" sz="1400"/>
          </a:p>
          <a:p>
            <a:pPr marL="457200" indent="-457200" defTabSz="762000">
              <a:spcBef>
                <a:spcPct val="20000"/>
              </a:spcBef>
              <a:buFont typeface="Wingdings" pitchFamily="2" charset="2"/>
              <a:buNone/>
            </a:pPr>
            <a:r>
              <a:rPr lang="ru-RU" sz="1400"/>
              <a:t>	</a:t>
            </a:r>
            <a:r>
              <a:rPr lang="en-US" sz="1400"/>
              <a:t> </a:t>
            </a:r>
            <a:r>
              <a:rPr lang="ru-RU" sz="1400"/>
              <a:t>20 </a:t>
            </a:r>
            <a:r>
              <a:rPr lang="en-US" sz="1400"/>
              <a:t>UO</a:t>
            </a:r>
            <a:r>
              <a:rPr lang="en-US" sz="1400" baseline="-25000"/>
              <a:t>2</a:t>
            </a:r>
            <a:r>
              <a:rPr lang="en-US" sz="1400"/>
              <a:t> + </a:t>
            </a:r>
            <a:r>
              <a:rPr lang="ru-RU" sz="1400"/>
              <a:t>7 </a:t>
            </a:r>
            <a:r>
              <a:rPr lang="en-US" sz="1400"/>
              <a:t>FeO +</a:t>
            </a:r>
            <a:r>
              <a:rPr lang="ru-RU" sz="1400"/>
              <a:t>73 </a:t>
            </a:r>
            <a:r>
              <a:rPr lang="en-US" sz="1400"/>
              <a:t>SiO</a:t>
            </a:r>
            <a:r>
              <a:rPr lang="en-US" sz="1400" baseline="-25000"/>
              <a:t>2</a:t>
            </a:r>
          </a:p>
          <a:p>
            <a:pPr marL="457200" indent="-457200" defTabSz="762000">
              <a:spcBef>
                <a:spcPct val="20000"/>
              </a:spcBef>
              <a:buFont typeface="Wingdings" pitchFamily="2" charset="2"/>
              <a:buChar char="ь"/>
            </a:pPr>
            <a:r>
              <a:rPr lang="en-US" sz="1400"/>
              <a:t>Isothermal exposure at 1100°</a:t>
            </a:r>
            <a:r>
              <a:rPr lang="ru-RU" sz="1400"/>
              <a:t>С</a:t>
            </a:r>
            <a:r>
              <a:rPr lang="en-US" sz="1400"/>
              <a:t> for 1 h., heating up to 1850°</a:t>
            </a:r>
            <a:r>
              <a:rPr lang="ru-RU" sz="1400"/>
              <a:t>С</a:t>
            </a:r>
            <a:r>
              <a:rPr lang="en-US" sz="1400"/>
              <a:t>, 5-min. exposure, quenching</a:t>
            </a:r>
          </a:p>
        </p:txBody>
      </p:sp>
      <p:sp>
        <p:nvSpPr>
          <p:cNvPr id="714831" name="Rectangle 79"/>
          <p:cNvSpPr>
            <a:spLocks noChangeArrowheads="1"/>
          </p:cNvSpPr>
          <p:nvPr/>
        </p:nvSpPr>
        <p:spPr bwMode="auto">
          <a:xfrm>
            <a:off x="2176463" y="2547938"/>
            <a:ext cx="138112" cy="142875"/>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sp>
        <p:nvSpPr>
          <p:cNvPr id="714832" name="Text Box 80"/>
          <p:cNvSpPr txBox="1">
            <a:spLocks noChangeArrowheads="1"/>
          </p:cNvSpPr>
          <p:nvPr/>
        </p:nvSpPr>
        <p:spPr bwMode="auto">
          <a:xfrm>
            <a:off x="2235200" y="2406650"/>
            <a:ext cx="542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spAutoFit/>
          </a:bodyPr>
          <a:lstStyle/>
          <a:p>
            <a:r>
              <a:rPr lang="en-US" sz="1400">
                <a:solidFill>
                  <a:srgbClr val="FFFF00"/>
                </a:solidFill>
              </a:rPr>
              <a:t>SQ1</a:t>
            </a:r>
            <a:endParaRPr lang="ru-RU" sz="1400">
              <a:solidFill>
                <a:srgbClr val="FFFF00"/>
              </a:solidFill>
            </a:endParaRPr>
          </a:p>
        </p:txBody>
      </p:sp>
      <p:sp>
        <p:nvSpPr>
          <p:cNvPr id="714833" name="Text Box 81"/>
          <p:cNvSpPr txBox="1">
            <a:spLocks noChangeArrowheads="1"/>
          </p:cNvSpPr>
          <p:nvPr/>
        </p:nvSpPr>
        <p:spPr bwMode="auto">
          <a:xfrm>
            <a:off x="1960563" y="4551363"/>
            <a:ext cx="542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spAutoFit/>
          </a:bodyPr>
          <a:lstStyle/>
          <a:p>
            <a:r>
              <a:rPr lang="en-US" sz="1400">
                <a:solidFill>
                  <a:srgbClr val="FFFF00"/>
                </a:solidFill>
              </a:rPr>
              <a:t>SQ3</a:t>
            </a:r>
            <a:endParaRPr lang="ru-RU" sz="1400">
              <a:solidFill>
                <a:srgbClr val="FFFF00"/>
              </a:solidFill>
            </a:endParaRPr>
          </a:p>
        </p:txBody>
      </p:sp>
      <p:sp>
        <p:nvSpPr>
          <p:cNvPr id="714834" name="Rectangle 82"/>
          <p:cNvSpPr>
            <a:spLocks noChangeArrowheads="1"/>
          </p:cNvSpPr>
          <p:nvPr/>
        </p:nvSpPr>
        <p:spPr bwMode="auto">
          <a:xfrm>
            <a:off x="2119313" y="2447925"/>
            <a:ext cx="1257300" cy="1195388"/>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sp>
        <p:nvSpPr>
          <p:cNvPr id="714835" name="Text Box 83"/>
          <p:cNvSpPr txBox="1">
            <a:spLocks noChangeArrowheads="1"/>
          </p:cNvSpPr>
          <p:nvPr/>
        </p:nvSpPr>
        <p:spPr bwMode="auto">
          <a:xfrm>
            <a:off x="3113088" y="3575050"/>
            <a:ext cx="542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spAutoFit/>
          </a:bodyPr>
          <a:lstStyle/>
          <a:p>
            <a:r>
              <a:rPr lang="en-US" sz="1400">
                <a:solidFill>
                  <a:srgbClr val="FFFF00"/>
                </a:solidFill>
              </a:rPr>
              <a:t>SQ2</a:t>
            </a:r>
            <a:endParaRPr lang="ru-RU" sz="1400">
              <a:solidFill>
                <a:srgbClr val="FFFF00"/>
              </a:solidFill>
            </a:endParaRPr>
          </a:p>
        </p:txBody>
      </p:sp>
      <p:graphicFrame>
        <p:nvGraphicFramePr>
          <p:cNvPr id="714836" name="Object 84"/>
          <p:cNvGraphicFramePr>
            <a:graphicFrameLocks noChangeAspect="1"/>
          </p:cNvGraphicFramePr>
          <p:nvPr>
            <p:ph/>
          </p:nvPr>
        </p:nvGraphicFramePr>
        <p:xfrm>
          <a:off x="4078288" y="4800600"/>
          <a:ext cx="4594225" cy="1774825"/>
        </p:xfrm>
        <a:graphic>
          <a:graphicData uri="http://schemas.openxmlformats.org/presentationml/2006/ole">
            <mc:AlternateContent xmlns:mc="http://schemas.openxmlformats.org/markup-compatibility/2006">
              <mc:Choice xmlns:v="urn:schemas-microsoft-com:vml" Requires="v">
                <p:oleObj spid="_x0000_s714838" name="Документ" r:id="rId9" imgW="6359539" imgH="1645515" progId="Word.Document.8">
                  <p:embed/>
                </p:oleObj>
              </mc:Choice>
              <mc:Fallback>
                <p:oleObj name="Документ" r:id="rId9" imgW="6359539" imgH="1645515" progId="Word.Document.8">
                  <p:embed/>
                  <p:pic>
                    <p:nvPicPr>
                      <p:cNvPr id="0" name="Object 84"/>
                      <p:cNvPicPr>
                        <a:picLocks noChangeAspect="1" noChangeArrowheads="1"/>
                      </p:cNvPicPr>
                      <p:nvPr/>
                    </p:nvPicPr>
                    <p:blipFill>
                      <a:blip r:embed="rId10">
                        <a:extLst>
                          <a:ext uri="{28A0092B-C50C-407E-A947-70E740481C1C}">
                            <a14:useLocalDpi xmlns:a14="http://schemas.microsoft.com/office/drawing/2010/main" val="0"/>
                          </a:ext>
                        </a:extLst>
                      </a:blip>
                      <a:srcRect l="17084" r="17256" b="-3891"/>
                      <a:stretch>
                        <a:fillRect/>
                      </a:stretch>
                    </p:blipFill>
                    <p:spPr bwMode="auto">
                      <a:xfrm>
                        <a:off x="4078288" y="4800600"/>
                        <a:ext cx="4594225"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rgbClr val="FFFF00"/>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4837" name="Rectangle 85"/>
          <p:cNvSpPr>
            <a:spLocks noChangeArrowheads="1"/>
          </p:cNvSpPr>
          <p:nvPr/>
        </p:nvSpPr>
        <p:spPr bwMode="auto">
          <a:xfrm>
            <a:off x="5886450" y="2516188"/>
            <a:ext cx="3084513"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762000">
              <a:buFont typeface="Wingdings" pitchFamily="2" charset="2"/>
              <a:buChar char=""/>
              <a:tabLst>
                <a:tab pos="457200" algn="l"/>
              </a:tabLst>
            </a:pPr>
            <a:r>
              <a:rPr lang="en-US" sz="1600"/>
              <a:t>Though the macrostructure</a:t>
            </a:r>
            <a:br>
              <a:rPr lang="en-US" sz="1600"/>
            </a:br>
            <a:r>
              <a:rPr lang="en-US" sz="1600"/>
              <a:t>   is uniform, the</a:t>
            </a:r>
            <a:br>
              <a:rPr lang="en-US" sz="1600"/>
            </a:br>
            <a:r>
              <a:rPr lang="en-US" sz="1600"/>
              <a:t>   microstructure is extremely</a:t>
            </a:r>
            <a:br>
              <a:rPr lang="en-US" sz="1600"/>
            </a:br>
            <a:r>
              <a:rPr lang="en-US" sz="1600"/>
              <a:t>   inhomogeneous and</a:t>
            </a:r>
            <a:br>
              <a:rPr lang="en-US" sz="1600"/>
            </a:br>
            <a:r>
              <a:rPr lang="en-US" sz="1600"/>
              <a:t>   resembles that in   </a:t>
            </a:r>
            <a:br>
              <a:rPr lang="en-US" sz="1600"/>
            </a:br>
            <a:r>
              <a:rPr lang="en-US" sz="1600"/>
              <a:t>   UO</a:t>
            </a:r>
            <a:r>
              <a:rPr lang="en-US" sz="1600" baseline="-25000"/>
              <a:t>2</a:t>
            </a:r>
            <a:r>
              <a:rPr lang="en-US" sz="1600"/>
              <a:t>-SiO</a:t>
            </a:r>
            <a:r>
              <a:rPr lang="en-US" sz="1600" baseline="-25000"/>
              <a:t>2</a:t>
            </a:r>
            <a:r>
              <a:rPr lang="en-US" sz="1600"/>
              <a:t> near the critical</a:t>
            </a:r>
            <a:br>
              <a:rPr lang="en-US" sz="1600"/>
            </a:br>
            <a:r>
              <a:rPr lang="en-US" sz="1600"/>
              <a:t>   point</a:t>
            </a:r>
          </a:p>
        </p:txBody>
      </p:sp>
    </p:spTree>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Foliennummernplatzhalter 3"/>
          <p:cNvSpPr>
            <a:spLocks noGrp="1"/>
          </p:cNvSpPr>
          <p:nvPr>
            <p:ph type="sldNum" sz="quarter" idx="10"/>
          </p:nvPr>
        </p:nvSpPr>
        <p:spPr/>
        <p:txBody>
          <a:body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41EE2AF0-7543-40CC-8C63-AF13746CFD92}" type="slidenum">
              <a:rPr lang="en-GB" sz="1600"/>
              <a:pPr/>
              <a:t>19</a:t>
            </a:fld>
            <a:endParaRPr lang="en-GB" sz="1600"/>
          </a:p>
        </p:txBody>
      </p:sp>
      <p:sp>
        <p:nvSpPr>
          <p:cNvPr id="715778" name="Rectangle 2"/>
          <p:cNvSpPr>
            <a:spLocks noChangeArrowheads="1"/>
          </p:cNvSpPr>
          <p:nvPr/>
        </p:nvSpPr>
        <p:spPr bwMode="auto">
          <a:xfrm>
            <a:off x="0" y="0"/>
            <a:ext cx="914400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defTabSz="762000"/>
            <a:r>
              <a:rPr lang="en-US">
                <a:solidFill>
                  <a:srgbClr val="000099"/>
                </a:solidFill>
              </a:rPr>
              <a:t>UO</a:t>
            </a:r>
            <a:r>
              <a:rPr lang="en-US" baseline="-25000">
                <a:solidFill>
                  <a:srgbClr val="000099"/>
                </a:solidFill>
              </a:rPr>
              <a:t>2</a:t>
            </a:r>
            <a:r>
              <a:rPr lang="ru-RU">
                <a:solidFill>
                  <a:srgbClr val="000099"/>
                </a:solidFill>
              </a:rPr>
              <a:t>-</a:t>
            </a:r>
            <a:r>
              <a:rPr lang="en-US">
                <a:solidFill>
                  <a:srgbClr val="000099"/>
                </a:solidFill>
              </a:rPr>
              <a:t>FeO-SiO</a:t>
            </a:r>
            <a:r>
              <a:rPr lang="en-US" baseline="-25000">
                <a:solidFill>
                  <a:srgbClr val="000099"/>
                </a:solidFill>
              </a:rPr>
              <a:t>2</a:t>
            </a:r>
            <a:r>
              <a:rPr lang="ru-RU">
                <a:solidFill>
                  <a:srgbClr val="000099"/>
                </a:solidFill>
              </a:rPr>
              <a:t> </a:t>
            </a:r>
            <a:r>
              <a:rPr lang="en-US">
                <a:solidFill>
                  <a:srgbClr val="000099"/>
                </a:solidFill>
                <a:ea typeface="Arial Unicode MS" pitchFamily="34" charset="-128"/>
                <a:cs typeface="Arial Unicode MS" pitchFamily="34" charset="-128"/>
              </a:rPr>
              <a:t>system:</a:t>
            </a:r>
            <a:r>
              <a:rPr lang="en-US">
                <a:solidFill>
                  <a:srgbClr val="000099"/>
                </a:solidFill>
              </a:rPr>
              <a:t>GPRS #33-36 test results</a:t>
            </a:r>
            <a:r>
              <a:rPr lang="ru-RU">
                <a:solidFill>
                  <a:srgbClr val="000099"/>
                </a:solidFill>
              </a:rPr>
              <a:t>(1</a:t>
            </a:r>
            <a:r>
              <a:rPr lang="en-US">
                <a:solidFill>
                  <a:srgbClr val="000099"/>
                </a:solidFill>
              </a:rPr>
              <a:t>3</a:t>
            </a:r>
            <a:r>
              <a:rPr lang="ru-RU">
                <a:solidFill>
                  <a:srgbClr val="000099"/>
                </a:solidFill>
              </a:rPr>
              <a:t>)</a:t>
            </a:r>
          </a:p>
        </p:txBody>
      </p:sp>
      <p:sp>
        <p:nvSpPr>
          <p:cNvPr id="715779" name="Rectangle 3"/>
          <p:cNvSpPr>
            <a:spLocks noGrp="1" noChangeArrowheads="1"/>
          </p:cNvSpPr>
          <p:nvPr>
            <p:ph type="title"/>
          </p:nvPr>
        </p:nvSpPr>
        <p:spPr>
          <a:xfrm>
            <a:off x="1023938" y="647700"/>
            <a:ext cx="2692400" cy="385763"/>
          </a:xfrm>
          <a:noFill/>
          <a:ln/>
        </p:spPr>
        <p:txBody>
          <a:bodyPr lIns="92075" tIns="46038" rIns="92075" bIns="46038"/>
          <a:lstStyle/>
          <a:p>
            <a:r>
              <a:rPr lang="en-US" sz="2000">
                <a:solidFill>
                  <a:srgbClr val="993300"/>
                </a:solidFill>
                <a:effectLst/>
              </a:rPr>
              <a:t>SEM</a:t>
            </a:r>
            <a:r>
              <a:rPr lang="ru-RU" sz="2000">
                <a:solidFill>
                  <a:srgbClr val="993300"/>
                </a:solidFill>
                <a:effectLst/>
              </a:rPr>
              <a:t>/</a:t>
            </a:r>
            <a:r>
              <a:rPr lang="en-US" sz="2000">
                <a:solidFill>
                  <a:srgbClr val="993300"/>
                </a:solidFill>
                <a:effectLst/>
              </a:rPr>
              <a:t>EDX</a:t>
            </a:r>
            <a:r>
              <a:rPr lang="ru-RU" sz="2000">
                <a:solidFill>
                  <a:srgbClr val="993300"/>
                </a:solidFill>
                <a:effectLst/>
              </a:rPr>
              <a:t> </a:t>
            </a:r>
            <a:r>
              <a:rPr lang="en-US" sz="2000">
                <a:solidFill>
                  <a:srgbClr val="993300"/>
                </a:solidFill>
                <a:effectLst/>
              </a:rPr>
              <a:t>GPRS 36</a:t>
            </a:r>
            <a:r>
              <a:rPr lang="ru-RU" sz="2000">
                <a:solidFill>
                  <a:srgbClr val="993300"/>
                </a:solidFill>
                <a:effectLst/>
              </a:rPr>
              <a:t/>
            </a:r>
            <a:br>
              <a:rPr lang="ru-RU" sz="2000">
                <a:solidFill>
                  <a:srgbClr val="993300"/>
                </a:solidFill>
                <a:effectLst/>
              </a:rPr>
            </a:br>
            <a:endParaRPr lang="ru-RU" sz="2000">
              <a:solidFill>
                <a:srgbClr val="993300"/>
              </a:solidFill>
              <a:effectLst/>
            </a:endParaRPr>
          </a:p>
        </p:txBody>
      </p:sp>
      <p:graphicFrame>
        <p:nvGraphicFramePr>
          <p:cNvPr id="715780" name="Object 4"/>
          <p:cNvGraphicFramePr>
            <a:graphicFrameLocks noChangeAspect="1"/>
          </p:cNvGraphicFramePr>
          <p:nvPr>
            <p:ph idx="1"/>
          </p:nvPr>
        </p:nvGraphicFramePr>
        <p:xfrm>
          <a:off x="2449513" y="3975100"/>
          <a:ext cx="4727575" cy="1524000"/>
        </p:xfrm>
        <a:graphic>
          <a:graphicData uri="http://schemas.openxmlformats.org/presentationml/2006/ole">
            <mc:AlternateContent xmlns:mc="http://schemas.openxmlformats.org/markup-compatibility/2006">
              <mc:Choice xmlns:v="urn:schemas-microsoft-com:vml" Requires="v">
                <p:oleObj spid="_x0000_s715833" name="Документ" r:id="rId3" imgW="6047213" imgH="1948914" progId="Word.Document.8">
                  <p:embed/>
                </p:oleObj>
              </mc:Choice>
              <mc:Fallback>
                <p:oleObj name="Документ" r:id="rId3" imgW="6047213" imgH="1948914" progId="Word.Documen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l="19579" t="-2847" r="20624" b="42847"/>
                      <a:stretch>
                        <a:fillRect/>
                      </a:stretch>
                    </p:blipFill>
                    <p:spPr bwMode="auto">
                      <a:xfrm>
                        <a:off x="2449513" y="3975100"/>
                        <a:ext cx="47275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rgbClr val="FFFF00"/>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157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650" y="928688"/>
            <a:ext cx="1898650" cy="308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5782" name="Rectangle 6"/>
          <p:cNvSpPr>
            <a:spLocks noChangeArrowheads="1"/>
          </p:cNvSpPr>
          <p:nvPr/>
        </p:nvSpPr>
        <p:spPr bwMode="auto">
          <a:xfrm>
            <a:off x="998538" y="3506788"/>
            <a:ext cx="276225" cy="257175"/>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pic>
        <p:nvPicPr>
          <p:cNvPr id="715783" name="Picture 7" descr="1-5"/>
          <p:cNvPicPr>
            <a:picLocks noChangeAspect="1" noChangeArrowheads="1"/>
          </p:cNvPicPr>
          <p:nvPr/>
        </p:nvPicPr>
        <p:blipFill>
          <a:blip r:embed="rId6" cstate="print">
            <a:lum contrast="20000"/>
            <a:extLst>
              <a:ext uri="{28A0092B-C50C-407E-A947-70E740481C1C}">
                <a14:useLocalDpi xmlns:a14="http://schemas.microsoft.com/office/drawing/2010/main" val="0"/>
              </a:ext>
            </a:extLst>
          </a:blip>
          <a:srcRect/>
          <a:stretch>
            <a:fillRect/>
          </a:stretch>
        </p:blipFill>
        <p:spPr bwMode="auto">
          <a:xfrm>
            <a:off x="3890963" y="817563"/>
            <a:ext cx="1677987" cy="170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5784"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46750" y="796925"/>
            <a:ext cx="1682750" cy="1712913"/>
          </a:xfrm>
          <a:prstGeom prst="rect">
            <a:avLst/>
          </a:prstGeom>
          <a:noFill/>
          <a:extLst>
            <a:ext uri="{909E8E84-426E-40DD-AFC4-6F175D3DCCD1}">
              <a14:hiddenFill xmlns:a14="http://schemas.microsoft.com/office/drawing/2010/main">
                <a:solidFill>
                  <a:srgbClr val="FFFFFF"/>
                </a:solidFill>
              </a14:hiddenFill>
            </a:ext>
          </a:extLst>
        </p:spPr>
      </p:pic>
      <p:sp>
        <p:nvSpPr>
          <p:cNvPr id="715785" name="Rectangle 9"/>
          <p:cNvSpPr>
            <a:spLocks noChangeArrowheads="1"/>
          </p:cNvSpPr>
          <p:nvPr/>
        </p:nvSpPr>
        <p:spPr bwMode="auto">
          <a:xfrm>
            <a:off x="3871913" y="815975"/>
            <a:ext cx="1670050" cy="1711325"/>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sp>
        <p:nvSpPr>
          <p:cNvPr id="715786" name="Rectangle 10"/>
          <p:cNvSpPr>
            <a:spLocks noChangeArrowheads="1"/>
          </p:cNvSpPr>
          <p:nvPr/>
        </p:nvSpPr>
        <p:spPr bwMode="auto">
          <a:xfrm>
            <a:off x="4521200" y="1916113"/>
            <a:ext cx="215900" cy="220662"/>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sp>
        <p:nvSpPr>
          <p:cNvPr id="715787" name="Freeform 11"/>
          <p:cNvSpPr>
            <a:spLocks/>
          </p:cNvSpPr>
          <p:nvPr/>
        </p:nvSpPr>
        <p:spPr bwMode="auto">
          <a:xfrm>
            <a:off x="4292600" y="1120775"/>
            <a:ext cx="1022350" cy="1211263"/>
          </a:xfrm>
          <a:custGeom>
            <a:avLst/>
            <a:gdLst>
              <a:gd name="T0" fmla="*/ 240 w 680"/>
              <a:gd name="T1" fmla="*/ 0 h 792"/>
              <a:gd name="T2" fmla="*/ 8 w 680"/>
              <a:gd name="T3" fmla="*/ 256 h 792"/>
              <a:gd name="T4" fmla="*/ 0 w 680"/>
              <a:gd name="T5" fmla="*/ 664 h 792"/>
              <a:gd name="T6" fmla="*/ 256 w 680"/>
              <a:gd name="T7" fmla="*/ 792 h 792"/>
              <a:gd name="T8" fmla="*/ 544 w 680"/>
              <a:gd name="T9" fmla="*/ 672 h 792"/>
              <a:gd name="T10" fmla="*/ 680 w 680"/>
              <a:gd name="T11" fmla="*/ 328 h 792"/>
              <a:gd name="T12" fmla="*/ 568 w 680"/>
              <a:gd name="T13" fmla="*/ 88 h 792"/>
              <a:gd name="T14" fmla="*/ 240 w 680"/>
              <a:gd name="T15" fmla="*/ 0 h 7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0" h="792">
                <a:moveTo>
                  <a:pt x="240" y="0"/>
                </a:moveTo>
                <a:lnTo>
                  <a:pt x="8" y="256"/>
                </a:lnTo>
                <a:lnTo>
                  <a:pt x="0" y="664"/>
                </a:lnTo>
                <a:lnTo>
                  <a:pt x="256" y="792"/>
                </a:lnTo>
                <a:lnTo>
                  <a:pt x="544" y="672"/>
                </a:lnTo>
                <a:lnTo>
                  <a:pt x="680" y="328"/>
                </a:lnTo>
                <a:lnTo>
                  <a:pt x="568" y="88"/>
                </a:lnTo>
                <a:lnTo>
                  <a:pt x="240" y="0"/>
                </a:lnTo>
                <a:close/>
              </a:path>
            </a:pathLst>
          </a:custGeom>
          <a:noFill/>
          <a:ln w="28575" cap="flat" cmpd="sng">
            <a:solidFill>
              <a:srgbClr val="FFFF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p>
            <a:endParaRPr lang="de-DE"/>
          </a:p>
        </p:txBody>
      </p:sp>
      <p:sp>
        <p:nvSpPr>
          <p:cNvPr id="715788" name="Text Box 12"/>
          <p:cNvSpPr txBox="1">
            <a:spLocks noChangeArrowheads="1"/>
          </p:cNvSpPr>
          <p:nvPr/>
        </p:nvSpPr>
        <p:spPr bwMode="auto">
          <a:xfrm>
            <a:off x="4552950" y="1314450"/>
            <a:ext cx="542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spAutoFit/>
          </a:bodyPr>
          <a:lstStyle>
            <a:lvl1pPr>
              <a:defRPr sz="2400">
                <a:solidFill>
                  <a:schemeClr val="tx1"/>
                </a:solidFill>
                <a:latin typeface="Arial Unicode MS" pitchFamily="34" charset="-128"/>
              </a:defRPr>
            </a:lvl1pPr>
            <a:lvl2pPr marL="571500">
              <a:defRPr sz="2400">
                <a:solidFill>
                  <a:schemeClr val="tx1"/>
                </a:solidFill>
                <a:latin typeface="Arial Unicode MS" pitchFamily="34" charset="-128"/>
              </a:defRPr>
            </a:lvl2pPr>
            <a:lvl3pPr marL="1143000">
              <a:defRPr sz="2400">
                <a:solidFill>
                  <a:schemeClr val="tx1"/>
                </a:solidFill>
                <a:latin typeface="Arial Unicode MS" pitchFamily="34" charset="-128"/>
              </a:defRPr>
            </a:lvl3pPr>
            <a:lvl4pPr marL="1714500">
              <a:defRPr sz="2400">
                <a:solidFill>
                  <a:schemeClr val="tx1"/>
                </a:solidFill>
                <a:latin typeface="Arial Unicode MS" pitchFamily="34" charset="-128"/>
              </a:defRPr>
            </a:lvl4pPr>
            <a:lvl5pPr marL="2286000">
              <a:defRPr sz="2400">
                <a:solidFill>
                  <a:schemeClr val="tx1"/>
                </a:solidFill>
                <a:latin typeface="Arial Unicode MS" pitchFamily="34" charset="-128"/>
              </a:defRPr>
            </a:lvl5pPr>
            <a:lvl6pPr marL="2743200" eaLnBrk="0" fontAlgn="base" hangingPunct="0">
              <a:spcBef>
                <a:spcPct val="0"/>
              </a:spcBef>
              <a:spcAft>
                <a:spcPct val="0"/>
              </a:spcAft>
              <a:defRPr sz="2400">
                <a:solidFill>
                  <a:schemeClr val="tx1"/>
                </a:solidFill>
                <a:latin typeface="Arial Unicode MS" pitchFamily="34" charset="-128"/>
              </a:defRPr>
            </a:lvl6pPr>
            <a:lvl7pPr marL="3200400" eaLnBrk="0" fontAlgn="base" hangingPunct="0">
              <a:spcBef>
                <a:spcPct val="0"/>
              </a:spcBef>
              <a:spcAft>
                <a:spcPct val="0"/>
              </a:spcAft>
              <a:defRPr sz="2400">
                <a:solidFill>
                  <a:schemeClr val="tx1"/>
                </a:solidFill>
                <a:latin typeface="Arial Unicode MS" pitchFamily="34" charset="-128"/>
              </a:defRPr>
            </a:lvl7pPr>
            <a:lvl8pPr marL="3657600" eaLnBrk="0" fontAlgn="base" hangingPunct="0">
              <a:spcBef>
                <a:spcPct val="0"/>
              </a:spcBef>
              <a:spcAft>
                <a:spcPct val="0"/>
              </a:spcAft>
              <a:defRPr sz="2400">
                <a:solidFill>
                  <a:schemeClr val="tx1"/>
                </a:solidFill>
                <a:latin typeface="Arial Unicode MS" pitchFamily="34" charset="-128"/>
              </a:defRPr>
            </a:lvl8pPr>
            <a:lvl9pPr marL="4114800" eaLnBrk="0" fontAlgn="base" hangingPunct="0">
              <a:spcBef>
                <a:spcPct val="0"/>
              </a:spcBef>
              <a:spcAft>
                <a:spcPct val="0"/>
              </a:spcAft>
              <a:defRPr sz="2400">
                <a:solidFill>
                  <a:schemeClr val="tx1"/>
                </a:solidFill>
                <a:latin typeface="Arial Unicode MS" pitchFamily="34" charset="-128"/>
              </a:defRPr>
            </a:lvl9pPr>
          </a:lstStyle>
          <a:p>
            <a:r>
              <a:rPr lang="en-US" sz="1400">
                <a:solidFill>
                  <a:srgbClr val="FFFF00"/>
                </a:solidFill>
                <a:latin typeface="Arial" pitchFamily="34" charset="0"/>
              </a:rPr>
              <a:t>SQ</a:t>
            </a:r>
            <a:r>
              <a:rPr lang="ru-RU" sz="1400">
                <a:solidFill>
                  <a:srgbClr val="FFFF00"/>
                </a:solidFill>
                <a:latin typeface="Arial" pitchFamily="34" charset="0"/>
              </a:rPr>
              <a:t>2</a:t>
            </a:r>
          </a:p>
        </p:txBody>
      </p:sp>
      <p:sp>
        <p:nvSpPr>
          <p:cNvPr id="715789" name="Rectangle 13"/>
          <p:cNvSpPr>
            <a:spLocks noChangeArrowheads="1"/>
          </p:cNvSpPr>
          <p:nvPr/>
        </p:nvSpPr>
        <p:spPr bwMode="auto">
          <a:xfrm>
            <a:off x="5746750" y="803275"/>
            <a:ext cx="1682750" cy="1700213"/>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sp>
        <p:nvSpPr>
          <p:cNvPr id="715790" name="Freeform 14"/>
          <p:cNvSpPr>
            <a:spLocks/>
          </p:cNvSpPr>
          <p:nvPr/>
        </p:nvSpPr>
        <p:spPr bwMode="auto">
          <a:xfrm>
            <a:off x="3368675" y="817563"/>
            <a:ext cx="504825" cy="1706562"/>
          </a:xfrm>
          <a:custGeom>
            <a:avLst/>
            <a:gdLst>
              <a:gd name="T0" fmla="*/ 3 w 336"/>
              <a:gd name="T1" fmla="*/ 351 h 1116"/>
              <a:gd name="T2" fmla="*/ 336 w 336"/>
              <a:gd name="T3" fmla="*/ 0 h 1116"/>
              <a:gd name="T4" fmla="*/ 336 w 336"/>
              <a:gd name="T5" fmla="*/ 1116 h 1116"/>
              <a:gd name="T6" fmla="*/ 0 w 336"/>
              <a:gd name="T7" fmla="*/ 513 h 1116"/>
              <a:gd name="T8" fmla="*/ 3 w 336"/>
              <a:gd name="T9" fmla="*/ 351 h 1116"/>
            </a:gdLst>
            <a:ahLst/>
            <a:cxnLst>
              <a:cxn ang="0">
                <a:pos x="T0" y="T1"/>
              </a:cxn>
              <a:cxn ang="0">
                <a:pos x="T2" y="T3"/>
              </a:cxn>
              <a:cxn ang="0">
                <a:pos x="T4" y="T5"/>
              </a:cxn>
              <a:cxn ang="0">
                <a:pos x="T6" y="T7"/>
              </a:cxn>
              <a:cxn ang="0">
                <a:pos x="T8" y="T9"/>
              </a:cxn>
            </a:cxnLst>
            <a:rect l="0" t="0" r="r" b="b"/>
            <a:pathLst>
              <a:path w="336" h="1116">
                <a:moveTo>
                  <a:pt x="3" y="351"/>
                </a:moveTo>
                <a:lnTo>
                  <a:pt x="336" y="0"/>
                </a:lnTo>
                <a:lnTo>
                  <a:pt x="336" y="1116"/>
                </a:lnTo>
                <a:lnTo>
                  <a:pt x="0" y="513"/>
                </a:lnTo>
                <a:lnTo>
                  <a:pt x="3" y="351"/>
                </a:lnTo>
                <a:close/>
              </a:path>
            </a:pathLst>
          </a:custGeom>
          <a:solidFill>
            <a:srgbClr val="FFCC99">
              <a:alpha val="25999"/>
            </a:srgbClr>
          </a:solidFill>
          <a:ln w="19050" cap="flat" cmpd="sng">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p>
            <a:endParaRPr lang="de-DE"/>
          </a:p>
        </p:txBody>
      </p:sp>
      <p:sp>
        <p:nvSpPr>
          <p:cNvPr id="715791" name="Freeform 15"/>
          <p:cNvSpPr>
            <a:spLocks/>
          </p:cNvSpPr>
          <p:nvPr/>
        </p:nvSpPr>
        <p:spPr bwMode="auto">
          <a:xfrm>
            <a:off x="4725988" y="800100"/>
            <a:ext cx="1022350" cy="1711325"/>
          </a:xfrm>
          <a:custGeom>
            <a:avLst/>
            <a:gdLst>
              <a:gd name="T0" fmla="*/ 3 w 681"/>
              <a:gd name="T1" fmla="*/ 729 h 1119"/>
              <a:gd name="T2" fmla="*/ 678 w 681"/>
              <a:gd name="T3" fmla="*/ 0 h 1119"/>
              <a:gd name="T4" fmla="*/ 681 w 681"/>
              <a:gd name="T5" fmla="*/ 1119 h 1119"/>
              <a:gd name="T6" fmla="*/ 0 w 681"/>
              <a:gd name="T7" fmla="*/ 885 h 1119"/>
              <a:gd name="T8" fmla="*/ 3 w 681"/>
              <a:gd name="T9" fmla="*/ 729 h 1119"/>
            </a:gdLst>
            <a:ahLst/>
            <a:cxnLst>
              <a:cxn ang="0">
                <a:pos x="T0" y="T1"/>
              </a:cxn>
              <a:cxn ang="0">
                <a:pos x="T2" y="T3"/>
              </a:cxn>
              <a:cxn ang="0">
                <a:pos x="T4" y="T5"/>
              </a:cxn>
              <a:cxn ang="0">
                <a:pos x="T6" y="T7"/>
              </a:cxn>
              <a:cxn ang="0">
                <a:pos x="T8" y="T9"/>
              </a:cxn>
            </a:cxnLst>
            <a:rect l="0" t="0" r="r" b="b"/>
            <a:pathLst>
              <a:path w="681" h="1119">
                <a:moveTo>
                  <a:pt x="3" y="729"/>
                </a:moveTo>
                <a:lnTo>
                  <a:pt x="678" y="0"/>
                </a:lnTo>
                <a:lnTo>
                  <a:pt x="681" y="1119"/>
                </a:lnTo>
                <a:lnTo>
                  <a:pt x="0" y="885"/>
                </a:lnTo>
                <a:lnTo>
                  <a:pt x="3" y="729"/>
                </a:lnTo>
                <a:close/>
              </a:path>
            </a:pathLst>
          </a:custGeom>
          <a:solidFill>
            <a:srgbClr val="FFCC99">
              <a:alpha val="25000"/>
            </a:srgbClr>
          </a:solidFill>
          <a:ln w="19050" cap="flat" cmpd="sng">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p>
            <a:endParaRPr lang="de-DE"/>
          </a:p>
        </p:txBody>
      </p:sp>
      <p:grpSp>
        <p:nvGrpSpPr>
          <p:cNvPr id="715792" name="Group 16"/>
          <p:cNvGrpSpPr>
            <a:grpSpLocks/>
          </p:cNvGrpSpPr>
          <p:nvPr/>
        </p:nvGrpSpPr>
        <p:grpSpPr bwMode="auto">
          <a:xfrm>
            <a:off x="3057525" y="2536825"/>
            <a:ext cx="682625" cy="339725"/>
            <a:chOff x="2223" y="1832"/>
            <a:chExt cx="382" cy="222"/>
          </a:xfrm>
        </p:grpSpPr>
        <p:sp>
          <p:nvSpPr>
            <p:cNvPr id="715793" name="Line 17"/>
            <p:cNvSpPr>
              <a:spLocks noChangeShapeType="1"/>
            </p:cNvSpPr>
            <p:nvPr/>
          </p:nvSpPr>
          <p:spPr bwMode="auto">
            <a:xfrm>
              <a:off x="2265" y="1905"/>
              <a:ext cx="306"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5794" name="Line 18"/>
            <p:cNvSpPr>
              <a:spLocks noChangeShapeType="1"/>
            </p:cNvSpPr>
            <p:nvPr/>
          </p:nvSpPr>
          <p:spPr bwMode="auto">
            <a:xfrm flipV="1">
              <a:off x="2269"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5795" name="Line 19"/>
            <p:cNvSpPr>
              <a:spLocks noChangeShapeType="1"/>
            </p:cNvSpPr>
            <p:nvPr/>
          </p:nvSpPr>
          <p:spPr bwMode="auto">
            <a:xfrm flipV="1">
              <a:off x="2570"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715796" name="Group 20"/>
            <p:cNvGrpSpPr>
              <a:grpSpLocks/>
            </p:cNvGrpSpPr>
            <p:nvPr/>
          </p:nvGrpSpPr>
          <p:grpSpPr bwMode="auto">
            <a:xfrm>
              <a:off x="2328" y="1863"/>
              <a:ext cx="178" cy="37"/>
              <a:chOff x="7118" y="3768"/>
              <a:chExt cx="511" cy="179"/>
            </a:xfrm>
          </p:grpSpPr>
          <p:sp>
            <p:nvSpPr>
              <p:cNvPr id="715797" name="Line 21"/>
              <p:cNvSpPr>
                <a:spLocks noChangeShapeType="1"/>
              </p:cNvSpPr>
              <p:nvPr/>
            </p:nvSpPr>
            <p:spPr bwMode="auto">
              <a:xfrm flipV="1">
                <a:off x="762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5798" name="Line 22"/>
              <p:cNvSpPr>
                <a:spLocks noChangeShapeType="1"/>
              </p:cNvSpPr>
              <p:nvPr/>
            </p:nvSpPr>
            <p:spPr bwMode="auto">
              <a:xfrm flipV="1">
                <a:off x="745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5799" name="Line 23"/>
              <p:cNvSpPr>
                <a:spLocks noChangeShapeType="1"/>
              </p:cNvSpPr>
              <p:nvPr/>
            </p:nvSpPr>
            <p:spPr bwMode="auto">
              <a:xfrm flipV="1">
                <a:off x="728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5800" name="Line 24"/>
              <p:cNvSpPr>
                <a:spLocks noChangeShapeType="1"/>
              </p:cNvSpPr>
              <p:nvPr/>
            </p:nvSpPr>
            <p:spPr bwMode="auto">
              <a:xfrm flipV="1">
                <a:off x="711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15801" name="Text Box 25"/>
            <p:cNvSpPr txBox="1">
              <a:spLocks noChangeArrowheads="1"/>
            </p:cNvSpPr>
            <p:nvPr/>
          </p:nvSpPr>
          <p:spPr bwMode="auto">
            <a:xfrm>
              <a:off x="2223" y="1910"/>
              <a:ext cx="382"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r>
                <a:rPr lang="ru-RU" sz="1200">
                  <a:solidFill>
                    <a:srgbClr val="000000"/>
                  </a:solidFill>
                </a:rPr>
                <a:t>144 </a:t>
              </a:r>
              <a:r>
                <a:rPr lang="ru-RU" sz="1200">
                  <a:solidFill>
                    <a:srgbClr val="000000"/>
                  </a:solidFill>
                  <a:sym typeface="Symbol" pitchFamily="18" charset="2"/>
                </a:rPr>
                <a:t></a:t>
              </a:r>
              <a:r>
                <a:rPr lang="ru-RU" sz="1200">
                  <a:solidFill>
                    <a:srgbClr val="000000"/>
                  </a:solidFill>
                </a:rPr>
                <a:t>m</a:t>
              </a:r>
              <a:endParaRPr lang="ru-RU">
                <a:solidFill>
                  <a:srgbClr val="800000"/>
                </a:solidFill>
              </a:endParaRPr>
            </a:p>
          </p:txBody>
        </p:sp>
      </p:grpSp>
      <p:grpSp>
        <p:nvGrpSpPr>
          <p:cNvPr id="715802" name="Group 26"/>
          <p:cNvGrpSpPr>
            <a:grpSpLocks/>
          </p:cNvGrpSpPr>
          <p:nvPr/>
        </p:nvGrpSpPr>
        <p:grpSpPr bwMode="auto">
          <a:xfrm>
            <a:off x="4900613" y="2549525"/>
            <a:ext cx="682625" cy="338138"/>
            <a:chOff x="2223" y="1832"/>
            <a:chExt cx="382" cy="222"/>
          </a:xfrm>
        </p:grpSpPr>
        <p:sp>
          <p:nvSpPr>
            <p:cNvPr id="715803" name="Line 27"/>
            <p:cNvSpPr>
              <a:spLocks noChangeShapeType="1"/>
            </p:cNvSpPr>
            <p:nvPr/>
          </p:nvSpPr>
          <p:spPr bwMode="auto">
            <a:xfrm>
              <a:off x="2265" y="1905"/>
              <a:ext cx="306"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5804" name="Line 28"/>
            <p:cNvSpPr>
              <a:spLocks noChangeShapeType="1"/>
            </p:cNvSpPr>
            <p:nvPr/>
          </p:nvSpPr>
          <p:spPr bwMode="auto">
            <a:xfrm flipV="1">
              <a:off x="2269"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5805" name="Line 29"/>
            <p:cNvSpPr>
              <a:spLocks noChangeShapeType="1"/>
            </p:cNvSpPr>
            <p:nvPr/>
          </p:nvSpPr>
          <p:spPr bwMode="auto">
            <a:xfrm flipV="1">
              <a:off x="2570"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715806" name="Group 30"/>
            <p:cNvGrpSpPr>
              <a:grpSpLocks/>
            </p:cNvGrpSpPr>
            <p:nvPr/>
          </p:nvGrpSpPr>
          <p:grpSpPr bwMode="auto">
            <a:xfrm>
              <a:off x="2328" y="1863"/>
              <a:ext cx="178" cy="37"/>
              <a:chOff x="7118" y="3768"/>
              <a:chExt cx="511" cy="179"/>
            </a:xfrm>
          </p:grpSpPr>
          <p:sp>
            <p:nvSpPr>
              <p:cNvPr id="715807" name="Line 31"/>
              <p:cNvSpPr>
                <a:spLocks noChangeShapeType="1"/>
              </p:cNvSpPr>
              <p:nvPr/>
            </p:nvSpPr>
            <p:spPr bwMode="auto">
              <a:xfrm flipV="1">
                <a:off x="762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5808" name="Line 32"/>
              <p:cNvSpPr>
                <a:spLocks noChangeShapeType="1"/>
              </p:cNvSpPr>
              <p:nvPr/>
            </p:nvSpPr>
            <p:spPr bwMode="auto">
              <a:xfrm flipV="1">
                <a:off x="745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5809" name="Line 33"/>
              <p:cNvSpPr>
                <a:spLocks noChangeShapeType="1"/>
              </p:cNvSpPr>
              <p:nvPr/>
            </p:nvSpPr>
            <p:spPr bwMode="auto">
              <a:xfrm flipV="1">
                <a:off x="728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5810" name="Line 34"/>
              <p:cNvSpPr>
                <a:spLocks noChangeShapeType="1"/>
              </p:cNvSpPr>
              <p:nvPr/>
            </p:nvSpPr>
            <p:spPr bwMode="auto">
              <a:xfrm flipV="1">
                <a:off x="711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15811" name="Text Box 35"/>
            <p:cNvSpPr txBox="1">
              <a:spLocks noChangeArrowheads="1"/>
            </p:cNvSpPr>
            <p:nvPr/>
          </p:nvSpPr>
          <p:spPr bwMode="auto">
            <a:xfrm>
              <a:off x="2223" y="1910"/>
              <a:ext cx="382"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r>
                <a:rPr lang="ru-RU" sz="1200">
                  <a:solidFill>
                    <a:srgbClr val="000000"/>
                  </a:solidFill>
                </a:rPr>
                <a:t>40.1 </a:t>
              </a:r>
              <a:r>
                <a:rPr lang="ru-RU" sz="1200">
                  <a:solidFill>
                    <a:srgbClr val="000000"/>
                  </a:solidFill>
                  <a:sym typeface="Symbol" pitchFamily="18" charset="2"/>
                </a:rPr>
                <a:t></a:t>
              </a:r>
              <a:r>
                <a:rPr lang="ru-RU" sz="1200">
                  <a:solidFill>
                    <a:srgbClr val="000000"/>
                  </a:solidFill>
                </a:rPr>
                <a:t>m</a:t>
              </a:r>
              <a:endParaRPr lang="ru-RU">
                <a:solidFill>
                  <a:srgbClr val="800000"/>
                </a:solidFill>
              </a:endParaRPr>
            </a:p>
          </p:txBody>
        </p:sp>
      </p:grpSp>
      <p:grpSp>
        <p:nvGrpSpPr>
          <p:cNvPr id="715812" name="Group 36"/>
          <p:cNvGrpSpPr>
            <a:grpSpLocks/>
          </p:cNvGrpSpPr>
          <p:nvPr/>
        </p:nvGrpSpPr>
        <p:grpSpPr bwMode="auto">
          <a:xfrm>
            <a:off x="6772275" y="2513013"/>
            <a:ext cx="682625" cy="338137"/>
            <a:chOff x="2223" y="1832"/>
            <a:chExt cx="382" cy="222"/>
          </a:xfrm>
        </p:grpSpPr>
        <p:sp>
          <p:nvSpPr>
            <p:cNvPr id="715813" name="Line 37"/>
            <p:cNvSpPr>
              <a:spLocks noChangeShapeType="1"/>
            </p:cNvSpPr>
            <p:nvPr/>
          </p:nvSpPr>
          <p:spPr bwMode="auto">
            <a:xfrm>
              <a:off x="2265" y="1905"/>
              <a:ext cx="306"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5814" name="Line 38"/>
            <p:cNvSpPr>
              <a:spLocks noChangeShapeType="1"/>
            </p:cNvSpPr>
            <p:nvPr/>
          </p:nvSpPr>
          <p:spPr bwMode="auto">
            <a:xfrm flipV="1">
              <a:off x="2269"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5815" name="Line 39"/>
            <p:cNvSpPr>
              <a:spLocks noChangeShapeType="1"/>
            </p:cNvSpPr>
            <p:nvPr/>
          </p:nvSpPr>
          <p:spPr bwMode="auto">
            <a:xfrm flipV="1">
              <a:off x="2570" y="1832"/>
              <a:ext cx="0" cy="7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715816" name="Group 40"/>
            <p:cNvGrpSpPr>
              <a:grpSpLocks/>
            </p:cNvGrpSpPr>
            <p:nvPr/>
          </p:nvGrpSpPr>
          <p:grpSpPr bwMode="auto">
            <a:xfrm>
              <a:off x="2328" y="1863"/>
              <a:ext cx="178" cy="37"/>
              <a:chOff x="7118" y="3768"/>
              <a:chExt cx="511" cy="179"/>
            </a:xfrm>
          </p:grpSpPr>
          <p:sp>
            <p:nvSpPr>
              <p:cNvPr id="715817" name="Line 41"/>
              <p:cNvSpPr>
                <a:spLocks noChangeShapeType="1"/>
              </p:cNvSpPr>
              <p:nvPr/>
            </p:nvSpPr>
            <p:spPr bwMode="auto">
              <a:xfrm flipV="1">
                <a:off x="762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5818" name="Line 42"/>
              <p:cNvSpPr>
                <a:spLocks noChangeShapeType="1"/>
              </p:cNvSpPr>
              <p:nvPr/>
            </p:nvSpPr>
            <p:spPr bwMode="auto">
              <a:xfrm flipV="1">
                <a:off x="7459"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5819" name="Line 43"/>
              <p:cNvSpPr>
                <a:spLocks noChangeShapeType="1"/>
              </p:cNvSpPr>
              <p:nvPr/>
            </p:nvSpPr>
            <p:spPr bwMode="auto">
              <a:xfrm flipV="1">
                <a:off x="728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5820" name="Line 44"/>
              <p:cNvSpPr>
                <a:spLocks noChangeShapeType="1"/>
              </p:cNvSpPr>
              <p:nvPr/>
            </p:nvSpPr>
            <p:spPr bwMode="auto">
              <a:xfrm flipV="1">
                <a:off x="7118" y="3768"/>
                <a:ext cx="0" cy="179"/>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15821" name="Text Box 45"/>
            <p:cNvSpPr txBox="1">
              <a:spLocks noChangeArrowheads="1"/>
            </p:cNvSpPr>
            <p:nvPr/>
          </p:nvSpPr>
          <p:spPr bwMode="auto">
            <a:xfrm>
              <a:off x="2223" y="1910"/>
              <a:ext cx="382" cy="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ctr"/>
              <a:r>
                <a:rPr lang="ru-RU" sz="1200">
                  <a:solidFill>
                    <a:srgbClr val="000000"/>
                  </a:solidFill>
                </a:rPr>
                <a:t>1.67 </a:t>
              </a:r>
              <a:r>
                <a:rPr lang="ru-RU" sz="1200">
                  <a:solidFill>
                    <a:srgbClr val="000000"/>
                  </a:solidFill>
                  <a:sym typeface="Symbol" pitchFamily="18" charset="2"/>
                </a:rPr>
                <a:t></a:t>
              </a:r>
              <a:r>
                <a:rPr lang="ru-RU" sz="1200">
                  <a:solidFill>
                    <a:srgbClr val="000000"/>
                  </a:solidFill>
                </a:rPr>
                <a:t>m</a:t>
              </a:r>
              <a:endParaRPr lang="ru-RU">
                <a:solidFill>
                  <a:srgbClr val="800000"/>
                </a:solidFill>
              </a:endParaRPr>
            </a:p>
          </p:txBody>
        </p:sp>
      </p:grpSp>
      <p:sp>
        <p:nvSpPr>
          <p:cNvPr id="715822" name="Freeform 46"/>
          <p:cNvSpPr>
            <a:spLocks/>
          </p:cNvSpPr>
          <p:nvPr/>
        </p:nvSpPr>
        <p:spPr bwMode="auto">
          <a:xfrm>
            <a:off x="1276350" y="1162050"/>
            <a:ext cx="1114425" cy="2600325"/>
          </a:xfrm>
          <a:custGeom>
            <a:avLst/>
            <a:gdLst>
              <a:gd name="T0" fmla="*/ 6 w 702"/>
              <a:gd name="T1" fmla="*/ 1482 h 1638"/>
              <a:gd name="T2" fmla="*/ 702 w 702"/>
              <a:gd name="T3" fmla="*/ 0 h 1638"/>
              <a:gd name="T4" fmla="*/ 702 w 702"/>
              <a:gd name="T5" fmla="*/ 852 h 1638"/>
              <a:gd name="T6" fmla="*/ 0 w 702"/>
              <a:gd name="T7" fmla="*/ 1638 h 1638"/>
              <a:gd name="T8" fmla="*/ 6 w 702"/>
              <a:gd name="T9" fmla="*/ 1482 h 1638"/>
            </a:gdLst>
            <a:ahLst/>
            <a:cxnLst>
              <a:cxn ang="0">
                <a:pos x="T0" y="T1"/>
              </a:cxn>
              <a:cxn ang="0">
                <a:pos x="T2" y="T3"/>
              </a:cxn>
              <a:cxn ang="0">
                <a:pos x="T4" y="T5"/>
              </a:cxn>
              <a:cxn ang="0">
                <a:pos x="T6" y="T7"/>
              </a:cxn>
              <a:cxn ang="0">
                <a:pos x="T8" y="T9"/>
              </a:cxn>
            </a:cxnLst>
            <a:rect l="0" t="0" r="r" b="b"/>
            <a:pathLst>
              <a:path w="702" h="1638">
                <a:moveTo>
                  <a:pt x="6" y="1482"/>
                </a:moveTo>
                <a:lnTo>
                  <a:pt x="702" y="0"/>
                </a:lnTo>
                <a:lnTo>
                  <a:pt x="702" y="852"/>
                </a:lnTo>
                <a:lnTo>
                  <a:pt x="0" y="1638"/>
                </a:lnTo>
                <a:lnTo>
                  <a:pt x="6" y="1482"/>
                </a:lnTo>
                <a:close/>
              </a:path>
            </a:pathLst>
          </a:custGeom>
          <a:solidFill>
            <a:srgbClr val="FFCC99">
              <a:alpha val="25000"/>
            </a:srgbClr>
          </a:solidFill>
          <a:ln w="19050" cap="flat" cmpd="sng">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p>
            <a:endParaRPr lang="de-DE"/>
          </a:p>
        </p:txBody>
      </p:sp>
      <p:grpSp>
        <p:nvGrpSpPr>
          <p:cNvPr id="715823" name="Group 47"/>
          <p:cNvGrpSpPr>
            <a:grpSpLocks/>
          </p:cNvGrpSpPr>
          <p:nvPr/>
        </p:nvGrpSpPr>
        <p:grpSpPr bwMode="auto">
          <a:xfrm>
            <a:off x="2370138" y="1182688"/>
            <a:ext cx="1346200" cy="1350962"/>
            <a:chOff x="1696" y="880"/>
            <a:chExt cx="896" cy="884"/>
          </a:xfrm>
        </p:grpSpPr>
        <p:grpSp>
          <p:nvGrpSpPr>
            <p:cNvPr id="715824" name="Group 48"/>
            <p:cNvGrpSpPr>
              <a:grpSpLocks/>
            </p:cNvGrpSpPr>
            <p:nvPr/>
          </p:nvGrpSpPr>
          <p:grpSpPr bwMode="auto">
            <a:xfrm>
              <a:off x="1696" y="880"/>
              <a:ext cx="896" cy="884"/>
              <a:chOff x="1696" y="880"/>
              <a:chExt cx="896" cy="884"/>
            </a:xfrm>
          </p:grpSpPr>
          <p:pic>
            <p:nvPicPr>
              <p:cNvPr id="715825" name="Picture 4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04" y="884"/>
                <a:ext cx="880" cy="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5826" name="Rectangle 50"/>
              <p:cNvSpPr>
                <a:spLocks noChangeArrowheads="1"/>
              </p:cNvSpPr>
              <p:nvPr/>
            </p:nvSpPr>
            <p:spPr bwMode="auto">
              <a:xfrm>
                <a:off x="1696" y="880"/>
                <a:ext cx="896" cy="872"/>
              </a:xfrm>
              <a:prstGeom prst="rect">
                <a:avLst/>
              </a:prstGeom>
              <a:noFill/>
              <a:ln w="28575" algn="ctr">
                <a:solidFill>
                  <a:srgbClr val="9933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pPr algn="ctr"/>
                <a:endParaRPr lang="ru-RU">
                  <a:solidFill>
                    <a:srgbClr val="993300"/>
                  </a:solidFill>
                </a:endParaRPr>
              </a:p>
            </p:txBody>
          </p:sp>
        </p:grpSp>
        <p:sp>
          <p:nvSpPr>
            <p:cNvPr id="715827" name="Text Box 51"/>
            <p:cNvSpPr txBox="1">
              <a:spLocks noChangeArrowheads="1"/>
            </p:cNvSpPr>
            <p:nvPr/>
          </p:nvSpPr>
          <p:spPr bwMode="auto">
            <a:xfrm>
              <a:off x="1789" y="975"/>
              <a:ext cx="361" cy="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spAutoFit/>
            </a:bodyPr>
            <a:lstStyle>
              <a:lvl1pPr>
                <a:defRPr sz="2400">
                  <a:solidFill>
                    <a:schemeClr val="tx1"/>
                  </a:solidFill>
                  <a:latin typeface="Arial Unicode MS" pitchFamily="34" charset="-128"/>
                </a:defRPr>
              </a:lvl1pPr>
              <a:lvl2pPr marL="571500">
                <a:defRPr sz="2400">
                  <a:solidFill>
                    <a:schemeClr val="tx1"/>
                  </a:solidFill>
                  <a:latin typeface="Arial Unicode MS" pitchFamily="34" charset="-128"/>
                </a:defRPr>
              </a:lvl2pPr>
              <a:lvl3pPr marL="1143000">
                <a:defRPr sz="2400">
                  <a:solidFill>
                    <a:schemeClr val="tx1"/>
                  </a:solidFill>
                  <a:latin typeface="Arial Unicode MS" pitchFamily="34" charset="-128"/>
                </a:defRPr>
              </a:lvl3pPr>
              <a:lvl4pPr marL="1714500">
                <a:defRPr sz="2400">
                  <a:solidFill>
                    <a:schemeClr val="tx1"/>
                  </a:solidFill>
                  <a:latin typeface="Arial Unicode MS" pitchFamily="34" charset="-128"/>
                </a:defRPr>
              </a:lvl4pPr>
              <a:lvl5pPr marL="2286000">
                <a:defRPr sz="2400">
                  <a:solidFill>
                    <a:schemeClr val="tx1"/>
                  </a:solidFill>
                  <a:latin typeface="Arial Unicode MS" pitchFamily="34" charset="-128"/>
                </a:defRPr>
              </a:lvl5pPr>
              <a:lvl6pPr marL="2743200" eaLnBrk="0" fontAlgn="base" hangingPunct="0">
                <a:spcBef>
                  <a:spcPct val="0"/>
                </a:spcBef>
                <a:spcAft>
                  <a:spcPct val="0"/>
                </a:spcAft>
                <a:defRPr sz="2400">
                  <a:solidFill>
                    <a:schemeClr val="tx1"/>
                  </a:solidFill>
                  <a:latin typeface="Arial Unicode MS" pitchFamily="34" charset="-128"/>
                </a:defRPr>
              </a:lvl6pPr>
              <a:lvl7pPr marL="3200400" eaLnBrk="0" fontAlgn="base" hangingPunct="0">
                <a:spcBef>
                  <a:spcPct val="0"/>
                </a:spcBef>
                <a:spcAft>
                  <a:spcPct val="0"/>
                </a:spcAft>
                <a:defRPr sz="2400">
                  <a:solidFill>
                    <a:schemeClr val="tx1"/>
                  </a:solidFill>
                  <a:latin typeface="Arial Unicode MS" pitchFamily="34" charset="-128"/>
                </a:defRPr>
              </a:lvl7pPr>
              <a:lvl8pPr marL="3657600" eaLnBrk="0" fontAlgn="base" hangingPunct="0">
                <a:spcBef>
                  <a:spcPct val="0"/>
                </a:spcBef>
                <a:spcAft>
                  <a:spcPct val="0"/>
                </a:spcAft>
                <a:defRPr sz="2400">
                  <a:solidFill>
                    <a:schemeClr val="tx1"/>
                  </a:solidFill>
                  <a:latin typeface="Arial Unicode MS" pitchFamily="34" charset="-128"/>
                </a:defRPr>
              </a:lvl8pPr>
              <a:lvl9pPr marL="4114800" eaLnBrk="0" fontAlgn="base" hangingPunct="0">
                <a:spcBef>
                  <a:spcPct val="0"/>
                </a:spcBef>
                <a:spcAft>
                  <a:spcPct val="0"/>
                </a:spcAft>
                <a:defRPr sz="2400">
                  <a:solidFill>
                    <a:schemeClr val="tx1"/>
                  </a:solidFill>
                  <a:latin typeface="Arial Unicode MS" pitchFamily="34" charset="-128"/>
                </a:defRPr>
              </a:lvl9pPr>
            </a:lstStyle>
            <a:p>
              <a:r>
                <a:rPr lang="en-US" sz="1400">
                  <a:solidFill>
                    <a:srgbClr val="FFFF00"/>
                  </a:solidFill>
                  <a:latin typeface="Arial" pitchFamily="34" charset="0"/>
                </a:rPr>
                <a:t>SQ</a:t>
              </a:r>
              <a:r>
                <a:rPr lang="ru-RU" sz="1400">
                  <a:solidFill>
                    <a:srgbClr val="FFFF00"/>
                  </a:solidFill>
                  <a:latin typeface="Arial" pitchFamily="34" charset="0"/>
                </a:rPr>
                <a:t>1</a:t>
              </a:r>
            </a:p>
          </p:txBody>
        </p:sp>
        <p:sp>
          <p:nvSpPr>
            <p:cNvPr id="715828" name="Rectangle 52"/>
            <p:cNvSpPr>
              <a:spLocks noChangeArrowheads="1"/>
            </p:cNvSpPr>
            <p:nvPr/>
          </p:nvSpPr>
          <p:spPr bwMode="auto">
            <a:xfrm>
              <a:off x="1800" y="896"/>
              <a:ext cx="704" cy="600"/>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sp>
          <p:nvSpPr>
            <p:cNvPr id="715829" name="Rectangle 53"/>
            <p:cNvSpPr>
              <a:spLocks noChangeArrowheads="1"/>
            </p:cNvSpPr>
            <p:nvPr/>
          </p:nvSpPr>
          <p:spPr bwMode="auto">
            <a:xfrm>
              <a:off x="2184" y="992"/>
              <a:ext cx="184" cy="176"/>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grpSp>
      <p:sp>
        <p:nvSpPr>
          <p:cNvPr id="715830" name="Rectangle 4"/>
          <p:cNvSpPr>
            <a:spLocks noChangeArrowheads="1"/>
          </p:cNvSpPr>
          <p:nvPr/>
        </p:nvSpPr>
        <p:spPr bwMode="auto">
          <a:xfrm>
            <a:off x="2393950" y="3424238"/>
            <a:ext cx="4346575"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9" tIns="46030" rIns="92059" bIns="46030" anchor="ctr"/>
          <a:lstStyle/>
          <a:p>
            <a:pPr defTabSz="762000">
              <a:lnSpc>
                <a:spcPct val="80000"/>
              </a:lnSpc>
              <a:buFont typeface="Wingdings" pitchFamily="2" charset="2"/>
              <a:buChar char="Ø"/>
            </a:pPr>
            <a:endParaRPr lang="ru-RU" sz="2400">
              <a:solidFill>
                <a:srgbClr val="990033"/>
              </a:solidFill>
            </a:endParaRPr>
          </a:p>
        </p:txBody>
      </p:sp>
      <p:sp>
        <p:nvSpPr>
          <p:cNvPr id="715831" name="Rectangle 5"/>
          <p:cNvSpPr>
            <a:spLocks noChangeArrowheads="1"/>
          </p:cNvSpPr>
          <p:nvPr/>
        </p:nvSpPr>
        <p:spPr bwMode="auto">
          <a:xfrm>
            <a:off x="2466975" y="2855913"/>
            <a:ext cx="594995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457200" indent="-457200" defTabSz="762000">
              <a:spcBef>
                <a:spcPct val="20000"/>
              </a:spcBef>
              <a:buFont typeface="Wingdings" pitchFamily="2" charset="2"/>
              <a:buNone/>
            </a:pPr>
            <a:r>
              <a:rPr lang="en-US" sz="1400"/>
              <a:t>Conditions</a:t>
            </a:r>
            <a:r>
              <a:rPr lang="ru-RU" sz="1400"/>
              <a:t>: </a:t>
            </a:r>
          </a:p>
          <a:p>
            <a:pPr marL="457200" indent="-457200" defTabSz="762000">
              <a:spcBef>
                <a:spcPct val="20000"/>
              </a:spcBef>
              <a:buFont typeface="Wingdings" pitchFamily="2" charset="2"/>
              <a:buChar char="ь"/>
            </a:pPr>
            <a:r>
              <a:rPr lang="en-US" sz="1400"/>
              <a:t>Charge composition</a:t>
            </a:r>
            <a:r>
              <a:rPr lang="ru-RU" sz="1400"/>
              <a:t>, </a:t>
            </a:r>
            <a:r>
              <a:rPr lang="en-US" sz="1400"/>
              <a:t>mol%  </a:t>
            </a:r>
            <a:r>
              <a:rPr lang="ru-RU" sz="1400"/>
              <a:t>1.7 </a:t>
            </a:r>
            <a:r>
              <a:rPr lang="en-US" sz="1400"/>
              <a:t>UO</a:t>
            </a:r>
            <a:r>
              <a:rPr lang="en-US" sz="1400" baseline="-25000"/>
              <a:t>2</a:t>
            </a:r>
            <a:r>
              <a:rPr lang="en-US" sz="1400"/>
              <a:t> + </a:t>
            </a:r>
            <a:r>
              <a:rPr lang="ru-RU" sz="1400"/>
              <a:t>32.8 </a:t>
            </a:r>
            <a:r>
              <a:rPr lang="en-US" sz="1400"/>
              <a:t>FeO +</a:t>
            </a:r>
            <a:r>
              <a:rPr lang="ru-RU" sz="1400"/>
              <a:t>65.5 </a:t>
            </a:r>
            <a:r>
              <a:rPr lang="en-US" sz="1400"/>
              <a:t>SiO</a:t>
            </a:r>
            <a:r>
              <a:rPr lang="en-US" sz="1400" baseline="-25000"/>
              <a:t>2</a:t>
            </a:r>
          </a:p>
          <a:p>
            <a:pPr marL="457200" indent="-457200" defTabSz="762000">
              <a:spcBef>
                <a:spcPct val="20000"/>
              </a:spcBef>
              <a:buFont typeface="Wingdings" pitchFamily="2" charset="2"/>
              <a:buChar char="ь"/>
            </a:pPr>
            <a:r>
              <a:rPr lang="en-US" sz="1400"/>
              <a:t>Isothermal exposure at 1100°</a:t>
            </a:r>
            <a:r>
              <a:rPr lang="ru-RU" sz="1400"/>
              <a:t>С</a:t>
            </a:r>
            <a:r>
              <a:rPr lang="en-US" sz="1400"/>
              <a:t> for 1 h., heating up to 1300°</a:t>
            </a:r>
            <a:r>
              <a:rPr lang="ru-RU" sz="1400"/>
              <a:t>С</a:t>
            </a:r>
            <a:r>
              <a:rPr lang="en-US" sz="1400"/>
              <a:t>, 20-min. exposure, chilling from 1300 down to 900°</a:t>
            </a:r>
            <a:r>
              <a:rPr lang="ru-RU" sz="1400"/>
              <a:t>С</a:t>
            </a:r>
            <a:r>
              <a:rPr lang="en-US" sz="1400"/>
              <a:t> for 240 min.</a:t>
            </a:r>
          </a:p>
        </p:txBody>
      </p:sp>
      <p:sp>
        <p:nvSpPr>
          <p:cNvPr id="715832" name="Rectangle 56"/>
          <p:cNvSpPr>
            <a:spLocks noChangeArrowheads="1"/>
          </p:cNvSpPr>
          <p:nvPr/>
        </p:nvSpPr>
        <p:spPr bwMode="auto">
          <a:xfrm>
            <a:off x="514350" y="5480050"/>
            <a:ext cx="842645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spAutoFit/>
          </a:bodyPr>
          <a:lstStyle/>
          <a:p>
            <a:pPr>
              <a:buFont typeface="Wingdings" pitchFamily="2" charset="2"/>
              <a:buChar char="ь"/>
            </a:pPr>
            <a:r>
              <a:rPr lang="en-US" sz="1600"/>
              <a:t>Microstructure in the lower part of the crucible shows the eutectic crystallization.</a:t>
            </a:r>
            <a:br>
              <a:rPr lang="en-US" sz="1600"/>
            </a:br>
            <a:r>
              <a:rPr lang="en-US" sz="1600"/>
              <a:t>   In terms of composition, this eutectics lies within a specific triangle </a:t>
            </a:r>
            <a:br>
              <a:rPr lang="en-US" sz="1600"/>
            </a:br>
            <a:r>
              <a:rPr lang="en-US" sz="1600"/>
              <a:t>   UO</a:t>
            </a:r>
            <a:r>
              <a:rPr lang="en-US" sz="1600" baseline="-25000"/>
              <a:t>2</a:t>
            </a:r>
            <a:r>
              <a:rPr lang="en-US" sz="1600"/>
              <a:t>-Fe</a:t>
            </a:r>
            <a:r>
              <a:rPr lang="en-US" sz="1600" baseline="-25000"/>
              <a:t>2</a:t>
            </a:r>
            <a:r>
              <a:rPr lang="en-US" sz="1600"/>
              <a:t>SiO</a:t>
            </a:r>
            <a:r>
              <a:rPr lang="en-US" sz="1600" baseline="-25000"/>
              <a:t>4</a:t>
            </a:r>
            <a:r>
              <a:rPr lang="en-US" sz="1600"/>
              <a:t>-SiO</a:t>
            </a:r>
            <a:r>
              <a:rPr lang="en-US" sz="1600" baseline="-25000"/>
              <a:t>2</a:t>
            </a:r>
            <a:r>
              <a:rPr lang="en-US" sz="1600"/>
              <a:t>.</a:t>
            </a:r>
          </a:p>
        </p:txBody>
      </p:sp>
    </p:spTree>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1"/>
          <p:cNvSpPr>
            <a:spLocks noGrp="1"/>
          </p:cNvSpPr>
          <p:nvPr>
            <p:ph type="sldNum" sz="quarter" idx="10"/>
          </p:nvPr>
        </p:nvSpPr>
        <p:spPr/>
        <p:txBody>
          <a:body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D1315008-59EA-4B45-9AAC-DA409C3C7472}" type="slidenum">
              <a:rPr lang="en-GB" sz="1600"/>
              <a:pPr/>
              <a:t>2</a:t>
            </a:fld>
            <a:endParaRPr lang="en-GB" sz="1600"/>
          </a:p>
        </p:txBody>
      </p:sp>
      <p:sp>
        <p:nvSpPr>
          <p:cNvPr id="693251" name="Rectangle 2"/>
          <p:cNvSpPr>
            <a:spLocks noChangeArrowheads="1"/>
          </p:cNvSpPr>
          <p:nvPr/>
        </p:nvSpPr>
        <p:spPr bwMode="auto">
          <a:xfrm>
            <a:off x="719138" y="0"/>
            <a:ext cx="77724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r>
              <a:rPr lang="en-US" sz="3600">
                <a:solidFill>
                  <a:srgbClr val="000099"/>
                </a:solidFill>
              </a:rPr>
              <a:t>Contents</a:t>
            </a:r>
            <a:endParaRPr lang="ru-RU" sz="3600">
              <a:solidFill>
                <a:srgbClr val="000099"/>
              </a:solidFill>
              <a:ea typeface="Arial Unicode MS" pitchFamily="34" charset="-128"/>
              <a:cs typeface="Arial Unicode MS" pitchFamily="34" charset="-128"/>
            </a:endParaRPr>
          </a:p>
        </p:txBody>
      </p:sp>
      <p:sp>
        <p:nvSpPr>
          <p:cNvPr id="693252" name="Rectangle 7"/>
          <p:cNvSpPr>
            <a:spLocks noChangeArrowheads="1"/>
          </p:cNvSpPr>
          <p:nvPr/>
        </p:nvSpPr>
        <p:spPr bwMode="auto">
          <a:xfrm>
            <a:off x="533400" y="612775"/>
            <a:ext cx="8153400" cy="575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24" tIns="45712" rIns="91424" bIns="45712" anchor="ctr">
            <a:spAutoFit/>
          </a:bodyPr>
          <a:lstStyle/>
          <a:p>
            <a:pPr defTabSz="762000">
              <a:lnSpc>
                <a:spcPct val="150000"/>
              </a:lnSpc>
              <a:buFont typeface="Wingdings" pitchFamily="2" charset="2"/>
              <a:buChar char="Ø"/>
            </a:pPr>
            <a:r>
              <a:rPr lang="ru-RU" sz="2400"/>
              <a:t> </a:t>
            </a:r>
            <a:r>
              <a:rPr lang="en-US" sz="2400"/>
              <a:t>Available binary diagrams and test planning</a:t>
            </a:r>
            <a:endParaRPr lang="ru-RU" sz="2400"/>
          </a:p>
          <a:p>
            <a:pPr defTabSz="762000">
              <a:lnSpc>
                <a:spcPct val="150000"/>
              </a:lnSpc>
              <a:buFont typeface="Wingdings" pitchFamily="2" charset="2"/>
              <a:buChar char="Ø"/>
            </a:pPr>
            <a:r>
              <a:rPr lang="en-US" sz="2400"/>
              <a:t>UO</a:t>
            </a:r>
            <a:r>
              <a:rPr lang="en-US" sz="2400" baseline="-25000"/>
              <a:t>2</a:t>
            </a:r>
            <a:r>
              <a:rPr lang="en-US" sz="2400"/>
              <a:t> – FeO - SiO</a:t>
            </a:r>
            <a:r>
              <a:rPr lang="en-US" sz="2400" baseline="-25000"/>
              <a:t>2</a:t>
            </a:r>
            <a:r>
              <a:rPr lang="ru-RU" sz="2400"/>
              <a:t> </a:t>
            </a:r>
            <a:r>
              <a:rPr lang="en-US" sz="2400"/>
              <a:t>system</a:t>
            </a:r>
            <a:endParaRPr lang="ru-RU" sz="2400"/>
          </a:p>
          <a:p>
            <a:pPr defTabSz="762000">
              <a:buFont typeface="Wingdings" pitchFamily="2" charset="2"/>
              <a:buNone/>
            </a:pPr>
            <a:r>
              <a:rPr lang="ru-RU" sz="2400"/>
              <a:t>	- </a:t>
            </a:r>
            <a:r>
              <a:rPr lang="en-US" sz="2400"/>
              <a:t>thermodynamic prediction</a:t>
            </a:r>
            <a:r>
              <a:rPr lang="ru-RU" sz="2400"/>
              <a:t> </a:t>
            </a:r>
            <a:endParaRPr lang="ru-RU" sz="2400" baseline="-25000"/>
          </a:p>
          <a:p>
            <a:pPr defTabSz="762000">
              <a:buFont typeface="Wingdings" pitchFamily="2" charset="2"/>
              <a:buNone/>
            </a:pPr>
            <a:r>
              <a:rPr lang="ru-RU" sz="2400"/>
              <a:t>	- </a:t>
            </a:r>
            <a:r>
              <a:rPr lang="en-US" sz="2400"/>
              <a:t>experimental matrix</a:t>
            </a:r>
            <a:endParaRPr lang="ru-RU" sz="2400"/>
          </a:p>
          <a:p>
            <a:pPr defTabSz="762000">
              <a:buFont typeface="Wingdings" pitchFamily="2" charset="2"/>
              <a:buNone/>
            </a:pPr>
            <a:r>
              <a:rPr lang="ru-RU" sz="2400"/>
              <a:t>	- </a:t>
            </a:r>
            <a:r>
              <a:rPr lang="en-US" sz="2400"/>
              <a:t>description of PRS</a:t>
            </a:r>
            <a:r>
              <a:rPr lang="ru-RU" sz="2400"/>
              <a:t> </a:t>
            </a:r>
            <a:r>
              <a:rPr lang="en-US" sz="2400"/>
              <a:t>13 test</a:t>
            </a:r>
            <a:endParaRPr lang="ru-RU" sz="2400"/>
          </a:p>
          <a:p>
            <a:pPr defTabSz="762000">
              <a:buFont typeface="Wingdings" pitchFamily="2" charset="2"/>
              <a:buNone/>
            </a:pPr>
            <a:r>
              <a:rPr lang="ru-RU" sz="2400"/>
              <a:t>	- </a:t>
            </a:r>
            <a:r>
              <a:rPr lang="en-US" sz="2400"/>
              <a:t>posttest analysis for PRS</a:t>
            </a:r>
            <a:r>
              <a:rPr lang="ru-RU" sz="2400"/>
              <a:t> </a:t>
            </a:r>
            <a:r>
              <a:rPr lang="en-US" sz="2400"/>
              <a:t>13</a:t>
            </a:r>
            <a:endParaRPr lang="ru-RU" sz="2400"/>
          </a:p>
          <a:p>
            <a:pPr defTabSz="762000">
              <a:buFont typeface="Wingdings" pitchFamily="2" charset="2"/>
              <a:buNone/>
            </a:pPr>
            <a:r>
              <a:rPr lang="ru-RU" sz="2400"/>
              <a:t>	- </a:t>
            </a:r>
            <a:r>
              <a:rPr lang="en-US" sz="2400"/>
              <a:t>GPRS 33-36 test results</a:t>
            </a:r>
            <a:endParaRPr lang="ru-RU" sz="2400"/>
          </a:p>
          <a:p>
            <a:pPr defTabSz="762000">
              <a:buFont typeface="Wingdings" pitchFamily="2" charset="2"/>
              <a:buNone/>
            </a:pPr>
            <a:endParaRPr lang="ru-RU" sz="2400"/>
          </a:p>
          <a:p>
            <a:pPr defTabSz="762000">
              <a:buFont typeface="Wingdings" pitchFamily="2" charset="2"/>
              <a:buChar char="Ш"/>
            </a:pPr>
            <a:r>
              <a:rPr lang="en-US" sz="2400"/>
              <a:t>UO</a:t>
            </a:r>
            <a:r>
              <a:rPr lang="en-US" sz="2400" baseline="-25000"/>
              <a:t>2</a:t>
            </a:r>
            <a:r>
              <a:rPr lang="en-US" sz="2400"/>
              <a:t> – FeO - </a:t>
            </a:r>
            <a:r>
              <a:rPr lang="ru-RU" sz="2400"/>
              <a:t>СаО </a:t>
            </a:r>
            <a:r>
              <a:rPr lang="en-US" sz="2400"/>
              <a:t>system</a:t>
            </a:r>
            <a:endParaRPr lang="ru-RU" sz="2400"/>
          </a:p>
          <a:p>
            <a:pPr defTabSz="762000">
              <a:buFont typeface="Wingdings" pitchFamily="2" charset="2"/>
              <a:buNone/>
            </a:pPr>
            <a:r>
              <a:rPr lang="ru-RU" sz="2400"/>
              <a:t>	- </a:t>
            </a:r>
            <a:r>
              <a:rPr lang="en-US" sz="2400"/>
              <a:t>thermodynamic prediction</a:t>
            </a:r>
            <a:r>
              <a:rPr lang="ru-RU" sz="2400"/>
              <a:t> </a:t>
            </a:r>
          </a:p>
          <a:p>
            <a:pPr defTabSz="762000">
              <a:buFont typeface="Wingdings" pitchFamily="2" charset="2"/>
              <a:buNone/>
            </a:pPr>
            <a:r>
              <a:rPr lang="ru-RU" sz="2400"/>
              <a:t>	- </a:t>
            </a:r>
            <a:r>
              <a:rPr lang="en-US" sz="2400"/>
              <a:t>experimental matrix</a:t>
            </a:r>
            <a:endParaRPr lang="ru-RU" sz="2400"/>
          </a:p>
          <a:p>
            <a:pPr defTabSz="762000">
              <a:buFont typeface="Wingdings" pitchFamily="2" charset="2"/>
              <a:buNone/>
            </a:pPr>
            <a:r>
              <a:rPr lang="ru-RU" sz="2400"/>
              <a:t>	- </a:t>
            </a:r>
            <a:r>
              <a:rPr lang="en-US" sz="2400"/>
              <a:t>description of</a:t>
            </a:r>
            <a:r>
              <a:rPr lang="ru-RU" sz="2400"/>
              <a:t> </a:t>
            </a:r>
            <a:r>
              <a:rPr lang="en-US" sz="2400"/>
              <a:t>PRS</a:t>
            </a:r>
            <a:r>
              <a:rPr lang="ru-RU" sz="2400"/>
              <a:t> </a:t>
            </a:r>
            <a:r>
              <a:rPr lang="en-US" sz="2400"/>
              <a:t>1</a:t>
            </a:r>
            <a:r>
              <a:rPr lang="ru-RU" sz="2400"/>
              <a:t>4</a:t>
            </a:r>
            <a:r>
              <a:rPr lang="en-US" sz="2400"/>
              <a:t> test</a:t>
            </a:r>
            <a:endParaRPr lang="ru-RU" sz="2400"/>
          </a:p>
          <a:p>
            <a:pPr defTabSz="762000">
              <a:buFont typeface="Wingdings" pitchFamily="2" charset="2"/>
              <a:buNone/>
            </a:pPr>
            <a:r>
              <a:rPr lang="ru-RU" sz="2400"/>
              <a:t>	- </a:t>
            </a:r>
            <a:r>
              <a:rPr lang="en-US" sz="2400"/>
              <a:t>posttest analysis for</a:t>
            </a:r>
            <a:r>
              <a:rPr lang="ru-RU" sz="2400"/>
              <a:t> </a:t>
            </a:r>
            <a:r>
              <a:rPr lang="en-US" sz="2400"/>
              <a:t>PRS</a:t>
            </a:r>
            <a:r>
              <a:rPr lang="ru-RU" sz="2400"/>
              <a:t> </a:t>
            </a:r>
            <a:r>
              <a:rPr lang="en-US" sz="2400"/>
              <a:t>1</a:t>
            </a:r>
            <a:r>
              <a:rPr lang="ru-RU" sz="2400"/>
              <a:t>4</a:t>
            </a:r>
          </a:p>
          <a:p>
            <a:pPr defTabSz="762000">
              <a:lnSpc>
                <a:spcPct val="150000"/>
              </a:lnSpc>
              <a:buFont typeface="Wingdings" pitchFamily="2" charset="2"/>
              <a:buNone/>
            </a:pPr>
            <a:endParaRPr lang="en-GB" sz="2400"/>
          </a:p>
        </p:txBody>
      </p:sp>
    </p:spTree>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oliennummernplatzhalter 3"/>
          <p:cNvSpPr>
            <a:spLocks noGrp="1"/>
          </p:cNvSpPr>
          <p:nvPr>
            <p:ph type="sldNum" sz="quarter" idx="10"/>
          </p:nvPr>
        </p:nvSpPr>
        <p:spPr/>
        <p:txBody>
          <a:body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C073BACC-5F0E-4008-B6F8-FDA3092C8020}" type="slidenum">
              <a:rPr lang="en-GB" sz="1600"/>
              <a:pPr/>
              <a:t>20</a:t>
            </a:fld>
            <a:endParaRPr lang="en-GB" sz="1600"/>
          </a:p>
        </p:txBody>
      </p:sp>
      <p:sp>
        <p:nvSpPr>
          <p:cNvPr id="716802" name="Rectangle 8"/>
          <p:cNvSpPr>
            <a:spLocks noChangeArrowheads="1"/>
          </p:cNvSpPr>
          <p:nvPr/>
        </p:nvSpPr>
        <p:spPr bwMode="auto">
          <a:xfrm>
            <a:off x="0" y="0"/>
            <a:ext cx="91440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r>
              <a:rPr lang="en-US">
                <a:solidFill>
                  <a:srgbClr val="000099"/>
                </a:solidFill>
              </a:rPr>
              <a:t>UO</a:t>
            </a:r>
            <a:r>
              <a:rPr lang="en-US" baseline="-25000">
                <a:solidFill>
                  <a:srgbClr val="000099"/>
                </a:solidFill>
              </a:rPr>
              <a:t>2</a:t>
            </a:r>
            <a:r>
              <a:rPr lang="ru-RU">
                <a:solidFill>
                  <a:srgbClr val="000099"/>
                </a:solidFill>
              </a:rPr>
              <a:t>-</a:t>
            </a:r>
            <a:r>
              <a:rPr lang="en-US">
                <a:solidFill>
                  <a:srgbClr val="000099"/>
                </a:solidFill>
              </a:rPr>
              <a:t>FeO-SiO</a:t>
            </a:r>
            <a:r>
              <a:rPr lang="en-US" baseline="-25000">
                <a:solidFill>
                  <a:srgbClr val="000099"/>
                </a:solidFill>
              </a:rPr>
              <a:t>2</a:t>
            </a:r>
            <a:r>
              <a:rPr lang="ru-RU">
                <a:solidFill>
                  <a:srgbClr val="000099"/>
                </a:solidFill>
              </a:rPr>
              <a:t> </a:t>
            </a:r>
            <a:r>
              <a:rPr lang="en-US">
                <a:solidFill>
                  <a:srgbClr val="000099"/>
                </a:solidFill>
                <a:ea typeface="Arial Unicode MS" pitchFamily="34" charset="-128"/>
                <a:cs typeface="Arial Unicode MS" pitchFamily="34" charset="-128"/>
              </a:rPr>
              <a:t>system: </a:t>
            </a:r>
            <a:r>
              <a:rPr lang="en-US">
                <a:solidFill>
                  <a:srgbClr val="000099"/>
                </a:solidFill>
              </a:rPr>
              <a:t>GPRS #33-36 test results</a:t>
            </a:r>
            <a:r>
              <a:rPr lang="ru-RU">
                <a:solidFill>
                  <a:srgbClr val="000099"/>
                </a:solidFill>
              </a:rPr>
              <a:t>(14)</a:t>
            </a:r>
          </a:p>
        </p:txBody>
      </p:sp>
      <p:grpSp>
        <p:nvGrpSpPr>
          <p:cNvPr id="716864" name="Group 64"/>
          <p:cNvGrpSpPr>
            <a:grpSpLocks/>
          </p:cNvGrpSpPr>
          <p:nvPr/>
        </p:nvGrpSpPr>
        <p:grpSpPr bwMode="auto">
          <a:xfrm>
            <a:off x="1042988" y="517525"/>
            <a:ext cx="6832600" cy="3708400"/>
            <a:chOff x="657" y="326"/>
            <a:chExt cx="4304" cy="2336"/>
          </a:xfrm>
        </p:grpSpPr>
        <p:pic>
          <p:nvPicPr>
            <p:cNvPr id="71680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 y="326"/>
              <a:ext cx="4304" cy="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pic>
        <p:sp>
          <p:nvSpPr>
            <p:cNvPr id="716805" name="Text Box 7"/>
            <p:cNvSpPr txBox="1">
              <a:spLocks noChangeArrowheads="1"/>
            </p:cNvSpPr>
            <p:nvPr/>
          </p:nvSpPr>
          <p:spPr bwMode="auto">
            <a:xfrm rot="-3278597">
              <a:off x="449" y="989"/>
              <a:ext cx="79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3200" b="0">
                  <a:latin typeface="Arial" pitchFamily="34" charset="0"/>
                </a:rPr>
                <a:t>SiO</a:t>
              </a:r>
              <a:r>
                <a:rPr lang="en-US" sz="3200" b="0" baseline="-25000">
                  <a:latin typeface="Arial" pitchFamily="34" charset="0"/>
                </a:rPr>
                <a:t>2</a:t>
              </a:r>
              <a:endParaRPr lang="ru-RU" sz="3200" b="0" baseline="-25000">
                <a:latin typeface="Arial" pitchFamily="34" charset="0"/>
              </a:endParaRPr>
            </a:p>
          </p:txBody>
        </p:sp>
        <p:sp>
          <p:nvSpPr>
            <p:cNvPr id="716806" name="Freeform 13"/>
            <p:cNvSpPr>
              <a:spLocks/>
            </p:cNvSpPr>
            <p:nvPr/>
          </p:nvSpPr>
          <p:spPr bwMode="auto">
            <a:xfrm>
              <a:off x="2621" y="1376"/>
              <a:ext cx="98" cy="86"/>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0000FF"/>
            </a:solidFill>
            <a:ln w="19050" cap="flat" cmpd="sng">
              <a:solidFill>
                <a:srgbClr val="0000FF"/>
              </a:solidFill>
              <a:prstDash val="solid"/>
              <a:round/>
              <a:headEnd type="none" w="sm" len="sm"/>
              <a:tailEnd type="none" w="sm" len="sm"/>
            </a:ln>
          </p:spPr>
          <p:txBody>
            <a:bodyPr lIns="93600" tIns="46800" rIns="93600" bIns="46800" anchor="ctr"/>
            <a:lstStyle/>
            <a:p>
              <a:endParaRPr lang="de-DE"/>
            </a:p>
          </p:txBody>
        </p:sp>
        <p:sp>
          <p:nvSpPr>
            <p:cNvPr id="716807" name="Freeform 14"/>
            <p:cNvSpPr>
              <a:spLocks/>
            </p:cNvSpPr>
            <p:nvPr/>
          </p:nvSpPr>
          <p:spPr bwMode="auto">
            <a:xfrm>
              <a:off x="2647" y="1354"/>
              <a:ext cx="98" cy="93"/>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0000FF"/>
            </a:solidFill>
            <a:ln w="19050" cap="flat" cmpd="sng">
              <a:solidFill>
                <a:srgbClr val="0000FF"/>
              </a:solidFill>
              <a:prstDash val="solid"/>
              <a:round/>
              <a:headEnd type="none" w="sm" len="sm"/>
              <a:tailEnd type="none" w="sm" len="sm"/>
            </a:ln>
          </p:spPr>
          <p:txBody>
            <a:bodyPr lIns="93600" tIns="46800" rIns="93600" bIns="46800" anchor="ctr"/>
            <a:lstStyle/>
            <a:p>
              <a:endParaRPr lang="de-DE"/>
            </a:p>
          </p:txBody>
        </p:sp>
        <p:sp>
          <p:nvSpPr>
            <p:cNvPr id="716808" name="Freeform 15"/>
            <p:cNvSpPr>
              <a:spLocks/>
            </p:cNvSpPr>
            <p:nvPr/>
          </p:nvSpPr>
          <p:spPr bwMode="auto">
            <a:xfrm>
              <a:off x="2361" y="1087"/>
              <a:ext cx="95" cy="81"/>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FF0000"/>
            </a:solidFill>
            <a:ln w="19050" cap="flat" cmpd="sng">
              <a:solidFill>
                <a:srgbClr val="FF0000"/>
              </a:solidFill>
              <a:prstDash val="solid"/>
              <a:round/>
              <a:headEnd type="none" w="sm" len="sm"/>
              <a:tailEnd type="none" w="sm" len="sm"/>
            </a:ln>
          </p:spPr>
          <p:txBody>
            <a:bodyPr lIns="93600" tIns="46800" rIns="93600" bIns="46800" anchor="ctr"/>
            <a:lstStyle/>
            <a:p>
              <a:endParaRPr lang="de-DE"/>
            </a:p>
          </p:txBody>
        </p:sp>
        <p:sp>
          <p:nvSpPr>
            <p:cNvPr id="716809" name="Freeform 17"/>
            <p:cNvSpPr>
              <a:spLocks/>
            </p:cNvSpPr>
            <p:nvPr/>
          </p:nvSpPr>
          <p:spPr bwMode="auto">
            <a:xfrm>
              <a:off x="2383" y="999"/>
              <a:ext cx="96" cy="81"/>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FF0000"/>
            </a:solidFill>
            <a:ln w="19050" cap="flat" cmpd="sng">
              <a:solidFill>
                <a:srgbClr val="FF0000"/>
              </a:solidFill>
              <a:prstDash val="solid"/>
              <a:round/>
              <a:headEnd type="none" w="sm" len="sm"/>
              <a:tailEnd type="none" w="sm" len="sm"/>
            </a:ln>
          </p:spPr>
          <p:txBody>
            <a:bodyPr lIns="93600" tIns="46800" rIns="93600" bIns="46800" anchor="ctr"/>
            <a:lstStyle/>
            <a:p>
              <a:endParaRPr lang="de-DE"/>
            </a:p>
          </p:txBody>
        </p:sp>
        <p:sp>
          <p:nvSpPr>
            <p:cNvPr id="716810" name="Freeform 18"/>
            <p:cNvSpPr>
              <a:spLocks/>
            </p:cNvSpPr>
            <p:nvPr/>
          </p:nvSpPr>
          <p:spPr bwMode="auto">
            <a:xfrm>
              <a:off x="1716" y="1384"/>
              <a:ext cx="96" cy="81"/>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FF0000"/>
            </a:solidFill>
            <a:ln w="28575" cap="flat" cmpd="sng">
              <a:solidFill>
                <a:schemeClr val="tx1"/>
              </a:solidFill>
              <a:prstDash val="solid"/>
              <a:round/>
              <a:headEnd type="none" w="sm" len="sm"/>
              <a:tailEnd type="none" w="sm" len="sm"/>
            </a:ln>
          </p:spPr>
          <p:txBody>
            <a:bodyPr lIns="93600" tIns="46800" rIns="93600" bIns="46800" anchor="ctr"/>
            <a:lstStyle/>
            <a:p>
              <a:endParaRPr lang="de-DE"/>
            </a:p>
          </p:txBody>
        </p:sp>
        <p:sp>
          <p:nvSpPr>
            <p:cNvPr id="716811" name="Rectangle 19"/>
            <p:cNvSpPr>
              <a:spLocks noChangeArrowheads="1"/>
            </p:cNvSpPr>
            <p:nvPr/>
          </p:nvSpPr>
          <p:spPr bwMode="auto">
            <a:xfrm rot="-2937879">
              <a:off x="1958" y="931"/>
              <a:ext cx="96" cy="101"/>
            </a:xfrm>
            <a:prstGeom prst="rect">
              <a:avLst/>
            </a:prstGeom>
            <a:solidFill>
              <a:srgbClr val="000000"/>
            </a:solidFill>
            <a:ln w="19050" algn="ctr">
              <a:solidFill>
                <a:schemeClr val="tx1"/>
              </a:solidFill>
              <a:miter lim="800000"/>
              <a:headEnd type="none" w="sm" len="sm"/>
              <a:tailEnd type="none" w="sm" len="sm"/>
            </a:ln>
          </p:spPr>
          <p:txBody>
            <a:bodyPr vert="eaVert" wrap="none" lIns="93600" tIns="46800" rIns="93600" bIns="46800" anchor="ctr"/>
            <a:lstStyle/>
            <a:p>
              <a:endParaRPr lang="ru-RU" sz="1600"/>
            </a:p>
          </p:txBody>
        </p:sp>
        <p:sp>
          <p:nvSpPr>
            <p:cNvPr id="716812" name="Rectangle 21"/>
            <p:cNvSpPr>
              <a:spLocks noChangeArrowheads="1"/>
            </p:cNvSpPr>
            <p:nvPr/>
          </p:nvSpPr>
          <p:spPr bwMode="auto">
            <a:xfrm rot="-2937879">
              <a:off x="1845" y="1416"/>
              <a:ext cx="96" cy="101"/>
            </a:xfrm>
            <a:prstGeom prst="rect">
              <a:avLst/>
            </a:prstGeom>
            <a:solidFill>
              <a:srgbClr val="000000"/>
            </a:solidFill>
            <a:ln w="19050" algn="ctr">
              <a:solidFill>
                <a:schemeClr val="tx1"/>
              </a:solidFill>
              <a:miter lim="800000"/>
              <a:headEnd type="none" w="sm" len="sm"/>
              <a:tailEnd type="none" w="sm" len="sm"/>
            </a:ln>
          </p:spPr>
          <p:txBody>
            <a:bodyPr vert="eaVert" wrap="none" lIns="93600" tIns="46800" rIns="93600" bIns="46800" anchor="ctr"/>
            <a:lstStyle/>
            <a:p>
              <a:endParaRPr lang="ru-RU" sz="1600"/>
            </a:p>
          </p:txBody>
        </p:sp>
        <p:sp>
          <p:nvSpPr>
            <p:cNvPr id="716813" name="Freeform 22"/>
            <p:cNvSpPr>
              <a:spLocks/>
            </p:cNvSpPr>
            <p:nvPr/>
          </p:nvSpPr>
          <p:spPr bwMode="auto">
            <a:xfrm>
              <a:off x="2343" y="1699"/>
              <a:ext cx="95" cy="80"/>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FF00FF"/>
            </a:solidFill>
            <a:ln w="19050" cap="flat" cmpd="sng">
              <a:solidFill>
                <a:srgbClr val="FF00FF"/>
              </a:solidFill>
              <a:prstDash val="solid"/>
              <a:round/>
              <a:headEnd type="none" w="sm" len="sm"/>
              <a:tailEnd type="none" w="sm" len="sm"/>
            </a:ln>
          </p:spPr>
          <p:txBody>
            <a:bodyPr lIns="93600" tIns="46800" rIns="93600" bIns="46800" anchor="ctr"/>
            <a:lstStyle/>
            <a:p>
              <a:endParaRPr lang="de-DE"/>
            </a:p>
          </p:txBody>
        </p:sp>
        <p:sp>
          <p:nvSpPr>
            <p:cNvPr id="716814" name="Rectangle 23"/>
            <p:cNvSpPr>
              <a:spLocks noChangeArrowheads="1"/>
            </p:cNvSpPr>
            <p:nvPr/>
          </p:nvSpPr>
          <p:spPr bwMode="auto">
            <a:xfrm rot="-2937879">
              <a:off x="2561" y="1662"/>
              <a:ext cx="95" cy="101"/>
            </a:xfrm>
            <a:prstGeom prst="rect">
              <a:avLst/>
            </a:prstGeom>
            <a:solidFill>
              <a:srgbClr val="000000"/>
            </a:solidFill>
            <a:ln w="19050" algn="ctr">
              <a:solidFill>
                <a:schemeClr val="tx1"/>
              </a:solidFill>
              <a:miter lim="800000"/>
              <a:headEnd type="none" w="sm" len="sm"/>
              <a:tailEnd type="none" w="sm" len="sm"/>
            </a:ln>
          </p:spPr>
          <p:txBody>
            <a:bodyPr vert="eaVert" wrap="none" lIns="93600" tIns="46800" rIns="93600" bIns="46800" anchor="ctr"/>
            <a:lstStyle/>
            <a:p>
              <a:endParaRPr lang="ru-RU" sz="1600"/>
            </a:p>
          </p:txBody>
        </p:sp>
        <p:sp>
          <p:nvSpPr>
            <p:cNvPr id="716815" name="Rectangle 25"/>
            <p:cNvSpPr>
              <a:spLocks noChangeArrowheads="1"/>
            </p:cNvSpPr>
            <p:nvPr/>
          </p:nvSpPr>
          <p:spPr bwMode="auto">
            <a:xfrm rot="-2937879">
              <a:off x="2906" y="1826"/>
              <a:ext cx="96" cy="101"/>
            </a:xfrm>
            <a:prstGeom prst="rect">
              <a:avLst/>
            </a:prstGeom>
            <a:solidFill>
              <a:srgbClr val="000000"/>
            </a:solidFill>
            <a:ln w="19050" algn="ctr">
              <a:solidFill>
                <a:schemeClr val="tx1"/>
              </a:solidFill>
              <a:miter lim="800000"/>
              <a:headEnd type="none" w="sm" len="sm"/>
              <a:tailEnd type="none" w="sm" len="sm"/>
            </a:ln>
          </p:spPr>
          <p:txBody>
            <a:bodyPr vert="eaVert" wrap="none" lIns="93600" tIns="46800" rIns="93600" bIns="46800" anchor="ctr"/>
            <a:lstStyle/>
            <a:p>
              <a:endParaRPr lang="ru-RU" sz="1600"/>
            </a:p>
          </p:txBody>
        </p:sp>
        <p:sp>
          <p:nvSpPr>
            <p:cNvPr id="716816" name="Freeform 31"/>
            <p:cNvSpPr>
              <a:spLocks/>
            </p:cNvSpPr>
            <p:nvPr/>
          </p:nvSpPr>
          <p:spPr bwMode="auto">
            <a:xfrm>
              <a:off x="4006" y="1816"/>
              <a:ext cx="99" cy="92"/>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008000"/>
            </a:solidFill>
            <a:ln w="19050" cap="flat" cmpd="sng">
              <a:solidFill>
                <a:srgbClr val="008000"/>
              </a:solidFill>
              <a:prstDash val="solid"/>
              <a:round/>
              <a:headEnd type="none" w="sm" len="sm"/>
              <a:tailEnd type="none" w="sm" len="sm"/>
            </a:ln>
          </p:spPr>
          <p:txBody>
            <a:bodyPr lIns="93600" tIns="46800" rIns="93600" bIns="46800" anchor="ctr"/>
            <a:lstStyle/>
            <a:p>
              <a:endParaRPr lang="de-DE"/>
            </a:p>
          </p:txBody>
        </p:sp>
        <p:sp>
          <p:nvSpPr>
            <p:cNvPr id="716817" name="Freeform 32"/>
            <p:cNvSpPr>
              <a:spLocks/>
            </p:cNvSpPr>
            <p:nvPr/>
          </p:nvSpPr>
          <p:spPr bwMode="auto">
            <a:xfrm>
              <a:off x="3990" y="1824"/>
              <a:ext cx="98" cy="93"/>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008000"/>
            </a:solidFill>
            <a:ln w="19050" cap="flat" cmpd="sng">
              <a:solidFill>
                <a:srgbClr val="008000"/>
              </a:solidFill>
              <a:prstDash val="solid"/>
              <a:round/>
              <a:headEnd type="none" w="sm" len="sm"/>
              <a:tailEnd type="none" w="sm" len="sm"/>
            </a:ln>
          </p:spPr>
          <p:txBody>
            <a:bodyPr lIns="93600" tIns="46800" rIns="93600" bIns="46800" anchor="ctr"/>
            <a:lstStyle/>
            <a:p>
              <a:endParaRPr lang="de-DE"/>
            </a:p>
          </p:txBody>
        </p:sp>
        <p:sp>
          <p:nvSpPr>
            <p:cNvPr id="716818" name="Freeform 33"/>
            <p:cNvSpPr>
              <a:spLocks/>
            </p:cNvSpPr>
            <p:nvPr/>
          </p:nvSpPr>
          <p:spPr bwMode="auto">
            <a:xfrm>
              <a:off x="4092" y="1813"/>
              <a:ext cx="98" cy="92"/>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008000"/>
            </a:solidFill>
            <a:ln w="19050" cap="flat" cmpd="sng">
              <a:solidFill>
                <a:srgbClr val="008000"/>
              </a:solidFill>
              <a:prstDash val="solid"/>
              <a:round/>
              <a:headEnd type="none" w="sm" len="sm"/>
              <a:tailEnd type="none" w="sm" len="sm"/>
            </a:ln>
          </p:spPr>
          <p:txBody>
            <a:bodyPr lIns="93600" tIns="46800" rIns="93600" bIns="46800" anchor="ctr"/>
            <a:lstStyle/>
            <a:p>
              <a:endParaRPr lang="de-DE"/>
            </a:p>
          </p:txBody>
        </p:sp>
        <p:sp>
          <p:nvSpPr>
            <p:cNvPr id="716819" name="Freeform 34"/>
            <p:cNvSpPr>
              <a:spLocks/>
            </p:cNvSpPr>
            <p:nvPr/>
          </p:nvSpPr>
          <p:spPr bwMode="auto">
            <a:xfrm>
              <a:off x="4062" y="1828"/>
              <a:ext cx="98" cy="92"/>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008000"/>
            </a:solidFill>
            <a:ln w="19050" cap="flat" cmpd="sng">
              <a:solidFill>
                <a:srgbClr val="008000"/>
              </a:solidFill>
              <a:prstDash val="solid"/>
              <a:round/>
              <a:headEnd type="none" w="sm" len="sm"/>
              <a:tailEnd type="none" w="sm" len="sm"/>
            </a:ln>
          </p:spPr>
          <p:txBody>
            <a:bodyPr lIns="93600" tIns="46800" rIns="93600" bIns="46800" anchor="ctr"/>
            <a:lstStyle/>
            <a:p>
              <a:endParaRPr lang="de-DE"/>
            </a:p>
          </p:txBody>
        </p:sp>
        <p:sp>
          <p:nvSpPr>
            <p:cNvPr id="716820" name="Freeform 35"/>
            <p:cNvSpPr>
              <a:spLocks/>
            </p:cNvSpPr>
            <p:nvPr/>
          </p:nvSpPr>
          <p:spPr bwMode="auto">
            <a:xfrm>
              <a:off x="3359" y="1849"/>
              <a:ext cx="98" cy="93"/>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CCFFCC"/>
            </a:solidFill>
            <a:ln w="19050" cap="flat" cmpd="sng">
              <a:solidFill>
                <a:srgbClr val="008000"/>
              </a:solidFill>
              <a:prstDash val="solid"/>
              <a:round/>
              <a:headEnd type="none" w="sm" len="sm"/>
              <a:tailEnd type="none" w="sm" len="sm"/>
            </a:ln>
          </p:spPr>
          <p:txBody>
            <a:bodyPr lIns="93600" tIns="46800" rIns="93600" bIns="46800" anchor="ctr"/>
            <a:lstStyle/>
            <a:p>
              <a:endParaRPr lang="de-DE"/>
            </a:p>
          </p:txBody>
        </p:sp>
        <p:sp>
          <p:nvSpPr>
            <p:cNvPr id="716821" name="Freeform 39"/>
            <p:cNvSpPr>
              <a:spLocks/>
            </p:cNvSpPr>
            <p:nvPr/>
          </p:nvSpPr>
          <p:spPr bwMode="auto">
            <a:xfrm>
              <a:off x="1215" y="1763"/>
              <a:ext cx="99" cy="92"/>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99CCFF"/>
            </a:solidFill>
            <a:ln w="19050" cap="flat" cmpd="sng">
              <a:solidFill>
                <a:srgbClr val="0000FF"/>
              </a:solidFill>
              <a:prstDash val="solid"/>
              <a:round/>
              <a:headEnd type="none" w="sm" len="sm"/>
              <a:tailEnd type="none" w="sm" len="sm"/>
            </a:ln>
          </p:spPr>
          <p:txBody>
            <a:bodyPr lIns="93600" tIns="46800" rIns="93600" bIns="46800" anchor="ctr"/>
            <a:lstStyle/>
            <a:p>
              <a:endParaRPr lang="de-DE"/>
            </a:p>
          </p:txBody>
        </p:sp>
        <p:sp>
          <p:nvSpPr>
            <p:cNvPr id="716822" name="Freeform 40"/>
            <p:cNvSpPr>
              <a:spLocks/>
            </p:cNvSpPr>
            <p:nvPr/>
          </p:nvSpPr>
          <p:spPr bwMode="auto">
            <a:xfrm>
              <a:off x="1172" y="1803"/>
              <a:ext cx="99" cy="93"/>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99CCFF"/>
            </a:solidFill>
            <a:ln w="19050" cap="flat" cmpd="sng">
              <a:solidFill>
                <a:srgbClr val="0000FF"/>
              </a:solidFill>
              <a:prstDash val="solid"/>
              <a:round/>
              <a:headEnd type="none" w="sm" len="sm"/>
              <a:tailEnd type="none" w="sm" len="sm"/>
            </a:ln>
          </p:spPr>
          <p:txBody>
            <a:bodyPr lIns="93600" tIns="46800" rIns="93600" bIns="46800" anchor="ctr"/>
            <a:lstStyle/>
            <a:p>
              <a:endParaRPr lang="de-DE"/>
            </a:p>
          </p:txBody>
        </p:sp>
        <p:sp>
          <p:nvSpPr>
            <p:cNvPr id="716823" name="Freeform 41"/>
            <p:cNvSpPr>
              <a:spLocks/>
            </p:cNvSpPr>
            <p:nvPr/>
          </p:nvSpPr>
          <p:spPr bwMode="auto">
            <a:xfrm>
              <a:off x="1209" y="1809"/>
              <a:ext cx="99" cy="93"/>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99CCFF"/>
            </a:solidFill>
            <a:ln w="19050" cap="flat" cmpd="sng">
              <a:solidFill>
                <a:srgbClr val="0000FF"/>
              </a:solidFill>
              <a:prstDash val="solid"/>
              <a:round/>
              <a:headEnd type="none" w="sm" len="sm"/>
              <a:tailEnd type="none" w="sm" len="sm"/>
            </a:ln>
          </p:spPr>
          <p:txBody>
            <a:bodyPr lIns="93600" tIns="46800" rIns="93600" bIns="46800" anchor="ctr"/>
            <a:lstStyle/>
            <a:p>
              <a:endParaRPr lang="de-DE"/>
            </a:p>
          </p:txBody>
        </p:sp>
        <p:sp>
          <p:nvSpPr>
            <p:cNvPr id="716824" name="Freeform 42"/>
            <p:cNvSpPr>
              <a:spLocks/>
            </p:cNvSpPr>
            <p:nvPr/>
          </p:nvSpPr>
          <p:spPr bwMode="auto">
            <a:xfrm>
              <a:off x="1167" y="1813"/>
              <a:ext cx="99" cy="93"/>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99CCFF"/>
            </a:solidFill>
            <a:ln w="19050" cap="flat" cmpd="sng">
              <a:solidFill>
                <a:srgbClr val="0000FF"/>
              </a:solidFill>
              <a:prstDash val="solid"/>
              <a:round/>
              <a:headEnd type="none" w="sm" len="sm"/>
              <a:tailEnd type="none" w="sm" len="sm"/>
            </a:ln>
          </p:spPr>
          <p:txBody>
            <a:bodyPr lIns="93600" tIns="46800" rIns="93600" bIns="46800" anchor="ctr"/>
            <a:lstStyle/>
            <a:p>
              <a:endParaRPr lang="de-DE"/>
            </a:p>
          </p:txBody>
        </p:sp>
        <p:sp>
          <p:nvSpPr>
            <p:cNvPr id="716825" name="Freeform 44"/>
            <p:cNvSpPr>
              <a:spLocks/>
            </p:cNvSpPr>
            <p:nvPr/>
          </p:nvSpPr>
          <p:spPr bwMode="auto">
            <a:xfrm>
              <a:off x="1429" y="1714"/>
              <a:ext cx="99" cy="93"/>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00FFFF"/>
            </a:solidFill>
            <a:ln w="19050" cap="flat" cmpd="sng">
              <a:solidFill>
                <a:srgbClr val="0000FF"/>
              </a:solidFill>
              <a:prstDash val="solid"/>
              <a:round/>
              <a:headEnd type="none" w="sm" len="sm"/>
              <a:tailEnd type="none" w="sm" len="sm"/>
            </a:ln>
          </p:spPr>
          <p:txBody>
            <a:bodyPr lIns="93600" tIns="46800" rIns="93600" bIns="46800" anchor="ctr"/>
            <a:lstStyle/>
            <a:p>
              <a:endParaRPr lang="de-DE"/>
            </a:p>
          </p:txBody>
        </p:sp>
        <p:sp>
          <p:nvSpPr>
            <p:cNvPr id="716826" name="Freeform 45"/>
            <p:cNvSpPr>
              <a:spLocks/>
            </p:cNvSpPr>
            <p:nvPr/>
          </p:nvSpPr>
          <p:spPr bwMode="auto">
            <a:xfrm>
              <a:off x="1420" y="1704"/>
              <a:ext cx="99" cy="93"/>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33CCCC"/>
            </a:solidFill>
            <a:ln w="19050" cap="flat" cmpd="sng">
              <a:solidFill>
                <a:srgbClr val="0000FF"/>
              </a:solidFill>
              <a:prstDash val="solid"/>
              <a:round/>
              <a:headEnd type="none" w="sm" len="sm"/>
              <a:tailEnd type="none" w="sm" len="sm"/>
            </a:ln>
          </p:spPr>
          <p:txBody>
            <a:bodyPr lIns="93600" tIns="46800" rIns="93600" bIns="46800" anchor="ctr"/>
            <a:lstStyle/>
            <a:p>
              <a:endParaRPr lang="de-DE"/>
            </a:p>
          </p:txBody>
        </p:sp>
        <p:sp>
          <p:nvSpPr>
            <p:cNvPr id="716827" name="Freeform 46"/>
            <p:cNvSpPr>
              <a:spLocks/>
            </p:cNvSpPr>
            <p:nvPr/>
          </p:nvSpPr>
          <p:spPr bwMode="auto">
            <a:xfrm>
              <a:off x="1363" y="1720"/>
              <a:ext cx="99" cy="93"/>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33CCCC"/>
            </a:solidFill>
            <a:ln w="19050" cap="flat" cmpd="sng">
              <a:solidFill>
                <a:srgbClr val="0000FF"/>
              </a:solidFill>
              <a:prstDash val="solid"/>
              <a:round/>
              <a:headEnd type="none" w="sm" len="sm"/>
              <a:tailEnd type="none" w="sm" len="sm"/>
            </a:ln>
          </p:spPr>
          <p:txBody>
            <a:bodyPr lIns="93600" tIns="46800" rIns="93600" bIns="46800" anchor="ctr"/>
            <a:lstStyle/>
            <a:p>
              <a:endParaRPr lang="de-DE"/>
            </a:p>
          </p:txBody>
        </p:sp>
        <p:sp>
          <p:nvSpPr>
            <p:cNvPr id="716828" name="Freeform 50"/>
            <p:cNvSpPr>
              <a:spLocks/>
            </p:cNvSpPr>
            <p:nvPr/>
          </p:nvSpPr>
          <p:spPr bwMode="auto">
            <a:xfrm>
              <a:off x="2528" y="1383"/>
              <a:ext cx="99" cy="85"/>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0000FF"/>
            </a:solidFill>
            <a:ln w="19050" cap="flat" cmpd="sng">
              <a:solidFill>
                <a:srgbClr val="0000FF"/>
              </a:solidFill>
              <a:prstDash val="solid"/>
              <a:round/>
              <a:headEnd type="none" w="sm" len="sm"/>
              <a:tailEnd type="none" w="sm" len="sm"/>
            </a:ln>
          </p:spPr>
          <p:txBody>
            <a:bodyPr lIns="93600" tIns="46800" rIns="93600" bIns="46800" anchor="ctr"/>
            <a:lstStyle/>
            <a:p>
              <a:endParaRPr lang="de-DE"/>
            </a:p>
          </p:txBody>
        </p:sp>
        <p:sp>
          <p:nvSpPr>
            <p:cNvPr id="716829" name="Freeform 51"/>
            <p:cNvSpPr>
              <a:spLocks/>
            </p:cNvSpPr>
            <p:nvPr/>
          </p:nvSpPr>
          <p:spPr bwMode="auto">
            <a:xfrm>
              <a:off x="2579" y="1345"/>
              <a:ext cx="99" cy="86"/>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0000FF"/>
            </a:solidFill>
            <a:ln w="19050" cap="flat" cmpd="sng">
              <a:solidFill>
                <a:srgbClr val="0000FF"/>
              </a:solidFill>
              <a:prstDash val="solid"/>
              <a:round/>
              <a:headEnd type="none" w="sm" len="sm"/>
              <a:tailEnd type="none" w="sm" len="sm"/>
            </a:ln>
          </p:spPr>
          <p:txBody>
            <a:bodyPr lIns="93600" tIns="46800" rIns="93600" bIns="46800" anchor="ctr"/>
            <a:lstStyle/>
            <a:p>
              <a:endParaRPr lang="de-DE"/>
            </a:p>
          </p:txBody>
        </p:sp>
        <p:sp>
          <p:nvSpPr>
            <p:cNvPr id="716830" name="Freeform 52"/>
            <p:cNvSpPr>
              <a:spLocks/>
            </p:cNvSpPr>
            <p:nvPr/>
          </p:nvSpPr>
          <p:spPr bwMode="auto">
            <a:xfrm>
              <a:off x="1693" y="1496"/>
              <a:ext cx="95" cy="81"/>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FF0000"/>
            </a:solidFill>
            <a:ln w="28575" cap="flat" cmpd="sng">
              <a:solidFill>
                <a:srgbClr val="000000"/>
              </a:solidFill>
              <a:prstDash val="solid"/>
              <a:round/>
              <a:headEnd type="none" w="sm" len="sm"/>
              <a:tailEnd type="none" w="sm" len="sm"/>
            </a:ln>
          </p:spPr>
          <p:txBody>
            <a:bodyPr lIns="93600" tIns="46800" rIns="93600" bIns="46800" anchor="ctr"/>
            <a:lstStyle/>
            <a:p>
              <a:endParaRPr lang="de-DE"/>
            </a:p>
          </p:txBody>
        </p:sp>
        <p:sp>
          <p:nvSpPr>
            <p:cNvPr id="716831" name="Freeform 53"/>
            <p:cNvSpPr>
              <a:spLocks/>
            </p:cNvSpPr>
            <p:nvPr/>
          </p:nvSpPr>
          <p:spPr bwMode="auto">
            <a:xfrm>
              <a:off x="1622" y="1487"/>
              <a:ext cx="95" cy="81"/>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FF0000"/>
            </a:solidFill>
            <a:ln w="28575" cap="flat" cmpd="sng">
              <a:solidFill>
                <a:srgbClr val="000000"/>
              </a:solidFill>
              <a:prstDash val="solid"/>
              <a:round/>
              <a:headEnd type="none" w="sm" len="sm"/>
              <a:tailEnd type="none" w="sm" len="sm"/>
            </a:ln>
          </p:spPr>
          <p:txBody>
            <a:bodyPr lIns="93600" tIns="46800" rIns="93600" bIns="46800" anchor="ctr"/>
            <a:lstStyle/>
            <a:p>
              <a:endParaRPr lang="de-DE"/>
            </a:p>
          </p:txBody>
        </p:sp>
        <p:sp>
          <p:nvSpPr>
            <p:cNvPr id="716832" name="Freeform 54"/>
            <p:cNvSpPr>
              <a:spLocks/>
            </p:cNvSpPr>
            <p:nvPr/>
          </p:nvSpPr>
          <p:spPr bwMode="auto">
            <a:xfrm>
              <a:off x="1554" y="1531"/>
              <a:ext cx="95" cy="81"/>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FF0000"/>
            </a:solidFill>
            <a:ln w="28575" cap="flat" cmpd="sng">
              <a:solidFill>
                <a:srgbClr val="000000"/>
              </a:solidFill>
              <a:prstDash val="solid"/>
              <a:round/>
              <a:headEnd type="none" w="sm" len="sm"/>
              <a:tailEnd type="none" w="sm" len="sm"/>
            </a:ln>
          </p:spPr>
          <p:txBody>
            <a:bodyPr lIns="93600" tIns="46800" rIns="93600" bIns="46800" anchor="ctr"/>
            <a:lstStyle/>
            <a:p>
              <a:endParaRPr lang="de-DE"/>
            </a:p>
          </p:txBody>
        </p:sp>
        <p:sp>
          <p:nvSpPr>
            <p:cNvPr id="716833" name="Oval 55"/>
            <p:cNvSpPr>
              <a:spLocks noChangeArrowheads="1"/>
            </p:cNvSpPr>
            <p:nvPr/>
          </p:nvSpPr>
          <p:spPr bwMode="auto">
            <a:xfrm>
              <a:off x="1663" y="1511"/>
              <a:ext cx="59" cy="57"/>
            </a:xfrm>
            <a:prstGeom prst="ellipse">
              <a:avLst/>
            </a:prstGeom>
            <a:solidFill>
              <a:srgbClr val="FF6600"/>
            </a:solidFill>
            <a:ln w="19050" algn="ctr">
              <a:solidFill>
                <a:srgbClr val="0000FF"/>
              </a:solidFill>
              <a:round/>
              <a:headEnd type="none" w="sm" len="sm"/>
              <a:tailEnd type="none" w="sm" len="sm"/>
            </a:ln>
          </p:spPr>
          <p:txBody>
            <a:bodyPr wrap="none" lIns="93600" tIns="46800" rIns="93600" bIns="46800" anchor="ctr"/>
            <a:lstStyle/>
            <a:p>
              <a:endParaRPr lang="ru-RU" sz="1600"/>
            </a:p>
          </p:txBody>
        </p:sp>
        <p:sp>
          <p:nvSpPr>
            <p:cNvPr id="716834" name="Freeform 60"/>
            <p:cNvSpPr>
              <a:spLocks/>
            </p:cNvSpPr>
            <p:nvPr/>
          </p:nvSpPr>
          <p:spPr bwMode="auto">
            <a:xfrm>
              <a:off x="1304" y="1724"/>
              <a:ext cx="95" cy="80"/>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FFCC99"/>
            </a:solidFill>
            <a:ln w="28575" cap="flat" cmpd="sng">
              <a:solidFill>
                <a:srgbClr val="FF0000"/>
              </a:solidFill>
              <a:prstDash val="solid"/>
              <a:round/>
              <a:headEnd type="none" w="sm" len="sm"/>
              <a:tailEnd type="none" w="sm" len="sm"/>
            </a:ln>
          </p:spPr>
          <p:txBody>
            <a:bodyPr lIns="93600" tIns="46800" rIns="93600" bIns="46800" anchor="ctr"/>
            <a:lstStyle/>
            <a:p>
              <a:endParaRPr lang="de-DE"/>
            </a:p>
          </p:txBody>
        </p:sp>
        <p:sp>
          <p:nvSpPr>
            <p:cNvPr id="716835" name="Freeform 61"/>
            <p:cNvSpPr>
              <a:spLocks/>
            </p:cNvSpPr>
            <p:nvPr/>
          </p:nvSpPr>
          <p:spPr bwMode="auto">
            <a:xfrm>
              <a:off x="1280" y="1735"/>
              <a:ext cx="95" cy="81"/>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FFCC99"/>
            </a:solidFill>
            <a:ln w="28575" cap="flat" cmpd="sng">
              <a:solidFill>
                <a:srgbClr val="FF0000"/>
              </a:solidFill>
              <a:prstDash val="solid"/>
              <a:round/>
              <a:headEnd type="none" w="sm" len="sm"/>
              <a:tailEnd type="none" w="sm" len="sm"/>
            </a:ln>
          </p:spPr>
          <p:txBody>
            <a:bodyPr lIns="93600" tIns="46800" rIns="93600" bIns="46800" anchor="ctr"/>
            <a:lstStyle/>
            <a:p>
              <a:endParaRPr lang="de-DE"/>
            </a:p>
          </p:txBody>
        </p:sp>
      </p:grpSp>
      <p:sp>
        <p:nvSpPr>
          <p:cNvPr id="716838" name="Text Box 37"/>
          <p:cNvSpPr txBox="1">
            <a:spLocks noChangeArrowheads="1"/>
          </p:cNvSpPr>
          <p:nvPr/>
        </p:nvSpPr>
        <p:spPr bwMode="auto">
          <a:xfrm>
            <a:off x="4600575" y="4265613"/>
            <a:ext cx="45434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400" b="0">
                <a:latin typeface="Arial" pitchFamily="34" charset="0"/>
              </a:rPr>
              <a:t>Bulk composition of the total microstructure in GPRS 35</a:t>
            </a:r>
            <a:endParaRPr lang="ru-RU" sz="1400" b="0">
              <a:latin typeface="Arial" pitchFamily="34" charset="0"/>
            </a:endParaRPr>
          </a:p>
        </p:txBody>
      </p:sp>
      <p:sp>
        <p:nvSpPr>
          <p:cNvPr id="716839" name="Text Box 38"/>
          <p:cNvSpPr txBox="1">
            <a:spLocks noChangeArrowheads="1"/>
          </p:cNvSpPr>
          <p:nvPr/>
        </p:nvSpPr>
        <p:spPr bwMode="auto">
          <a:xfrm>
            <a:off x="357188" y="5216525"/>
            <a:ext cx="38401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400" b="0">
                <a:latin typeface="Arial" pitchFamily="34" charset="0"/>
              </a:rPr>
              <a:t>‘Heavy’ liquid in GPRS</a:t>
            </a:r>
            <a:r>
              <a:rPr lang="ru-RU" sz="1400" b="0">
                <a:latin typeface="Arial" pitchFamily="34" charset="0"/>
              </a:rPr>
              <a:t> 34 (</a:t>
            </a:r>
            <a:r>
              <a:rPr lang="en-US" sz="1400" b="0">
                <a:latin typeface="Arial" pitchFamily="34" charset="0"/>
              </a:rPr>
              <a:t>T from Tq up to Tm</a:t>
            </a:r>
            <a:r>
              <a:rPr lang="ru-RU" sz="1400" b="0">
                <a:latin typeface="Arial" pitchFamily="34" charset="0"/>
              </a:rPr>
              <a:t>)</a:t>
            </a:r>
          </a:p>
        </p:txBody>
      </p:sp>
      <p:sp>
        <p:nvSpPr>
          <p:cNvPr id="716842" name="Text Box 48"/>
          <p:cNvSpPr txBox="1">
            <a:spLocks noChangeArrowheads="1"/>
          </p:cNvSpPr>
          <p:nvPr/>
        </p:nvSpPr>
        <p:spPr bwMode="auto">
          <a:xfrm>
            <a:off x="344488" y="6284913"/>
            <a:ext cx="439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400" b="0">
                <a:latin typeface="Arial" pitchFamily="34" charset="0"/>
              </a:rPr>
              <a:t>Composition of the light matrix in GPRS</a:t>
            </a:r>
            <a:r>
              <a:rPr lang="ru-RU" sz="1400" b="0">
                <a:latin typeface="Arial" pitchFamily="34" charset="0"/>
              </a:rPr>
              <a:t> 34 (</a:t>
            </a:r>
            <a:r>
              <a:rPr lang="en-US" sz="1400" b="0">
                <a:latin typeface="Arial" pitchFamily="34" charset="0"/>
              </a:rPr>
              <a:t>T</a:t>
            </a:r>
            <a:r>
              <a:rPr lang="ru-RU" sz="1400" b="0">
                <a:latin typeface="Arial" pitchFamily="34" charset="0"/>
              </a:rPr>
              <a:t>~</a:t>
            </a:r>
            <a:r>
              <a:rPr lang="en-US" sz="1400" b="0">
                <a:latin typeface="Arial" pitchFamily="34" charset="0"/>
              </a:rPr>
              <a:t>Tm</a:t>
            </a:r>
            <a:r>
              <a:rPr lang="ru-RU" sz="1400" b="0">
                <a:latin typeface="Arial" pitchFamily="34" charset="0"/>
              </a:rPr>
              <a:t>)</a:t>
            </a:r>
          </a:p>
        </p:txBody>
      </p:sp>
      <p:sp>
        <p:nvSpPr>
          <p:cNvPr id="716843" name="Text Box 49"/>
          <p:cNvSpPr txBox="1">
            <a:spLocks noChangeArrowheads="1"/>
          </p:cNvSpPr>
          <p:nvPr/>
        </p:nvSpPr>
        <p:spPr bwMode="auto">
          <a:xfrm>
            <a:off x="371475" y="5673725"/>
            <a:ext cx="39243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400" b="0">
                <a:latin typeface="Arial" pitchFamily="34" charset="0"/>
              </a:rPr>
              <a:t>Composition of the ‘light’ liquid with globules in GPRS</a:t>
            </a:r>
            <a:r>
              <a:rPr lang="ru-RU" sz="1400" b="0">
                <a:latin typeface="Arial" pitchFamily="34" charset="0"/>
              </a:rPr>
              <a:t> 34 (</a:t>
            </a:r>
            <a:r>
              <a:rPr lang="en-US" sz="1400" b="0">
                <a:latin typeface="Arial" pitchFamily="34" charset="0"/>
              </a:rPr>
              <a:t>T</a:t>
            </a:r>
            <a:r>
              <a:rPr lang="ru-RU" sz="1400" b="0">
                <a:latin typeface="Arial" pitchFamily="34" charset="0"/>
              </a:rPr>
              <a:t>~</a:t>
            </a:r>
            <a:r>
              <a:rPr lang="en-US" sz="1400" b="0">
                <a:latin typeface="Arial" pitchFamily="34" charset="0"/>
              </a:rPr>
              <a:t>Tq</a:t>
            </a:r>
            <a:r>
              <a:rPr lang="ru-RU" sz="1400" b="0">
                <a:latin typeface="Arial" pitchFamily="34" charset="0"/>
              </a:rPr>
              <a:t>~1850</a:t>
            </a:r>
            <a:r>
              <a:rPr lang="en-US" sz="1400" b="0">
                <a:latin typeface="Arial" pitchFamily="34" charset="0"/>
              </a:rPr>
              <a:t>C</a:t>
            </a:r>
            <a:r>
              <a:rPr lang="ru-RU" sz="1400" b="0">
                <a:latin typeface="Arial" pitchFamily="34" charset="0"/>
              </a:rPr>
              <a:t>)</a:t>
            </a:r>
          </a:p>
        </p:txBody>
      </p:sp>
      <p:sp>
        <p:nvSpPr>
          <p:cNvPr id="716845" name="Text Box 57"/>
          <p:cNvSpPr txBox="1">
            <a:spLocks noChangeArrowheads="1"/>
          </p:cNvSpPr>
          <p:nvPr/>
        </p:nvSpPr>
        <p:spPr bwMode="auto">
          <a:xfrm>
            <a:off x="4570413" y="4646613"/>
            <a:ext cx="45735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400" b="0">
                <a:latin typeface="Arial" pitchFamily="34" charset="0"/>
              </a:rPr>
              <a:t>Composition of the liquid at T~Tq~1950C (above MG)</a:t>
            </a:r>
            <a:endParaRPr lang="ru-RU" sz="1400" b="0">
              <a:latin typeface="Arial" pitchFamily="34" charset="0"/>
            </a:endParaRPr>
          </a:p>
        </p:txBody>
      </p:sp>
      <p:sp>
        <p:nvSpPr>
          <p:cNvPr id="716847" name="Text Box 59"/>
          <p:cNvSpPr txBox="1">
            <a:spLocks noChangeArrowheads="1"/>
          </p:cNvSpPr>
          <p:nvPr/>
        </p:nvSpPr>
        <p:spPr bwMode="auto">
          <a:xfrm>
            <a:off x="411163" y="4267200"/>
            <a:ext cx="2974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400" b="0">
                <a:latin typeface="Arial" pitchFamily="34" charset="0"/>
              </a:rPr>
              <a:t>Characteristic points of the diagram</a:t>
            </a:r>
            <a:endParaRPr lang="ru-RU" sz="1400" b="0">
              <a:latin typeface="Arial" pitchFamily="34" charset="0"/>
            </a:endParaRPr>
          </a:p>
        </p:txBody>
      </p:sp>
      <p:sp>
        <p:nvSpPr>
          <p:cNvPr id="716849" name="Text Box 27"/>
          <p:cNvSpPr txBox="1">
            <a:spLocks noChangeArrowheads="1"/>
          </p:cNvSpPr>
          <p:nvPr/>
        </p:nvSpPr>
        <p:spPr bwMode="auto">
          <a:xfrm>
            <a:off x="412750" y="4568825"/>
            <a:ext cx="3484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400" b="0">
                <a:latin typeface="Arial" pitchFamily="34" charset="0"/>
              </a:rPr>
              <a:t>Initial composition of the charge</a:t>
            </a:r>
            <a:endParaRPr lang="ru-RU" sz="1400" b="0">
              <a:latin typeface="Arial" pitchFamily="34" charset="0"/>
            </a:endParaRPr>
          </a:p>
        </p:txBody>
      </p:sp>
      <p:sp>
        <p:nvSpPr>
          <p:cNvPr id="716852" name="Text Box 65"/>
          <p:cNvSpPr txBox="1">
            <a:spLocks noChangeArrowheads="1"/>
          </p:cNvSpPr>
          <p:nvPr/>
        </p:nvSpPr>
        <p:spPr bwMode="auto">
          <a:xfrm>
            <a:off x="4616450" y="4949825"/>
            <a:ext cx="3657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400" b="0">
                <a:latin typeface="Arial" pitchFamily="34" charset="0"/>
              </a:rPr>
              <a:t>Light matrix composition in GPRS 35 (T is presumably around Tm)</a:t>
            </a:r>
            <a:endParaRPr lang="ru-RU" sz="1400" b="0">
              <a:latin typeface="Arial" pitchFamily="34" charset="0"/>
            </a:endParaRPr>
          </a:p>
        </p:txBody>
      </p:sp>
      <p:sp>
        <p:nvSpPr>
          <p:cNvPr id="716853" name="Text Box 66"/>
          <p:cNvSpPr txBox="1">
            <a:spLocks noChangeArrowheads="1"/>
          </p:cNvSpPr>
          <p:nvPr/>
        </p:nvSpPr>
        <p:spPr bwMode="auto">
          <a:xfrm>
            <a:off x="4572000" y="5368925"/>
            <a:ext cx="4114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400" b="0">
                <a:latin typeface="Arial" pitchFamily="34" charset="0"/>
              </a:rPr>
              <a:t>Composition of globules in the light matrix in GPRS 35 (T is presumably around Tm)</a:t>
            </a:r>
            <a:endParaRPr lang="ru-RU" sz="1400" b="0">
              <a:latin typeface="Arial" pitchFamily="34" charset="0"/>
            </a:endParaRPr>
          </a:p>
        </p:txBody>
      </p:sp>
      <p:sp>
        <p:nvSpPr>
          <p:cNvPr id="716855" name="Text Box 68"/>
          <p:cNvSpPr txBox="1">
            <a:spLocks noChangeArrowheads="1"/>
          </p:cNvSpPr>
          <p:nvPr/>
        </p:nvSpPr>
        <p:spPr bwMode="auto">
          <a:xfrm>
            <a:off x="4629150" y="5889625"/>
            <a:ext cx="3657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400" b="0">
                <a:latin typeface="Arial" pitchFamily="34" charset="0"/>
              </a:rPr>
              <a:t>Triple eutectics composition in GPRS 36</a:t>
            </a:r>
            <a:endParaRPr lang="ru-RU" sz="1400" b="0">
              <a:latin typeface="Arial" pitchFamily="34" charset="0"/>
            </a:endParaRPr>
          </a:p>
        </p:txBody>
      </p:sp>
      <p:grpSp>
        <p:nvGrpSpPr>
          <p:cNvPr id="716863" name="Group 63"/>
          <p:cNvGrpSpPr>
            <a:grpSpLocks/>
          </p:cNvGrpSpPr>
          <p:nvPr/>
        </p:nvGrpSpPr>
        <p:grpSpPr bwMode="auto">
          <a:xfrm>
            <a:off x="4424363" y="4337050"/>
            <a:ext cx="219075" cy="2020888"/>
            <a:chOff x="2877" y="2732"/>
            <a:chExt cx="138" cy="1273"/>
          </a:xfrm>
        </p:grpSpPr>
        <p:sp>
          <p:nvSpPr>
            <p:cNvPr id="716836" name="Freeform 16"/>
            <p:cNvSpPr>
              <a:spLocks/>
            </p:cNvSpPr>
            <p:nvPr/>
          </p:nvSpPr>
          <p:spPr bwMode="auto">
            <a:xfrm>
              <a:off x="2888" y="2732"/>
              <a:ext cx="114" cy="97"/>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FF0000"/>
            </a:solidFill>
            <a:ln w="28575" cap="flat" cmpd="sng">
              <a:solidFill>
                <a:schemeClr val="tx1"/>
              </a:solidFill>
              <a:prstDash val="solid"/>
              <a:round/>
              <a:headEnd type="none" w="sm" len="sm"/>
              <a:tailEnd type="none" w="sm" len="sm"/>
            </a:ln>
          </p:spPr>
          <p:txBody>
            <a:bodyPr lIns="93600" tIns="46800" rIns="93600" bIns="46800" anchor="ctr"/>
            <a:lstStyle/>
            <a:p>
              <a:endParaRPr lang="de-DE"/>
            </a:p>
          </p:txBody>
        </p:sp>
        <p:sp>
          <p:nvSpPr>
            <p:cNvPr id="716837" name="Freeform 29"/>
            <p:cNvSpPr>
              <a:spLocks/>
            </p:cNvSpPr>
            <p:nvPr/>
          </p:nvSpPr>
          <p:spPr bwMode="auto">
            <a:xfrm>
              <a:off x="2877" y="3436"/>
              <a:ext cx="114" cy="97"/>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FF0000"/>
            </a:solidFill>
            <a:ln w="19050" cap="flat" cmpd="sng">
              <a:solidFill>
                <a:srgbClr val="FF0000"/>
              </a:solidFill>
              <a:prstDash val="solid"/>
              <a:round/>
              <a:headEnd type="none" w="sm" len="sm"/>
              <a:tailEnd type="none" w="sm" len="sm"/>
            </a:ln>
          </p:spPr>
          <p:txBody>
            <a:bodyPr lIns="93600" tIns="46800" rIns="93600" bIns="46800" anchor="ctr"/>
            <a:lstStyle/>
            <a:p>
              <a:endParaRPr lang="de-DE"/>
            </a:p>
          </p:txBody>
        </p:sp>
        <p:sp>
          <p:nvSpPr>
            <p:cNvPr id="716844" name="Oval 56"/>
            <p:cNvSpPr>
              <a:spLocks noChangeArrowheads="1"/>
            </p:cNvSpPr>
            <p:nvPr/>
          </p:nvSpPr>
          <p:spPr bwMode="auto">
            <a:xfrm>
              <a:off x="2921" y="2986"/>
              <a:ext cx="71" cy="69"/>
            </a:xfrm>
            <a:prstGeom prst="ellipse">
              <a:avLst/>
            </a:prstGeom>
            <a:solidFill>
              <a:srgbClr val="FF6600"/>
            </a:solidFill>
            <a:ln w="19050" algn="ctr">
              <a:solidFill>
                <a:srgbClr val="0000FF"/>
              </a:solidFill>
              <a:round/>
              <a:headEnd type="none" w="sm" len="sm"/>
              <a:tailEnd type="none" w="sm" len="sm"/>
            </a:ln>
          </p:spPr>
          <p:txBody>
            <a:bodyPr wrap="none" lIns="93600" tIns="46800" rIns="93600" bIns="46800" anchor="ctr"/>
            <a:lstStyle/>
            <a:p>
              <a:endParaRPr lang="ru-RU"/>
            </a:p>
          </p:txBody>
        </p:sp>
        <p:sp>
          <p:nvSpPr>
            <p:cNvPr id="716851" name="Freeform 62"/>
            <p:cNvSpPr>
              <a:spLocks/>
            </p:cNvSpPr>
            <p:nvPr/>
          </p:nvSpPr>
          <p:spPr bwMode="auto">
            <a:xfrm>
              <a:off x="2900" y="3166"/>
              <a:ext cx="114" cy="97"/>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FFCC99"/>
            </a:solidFill>
            <a:ln w="28575" cap="flat" cmpd="sng">
              <a:solidFill>
                <a:srgbClr val="FF0000"/>
              </a:solidFill>
              <a:prstDash val="solid"/>
              <a:round/>
              <a:headEnd type="none" w="sm" len="sm"/>
              <a:tailEnd type="none" w="sm" len="sm"/>
            </a:ln>
          </p:spPr>
          <p:txBody>
            <a:bodyPr lIns="93600" tIns="46800" rIns="93600" bIns="46800" anchor="ctr"/>
            <a:lstStyle/>
            <a:p>
              <a:endParaRPr lang="de-DE"/>
            </a:p>
          </p:txBody>
        </p:sp>
        <p:sp>
          <p:nvSpPr>
            <p:cNvPr id="716854" name="Freeform 67"/>
            <p:cNvSpPr>
              <a:spLocks/>
            </p:cNvSpPr>
            <p:nvPr/>
          </p:nvSpPr>
          <p:spPr bwMode="auto">
            <a:xfrm>
              <a:off x="2901" y="3740"/>
              <a:ext cx="114" cy="97"/>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008000"/>
            </a:solidFill>
            <a:ln w="19050" cap="flat" cmpd="sng">
              <a:solidFill>
                <a:srgbClr val="008000"/>
              </a:solidFill>
              <a:prstDash val="solid"/>
              <a:round/>
              <a:headEnd type="none" w="sm" len="sm"/>
              <a:tailEnd type="none" w="sm" len="sm"/>
            </a:ln>
          </p:spPr>
          <p:txBody>
            <a:bodyPr lIns="93600" tIns="46800" rIns="93600" bIns="46800" anchor="ctr"/>
            <a:lstStyle/>
            <a:p>
              <a:endParaRPr lang="de-DE"/>
            </a:p>
          </p:txBody>
        </p:sp>
        <p:sp>
          <p:nvSpPr>
            <p:cNvPr id="716856" name="Freeform 69"/>
            <p:cNvSpPr>
              <a:spLocks/>
            </p:cNvSpPr>
            <p:nvPr/>
          </p:nvSpPr>
          <p:spPr bwMode="auto">
            <a:xfrm>
              <a:off x="2893" y="3908"/>
              <a:ext cx="114" cy="97"/>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CCFFCC"/>
            </a:solidFill>
            <a:ln w="19050" cap="flat" cmpd="sng">
              <a:solidFill>
                <a:srgbClr val="008000"/>
              </a:solidFill>
              <a:prstDash val="solid"/>
              <a:round/>
              <a:headEnd type="none" w="sm" len="sm"/>
              <a:tailEnd type="none" w="sm" len="sm"/>
            </a:ln>
          </p:spPr>
          <p:txBody>
            <a:bodyPr lIns="93600" tIns="46800" rIns="93600" bIns="46800" anchor="ctr"/>
            <a:lstStyle/>
            <a:p>
              <a:endParaRPr lang="de-DE"/>
            </a:p>
          </p:txBody>
        </p:sp>
      </p:grpSp>
      <p:grpSp>
        <p:nvGrpSpPr>
          <p:cNvPr id="716862" name="Group 62"/>
          <p:cNvGrpSpPr>
            <a:grpSpLocks/>
          </p:cNvGrpSpPr>
          <p:nvPr/>
        </p:nvGrpSpPr>
        <p:grpSpPr bwMode="auto">
          <a:xfrm>
            <a:off x="152400" y="4343400"/>
            <a:ext cx="206375" cy="2074863"/>
            <a:chOff x="213" y="2736"/>
            <a:chExt cx="130" cy="1307"/>
          </a:xfrm>
        </p:grpSpPr>
        <p:sp>
          <p:nvSpPr>
            <p:cNvPr id="716840" name="Freeform 43"/>
            <p:cNvSpPr>
              <a:spLocks/>
            </p:cNvSpPr>
            <p:nvPr/>
          </p:nvSpPr>
          <p:spPr bwMode="auto">
            <a:xfrm>
              <a:off x="225" y="3932"/>
              <a:ext cx="118" cy="111"/>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99CCFF"/>
            </a:solidFill>
            <a:ln w="19050" cap="flat" cmpd="sng">
              <a:solidFill>
                <a:srgbClr val="0000FF"/>
              </a:solidFill>
              <a:prstDash val="solid"/>
              <a:round/>
              <a:headEnd type="none" w="sm" len="sm"/>
              <a:tailEnd type="none" w="sm" len="sm"/>
            </a:ln>
          </p:spPr>
          <p:txBody>
            <a:bodyPr lIns="93600" tIns="46800" rIns="93600" bIns="46800" anchor="ctr"/>
            <a:lstStyle/>
            <a:p>
              <a:endParaRPr lang="de-DE"/>
            </a:p>
          </p:txBody>
        </p:sp>
        <p:sp>
          <p:nvSpPr>
            <p:cNvPr id="716841" name="Freeform 47"/>
            <p:cNvSpPr>
              <a:spLocks/>
            </p:cNvSpPr>
            <p:nvPr/>
          </p:nvSpPr>
          <p:spPr bwMode="auto">
            <a:xfrm>
              <a:off x="222" y="3596"/>
              <a:ext cx="118" cy="111"/>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33CCCC"/>
            </a:solidFill>
            <a:ln w="19050" cap="flat" cmpd="sng">
              <a:solidFill>
                <a:srgbClr val="0000FF"/>
              </a:solidFill>
              <a:prstDash val="solid"/>
              <a:round/>
              <a:headEnd type="none" w="sm" len="sm"/>
              <a:tailEnd type="none" w="sm" len="sm"/>
            </a:ln>
          </p:spPr>
          <p:txBody>
            <a:bodyPr lIns="93600" tIns="46800" rIns="93600" bIns="46800" anchor="ctr"/>
            <a:lstStyle/>
            <a:p>
              <a:endParaRPr lang="de-DE"/>
            </a:p>
          </p:txBody>
        </p:sp>
        <p:sp>
          <p:nvSpPr>
            <p:cNvPr id="716846" name="Rectangle 58"/>
            <p:cNvSpPr>
              <a:spLocks noChangeArrowheads="1"/>
            </p:cNvSpPr>
            <p:nvPr/>
          </p:nvSpPr>
          <p:spPr bwMode="auto">
            <a:xfrm rot="-2658583">
              <a:off x="239" y="2736"/>
              <a:ext cx="74" cy="73"/>
            </a:xfrm>
            <a:prstGeom prst="rect">
              <a:avLst/>
            </a:prstGeom>
            <a:noFill/>
            <a:ln w="38100" algn="ctr">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3600" tIns="46800" rIns="93600" bIns="46800" anchor="ctr"/>
            <a:lstStyle/>
            <a:p>
              <a:endParaRPr lang="ru-RU"/>
            </a:p>
          </p:txBody>
        </p:sp>
        <p:sp>
          <p:nvSpPr>
            <p:cNvPr id="716848" name="Rectangle 26"/>
            <p:cNvSpPr>
              <a:spLocks noChangeArrowheads="1"/>
            </p:cNvSpPr>
            <p:nvPr/>
          </p:nvSpPr>
          <p:spPr bwMode="auto">
            <a:xfrm rot="-2937879">
              <a:off x="223" y="2890"/>
              <a:ext cx="115" cy="121"/>
            </a:xfrm>
            <a:prstGeom prst="rect">
              <a:avLst/>
            </a:prstGeom>
            <a:solidFill>
              <a:srgbClr val="000000"/>
            </a:solidFill>
            <a:ln w="19050" algn="ctr">
              <a:solidFill>
                <a:schemeClr val="tx1"/>
              </a:solidFill>
              <a:miter lim="800000"/>
              <a:headEnd type="none" w="sm" len="sm"/>
              <a:tailEnd type="none" w="sm" len="sm"/>
            </a:ln>
          </p:spPr>
          <p:txBody>
            <a:bodyPr vert="eaVert" wrap="none" lIns="93600" tIns="46800" rIns="93600" bIns="46800" anchor="ctr"/>
            <a:lstStyle/>
            <a:p>
              <a:endParaRPr lang="ru-RU"/>
            </a:p>
          </p:txBody>
        </p:sp>
        <p:sp>
          <p:nvSpPr>
            <p:cNvPr id="716850" name="Freeform 28"/>
            <p:cNvSpPr>
              <a:spLocks/>
            </p:cNvSpPr>
            <p:nvPr/>
          </p:nvSpPr>
          <p:spPr bwMode="auto">
            <a:xfrm>
              <a:off x="217" y="3321"/>
              <a:ext cx="118" cy="111"/>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0000FF"/>
            </a:solidFill>
            <a:ln w="19050" cap="flat" cmpd="sng">
              <a:solidFill>
                <a:srgbClr val="0000FF"/>
              </a:solidFill>
              <a:prstDash val="solid"/>
              <a:round/>
              <a:headEnd type="none" w="sm" len="sm"/>
              <a:tailEnd type="none" w="sm" len="sm"/>
            </a:ln>
          </p:spPr>
          <p:txBody>
            <a:bodyPr lIns="93600" tIns="46800" rIns="93600" bIns="46800" anchor="ctr"/>
            <a:lstStyle/>
            <a:p>
              <a:endParaRPr lang="de-DE"/>
            </a:p>
          </p:txBody>
        </p:sp>
        <p:sp>
          <p:nvSpPr>
            <p:cNvPr id="716857" name="Freeform 70"/>
            <p:cNvSpPr>
              <a:spLocks/>
            </p:cNvSpPr>
            <p:nvPr/>
          </p:nvSpPr>
          <p:spPr bwMode="auto">
            <a:xfrm>
              <a:off x="213" y="3100"/>
              <a:ext cx="114" cy="97"/>
            </a:xfrm>
            <a:custGeom>
              <a:avLst/>
              <a:gdLst>
                <a:gd name="T0" fmla="*/ 54 w 114"/>
                <a:gd name="T1" fmla="*/ 0 h 97"/>
                <a:gd name="T2" fmla="*/ 0 w 114"/>
                <a:gd name="T3" fmla="*/ 97 h 97"/>
                <a:gd name="T4" fmla="*/ 114 w 114"/>
                <a:gd name="T5" fmla="*/ 97 h 97"/>
                <a:gd name="T6" fmla="*/ 54 w 114"/>
                <a:gd name="T7" fmla="*/ 0 h 97"/>
                <a:gd name="T8" fmla="*/ 0 60000 65536"/>
                <a:gd name="T9" fmla="*/ 0 60000 65536"/>
                <a:gd name="T10" fmla="*/ 0 60000 65536"/>
                <a:gd name="T11" fmla="*/ 0 60000 65536"/>
                <a:gd name="T12" fmla="*/ 0 w 114"/>
                <a:gd name="T13" fmla="*/ 0 h 97"/>
                <a:gd name="T14" fmla="*/ 114 w 114"/>
                <a:gd name="T15" fmla="*/ 97 h 97"/>
              </a:gdLst>
              <a:ahLst/>
              <a:cxnLst>
                <a:cxn ang="T8">
                  <a:pos x="T0" y="T1"/>
                </a:cxn>
                <a:cxn ang="T9">
                  <a:pos x="T2" y="T3"/>
                </a:cxn>
                <a:cxn ang="T10">
                  <a:pos x="T4" y="T5"/>
                </a:cxn>
                <a:cxn ang="T11">
                  <a:pos x="T6" y="T7"/>
                </a:cxn>
              </a:cxnLst>
              <a:rect l="T12" t="T13" r="T14" b="T15"/>
              <a:pathLst>
                <a:path w="114" h="97">
                  <a:moveTo>
                    <a:pt x="54" y="0"/>
                  </a:moveTo>
                  <a:lnTo>
                    <a:pt x="0" y="97"/>
                  </a:lnTo>
                  <a:lnTo>
                    <a:pt x="114" y="97"/>
                  </a:lnTo>
                  <a:lnTo>
                    <a:pt x="54" y="0"/>
                  </a:lnTo>
                  <a:close/>
                </a:path>
              </a:pathLst>
            </a:custGeom>
            <a:solidFill>
              <a:srgbClr val="FF00FF"/>
            </a:solidFill>
            <a:ln w="19050" cap="flat" cmpd="sng">
              <a:solidFill>
                <a:srgbClr val="FF00FF"/>
              </a:solidFill>
              <a:prstDash val="solid"/>
              <a:round/>
              <a:headEnd type="none" w="sm" len="sm"/>
              <a:tailEnd type="none" w="sm" len="sm"/>
            </a:ln>
          </p:spPr>
          <p:txBody>
            <a:bodyPr lIns="93600" tIns="46800" rIns="93600" bIns="46800" anchor="ctr"/>
            <a:lstStyle/>
            <a:p>
              <a:endParaRPr lang="de-DE"/>
            </a:p>
          </p:txBody>
        </p:sp>
      </p:grpSp>
      <p:sp>
        <p:nvSpPr>
          <p:cNvPr id="716858" name="Text Box 71"/>
          <p:cNvSpPr txBox="1">
            <a:spLocks noChangeArrowheads="1"/>
          </p:cNvSpPr>
          <p:nvPr/>
        </p:nvSpPr>
        <p:spPr bwMode="auto">
          <a:xfrm>
            <a:off x="4738688" y="6132513"/>
            <a:ext cx="3514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600" b="0">
                <a:latin typeface="Arial" pitchFamily="34" charset="0"/>
              </a:rPr>
              <a:t>Solid phase composition in GPRS 36</a:t>
            </a:r>
            <a:endParaRPr lang="ru-RU" sz="1600" b="0">
              <a:latin typeface="Arial" pitchFamily="34" charset="0"/>
            </a:endParaRPr>
          </a:p>
        </p:txBody>
      </p:sp>
      <p:sp>
        <p:nvSpPr>
          <p:cNvPr id="716859" name="Text Box 73"/>
          <p:cNvSpPr txBox="1">
            <a:spLocks noChangeArrowheads="1"/>
          </p:cNvSpPr>
          <p:nvPr/>
        </p:nvSpPr>
        <p:spPr bwMode="auto">
          <a:xfrm>
            <a:off x="369888" y="4862513"/>
            <a:ext cx="4302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400" b="0">
                <a:latin typeface="Arial" pitchFamily="34" charset="0"/>
              </a:rPr>
              <a:t>Bulk composition in GPRS</a:t>
            </a:r>
            <a:r>
              <a:rPr lang="ru-RU" sz="1400" b="0">
                <a:latin typeface="Arial" pitchFamily="34" charset="0"/>
              </a:rPr>
              <a:t> 33 (</a:t>
            </a:r>
            <a:r>
              <a:rPr lang="en-US" sz="1400" b="0">
                <a:latin typeface="Arial" pitchFamily="34" charset="0"/>
              </a:rPr>
              <a:t>no MG</a:t>
            </a:r>
            <a:r>
              <a:rPr lang="ru-RU" sz="1400" b="0">
                <a:latin typeface="Arial" pitchFamily="34" charset="0"/>
              </a:rPr>
              <a:t>)</a:t>
            </a:r>
          </a:p>
        </p:txBody>
      </p:sp>
      <p:sp>
        <p:nvSpPr>
          <p:cNvPr id="716860" name="AutoShape 74"/>
          <p:cNvSpPr>
            <a:spLocks noChangeAspect="1" noChangeArrowheads="1"/>
          </p:cNvSpPr>
          <p:nvPr/>
        </p:nvSpPr>
        <p:spPr bwMode="auto">
          <a:xfrm>
            <a:off x="1085850" y="546100"/>
            <a:ext cx="6832600" cy="37084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a:p>
        </p:txBody>
      </p:sp>
      <p:sp>
        <p:nvSpPr>
          <p:cNvPr id="716861" name="AutoShape 310"/>
          <p:cNvSpPr>
            <a:spLocks noChangeAspect="1" noChangeArrowheads="1"/>
          </p:cNvSpPr>
          <p:nvPr/>
        </p:nvSpPr>
        <p:spPr bwMode="auto">
          <a:xfrm>
            <a:off x="0" y="0"/>
            <a:ext cx="4763" cy="317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a:p>
        </p:txBody>
      </p:sp>
    </p:spTree>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F8133264-FE3E-4424-83B0-46A17483D446}" type="slidenum">
              <a:rPr lang="en-GB" sz="1600"/>
              <a:pPr/>
              <a:t>21</a:t>
            </a:fld>
            <a:endParaRPr lang="en-GB" sz="1600"/>
          </a:p>
        </p:txBody>
      </p:sp>
      <p:sp>
        <p:nvSpPr>
          <p:cNvPr id="717826" name="Rectangle 2"/>
          <p:cNvSpPr>
            <a:spLocks noChangeArrowheads="1"/>
          </p:cNvSpPr>
          <p:nvPr/>
        </p:nvSpPr>
        <p:spPr bwMode="auto">
          <a:xfrm>
            <a:off x="0" y="0"/>
            <a:ext cx="914400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a:r>
              <a:rPr lang="en-US" sz="3200">
                <a:solidFill>
                  <a:srgbClr val="000099"/>
                </a:solidFill>
              </a:rPr>
              <a:t>UO</a:t>
            </a:r>
            <a:r>
              <a:rPr lang="en-US" sz="3200" baseline="-25000">
                <a:solidFill>
                  <a:srgbClr val="000099"/>
                </a:solidFill>
              </a:rPr>
              <a:t>2</a:t>
            </a:r>
            <a:r>
              <a:rPr lang="ru-RU" sz="3200">
                <a:solidFill>
                  <a:srgbClr val="000099"/>
                </a:solidFill>
              </a:rPr>
              <a:t>-</a:t>
            </a:r>
            <a:r>
              <a:rPr lang="en-US" sz="3200">
                <a:solidFill>
                  <a:srgbClr val="000099"/>
                </a:solidFill>
              </a:rPr>
              <a:t>FeO-SiO</a:t>
            </a:r>
            <a:r>
              <a:rPr lang="en-US" sz="3200" baseline="-25000">
                <a:solidFill>
                  <a:srgbClr val="000099"/>
                </a:solidFill>
              </a:rPr>
              <a:t>2</a:t>
            </a:r>
            <a:r>
              <a:rPr lang="ru-RU" sz="3200">
                <a:solidFill>
                  <a:srgbClr val="000099"/>
                </a:solidFill>
              </a:rPr>
              <a:t> </a:t>
            </a:r>
            <a:r>
              <a:rPr lang="en-US" sz="3200">
                <a:solidFill>
                  <a:srgbClr val="000099"/>
                </a:solidFill>
                <a:ea typeface="Arial Unicode MS" pitchFamily="34" charset="-128"/>
                <a:cs typeface="Arial Unicode MS" pitchFamily="34" charset="-128"/>
              </a:rPr>
              <a:t>system</a:t>
            </a:r>
            <a:endParaRPr lang="ru-RU" sz="3200">
              <a:solidFill>
                <a:srgbClr val="000099"/>
              </a:solidFill>
            </a:endParaRPr>
          </a:p>
        </p:txBody>
      </p:sp>
      <p:sp>
        <p:nvSpPr>
          <p:cNvPr id="717830" name="Rectangle 6"/>
          <p:cNvSpPr>
            <a:spLocks noChangeArrowheads="1"/>
          </p:cNvSpPr>
          <p:nvPr/>
        </p:nvSpPr>
        <p:spPr bwMode="auto">
          <a:xfrm>
            <a:off x="271463" y="788988"/>
            <a:ext cx="8659812" cy="547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263525" indent="-263525" defTabSz="762000">
              <a:tabLst>
                <a:tab pos="457200" algn="l"/>
              </a:tabLst>
            </a:pPr>
            <a:r>
              <a:rPr lang="en-US" sz="1600"/>
              <a:t>Summary</a:t>
            </a:r>
            <a:r>
              <a:rPr lang="ru-RU" sz="1600"/>
              <a:t>:</a:t>
            </a:r>
          </a:p>
          <a:p>
            <a:pPr marL="263525" indent="-263525" defTabSz="762000">
              <a:buFont typeface="Wingdings" pitchFamily="2" charset="2"/>
              <a:buChar char="ь"/>
              <a:tabLst>
                <a:tab pos="457200" algn="l"/>
              </a:tabLst>
            </a:pPr>
            <a:r>
              <a:rPr lang="en-US" sz="1600"/>
              <a:t>Stratification has been confirmed for the compositions obtained in the tests GPRS 34 and 35. However, compositions of the coexisting liquids should be refined, since melt exposure in these test was insufficient for attaining equilibrium</a:t>
            </a:r>
            <a:endParaRPr lang="ru-RU" sz="1600"/>
          </a:p>
          <a:p>
            <a:pPr marL="263525" indent="-263525" defTabSz="762000">
              <a:buFont typeface="Wingdings" pitchFamily="2" charset="2"/>
              <a:buChar char="ь"/>
              <a:tabLst>
                <a:tab pos="457200" algn="l"/>
              </a:tabLst>
            </a:pPr>
            <a:r>
              <a:rPr lang="en-US" sz="1600"/>
              <a:t>The temperature in GPRS 3</a:t>
            </a:r>
            <a:r>
              <a:rPr lang="ru-RU" sz="1600"/>
              <a:t>5</a:t>
            </a:r>
            <a:r>
              <a:rPr lang="en-US" sz="1600"/>
              <a:t> was around the critical value</a:t>
            </a:r>
            <a:endParaRPr lang="ru-RU" sz="1600"/>
          </a:p>
          <a:p>
            <a:pPr marL="263525" indent="-263525" defTabSz="762000">
              <a:buFont typeface="Wingdings" pitchFamily="2" charset="2"/>
              <a:buChar char="ь"/>
              <a:tabLst>
                <a:tab pos="457200" algn="l"/>
              </a:tabLst>
            </a:pPr>
            <a:r>
              <a:rPr lang="en-US" sz="1600"/>
              <a:t>Melt composition in GPRS 33 is beyond MG</a:t>
            </a:r>
            <a:endParaRPr lang="ru-RU" sz="1600"/>
          </a:p>
          <a:p>
            <a:pPr marL="263525" indent="-263525" defTabSz="762000">
              <a:buFont typeface="Wingdings" pitchFamily="2" charset="2"/>
              <a:buChar char="ь"/>
              <a:tabLst>
                <a:tab pos="457200" algn="l"/>
              </a:tabLst>
            </a:pPr>
            <a:r>
              <a:rPr lang="en-US" sz="1600"/>
              <a:t>The problems with performing GPRS tests are connected with:</a:t>
            </a:r>
            <a:endParaRPr lang="ru-RU" sz="1600"/>
          </a:p>
          <a:p>
            <a:pPr marL="263525" indent="-263525" defTabSz="762000">
              <a:tabLst>
                <a:tab pos="457200" algn="l"/>
              </a:tabLst>
            </a:pPr>
            <a:r>
              <a:rPr lang="ru-RU" sz="1600"/>
              <a:t>	-</a:t>
            </a:r>
            <a:r>
              <a:rPr lang="en-US" sz="1600"/>
              <a:t>SiO</a:t>
            </a:r>
            <a:r>
              <a:rPr lang="en-US" sz="1600" baseline="-25000"/>
              <a:t>2</a:t>
            </a:r>
            <a:r>
              <a:rPr lang="en-US" sz="1600"/>
              <a:t> evaporation (SiO);</a:t>
            </a:r>
            <a:endParaRPr lang="ru-RU" sz="1600"/>
          </a:p>
          <a:p>
            <a:pPr marL="263525" indent="-263525" defTabSz="762000">
              <a:tabLst>
                <a:tab pos="457200" algn="l"/>
              </a:tabLst>
            </a:pPr>
            <a:r>
              <a:rPr lang="ru-RU" sz="1600"/>
              <a:t>	-</a:t>
            </a:r>
            <a:r>
              <a:rPr lang="en-US" sz="1600"/>
              <a:t>Fe - Mo interaction, which causes a shift in the composition relative to the initial charge</a:t>
            </a:r>
            <a:endParaRPr lang="ru-RU" sz="1600"/>
          </a:p>
          <a:p>
            <a:pPr marL="263525" indent="-263525" defTabSz="762000">
              <a:buFont typeface="Wingdings" pitchFamily="2" charset="2"/>
              <a:buChar char="ü"/>
              <a:tabLst>
                <a:tab pos="457200" algn="l"/>
              </a:tabLst>
            </a:pPr>
            <a:r>
              <a:rPr lang="en-US" sz="1600"/>
              <a:t> First data on ternary eutectic composition have been obtained in GPRS 36 test </a:t>
            </a:r>
          </a:p>
          <a:p>
            <a:pPr marL="263525" indent="-263525" defTabSz="762000">
              <a:tabLst>
                <a:tab pos="457200" algn="l"/>
              </a:tabLst>
            </a:pPr>
            <a:r>
              <a:rPr lang="en-US" sz="1600"/>
              <a:t>      </a:t>
            </a:r>
          </a:p>
          <a:p>
            <a:pPr marL="263525" indent="-263525" defTabSz="762000">
              <a:tabLst>
                <a:tab pos="457200" algn="l"/>
              </a:tabLst>
            </a:pPr>
            <a:r>
              <a:rPr lang="en-US" sz="1600"/>
              <a:t>	It is proposed to carry out the following tests: </a:t>
            </a:r>
          </a:p>
          <a:p>
            <a:pPr marL="622300" lvl="1" defTabSz="762000">
              <a:buFont typeface="Arial" pitchFamily="34" charset="0"/>
              <a:buChar char="–"/>
              <a:tabLst>
                <a:tab pos="457200" algn="l"/>
              </a:tabLst>
            </a:pPr>
            <a:r>
              <a:rPr lang="en-US" sz="1600"/>
              <a:t> A test with the composition (mol.%) 5 UO</a:t>
            </a:r>
            <a:r>
              <a:rPr lang="en-US" sz="1600" baseline="-25000"/>
              <a:t>2</a:t>
            </a:r>
            <a:r>
              <a:rPr lang="en-US" sz="1600"/>
              <a:t> + 25 FeO +70 SiO</a:t>
            </a:r>
            <a:r>
              <a:rPr lang="en-US" sz="1600" baseline="-25000"/>
              <a:t>2</a:t>
            </a:r>
            <a:r>
              <a:rPr lang="en-US" sz="1600"/>
              <a:t>, though with a</a:t>
            </a:r>
            <a:br>
              <a:rPr lang="en-US" sz="1600"/>
            </a:br>
            <a:r>
              <a:rPr lang="en-US" sz="1600"/>
              <a:t>  smaller content of Fe and quenching from a lower temperature of 1900°</a:t>
            </a:r>
            <a:r>
              <a:rPr lang="ru-RU" sz="1600"/>
              <a:t>С</a:t>
            </a:r>
          </a:p>
          <a:p>
            <a:pPr marL="622300" lvl="1" defTabSz="762000">
              <a:buFont typeface="Arial" pitchFamily="34" charset="0"/>
              <a:buChar char="–"/>
              <a:tabLst>
                <a:tab pos="457200" algn="l"/>
              </a:tabLst>
            </a:pPr>
            <a:r>
              <a:rPr lang="en-US" sz="1600"/>
              <a:t> A test with the composition (mol.%) 10 UO</a:t>
            </a:r>
            <a:r>
              <a:rPr lang="en-US" sz="1600" baseline="-25000"/>
              <a:t>2 </a:t>
            </a:r>
            <a:r>
              <a:rPr lang="en-US" sz="1600"/>
              <a:t>+ 10 FeO +80 SiO</a:t>
            </a:r>
            <a:r>
              <a:rPr lang="en-US" sz="1600" baseline="-25000"/>
              <a:t>2</a:t>
            </a:r>
            <a:r>
              <a:rPr lang="en-US" sz="1600"/>
              <a:t> at 1950°</a:t>
            </a:r>
            <a:r>
              <a:rPr lang="ru-RU" sz="1600"/>
              <a:t>С</a:t>
            </a:r>
            <a:r>
              <a:rPr lang="en-US" sz="1600"/>
              <a:t> with a</a:t>
            </a:r>
            <a:br>
              <a:rPr lang="en-US" sz="1600"/>
            </a:br>
            <a:r>
              <a:rPr lang="en-US" sz="1600"/>
              <a:t>   longer exposure time and a smaller content of Fe</a:t>
            </a:r>
            <a:endParaRPr lang="ru-RU" sz="1600"/>
          </a:p>
          <a:p>
            <a:pPr marL="622300" lvl="1" defTabSz="762000">
              <a:buFont typeface="Arial" pitchFamily="34" charset="0"/>
              <a:buChar char="–"/>
              <a:tabLst>
                <a:tab pos="457200" algn="l"/>
              </a:tabLst>
            </a:pPr>
            <a:r>
              <a:rPr lang="en-US" sz="1600"/>
              <a:t> Quenching of the composition (mol.%) 20 UO</a:t>
            </a:r>
            <a:r>
              <a:rPr lang="en-US" sz="1600" baseline="-25000"/>
              <a:t>2</a:t>
            </a:r>
            <a:r>
              <a:rPr lang="en-US" sz="1600"/>
              <a:t> + 7 FeO +73 SiO</a:t>
            </a:r>
            <a:r>
              <a:rPr lang="en-US" sz="1600" baseline="-25000"/>
              <a:t>2</a:t>
            </a:r>
            <a:r>
              <a:rPr lang="en-US" sz="1600"/>
              <a:t> from 1800°</a:t>
            </a:r>
            <a:r>
              <a:rPr lang="ru-RU" sz="1600"/>
              <a:t>С</a:t>
            </a:r>
            <a:r>
              <a:rPr lang="en-US" sz="1600"/>
              <a:t/>
            </a:r>
            <a:br>
              <a:rPr lang="en-US" sz="1600"/>
            </a:br>
            <a:r>
              <a:rPr lang="en-US" sz="1600"/>
              <a:t>   for determining the monotectic temperature and composition of the phases</a:t>
            </a:r>
            <a:br>
              <a:rPr lang="en-US" sz="1600"/>
            </a:br>
            <a:r>
              <a:rPr lang="en-US" sz="1600"/>
              <a:t>   that coexist in the vicinity of the </a:t>
            </a:r>
            <a:r>
              <a:rPr lang="en-US" sz="1600">
                <a:solidFill>
                  <a:srgbClr val="FF0000"/>
                </a:solidFill>
              </a:rPr>
              <a:t>monotectic </a:t>
            </a:r>
            <a:r>
              <a:rPr lang="en-US" sz="1600"/>
              <a:t>composition</a:t>
            </a:r>
            <a:endParaRPr lang="ru-RU" sz="1600"/>
          </a:p>
          <a:p>
            <a:pPr marL="622300" lvl="1" defTabSz="762000">
              <a:buFont typeface="Arial" pitchFamily="34" charset="0"/>
              <a:buChar char="–"/>
              <a:tabLst>
                <a:tab pos="457200" algn="l"/>
              </a:tabLst>
            </a:pPr>
            <a:r>
              <a:rPr lang="en-US" sz="1600"/>
              <a:t> Refinement of the monotectic composition (e3), synthesis of e1 and e2, since</a:t>
            </a:r>
            <a:br>
              <a:rPr lang="en-US" sz="1600"/>
            </a:br>
            <a:r>
              <a:rPr lang="en-US" sz="1600"/>
              <a:t>   the question of the binary section Fe</a:t>
            </a:r>
            <a:r>
              <a:rPr lang="en-US" sz="1600" baseline="-25000"/>
              <a:t>2</a:t>
            </a:r>
            <a:r>
              <a:rPr lang="en-US" sz="1600"/>
              <a:t>SiO</a:t>
            </a:r>
            <a:r>
              <a:rPr lang="en-US" sz="1600" baseline="-25000"/>
              <a:t>4</a:t>
            </a:r>
            <a:r>
              <a:rPr lang="en-US" sz="1600"/>
              <a:t>-UO</a:t>
            </a:r>
            <a:r>
              <a:rPr lang="en-US" sz="1600" baseline="-25000"/>
              <a:t>2</a:t>
            </a:r>
            <a:r>
              <a:rPr lang="en-US" sz="1600"/>
              <a:t> is still open</a:t>
            </a:r>
          </a:p>
        </p:txBody>
      </p:sp>
    </p:spTree>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iennummernplatzhalter 1"/>
          <p:cNvSpPr>
            <a:spLocks noGrp="1"/>
          </p:cNvSpPr>
          <p:nvPr>
            <p:ph type="sldNum" sz="quarter" idx="10"/>
          </p:nvPr>
        </p:nvSpPr>
        <p:spPr/>
        <p:txBody>
          <a:body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C1B793EB-2375-4487-8CEA-AA5AD55EE623}" type="slidenum">
              <a:rPr lang="en-GB" sz="1600"/>
              <a:pPr/>
              <a:t>22</a:t>
            </a:fld>
            <a:endParaRPr lang="en-GB" sz="1600"/>
          </a:p>
        </p:txBody>
      </p:sp>
      <p:sp>
        <p:nvSpPr>
          <p:cNvPr id="718851" name="Rectangle 2"/>
          <p:cNvSpPr>
            <a:spLocks noChangeArrowheads="1"/>
          </p:cNvSpPr>
          <p:nvPr/>
        </p:nvSpPr>
        <p:spPr bwMode="auto">
          <a:xfrm>
            <a:off x="0" y="747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nchor="ctr">
            <a:spAutoFit/>
          </a:bodyPr>
          <a:lstStyle/>
          <a:p>
            <a:endParaRPr lang="ru-RU"/>
          </a:p>
        </p:txBody>
      </p:sp>
      <p:sp>
        <p:nvSpPr>
          <p:cNvPr id="718852" name="Rectangle 4"/>
          <p:cNvSpPr>
            <a:spLocks noChangeArrowheads="1"/>
          </p:cNvSpPr>
          <p:nvPr/>
        </p:nvSpPr>
        <p:spPr bwMode="auto">
          <a:xfrm>
            <a:off x="1816100" y="196850"/>
            <a:ext cx="52546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800" rIns="92075" bIns="46038"/>
          <a:lstStyle/>
          <a:p>
            <a:pPr algn="ctr" defTabSz="762000">
              <a:lnSpc>
                <a:spcPct val="80000"/>
              </a:lnSpc>
            </a:pPr>
            <a:r>
              <a:rPr lang="en-US" sz="3200">
                <a:solidFill>
                  <a:srgbClr val="000099"/>
                </a:solidFill>
              </a:rPr>
              <a:t>UO</a:t>
            </a:r>
            <a:r>
              <a:rPr lang="en-US" sz="3200" baseline="-25000">
                <a:solidFill>
                  <a:srgbClr val="000099"/>
                </a:solidFill>
              </a:rPr>
              <a:t>2</a:t>
            </a:r>
            <a:r>
              <a:rPr lang="en-US" sz="3200">
                <a:solidFill>
                  <a:srgbClr val="000099"/>
                </a:solidFill>
              </a:rPr>
              <a:t>–FeO–CaO system</a:t>
            </a:r>
            <a:endParaRPr lang="ru-RU" sz="3200">
              <a:solidFill>
                <a:srgbClr val="000099"/>
              </a:solidFill>
            </a:endParaRPr>
          </a:p>
        </p:txBody>
      </p:sp>
      <p:sp>
        <p:nvSpPr>
          <p:cNvPr id="718853" name="Text Box 7"/>
          <p:cNvSpPr txBox="1">
            <a:spLocks noChangeArrowheads="1"/>
          </p:cNvSpPr>
          <p:nvPr/>
        </p:nvSpPr>
        <p:spPr bwMode="auto">
          <a:xfrm>
            <a:off x="1458913" y="831850"/>
            <a:ext cx="635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2000">
                <a:solidFill>
                  <a:srgbClr val="990000"/>
                </a:solidFill>
                <a:latin typeface="Arial" pitchFamily="34" charset="0"/>
              </a:rPr>
              <a:t>Thermodynamic prediction of the eutectic point position calculated by </a:t>
            </a:r>
            <a:r>
              <a:rPr lang="en-BZ" sz="2000">
                <a:solidFill>
                  <a:srgbClr val="990000"/>
                </a:solidFill>
                <a:latin typeface="Arial" pitchFamily="34" charset="0"/>
              </a:rPr>
              <a:t>GEMINI2+NUCLEA</a:t>
            </a:r>
            <a:r>
              <a:rPr lang="ru-RU" sz="2000">
                <a:solidFill>
                  <a:srgbClr val="990000"/>
                </a:solidFill>
                <a:latin typeface="Arial" pitchFamily="34" charset="0"/>
              </a:rPr>
              <a:t>05</a:t>
            </a:r>
          </a:p>
        </p:txBody>
      </p:sp>
      <p:pic>
        <p:nvPicPr>
          <p:cNvPr id="71885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8" y="1697038"/>
            <a:ext cx="5056187" cy="434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pic>
      <p:sp>
        <p:nvSpPr>
          <p:cNvPr id="718855" name="Rectangle 6"/>
          <p:cNvSpPr>
            <a:spLocks noChangeArrowheads="1"/>
          </p:cNvSpPr>
          <p:nvPr/>
        </p:nvSpPr>
        <p:spPr bwMode="auto">
          <a:xfrm>
            <a:off x="5243513" y="2698750"/>
            <a:ext cx="3900487"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nchor="ctr">
            <a:spAutoFit/>
          </a:bodyPr>
          <a:lstStyle/>
          <a:p>
            <a:pPr defTabSz="762000">
              <a:spcBef>
                <a:spcPct val="30000"/>
              </a:spcBef>
              <a:buFont typeface="Wingdings" pitchFamily="2" charset="2"/>
              <a:buChar char="ь"/>
            </a:pPr>
            <a:r>
              <a:rPr lang="en-US" sz="1600"/>
              <a:t>A Gemini calculation for the</a:t>
            </a:r>
            <a:br>
              <a:rPr lang="en-US" sz="1600"/>
            </a:br>
            <a:r>
              <a:rPr lang="en-US" sz="1600"/>
              <a:t>   proposed point predicts the</a:t>
            </a:r>
            <a:br>
              <a:rPr lang="en-US" sz="1600"/>
            </a:br>
            <a:r>
              <a:rPr lang="en-US" sz="1600"/>
              <a:t>   appearance of a liquid phase</a:t>
            </a:r>
            <a:br>
              <a:rPr lang="en-US" sz="1600"/>
            </a:br>
            <a:r>
              <a:rPr lang="en-US" sz="1600"/>
              <a:t>   composed of (mol</a:t>
            </a:r>
            <a:r>
              <a:rPr lang="ru-RU" sz="1600"/>
              <a:t>.%</a:t>
            </a:r>
            <a:r>
              <a:rPr lang="en-US" sz="1600"/>
              <a:t>) </a:t>
            </a:r>
            <a:r>
              <a:rPr lang="ru-RU" sz="1600"/>
              <a:t>68.7 </a:t>
            </a:r>
            <a:r>
              <a:rPr lang="en-US" sz="1600"/>
              <a:t>FeO</a:t>
            </a:r>
            <a:r>
              <a:rPr lang="ru-RU" sz="1600"/>
              <a:t>, 3.4</a:t>
            </a:r>
            <a:r>
              <a:rPr lang="en-US" sz="1600"/>
              <a:t/>
            </a:r>
            <a:br>
              <a:rPr lang="en-US" sz="1600"/>
            </a:br>
            <a:r>
              <a:rPr lang="en-US" sz="1600"/>
              <a:t>  </a:t>
            </a:r>
            <a:r>
              <a:rPr lang="ru-RU" sz="1600"/>
              <a:t> </a:t>
            </a:r>
            <a:r>
              <a:rPr lang="en-US" sz="1600"/>
              <a:t>UO</a:t>
            </a:r>
            <a:r>
              <a:rPr lang="ru-RU" sz="1600" baseline="-25000"/>
              <a:t>2</a:t>
            </a:r>
            <a:r>
              <a:rPr lang="ru-RU" sz="1600"/>
              <a:t>, 27.9 </a:t>
            </a:r>
            <a:r>
              <a:rPr lang="en-US" sz="1600"/>
              <a:t>CaO</a:t>
            </a:r>
            <a:r>
              <a:rPr lang="ru-RU" sz="1600"/>
              <a:t> </a:t>
            </a:r>
            <a:r>
              <a:rPr lang="en-US" sz="1600"/>
              <a:t>at </a:t>
            </a:r>
            <a:r>
              <a:rPr lang="ru-RU" sz="1600"/>
              <a:t>1019</a:t>
            </a:r>
            <a:r>
              <a:rPr lang="en-US" sz="1600" baseline="30000"/>
              <a:t>o</a:t>
            </a:r>
            <a:r>
              <a:rPr lang="ru-RU" sz="1600"/>
              <a:t>С. </a:t>
            </a:r>
            <a:r>
              <a:rPr lang="en-US" sz="1600"/>
              <a:t>The point</a:t>
            </a:r>
            <a:br>
              <a:rPr lang="en-US" sz="1600"/>
            </a:br>
            <a:r>
              <a:rPr lang="en-US" sz="1600"/>
              <a:t>   is located practically on the</a:t>
            </a:r>
            <a:br>
              <a:rPr lang="en-US" sz="1600"/>
            </a:br>
            <a:r>
              <a:rPr lang="en-US" sz="1600"/>
              <a:t>   boundary (adjoins the UO</a:t>
            </a:r>
            <a:r>
              <a:rPr lang="ru-RU" sz="1600" baseline="-25000"/>
              <a:t>2</a:t>
            </a:r>
            <a:r>
              <a:rPr lang="ru-RU" sz="1600"/>
              <a:t>-</a:t>
            </a:r>
            <a:r>
              <a:rPr lang="en-US" sz="1600"/>
              <a:t>CaO and</a:t>
            </a:r>
            <a:br>
              <a:rPr lang="en-US" sz="1600"/>
            </a:br>
            <a:r>
              <a:rPr lang="en-US" sz="1600"/>
              <a:t>   CaO</a:t>
            </a:r>
            <a:r>
              <a:rPr lang="ru-RU" sz="1600"/>
              <a:t>-</a:t>
            </a:r>
            <a:r>
              <a:rPr lang="en-US" sz="1600"/>
              <a:t>FeO binary eutectics) of a</a:t>
            </a:r>
            <a:br>
              <a:rPr lang="en-US" sz="1600"/>
            </a:br>
            <a:r>
              <a:rPr lang="en-US" sz="1600"/>
              <a:t>   triangle bounded by binary</a:t>
            </a:r>
            <a:br>
              <a:rPr lang="en-US" sz="1600"/>
            </a:br>
            <a:r>
              <a:rPr lang="en-US" sz="1600"/>
              <a:t>   eutectics</a:t>
            </a:r>
            <a:endParaRPr lang="en-BZ" sz="1600"/>
          </a:p>
          <a:p>
            <a:pPr defTabSz="762000">
              <a:spcBef>
                <a:spcPct val="30000"/>
              </a:spcBef>
              <a:buFont typeface="Wingdings" pitchFamily="2" charset="2"/>
              <a:buNone/>
            </a:pPr>
            <a:endParaRPr lang="en-US" sz="1600"/>
          </a:p>
        </p:txBody>
      </p:sp>
      <p:sp>
        <p:nvSpPr>
          <p:cNvPr id="718856" name="Text Box 10"/>
          <p:cNvSpPr txBox="1">
            <a:spLocks noChangeArrowheads="1"/>
          </p:cNvSpPr>
          <p:nvPr/>
        </p:nvSpPr>
        <p:spPr bwMode="auto">
          <a:xfrm>
            <a:off x="3411538" y="4746625"/>
            <a:ext cx="17573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BZ" sz="1600">
                <a:solidFill>
                  <a:srgbClr val="FF9900"/>
                </a:solidFill>
                <a:latin typeface="Arial" pitchFamily="34" charset="0"/>
              </a:rPr>
              <a:t>Ternary eutectic</a:t>
            </a:r>
            <a:endParaRPr lang="ru-RU" sz="1600">
              <a:solidFill>
                <a:srgbClr val="FF9900"/>
              </a:solidFill>
              <a:latin typeface="Arial" pitchFamily="34" charset="0"/>
            </a:endParaRPr>
          </a:p>
        </p:txBody>
      </p:sp>
      <p:sp>
        <p:nvSpPr>
          <p:cNvPr id="718857" name="Rectangle 11"/>
          <p:cNvSpPr>
            <a:spLocks noChangeArrowheads="1"/>
          </p:cNvSpPr>
          <p:nvPr/>
        </p:nvSpPr>
        <p:spPr bwMode="auto">
          <a:xfrm>
            <a:off x="3556000" y="5105400"/>
            <a:ext cx="88900" cy="101600"/>
          </a:xfrm>
          <a:prstGeom prst="rect">
            <a:avLst/>
          </a:prstGeom>
          <a:solidFill>
            <a:srgbClr val="FF9900"/>
          </a:solidFill>
          <a:ln w="19050" algn="ctr">
            <a:solidFill>
              <a:srgbClr val="FF9933"/>
            </a:solidFill>
            <a:miter lim="800000"/>
            <a:headEnd type="none" w="sm" len="sm"/>
            <a:tailEnd type="none" w="sm" len="sm"/>
          </a:ln>
        </p:spPr>
        <p:txBody>
          <a:bodyPr wrap="none" lIns="93600" tIns="46800" rIns="93600" bIns="46800" anchor="ctr"/>
          <a:lstStyle/>
          <a:p>
            <a:endParaRPr lang="ru-RU"/>
          </a:p>
        </p:txBody>
      </p:sp>
    </p:spTree>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liennummernplatzhalter 1"/>
          <p:cNvSpPr>
            <a:spLocks noGrp="1"/>
          </p:cNvSpPr>
          <p:nvPr>
            <p:ph type="sldNum" sz="quarter" idx="10"/>
          </p:nvPr>
        </p:nvSpPr>
        <p:spPr/>
        <p:txBody>
          <a:body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76DD6B05-0F2D-4F87-B505-5E8A4E6B54C3}" type="slidenum">
              <a:rPr lang="en-GB" sz="1600"/>
              <a:pPr/>
              <a:t>23</a:t>
            </a:fld>
            <a:endParaRPr lang="en-GB" sz="1600"/>
          </a:p>
        </p:txBody>
      </p:sp>
      <p:sp>
        <p:nvSpPr>
          <p:cNvPr id="719875" name="Rectangle 3"/>
          <p:cNvSpPr>
            <a:spLocks noChangeArrowheads="1"/>
          </p:cNvSpPr>
          <p:nvPr/>
        </p:nvSpPr>
        <p:spPr bwMode="auto">
          <a:xfrm>
            <a:off x="1781175" y="204788"/>
            <a:ext cx="58801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r>
              <a:rPr lang="en-US" sz="3200">
                <a:solidFill>
                  <a:srgbClr val="000099"/>
                </a:solidFill>
              </a:rPr>
              <a:t>UO</a:t>
            </a:r>
            <a:r>
              <a:rPr lang="en-US" sz="3200" baseline="-25000">
                <a:solidFill>
                  <a:srgbClr val="000099"/>
                </a:solidFill>
              </a:rPr>
              <a:t>2</a:t>
            </a:r>
            <a:r>
              <a:rPr lang="en-US" sz="3200">
                <a:solidFill>
                  <a:srgbClr val="000099"/>
                </a:solidFill>
              </a:rPr>
              <a:t>–FeO–</a:t>
            </a:r>
            <a:r>
              <a:rPr lang="ru-RU" sz="3200">
                <a:solidFill>
                  <a:srgbClr val="000099"/>
                </a:solidFill>
              </a:rPr>
              <a:t>Са</a:t>
            </a:r>
            <a:r>
              <a:rPr lang="en-US" sz="3200">
                <a:solidFill>
                  <a:srgbClr val="000099"/>
                </a:solidFill>
              </a:rPr>
              <a:t>O</a:t>
            </a:r>
            <a:r>
              <a:rPr lang="ru-RU" sz="3200">
                <a:solidFill>
                  <a:srgbClr val="000099"/>
                </a:solidFill>
              </a:rPr>
              <a:t> </a:t>
            </a:r>
            <a:r>
              <a:rPr lang="en-US" sz="3200">
                <a:solidFill>
                  <a:srgbClr val="000099"/>
                </a:solidFill>
                <a:ea typeface="Arial Unicode MS" pitchFamily="34" charset="-128"/>
                <a:cs typeface="Arial Unicode MS" pitchFamily="34" charset="-128"/>
              </a:rPr>
              <a:t>system</a:t>
            </a:r>
            <a:endParaRPr lang="ru-RU" sz="3200">
              <a:solidFill>
                <a:srgbClr val="000099"/>
              </a:solidFill>
            </a:endParaRPr>
          </a:p>
        </p:txBody>
      </p:sp>
      <p:sp>
        <p:nvSpPr>
          <p:cNvPr id="719876" name="Text Box 4"/>
          <p:cNvSpPr txBox="1">
            <a:spLocks noChangeArrowheads="1"/>
          </p:cNvSpPr>
          <p:nvPr/>
        </p:nvSpPr>
        <p:spPr bwMode="auto">
          <a:xfrm>
            <a:off x="3238500" y="915988"/>
            <a:ext cx="3101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a:solidFill>
                  <a:srgbClr val="990000"/>
                </a:solidFill>
                <a:latin typeface="Arial" pitchFamily="34" charset="0"/>
              </a:rPr>
              <a:t>Experimental matrix</a:t>
            </a:r>
            <a:endParaRPr lang="ru-RU">
              <a:solidFill>
                <a:srgbClr val="990000"/>
              </a:solidFill>
              <a:latin typeface="Arial" pitchFamily="34" charset="0"/>
            </a:endParaRPr>
          </a:p>
        </p:txBody>
      </p:sp>
      <p:graphicFrame>
        <p:nvGraphicFramePr>
          <p:cNvPr id="719877" name="Object 9"/>
          <p:cNvGraphicFramePr>
            <a:graphicFrameLocks noChangeAspect="1"/>
          </p:cNvGraphicFramePr>
          <p:nvPr>
            <p:ph idx="4294967295"/>
          </p:nvPr>
        </p:nvGraphicFramePr>
        <p:xfrm>
          <a:off x="584200" y="1808163"/>
          <a:ext cx="8559800" cy="1257300"/>
        </p:xfrm>
        <a:graphic>
          <a:graphicData uri="http://schemas.openxmlformats.org/presentationml/2006/ole">
            <mc:AlternateContent xmlns:mc="http://schemas.openxmlformats.org/markup-compatibility/2006">
              <mc:Choice xmlns:v="urn:schemas-microsoft-com:vml" Requires="v">
                <p:oleObj spid="_x0000_s719878" name="Документ" r:id="rId4" imgW="7660780" imgH="1618522" progId="Word.Document.8">
                  <p:embed/>
                </p:oleObj>
              </mc:Choice>
              <mc:Fallback>
                <p:oleObj name="Документ" r:id="rId4" imgW="7660780" imgH="1618522" progId="Word.Document.8">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r="15514" b="48338"/>
                      <a:stretch>
                        <a:fillRect/>
                      </a:stretch>
                    </p:blipFill>
                    <p:spPr bwMode="auto">
                      <a:xfrm>
                        <a:off x="584200" y="1808163"/>
                        <a:ext cx="855980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rgbClr val="FFFF00"/>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oliennummernplatzhalter 1"/>
          <p:cNvSpPr>
            <a:spLocks noGrp="1"/>
          </p:cNvSpPr>
          <p:nvPr>
            <p:ph type="sldNum" sz="quarter" idx="10"/>
          </p:nvPr>
        </p:nvSpPr>
        <p:spPr/>
        <p:txBody>
          <a:body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C73F1423-EC4D-44E4-8029-2823070CCE75}" type="slidenum">
              <a:rPr lang="en-GB" sz="1600"/>
              <a:pPr/>
              <a:t>24</a:t>
            </a:fld>
            <a:endParaRPr lang="en-GB" sz="1600"/>
          </a:p>
        </p:txBody>
      </p:sp>
      <p:pic>
        <p:nvPicPr>
          <p:cNvPr id="7219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3" y="2622550"/>
            <a:ext cx="4468812"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pic>
      <p:sp>
        <p:nvSpPr>
          <p:cNvPr id="721924" name="Rectangle 3"/>
          <p:cNvSpPr>
            <a:spLocks noChangeArrowheads="1"/>
          </p:cNvSpPr>
          <p:nvPr/>
        </p:nvSpPr>
        <p:spPr bwMode="auto">
          <a:xfrm>
            <a:off x="0" y="-41275"/>
            <a:ext cx="91440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r>
              <a:rPr lang="en-US">
                <a:solidFill>
                  <a:srgbClr val="000099"/>
                </a:solidFill>
              </a:rPr>
              <a:t>UO</a:t>
            </a:r>
            <a:r>
              <a:rPr lang="en-US" baseline="-25000">
                <a:solidFill>
                  <a:srgbClr val="000099"/>
                </a:solidFill>
              </a:rPr>
              <a:t>2 </a:t>
            </a:r>
            <a:r>
              <a:rPr lang="en-US">
                <a:solidFill>
                  <a:srgbClr val="000099"/>
                </a:solidFill>
              </a:rPr>
              <a:t>– FeO – CaO</a:t>
            </a:r>
            <a:r>
              <a:rPr lang="ru-RU">
                <a:solidFill>
                  <a:srgbClr val="000099"/>
                </a:solidFill>
              </a:rPr>
              <a:t> </a:t>
            </a:r>
            <a:r>
              <a:rPr lang="en-US">
                <a:solidFill>
                  <a:srgbClr val="000099"/>
                </a:solidFill>
                <a:ea typeface="Arial Unicode MS" pitchFamily="34" charset="-128"/>
                <a:cs typeface="Arial Unicode MS" pitchFamily="34" charset="-128"/>
              </a:rPr>
              <a:t>system: </a:t>
            </a:r>
            <a:r>
              <a:rPr lang="en-US">
                <a:solidFill>
                  <a:srgbClr val="000099"/>
                </a:solidFill>
              </a:rPr>
              <a:t>PRS 14 test results </a:t>
            </a:r>
            <a:endParaRPr lang="ru-RU">
              <a:solidFill>
                <a:srgbClr val="000099"/>
              </a:solidFill>
            </a:endParaRPr>
          </a:p>
        </p:txBody>
      </p:sp>
      <p:sp>
        <p:nvSpPr>
          <p:cNvPr id="721925" name="Rectangle 4"/>
          <p:cNvSpPr>
            <a:spLocks noChangeArrowheads="1"/>
          </p:cNvSpPr>
          <p:nvPr/>
        </p:nvSpPr>
        <p:spPr bwMode="auto">
          <a:xfrm>
            <a:off x="182563" y="417513"/>
            <a:ext cx="43386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9" tIns="46030" rIns="92059" bIns="46030" anchor="ctr"/>
          <a:lstStyle/>
          <a:p>
            <a:pPr defTabSz="762000">
              <a:lnSpc>
                <a:spcPct val="80000"/>
              </a:lnSpc>
              <a:buFont typeface="Wingdings" pitchFamily="2" charset="2"/>
              <a:buChar char="Ø"/>
            </a:pPr>
            <a:r>
              <a:rPr lang="en-GB" sz="2400">
                <a:solidFill>
                  <a:srgbClr val="990033"/>
                </a:solidFill>
                <a:cs typeface="Times New Roman" pitchFamily="18" charset="0"/>
              </a:rPr>
              <a:t>Experimental objectives</a:t>
            </a:r>
            <a:endParaRPr lang="ru-RU" sz="2400">
              <a:solidFill>
                <a:srgbClr val="990033"/>
              </a:solidFill>
            </a:endParaRPr>
          </a:p>
        </p:txBody>
      </p:sp>
      <p:sp>
        <p:nvSpPr>
          <p:cNvPr id="721926" name="Rectangle 5"/>
          <p:cNvSpPr>
            <a:spLocks noChangeArrowheads="1"/>
          </p:cNvSpPr>
          <p:nvPr/>
        </p:nvSpPr>
        <p:spPr bwMode="auto">
          <a:xfrm>
            <a:off x="206375" y="1893888"/>
            <a:ext cx="4346575"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9" tIns="46030" rIns="92059" bIns="46030" anchor="ctr"/>
          <a:lstStyle/>
          <a:p>
            <a:pPr defTabSz="762000">
              <a:lnSpc>
                <a:spcPct val="80000"/>
              </a:lnSpc>
              <a:buFont typeface="Wingdings" pitchFamily="2" charset="2"/>
              <a:buChar char="Ø"/>
            </a:pPr>
            <a:r>
              <a:rPr lang="en-US" sz="2400">
                <a:solidFill>
                  <a:srgbClr val="990033"/>
                </a:solidFill>
              </a:rPr>
              <a:t>Charge composition</a:t>
            </a:r>
            <a:endParaRPr lang="ru-RU" sz="2400">
              <a:solidFill>
                <a:srgbClr val="990033"/>
              </a:solidFill>
            </a:endParaRPr>
          </a:p>
        </p:txBody>
      </p:sp>
      <p:sp>
        <p:nvSpPr>
          <p:cNvPr id="721927" name="Rectangle 6"/>
          <p:cNvSpPr>
            <a:spLocks noChangeArrowheads="1"/>
          </p:cNvSpPr>
          <p:nvPr/>
        </p:nvSpPr>
        <p:spPr bwMode="auto">
          <a:xfrm>
            <a:off x="212725" y="2184400"/>
            <a:ext cx="438785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457200" indent="-457200" defTabSz="762000">
              <a:spcBef>
                <a:spcPct val="20000"/>
              </a:spcBef>
              <a:buFont typeface="Wingdings" pitchFamily="2" charset="2"/>
              <a:buChar char="§"/>
            </a:pPr>
            <a:r>
              <a:rPr lang="en-US" sz="1600"/>
              <a:t>Mol.%  20.1UO</a:t>
            </a:r>
            <a:r>
              <a:rPr lang="en-US" sz="1600" baseline="-25000"/>
              <a:t>2</a:t>
            </a:r>
            <a:r>
              <a:rPr lang="en-US" sz="1600"/>
              <a:t> + 66.7FeO +13.2CaO</a:t>
            </a:r>
            <a:endParaRPr lang="en-US" sz="1600" baseline="-25000"/>
          </a:p>
        </p:txBody>
      </p:sp>
      <p:sp>
        <p:nvSpPr>
          <p:cNvPr id="721928" name="Rectangle 7"/>
          <p:cNvSpPr>
            <a:spLocks noChangeArrowheads="1"/>
          </p:cNvSpPr>
          <p:nvPr/>
        </p:nvSpPr>
        <p:spPr bwMode="auto">
          <a:xfrm>
            <a:off x="371475" y="6000750"/>
            <a:ext cx="79216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9" tIns="46030" rIns="92059" bIns="46030" anchor="ctr"/>
          <a:lstStyle/>
          <a:p>
            <a:pPr defTabSz="762000">
              <a:lnSpc>
                <a:spcPct val="80000"/>
              </a:lnSpc>
              <a:buFont typeface="Wingdings" pitchFamily="2" charset="2"/>
              <a:buChar char="ü"/>
            </a:pPr>
            <a:r>
              <a:rPr lang="en-US" sz="1800"/>
              <a:t>T</a:t>
            </a:r>
            <a:r>
              <a:rPr lang="en-US" sz="1800" baseline="-25000"/>
              <a:t>liq</a:t>
            </a:r>
            <a:r>
              <a:rPr lang="ru-RU" sz="1800" baseline="-25000"/>
              <a:t>,</a:t>
            </a:r>
            <a:r>
              <a:rPr lang="ru-RU" sz="1800"/>
              <a:t>,</a:t>
            </a:r>
            <a:r>
              <a:rPr lang="en-US" sz="1800"/>
              <a:t>was measured by VPA IMCC 3 times; video record of one measurement could not be deciphered</a:t>
            </a:r>
            <a:r>
              <a:rPr lang="ru-RU" sz="1800"/>
              <a:t>. </a:t>
            </a:r>
            <a:r>
              <a:rPr lang="en-US" sz="1800"/>
              <a:t>Samples were taken 3 times</a:t>
            </a:r>
            <a:endParaRPr lang="ru-RU" sz="1800"/>
          </a:p>
          <a:p>
            <a:pPr defTabSz="762000">
              <a:lnSpc>
                <a:spcPct val="80000"/>
              </a:lnSpc>
              <a:buFont typeface="Wingdings" pitchFamily="2" charset="2"/>
              <a:buNone/>
            </a:pPr>
            <a:endParaRPr lang="ru-RU" sz="1800"/>
          </a:p>
        </p:txBody>
      </p:sp>
      <p:grpSp>
        <p:nvGrpSpPr>
          <p:cNvPr id="721929" name="Group 26"/>
          <p:cNvGrpSpPr>
            <a:grpSpLocks/>
          </p:cNvGrpSpPr>
          <p:nvPr/>
        </p:nvGrpSpPr>
        <p:grpSpPr bwMode="auto">
          <a:xfrm>
            <a:off x="4376738" y="1763713"/>
            <a:ext cx="4767262" cy="2492375"/>
            <a:chOff x="2757" y="1111"/>
            <a:chExt cx="3003" cy="1570"/>
          </a:xfrm>
        </p:grpSpPr>
        <p:pic>
          <p:nvPicPr>
            <p:cNvPr id="721930"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5" y="1111"/>
              <a:ext cx="275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pic>
        <p:sp>
          <p:nvSpPr>
            <p:cNvPr id="721931" name="Oval 10"/>
            <p:cNvSpPr>
              <a:spLocks noChangeArrowheads="1"/>
            </p:cNvSpPr>
            <p:nvPr/>
          </p:nvSpPr>
          <p:spPr bwMode="auto">
            <a:xfrm>
              <a:off x="3400" y="1305"/>
              <a:ext cx="336" cy="186"/>
            </a:xfrm>
            <a:prstGeom prst="ellipse">
              <a:avLst/>
            </a:prstGeom>
            <a:noFill/>
            <a:ln w="2540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21932" name="Line 11"/>
            <p:cNvSpPr>
              <a:spLocks noChangeShapeType="1"/>
            </p:cNvSpPr>
            <p:nvPr/>
          </p:nvSpPr>
          <p:spPr bwMode="auto">
            <a:xfrm flipH="1">
              <a:off x="2757" y="1476"/>
              <a:ext cx="694" cy="346"/>
            </a:xfrm>
            <a:prstGeom prst="line">
              <a:avLst/>
            </a:prstGeom>
            <a:noFill/>
            <a:ln w="25400">
              <a:solidFill>
                <a:srgbClr val="FF00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grpSp>
      <p:sp>
        <p:nvSpPr>
          <p:cNvPr id="721933" name="Text Box 12"/>
          <p:cNvSpPr txBox="1">
            <a:spLocks noChangeArrowheads="1"/>
          </p:cNvSpPr>
          <p:nvPr/>
        </p:nvSpPr>
        <p:spPr bwMode="auto">
          <a:xfrm>
            <a:off x="2520950" y="2952750"/>
            <a:ext cx="731838" cy="263525"/>
          </a:xfrm>
          <a:prstGeom prst="rect">
            <a:avLst/>
          </a:prstGeom>
          <a:noFill/>
          <a:ln w="19050" algn="ctr">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spcBef>
                <a:spcPct val="50000"/>
              </a:spcBef>
            </a:pPr>
            <a:r>
              <a:rPr lang="en-US" sz="1000">
                <a:latin typeface="Arial" pitchFamily="34" charset="0"/>
              </a:rPr>
              <a:t>Samples</a:t>
            </a:r>
            <a:endParaRPr lang="ru-RU" sz="1000">
              <a:latin typeface="Arial" pitchFamily="34" charset="0"/>
            </a:endParaRPr>
          </a:p>
        </p:txBody>
      </p:sp>
      <p:sp>
        <p:nvSpPr>
          <p:cNvPr id="721934" name="Line 13"/>
          <p:cNvSpPr>
            <a:spLocks noChangeShapeType="1"/>
          </p:cNvSpPr>
          <p:nvPr/>
        </p:nvSpPr>
        <p:spPr bwMode="auto">
          <a:xfrm flipH="1">
            <a:off x="1647825" y="3235325"/>
            <a:ext cx="971550" cy="390525"/>
          </a:xfrm>
          <a:prstGeom prst="line">
            <a:avLst/>
          </a:prstGeom>
          <a:noFill/>
          <a:ln w="25400">
            <a:solidFill>
              <a:srgbClr val="00FF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721935" name="Line 14"/>
          <p:cNvSpPr>
            <a:spLocks noChangeShapeType="1"/>
          </p:cNvSpPr>
          <p:nvPr/>
        </p:nvSpPr>
        <p:spPr bwMode="auto">
          <a:xfrm flipH="1" flipV="1">
            <a:off x="2168525" y="3756025"/>
            <a:ext cx="366713" cy="766763"/>
          </a:xfrm>
          <a:prstGeom prst="line">
            <a:avLst/>
          </a:prstGeom>
          <a:noFill/>
          <a:ln w="25400">
            <a:solidFill>
              <a:srgbClr val="FF00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721936" name="Line 15"/>
          <p:cNvSpPr>
            <a:spLocks noChangeShapeType="1"/>
          </p:cNvSpPr>
          <p:nvPr/>
        </p:nvSpPr>
        <p:spPr bwMode="auto">
          <a:xfrm flipV="1">
            <a:off x="2528888" y="3654425"/>
            <a:ext cx="1646237" cy="884238"/>
          </a:xfrm>
          <a:prstGeom prst="line">
            <a:avLst/>
          </a:prstGeom>
          <a:noFill/>
          <a:ln w="25400">
            <a:solidFill>
              <a:srgbClr val="FF00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721937" name="Rectangle 16"/>
          <p:cNvSpPr>
            <a:spLocks noChangeArrowheads="1"/>
          </p:cNvSpPr>
          <p:nvPr/>
        </p:nvSpPr>
        <p:spPr bwMode="auto">
          <a:xfrm>
            <a:off x="5032375" y="4603750"/>
            <a:ext cx="3665538"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9" tIns="46030" rIns="92059" bIns="46030" anchor="ctr"/>
          <a:lstStyle/>
          <a:p>
            <a:pPr defTabSz="762000">
              <a:buFont typeface="Wingdings" pitchFamily="2" charset="2"/>
              <a:buNone/>
            </a:pPr>
            <a:r>
              <a:rPr lang="ru-RU" sz="1600"/>
              <a:t> </a:t>
            </a:r>
            <a:r>
              <a:rPr lang="en-US" sz="1600"/>
              <a:t>From</a:t>
            </a:r>
            <a:r>
              <a:rPr lang="ru-RU" sz="1600"/>
              <a:t> </a:t>
            </a:r>
            <a:r>
              <a:rPr lang="en-US" sz="1600"/>
              <a:t>4519 s, the pool was pulled out from the inductor at 9 mm/h for 5.9 hours. This has ensured close to equilibrium crystallization and the eutectic liquid displacement into the ingot upper part</a:t>
            </a:r>
            <a:r>
              <a:rPr lang="en-US" sz="1600">
                <a:solidFill>
                  <a:srgbClr val="000099"/>
                </a:solidFill>
              </a:rPr>
              <a:t> </a:t>
            </a:r>
            <a:endParaRPr lang="ru-RU" sz="1600">
              <a:solidFill>
                <a:srgbClr val="000099"/>
              </a:solidFill>
            </a:endParaRPr>
          </a:p>
        </p:txBody>
      </p:sp>
      <p:sp>
        <p:nvSpPr>
          <p:cNvPr id="721938" name="Text Box 17"/>
          <p:cNvSpPr txBox="1">
            <a:spLocks noChangeArrowheads="1"/>
          </p:cNvSpPr>
          <p:nvPr/>
        </p:nvSpPr>
        <p:spPr bwMode="auto">
          <a:xfrm>
            <a:off x="215900" y="731838"/>
            <a:ext cx="91440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spcBef>
                <a:spcPct val="10000"/>
              </a:spcBef>
              <a:buFont typeface="Wingdings" pitchFamily="2" charset="2"/>
              <a:buChar char=""/>
            </a:pPr>
            <a:r>
              <a:rPr lang="en-US" sz="1600">
                <a:latin typeface="Arial" pitchFamily="34" charset="0"/>
              </a:rPr>
              <a:t> T</a:t>
            </a:r>
            <a:r>
              <a:rPr lang="en-US" sz="1600" baseline="-25000">
                <a:latin typeface="Arial" pitchFamily="34" charset="0"/>
              </a:rPr>
              <a:t>liq</a:t>
            </a:r>
            <a:r>
              <a:rPr lang="en-US" sz="1600">
                <a:latin typeface="Arial" pitchFamily="34" charset="0"/>
              </a:rPr>
              <a:t> determination by</a:t>
            </a:r>
            <a:r>
              <a:rPr lang="ru-RU" sz="1600">
                <a:latin typeface="Arial" pitchFamily="34" charset="0"/>
              </a:rPr>
              <a:t> </a:t>
            </a:r>
            <a:r>
              <a:rPr lang="en-US" sz="1600">
                <a:latin typeface="Arial" pitchFamily="34" charset="0"/>
              </a:rPr>
              <a:t>VPA IMCC</a:t>
            </a:r>
            <a:r>
              <a:rPr lang="ru-RU" sz="1600">
                <a:latin typeface="Arial" pitchFamily="34" charset="0"/>
              </a:rPr>
              <a:t>. </a:t>
            </a:r>
          </a:p>
          <a:p>
            <a:pPr>
              <a:spcBef>
                <a:spcPct val="10000"/>
              </a:spcBef>
              <a:buFont typeface="Wingdings" pitchFamily="2" charset="2"/>
              <a:buChar char=""/>
            </a:pPr>
            <a:r>
              <a:rPr lang="en-BZ" sz="1600">
                <a:latin typeface="Arial" pitchFamily="34" charset="0"/>
              </a:rPr>
              <a:t> Determination of eutectic composition</a:t>
            </a:r>
            <a:endParaRPr lang="ru-RU" sz="1600">
              <a:latin typeface="Arial" pitchFamily="34" charset="0"/>
            </a:endParaRPr>
          </a:p>
          <a:p>
            <a:pPr>
              <a:spcBef>
                <a:spcPct val="10000"/>
              </a:spcBef>
              <a:buFont typeface="Wingdings" pitchFamily="2" charset="2"/>
              <a:buChar char=""/>
            </a:pPr>
            <a:endParaRPr lang="ru-RU" sz="1600">
              <a:latin typeface="Arial" pitchFamily="34" charset="0"/>
            </a:endParaRPr>
          </a:p>
        </p:txBody>
      </p:sp>
      <p:sp>
        <p:nvSpPr>
          <p:cNvPr id="721939" name="Line 18"/>
          <p:cNvSpPr>
            <a:spLocks noChangeShapeType="1"/>
          </p:cNvSpPr>
          <p:nvPr/>
        </p:nvSpPr>
        <p:spPr bwMode="auto">
          <a:xfrm>
            <a:off x="2619375" y="3236913"/>
            <a:ext cx="488950" cy="350837"/>
          </a:xfrm>
          <a:prstGeom prst="line">
            <a:avLst/>
          </a:prstGeom>
          <a:noFill/>
          <a:ln w="25400">
            <a:solidFill>
              <a:srgbClr val="00FF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721940" name="Line 19"/>
          <p:cNvSpPr>
            <a:spLocks noChangeShapeType="1"/>
          </p:cNvSpPr>
          <p:nvPr/>
        </p:nvSpPr>
        <p:spPr bwMode="auto">
          <a:xfrm>
            <a:off x="2613025" y="3233738"/>
            <a:ext cx="1257300" cy="315912"/>
          </a:xfrm>
          <a:prstGeom prst="line">
            <a:avLst/>
          </a:prstGeom>
          <a:noFill/>
          <a:ln w="25400">
            <a:solidFill>
              <a:srgbClr val="00FF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721941" name="Line 20"/>
          <p:cNvSpPr>
            <a:spLocks noChangeShapeType="1"/>
          </p:cNvSpPr>
          <p:nvPr/>
        </p:nvSpPr>
        <p:spPr bwMode="auto">
          <a:xfrm flipV="1">
            <a:off x="2547938" y="3578225"/>
            <a:ext cx="915987" cy="950913"/>
          </a:xfrm>
          <a:prstGeom prst="line">
            <a:avLst/>
          </a:prstGeom>
          <a:noFill/>
          <a:ln w="25400">
            <a:solidFill>
              <a:srgbClr val="FF00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721942" name="Text Box 21"/>
          <p:cNvSpPr txBox="1">
            <a:spLocks noChangeArrowheads="1"/>
          </p:cNvSpPr>
          <p:nvPr/>
        </p:nvSpPr>
        <p:spPr bwMode="auto">
          <a:xfrm>
            <a:off x="2333625" y="4541838"/>
            <a:ext cx="454025" cy="263525"/>
          </a:xfrm>
          <a:prstGeom prst="rect">
            <a:avLst/>
          </a:prstGeom>
          <a:noFill/>
          <a:ln w="19050" algn="ctr">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spcBef>
                <a:spcPct val="50000"/>
              </a:spcBef>
            </a:pPr>
            <a:r>
              <a:rPr lang="en-US" sz="1000">
                <a:latin typeface="Arial" pitchFamily="34" charset="0"/>
              </a:rPr>
              <a:t>Tliq</a:t>
            </a:r>
            <a:endParaRPr lang="ru-RU" sz="1000">
              <a:latin typeface="Arial" pitchFamily="34" charset="0"/>
            </a:endParaRPr>
          </a:p>
        </p:txBody>
      </p:sp>
      <p:sp>
        <p:nvSpPr>
          <p:cNvPr id="721943" name="Text Box 22"/>
          <p:cNvSpPr txBox="1">
            <a:spLocks noChangeArrowheads="1"/>
          </p:cNvSpPr>
          <p:nvPr/>
        </p:nvSpPr>
        <p:spPr bwMode="auto">
          <a:xfrm>
            <a:off x="5126038" y="1893888"/>
            <a:ext cx="187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endParaRPr lang="ru-RU" sz="2800">
              <a:latin typeface="Arial" pitchFamily="34"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1"/>
          <p:cNvSpPr>
            <a:spLocks noGrp="1"/>
          </p:cNvSpPr>
          <p:nvPr>
            <p:ph type="sldNum" sz="quarter" idx="10"/>
          </p:nvPr>
        </p:nvSpPr>
        <p:spPr/>
        <p:txBody>
          <a:body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5A10B3C4-CDE7-41A0-8090-6BA56B4B484E}" type="slidenum">
              <a:rPr lang="en-GB" sz="1600"/>
              <a:pPr/>
              <a:t>25</a:t>
            </a:fld>
            <a:endParaRPr lang="en-GB" sz="1600"/>
          </a:p>
        </p:txBody>
      </p:sp>
      <p:sp>
        <p:nvSpPr>
          <p:cNvPr id="723971" name="Text Box 2"/>
          <p:cNvSpPr txBox="1">
            <a:spLocks noChangeArrowheads="1"/>
          </p:cNvSpPr>
          <p:nvPr/>
        </p:nvSpPr>
        <p:spPr bwMode="auto">
          <a:xfrm>
            <a:off x="2855913" y="517525"/>
            <a:ext cx="345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a:solidFill>
                  <a:srgbClr val="990000"/>
                </a:solidFill>
                <a:latin typeface="Arial" pitchFamily="34" charset="0"/>
              </a:rPr>
              <a:t>PRS-1</a:t>
            </a:r>
            <a:r>
              <a:rPr lang="ru-RU">
                <a:solidFill>
                  <a:srgbClr val="990000"/>
                </a:solidFill>
                <a:latin typeface="Arial" pitchFamily="34" charset="0"/>
              </a:rPr>
              <a:t>4</a:t>
            </a:r>
            <a:r>
              <a:rPr lang="en-US">
                <a:solidFill>
                  <a:srgbClr val="990000"/>
                </a:solidFill>
                <a:latin typeface="Arial" pitchFamily="34" charset="0"/>
              </a:rPr>
              <a:t> test procedure</a:t>
            </a:r>
            <a:endParaRPr lang="ru-RU">
              <a:solidFill>
                <a:srgbClr val="990000"/>
              </a:solidFill>
              <a:latin typeface="Arial" pitchFamily="34" charset="0"/>
            </a:endParaRPr>
          </a:p>
        </p:txBody>
      </p:sp>
      <p:graphicFrame>
        <p:nvGraphicFramePr>
          <p:cNvPr id="723972" name="Object 3"/>
          <p:cNvGraphicFramePr>
            <a:graphicFrameLocks noChangeAspect="1"/>
          </p:cNvGraphicFramePr>
          <p:nvPr>
            <p:ph idx="4294967295"/>
          </p:nvPr>
        </p:nvGraphicFramePr>
        <p:xfrm>
          <a:off x="466725" y="1041400"/>
          <a:ext cx="8628063" cy="5391150"/>
        </p:xfrm>
        <a:graphic>
          <a:graphicData uri="http://schemas.openxmlformats.org/presentationml/2006/ole">
            <mc:AlternateContent xmlns:mc="http://schemas.openxmlformats.org/markup-compatibility/2006">
              <mc:Choice xmlns:v="urn:schemas-microsoft-com:vml" Requires="v">
                <p:oleObj spid="_x0000_s723974" name="Document" r:id="rId3" imgW="6081388" imgH="5514645" progId="Word.Document.8">
                  <p:embed/>
                </p:oleObj>
              </mc:Choice>
              <mc:Fallback>
                <p:oleObj name="Document" r:id="rId3" imgW="6081388" imgH="5514645"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r="3842" b="32936"/>
                      <a:stretch>
                        <a:fillRect/>
                      </a:stretch>
                    </p:blipFill>
                    <p:spPr bwMode="auto">
                      <a:xfrm>
                        <a:off x="466725" y="1041400"/>
                        <a:ext cx="8628063" cy="539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rgbClr val="FFFF00"/>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23973" name="Rectangle 4"/>
          <p:cNvSpPr>
            <a:spLocks noChangeArrowheads="1"/>
          </p:cNvSpPr>
          <p:nvPr/>
        </p:nvSpPr>
        <p:spPr bwMode="auto">
          <a:xfrm>
            <a:off x="0" y="-41275"/>
            <a:ext cx="91440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r>
              <a:rPr lang="en-US">
                <a:solidFill>
                  <a:srgbClr val="000099"/>
                </a:solidFill>
              </a:rPr>
              <a:t>UO</a:t>
            </a:r>
            <a:r>
              <a:rPr lang="en-US" baseline="-25000">
                <a:solidFill>
                  <a:srgbClr val="000099"/>
                </a:solidFill>
              </a:rPr>
              <a:t>2 </a:t>
            </a:r>
            <a:r>
              <a:rPr lang="en-US">
                <a:solidFill>
                  <a:srgbClr val="000099"/>
                </a:solidFill>
              </a:rPr>
              <a:t>– FeO – CaO</a:t>
            </a:r>
            <a:r>
              <a:rPr lang="ru-RU">
                <a:solidFill>
                  <a:srgbClr val="000099"/>
                </a:solidFill>
              </a:rPr>
              <a:t> </a:t>
            </a:r>
            <a:r>
              <a:rPr lang="en-US">
                <a:solidFill>
                  <a:srgbClr val="000099"/>
                </a:solidFill>
                <a:ea typeface="Arial Unicode MS" pitchFamily="34" charset="-128"/>
                <a:cs typeface="Arial Unicode MS" pitchFamily="34" charset="-128"/>
              </a:rPr>
              <a:t>system: </a:t>
            </a:r>
            <a:r>
              <a:rPr lang="en-US">
                <a:solidFill>
                  <a:srgbClr val="000099"/>
                </a:solidFill>
              </a:rPr>
              <a:t>PRS 14 test results</a:t>
            </a:r>
            <a:r>
              <a:rPr lang="ru-RU">
                <a:solidFill>
                  <a:srgbClr val="000099"/>
                </a:solidFill>
              </a:rPr>
              <a:t> (2)</a:t>
            </a:r>
            <a:r>
              <a:rPr lang="en-US">
                <a:solidFill>
                  <a:srgbClr val="000099"/>
                </a:solidFill>
              </a:rPr>
              <a:t>  </a:t>
            </a:r>
            <a:endParaRPr lang="ru-RU">
              <a:solidFill>
                <a:srgbClr val="000099"/>
              </a:solidFill>
            </a:endParaRPr>
          </a:p>
        </p:txBody>
      </p:sp>
    </p:spTree>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
          <p:cNvSpPr>
            <a:spLocks noGrp="1"/>
          </p:cNvSpPr>
          <p:nvPr>
            <p:ph type="sldNum" sz="quarter" idx="10"/>
          </p:nvPr>
        </p:nvSpPr>
        <p:spPr/>
        <p:txBody>
          <a:body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E387A59F-C4C8-4B54-9BD3-FBA3F1DBB7B6}" type="slidenum">
              <a:rPr lang="en-GB" sz="1600"/>
              <a:pPr/>
              <a:t>26</a:t>
            </a:fld>
            <a:endParaRPr lang="en-GB" sz="1600"/>
          </a:p>
        </p:txBody>
      </p:sp>
      <p:sp>
        <p:nvSpPr>
          <p:cNvPr id="724995" name="Rectangle 2"/>
          <p:cNvSpPr>
            <a:spLocks noChangeArrowheads="1"/>
          </p:cNvSpPr>
          <p:nvPr/>
        </p:nvSpPr>
        <p:spPr bwMode="auto">
          <a:xfrm>
            <a:off x="177800" y="212725"/>
            <a:ext cx="876458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r>
              <a:rPr lang="en-US">
                <a:solidFill>
                  <a:srgbClr val="000099"/>
                </a:solidFill>
              </a:rPr>
              <a:t>UO</a:t>
            </a:r>
            <a:r>
              <a:rPr lang="en-US" baseline="-25000">
                <a:solidFill>
                  <a:srgbClr val="000099"/>
                </a:solidFill>
              </a:rPr>
              <a:t>2 </a:t>
            </a:r>
            <a:r>
              <a:rPr lang="en-US">
                <a:solidFill>
                  <a:srgbClr val="000099"/>
                </a:solidFill>
              </a:rPr>
              <a:t>– FeO – CaO</a:t>
            </a:r>
            <a:r>
              <a:rPr lang="ru-RU">
                <a:solidFill>
                  <a:srgbClr val="000099"/>
                </a:solidFill>
              </a:rPr>
              <a:t> </a:t>
            </a:r>
            <a:r>
              <a:rPr lang="en-US">
                <a:solidFill>
                  <a:srgbClr val="000099"/>
                </a:solidFill>
                <a:ea typeface="Arial Unicode MS" pitchFamily="34" charset="-128"/>
                <a:cs typeface="Arial Unicode MS" pitchFamily="34" charset="-128"/>
              </a:rPr>
              <a:t>system: </a:t>
            </a:r>
            <a:r>
              <a:rPr lang="en-US">
                <a:solidFill>
                  <a:srgbClr val="000099"/>
                </a:solidFill>
              </a:rPr>
              <a:t>PRS 14 test results (</a:t>
            </a:r>
            <a:r>
              <a:rPr lang="ru-RU">
                <a:solidFill>
                  <a:srgbClr val="000099"/>
                </a:solidFill>
              </a:rPr>
              <a:t>3</a:t>
            </a:r>
            <a:r>
              <a:rPr lang="en-US">
                <a:solidFill>
                  <a:srgbClr val="000099"/>
                </a:solidFill>
              </a:rPr>
              <a:t>) </a:t>
            </a:r>
            <a:endParaRPr lang="ru-RU">
              <a:solidFill>
                <a:srgbClr val="000099"/>
              </a:solidFill>
            </a:endParaRPr>
          </a:p>
        </p:txBody>
      </p:sp>
      <p:sp>
        <p:nvSpPr>
          <p:cNvPr id="724996" name="Rectangle 3"/>
          <p:cNvSpPr>
            <a:spLocks noChangeArrowheads="1"/>
          </p:cNvSpPr>
          <p:nvPr/>
        </p:nvSpPr>
        <p:spPr bwMode="auto">
          <a:xfrm>
            <a:off x="352425" y="795338"/>
            <a:ext cx="879157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9" tIns="46030" rIns="92059" bIns="46030" anchor="ctr"/>
          <a:lstStyle/>
          <a:p>
            <a:pPr defTabSz="762000">
              <a:lnSpc>
                <a:spcPct val="80000"/>
              </a:lnSpc>
              <a:buFont typeface="Wingdings" pitchFamily="2" charset="2"/>
              <a:buNone/>
            </a:pPr>
            <a:r>
              <a:rPr lang="en-US" sz="2000">
                <a:solidFill>
                  <a:srgbClr val="990033"/>
                </a:solidFill>
              </a:rPr>
              <a:t>VPA IMCC:</a:t>
            </a:r>
            <a:r>
              <a:rPr lang="en-GB" sz="2000">
                <a:solidFill>
                  <a:srgbClr val="990033"/>
                </a:solidFill>
              </a:rPr>
              <a:t> </a:t>
            </a:r>
            <a:r>
              <a:rPr lang="en-GB" sz="2000">
                <a:solidFill>
                  <a:srgbClr val="993300"/>
                </a:solidFill>
              </a:rPr>
              <a:t>Example </a:t>
            </a:r>
            <a:r>
              <a:rPr lang="en-US" sz="2000">
                <a:solidFill>
                  <a:srgbClr val="993300"/>
                </a:solidFill>
              </a:rPr>
              <a:t>of thermogram #2 showing melt surface</a:t>
            </a:r>
            <a:r>
              <a:rPr lang="en-GB" sz="2000">
                <a:solidFill>
                  <a:srgbClr val="990033"/>
                </a:solidFill>
              </a:rPr>
              <a:t> </a:t>
            </a:r>
            <a:endParaRPr lang="ru-RU" sz="2000">
              <a:solidFill>
                <a:srgbClr val="990033"/>
              </a:solidFill>
            </a:endParaRPr>
          </a:p>
        </p:txBody>
      </p:sp>
      <p:sp>
        <p:nvSpPr>
          <p:cNvPr id="724997" name="Rectangle 4"/>
          <p:cNvSpPr>
            <a:spLocks noChangeArrowheads="1"/>
          </p:cNvSpPr>
          <p:nvPr/>
        </p:nvSpPr>
        <p:spPr bwMode="auto">
          <a:xfrm>
            <a:off x="254000" y="5845175"/>
            <a:ext cx="8391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24" tIns="45712" rIns="91424" bIns="45712" anchor="ctr">
            <a:spAutoFit/>
          </a:bodyPr>
          <a:lstStyle/>
          <a:p>
            <a:pPr marL="358775" lvl="2" defTabSz="762000">
              <a:buFont typeface="Wingdings" pitchFamily="2" charset="2"/>
              <a:buChar char="ü"/>
              <a:tabLst>
                <a:tab pos="96838" algn="l"/>
              </a:tabLst>
            </a:pPr>
            <a:r>
              <a:rPr lang="en-US" sz="1600"/>
              <a:t> Results of T</a:t>
            </a:r>
            <a:r>
              <a:rPr lang="en-US" sz="1600" baseline="-25000"/>
              <a:t>liq</a:t>
            </a:r>
            <a:r>
              <a:rPr lang="en-US" sz="1600"/>
              <a:t> </a:t>
            </a:r>
            <a:r>
              <a:rPr lang="en-GB" sz="1600"/>
              <a:t>measurements: </a:t>
            </a:r>
            <a:r>
              <a:rPr lang="en-US" sz="1600"/>
              <a:t>1238</a:t>
            </a:r>
            <a:r>
              <a:rPr lang="ru-RU" sz="1600"/>
              <a:t>, </a:t>
            </a:r>
            <a:r>
              <a:rPr lang="en-GB" sz="1600"/>
              <a:t>1247</a:t>
            </a:r>
            <a:r>
              <a:rPr lang="en-GB" sz="1600" baseline="30000"/>
              <a:t>o</a:t>
            </a:r>
            <a:r>
              <a:rPr lang="en-US" sz="1600"/>
              <a:t>C</a:t>
            </a:r>
            <a:endParaRPr lang="en-GB" sz="1600"/>
          </a:p>
        </p:txBody>
      </p:sp>
      <p:grpSp>
        <p:nvGrpSpPr>
          <p:cNvPr id="724998" name="Group 6"/>
          <p:cNvGrpSpPr>
            <a:grpSpLocks/>
          </p:cNvGrpSpPr>
          <p:nvPr/>
        </p:nvGrpSpPr>
        <p:grpSpPr bwMode="auto">
          <a:xfrm>
            <a:off x="0" y="1303338"/>
            <a:ext cx="6753225" cy="4262437"/>
            <a:chOff x="0" y="701"/>
            <a:chExt cx="4766" cy="2965"/>
          </a:xfrm>
        </p:grpSpPr>
        <p:pic>
          <p:nvPicPr>
            <p:cNvPr id="72499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01"/>
              <a:ext cx="4766" cy="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5000" name="Rectangle 8"/>
            <p:cNvSpPr>
              <a:spLocks noChangeArrowheads="1"/>
            </p:cNvSpPr>
            <p:nvPr/>
          </p:nvSpPr>
          <p:spPr bwMode="auto">
            <a:xfrm>
              <a:off x="3392" y="824"/>
              <a:ext cx="1224" cy="984"/>
            </a:xfrm>
            <a:prstGeom prst="rect">
              <a:avLst/>
            </a:prstGeom>
            <a:noFill/>
            <a:ln w="28575" algn="ctr">
              <a:solidFill>
                <a:srgbClr val="FF33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nchor="ctr"/>
            <a:lstStyle/>
            <a:p>
              <a:endParaRPr lang="de-DE"/>
            </a:p>
          </p:txBody>
        </p:sp>
      </p:grpSp>
      <p:grpSp>
        <p:nvGrpSpPr>
          <p:cNvPr id="725001" name="Group 9"/>
          <p:cNvGrpSpPr>
            <a:grpSpLocks/>
          </p:cNvGrpSpPr>
          <p:nvPr/>
        </p:nvGrpSpPr>
        <p:grpSpPr bwMode="auto">
          <a:xfrm>
            <a:off x="6753225" y="1501775"/>
            <a:ext cx="2124075" cy="1698625"/>
            <a:chOff x="4366" y="1226"/>
            <a:chExt cx="1338" cy="1070"/>
          </a:xfrm>
        </p:grpSpPr>
        <p:pic>
          <p:nvPicPr>
            <p:cNvPr id="72500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6" y="1226"/>
              <a:ext cx="1338" cy="1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5003" name="Text Box 21"/>
            <p:cNvSpPr txBox="1">
              <a:spLocks noChangeArrowheads="1"/>
            </p:cNvSpPr>
            <p:nvPr/>
          </p:nvSpPr>
          <p:spPr bwMode="auto">
            <a:xfrm>
              <a:off x="5375" y="2047"/>
              <a:ext cx="285" cy="204"/>
            </a:xfrm>
            <a:prstGeom prst="rect">
              <a:avLst/>
            </a:prstGeom>
            <a:noFill/>
            <a:ln w="19050" algn="ctr">
              <a:solidFill>
                <a:srgbClr val="FFFF66"/>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BZ" sz="1400">
                  <a:solidFill>
                    <a:srgbClr val="FFFF66"/>
                  </a:solidFill>
                  <a:latin typeface="Arial" pitchFamily="34" charset="0"/>
                </a:rPr>
                <a:t># </a:t>
              </a:r>
              <a:r>
                <a:rPr lang="en-US" sz="1400">
                  <a:solidFill>
                    <a:srgbClr val="FFFF66"/>
                  </a:solidFill>
                  <a:latin typeface="Arial" pitchFamily="34" charset="0"/>
                </a:rPr>
                <a:t>3</a:t>
              </a:r>
              <a:endParaRPr lang="ru-RU" sz="1400">
                <a:solidFill>
                  <a:srgbClr val="FFFF66"/>
                </a:solidFill>
                <a:latin typeface="Arial" pitchFamily="34" charset="0"/>
              </a:endParaRPr>
            </a:p>
          </p:txBody>
        </p:sp>
      </p:gr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1"/>
          <p:cNvSpPr>
            <a:spLocks noGrp="1"/>
          </p:cNvSpPr>
          <p:nvPr>
            <p:ph type="sldNum" sz="quarter" idx="10"/>
          </p:nvPr>
        </p:nvSpPr>
        <p:spPr/>
        <p:txBody>
          <a:body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A054229B-2656-4A74-828B-6FB13FA3E4B9}" type="slidenum">
              <a:rPr lang="en-GB" sz="1600"/>
              <a:pPr/>
              <a:t>27</a:t>
            </a:fld>
            <a:endParaRPr lang="en-GB" sz="1600"/>
          </a:p>
        </p:txBody>
      </p:sp>
      <p:sp>
        <p:nvSpPr>
          <p:cNvPr id="727043" name="Text Box 3"/>
          <p:cNvSpPr txBox="1">
            <a:spLocks noChangeArrowheads="1"/>
          </p:cNvSpPr>
          <p:nvPr/>
        </p:nvSpPr>
        <p:spPr bwMode="auto">
          <a:xfrm>
            <a:off x="762000" y="646113"/>
            <a:ext cx="2081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a:solidFill>
                  <a:srgbClr val="990000"/>
                </a:solidFill>
                <a:latin typeface="Arial" pitchFamily="34" charset="0"/>
              </a:rPr>
              <a:t>Corium ingot</a:t>
            </a:r>
            <a:endParaRPr lang="ru-RU">
              <a:solidFill>
                <a:srgbClr val="990000"/>
              </a:solidFill>
              <a:latin typeface="Arial" pitchFamily="34" charset="0"/>
            </a:endParaRPr>
          </a:p>
        </p:txBody>
      </p:sp>
      <p:sp>
        <p:nvSpPr>
          <p:cNvPr id="727044" name="Text Box 8"/>
          <p:cNvSpPr txBox="1">
            <a:spLocks noChangeArrowheads="1"/>
          </p:cNvSpPr>
          <p:nvPr/>
        </p:nvSpPr>
        <p:spPr bwMode="auto">
          <a:xfrm>
            <a:off x="439738" y="4986338"/>
            <a:ext cx="76977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buFont typeface="Wingdings" pitchFamily="2" charset="2"/>
              <a:buChar char="ь"/>
            </a:pPr>
            <a:r>
              <a:rPr lang="en-US" sz="1800">
                <a:latin typeface="Arial" pitchFamily="34" charset="0"/>
                <a:sym typeface="Symbol" pitchFamily="18" charset="2"/>
              </a:rPr>
              <a:t>Insignificant debalance and closeness in masses of the ingot and</a:t>
            </a:r>
            <a:br>
              <a:rPr lang="en-US" sz="1800">
                <a:latin typeface="Arial" pitchFamily="34" charset="0"/>
                <a:sym typeface="Symbol" pitchFamily="18" charset="2"/>
              </a:rPr>
            </a:br>
            <a:r>
              <a:rPr lang="en-US" sz="1800">
                <a:latin typeface="Arial" pitchFamily="34" charset="0"/>
                <a:sym typeface="Symbol" pitchFamily="18" charset="2"/>
              </a:rPr>
              <a:t>  charge make it possible to assess composition of the melt on the</a:t>
            </a:r>
            <a:br>
              <a:rPr lang="en-US" sz="1800">
                <a:latin typeface="Arial" pitchFamily="34" charset="0"/>
                <a:sym typeface="Symbol" pitchFamily="18" charset="2"/>
              </a:rPr>
            </a:br>
            <a:r>
              <a:rPr lang="en-US" sz="1800">
                <a:latin typeface="Arial" pitchFamily="34" charset="0"/>
                <a:sym typeface="Symbol" pitchFamily="18" charset="2"/>
              </a:rPr>
              <a:t>  basis of charge composition</a:t>
            </a:r>
          </a:p>
        </p:txBody>
      </p:sp>
      <p:sp>
        <p:nvSpPr>
          <p:cNvPr id="727045" name="Text Box 10"/>
          <p:cNvSpPr txBox="1">
            <a:spLocks noChangeArrowheads="1"/>
          </p:cNvSpPr>
          <p:nvPr/>
        </p:nvSpPr>
        <p:spPr bwMode="auto">
          <a:xfrm>
            <a:off x="4572000" y="696913"/>
            <a:ext cx="2559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a:solidFill>
                  <a:srgbClr val="990000"/>
                </a:solidFill>
                <a:latin typeface="Arial" pitchFamily="34" charset="0"/>
              </a:rPr>
              <a:t>Material balance</a:t>
            </a:r>
            <a:endParaRPr lang="ru-RU">
              <a:solidFill>
                <a:srgbClr val="990000"/>
              </a:solidFill>
              <a:latin typeface="Arial" pitchFamily="34" charset="0"/>
            </a:endParaRPr>
          </a:p>
        </p:txBody>
      </p:sp>
      <p:sp>
        <p:nvSpPr>
          <p:cNvPr id="727046" name="Rectangle 11"/>
          <p:cNvSpPr>
            <a:spLocks noChangeArrowheads="1"/>
          </p:cNvSpPr>
          <p:nvPr/>
        </p:nvSpPr>
        <p:spPr bwMode="auto">
          <a:xfrm>
            <a:off x="0" y="0"/>
            <a:ext cx="938688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r>
              <a:rPr lang="en-US">
                <a:solidFill>
                  <a:srgbClr val="000099"/>
                </a:solidFill>
              </a:rPr>
              <a:t>UO</a:t>
            </a:r>
            <a:r>
              <a:rPr lang="en-US" baseline="-25000">
                <a:solidFill>
                  <a:srgbClr val="000099"/>
                </a:solidFill>
              </a:rPr>
              <a:t>2 </a:t>
            </a:r>
            <a:r>
              <a:rPr lang="en-US">
                <a:solidFill>
                  <a:srgbClr val="000099"/>
                </a:solidFill>
              </a:rPr>
              <a:t>– FeO – CaO</a:t>
            </a:r>
            <a:r>
              <a:rPr lang="ru-RU">
                <a:solidFill>
                  <a:srgbClr val="000099"/>
                </a:solidFill>
              </a:rPr>
              <a:t> </a:t>
            </a:r>
            <a:r>
              <a:rPr lang="en-US">
                <a:solidFill>
                  <a:srgbClr val="000099"/>
                </a:solidFill>
                <a:ea typeface="Arial Unicode MS" pitchFamily="34" charset="-128"/>
                <a:cs typeface="Arial Unicode MS" pitchFamily="34" charset="-128"/>
              </a:rPr>
              <a:t>system: </a:t>
            </a:r>
            <a:r>
              <a:rPr lang="en-US">
                <a:solidFill>
                  <a:srgbClr val="000099"/>
                </a:solidFill>
              </a:rPr>
              <a:t>PRS 1</a:t>
            </a:r>
            <a:r>
              <a:rPr lang="ru-RU">
                <a:solidFill>
                  <a:srgbClr val="000099"/>
                </a:solidFill>
              </a:rPr>
              <a:t>4</a:t>
            </a:r>
            <a:r>
              <a:rPr lang="en-US">
                <a:solidFill>
                  <a:srgbClr val="000099"/>
                </a:solidFill>
              </a:rPr>
              <a:t> test results (</a:t>
            </a:r>
            <a:r>
              <a:rPr lang="ru-RU">
                <a:solidFill>
                  <a:srgbClr val="000099"/>
                </a:solidFill>
              </a:rPr>
              <a:t>4</a:t>
            </a:r>
            <a:r>
              <a:rPr lang="en-US">
                <a:solidFill>
                  <a:srgbClr val="000099"/>
                </a:solidFill>
              </a:rPr>
              <a:t>) </a:t>
            </a:r>
            <a:endParaRPr lang="ru-RU">
              <a:solidFill>
                <a:srgbClr val="000099"/>
              </a:solidFill>
            </a:endParaRPr>
          </a:p>
        </p:txBody>
      </p:sp>
      <p:graphicFrame>
        <p:nvGraphicFramePr>
          <p:cNvPr id="727047" name="Object 14"/>
          <p:cNvGraphicFramePr>
            <a:graphicFrameLocks noChangeAspect="1"/>
          </p:cNvGraphicFramePr>
          <p:nvPr/>
        </p:nvGraphicFramePr>
        <p:xfrm>
          <a:off x="3295650" y="1403350"/>
          <a:ext cx="5864225" cy="2836863"/>
        </p:xfrm>
        <a:graphic>
          <a:graphicData uri="http://schemas.openxmlformats.org/presentationml/2006/ole">
            <mc:AlternateContent xmlns:mc="http://schemas.openxmlformats.org/markup-compatibility/2006">
              <mc:Choice xmlns:v="urn:schemas-microsoft-com:vml" Requires="v">
                <p:oleObj spid="_x0000_s727049" name="Document" r:id="rId3" imgW="4722971" imgH="2295999" progId="Word.Document.8">
                  <p:embed/>
                </p:oleObj>
              </mc:Choice>
              <mc:Fallback>
                <p:oleObj name="Document" r:id="rId3" imgW="4722971" imgH="2295999" progId="Word.Document.8">
                  <p:embed/>
                  <p:pic>
                    <p:nvPicPr>
                      <p:cNvPr id="0"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5650" y="1403350"/>
                        <a:ext cx="5864225" cy="283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27048" name="Picture 8" descr="DSCN3523"/>
          <p:cNvPicPr>
            <a:picLocks noChangeAspect="1" noChangeArrowheads="1"/>
          </p:cNvPicPr>
          <p:nvPr/>
        </p:nvPicPr>
        <p:blipFill>
          <a:blip r:embed="rId5" cstate="print">
            <a:extLst>
              <a:ext uri="{28A0092B-C50C-407E-A947-70E740481C1C}">
                <a14:useLocalDpi xmlns:a14="http://schemas.microsoft.com/office/drawing/2010/main" val="0"/>
              </a:ext>
            </a:extLst>
          </a:blip>
          <a:srcRect l="29027" t="32756" r="9494" b="21974"/>
          <a:stretch>
            <a:fillRect/>
          </a:stretch>
        </p:blipFill>
        <p:spPr bwMode="auto">
          <a:xfrm>
            <a:off x="152400" y="1209675"/>
            <a:ext cx="2878138" cy="2825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1"/>
          <p:cNvSpPr>
            <a:spLocks noGrp="1"/>
          </p:cNvSpPr>
          <p:nvPr>
            <p:ph type="sldNum" sz="quarter" idx="10"/>
          </p:nvPr>
        </p:nvSpPr>
        <p:spPr/>
        <p:txBody>
          <a:body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2F2D17D4-A219-49EB-8C36-298852BB23DA}" type="slidenum">
              <a:rPr lang="en-GB" sz="1600"/>
              <a:pPr/>
              <a:t>28</a:t>
            </a:fld>
            <a:endParaRPr lang="en-GB" sz="1600"/>
          </a:p>
        </p:txBody>
      </p:sp>
      <p:sp>
        <p:nvSpPr>
          <p:cNvPr id="728067" name="Rectangle 4"/>
          <p:cNvSpPr>
            <a:spLocks noChangeArrowheads="1"/>
          </p:cNvSpPr>
          <p:nvPr/>
        </p:nvSpPr>
        <p:spPr bwMode="auto">
          <a:xfrm>
            <a:off x="457200" y="0"/>
            <a:ext cx="844708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r>
              <a:rPr lang="en-US">
                <a:solidFill>
                  <a:srgbClr val="000099"/>
                </a:solidFill>
              </a:rPr>
              <a:t>UO</a:t>
            </a:r>
            <a:r>
              <a:rPr lang="en-US" baseline="-25000">
                <a:solidFill>
                  <a:srgbClr val="000099"/>
                </a:solidFill>
              </a:rPr>
              <a:t>2 </a:t>
            </a:r>
            <a:r>
              <a:rPr lang="en-US">
                <a:solidFill>
                  <a:srgbClr val="000099"/>
                </a:solidFill>
              </a:rPr>
              <a:t>– FeO – CaO</a:t>
            </a:r>
            <a:r>
              <a:rPr lang="ru-RU">
                <a:solidFill>
                  <a:srgbClr val="000099"/>
                </a:solidFill>
              </a:rPr>
              <a:t> </a:t>
            </a:r>
            <a:r>
              <a:rPr lang="en-US">
                <a:solidFill>
                  <a:srgbClr val="000099"/>
                </a:solidFill>
                <a:ea typeface="Arial Unicode MS" pitchFamily="34" charset="-128"/>
                <a:cs typeface="Arial Unicode MS" pitchFamily="34" charset="-128"/>
              </a:rPr>
              <a:t>system: </a:t>
            </a:r>
            <a:r>
              <a:rPr lang="en-US">
                <a:solidFill>
                  <a:srgbClr val="000099"/>
                </a:solidFill>
              </a:rPr>
              <a:t>PRS 14 test results (</a:t>
            </a:r>
            <a:r>
              <a:rPr lang="ru-RU">
                <a:solidFill>
                  <a:srgbClr val="000099"/>
                </a:solidFill>
              </a:rPr>
              <a:t>5</a:t>
            </a:r>
            <a:r>
              <a:rPr lang="en-US">
                <a:solidFill>
                  <a:srgbClr val="000099"/>
                </a:solidFill>
              </a:rPr>
              <a:t>) </a:t>
            </a:r>
            <a:endParaRPr lang="ru-RU">
              <a:solidFill>
                <a:srgbClr val="000099"/>
              </a:solidFill>
            </a:endParaRPr>
          </a:p>
        </p:txBody>
      </p:sp>
      <p:sp>
        <p:nvSpPr>
          <p:cNvPr id="728068" name="Rectangle 7"/>
          <p:cNvSpPr>
            <a:spLocks noChangeArrowheads="1"/>
          </p:cNvSpPr>
          <p:nvPr/>
        </p:nvSpPr>
        <p:spPr bwMode="auto">
          <a:xfrm>
            <a:off x="2046288" y="614363"/>
            <a:ext cx="6537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p>
            <a:pPr>
              <a:buFont typeface="Wingdings" pitchFamily="2" charset="2"/>
              <a:buNone/>
            </a:pPr>
            <a:r>
              <a:rPr lang="en-US" sz="2400">
                <a:solidFill>
                  <a:srgbClr val="990033"/>
                </a:solidFill>
              </a:rPr>
              <a:t>XRF and Chemical analysis</a:t>
            </a:r>
            <a:r>
              <a:rPr lang="en-US" sz="2400"/>
              <a:t> </a:t>
            </a:r>
            <a:r>
              <a:rPr lang="en-US" sz="2400">
                <a:solidFill>
                  <a:srgbClr val="990033"/>
                </a:solidFill>
              </a:rPr>
              <a:t>of melt samples</a:t>
            </a:r>
            <a:endParaRPr lang="en-GB" sz="2400">
              <a:solidFill>
                <a:srgbClr val="990033"/>
              </a:solidFill>
            </a:endParaRPr>
          </a:p>
        </p:txBody>
      </p:sp>
      <p:sp>
        <p:nvSpPr>
          <p:cNvPr id="728069" name="Text Box 16"/>
          <p:cNvSpPr txBox="1">
            <a:spLocks noChangeArrowheads="1"/>
          </p:cNvSpPr>
          <p:nvPr/>
        </p:nvSpPr>
        <p:spPr bwMode="auto">
          <a:xfrm>
            <a:off x="944563" y="4124325"/>
            <a:ext cx="21685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ru-RU" sz="1200">
                <a:latin typeface="Arial" pitchFamily="34" charset="0"/>
              </a:rPr>
              <a:t>* - </a:t>
            </a:r>
            <a:r>
              <a:rPr lang="en-US" sz="1200">
                <a:latin typeface="Arial" pitchFamily="34" charset="0"/>
              </a:rPr>
              <a:t>determined from residue</a:t>
            </a:r>
            <a:endParaRPr lang="ru-RU" sz="1200">
              <a:latin typeface="Arial" pitchFamily="34" charset="0"/>
            </a:endParaRPr>
          </a:p>
        </p:txBody>
      </p:sp>
      <p:sp>
        <p:nvSpPr>
          <p:cNvPr id="728070" name="Text Box 17"/>
          <p:cNvSpPr txBox="1">
            <a:spLocks noChangeArrowheads="1"/>
          </p:cNvSpPr>
          <p:nvPr/>
        </p:nvSpPr>
        <p:spPr bwMode="auto">
          <a:xfrm>
            <a:off x="479425" y="4554538"/>
            <a:ext cx="8107363"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buFont typeface="Wingdings" pitchFamily="2" charset="2"/>
              <a:buChar char="ь"/>
            </a:pPr>
            <a:r>
              <a:rPr lang="en-US" sz="1400">
                <a:latin typeface="Arial" pitchFamily="34" charset="0"/>
              </a:rPr>
              <a:t>The results of corium samples XRF and chemical analysis were found to differ</a:t>
            </a:r>
            <a:br>
              <a:rPr lang="en-US" sz="1400">
                <a:latin typeface="Arial" pitchFamily="34" charset="0"/>
              </a:rPr>
            </a:br>
            <a:r>
              <a:rPr lang="en-US" sz="1400">
                <a:latin typeface="Arial" pitchFamily="34" charset="0"/>
              </a:rPr>
              <a:t>   significantly</a:t>
            </a:r>
            <a:endParaRPr lang="ru-RU" sz="1400">
              <a:latin typeface="Arial" pitchFamily="34" charset="0"/>
            </a:endParaRPr>
          </a:p>
          <a:p>
            <a:pPr>
              <a:buFont typeface="Wingdings" pitchFamily="2" charset="2"/>
              <a:buChar char="ь"/>
            </a:pPr>
            <a:r>
              <a:rPr lang="en-US" sz="1400">
                <a:latin typeface="Arial" pitchFamily="34" charset="0"/>
              </a:rPr>
              <a:t>XRF results are believed to be more accurate, since the content of CaO was not</a:t>
            </a:r>
            <a:br>
              <a:rPr lang="en-US" sz="1400">
                <a:latin typeface="Arial" pitchFamily="34" charset="0"/>
              </a:rPr>
            </a:br>
            <a:r>
              <a:rPr lang="en-US" sz="1400">
                <a:latin typeface="Arial" pitchFamily="34" charset="0"/>
              </a:rPr>
              <a:t>   determined by chemical analysis, but calculated from the residue</a:t>
            </a:r>
            <a:endParaRPr lang="ru-RU" sz="1400">
              <a:latin typeface="Arial" pitchFamily="34" charset="0"/>
            </a:endParaRPr>
          </a:p>
          <a:p>
            <a:pPr>
              <a:buFont typeface="Wingdings" pitchFamily="2" charset="2"/>
              <a:buChar char="ь"/>
            </a:pPr>
            <a:r>
              <a:rPr lang="en-US" sz="1400">
                <a:latin typeface="Arial" pitchFamily="34" charset="0"/>
              </a:rPr>
              <a:t> In progress</a:t>
            </a:r>
            <a:r>
              <a:rPr lang="ru-RU" sz="1400">
                <a:latin typeface="Arial" pitchFamily="34" charset="0"/>
              </a:rPr>
              <a:t>:</a:t>
            </a:r>
            <a:r>
              <a:rPr lang="en-US" sz="1400">
                <a:latin typeface="Arial" pitchFamily="34" charset="0"/>
              </a:rPr>
              <a:t/>
            </a:r>
            <a:br>
              <a:rPr lang="en-US" sz="1400">
                <a:latin typeface="Arial" pitchFamily="34" charset="0"/>
              </a:rPr>
            </a:br>
            <a:r>
              <a:rPr lang="ru-RU" sz="1400">
                <a:latin typeface="Arial" pitchFamily="34" charset="0"/>
              </a:rPr>
              <a:t>	- </a:t>
            </a:r>
            <a:r>
              <a:rPr lang="en-US" sz="1400">
                <a:latin typeface="Arial" pitchFamily="34" charset="0"/>
              </a:rPr>
              <a:t>the SEM/EDX analysis of melt samples</a:t>
            </a:r>
            <a:r>
              <a:rPr lang="ru-RU" sz="1400">
                <a:latin typeface="Arial" pitchFamily="34" charset="0"/>
              </a:rPr>
              <a:t>;</a:t>
            </a:r>
            <a:r>
              <a:rPr lang="en-US" sz="1400">
                <a:latin typeface="Arial" pitchFamily="34" charset="0"/>
              </a:rPr>
              <a:t/>
            </a:r>
            <a:br>
              <a:rPr lang="en-US" sz="1400">
                <a:latin typeface="Arial" pitchFamily="34" charset="0"/>
              </a:rPr>
            </a:br>
            <a:r>
              <a:rPr lang="ru-RU" sz="1400">
                <a:latin typeface="Arial" pitchFamily="34" charset="0"/>
              </a:rPr>
              <a:t>	- </a:t>
            </a:r>
            <a:r>
              <a:rPr lang="en-US" sz="1400">
                <a:latin typeface="Arial" pitchFamily="34" charset="0"/>
              </a:rPr>
              <a:t>XRF and chemical analysis of other fused products </a:t>
            </a:r>
            <a:r>
              <a:rPr lang="ru-RU" sz="1400">
                <a:latin typeface="Arial" pitchFamily="34" charset="0"/>
              </a:rPr>
              <a:t>(</a:t>
            </a:r>
            <a:r>
              <a:rPr lang="en-US" sz="1400">
                <a:latin typeface="Arial" pitchFamily="34" charset="0"/>
              </a:rPr>
              <a:t>ingot, crusts, dry spillages 	and aerosols</a:t>
            </a:r>
            <a:r>
              <a:rPr lang="ru-RU" sz="1400">
                <a:latin typeface="Arial" pitchFamily="34" charset="0"/>
              </a:rPr>
              <a:t>) </a:t>
            </a:r>
            <a:r>
              <a:rPr lang="en-US" sz="1400">
                <a:latin typeface="Arial" pitchFamily="34" charset="0"/>
              </a:rPr>
              <a:t>for composing the elemental material balance</a:t>
            </a:r>
            <a:r>
              <a:rPr lang="ru-RU" sz="1400">
                <a:latin typeface="Arial" pitchFamily="34" charset="0"/>
              </a:rPr>
              <a:t>.</a:t>
            </a:r>
            <a:endParaRPr lang="en-US" sz="1400">
              <a:latin typeface="Arial" pitchFamily="34" charset="0"/>
            </a:endParaRPr>
          </a:p>
          <a:p>
            <a:pPr>
              <a:buFont typeface="Wingdings" pitchFamily="2" charset="2"/>
              <a:buChar char="ь"/>
            </a:pPr>
            <a:endParaRPr lang="ru-RU" sz="1400">
              <a:latin typeface="Arial" pitchFamily="34" charset="0"/>
            </a:endParaRPr>
          </a:p>
        </p:txBody>
      </p:sp>
      <p:graphicFrame>
        <p:nvGraphicFramePr>
          <p:cNvPr id="728071" name="Object 7"/>
          <p:cNvGraphicFramePr>
            <a:graphicFrameLocks noChangeAspect="1"/>
          </p:cNvGraphicFramePr>
          <p:nvPr/>
        </p:nvGraphicFramePr>
        <p:xfrm>
          <a:off x="838200" y="1130300"/>
          <a:ext cx="8075613" cy="3162300"/>
        </p:xfrm>
        <a:graphic>
          <a:graphicData uri="http://schemas.openxmlformats.org/presentationml/2006/ole">
            <mc:AlternateContent xmlns:mc="http://schemas.openxmlformats.org/markup-compatibility/2006">
              <mc:Choice xmlns:v="urn:schemas-microsoft-com:vml" Requires="v">
                <p:oleObj spid="_x0000_s728072" name="Документ" r:id="rId3" imgW="7526007" imgH="2503184" progId="Word.Document.8">
                  <p:embed/>
                </p:oleObj>
              </mc:Choice>
              <mc:Fallback>
                <p:oleObj name="Документ" r:id="rId3" imgW="7526007" imgH="2503184" progId="Word.Document.8">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r="15460"/>
                      <a:stretch>
                        <a:fillRect/>
                      </a:stretch>
                    </p:blipFill>
                    <p:spPr bwMode="auto">
                      <a:xfrm>
                        <a:off x="838200" y="1130300"/>
                        <a:ext cx="8075613"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3"/>
          <p:cNvSpPr>
            <a:spLocks noGrp="1"/>
          </p:cNvSpPr>
          <p:nvPr>
            <p:ph type="sldNum" sz="quarter" idx="10"/>
          </p:nvPr>
        </p:nvSpPr>
        <p:spPr/>
        <p:txBody>
          <a:body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11EB561A-0A96-4812-84AD-48398D661A1D}" type="slidenum">
              <a:rPr lang="en-GB" sz="1600"/>
              <a:pPr/>
              <a:t>29</a:t>
            </a:fld>
            <a:endParaRPr lang="en-GB" sz="1600"/>
          </a:p>
        </p:txBody>
      </p:sp>
      <p:sp>
        <p:nvSpPr>
          <p:cNvPr id="729090" name="Rectangle 4"/>
          <p:cNvSpPr>
            <a:spLocks noChangeArrowheads="1"/>
          </p:cNvSpPr>
          <p:nvPr/>
        </p:nvSpPr>
        <p:spPr bwMode="auto">
          <a:xfrm>
            <a:off x="381000" y="596900"/>
            <a:ext cx="844708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r>
              <a:rPr lang="en-US">
                <a:solidFill>
                  <a:srgbClr val="000099"/>
                </a:solidFill>
              </a:rPr>
              <a:t>UO</a:t>
            </a:r>
            <a:r>
              <a:rPr lang="en-US" baseline="-25000">
                <a:solidFill>
                  <a:srgbClr val="000099"/>
                </a:solidFill>
              </a:rPr>
              <a:t>2 </a:t>
            </a:r>
            <a:r>
              <a:rPr lang="en-US">
                <a:solidFill>
                  <a:srgbClr val="000099"/>
                </a:solidFill>
              </a:rPr>
              <a:t>– FeO – CaO</a:t>
            </a:r>
            <a:r>
              <a:rPr lang="ru-RU">
                <a:solidFill>
                  <a:srgbClr val="000099"/>
                </a:solidFill>
              </a:rPr>
              <a:t> </a:t>
            </a:r>
            <a:r>
              <a:rPr lang="en-US">
                <a:solidFill>
                  <a:srgbClr val="000099"/>
                </a:solidFill>
                <a:ea typeface="Arial Unicode MS" pitchFamily="34" charset="-128"/>
                <a:cs typeface="Arial Unicode MS" pitchFamily="34" charset="-128"/>
              </a:rPr>
              <a:t>system</a:t>
            </a:r>
            <a:endParaRPr lang="ru-RU">
              <a:solidFill>
                <a:srgbClr val="000099"/>
              </a:solidFill>
            </a:endParaRPr>
          </a:p>
        </p:txBody>
      </p:sp>
      <p:sp>
        <p:nvSpPr>
          <p:cNvPr id="729091" name="Rectangle 3"/>
          <p:cNvSpPr>
            <a:spLocks noChangeArrowheads="1"/>
          </p:cNvSpPr>
          <p:nvPr/>
        </p:nvSpPr>
        <p:spPr bwMode="auto">
          <a:xfrm>
            <a:off x="212725" y="1682750"/>
            <a:ext cx="8753475"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spAutoFit/>
          </a:bodyPr>
          <a:lstStyle/>
          <a:p>
            <a:pPr>
              <a:buFont typeface="Wingdings" pitchFamily="2" charset="2"/>
              <a:buChar char="ü"/>
            </a:pPr>
            <a:r>
              <a:rPr lang="en-US" sz="1800"/>
              <a:t>The measured liquidus points:</a:t>
            </a:r>
            <a:br>
              <a:rPr lang="en-US" sz="1800"/>
            </a:br>
            <a:r>
              <a:rPr lang="en-US" sz="1800"/>
              <a:t>   19.3±1.0 mass % UO</a:t>
            </a:r>
            <a:r>
              <a:rPr lang="en-US" sz="1800" baseline="-25000"/>
              <a:t>2</a:t>
            </a:r>
            <a:r>
              <a:rPr lang="en-US" sz="1800"/>
              <a:t>; 66.5±3.3 mass % FeO; 14.2±0.7 mass % CaO </a:t>
            </a:r>
            <a:endParaRPr lang="ru-RU" sz="1800"/>
          </a:p>
          <a:p>
            <a:r>
              <a:rPr lang="en-US" sz="1800"/>
              <a:t>   T</a:t>
            </a:r>
            <a:r>
              <a:rPr lang="en-US" sz="1800" baseline="-25000"/>
              <a:t>liq</a:t>
            </a:r>
            <a:r>
              <a:rPr lang="en-US" sz="1800"/>
              <a:t>= 1238±20 °C</a:t>
            </a:r>
            <a:endParaRPr lang="ru-RU" sz="1800"/>
          </a:p>
          <a:p>
            <a:pPr>
              <a:buFont typeface="Wingdings" pitchFamily="2" charset="2"/>
              <a:buChar char="ь"/>
            </a:pPr>
            <a:r>
              <a:rPr lang="en-US" sz="1800"/>
              <a:t>19.3±1.0 mass % UO</a:t>
            </a:r>
            <a:r>
              <a:rPr lang="en-US" sz="1800" baseline="-25000"/>
              <a:t>2</a:t>
            </a:r>
            <a:r>
              <a:rPr lang="en-US" sz="1800"/>
              <a:t>; 66.7±3.3 mass % FeO; 14.0±0.7 mass % CaO</a:t>
            </a:r>
            <a:br>
              <a:rPr lang="en-US" sz="1800"/>
            </a:br>
            <a:r>
              <a:rPr lang="en-US" sz="1800"/>
              <a:t>   T</a:t>
            </a:r>
            <a:r>
              <a:rPr lang="en-US" sz="1800" baseline="-25000"/>
              <a:t>liq</a:t>
            </a:r>
            <a:r>
              <a:rPr lang="en-US" sz="1800"/>
              <a:t>= 1247±20 °C</a:t>
            </a:r>
            <a:endParaRPr lang="ru-RU" sz="1800"/>
          </a:p>
          <a:p>
            <a:endParaRPr lang="ru-RU" sz="1800"/>
          </a:p>
          <a:p>
            <a:endParaRPr lang="en-US" sz="1800"/>
          </a:p>
          <a:p>
            <a:pPr>
              <a:buFont typeface="Wingdings" pitchFamily="2" charset="2"/>
              <a:buNone/>
            </a:pPr>
            <a:r>
              <a:rPr lang="en-US" sz="1800"/>
              <a:t>A strategy for investigating a system may be devised only after clarity regarding compositions or solid solutions in the CaO-UO</a:t>
            </a:r>
            <a:r>
              <a:rPr lang="en-US" sz="1800" baseline="-25000"/>
              <a:t>2</a:t>
            </a:r>
            <a:r>
              <a:rPr lang="en-US" sz="1800"/>
              <a:t> binary system has been reached. The supposed eutectic point lies, on the one hand, within the eutectic triangle, and, on the other hand, within a triangle bounded by FeO-Ca</a:t>
            </a:r>
            <a:r>
              <a:rPr lang="en-US" sz="1800" baseline="-25000"/>
              <a:t>2</a:t>
            </a:r>
            <a:r>
              <a:rPr lang="en-US" sz="1800"/>
              <a:t>UO</a:t>
            </a:r>
            <a:r>
              <a:rPr lang="en-US" sz="1800" baseline="-25000"/>
              <a:t>4</a:t>
            </a:r>
            <a:r>
              <a:rPr lang="en-US" sz="1800"/>
              <a:t>-CaO. After the ingot has been cut and the zone of the final crystallization examined by SEM/ED</a:t>
            </a:r>
            <a:r>
              <a:rPr lang="ru-RU" sz="1800"/>
              <a:t>Х</a:t>
            </a:r>
            <a:r>
              <a:rPr lang="en-US" sz="1800"/>
              <a:t>, it will become clear if the eutectic composition had been synthesized or not. If not, then it is proposed to investigate a composition from the UO</a:t>
            </a:r>
            <a:r>
              <a:rPr lang="en-US" sz="1800" baseline="-25000"/>
              <a:t>2</a:t>
            </a:r>
            <a:r>
              <a:rPr lang="en-US" sz="1800"/>
              <a:t>-CaUO</a:t>
            </a:r>
            <a:r>
              <a:rPr lang="en-US" sz="1800" baseline="-25000"/>
              <a:t>4-x</a:t>
            </a:r>
            <a:r>
              <a:rPr lang="en-US" sz="1800"/>
              <a:t>-FeO subsystem, mol.%: 80 FeO, 15 UO</a:t>
            </a:r>
            <a:r>
              <a:rPr lang="en-US" sz="1800" baseline="-25000"/>
              <a:t>2</a:t>
            </a:r>
            <a:r>
              <a:rPr lang="en-US" sz="1800"/>
              <a:t>, 5 CaO + 1 mass % of getter (carbonyl iron).</a:t>
            </a:r>
          </a:p>
        </p:txBody>
      </p:sp>
      <p:sp>
        <p:nvSpPr>
          <p:cNvPr id="729092" name="Text Box 4"/>
          <p:cNvSpPr txBox="1">
            <a:spLocks noChangeArrowheads="1"/>
          </p:cNvSpPr>
          <p:nvPr/>
        </p:nvSpPr>
        <p:spPr bwMode="auto">
          <a:xfrm>
            <a:off x="349250" y="1325563"/>
            <a:ext cx="1301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Unicode MS" pitchFamily="34" charset="-128"/>
              </a:defRPr>
            </a:lvl1pPr>
            <a:lvl2pPr marL="571500">
              <a:defRPr sz="2400">
                <a:solidFill>
                  <a:schemeClr val="tx1"/>
                </a:solidFill>
                <a:latin typeface="Arial Unicode MS" pitchFamily="34" charset="-128"/>
              </a:defRPr>
            </a:lvl2pPr>
            <a:lvl3pPr marL="1143000">
              <a:defRPr sz="2400">
                <a:solidFill>
                  <a:schemeClr val="tx1"/>
                </a:solidFill>
                <a:latin typeface="Arial Unicode MS" pitchFamily="34" charset="-128"/>
              </a:defRPr>
            </a:lvl3pPr>
            <a:lvl4pPr marL="1714500">
              <a:defRPr sz="2400">
                <a:solidFill>
                  <a:schemeClr val="tx1"/>
                </a:solidFill>
                <a:latin typeface="Arial Unicode MS" pitchFamily="34" charset="-128"/>
              </a:defRPr>
            </a:lvl4pPr>
            <a:lvl5pPr marL="2286000">
              <a:defRPr sz="2400">
                <a:solidFill>
                  <a:schemeClr val="tx1"/>
                </a:solidFill>
                <a:latin typeface="Arial Unicode MS" pitchFamily="34" charset="-128"/>
              </a:defRPr>
            </a:lvl5pPr>
            <a:lvl6pPr marL="2743200" eaLnBrk="0" fontAlgn="base" hangingPunct="0">
              <a:spcBef>
                <a:spcPct val="0"/>
              </a:spcBef>
              <a:spcAft>
                <a:spcPct val="0"/>
              </a:spcAft>
              <a:defRPr sz="2400">
                <a:solidFill>
                  <a:schemeClr val="tx1"/>
                </a:solidFill>
                <a:latin typeface="Arial Unicode MS" pitchFamily="34" charset="-128"/>
              </a:defRPr>
            </a:lvl6pPr>
            <a:lvl7pPr marL="3200400" eaLnBrk="0" fontAlgn="base" hangingPunct="0">
              <a:spcBef>
                <a:spcPct val="0"/>
              </a:spcBef>
              <a:spcAft>
                <a:spcPct val="0"/>
              </a:spcAft>
              <a:defRPr sz="2400">
                <a:solidFill>
                  <a:schemeClr val="tx1"/>
                </a:solidFill>
                <a:latin typeface="Arial Unicode MS" pitchFamily="34" charset="-128"/>
              </a:defRPr>
            </a:lvl7pPr>
            <a:lvl8pPr marL="3657600" eaLnBrk="0" fontAlgn="base" hangingPunct="0">
              <a:spcBef>
                <a:spcPct val="0"/>
              </a:spcBef>
              <a:spcAft>
                <a:spcPct val="0"/>
              </a:spcAft>
              <a:defRPr sz="2400">
                <a:solidFill>
                  <a:schemeClr val="tx1"/>
                </a:solidFill>
                <a:latin typeface="Arial Unicode MS" pitchFamily="34" charset="-128"/>
              </a:defRPr>
            </a:lvl8pPr>
            <a:lvl9pPr marL="4114800" eaLnBrk="0" fontAlgn="base" hangingPunct="0">
              <a:spcBef>
                <a:spcPct val="0"/>
              </a:spcBef>
              <a:spcAft>
                <a:spcPct val="0"/>
              </a:spcAft>
              <a:defRPr sz="2400">
                <a:solidFill>
                  <a:schemeClr val="tx1"/>
                </a:solidFill>
                <a:latin typeface="Arial Unicode MS" pitchFamily="34" charset="-128"/>
              </a:defRPr>
            </a:lvl9pPr>
          </a:lstStyle>
          <a:p>
            <a:r>
              <a:rPr lang="en-US" sz="1800">
                <a:latin typeface="Arial" pitchFamily="34" charset="0"/>
              </a:rPr>
              <a:t>Summary</a:t>
            </a:r>
            <a:r>
              <a:rPr lang="ru-RU" sz="1800">
                <a:latin typeface="Arial" pitchFamily="34" charset="0"/>
              </a:rPr>
              <a:t>:</a:t>
            </a:r>
          </a:p>
        </p:txBody>
      </p:sp>
    </p:spTree>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Foliennummernplatzhalter 1"/>
          <p:cNvSpPr>
            <a:spLocks noGrp="1"/>
          </p:cNvSpPr>
          <p:nvPr>
            <p:ph type="sldNum" sz="quarter" idx="10"/>
          </p:nvPr>
        </p:nvSpPr>
        <p:spPr/>
        <p:txBody>
          <a:body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5196976A-6566-4F17-8FC4-332B9F4D232A}" type="slidenum">
              <a:rPr lang="en-GB" sz="1600"/>
              <a:pPr/>
              <a:t>3</a:t>
            </a:fld>
            <a:endParaRPr lang="en-GB" sz="1600"/>
          </a:p>
        </p:txBody>
      </p:sp>
      <p:pic>
        <p:nvPicPr>
          <p:cNvPr id="6952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b="11185"/>
          <a:stretch>
            <a:fillRect/>
          </a:stretch>
        </p:blipFill>
        <p:spPr bwMode="auto">
          <a:xfrm>
            <a:off x="0" y="674688"/>
            <a:ext cx="3094038"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5300" name="Rectangle 4"/>
          <p:cNvSpPr>
            <a:spLocks noChangeArrowheads="1"/>
          </p:cNvSpPr>
          <p:nvPr/>
        </p:nvSpPr>
        <p:spPr bwMode="auto">
          <a:xfrm>
            <a:off x="1889125" y="127000"/>
            <a:ext cx="50006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800" rIns="92075" bIns="46038"/>
          <a:lstStyle/>
          <a:p>
            <a:pPr algn="ctr" defTabSz="762000">
              <a:lnSpc>
                <a:spcPct val="80000"/>
              </a:lnSpc>
            </a:pPr>
            <a:r>
              <a:rPr lang="en-US" sz="3200">
                <a:solidFill>
                  <a:srgbClr val="000099"/>
                </a:solidFill>
              </a:rPr>
              <a:t>UO</a:t>
            </a:r>
            <a:r>
              <a:rPr lang="en-US" sz="3200" baseline="-25000">
                <a:solidFill>
                  <a:srgbClr val="000099"/>
                </a:solidFill>
              </a:rPr>
              <a:t>2</a:t>
            </a:r>
            <a:r>
              <a:rPr lang="en-US" sz="3200">
                <a:solidFill>
                  <a:srgbClr val="000099"/>
                </a:solidFill>
              </a:rPr>
              <a:t>–FeO–SiO</a:t>
            </a:r>
            <a:r>
              <a:rPr lang="en-US" sz="3200" baseline="-25000">
                <a:solidFill>
                  <a:srgbClr val="000099"/>
                </a:solidFill>
              </a:rPr>
              <a:t>2</a:t>
            </a:r>
            <a:r>
              <a:rPr lang="en-US" sz="3200">
                <a:solidFill>
                  <a:srgbClr val="000099"/>
                </a:solidFill>
              </a:rPr>
              <a:t> system</a:t>
            </a:r>
            <a:endParaRPr lang="ru-RU" sz="3200">
              <a:solidFill>
                <a:srgbClr val="000099"/>
              </a:solidFill>
            </a:endParaRPr>
          </a:p>
        </p:txBody>
      </p:sp>
      <p:graphicFrame>
        <p:nvGraphicFramePr>
          <p:cNvPr id="695301" name="Group 5"/>
          <p:cNvGraphicFramePr>
            <a:graphicFrameLocks noGrp="1"/>
          </p:cNvGraphicFramePr>
          <p:nvPr/>
        </p:nvGraphicFramePr>
        <p:xfrm>
          <a:off x="6108700" y="411163"/>
          <a:ext cx="3035300" cy="4643640"/>
        </p:xfrm>
        <a:graphic>
          <a:graphicData uri="http://schemas.openxmlformats.org/drawingml/2006/table">
            <a:tbl>
              <a:tblPr/>
              <a:tblGrid>
                <a:gridCol w="431800"/>
                <a:gridCol w="693738"/>
                <a:gridCol w="663575"/>
                <a:gridCol w="1246187"/>
              </a:tblGrid>
              <a:tr h="241300">
                <a:tc rowSpan="2">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Pt</a:t>
                      </a:r>
                      <a:endPar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endParaRPr>
                    </a:p>
                  </a:txBody>
                  <a:tcPr marL="90000" marR="90000" marT="46800" marB="46800" anchor="ctr" horzOverflow="overflow">
                    <a:lnL>
                      <a:noFill/>
                    </a:lnL>
                    <a:lnR w="28575" cap="flat" cmpd="sng" algn="ctr">
                      <a:solidFill>
                        <a:srgbClr val="800000"/>
                      </a:solidFill>
                      <a:prstDash val="solid"/>
                      <a:round/>
                      <a:headEnd type="none" w="sm" len="sm"/>
                      <a:tailEnd type="none" w="sm" len="sm"/>
                    </a:lnR>
                    <a:lnT>
                      <a:noFill/>
                    </a:lnT>
                    <a:lnB w="28575" cap="flat" cmpd="sng" algn="ctr">
                      <a:solidFill>
                        <a:srgbClr val="8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UO</a:t>
                      </a:r>
                      <a:r>
                        <a:rPr kumimoji="0" lang="en-US" sz="1500" b="1" i="0" u="none" strike="noStrike" cap="none" normalizeH="0" baseline="-25000" smtClean="0">
                          <a:ln>
                            <a:noFill/>
                          </a:ln>
                          <a:solidFill>
                            <a:schemeClr val="tx1"/>
                          </a:solidFill>
                          <a:effectLst>
                            <a:outerShdw blurRad="38100" dist="38100" dir="2700000" algn="tl">
                              <a:srgbClr val="FFFFFF"/>
                            </a:outerShdw>
                          </a:effectLst>
                          <a:latin typeface="Arial" pitchFamily="34" charset="0"/>
                        </a:rPr>
                        <a:t>2</a:t>
                      </a:r>
                      <a:endParaRPr kumimoji="0" lang="ru-RU" sz="1500" b="1" i="0" u="none" strike="noStrike" cap="none" normalizeH="0" baseline="-25000" smtClean="0">
                        <a:ln>
                          <a:noFill/>
                        </a:ln>
                        <a:solidFill>
                          <a:schemeClr val="tx1"/>
                        </a:solidFill>
                        <a:effectLst>
                          <a:outerShdw blurRad="38100" dist="38100" dir="2700000" algn="tl">
                            <a:srgbClr val="FFFFFF"/>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a:noFill/>
                    </a:lnT>
                    <a:lnB w="28575" cap="flat" cmpd="sng" algn="ctr">
                      <a:solidFill>
                        <a:srgbClr val="8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FeO</a:t>
                      </a:r>
                      <a:endPar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a:noFill/>
                    </a:lnT>
                    <a:lnB w="28575" cap="flat" cmpd="sng" algn="ctr">
                      <a:solidFill>
                        <a:srgbClr val="800000"/>
                      </a:solidFill>
                      <a:prstDash val="solid"/>
                      <a:round/>
                      <a:headEnd type="none" w="sm" len="sm"/>
                      <a:tailEnd type="none" w="sm" len="sm"/>
                    </a:lnB>
                    <a:lnTlToBr>
                      <a:noFill/>
                    </a:lnTlToBr>
                    <a:lnBlToTr>
                      <a:noFill/>
                    </a:lnBlToTr>
                    <a:noFill/>
                  </a:tcPr>
                </a:tc>
                <a:tc rowSpan="2">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Objectives</a:t>
                      </a:r>
                      <a:endPar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a:noFill/>
                    </a:lnR>
                    <a:lnT>
                      <a:noFill/>
                    </a:lnT>
                    <a:lnB w="28575" cap="flat" cmpd="sng" algn="ctr">
                      <a:solidFill>
                        <a:srgbClr val="800000"/>
                      </a:solidFill>
                      <a:prstDash val="solid"/>
                      <a:round/>
                      <a:headEnd type="none" w="sm" len="sm"/>
                      <a:tailEnd type="none" w="sm" len="sm"/>
                    </a:lnB>
                    <a:lnTlToBr>
                      <a:noFill/>
                    </a:lnTlToBr>
                    <a:lnBlToTr>
                      <a:noFill/>
                    </a:lnBlToTr>
                    <a:noFill/>
                  </a:tcPr>
                </a:tc>
              </a:tr>
              <a:tr h="269875">
                <a:tc vMerge="1">
                  <a:txBody>
                    <a:bodyPr/>
                    <a:lstStyle/>
                    <a:p>
                      <a:endParaRPr lang="de-DE"/>
                    </a:p>
                  </a:txBody>
                  <a:tcPr/>
                </a:tc>
                <a:tc gridSpan="2">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mol</a:t>
                      </a:r>
                      <a:r>
                        <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 %</a:t>
                      </a:r>
                      <a:endParaRPr kumimoji="0" lang="ru-RU" sz="1500" b="1" i="0" u="none" strike="noStrike" cap="none" normalizeH="0" baseline="-25000" smtClean="0">
                        <a:ln>
                          <a:noFill/>
                        </a:ln>
                        <a:solidFill>
                          <a:schemeClr val="tx1"/>
                        </a:solidFill>
                        <a:effectLst>
                          <a:outerShdw blurRad="38100" dist="38100" dir="2700000" algn="tl">
                            <a:srgbClr val="FFFFFF"/>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28575" cap="flat" cmpd="sng" algn="ctr">
                      <a:solidFill>
                        <a:srgbClr val="800000"/>
                      </a:solidFill>
                      <a:prstDash val="solid"/>
                      <a:round/>
                      <a:headEnd type="none" w="sm" len="sm"/>
                      <a:tailEnd type="none" w="sm" len="sm"/>
                    </a:lnT>
                    <a:lnB w="28575" cap="flat" cmpd="sng" algn="ctr">
                      <a:solidFill>
                        <a:srgbClr val="800000"/>
                      </a:solidFill>
                      <a:prstDash val="solid"/>
                      <a:round/>
                      <a:headEnd type="none" w="sm" len="sm"/>
                      <a:tailEnd type="none" w="sm" len="sm"/>
                    </a:lnB>
                    <a:lnTlToBr>
                      <a:noFill/>
                    </a:lnTlToBr>
                    <a:lnBlToTr>
                      <a:noFill/>
                    </a:lnBlToTr>
                    <a:noFill/>
                  </a:tcPr>
                </a:tc>
                <a:tc hMerge="1">
                  <a:txBody>
                    <a:bodyPr/>
                    <a:lstStyle/>
                    <a:p>
                      <a:endParaRPr lang="de-DE"/>
                    </a:p>
                  </a:txBody>
                  <a:tcPr/>
                </a:tc>
                <a:tc vMerge="1">
                  <a:txBody>
                    <a:bodyPr/>
                    <a:lstStyle/>
                    <a:p>
                      <a:endParaRPr lang="de-DE"/>
                    </a:p>
                  </a:txBody>
                  <a:tcPr/>
                </a:tc>
              </a:tr>
              <a:tr h="282575">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1</a:t>
                      </a:r>
                    </a:p>
                  </a:txBody>
                  <a:tcPr marL="90000" marR="90000" marT="46800" marB="46800" anchor="ctr" horzOverflow="overflow">
                    <a:lnL>
                      <a:noFill/>
                    </a:lnL>
                    <a:lnR w="28575" cap="flat" cmpd="sng" algn="ctr">
                      <a:solidFill>
                        <a:srgbClr val="800000"/>
                      </a:solidFill>
                      <a:prstDash val="solid"/>
                      <a:round/>
                      <a:headEnd type="none" w="sm" len="sm"/>
                      <a:tailEnd type="none" w="sm" len="sm"/>
                    </a:lnR>
                    <a:lnT w="28575"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rPr>
                        <a:t>5.0</a:t>
                      </a:r>
                      <a:endParaRPr kumimoji="0" lang="ru-RU"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28575"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FFFF66">
                        <a:alpha val="50195"/>
                      </a:srgbClr>
                    </a:solid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rPr>
                        <a:t>63.3</a:t>
                      </a:r>
                      <a:endParaRPr kumimoji="0" lang="ru-RU"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28575"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FFFF66">
                        <a:alpha val="50195"/>
                      </a:srgbClr>
                    </a:solid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eutectic</a:t>
                      </a:r>
                    </a:p>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(5 UO</a:t>
                      </a:r>
                      <a:r>
                        <a:rPr kumimoji="0" lang="en-US" sz="1500" b="1" i="0" u="none" strike="noStrike" cap="none" normalizeH="0" baseline="-25000" smtClean="0">
                          <a:ln>
                            <a:noFill/>
                          </a:ln>
                          <a:solidFill>
                            <a:schemeClr val="tx1"/>
                          </a:solidFill>
                          <a:effectLst>
                            <a:outerShdw blurRad="38100" dist="38100" dir="2700000" algn="tl">
                              <a:srgbClr val="FFFFFF"/>
                            </a:outerShdw>
                          </a:effectLst>
                          <a:latin typeface="Arial" pitchFamily="34" charset="0"/>
                        </a:rPr>
                        <a:t>2</a:t>
                      </a:r>
                      <a:r>
                        <a:rPr kumimoji="0" lang="en-US"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 – 95 Fe</a:t>
                      </a:r>
                      <a:r>
                        <a:rPr kumimoji="0" lang="en-US" sz="1500" b="1" i="0" u="none" strike="noStrike" cap="none" normalizeH="0" baseline="-25000" smtClean="0">
                          <a:ln>
                            <a:noFill/>
                          </a:ln>
                          <a:solidFill>
                            <a:schemeClr val="tx1"/>
                          </a:solidFill>
                          <a:effectLst>
                            <a:outerShdw blurRad="38100" dist="38100" dir="2700000" algn="tl">
                              <a:srgbClr val="FFFFFF"/>
                            </a:outerShdw>
                          </a:effectLst>
                          <a:latin typeface="Arial" pitchFamily="34" charset="0"/>
                        </a:rPr>
                        <a:t>2</a:t>
                      </a:r>
                      <a:r>
                        <a:rPr kumimoji="0" lang="en-US"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SiO</a:t>
                      </a:r>
                      <a:r>
                        <a:rPr kumimoji="0" lang="en-US" sz="1500" b="1" i="0" u="none" strike="noStrike" cap="none" normalizeH="0" baseline="-25000" smtClean="0">
                          <a:ln>
                            <a:noFill/>
                          </a:ln>
                          <a:solidFill>
                            <a:schemeClr val="tx1"/>
                          </a:solidFill>
                          <a:effectLst>
                            <a:outerShdw blurRad="38100" dist="38100" dir="2700000" algn="tl">
                              <a:srgbClr val="FFFFFF"/>
                            </a:outerShdw>
                          </a:effectLst>
                          <a:latin typeface="Arial" pitchFamily="34" charset="0"/>
                        </a:rPr>
                        <a:t>4</a:t>
                      </a:r>
                      <a:r>
                        <a:rPr kumimoji="0" lang="en-US"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a:t>
                      </a:r>
                      <a:endPar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endParaRPr>
                    </a:p>
                  </a:txBody>
                  <a:tcPr marL="0" marR="0" marT="46800" marB="46800" anchor="ctr" horzOverflow="overflow">
                    <a:lnL w="28575" cap="flat" cmpd="sng" algn="ctr">
                      <a:solidFill>
                        <a:srgbClr val="800000"/>
                      </a:solidFill>
                      <a:prstDash val="solid"/>
                      <a:round/>
                      <a:headEnd type="none" w="sm" len="sm"/>
                      <a:tailEnd type="none" w="sm" len="sm"/>
                    </a:lnL>
                    <a:lnR>
                      <a:noFill/>
                    </a:lnR>
                    <a:lnT w="28575"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noFill/>
                  </a:tcPr>
                </a:tc>
              </a:tr>
              <a:tr h="282575">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2</a:t>
                      </a:r>
                    </a:p>
                  </a:txBody>
                  <a:tcPr marL="90000" marR="90000" marT="46800" marB="46800" anchor="ctr" horzOverflow="overflow">
                    <a:lnL>
                      <a:noFill/>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smtClean="0">
                          <a:ln>
                            <a:noFill/>
                          </a:ln>
                          <a:solidFill>
                            <a:srgbClr val="FF3300"/>
                          </a:solidFill>
                          <a:effectLst>
                            <a:outerShdw blurRad="38100" dist="38100" dir="2700000" algn="tl">
                              <a:srgbClr val="000000"/>
                            </a:outerShdw>
                          </a:effectLst>
                          <a:latin typeface="Arial" pitchFamily="34" charset="0"/>
                        </a:rPr>
                        <a:t>30.0</a:t>
                      </a:r>
                      <a:endParaRPr kumimoji="0" lang="ru-RU" sz="1700" b="1" i="0" u="none" strike="noStrike" cap="none" normalizeH="0" baseline="0" smtClean="0">
                        <a:ln>
                          <a:noFill/>
                        </a:ln>
                        <a:solidFill>
                          <a:srgbClr val="FF33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FFFF66">
                        <a:alpha val="50195"/>
                      </a:srgbClr>
                    </a:solid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smtClean="0">
                          <a:ln>
                            <a:noFill/>
                          </a:ln>
                          <a:solidFill>
                            <a:srgbClr val="FF3300"/>
                          </a:solidFill>
                          <a:effectLst>
                            <a:outerShdw blurRad="38100" dist="38100" dir="2700000" algn="tl">
                              <a:srgbClr val="000000"/>
                            </a:outerShdw>
                          </a:effectLst>
                          <a:latin typeface="Arial" pitchFamily="34" charset="0"/>
                        </a:rPr>
                        <a:t>46.7</a:t>
                      </a:r>
                      <a:endParaRPr kumimoji="0" lang="ru-RU" sz="1700" b="1" i="0" u="none" strike="noStrike" cap="none" normalizeH="0" baseline="0" smtClean="0">
                        <a:ln>
                          <a:noFill/>
                        </a:ln>
                        <a:solidFill>
                          <a:srgbClr val="FF33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FFFF66">
                        <a:alpha val="50195"/>
                      </a:srgbClr>
                    </a:solidFill>
                  </a:tcPr>
                </a:tc>
                <a:tc rowSpan="2">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liquidus</a:t>
                      </a:r>
                      <a:endPar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endParaRPr>
                    </a:p>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solidus</a:t>
                      </a:r>
                      <a:endPar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a:noFill/>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noFill/>
                  </a:tcPr>
                </a:tc>
              </a:tr>
              <a:tr h="280988">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3</a:t>
                      </a:r>
                    </a:p>
                  </a:txBody>
                  <a:tcPr marL="90000" marR="90000" marT="46800" marB="46800" anchor="ctr" horzOverflow="overflow">
                    <a:lnL>
                      <a:noFill/>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rPr>
                        <a:t>70.0</a:t>
                      </a:r>
                      <a:endParaRPr kumimoji="0" lang="ru-RU"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FFFF66">
                        <a:alpha val="50195"/>
                      </a:srgbClr>
                    </a:solid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rPr>
                        <a:t>20.0</a:t>
                      </a:r>
                      <a:endParaRPr kumimoji="0" lang="ru-RU"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FFFF66">
                        <a:alpha val="50195"/>
                      </a:srgbClr>
                    </a:solidFill>
                  </a:tcPr>
                </a:tc>
                <a:tc vMerge="1">
                  <a:txBody>
                    <a:bodyPr/>
                    <a:lstStyle/>
                    <a:p>
                      <a:endParaRPr lang="de-DE"/>
                    </a:p>
                  </a:txBody>
                  <a:tcPr/>
                </a:tc>
              </a:tr>
              <a:tr h="282575">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4</a:t>
                      </a:r>
                    </a:p>
                  </a:txBody>
                  <a:tcPr marL="90000" marR="90000" marT="46800" marB="46800" anchor="ctr" horzOverflow="overflow">
                    <a:lnL>
                      <a:noFill/>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rPr>
                        <a:t>~3</a:t>
                      </a:r>
                      <a:endParaRPr kumimoji="0" lang="ru-RU"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FFFF66">
                        <a:alpha val="50195"/>
                      </a:srgbClr>
                    </a:solid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rPr>
                        <a:t>~71</a:t>
                      </a:r>
                      <a:endParaRPr kumimoji="0" lang="ru-RU"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FFFF66">
                        <a:alpha val="50195"/>
                      </a:srgbClr>
                    </a:solidFill>
                  </a:tcPr>
                </a:tc>
                <a:tc rowSpan="2">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eutectic</a:t>
                      </a:r>
                      <a:endPar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a:noFill/>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med" len="med"/>
                      <a:tailEnd type="none" w="med" len="med"/>
                    </a:lnB>
                    <a:lnTlToBr>
                      <a:noFill/>
                    </a:lnTlToBr>
                    <a:lnBlToTr>
                      <a:noFill/>
                    </a:lnBlToTr>
                    <a:noFill/>
                  </a:tcPr>
                </a:tc>
              </a:tr>
              <a:tr h="284163">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5</a:t>
                      </a:r>
                    </a:p>
                  </a:txBody>
                  <a:tcPr marL="90000" marR="90000" marT="46800" marB="46800" anchor="ctr" horzOverflow="overflow">
                    <a:lnL>
                      <a:noFill/>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rPr>
                        <a:t>~3</a:t>
                      </a:r>
                      <a:endParaRPr kumimoji="0" lang="ru-RU"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FFFF66">
                        <a:alpha val="50195"/>
                      </a:srgbClr>
                    </a:solid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rPr>
                        <a:t>~58</a:t>
                      </a:r>
                      <a:endParaRPr kumimoji="0" lang="ru-RU"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FFFF66">
                        <a:alpha val="50195"/>
                      </a:srgbClr>
                    </a:solidFill>
                  </a:tcPr>
                </a:tc>
                <a:tc vMerge="1">
                  <a:txBody>
                    <a:bodyPr/>
                    <a:lstStyle/>
                    <a:p>
                      <a:endParaRPr lang="de-DE"/>
                    </a:p>
                  </a:txBody>
                  <a:tcPr/>
                </a:tc>
              </a:tr>
              <a:tr h="280988">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6</a:t>
                      </a:r>
                    </a:p>
                  </a:txBody>
                  <a:tcPr marL="90000" marR="90000" marT="46800" marB="46800" anchor="ctr" horzOverflow="overflow">
                    <a:lnL>
                      <a:noFill/>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rPr>
                        <a:t>15.0</a:t>
                      </a:r>
                      <a:endParaRPr kumimoji="0" lang="ru-RU"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FFFF66">
                        <a:alpha val="50195"/>
                      </a:srgbClr>
                    </a:solid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rPr>
                        <a:t>46.7</a:t>
                      </a:r>
                      <a:endParaRPr kumimoji="0" lang="ru-RU"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FFFF66">
                        <a:alpha val="50195"/>
                      </a:srgbClr>
                    </a:solidFill>
                  </a:tcPr>
                </a:tc>
                <a:tc rowSpan="2">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liquidus</a:t>
                      </a:r>
                      <a:endPar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endParaRPr>
                    </a:p>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solidus</a:t>
                      </a:r>
                      <a:endPar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a:noFill/>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sm" len="sm"/>
                      <a:tailEnd type="none" w="sm" len="sm"/>
                    </a:lnB>
                    <a:lnTlToBr>
                      <a:noFill/>
                    </a:lnTlToBr>
                    <a:lnBlToTr>
                      <a:noFill/>
                    </a:lnBlToTr>
                    <a:noFill/>
                  </a:tcPr>
                </a:tc>
              </a:tr>
              <a:tr h="282575">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7</a:t>
                      </a:r>
                    </a:p>
                  </a:txBody>
                  <a:tcPr marL="90000" marR="90000" marT="46800" marB="46800" anchor="ctr" horzOverflow="overflow">
                    <a:lnL>
                      <a:noFill/>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rPr>
                        <a:t>35.0</a:t>
                      </a:r>
                      <a:endParaRPr kumimoji="0" lang="ru-RU"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FFFF66">
                        <a:alpha val="50195"/>
                      </a:srgbClr>
                    </a:solid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rPr>
                        <a:t>20.0</a:t>
                      </a:r>
                      <a:endParaRPr kumimoji="0" lang="ru-RU"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FFFF66">
                        <a:alpha val="50195"/>
                      </a:srgbClr>
                    </a:solidFill>
                  </a:tcPr>
                </a:tc>
                <a:tc vMerge="1">
                  <a:txBody>
                    <a:bodyPr/>
                    <a:lstStyle/>
                    <a:p>
                      <a:endParaRPr lang="de-DE"/>
                    </a:p>
                  </a:txBody>
                  <a:tcPr/>
                </a:tc>
              </a:tr>
              <a:tr h="282575">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8</a:t>
                      </a:r>
                    </a:p>
                  </a:txBody>
                  <a:tcPr marL="90000" marR="90000" marT="46800" marB="46800" anchor="ctr" horzOverflow="overflow">
                    <a:lnL>
                      <a:noFill/>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ru-RU" sz="1700" b="1" i="0" u="none" strike="noStrike" cap="none" normalizeH="0" baseline="0" smtClean="0">
                          <a:ln>
                            <a:noFill/>
                          </a:ln>
                          <a:solidFill>
                            <a:srgbClr val="FF3300"/>
                          </a:solidFill>
                          <a:effectLst>
                            <a:outerShdw blurRad="38100" dist="38100" dir="2700000" algn="tl">
                              <a:srgbClr val="000000"/>
                            </a:outerShdw>
                          </a:effectLst>
                          <a:latin typeface="Arial" pitchFamily="34" charset="0"/>
                        </a:rPr>
                        <a:t>20</a:t>
                      </a:r>
                      <a:r>
                        <a:rPr kumimoji="0" lang="en-US" sz="1700" b="1" i="0" u="none" strike="noStrike" cap="none" normalizeH="0" baseline="0" smtClean="0">
                          <a:ln>
                            <a:noFill/>
                          </a:ln>
                          <a:solidFill>
                            <a:srgbClr val="FF3300"/>
                          </a:solidFill>
                          <a:effectLst>
                            <a:outerShdw blurRad="38100" dist="38100" dir="2700000" algn="tl">
                              <a:srgbClr val="000000"/>
                            </a:outerShdw>
                          </a:effectLst>
                          <a:latin typeface="Arial" pitchFamily="34" charset="0"/>
                        </a:rPr>
                        <a:t>.0</a:t>
                      </a:r>
                      <a:endParaRPr kumimoji="0" lang="ru-RU" sz="1700" b="1" i="0" u="none" strike="noStrike" cap="none" normalizeH="0" baseline="0" smtClean="0">
                        <a:ln>
                          <a:noFill/>
                        </a:ln>
                        <a:solidFill>
                          <a:srgbClr val="FF33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FFFF66">
                        <a:alpha val="50195"/>
                      </a:srgbClr>
                    </a:solid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ru-RU" sz="1700" b="1" i="0" u="none" strike="noStrike" cap="none" normalizeH="0" baseline="0" smtClean="0">
                          <a:ln>
                            <a:noFill/>
                          </a:ln>
                          <a:solidFill>
                            <a:srgbClr val="FF3300"/>
                          </a:solidFill>
                          <a:effectLst>
                            <a:outerShdw blurRad="38100" dist="38100" dir="2700000" algn="tl">
                              <a:srgbClr val="000000"/>
                            </a:outerShdw>
                          </a:effectLst>
                          <a:latin typeface="Arial" pitchFamily="34" charset="0"/>
                        </a:rPr>
                        <a:t>7</a:t>
                      </a:r>
                      <a:r>
                        <a:rPr kumimoji="0" lang="en-US" sz="1700" b="1" i="0" u="none" strike="noStrike" cap="none" normalizeH="0" baseline="0" smtClean="0">
                          <a:ln>
                            <a:noFill/>
                          </a:ln>
                          <a:solidFill>
                            <a:srgbClr val="FF3300"/>
                          </a:solidFill>
                          <a:effectLst>
                            <a:outerShdw blurRad="38100" dist="38100" dir="2700000" algn="tl">
                              <a:srgbClr val="000000"/>
                            </a:outerShdw>
                          </a:effectLst>
                          <a:latin typeface="Arial" pitchFamily="34" charset="0"/>
                        </a:rPr>
                        <a:t>.0</a:t>
                      </a:r>
                      <a:endParaRPr kumimoji="0" lang="ru-RU" sz="1700" b="1" i="0" u="none" strike="noStrike" cap="none" normalizeH="0" baseline="0" smtClean="0">
                        <a:ln>
                          <a:noFill/>
                        </a:ln>
                        <a:solidFill>
                          <a:srgbClr val="FF33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FFFF66">
                        <a:alpha val="50195"/>
                      </a:srgbClr>
                    </a:solidFill>
                  </a:tcPr>
                </a:tc>
                <a:tc rowSpan="3">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miscibility gap</a:t>
                      </a:r>
                      <a:endPar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a:noFill/>
                    </a:lnR>
                    <a:lnT w="12700" cap="flat" cmpd="sng" algn="ctr">
                      <a:solidFill>
                        <a:srgbClr val="800000"/>
                      </a:solidFill>
                      <a:prstDash val="solid"/>
                      <a:round/>
                      <a:headEnd type="none" w="sm" len="sm"/>
                      <a:tailEnd type="none" w="sm" len="sm"/>
                    </a:lnT>
                    <a:lnB>
                      <a:noFill/>
                    </a:lnB>
                    <a:lnTlToBr>
                      <a:noFill/>
                    </a:lnTlToBr>
                    <a:lnBlToTr>
                      <a:noFill/>
                    </a:lnBlToTr>
                    <a:noFill/>
                  </a:tcPr>
                </a:tc>
              </a:tr>
              <a:tr h="282575">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9</a:t>
                      </a:r>
                    </a:p>
                  </a:txBody>
                  <a:tcPr marL="90000" marR="90000" marT="46800" marB="46800" anchor="ctr" horzOverflow="overflow">
                    <a:lnL>
                      <a:noFill/>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smtClean="0">
                          <a:ln>
                            <a:noFill/>
                          </a:ln>
                          <a:solidFill>
                            <a:srgbClr val="FF3300"/>
                          </a:solidFill>
                          <a:effectLst>
                            <a:outerShdw blurRad="38100" dist="38100" dir="2700000" algn="tl">
                              <a:srgbClr val="000000"/>
                            </a:outerShdw>
                          </a:effectLst>
                          <a:latin typeface="Arial" pitchFamily="34" charset="0"/>
                        </a:rPr>
                        <a:t>10.0</a:t>
                      </a:r>
                      <a:endParaRPr kumimoji="0" lang="ru-RU" sz="1700" b="1" i="0" u="none" strike="noStrike" cap="none" normalizeH="0" baseline="0" smtClean="0">
                        <a:ln>
                          <a:noFill/>
                        </a:ln>
                        <a:solidFill>
                          <a:srgbClr val="FF33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FFFF66">
                        <a:alpha val="50195"/>
                      </a:srgbClr>
                    </a:solid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smtClean="0">
                          <a:ln>
                            <a:noFill/>
                          </a:ln>
                          <a:solidFill>
                            <a:srgbClr val="FF3300"/>
                          </a:solidFill>
                          <a:effectLst>
                            <a:outerShdw blurRad="38100" dist="38100" dir="2700000" algn="tl">
                              <a:srgbClr val="000000"/>
                            </a:outerShdw>
                          </a:effectLst>
                          <a:latin typeface="Arial" pitchFamily="34" charset="0"/>
                        </a:rPr>
                        <a:t>10.0</a:t>
                      </a:r>
                      <a:endParaRPr kumimoji="0" lang="ru-RU" sz="1700" b="1" i="0" u="none" strike="noStrike" cap="none" normalizeH="0" baseline="0" smtClean="0">
                        <a:ln>
                          <a:noFill/>
                        </a:ln>
                        <a:solidFill>
                          <a:srgbClr val="FF33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FFFF66">
                        <a:alpha val="50195"/>
                      </a:srgbClr>
                    </a:solidFill>
                  </a:tcPr>
                </a:tc>
                <a:tc vMerge="1">
                  <a:txBody>
                    <a:bodyPr/>
                    <a:lstStyle/>
                    <a:p>
                      <a:endParaRPr lang="de-DE"/>
                    </a:p>
                  </a:txBody>
                  <a:tcPr/>
                </a:tc>
              </a:tr>
              <a:tr h="282575">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10</a:t>
                      </a:r>
                    </a:p>
                  </a:txBody>
                  <a:tcPr marL="90000" marR="90000" marT="46800" marB="46800" anchor="ctr" horzOverflow="overflow">
                    <a:lnL>
                      <a:noFill/>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a:noFill/>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ru-RU" sz="1700" b="1" i="0" u="none" strike="noStrike" cap="none" normalizeH="0" baseline="0" smtClean="0">
                          <a:ln>
                            <a:noFill/>
                          </a:ln>
                          <a:solidFill>
                            <a:srgbClr val="FF3300"/>
                          </a:solidFill>
                          <a:effectLst>
                            <a:outerShdw blurRad="38100" dist="38100" dir="2700000" algn="tl">
                              <a:srgbClr val="000000"/>
                            </a:outerShdw>
                          </a:effectLst>
                          <a:latin typeface="Arial" pitchFamily="34" charset="0"/>
                        </a:rPr>
                        <a:t>5</a:t>
                      </a:r>
                      <a:r>
                        <a:rPr kumimoji="0" lang="en-US" sz="1700" b="1" i="0" u="none" strike="noStrike" cap="none" normalizeH="0" baseline="0" smtClean="0">
                          <a:ln>
                            <a:noFill/>
                          </a:ln>
                          <a:solidFill>
                            <a:srgbClr val="FF3300"/>
                          </a:solidFill>
                          <a:effectLst>
                            <a:outerShdw blurRad="38100" dist="38100" dir="2700000" algn="tl">
                              <a:srgbClr val="000000"/>
                            </a:outerShdw>
                          </a:effectLst>
                          <a:latin typeface="Arial" pitchFamily="34" charset="0"/>
                        </a:rPr>
                        <a:t>.0</a:t>
                      </a:r>
                      <a:endParaRPr kumimoji="0" lang="ru-RU" sz="1700" b="1" i="0" u="none" strike="noStrike" cap="none" normalizeH="0" baseline="0" smtClean="0">
                        <a:ln>
                          <a:noFill/>
                        </a:ln>
                        <a:solidFill>
                          <a:srgbClr val="FF33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a:noFill/>
                    </a:lnB>
                    <a:lnTlToBr>
                      <a:noFill/>
                    </a:lnTlToBr>
                    <a:lnBlToTr>
                      <a:noFill/>
                    </a:lnBlToTr>
                    <a:solidFill>
                      <a:srgbClr val="FFFF66">
                        <a:alpha val="50195"/>
                      </a:srgbClr>
                    </a:solid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ru-RU" sz="1700" b="1" i="0" u="none" strike="noStrike" cap="none" normalizeH="0" baseline="0" smtClean="0">
                          <a:ln>
                            <a:noFill/>
                          </a:ln>
                          <a:solidFill>
                            <a:srgbClr val="FF3300"/>
                          </a:solidFill>
                          <a:effectLst>
                            <a:outerShdw blurRad="38100" dist="38100" dir="2700000" algn="tl">
                              <a:srgbClr val="000000"/>
                            </a:outerShdw>
                          </a:effectLst>
                          <a:latin typeface="Arial" pitchFamily="34" charset="0"/>
                        </a:rPr>
                        <a:t>25</a:t>
                      </a:r>
                      <a:r>
                        <a:rPr kumimoji="0" lang="en-US" sz="1700" b="1" i="0" u="none" strike="noStrike" cap="none" normalizeH="0" baseline="0" smtClean="0">
                          <a:ln>
                            <a:noFill/>
                          </a:ln>
                          <a:solidFill>
                            <a:srgbClr val="FF3300"/>
                          </a:solidFill>
                          <a:effectLst>
                            <a:outerShdw blurRad="38100" dist="38100" dir="2700000" algn="tl">
                              <a:srgbClr val="000000"/>
                            </a:outerShdw>
                          </a:effectLst>
                          <a:latin typeface="Arial" pitchFamily="34" charset="0"/>
                        </a:rPr>
                        <a:t>.0</a:t>
                      </a:r>
                      <a:endParaRPr kumimoji="0" lang="ru-RU" sz="1700" b="1" i="0" u="none" strike="noStrike" cap="none" normalizeH="0" baseline="0" smtClean="0">
                        <a:ln>
                          <a:noFill/>
                        </a:ln>
                        <a:solidFill>
                          <a:srgbClr val="FF33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a:noFill/>
                    </a:lnB>
                    <a:lnTlToBr>
                      <a:noFill/>
                    </a:lnTlToBr>
                    <a:lnBlToTr>
                      <a:noFill/>
                    </a:lnBlToTr>
                    <a:solidFill>
                      <a:srgbClr val="FFFF66">
                        <a:alpha val="50195"/>
                      </a:srgbClr>
                    </a:solidFill>
                  </a:tcPr>
                </a:tc>
                <a:tc vMerge="1">
                  <a:txBody>
                    <a:bodyPr/>
                    <a:lstStyle/>
                    <a:p>
                      <a:endParaRPr lang="de-DE"/>
                    </a:p>
                  </a:txBody>
                  <a:tcPr/>
                </a:tc>
              </a:tr>
            </a:tbl>
          </a:graphicData>
        </a:graphic>
      </p:graphicFrame>
      <p:grpSp>
        <p:nvGrpSpPr>
          <p:cNvPr id="695358" name="Group 63"/>
          <p:cNvGrpSpPr>
            <a:grpSpLocks/>
          </p:cNvGrpSpPr>
          <p:nvPr/>
        </p:nvGrpSpPr>
        <p:grpSpPr bwMode="auto">
          <a:xfrm>
            <a:off x="6713538" y="4860925"/>
            <a:ext cx="2044700" cy="1598613"/>
            <a:chOff x="1747" y="353"/>
            <a:chExt cx="1176" cy="938"/>
          </a:xfrm>
        </p:grpSpPr>
        <p:grpSp>
          <p:nvGrpSpPr>
            <p:cNvPr id="695359" name="Group 410"/>
            <p:cNvGrpSpPr>
              <a:grpSpLocks/>
            </p:cNvGrpSpPr>
            <p:nvPr/>
          </p:nvGrpSpPr>
          <p:grpSpPr bwMode="auto">
            <a:xfrm>
              <a:off x="1747" y="353"/>
              <a:ext cx="1176" cy="938"/>
              <a:chOff x="-24" y="2899"/>
              <a:chExt cx="1176" cy="938"/>
            </a:xfrm>
          </p:grpSpPr>
          <p:sp>
            <p:nvSpPr>
              <p:cNvPr id="695360" name="Rectangle 344"/>
              <p:cNvSpPr>
                <a:spLocks noChangeArrowheads="1"/>
              </p:cNvSpPr>
              <p:nvPr/>
            </p:nvSpPr>
            <p:spPr bwMode="auto">
              <a:xfrm>
                <a:off x="-24" y="3108"/>
                <a:ext cx="259"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a:r>
                  <a:rPr lang="en-US" sz="800" b="0">
                    <a:solidFill>
                      <a:srgbClr val="000080"/>
                    </a:solidFill>
                  </a:rPr>
                  <a:t>2500</a:t>
                </a:r>
                <a:endParaRPr lang="ru-RU" sz="800"/>
              </a:p>
            </p:txBody>
          </p:sp>
          <p:sp>
            <p:nvSpPr>
              <p:cNvPr id="695361" name="Line 349"/>
              <p:cNvSpPr>
                <a:spLocks noChangeShapeType="1"/>
              </p:cNvSpPr>
              <p:nvPr/>
            </p:nvSpPr>
            <p:spPr bwMode="auto">
              <a:xfrm>
                <a:off x="268" y="3249"/>
                <a:ext cx="0" cy="423"/>
              </a:xfrm>
              <a:prstGeom prst="line">
                <a:avLst/>
              </a:prstGeom>
              <a:noFill/>
              <a:ln w="0">
                <a:solidFill>
                  <a:srgbClr val="969696"/>
                </a:solidFill>
                <a:prstDash val="sysDot"/>
                <a:round/>
                <a:headEnd/>
                <a:tailEnd/>
              </a:ln>
              <a:extLst>
                <a:ext uri="{909E8E84-426E-40DD-AFC4-6F175D3DCCD1}">
                  <a14:hiddenFill xmlns:a14="http://schemas.microsoft.com/office/drawing/2010/main">
                    <a:noFill/>
                  </a14:hiddenFill>
                </a:ext>
              </a:extLst>
            </p:spPr>
            <p:txBody>
              <a:bodyPr/>
              <a:lstStyle/>
              <a:p>
                <a:endParaRPr lang="de-DE"/>
              </a:p>
            </p:txBody>
          </p:sp>
          <p:sp>
            <p:nvSpPr>
              <p:cNvPr id="695362" name="Line 350"/>
              <p:cNvSpPr>
                <a:spLocks noChangeShapeType="1"/>
              </p:cNvSpPr>
              <p:nvPr/>
            </p:nvSpPr>
            <p:spPr bwMode="auto">
              <a:xfrm>
                <a:off x="923" y="2985"/>
                <a:ext cx="0" cy="687"/>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363" name="Line 351"/>
              <p:cNvSpPr>
                <a:spLocks noChangeShapeType="1"/>
              </p:cNvSpPr>
              <p:nvPr/>
            </p:nvSpPr>
            <p:spPr bwMode="auto">
              <a:xfrm flipV="1">
                <a:off x="923" y="3672"/>
                <a:ext cx="0" cy="7"/>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364" name="Line 352"/>
              <p:cNvSpPr>
                <a:spLocks noChangeShapeType="1"/>
              </p:cNvSpPr>
              <p:nvPr/>
            </p:nvSpPr>
            <p:spPr bwMode="auto">
              <a:xfrm>
                <a:off x="268" y="3672"/>
                <a:ext cx="655" cy="0"/>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365" name="Line 353"/>
              <p:cNvSpPr>
                <a:spLocks noChangeShapeType="1"/>
              </p:cNvSpPr>
              <p:nvPr/>
            </p:nvSpPr>
            <p:spPr bwMode="auto">
              <a:xfrm flipV="1">
                <a:off x="858" y="3672"/>
                <a:ext cx="0" cy="7"/>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366" name="Line 354"/>
              <p:cNvSpPr>
                <a:spLocks noChangeShapeType="1"/>
              </p:cNvSpPr>
              <p:nvPr/>
            </p:nvSpPr>
            <p:spPr bwMode="auto">
              <a:xfrm flipV="1">
                <a:off x="727" y="3672"/>
                <a:ext cx="0" cy="7"/>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367" name="Line 355"/>
              <p:cNvSpPr>
                <a:spLocks noChangeShapeType="1"/>
              </p:cNvSpPr>
              <p:nvPr/>
            </p:nvSpPr>
            <p:spPr bwMode="auto">
              <a:xfrm flipV="1">
                <a:off x="596" y="3672"/>
                <a:ext cx="0" cy="7"/>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368" name="Line 356"/>
              <p:cNvSpPr>
                <a:spLocks noChangeShapeType="1"/>
              </p:cNvSpPr>
              <p:nvPr/>
            </p:nvSpPr>
            <p:spPr bwMode="auto">
              <a:xfrm flipV="1">
                <a:off x="465" y="3672"/>
                <a:ext cx="0" cy="7"/>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695369" name="Group 357"/>
              <p:cNvGrpSpPr>
                <a:grpSpLocks/>
              </p:cNvGrpSpPr>
              <p:nvPr/>
            </p:nvGrpSpPr>
            <p:grpSpPr bwMode="auto">
              <a:xfrm>
                <a:off x="399" y="3672"/>
                <a:ext cx="394" cy="18"/>
                <a:chOff x="1172" y="3018"/>
                <a:chExt cx="1412" cy="33"/>
              </a:xfrm>
            </p:grpSpPr>
            <p:sp>
              <p:nvSpPr>
                <p:cNvPr id="695370" name="Line 358"/>
                <p:cNvSpPr>
                  <a:spLocks noChangeShapeType="1"/>
                </p:cNvSpPr>
                <p:nvPr/>
              </p:nvSpPr>
              <p:spPr bwMode="auto">
                <a:xfrm flipV="1">
                  <a:off x="2583" y="3018"/>
                  <a:ext cx="1" cy="33"/>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371" name="Line 359"/>
                <p:cNvSpPr>
                  <a:spLocks noChangeShapeType="1"/>
                </p:cNvSpPr>
                <p:nvPr/>
              </p:nvSpPr>
              <p:spPr bwMode="auto">
                <a:xfrm flipV="1">
                  <a:off x="2113" y="3018"/>
                  <a:ext cx="0" cy="33"/>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372" name="Line 360"/>
                <p:cNvSpPr>
                  <a:spLocks noChangeShapeType="1"/>
                </p:cNvSpPr>
                <p:nvPr/>
              </p:nvSpPr>
              <p:spPr bwMode="auto">
                <a:xfrm flipV="1">
                  <a:off x="1642" y="3018"/>
                  <a:ext cx="1" cy="33"/>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373" name="Line 361"/>
                <p:cNvSpPr>
                  <a:spLocks noChangeShapeType="1"/>
                </p:cNvSpPr>
                <p:nvPr/>
              </p:nvSpPr>
              <p:spPr bwMode="auto">
                <a:xfrm flipV="1">
                  <a:off x="1172" y="3018"/>
                  <a:ext cx="0" cy="33"/>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695374" name="Line 362"/>
              <p:cNvSpPr>
                <a:spLocks noChangeShapeType="1"/>
              </p:cNvSpPr>
              <p:nvPr/>
            </p:nvSpPr>
            <p:spPr bwMode="auto">
              <a:xfrm flipV="1">
                <a:off x="333" y="3672"/>
                <a:ext cx="0" cy="7"/>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375" name="Line 363"/>
              <p:cNvSpPr>
                <a:spLocks noChangeShapeType="1"/>
              </p:cNvSpPr>
              <p:nvPr/>
            </p:nvSpPr>
            <p:spPr bwMode="auto">
              <a:xfrm flipV="1">
                <a:off x="268" y="3672"/>
                <a:ext cx="0" cy="7"/>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376" name="Rectangle 364"/>
              <p:cNvSpPr>
                <a:spLocks noChangeArrowheads="1"/>
              </p:cNvSpPr>
              <p:nvPr/>
            </p:nvSpPr>
            <p:spPr bwMode="auto">
              <a:xfrm>
                <a:off x="825" y="3695"/>
                <a:ext cx="327" cy="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en-US" sz="1000">
                    <a:solidFill>
                      <a:srgbClr val="000080"/>
                    </a:solidFill>
                  </a:rPr>
                  <a:t>Fe</a:t>
                </a:r>
                <a:r>
                  <a:rPr lang="en-US" sz="1000" baseline="-25000">
                    <a:solidFill>
                      <a:srgbClr val="000080"/>
                    </a:solidFill>
                  </a:rPr>
                  <a:t>2</a:t>
                </a:r>
                <a:r>
                  <a:rPr lang="en-US" sz="1000">
                    <a:solidFill>
                      <a:srgbClr val="000080"/>
                    </a:solidFill>
                  </a:rPr>
                  <a:t>SiO</a:t>
                </a:r>
                <a:r>
                  <a:rPr lang="en-US" sz="1000" baseline="-25000">
                    <a:solidFill>
                      <a:srgbClr val="000080"/>
                    </a:solidFill>
                  </a:rPr>
                  <a:t>4</a:t>
                </a:r>
                <a:endParaRPr lang="ru-RU" sz="1000"/>
              </a:p>
            </p:txBody>
          </p:sp>
          <p:sp>
            <p:nvSpPr>
              <p:cNvPr id="695377" name="Rectangle 365"/>
              <p:cNvSpPr>
                <a:spLocks noChangeArrowheads="1"/>
              </p:cNvSpPr>
              <p:nvPr/>
            </p:nvSpPr>
            <p:spPr bwMode="auto">
              <a:xfrm>
                <a:off x="732" y="3694"/>
                <a:ext cx="95"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en-US" sz="800" b="0">
                    <a:solidFill>
                      <a:srgbClr val="000080"/>
                    </a:solidFill>
                  </a:rPr>
                  <a:t>80</a:t>
                </a:r>
                <a:endParaRPr lang="ru-RU" sz="800"/>
              </a:p>
            </p:txBody>
          </p:sp>
          <p:sp>
            <p:nvSpPr>
              <p:cNvPr id="695378" name="Rectangle 366"/>
              <p:cNvSpPr>
                <a:spLocks noChangeArrowheads="1"/>
              </p:cNvSpPr>
              <p:nvPr/>
            </p:nvSpPr>
            <p:spPr bwMode="auto">
              <a:xfrm>
                <a:off x="601" y="3694"/>
                <a:ext cx="96"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en-US" sz="800" b="0">
                    <a:solidFill>
                      <a:srgbClr val="000080"/>
                    </a:solidFill>
                  </a:rPr>
                  <a:t>60</a:t>
                </a:r>
                <a:endParaRPr lang="ru-RU" sz="800"/>
              </a:p>
            </p:txBody>
          </p:sp>
          <p:sp>
            <p:nvSpPr>
              <p:cNvPr id="695379" name="Rectangle 367"/>
              <p:cNvSpPr>
                <a:spLocks noChangeArrowheads="1"/>
              </p:cNvSpPr>
              <p:nvPr/>
            </p:nvSpPr>
            <p:spPr bwMode="auto">
              <a:xfrm>
                <a:off x="470" y="3694"/>
                <a:ext cx="97"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en-US" sz="800" b="0">
                    <a:solidFill>
                      <a:srgbClr val="000080"/>
                    </a:solidFill>
                  </a:rPr>
                  <a:t>40</a:t>
                </a:r>
                <a:endParaRPr lang="ru-RU" sz="800"/>
              </a:p>
            </p:txBody>
          </p:sp>
          <p:sp>
            <p:nvSpPr>
              <p:cNvPr id="695380" name="Rectangle 368"/>
              <p:cNvSpPr>
                <a:spLocks noChangeArrowheads="1"/>
              </p:cNvSpPr>
              <p:nvPr/>
            </p:nvSpPr>
            <p:spPr bwMode="auto">
              <a:xfrm>
                <a:off x="342" y="3694"/>
                <a:ext cx="9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en-US" sz="800" b="0">
                    <a:solidFill>
                      <a:srgbClr val="000080"/>
                    </a:solidFill>
                  </a:rPr>
                  <a:t>20</a:t>
                </a:r>
                <a:endParaRPr lang="ru-RU" sz="800"/>
              </a:p>
            </p:txBody>
          </p:sp>
          <p:sp>
            <p:nvSpPr>
              <p:cNvPr id="695381" name="Rectangle 369"/>
              <p:cNvSpPr>
                <a:spLocks noChangeArrowheads="1"/>
              </p:cNvSpPr>
              <p:nvPr/>
            </p:nvSpPr>
            <p:spPr bwMode="auto">
              <a:xfrm>
                <a:off x="182" y="3695"/>
                <a:ext cx="163"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en-US" sz="1000">
                    <a:solidFill>
                      <a:srgbClr val="000080"/>
                    </a:solidFill>
                  </a:rPr>
                  <a:t>UO</a:t>
                </a:r>
                <a:r>
                  <a:rPr lang="en-US" sz="1000" baseline="-25000">
                    <a:solidFill>
                      <a:srgbClr val="000080"/>
                    </a:solidFill>
                  </a:rPr>
                  <a:t>2</a:t>
                </a:r>
                <a:endParaRPr lang="ru-RU" sz="1000"/>
              </a:p>
            </p:txBody>
          </p:sp>
          <p:sp>
            <p:nvSpPr>
              <p:cNvPr id="695382" name="Line 370"/>
              <p:cNvSpPr>
                <a:spLocks noChangeShapeType="1"/>
              </p:cNvSpPr>
              <p:nvPr/>
            </p:nvSpPr>
            <p:spPr bwMode="auto">
              <a:xfrm flipH="1">
                <a:off x="267" y="2980"/>
                <a:ext cx="0" cy="69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383" name="Line 371"/>
              <p:cNvSpPr>
                <a:spLocks noChangeShapeType="1"/>
              </p:cNvSpPr>
              <p:nvPr/>
            </p:nvSpPr>
            <p:spPr bwMode="auto">
              <a:xfrm flipH="1">
                <a:off x="248" y="3459"/>
                <a:ext cx="19" cy="0"/>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384" name="Rectangle 372"/>
              <p:cNvSpPr>
                <a:spLocks noChangeArrowheads="1"/>
              </p:cNvSpPr>
              <p:nvPr/>
            </p:nvSpPr>
            <p:spPr bwMode="auto">
              <a:xfrm>
                <a:off x="-2" y="3428"/>
                <a:ext cx="237"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a:r>
                  <a:rPr lang="en-US" sz="800" b="0">
                    <a:solidFill>
                      <a:srgbClr val="000080"/>
                    </a:solidFill>
                  </a:rPr>
                  <a:t>1600</a:t>
                </a:r>
                <a:endParaRPr lang="ru-RU" sz="800"/>
              </a:p>
            </p:txBody>
          </p:sp>
          <p:sp>
            <p:nvSpPr>
              <p:cNvPr id="695385" name="Line 373"/>
              <p:cNvSpPr>
                <a:spLocks noChangeShapeType="1"/>
              </p:cNvSpPr>
              <p:nvPr/>
            </p:nvSpPr>
            <p:spPr bwMode="auto">
              <a:xfrm flipH="1">
                <a:off x="248" y="3671"/>
                <a:ext cx="19" cy="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386" name="Rectangle 374"/>
              <p:cNvSpPr>
                <a:spLocks noChangeArrowheads="1"/>
              </p:cNvSpPr>
              <p:nvPr/>
            </p:nvSpPr>
            <p:spPr bwMode="auto">
              <a:xfrm>
                <a:off x="-2" y="3639"/>
                <a:ext cx="237"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a:endParaRPr lang="ru-RU" sz="1000"/>
              </a:p>
            </p:txBody>
          </p:sp>
          <p:sp>
            <p:nvSpPr>
              <p:cNvPr id="695387" name="Line 375"/>
              <p:cNvSpPr>
                <a:spLocks noChangeShapeType="1"/>
              </p:cNvSpPr>
              <p:nvPr/>
            </p:nvSpPr>
            <p:spPr bwMode="auto">
              <a:xfrm flipH="1">
                <a:off x="248" y="3566"/>
                <a:ext cx="19" cy="0"/>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388" name="Rectangle 376"/>
              <p:cNvSpPr>
                <a:spLocks noChangeArrowheads="1"/>
              </p:cNvSpPr>
              <p:nvPr/>
            </p:nvSpPr>
            <p:spPr bwMode="auto">
              <a:xfrm>
                <a:off x="-2" y="3533"/>
                <a:ext cx="237"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a:r>
                  <a:rPr lang="en-US" sz="800" b="0">
                    <a:solidFill>
                      <a:srgbClr val="000080"/>
                    </a:solidFill>
                  </a:rPr>
                  <a:t>1300</a:t>
                </a:r>
                <a:endParaRPr lang="ru-RU" sz="800"/>
              </a:p>
            </p:txBody>
          </p:sp>
          <p:sp>
            <p:nvSpPr>
              <p:cNvPr id="695389" name="Line 377"/>
              <p:cNvSpPr>
                <a:spLocks noChangeShapeType="1"/>
              </p:cNvSpPr>
              <p:nvPr/>
            </p:nvSpPr>
            <p:spPr bwMode="auto">
              <a:xfrm flipH="1">
                <a:off x="248" y="3355"/>
                <a:ext cx="19" cy="0"/>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390" name="Rectangle 378"/>
              <p:cNvSpPr>
                <a:spLocks noChangeArrowheads="1"/>
              </p:cNvSpPr>
              <p:nvPr/>
            </p:nvSpPr>
            <p:spPr bwMode="auto">
              <a:xfrm>
                <a:off x="-24" y="3322"/>
                <a:ext cx="259"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a:r>
                  <a:rPr lang="en-US" sz="800" b="0">
                    <a:solidFill>
                      <a:srgbClr val="000080"/>
                    </a:solidFill>
                  </a:rPr>
                  <a:t>1900</a:t>
                </a:r>
                <a:endParaRPr lang="ru-RU" sz="800"/>
              </a:p>
            </p:txBody>
          </p:sp>
          <p:sp>
            <p:nvSpPr>
              <p:cNvPr id="695391" name="Line 379"/>
              <p:cNvSpPr>
                <a:spLocks noChangeShapeType="1"/>
              </p:cNvSpPr>
              <p:nvPr/>
            </p:nvSpPr>
            <p:spPr bwMode="auto">
              <a:xfrm flipH="1">
                <a:off x="248" y="3249"/>
                <a:ext cx="19" cy="0"/>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392" name="Rectangle 380"/>
              <p:cNvSpPr>
                <a:spLocks noChangeArrowheads="1"/>
              </p:cNvSpPr>
              <p:nvPr/>
            </p:nvSpPr>
            <p:spPr bwMode="auto">
              <a:xfrm>
                <a:off x="-24" y="3215"/>
                <a:ext cx="259"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a:r>
                  <a:rPr lang="en-US" sz="800" b="0">
                    <a:solidFill>
                      <a:srgbClr val="000080"/>
                    </a:solidFill>
                  </a:rPr>
                  <a:t>2200</a:t>
                </a:r>
                <a:endParaRPr lang="ru-RU" sz="800"/>
              </a:p>
            </p:txBody>
          </p:sp>
          <p:sp>
            <p:nvSpPr>
              <p:cNvPr id="695393" name="Line 381"/>
              <p:cNvSpPr>
                <a:spLocks noChangeShapeType="1"/>
              </p:cNvSpPr>
              <p:nvPr/>
            </p:nvSpPr>
            <p:spPr bwMode="auto">
              <a:xfrm flipH="1">
                <a:off x="922" y="3459"/>
                <a:ext cx="18" cy="0"/>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394" name="Line 382"/>
              <p:cNvSpPr>
                <a:spLocks noChangeShapeType="1"/>
              </p:cNvSpPr>
              <p:nvPr/>
            </p:nvSpPr>
            <p:spPr bwMode="auto">
              <a:xfrm flipH="1">
                <a:off x="922" y="3671"/>
                <a:ext cx="18" cy="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395" name="Line 383"/>
              <p:cNvSpPr>
                <a:spLocks noChangeShapeType="1"/>
              </p:cNvSpPr>
              <p:nvPr/>
            </p:nvSpPr>
            <p:spPr bwMode="auto">
              <a:xfrm flipH="1">
                <a:off x="922" y="3566"/>
                <a:ext cx="18" cy="0"/>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396" name="Line 384"/>
              <p:cNvSpPr>
                <a:spLocks noChangeShapeType="1"/>
              </p:cNvSpPr>
              <p:nvPr/>
            </p:nvSpPr>
            <p:spPr bwMode="auto">
              <a:xfrm flipH="1">
                <a:off x="922" y="3355"/>
                <a:ext cx="18" cy="0"/>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397" name="Line 385"/>
              <p:cNvSpPr>
                <a:spLocks noChangeShapeType="1"/>
              </p:cNvSpPr>
              <p:nvPr/>
            </p:nvSpPr>
            <p:spPr bwMode="auto">
              <a:xfrm flipH="1">
                <a:off x="922" y="3249"/>
                <a:ext cx="18" cy="0"/>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398" name="Rectangle 386"/>
              <p:cNvSpPr>
                <a:spLocks noChangeArrowheads="1"/>
              </p:cNvSpPr>
              <p:nvPr/>
            </p:nvSpPr>
            <p:spPr bwMode="auto">
              <a:xfrm>
                <a:off x="213" y="2899"/>
                <a:ext cx="190" cy="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en-US" sz="1000">
                    <a:solidFill>
                      <a:srgbClr val="000080"/>
                    </a:solidFill>
                  </a:rPr>
                  <a:t>T, </a:t>
                </a:r>
                <a:r>
                  <a:rPr lang="en-US" sz="1000">
                    <a:solidFill>
                      <a:srgbClr val="000080"/>
                    </a:solidFill>
                    <a:sym typeface="Symbol" pitchFamily="18" charset="2"/>
                  </a:rPr>
                  <a:t>C</a:t>
                </a:r>
                <a:endParaRPr lang="ru-RU" sz="1000"/>
              </a:p>
            </p:txBody>
          </p:sp>
          <p:sp>
            <p:nvSpPr>
              <p:cNvPr id="695399" name="Line 387"/>
              <p:cNvSpPr>
                <a:spLocks noChangeShapeType="1"/>
              </p:cNvSpPr>
              <p:nvPr/>
            </p:nvSpPr>
            <p:spPr bwMode="auto">
              <a:xfrm flipH="1">
                <a:off x="248" y="3143"/>
                <a:ext cx="19" cy="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00" name="Line 388"/>
              <p:cNvSpPr>
                <a:spLocks noChangeShapeType="1"/>
              </p:cNvSpPr>
              <p:nvPr/>
            </p:nvSpPr>
            <p:spPr bwMode="auto">
              <a:xfrm flipH="1">
                <a:off x="248" y="3037"/>
                <a:ext cx="19" cy="0"/>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01" name="Rectangle 389"/>
              <p:cNvSpPr>
                <a:spLocks noChangeArrowheads="1"/>
              </p:cNvSpPr>
              <p:nvPr/>
            </p:nvSpPr>
            <p:spPr bwMode="auto">
              <a:xfrm>
                <a:off x="-24" y="3003"/>
                <a:ext cx="259"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a:r>
                  <a:rPr lang="en-US" sz="800" b="0">
                    <a:solidFill>
                      <a:srgbClr val="000080"/>
                    </a:solidFill>
                  </a:rPr>
                  <a:t>2800</a:t>
                </a:r>
                <a:endParaRPr lang="ru-RU" sz="800"/>
              </a:p>
            </p:txBody>
          </p:sp>
          <p:sp>
            <p:nvSpPr>
              <p:cNvPr id="695402" name="Line 393"/>
              <p:cNvSpPr>
                <a:spLocks noChangeShapeType="1"/>
              </p:cNvSpPr>
              <p:nvPr/>
            </p:nvSpPr>
            <p:spPr bwMode="auto">
              <a:xfrm flipH="1">
                <a:off x="923" y="3143"/>
                <a:ext cx="22" cy="0"/>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03" name="Line 394"/>
              <p:cNvSpPr>
                <a:spLocks noChangeShapeType="1"/>
              </p:cNvSpPr>
              <p:nvPr/>
            </p:nvSpPr>
            <p:spPr bwMode="auto">
              <a:xfrm flipH="1">
                <a:off x="923" y="3037"/>
                <a:ext cx="19" cy="0"/>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04" name="Rectangle 395"/>
              <p:cNvSpPr>
                <a:spLocks noChangeArrowheads="1"/>
              </p:cNvSpPr>
              <p:nvPr/>
            </p:nvSpPr>
            <p:spPr bwMode="auto">
              <a:xfrm>
                <a:off x="335" y="3777"/>
                <a:ext cx="554"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en-US" sz="1000">
                    <a:solidFill>
                      <a:srgbClr val="000080"/>
                    </a:solidFill>
                  </a:rPr>
                  <a:t>mol</a:t>
                </a:r>
                <a:r>
                  <a:rPr lang="it-IT" sz="1000">
                    <a:solidFill>
                      <a:srgbClr val="000080"/>
                    </a:solidFill>
                  </a:rPr>
                  <a:t> % Fe</a:t>
                </a:r>
                <a:r>
                  <a:rPr lang="it-IT" sz="1000" baseline="-25000">
                    <a:solidFill>
                      <a:srgbClr val="000080"/>
                    </a:solidFill>
                  </a:rPr>
                  <a:t>2</a:t>
                </a:r>
                <a:r>
                  <a:rPr lang="it-IT" sz="1000">
                    <a:solidFill>
                      <a:srgbClr val="000080"/>
                    </a:solidFill>
                  </a:rPr>
                  <a:t>SiO</a:t>
                </a:r>
                <a:r>
                  <a:rPr lang="it-IT" sz="1000" baseline="-25000">
                    <a:solidFill>
                      <a:srgbClr val="000080"/>
                    </a:solidFill>
                  </a:rPr>
                  <a:t>4</a:t>
                </a:r>
                <a:endParaRPr lang="ru-RU" sz="1000"/>
              </a:p>
            </p:txBody>
          </p:sp>
          <p:sp>
            <p:nvSpPr>
              <p:cNvPr id="695405" name="Oval 407"/>
              <p:cNvSpPr>
                <a:spLocks noChangeArrowheads="1"/>
              </p:cNvSpPr>
              <p:nvPr/>
            </p:nvSpPr>
            <p:spPr bwMode="auto">
              <a:xfrm>
                <a:off x="289" y="3030"/>
                <a:ext cx="620" cy="622"/>
              </a:xfrm>
              <a:prstGeom prst="ellipse">
                <a:avLst/>
              </a:prstGeom>
              <a:gradFill rotWithShape="1">
                <a:gsLst>
                  <a:gs pos="0">
                    <a:srgbClr val="FFFF99">
                      <a:alpha val="64998"/>
                    </a:srgbClr>
                  </a:gs>
                  <a:gs pos="100000">
                    <a:srgbClr val="FF3300">
                      <a:alpha val="29999"/>
                    </a:srgbClr>
                  </a:gs>
                </a:gsLst>
                <a:path path="shape">
                  <a:fillToRect l="50000" t="50000" r="50000" b="50000"/>
                </a:path>
              </a:gra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p>
                <a:pPr algn="ctr"/>
                <a:r>
                  <a:rPr lang="en-US" sz="4800">
                    <a:solidFill>
                      <a:srgbClr val="FF0000"/>
                    </a:solidFill>
                  </a:rPr>
                  <a:t>?</a:t>
                </a:r>
                <a:endParaRPr lang="ru-RU" sz="4800">
                  <a:solidFill>
                    <a:srgbClr val="FF0000"/>
                  </a:solidFill>
                </a:endParaRPr>
              </a:p>
            </p:txBody>
          </p:sp>
        </p:grpSp>
        <p:sp>
          <p:nvSpPr>
            <p:cNvPr id="695406" name="Freeform 414"/>
            <p:cNvSpPr>
              <a:spLocks/>
            </p:cNvSpPr>
            <p:nvPr/>
          </p:nvSpPr>
          <p:spPr bwMode="auto">
            <a:xfrm>
              <a:off x="2043" y="612"/>
              <a:ext cx="596" cy="476"/>
            </a:xfrm>
            <a:custGeom>
              <a:avLst/>
              <a:gdLst>
                <a:gd name="T0" fmla="*/ 596 w 2668"/>
                <a:gd name="T1" fmla="*/ 476 h 1330"/>
                <a:gd name="T2" fmla="*/ 0 w 2668"/>
                <a:gd name="T3" fmla="*/ 0 h 1330"/>
                <a:gd name="T4" fmla="*/ 0 60000 65536"/>
                <a:gd name="T5" fmla="*/ 0 60000 65536"/>
                <a:gd name="T6" fmla="*/ 0 w 2668"/>
                <a:gd name="T7" fmla="*/ 0 h 1330"/>
                <a:gd name="T8" fmla="*/ 2668 w 2668"/>
                <a:gd name="T9" fmla="*/ 1330 h 1330"/>
              </a:gdLst>
              <a:ahLst/>
              <a:cxnLst>
                <a:cxn ang="T4">
                  <a:pos x="T0" y="T1"/>
                </a:cxn>
                <a:cxn ang="T5">
                  <a:pos x="T2" y="T3"/>
                </a:cxn>
              </a:cxnLst>
              <a:rect l="T6" t="T7" r="T8" b="T9"/>
              <a:pathLst>
                <a:path w="2668" h="1330">
                  <a:moveTo>
                    <a:pt x="2668" y="1330"/>
                  </a:moveTo>
                  <a:cubicBezTo>
                    <a:pt x="2147" y="783"/>
                    <a:pt x="1083" y="408"/>
                    <a:pt x="0" y="0"/>
                  </a:cubicBezTo>
                </a:path>
              </a:pathLst>
            </a:custGeom>
            <a:noFill/>
            <a:ln w="19050" cap="flat">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695407" name="Line 415"/>
            <p:cNvSpPr>
              <a:spLocks noChangeShapeType="1"/>
            </p:cNvSpPr>
            <p:nvPr/>
          </p:nvSpPr>
          <p:spPr bwMode="auto">
            <a:xfrm flipH="1">
              <a:off x="2019" y="1090"/>
              <a:ext cx="673" cy="0"/>
            </a:xfrm>
            <a:prstGeom prst="line">
              <a:avLst/>
            </a:prstGeom>
            <a:noFill/>
            <a:ln w="19050">
              <a:solidFill>
                <a:srgbClr val="0000FF"/>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sp>
          <p:nvSpPr>
            <p:cNvPr id="695408" name="Line 425"/>
            <p:cNvSpPr>
              <a:spLocks noChangeShapeType="1"/>
            </p:cNvSpPr>
            <p:nvPr/>
          </p:nvSpPr>
          <p:spPr bwMode="auto">
            <a:xfrm flipV="1">
              <a:off x="2638" y="1053"/>
              <a:ext cx="55" cy="34"/>
            </a:xfrm>
            <a:prstGeom prst="line">
              <a:avLst/>
            </a:prstGeom>
            <a:noFill/>
            <a:ln w="19050">
              <a:solidFill>
                <a:srgbClr val="0000FF"/>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695409" name="Group 114"/>
          <p:cNvGrpSpPr>
            <a:grpSpLocks/>
          </p:cNvGrpSpPr>
          <p:nvPr/>
        </p:nvGrpSpPr>
        <p:grpSpPr bwMode="auto">
          <a:xfrm>
            <a:off x="4137025" y="608013"/>
            <a:ext cx="2001838" cy="1616075"/>
            <a:chOff x="2520" y="1348"/>
            <a:chExt cx="1261" cy="1018"/>
          </a:xfrm>
        </p:grpSpPr>
        <p:sp>
          <p:nvSpPr>
            <p:cNvPr id="695410" name="Rectangle 76"/>
            <p:cNvSpPr>
              <a:spLocks noChangeArrowheads="1"/>
            </p:cNvSpPr>
            <p:nvPr/>
          </p:nvSpPr>
          <p:spPr bwMode="auto">
            <a:xfrm>
              <a:off x="2625" y="2205"/>
              <a:ext cx="18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ru-RU" sz="1000">
                  <a:solidFill>
                    <a:srgbClr val="000000"/>
                  </a:solidFill>
                </a:rPr>
                <a:t>UO</a:t>
              </a:r>
              <a:r>
                <a:rPr lang="en-US" sz="1000" baseline="-25000">
                  <a:solidFill>
                    <a:srgbClr val="000000"/>
                  </a:solidFill>
                </a:rPr>
                <a:t>2</a:t>
              </a:r>
              <a:endParaRPr lang="ru-RU" sz="1000" baseline="-25000"/>
            </a:p>
          </p:txBody>
        </p:sp>
        <p:sp>
          <p:nvSpPr>
            <p:cNvPr id="695411" name="Rectangle 118"/>
            <p:cNvSpPr>
              <a:spLocks noChangeArrowheads="1"/>
            </p:cNvSpPr>
            <p:nvPr/>
          </p:nvSpPr>
          <p:spPr bwMode="auto">
            <a:xfrm>
              <a:off x="2723" y="2016"/>
              <a:ext cx="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900">
                  <a:solidFill>
                    <a:srgbClr val="0000FF"/>
                  </a:solidFill>
                  <a:latin typeface="Arial Unicode MS" pitchFamily="34" charset="-128"/>
                </a:rPr>
                <a:t>SS</a:t>
              </a:r>
              <a:endParaRPr lang="ru-RU" sz="900"/>
            </a:p>
          </p:txBody>
        </p:sp>
        <p:grpSp>
          <p:nvGrpSpPr>
            <p:cNvPr id="695412" name="Group 117"/>
            <p:cNvGrpSpPr>
              <a:grpSpLocks/>
            </p:cNvGrpSpPr>
            <p:nvPr/>
          </p:nvGrpSpPr>
          <p:grpSpPr bwMode="auto">
            <a:xfrm>
              <a:off x="2520" y="1348"/>
              <a:ext cx="1261" cy="1018"/>
              <a:chOff x="2520" y="1348"/>
              <a:chExt cx="1261" cy="1018"/>
            </a:xfrm>
          </p:grpSpPr>
          <p:sp>
            <p:nvSpPr>
              <p:cNvPr id="695413" name="Freeform 17"/>
              <p:cNvSpPr>
                <a:spLocks/>
              </p:cNvSpPr>
              <p:nvPr/>
            </p:nvSpPr>
            <p:spPr bwMode="auto">
              <a:xfrm>
                <a:off x="3006" y="1636"/>
                <a:ext cx="609" cy="446"/>
              </a:xfrm>
              <a:custGeom>
                <a:avLst/>
                <a:gdLst>
                  <a:gd name="T0" fmla="*/ 609 w 2668"/>
                  <a:gd name="T1" fmla="*/ 446 h 1330"/>
                  <a:gd name="T2" fmla="*/ 0 w 2668"/>
                  <a:gd name="T3" fmla="*/ 0 h 1330"/>
                  <a:gd name="T4" fmla="*/ 0 60000 65536"/>
                  <a:gd name="T5" fmla="*/ 0 60000 65536"/>
                  <a:gd name="T6" fmla="*/ 0 w 2668"/>
                  <a:gd name="T7" fmla="*/ 0 h 1330"/>
                  <a:gd name="T8" fmla="*/ 2668 w 2668"/>
                  <a:gd name="T9" fmla="*/ 1330 h 1330"/>
                </a:gdLst>
                <a:ahLst/>
                <a:cxnLst>
                  <a:cxn ang="T4">
                    <a:pos x="T0" y="T1"/>
                  </a:cxn>
                  <a:cxn ang="T5">
                    <a:pos x="T2" y="T3"/>
                  </a:cxn>
                </a:cxnLst>
                <a:rect l="T6" t="T7" r="T8" b="T9"/>
                <a:pathLst>
                  <a:path w="2668" h="1330">
                    <a:moveTo>
                      <a:pt x="2668" y="1330"/>
                    </a:moveTo>
                    <a:cubicBezTo>
                      <a:pt x="2147" y="783"/>
                      <a:pt x="1083" y="408"/>
                      <a:pt x="0" y="0"/>
                    </a:cubicBezTo>
                  </a:path>
                </a:pathLst>
              </a:custGeom>
              <a:noFill/>
              <a:ln w="19050" cap="flat">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695414" name="Freeform 18"/>
              <p:cNvSpPr>
                <a:spLocks noEditPoints="1"/>
              </p:cNvSpPr>
              <p:nvPr/>
            </p:nvSpPr>
            <p:spPr bwMode="auto">
              <a:xfrm>
                <a:off x="2701" y="1456"/>
                <a:ext cx="304" cy="183"/>
              </a:xfrm>
              <a:custGeom>
                <a:avLst/>
                <a:gdLst>
                  <a:gd name="T0" fmla="*/ 297 w 1333"/>
                  <a:gd name="T1" fmla="*/ 180 h 548"/>
                  <a:gd name="T2" fmla="*/ 284 w 1333"/>
                  <a:gd name="T3" fmla="*/ 173 h 548"/>
                  <a:gd name="T4" fmla="*/ 286 w 1333"/>
                  <a:gd name="T5" fmla="*/ 166 h 548"/>
                  <a:gd name="T6" fmla="*/ 293 w 1333"/>
                  <a:gd name="T7" fmla="*/ 170 h 548"/>
                  <a:gd name="T8" fmla="*/ 304 w 1333"/>
                  <a:gd name="T9" fmla="*/ 176 h 548"/>
                  <a:gd name="T10" fmla="*/ 270 w 1333"/>
                  <a:gd name="T11" fmla="*/ 165 h 548"/>
                  <a:gd name="T12" fmla="*/ 261 w 1333"/>
                  <a:gd name="T13" fmla="*/ 159 h 548"/>
                  <a:gd name="T14" fmla="*/ 254 w 1333"/>
                  <a:gd name="T15" fmla="*/ 147 h 548"/>
                  <a:gd name="T16" fmla="*/ 271 w 1333"/>
                  <a:gd name="T17" fmla="*/ 157 h 548"/>
                  <a:gd name="T18" fmla="*/ 270 w 1333"/>
                  <a:gd name="T19" fmla="*/ 165 h 548"/>
                  <a:gd name="T20" fmla="*/ 232 w 1333"/>
                  <a:gd name="T21" fmla="*/ 143 h 548"/>
                  <a:gd name="T22" fmla="*/ 220 w 1333"/>
                  <a:gd name="T23" fmla="*/ 135 h 548"/>
                  <a:gd name="T24" fmla="*/ 224 w 1333"/>
                  <a:gd name="T25" fmla="*/ 130 h 548"/>
                  <a:gd name="T26" fmla="*/ 240 w 1333"/>
                  <a:gd name="T27" fmla="*/ 139 h 548"/>
                  <a:gd name="T28" fmla="*/ 206 w 1333"/>
                  <a:gd name="T29" fmla="*/ 127 h 548"/>
                  <a:gd name="T30" fmla="*/ 188 w 1333"/>
                  <a:gd name="T31" fmla="*/ 117 h 548"/>
                  <a:gd name="T32" fmla="*/ 203 w 1333"/>
                  <a:gd name="T33" fmla="*/ 117 h 548"/>
                  <a:gd name="T34" fmla="*/ 206 w 1333"/>
                  <a:gd name="T35" fmla="*/ 127 h 548"/>
                  <a:gd name="T36" fmla="*/ 156 w 1333"/>
                  <a:gd name="T37" fmla="*/ 98 h 548"/>
                  <a:gd name="T38" fmla="*/ 176 w 1333"/>
                  <a:gd name="T39" fmla="*/ 102 h 548"/>
                  <a:gd name="T40" fmla="*/ 142 w 1333"/>
                  <a:gd name="T41" fmla="*/ 90 h 548"/>
                  <a:gd name="T42" fmla="*/ 124 w 1333"/>
                  <a:gd name="T43" fmla="*/ 79 h 548"/>
                  <a:gd name="T44" fmla="*/ 134 w 1333"/>
                  <a:gd name="T45" fmla="*/ 77 h 548"/>
                  <a:gd name="T46" fmla="*/ 142 w 1333"/>
                  <a:gd name="T47" fmla="*/ 90 h 548"/>
                  <a:gd name="T48" fmla="*/ 110 w 1333"/>
                  <a:gd name="T49" fmla="*/ 71 h 548"/>
                  <a:gd name="T50" fmla="*/ 94 w 1333"/>
                  <a:gd name="T51" fmla="*/ 54 h 548"/>
                  <a:gd name="T52" fmla="*/ 112 w 1333"/>
                  <a:gd name="T53" fmla="*/ 64 h 548"/>
                  <a:gd name="T54" fmla="*/ 78 w 1333"/>
                  <a:gd name="T55" fmla="*/ 52 h 548"/>
                  <a:gd name="T56" fmla="*/ 67 w 1333"/>
                  <a:gd name="T57" fmla="*/ 46 h 548"/>
                  <a:gd name="T58" fmla="*/ 62 w 1333"/>
                  <a:gd name="T59" fmla="*/ 35 h 548"/>
                  <a:gd name="T60" fmla="*/ 79 w 1333"/>
                  <a:gd name="T61" fmla="*/ 45 h 548"/>
                  <a:gd name="T62" fmla="*/ 78 w 1333"/>
                  <a:gd name="T63" fmla="*/ 52 h 548"/>
                  <a:gd name="T64" fmla="*/ 38 w 1333"/>
                  <a:gd name="T65" fmla="*/ 29 h 548"/>
                  <a:gd name="T66" fmla="*/ 28 w 1333"/>
                  <a:gd name="T67" fmla="*/ 23 h 548"/>
                  <a:gd name="T68" fmla="*/ 31 w 1333"/>
                  <a:gd name="T69" fmla="*/ 17 h 548"/>
                  <a:gd name="T70" fmla="*/ 48 w 1333"/>
                  <a:gd name="T71" fmla="*/ 27 h 548"/>
                  <a:gd name="T72" fmla="*/ 15 w 1333"/>
                  <a:gd name="T73" fmla="*/ 15 h 548"/>
                  <a:gd name="T74" fmla="*/ 6 w 1333"/>
                  <a:gd name="T75" fmla="*/ 10 h 548"/>
                  <a:gd name="T76" fmla="*/ 2 w 1333"/>
                  <a:gd name="T77" fmla="*/ 0 h 548"/>
                  <a:gd name="T78" fmla="*/ 15 w 1333"/>
                  <a:gd name="T79" fmla="*/ 8 h 548"/>
                  <a:gd name="T80" fmla="*/ 15 w 1333"/>
                  <a:gd name="T81" fmla="*/ 15 h 5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33"/>
                  <a:gd name="T124" fmla="*/ 0 h 548"/>
                  <a:gd name="T125" fmla="*/ 1333 w 1333"/>
                  <a:gd name="T126" fmla="*/ 548 h 5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33" h="548">
                    <a:moveTo>
                      <a:pt x="1325" y="548"/>
                    </a:moveTo>
                    <a:lnTo>
                      <a:pt x="1302" y="539"/>
                    </a:lnTo>
                    <a:lnTo>
                      <a:pt x="1276" y="529"/>
                    </a:lnTo>
                    <a:lnTo>
                      <a:pt x="1247" y="517"/>
                    </a:lnTo>
                    <a:lnTo>
                      <a:pt x="1245" y="517"/>
                    </a:lnTo>
                    <a:lnTo>
                      <a:pt x="1253" y="497"/>
                    </a:lnTo>
                    <a:lnTo>
                      <a:pt x="1255" y="497"/>
                    </a:lnTo>
                    <a:lnTo>
                      <a:pt x="1285" y="509"/>
                    </a:lnTo>
                    <a:lnTo>
                      <a:pt x="1310" y="519"/>
                    </a:lnTo>
                    <a:lnTo>
                      <a:pt x="1333" y="528"/>
                    </a:lnTo>
                    <a:lnTo>
                      <a:pt x="1325" y="548"/>
                    </a:lnTo>
                    <a:close/>
                    <a:moveTo>
                      <a:pt x="1185" y="493"/>
                    </a:moveTo>
                    <a:lnTo>
                      <a:pt x="1181" y="491"/>
                    </a:lnTo>
                    <a:lnTo>
                      <a:pt x="1144" y="476"/>
                    </a:lnTo>
                    <a:lnTo>
                      <a:pt x="1105" y="461"/>
                    </a:lnTo>
                    <a:lnTo>
                      <a:pt x="1113" y="441"/>
                    </a:lnTo>
                    <a:lnTo>
                      <a:pt x="1151" y="456"/>
                    </a:lnTo>
                    <a:lnTo>
                      <a:pt x="1189" y="471"/>
                    </a:lnTo>
                    <a:lnTo>
                      <a:pt x="1193" y="473"/>
                    </a:lnTo>
                    <a:lnTo>
                      <a:pt x="1185" y="493"/>
                    </a:lnTo>
                    <a:close/>
                    <a:moveTo>
                      <a:pt x="1045" y="437"/>
                    </a:moveTo>
                    <a:lnTo>
                      <a:pt x="1019" y="427"/>
                    </a:lnTo>
                    <a:lnTo>
                      <a:pt x="974" y="409"/>
                    </a:lnTo>
                    <a:lnTo>
                      <a:pt x="965" y="405"/>
                    </a:lnTo>
                    <a:lnTo>
                      <a:pt x="973" y="385"/>
                    </a:lnTo>
                    <a:lnTo>
                      <a:pt x="982" y="389"/>
                    </a:lnTo>
                    <a:lnTo>
                      <a:pt x="1027" y="407"/>
                    </a:lnTo>
                    <a:lnTo>
                      <a:pt x="1053" y="417"/>
                    </a:lnTo>
                    <a:lnTo>
                      <a:pt x="1045" y="437"/>
                    </a:lnTo>
                    <a:close/>
                    <a:moveTo>
                      <a:pt x="905" y="381"/>
                    </a:moveTo>
                    <a:lnTo>
                      <a:pt x="880" y="371"/>
                    </a:lnTo>
                    <a:lnTo>
                      <a:pt x="825" y="349"/>
                    </a:lnTo>
                    <a:lnTo>
                      <a:pt x="833" y="329"/>
                    </a:lnTo>
                    <a:lnTo>
                      <a:pt x="888" y="351"/>
                    </a:lnTo>
                    <a:lnTo>
                      <a:pt x="913" y="361"/>
                    </a:lnTo>
                    <a:lnTo>
                      <a:pt x="905" y="381"/>
                    </a:lnTo>
                    <a:close/>
                    <a:moveTo>
                      <a:pt x="765" y="325"/>
                    </a:moveTo>
                    <a:lnTo>
                      <a:pt x="684" y="293"/>
                    </a:lnTo>
                    <a:lnTo>
                      <a:pt x="692" y="273"/>
                    </a:lnTo>
                    <a:lnTo>
                      <a:pt x="772" y="305"/>
                    </a:lnTo>
                    <a:lnTo>
                      <a:pt x="765" y="325"/>
                    </a:lnTo>
                    <a:close/>
                    <a:moveTo>
                      <a:pt x="624" y="269"/>
                    </a:moveTo>
                    <a:lnTo>
                      <a:pt x="581" y="252"/>
                    </a:lnTo>
                    <a:lnTo>
                      <a:pt x="544" y="237"/>
                    </a:lnTo>
                    <a:lnTo>
                      <a:pt x="552" y="217"/>
                    </a:lnTo>
                    <a:lnTo>
                      <a:pt x="589" y="232"/>
                    </a:lnTo>
                    <a:lnTo>
                      <a:pt x="632" y="249"/>
                    </a:lnTo>
                    <a:lnTo>
                      <a:pt x="624" y="269"/>
                    </a:lnTo>
                    <a:close/>
                    <a:moveTo>
                      <a:pt x="484" y="213"/>
                    </a:moveTo>
                    <a:lnTo>
                      <a:pt x="482" y="212"/>
                    </a:lnTo>
                    <a:lnTo>
                      <a:pt x="404" y="181"/>
                    </a:lnTo>
                    <a:lnTo>
                      <a:pt x="412" y="162"/>
                    </a:lnTo>
                    <a:lnTo>
                      <a:pt x="490" y="192"/>
                    </a:lnTo>
                    <a:lnTo>
                      <a:pt x="492" y="193"/>
                    </a:lnTo>
                    <a:lnTo>
                      <a:pt x="484" y="213"/>
                    </a:lnTo>
                    <a:close/>
                    <a:moveTo>
                      <a:pt x="344" y="157"/>
                    </a:moveTo>
                    <a:lnTo>
                      <a:pt x="338" y="155"/>
                    </a:lnTo>
                    <a:lnTo>
                      <a:pt x="292" y="137"/>
                    </a:lnTo>
                    <a:lnTo>
                      <a:pt x="264" y="126"/>
                    </a:lnTo>
                    <a:lnTo>
                      <a:pt x="272" y="106"/>
                    </a:lnTo>
                    <a:lnTo>
                      <a:pt x="300" y="117"/>
                    </a:lnTo>
                    <a:lnTo>
                      <a:pt x="346" y="135"/>
                    </a:lnTo>
                    <a:lnTo>
                      <a:pt x="352" y="137"/>
                    </a:lnTo>
                    <a:lnTo>
                      <a:pt x="344" y="157"/>
                    </a:lnTo>
                    <a:close/>
                    <a:moveTo>
                      <a:pt x="204" y="101"/>
                    </a:moveTo>
                    <a:lnTo>
                      <a:pt x="165" y="86"/>
                    </a:lnTo>
                    <a:lnTo>
                      <a:pt x="127" y="71"/>
                    </a:lnTo>
                    <a:lnTo>
                      <a:pt x="124" y="70"/>
                    </a:lnTo>
                    <a:lnTo>
                      <a:pt x="132" y="50"/>
                    </a:lnTo>
                    <a:lnTo>
                      <a:pt x="135" y="51"/>
                    </a:lnTo>
                    <a:lnTo>
                      <a:pt x="173" y="66"/>
                    </a:lnTo>
                    <a:lnTo>
                      <a:pt x="212" y="81"/>
                    </a:lnTo>
                    <a:lnTo>
                      <a:pt x="204" y="101"/>
                    </a:lnTo>
                    <a:close/>
                    <a:moveTo>
                      <a:pt x="64" y="45"/>
                    </a:moveTo>
                    <a:lnTo>
                      <a:pt x="58" y="43"/>
                    </a:lnTo>
                    <a:lnTo>
                      <a:pt x="27" y="31"/>
                    </a:lnTo>
                    <a:lnTo>
                      <a:pt x="0" y="20"/>
                    </a:lnTo>
                    <a:lnTo>
                      <a:pt x="8" y="0"/>
                    </a:lnTo>
                    <a:lnTo>
                      <a:pt x="35" y="11"/>
                    </a:lnTo>
                    <a:lnTo>
                      <a:pt x="66" y="23"/>
                    </a:lnTo>
                    <a:lnTo>
                      <a:pt x="72" y="26"/>
                    </a:lnTo>
                    <a:lnTo>
                      <a:pt x="64" y="45"/>
                    </a:lnTo>
                    <a:close/>
                  </a:path>
                </a:pathLst>
              </a:custGeom>
              <a:solidFill>
                <a:srgbClr val="0000FF"/>
              </a:solidFill>
              <a:ln w="1588" cap="flat">
                <a:solidFill>
                  <a:srgbClr val="0000FF"/>
                </a:solidFill>
                <a:prstDash val="solid"/>
                <a:bevel/>
                <a:headEnd/>
                <a:tailEnd/>
              </a:ln>
            </p:spPr>
            <p:txBody>
              <a:bodyPr/>
              <a:lstStyle/>
              <a:p>
                <a:endParaRPr lang="de-DE"/>
              </a:p>
            </p:txBody>
          </p:sp>
          <p:sp>
            <p:nvSpPr>
              <p:cNvPr id="695415" name="Freeform 19"/>
              <p:cNvSpPr>
                <a:spLocks noEditPoints="1"/>
              </p:cNvSpPr>
              <p:nvPr/>
            </p:nvSpPr>
            <p:spPr bwMode="auto">
              <a:xfrm>
                <a:off x="2699" y="1453"/>
                <a:ext cx="158" cy="625"/>
              </a:xfrm>
              <a:custGeom>
                <a:avLst/>
                <a:gdLst>
                  <a:gd name="T0" fmla="*/ 147 w 691"/>
                  <a:gd name="T1" fmla="*/ 598 h 1865"/>
                  <a:gd name="T2" fmla="*/ 158 w 691"/>
                  <a:gd name="T3" fmla="*/ 622 h 1865"/>
                  <a:gd name="T4" fmla="*/ 142 w 691"/>
                  <a:gd name="T5" fmla="*/ 577 h 1865"/>
                  <a:gd name="T6" fmla="*/ 140 w 691"/>
                  <a:gd name="T7" fmla="*/ 548 h 1865"/>
                  <a:gd name="T8" fmla="*/ 142 w 691"/>
                  <a:gd name="T9" fmla="*/ 577 h 1865"/>
                  <a:gd name="T10" fmla="*/ 123 w 691"/>
                  <a:gd name="T11" fmla="*/ 503 h 1865"/>
                  <a:gd name="T12" fmla="*/ 135 w 691"/>
                  <a:gd name="T13" fmla="*/ 527 h 1865"/>
                  <a:gd name="T14" fmla="*/ 118 w 691"/>
                  <a:gd name="T15" fmla="*/ 482 h 1865"/>
                  <a:gd name="T16" fmla="*/ 116 w 691"/>
                  <a:gd name="T17" fmla="*/ 453 h 1865"/>
                  <a:gd name="T18" fmla="*/ 118 w 691"/>
                  <a:gd name="T19" fmla="*/ 482 h 1865"/>
                  <a:gd name="T20" fmla="*/ 100 w 691"/>
                  <a:gd name="T21" fmla="*/ 408 h 1865"/>
                  <a:gd name="T22" fmla="*/ 111 w 691"/>
                  <a:gd name="T23" fmla="*/ 433 h 1865"/>
                  <a:gd name="T24" fmla="*/ 95 w 691"/>
                  <a:gd name="T25" fmla="*/ 387 h 1865"/>
                  <a:gd name="T26" fmla="*/ 93 w 691"/>
                  <a:gd name="T27" fmla="*/ 358 h 1865"/>
                  <a:gd name="T28" fmla="*/ 95 w 691"/>
                  <a:gd name="T29" fmla="*/ 387 h 1865"/>
                  <a:gd name="T30" fmla="*/ 76 w 691"/>
                  <a:gd name="T31" fmla="*/ 313 h 1865"/>
                  <a:gd name="T32" fmla="*/ 88 w 691"/>
                  <a:gd name="T33" fmla="*/ 337 h 1865"/>
                  <a:gd name="T34" fmla="*/ 71 w 691"/>
                  <a:gd name="T35" fmla="*/ 293 h 1865"/>
                  <a:gd name="T36" fmla="*/ 69 w 691"/>
                  <a:gd name="T37" fmla="*/ 263 h 1865"/>
                  <a:gd name="T38" fmla="*/ 71 w 691"/>
                  <a:gd name="T39" fmla="*/ 293 h 1865"/>
                  <a:gd name="T40" fmla="*/ 53 w 691"/>
                  <a:gd name="T41" fmla="*/ 218 h 1865"/>
                  <a:gd name="T42" fmla="*/ 64 w 691"/>
                  <a:gd name="T43" fmla="*/ 243 h 1865"/>
                  <a:gd name="T44" fmla="*/ 48 w 691"/>
                  <a:gd name="T45" fmla="*/ 197 h 1865"/>
                  <a:gd name="T46" fmla="*/ 46 w 691"/>
                  <a:gd name="T47" fmla="*/ 168 h 1865"/>
                  <a:gd name="T48" fmla="*/ 48 w 691"/>
                  <a:gd name="T49" fmla="*/ 197 h 1865"/>
                  <a:gd name="T50" fmla="*/ 30 w 691"/>
                  <a:gd name="T51" fmla="*/ 123 h 1865"/>
                  <a:gd name="T52" fmla="*/ 41 w 691"/>
                  <a:gd name="T53" fmla="*/ 147 h 1865"/>
                  <a:gd name="T54" fmla="*/ 25 w 691"/>
                  <a:gd name="T55" fmla="*/ 103 h 1865"/>
                  <a:gd name="T56" fmla="*/ 23 w 691"/>
                  <a:gd name="T57" fmla="*/ 73 h 1865"/>
                  <a:gd name="T58" fmla="*/ 25 w 691"/>
                  <a:gd name="T59" fmla="*/ 103 h 1865"/>
                  <a:gd name="T60" fmla="*/ 6 w 691"/>
                  <a:gd name="T61" fmla="*/ 28 h 1865"/>
                  <a:gd name="T62" fmla="*/ 18 w 691"/>
                  <a:gd name="T63" fmla="*/ 53 h 1865"/>
                  <a:gd name="T64" fmla="*/ 1 w 691"/>
                  <a:gd name="T65" fmla="*/ 8 h 1865"/>
                  <a:gd name="T66" fmla="*/ 5 w 691"/>
                  <a:gd name="T67" fmla="*/ 0 h 1865"/>
                  <a:gd name="T68" fmla="*/ 1 w 691"/>
                  <a:gd name="T69" fmla="*/ 8 h 186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91"/>
                  <a:gd name="T106" fmla="*/ 0 h 1865"/>
                  <a:gd name="T107" fmla="*/ 691 w 691"/>
                  <a:gd name="T108" fmla="*/ 1865 h 186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91" h="1865">
                    <a:moveTo>
                      <a:pt x="671" y="1865"/>
                    </a:moveTo>
                    <a:lnTo>
                      <a:pt x="642" y="1784"/>
                    </a:lnTo>
                    <a:lnTo>
                      <a:pt x="662" y="1776"/>
                    </a:lnTo>
                    <a:lnTo>
                      <a:pt x="691" y="1857"/>
                    </a:lnTo>
                    <a:lnTo>
                      <a:pt x="671" y="1865"/>
                    </a:lnTo>
                    <a:close/>
                    <a:moveTo>
                      <a:pt x="620" y="1723"/>
                    </a:moveTo>
                    <a:lnTo>
                      <a:pt x="590" y="1642"/>
                    </a:lnTo>
                    <a:lnTo>
                      <a:pt x="611" y="1635"/>
                    </a:lnTo>
                    <a:lnTo>
                      <a:pt x="640" y="1716"/>
                    </a:lnTo>
                    <a:lnTo>
                      <a:pt x="620" y="1723"/>
                    </a:lnTo>
                    <a:close/>
                    <a:moveTo>
                      <a:pt x="568" y="1581"/>
                    </a:moveTo>
                    <a:lnTo>
                      <a:pt x="539" y="1500"/>
                    </a:lnTo>
                    <a:lnTo>
                      <a:pt x="559" y="1493"/>
                    </a:lnTo>
                    <a:lnTo>
                      <a:pt x="589" y="1574"/>
                    </a:lnTo>
                    <a:lnTo>
                      <a:pt x="568" y="1581"/>
                    </a:lnTo>
                    <a:close/>
                    <a:moveTo>
                      <a:pt x="517" y="1439"/>
                    </a:moveTo>
                    <a:lnTo>
                      <a:pt x="488" y="1358"/>
                    </a:lnTo>
                    <a:lnTo>
                      <a:pt x="508" y="1351"/>
                    </a:lnTo>
                    <a:lnTo>
                      <a:pt x="537" y="1432"/>
                    </a:lnTo>
                    <a:lnTo>
                      <a:pt x="517" y="1439"/>
                    </a:lnTo>
                    <a:close/>
                    <a:moveTo>
                      <a:pt x="466" y="1298"/>
                    </a:moveTo>
                    <a:lnTo>
                      <a:pt x="437" y="1217"/>
                    </a:lnTo>
                    <a:lnTo>
                      <a:pt x="457" y="1210"/>
                    </a:lnTo>
                    <a:lnTo>
                      <a:pt x="486" y="1291"/>
                    </a:lnTo>
                    <a:lnTo>
                      <a:pt x="466" y="1298"/>
                    </a:lnTo>
                    <a:close/>
                    <a:moveTo>
                      <a:pt x="415" y="1156"/>
                    </a:moveTo>
                    <a:lnTo>
                      <a:pt x="386" y="1075"/>
                    </a:lnTo>
                    <a:lnTo>
                      <a:pt x="406" y="1068"/>
                    </a:lnTo>
                    <a:lnTo>
                      <a:pt x="435" y="1149"/>
                    </a:lnTo>
                    <a:lnTo>
                      <a:pt x="415" y="1156"/>
                    </a:lnTo>
                    <a:close/>
                    <a:moveTo>
                      <a:pt x="364" y="1014"/>
                    </a:moveTo>
                    <a:lnTo>
                      <a:pt x="334" y="933"/>
                    </a:lnTo>
                    <a:lnTo>
                      <a:pt x="355" y="926"/>
                    </a:lnTo>
                    <a:lnTo>
                      <a:pt x="384" y="1007"/>
                    </a:lnTo>
                    <a:lnTo>
                      <a:pt x="364" y="1014"/>
                    </a:lnTo>
                    <a:close/>
                    <a:moveTo>
                      <a:pt x="312" y="873"/>
                    </a:moveTo>
                    <a:lnTo>
                      <a:pt x="283" y="792"/>
                    </a:lnTo>
                    <a:lnTo>
                      <a:pt x="303" y="784"/>
                    </a:lnTo>
                    <a:lnTo>
                      <a:pt x="333" y="865"/>
                    </a:lnTo>
                    <a:lnTo>
                      <a:pt x="312" y="873"/>
                    </a:lnTo>
                    <a:close/>
                    <a:moveTo>
                      <a:pt x="261" y="731"/>
                    </a:moveTo>
                    <a:lnTo>
                      <a:pt x="232" y="650"/>
                    </a:lnTo>
                    <a:lnTo>
                      <a:pt x="252" y="643"/>
                    </a:lnTo>
                    <a:lnTo>
                      <a:pt x="282" y="724"/>
                    </a:lnTo>
                    <a:lnTo>
                      <a:pt x="261" y="731"/>
                    </a:lnTo>
                    <a:close/>
                    <a:moveTo>
                      <a:pt x="210" y="589"/>
                    </a:moveTo>
                    <a:lnTo>
                      <a:pt x="181" y="508"/>
                    </a:lnTo>
                    <a:lnTo>
                      <a:pt x="201" y="501"/>
                    </a:lnTo>
                    <a:lnTo>
                      <a:pt x="230" y="582"/>
                    </a:lnTo>
                    <a:lnTo>
                      <a:pt x="210" y="589"/>
                    </a:lnTo>
                    <a:close/>
                    <a:moveTo>
                      <a:pt x="159" y="448"/>
                    </a:moveTo>
                    <a:lnTo>
                      <a:pt x="130" y="367"/>
                    </a:lnTo>
                    <a:lnTo>
                      <a:pt x="150" y="359"/>
                    </a:lnTo>
                    <a:lnTo>
                      <a:pt x="179" y="440"/>
                    </a:lnTo>
                    <a:lnTo>
                      <a:pt x="159" y="448"/>
                    </a:lnTo>
                    <a:close/>
                    <a:moveTo>
                      <a:pt x="108" y="306"/>
                    </a:moveTo>
                    <a:lnTo>
                      <a:pt x="79" y="225"/>
                    </a:lnTo>
                    <a:lnTo>
                      <a:pt x="99" y="218"/>
                    </a:lnTo>
                    <a:lnTo>
                      <a:pt x="128" y="299"/>
                    </a:lnTo>
                    <a:lnTo>
                      <a:pt x="108" y="306"/>
                    </a:lnTo>
                    <a:close/>
                    <a:moveTo>
                      <a:pt x="57" y="164"/>
                    </a:moveTo>
                    <a:lnTo>
                      <a:pt x="27" y="83"/>
                    </a:lnTo>
                    <a:lnTo>
                      <a:pt x="47" y="76"/>
                    </a:lnTo>
                    <a:lnTo>
                      <a:pt x="77" y="157"/>
                    </a:lnTo>
                    <a:lnTo>
                      <a:pt x="57" y="164"/>
                    </a:lnTo>
                    <a:close/>
                    <a:moveTo>
                      <a:pt x="5" y="23"/>
                    </a:moveTo>
                    <a:lnTo>
                      <a:pt x="0" y="7"/>
                    </a:lnTo>
                    <a:lnTo>
                      <a:pt x="20" y="0"/>
                    </a:lnTo>
                    <a:lnTo>
                      <a:pt x="26" y="15"/>
                    </a:lnTo>
                    <a:lnTo>
                      <a:pt x="5" y="23"/>
                    </a:lnTo>
                    <a:close/>
                  </a:path>
                </a:pathLst>
              </a:custGeom>
              <a:solidFill>
                <a:srgbClr val="0000FF"/>
              </a:solidFill>
              <a:ln w="1588" cap="flat">
                <a:solidFill>
                  <a:srgbClr val="0000FF"/>
                </a:solidFill>
                <a:prstDash val="solid"/>
                <a:bevel/>
                <a:headEnd/>
                <a:tailEnd/>
              </a:ln>
            </p:spPr>
            <p:txBody>
              <a:bodyPr/>
              <a:lstStyle/>
              <a:p>
                <a:endParaRPr lang="de-DE"/>
              </a:p>
            </p:txBody>
          </p:sp>
          <p:sp>
            <p:nvSpPr>
              <p:cNvPr id="695416" name="Freeform 20"/>
              <p:cNvSpPr>
                <a:spLocks noEditPoints="1"/>
              </p:cNvSpPr>
              <p:nvPr/>
            </p:nvSpPr>
            <p:spPr bwMode="auto">
              <a:xfrm>
                <a:off x="2829" y="2075"/>
                <a:ext cx="28" cy="98"/>
              </a:xfrm>
              <a:custGeom>
                <a:avLst/>
                <a:gdLst>
                  <a:gd name="T0" fmla="*/ 28 w 125"/>
                  <a:gd name="T1" fmla="*/ 3 h 294"/>
                  <a:gd name="T2" fmla="*/ 22 w 125"/>
                  <a:gd name="T3" fmla="*/ 29 h 294"/>
                  <a:gd name="T4" fmla="*/ 17 w 125"/>
                  <a:gd name="T5" fmla="*/ 27 h 294"/>
                  <a:gd name="T6" fmla="*/ 24 w 125"/>
                  <a:gd name="T7" fmla="*/ 0 h 294"/>
                  <a:gd name="T8" fmla="*/ 28 w 125"/>
                  <a:gd name="T9" fmla="*/ 3 h 294"/>
                  <a:gd name="T10" fmla="*/ 16 w 125"/>
                  <a:gd name="T11" fmla="*/ 50 h 294"/>
                  <a:gd name="T12" fmla="*/ 10 w 125"/>
                  <a:gd name="T13" fmla="*/ 77 h 294"/>
                  <a:gd name="T14" fmla="*/ 5 w 125"/>
                  <a:gd name="T15" fmla="*/ 74 h 294"/>
                  <a:gd name="T16" fmla="*/ 12 w 125"/>
                  <a:gd name="T17" fmla="*/ 47 h 294"/>
                  <a:gd name="T18" fmla="*/ 16 w 125"/>
                  <a:gd name="T19" fmla="*/ 50 h 294"/>
                  <a:gd name="T20" fmla="*/ 5 w 125"/>
                  <a:gd name="T21" fmla="*/ 97 h 294"/>
                  <a:gd name="T22" fmla="*/ 4 w 125"/>
                  <a:gd name="T23" fmla="*/ 98 h 294"/>
                  <a:gd name="T24" fmla="*/ 0 w 125"/>
                  <a:gd name="T25" fmla="*/ 96 h 294"/>
                  <a:gd name="T26" fmla="*/ 0 w 125"/>
                  <a:gd name="T27" fmla="*/ 94 h 294"/>
                  <a:gd name="T28" fmla="*/ 5 w 125"/>
                  <a:gd name="T29" fmla="*/ 97 h 2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5"/>
                  <a:gd name="T46" fmla="*/ 0 h 294"/>
                  <a:gd name="T47" fmla="*/ 125 w 125"/>
                  <a:gd name="T48" fmla="*/ 294 h 29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5" h="294">
                    <a:moveTo>
                      <a:pt x="125" y="8"/>
                    </a:moveTo>
                    <a:lnTo>
                      <a:pt x="96" y="88"/>
                    </a:lnTo>
                    <a:lnTo>
                      <a:pt x="75" y="81"/>
                    </a:lnTo>
                    <a:lnTo>
                      <a:pt x="105" y="0"/>
                    </a:lnTo>
                    <a:lnTo>
                      <a:pt x="125" y="8"/>
                    </a:lnTo>
                    <a:close/>
                    <a:moveTo>
                      <a:pt x="73" y="149"/>
                    </a:moveTo>
                    <a:lnTo>
                      <a:pt x="44" y="230"/>
                    </a:lnTo>
                    <a:lnTo>
                      <a:pt x="24" y="223"/>
                    </a:lnTo>
                    <a:lnTo>
                      <a:pt x="53" y="142"/>
                    </a:lnTo>
                    <a:lnTo>
                      <a:pt x="73" y="149"/>
                    </a:lnTo>
                    <a:close/>
                    <a:moveTo>
                      <a:pt x="22" y="291"/>
                    </a:moveTo>
                    <a:lnTo>
                      <a:pt x="20" y="294"/>
                    </a:lnTo>
                    <a:lnTo>
                      <a:pt x="0" y="287"/>
                    </a:lnTo>
                    <a:lnTo>
                      <a:pt x="2" y="283"/>
                    </a:lnTo>
                    <a:lnTo>
                      <a:pt x="22" y="291"/>
                    </a:lnTo>
                    <a:close/>
                  </a:path>
                </a:pathLst>
              </a:custGeom>
              <a:solidFill>
                <a:srgbClr val="0000FF"/>
              </a:solidFill>
              <a:ln w="1588" cap="flat">
                <a:solidFill>
                  <a:srgbClr val="0000FF"/>
                </a:solidFill>
                <a:prstDash val="solid"/>
                <a:bevel/>
                <a:headEnd/>
                <a:tailEnd/>
              </a:ln>
            </p:spPr>
            <p:txBody>
              <a:bodyPr/>
              <a:lstStyle/>
              <a:p>
                <a:endParaRPr lang="de-DE"/>
              </a:p>
            </p:txBody>
          </p:sp>
          <p:sp>
            <p:nvSpPr>
              <p:cNvPr id="695417" name="Line 21"/>
              <p:cNvSpPr>
                <a:spLocks noChangeShapeType="1"/>
              </p:cNvSpPr>
              <p:nvPr/>
            </p:nvSpPr>
            <p:spPr bwMode="auto">
              <a:xfrm flipH="1">
                <a:off x="3612" y="2069"/>
                <a:ext cx="41" cy="1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18" name="Line 22"/>
              <p:cNvSpPr>
                <a:spLocks noChangeShapeType="1"/>
              </p:cNvSpPr>
              <p:nvPr/>
            </p:nvSpPr>
            <p:spPr bwMode="auto">
              <a:xfrm flipH="1">
                <a:off x="2856" y="2084"/>
                <a:ext cx="798"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19" name="Line 23"/>
              <p:cNvSpPr>
                <a:spLocks noChangeShapeType="1"/>
              </p:cNvSpPr>
              <p:nvPr/>
            </p:nvSpPr>
            <p:spPr bwMode="auto">
              <a:xfrm>
                <a:off x="2702" y="1435"/>
                <a:ext cx="0" cy="748"/>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20" name="Line 24"/>
              <p:cNvSpPr>
                <a:spLocks noChangeShapeType="1"/>
              </p:cNvSpPr>
              <p:nvPr/>
            </p:nvSpPr>
            <p:spPr bwMode="auto">
              <a:xfrm>
                <a:off x="2702" y="2141"/>
                <a:ext cx="7"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21" name="Line 25"/>
              <p:cNvSpPr>
                <a:spLocks noChangeShapeType="1"/>
              </p:cNvSpPr>
              <p:nvPr/>
            </p:nvSpPr>
            <p:spPr bwMode="auto">
              <a:xfrm>
                <a:off x="2702" y="2099"/>
                <a:ext cx="7"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22" name="Line 26"/>
              <p:cNvSpPr>
                <a:spLocks noChangeShapeType="1"/>
              </p:cNvSpPr>
              <p:nvPr/>
            </p:nvSpPr>
            <p:spPr bwMode="auto">
              <a:xfrm>
                <a:off x="2702" y="2057"/>
                <a:ext cx="7"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23" name="Line 27"/>
              <p:cNvSpPr>
                <a:spLocks noChangeShapeType="1"/>
              </p:cNvSpPr>
              <p:nvPr/>
            </p:nvSpPr>
            <p:spPr bwMode="auto">
              <a:xfrm>
                <a:off x="2702" y="2016"/>
                <a:ext cx="7"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24" name="Line 28"/>
              <p:cNvSpPr>
                <a:spLocks noChangeShapeType="1"/>
              </p:cNvSpPr>
              <p:nvPr/>
            </p:nvSpPr>
            <p:spPr bwMode="auto">
              <a:xfrm>
                <a:off x="2702" y="1975"/>
                <a:ext cx="7"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25" name="Line 29"/>
              <p:cNvSpPr>
                <a:spLocks noChangeShapeType="1"/>
              </p:cNvSpPr>
              <p:nvPr/>
            </p:nvSpPr>
            <p:spPr bwMode="auto">
              <a:xfrm>
                <a:off x="2702" y="1934"/>
                <a:ext cx="7"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26" name="Line 30"/>
              <p:cNvSpPr>
                <a:spLocks noChangeShapeType="1"/>
              </p:cNvSpPr>
              <p:nvPr/>
            </p:nvSpPr>
            <p:spPr bwMode="auto">
              <a:xfrm>
                <a:off x="2702" y="1893"/>
                <a:ext cx="7"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27" name="Line 31"/>
              <p:cNvSpPr>
                <a:spLocks noChangeShapeType="1"/>
              </p:cNvSpPr>
              <p:nvPr/>
            </p:nvSpPr>
            <p:spPr bwMode="auto">
              <a:xfrm>
                <a:off x="2702" y="1851"/>
                <a:ext cx="7"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28" name="Line 32"/>
              <p:cNvSpPr>
                <a:spLocks noChangeShapeType="1"/>
              </p:cNvSpPr>
              <p:nvPr/>
            </p:nvSpPr>
            <p:spPr bwMode="auto">
              <a:xfrm>
                <a:off x="2702" y="1809"/>
                <a:ext cx="7"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29" name="Line 33"/>
              <p:cNvSpPr>
                <a:spLocks noChangeShapeType="1"/>
              </p:cNvSpPr>
              <p:nvPr/>
            </p:nvSpPr>
            <p:spPr bwMode="auto">
              <a:xfrm>
                <a:off x="2702" y="1767"/>
                <a:ext cx="7"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30" name="Line 34"/>
              <p:cNvSpPr>
                <a:spLocks noChangeShapeType="1"/>
              </p:cNvSpPr>
              <p:nvPr/>
            </p:nvSpPr>
            <p:spPr bwMode="auto">
              <a:xfrm>
                <a:off x="2702" y="1726"/>
                <a:ext cx="7"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31" name="Line 35"/>
              <p:cNvSpPr>
                <a:spLocks noChangeShapeType="1"/>
              </p:cNvSpPr>
              <p:nvPr/>
            </p:nvSpPr>
            <p:spPr bwMode="auto">
              <a:xfrm>
                <a:off x="2702" y="1684"/>
                <a:ext cx="7"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32" name="Line 36"/>
              <p:cNvSpPr>
                <a:spLocks noChangeShapeType="1"/>
              </p:cNvSpPr>
              <p:nvPr/>
            </p:nvSpPr>
            <p:spPr bwMode="auto">
              <a:xfrm>
                <a:off x="2702" y="1643"/>
                <a:ext cx="7"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33" name="Line 37"/>
              <p:cNvSpPr>
                <a:spLocks noChangeShapeType="1"/>
              </p:cNvSpPr>
              <p:nvPr/>
            </p:nvSpPr>
            <p:spPr bwMode="auto">
              <a:xfrm>
                <a:off x="2702" y="1601"/>
                <a:ext cx="7"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34" name="Line 38"/>
              <p:cNvSpPr>
                <a:spLocks noChangeShapeType="1"/>
              </p:cNvSpPr>
              <p:nvPr/>
            </p:nvSpPr>
            <p:spPr bwMode="auto">
              <a:xfrm>
                <a:off x="2702" y="1559"/>
                <a:ext cx="7"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35" name="Line 39"/>
              <p:cNvSpPr>
                <a:spLocks noChangeShapeType="1"/>
              </p:cNvSpPr>
              <p:nvPr/>
            </p:nvSpPr>
            <p:spPr bwMode="auto">
              <a:xfrm>
                <a:off x="2702" y="1518"/>
                <a:ext cx="7"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36" name="Line 40"/>
              <p:cNvSpPr>
                <a:spLocks noChangeShapeType="1"/>
              </p:cNvSpPr>
              <p:nvPr/>
            </p:nvSpPr>
            <p:spPr bwMode="auto">
              <a:xfrm>
                <a:off x="2702" y="1477"/>
                <a:ext cx="7"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37" name="Line 41"/>
              <p:cNvSpPr>
                <a:spLocks noChangeShapeType="1"/>
              </p:cNvSpPr>
              <p:nvPr/>
            </p:nvSpPr>
            <p:spPr bwMode="auto">
              <a:xfrm>
                <a:off x="2702" y="1435"/>
                <a:ext cx="7"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38" name="Line 42"/>
              <p:cNvSpPr>
                <a:spLocks noChangeShapeType="1"/>
              </p:cNvSpPr>
              <p:nvPr/>
            </p:nvSpPr>
            <p:spPr bwMode="auto">
              <a:xfrm>
                <a:off x="2702" y="2099"/>
                <a:ext cx="9"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39" name="Line 43"/>
              <p:cNvSpPr>
                <a:spLocks noChangeShapeType="1"/>
              </p:cNvSpPr>
              <p:nvPr/>
            </p:nvSpPr>
            <p:spPr bwMode="auto">
              <a:xfrm>
                <a:off x="2702" y="2016"/>
                <a:ext cx="9"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40" name="Line 44"/>
              <p:cNvSpPr>
                <a:spLocks noChangeShapeType="1"/>
              </p:cNvSpPr>
              <p:nvPr/>
            </p:nvSpPr>
            <p:spPr bwMode="auto">
              <a:xfrm>
                <a:off x="2702" y="1934"/>
                <a:ext cx="9"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41" name="Line 45"/>
              <p:cNvSpPr>
                <a:spLocks noChangeShapeType="1"/>
              </p:cNvSpPr>
              <p:nvPr/>
            </p:nvSpPr>
            <p:spPr bwMode="auto">
              <a:xfrm>
                <a:off x="2702" y="1851"/>
                <a:ext cx="9"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42" name="Line 46"/>
              <p:cNvSpPr>
                <a:spLocks noChangeShapeType="1"/>
              </p:cNvSpPr>
              <p:nvPr/>
            </p:nvSpPr>
            <p:spPr bwMode="auto">
              <a:xfrm>
                <a:off x="2702" y="1767"/>
                <a:ext cx="9"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43" name="Line 47"/>
              <p:cNvSpPr>
                <a:spLocks noChangeShapeType="1"/>
              </p:cNvSpPr>
              <p:nvPr/>
            </p:nvSpPr>
            <p:spPr bwMode="auto">
              <a:xfrm>
                <a:off x="2702" y="1684"/>
                <a:ext cx="9"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44" name="Line 48"/>
              <p:cNvSpPr>
                <a:spLocks noChangeShapeType="1"/>
              </p:cNvSpPr>
              <p:nvPr/>
            </p:nvSpPr>
            <p:spPr bwMode="auto">
              <a:xfrm>
                <a:off x="2702" y="1601"/>
                <a:ext cx="9"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45" name="Line 49"/>
              <p:cNvSpPr>
                <a:spLocks noChangeShapeType="1"/>
              </p:cNvSpPr>
              <p:nvPr/>
            </p:nvSpPr>
            <p:spPr bwMode="auto">
              <a:xfrm>
                <a:off x="2702" y="1518"/>
                <a:ext cx="9"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46" name="Line 50"/>
              <p:cNvSpPr>
                <a:spLocks noChangeShapeType="1"/>
              </p:cNvSpPr>
              <p:nvPr/>
            </p:nvSpPr>
            <p:spPr bwMode="auto">
              <a:xfrm>
                <a:off x="2702" y="1435"/>
                <a:ext cx="9"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47" name="Line 51"/>
              <p:cNvSpPr>
                <a:spLocks noChangeShapeType="1"/>
              </p:cNvSpPr>
              <p:nvPr/>
            </p:nvSpPr>
            <p:spPr bwMode="auto">
              <a:xfrm>
                <a:off x="2702" y="2183"/>
                <a:ext cx="951"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48" name="Line 52"/>
              <p:cNvSpPr>
                <a:spLocks noChangeShapeType="1"/>
              </p:cNvSpPr>
              <p:nvPr/>
            </p:nvSpPr>
            <p:spPr bwMode="auto">
              <a:xfrm flipV="1">
                <a:off x="2798" y="2171"/>
                <a:ext cx="0" cy="12"/>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49" name="Line 53"/>
              <p:cNvSpPr>
                <a:spLocks noChangeShapeType="1"/>
              </p:cNvSpPr>
              <p:nvPr/>
            </p:nvSpPr>
            <p:spPr bwMode="auto">
              <a:xfrm flipV="1">
                <a:off x="2892" y="2171"/>
                <a:ext cx="0" cy="12"/>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50" name="Line 54"/>
              <p:cNvSpPr>
                <a:spLocks noChangeShapeType="1"/>
              </p:cNvSpPr>
              <p:nvPr/>
            </p:nvSpPr>
            <p:spPr bwMode="auto">
              <a:xfrm flipV="1">
                <a:off x="2987" y="2171"/>
                <a:ext cx="0" cy="12"/>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51" name="Line 55"/>
              <p:cNvSpPr>
                <a:spLocks noChangeShapeType="1"/>
              </p:cNvSpPr>
              <p:nvPr/>
            </p:nvSpPr>
            <p:spPr bwMode="auto">
              <a:xfrm flipV="1">
                <a:off x="3082" y="2171"/>
                <a:ext cx="1" cy="12"/>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52" name="Line 56"/>
              <p:cNvSpPr>
                <a:spLocks noChangeShapeType="1"/>
              </p:cNvSpPr>
              <p:nvPr/>
            </p:nvSpPr>
            <p:spPr bwMode="auto">
              <a:xfrm flipV="1">
                <a:off x="3177" y="2171"/>
                <a:ext cx="1" cy="12"/>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53" name="Line 57"/>
              <p:cNvSpPr>
                <a:spLocks noChangeShapeType="1"/>
              </p:cNvSpPr>
              <p:nvPr/>
            </p:nvSpPr>
            <p:spPr bwMode="auto">
              <a:xfrm flipV="1">
                <a:off x="3272" y="2171"/>
                <a:ext cx="0" cy="12"/>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54" name="Line 58"/>
              <p:cNvSpPr>
                <a:spLocks noChangeShapeType="1"/>
              </p:cNvSpPr>
              <p:nvPr/>
            </p:nvSpPr>
            <p:spPr bwMode="auto">
              <a:xfrm flipV="1">
                <a:off x="3368" y="2171"/>
                <a:ext cx="0" cy="12"/>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55" name="Line 59"/>
              <p:cNvSpPr>
                <a:spLocks noChangeShapeType="1"/>
              </p:cNvSpPr>
              <p:nvPr/>
            </p:nvSpPr>
            <p:spPr bwMode="auto">
              <a:xfrm flipV="1">
                <a:off x="3462" y="2171"/>
                <a:ext cx="1" cy="12"/>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56" name="Line 60"/>
              <p:cNvSpPr>
                <a:spLocks noChangeShapeType="1"/>
              </p:cNvSpPr>
              <p:nvPr/>
            </p:nvSpPr>
            <p:spPr bwMode="auto">
              <a:xfrm flipV="1">
                <a:off x="3558" y="2171"/>
                <a:ext cx="0" cy="12"/>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57" name="Rectangle 61"/>
              <p:cNvSpPr>
                <a:spLocks noChangeArrowheads="1"/>
              </p:cNvSpPr>
              <p:nvPr/>
            </p:nvSpPr>
            <p:spPr bwMode="auto">
              <a:xfrm>
                <a:off x="2697" y="1455"/>
                <a:ext cx="2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b="0">
                    <a:solidFill>
                      <a:srgbClr val="000000"/>
                    </a:solidFill>
                    <a:latin typeface="Arial Unicode MS" pitchFamily="34" charset="-128"/>
                  </a:rPr>
                  <a:t> </a:t>
                </a:r>
                <a:endParaRPr lang="ru-RU" sz="1000"/>
              </a:p>
            </p:txBody>
          </p:sp>
          <p:sp>
            <p:nvSpPr>
              <p:cNvPr id="695458" name="Rectangle 62"/>
              <p:cNvSpPr>
                <a:spLocks noChangeArrowheads="1"/>
              </p:cNvSpPr>
              <p:nvPr/>
            </p:nvSpPr>
            <p:spPr bwMode="auto">
              <a:xfrm>
                <a:off x="2685" y="2160"/>
                <a:ext cx="2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b="0">
                    <a:solidFill>
                      <a:srgbClr val="000000"/>
                    </a:solidFill>
                    <a:latin typeface="Arial Unicode MS" pitchFamily="34" charset="-128"/>
                  </a:rPr>
                  <a:t> </a:t>
                </a:r>
                <a:endParaRPr lang="ru-RU" sz="1000"/>
              </a:p>
            </p:txBody>
          </p:sp>
          <p:sp>
            <p:nvSpPr>
              <p:cNvPr id="695459" name="Rectangle 63"/>
              <p:cNvSpPr>
                <a:spLocks noChangeArrowheads="1"/>
              </p:cNvSpPr>
              <p:nvPr/>
            </p:nvSpPr>
            <p:spPr bwMode="auto">
              <a:xfrm>
                <a:off x="2520" y="2050"/>
                <a:ext cx="1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b="0">
                    <a:solidFill>
                      <a:srgbClr val="000000"/>
                    </a:solidFill>
                  </a:rPr>
                  <a:t>1300</a:t>
                </a:r>
                <a:endParaRPr lang="ru-RU" sz="1000"/>
              </a:p>
            </p:txBody>
          </p:sp>
          <p:sp>
            <p:nvSpPr>
              <p:cNvPr id="695460" name="Rectangle 64"/>
              <p:cNvSpPr>
                <a:spLocks noChangeArrowheads="1"/>
              </p:cNvSpPr>
              <p:nvPr/>
            </p:nvSpPr>
            <p:spPr bwMode="auto">
              <a:xfrm>
                <a:off x="2685" y="2077"/>
                <a:ext cx="2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b="0">
                    <a:solidFill>
                      <a:srgbClr val="000000"/>
                    </a:solidFill>
                    <a:latin typeface="Arial Unicode MS" pitchFamily="34" charset="-128"/>
                  </a:rPr>
                  <a:t> </a:t>
                </a:r>
                <a:endParaRPr lang="ru-RU" sz="1000"/>
              </a:p>
            </p:txBody>
          </p:sp>
          <p:sp>
            <p:nvSpPr>
              <p:cNvPr id="695461" name="Rectangle 65"/>
              <p:cNvSpPr>
                <a:spLocks noChangeArrowheads="1"/>
              </p:cNvSpPr>
              <p:nvPr/>
            </p:nvSpPr>
            <p:spPr bwMode="auto">
              <a:xfrm>
                <a:off x="2685" y="1995"/>
                <a:ext cx="2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b="0">
                    <a:solidFill>
                      <a:srgbClr val="000000"/>
                    </a:solidFill>
                    <a:latin typeface="Arial Unicode MS" pitchFamily="34" charset="-128"/>
                  </a:rPr>
                  <a:t> </a:t>
                </a:r>
                <a:endParaRPr lang="ru-RU" sz="1000"/>
              </a:p>
            </p:txBody>
          </p:sp>
          <p:sp>
            <p:nvSpPr>
              <p:cNvPr id="695462" name="Rectangle 66"/>
              <p:cNvSpPr>
                <a:spLocks noChangeArrowheads="1"/>
              </p:cNvSpPr>
              <p:nvPr/>
            </p:nvSpPr>
            <p:spPr bwMode="auto">
              <a:xfrm>
                <a:off x="2520" y="1884"/>
                <a:ext cx="1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b="0">
                    <a:solidFill>
                      <a:srgbClr val="000000"/>
                    </a:solidFill>
                  </a:rPr>
                  <a:t>1700</a:t>
                </a:r>
                <a:endParaRPr lang="ru-RU" sz="1000"/>
              </a:p>
            </p:txBody>
          </p:sp>
          <p:sp>
            <p:nvSpPr>
              <p:cNvPr id="695463" name="Rectangle 67"/>
              <p:cNvSpPr>
                <a:spLocks noChangeArrowheads="1"/>
              </p:cNvSpPr>
              <p:nvPr/>
            </p:nvSpPr>
            <p:spPr bwMode="auto">
              <a:xfrm>
                <a:off x="2685" y="1911"/>
                <a:ext cx="2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b="0">
                    <a:solidFill>
                      <a:srgbClr val="000000"/>
                    </a:solidFill>
                    <a:latin typeface="Arial Unicode MS" pitchFamily="34" charset="-128"/>
                  </a:rPr>
                  <a:t> </a:t>
                </a:r>
                <a:endParaRPr lang="ru-RU" sz="1000"/>
              </a:p>
            </p:txBody>
          </p:sp>
          <p:sp>
            <p:nvSpPr>
              <p:cNvPr id="695464" name="Rectangle 68"/>
              <p:cNvSpPr>
                <a:spLocks noChangeArrowheads="1"/>
              </p:cNvSpPr>
              <p:nvPr/>
            </p:nvSpPr>
            <p:spPr bwMode="auto">
              <a:xfrm>
                <a:off x="2685" y="1829"/>
                <a:ext cx="2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b="0">
                    <a:solidFill>
                      <a:srgbClr val="000000"/>
                    </a:solidFill>
                    <a:latin typeface="Arial Unicode MS" pitchFamily="34" charset="-128"/>
                  </a:rPr>
                  <a:t> </a:t>
                </a:r>
                <a:endParaRPr lang="ru-RU" sz="1000"/>
              </a:p>
            </p:txBody>
          </p:sp>
          <p:sp>
            <p:nvSpPr>
              <p:cNvPr id="695465" name="Rectangle 69"/>
              <p:cNvSpPr>
                <a:spLocks noChangeArrowheads="1"/>
              </p:cNvSpPr>
              <p:nvPr/>
            </p:nvSpPr>
            <p:spPr bwMode="auto">
              <a:xfrm>
                <a:off x="2520" y="1718"/>
                <a:ext cx="1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b="0">
                    <a:solidFill>
                      <a:srgbClr val="000000"/>
                    </a:solidFill>
                  </a:rPr>
                  <a:t>2100</a:t>
                </a:r>
                <a:endParaRPr lang="ru-RU" sz="1000"/>
              </a:p>
            </p:txBody>
          </p:sp>
          <p:sp>
            <p:nvSpPr>
              <p:cNvPr id="695466" name="Rectangle 70"/>
              <p:cNvSpPr>
                <a:spLocks noChangeArrowheads="1"/>
              </p:cNvSpPr>
              <p:nvPr/>
            </p:nvSpPr>
            <p:spPr bwMode="auto">
              <a:xfrm>
                <a:off x="2685" y="1745"/>
                <a:ext cx="2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b="0">
                    <a:solidFill>
                      <a:srgbClr val="000000"/>
                    </a:solidFill>
                    <a:latin typeface="Arial Unicode MS" pitchFamily="34" charset="-128"/>
                  </a:rPr>
                  <a:t> </a:t>
                </a:r>
                <a:endParaRPr lang="ru-RU" sz="1000"/>
              </a:p>
            </p:txBody>
          </p:sp>
          <p:sp>
            <p:nvSpPr>
              <p:cNvPr id="695467" name="Rectangle 71"/>
              <p:cNvSpPr>
                <a:spLocks noChangeArrowheads="1"/>
              </p:cNvSpPr>
              <p:nvPr/>
            </p:nvSpPr>
            <p:spPr bwMode="auto">
              <a:xfrm>
                <a:off x="2685" y="1662"/>
                <a:ext cx="2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b="0">
                    <a:solidFill>
                      <a:srgbClr val="000000"/>
                    </a:solidFill>
                    <a:latin typeface="Arial Unicode MS" pitchFamily="34" charset="-128"/>
                  </a:rPr>
                  <a:t> </a:t>
                </a:r>
                <a:endParaRPr lang="ru-RU" sz="1000"/>
              </a:p>
            </p:txBody>
          </p:sp>
          <p:sp>
            <p:nvSpPr>
              <p:cNvPr id="695468" name="Rectangle 72"/>
              <p:cNvSpPr>
                <a:spLocks noChangeArrowheads="1"/>
              </p:cNvSpPr>
              <p:nvPr/>
            </p:nvSpPr>
            <p:spPr bwMode="auto">
              <a:xfrm>
                <a:off x="2520" y="1552"/>
                <a:ext cx="17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b="0">
                    <a:solidFill>
                      <a:srgbClr val="000000"/>
                    </a:solidFill>
                  </a:rPr>
                  <a:t>2500</a:t>
                </a:r>
                <a:endParaRPr lang="ru-RU" sz="1000"/>
              </a:p>
            </p:txBody>
          </p:sp>
          <p:sp>
            <p:nvSpPr>
              <p:cNvPr id="695469" name="Rectangle 73"/>
              <p:cNvSpPr>
                <a:spLocks noChangeArrowheads="1"/>
              </p:cNvSpPr>
              <p:nvPr/>
            </p:nvSpPr>
            <p:spPr bwMode="auto">
              <a:xfrm>
                <a:off x="2685" y="1579"/>
                <a:ext cx="2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b="0">
                    <a:solidFill>
                      <a:srgbClr val="000000"/>
                    </a:solidFill>
                    <a:latin typeface="Arial Unicode MS" pitchFamily="34" charset="-128"/>
                  </a:rPr>
                  <a:t> </a:t>
                </a:r>
                <a:endParaRPr lang="ru-RU" sz="1000"/>
              </a:p>
            </p:txBody>
          </p:sp>
          <p:sp>
            <p:nvSpPr>
              <p:cNvPr id="695470" name="Rectangle 74"/>
              <p:cNvSpPr>
                <a:spLocks noChangeArrowheads="1"/>
              </p:cNvSpPr>
              <p:nvPr/>
            </p:nvSpPr>
            <p:spPr bwMode="auto">
              <a:xfrm>
                <a:off x="2685" y="1497"/>
                <a:ext cx="2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b="0">
                    <a:solidFill>
                      <a:srgbClr val="000000"/>
                    </a:solidFill>
                    <a:latin typeface="Arial Unicode MS" pitchFamily="34" charset="-128"/>
                  </a:rPr>
                  <a:t> </a:t>
                </a:r>
                <a:endParaRPr lang="ru-RU" sz="1000"/>
              </a:p>
            </p:txBody>
          </p:sp>
          <p:sp>
            <p:nvSpPr>
              <p:cNvPr id="695471" name="Rectangle 78"/>
              <p:cNvSpPr>
                <a:spLocks noChangeArrowheads="1"/>
              </p:cNvSpPr>
              <p:nvPr/>
            </p:nvSpPr>
            <p:spPr bwMode="auto">
              <a:xfrm>
                <a:off x="2856" y="2205"/>
                <a:ext cx="8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b="0">
                    <a:solidFill>
                      <a:srgbClr val="000000"/>
                    </a:solidFill>
                    <a:latin typeface="Arial Unicode MS" pitchFamily="34" charset="-128"/>
                  </a:rPr>
                  <a:t>20</a:t>
                </a:r>
                <a:endParaRPr lang="ru-RU" sz="1000"/>
              </a:p>
            </p:txBody>
          </p:sp>
          <p:sp>
            <p:nvSpPr>
              <p:cNvPr id="695472" name="Rectangle 80"/>
              <p:cNvSpPr>
                <a:spLocks noChangeArrowheads="1"/>
              </p:cNvSpPr>
              <p:nvPr/>
            </p:nvSpPr>
            <p:spPr bwMode="auto">
              <a:xfrm>
                <a:off x="3046" y="2205"/>
                <a:ext cx="8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b="0">
                    <a:solidFill>
                      <a:srgbClr val="000000"/>
                    </a:solidFill>
                    <a:latin typeface="Arial Unicode MS" pitchFamily="34" charset="-128"/>
                  </a:rPr>
                  <a:t>40</a:t>
                </a:r>
                <a:endParaRPr lang="ru-RU" sz="1000"/>
              </a:p>
            </p:txBody>
          </p:sp>
          <p:sp>
            <p:nvSpPr>
              <p:cNvPr id="695473" name="Rectangle 82"/>
              <p:cNvSpPr>
                <a:spLocks noChangeArrowheads="1"/>
              </p:cNvSpPr>
              <p:nvPr/>
            </p:nvSpPr>
            <p:spPr bwMode="auto">
              <a:xfrm>
                <a:off x="3236" y="2205"/>
                <a:ext cx="8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b="0">
                    <a:solidFill>
                      <a:srgbClr val="000000"/>
                    </a:solidFill>
                    <a:latin typeface="Arial Unicode MS" pitchFamily="34" charset="-128"/>
                  </a:rPr>
                  <a:t>60</a:t>
                </a:r>
                <a:endParaRPr lang="ru-RU" sz="1000"/>
              </a:p>
            </p:txBody>
          </p:sp>
          <p:sp>
            <p:nvSpPr>
              <p:cNvPr id="695474" name="Rectangle 84"/>
              <p:cNvSpPr>
                <a:spLocks noChangeArrowheads="1"/>
              </p:cNvSpPr>
              <p:nvPr/>
            </p:nvSpPr>
            <p:spPr bwMode="auto">
              <a:xfrm>
                <a:off x="3426" y="2205"/>
                <a:ext cx="8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b="0">
                    <a:solidFill>
                      <a:srgbClr val="000000"/>
                    </a:solidFill>
                    <a:latin typeface="Arial Unicode MS" pitchFamily="34" charset="-128"/>
                  </a:rPr>
                  <a:t>80</a:t>
                </a:r>
                <a:endParaRPr lang="ru-RU" sz="1000"/>
              </a:p>
            </p:txBody>
          </p:sp>
          <p:sp>
            <p:nvSpPr>
              <p:cNvPr id="695475" name="Rectangle 86"/>
              <p:cNvSpPr>
                <a:spLocks noChangeArrowheads="1"/>
              </p:cNvSpPr>
              <p:nvPr/>
            </p:nvSpPr>
            <p:spPr bwMode="auto">
              <a:xfrm>
                <a:off x="3626" y="2207"/>
                <a:ext cx="15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a:solidFill>
                      <a:srgbClr val="000000"/>
                    </a:solidFill>
                  </a:rPr>
                  <a:t>FeO</a:t>
                </a:r>
                <a:endParaRPr lang="ru-RU" sz="1000"/>
              </a:p>
            </p:txBody>
          </p:sp>
          <p:sp>
            <p:nvSpPr>
              <p:cNvPr id="695476" name="Rectangle 87"/>
              <p:cNvSpPr>
                <a:spLocks noChangeArrowheads="1"/>
              </p:cNvSpPr>
              <p:nvPr/>
            </p:nvSpPr>
            <p:spPr bwMode="auto">
              <a:xfrm>
                <a:off x="3014" y="2270"/>
                <a:ext cx="45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a:solidFill>
                      <a:srgbClr val="000000"/>
                    </a:solidFill>
                  </a:rPr>
                  <a:t>FeO, mol</a:t>
                </a:r>
                <a:r>
                  <a:rPr lang="en-US" sz="1000">
                    <a:solidFill>
                      <a:srgbClr val="000000"/>
                    </a:solidFill>
                  </a:rPr>
                  <a:t>. </a:t>
                </a:r>
                <a:r>
                  <a:rPr lang="ru-RU" sz="1000">
                    <a:solidFill>
                      <a:srgbClr val="000000"/>
                    </a:solidFill>
                  </a:rPr>
                  <a:t>%</a:t>
                </a:r>
                <a:endParaRPr lang="ru-RU" sz="1000"/>
              </a:p>
            </p:txBody>
          </p:sp>
          <p:sp>
            <p:nvSpPr>
              <p:cNvPr id="695477" name="Rectangle 88"/>
              <p:cNvSpPr>
                <a:spLocks noChangeArrowheads="1"/>
              </p:cNvSpPr>
              <p:nvPr/>
            </p:nvSpPr>
            <p:spPr bwMode="auto">
              <a:xfrm>
                <a:off x="2627" y="1348"/>
                <a:ext cx="18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a:solidFill>
                      <a:srgbClr val="000000"/>
                    </a:solidFill>
                    <a:latin typeface="Arial Unicode MS" pitchFamily="34" charset="-128"/>
                  </a:rPr>
                  <a:t>T, </a:t>
                </a:r>
                <a:r>
                  <a:rPr lang="ru-RU" sz="1000">
                    <a:solidFill>
                      <a:srgbClr val="000000"/>
                    </a:solidFill>
                    <a:latin typeface="Symbol" pitchFamily="18" charset="2"/>
                  </a:rPr>
                  <a:t>°</a:t>
                </a:r>
                <a:r>
                  <a:rPr lang="ru-RU" sz="1000">
                    <a:solidFill>
                      <a:srgbClr val="000000"/>
                    </a:solidFill>
                    <a:latin typeface="Arial Unicode MS" pitchFamily="34" charset="-128"/>
                  </a:rPr>
                  <a:t>C</a:t>
                </a:r>
              </a:p>
            </p:txBody>
          </p:sp>
          <p:sp>
            <p:nvSpPr>
              <p:cNvPr id="695478" name="Rectangle 89"/>
              <p:cNvSpPr>
                <a:spLocks noChangeArrowheads="1"/>
              </p:cNvSpPr>
              <p:nvPr/>
            </p:nvSpPr>
            <p:spPr bwMode="auto">
              <a:xfrm>
                <a:off x="2842" y="1348"/>
                <a:ext cx="2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a:solidFill>
                      <a:srgbClr val="000000"/>
                    </a:solidFill>
                    <a:latin typeface="Arial Unicode MS" pitchFamily="34" charset="-128"/>
                  </a:rPr>
                  <a:t> </a:t>
                </a:r>
                <a:endParaRPr lang="ru-RU" sz="1000"/>
              </a:p>
            </p:txBody>
          </p:sp>
          <p:sp>
            <p:nvSpPr>
              <p:cNvPr id="695479" name="Line 90"/>
              <p:cNvSpPr>
                <a:spLocks noChangeShapeType="1"/>
              </p:cNvSpPr>
              <p:nvPr/>
            </p:nvSpPr>
            <p:spPr bwMode="auto">
              <a:xfrm>
                <a:off x="3654" y="1436"/>
                <a:ext cx="0" cy="747"/>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80" name="Line 91"/>
              <p:cNvSpPr>
                <a:spLocks noChangeShapeType="1"/>
              </p:cNvSpPr>
              <p:nvPr/>
            </p:nvSpPr>
            <p:spPr bwMode="auto">
              <a:xfrm flipH="1">
                <a:off x="3646" y="2142"/>
                <a:ext cx="8"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81" name="Line 92"/>
              <p:cNvSpPr>
                <a:spLocks noChangeShapeType="1"/>
              </p:cNvSpPr>
              <p:nvPr/>
            </p:nvSpPr>
            <p:spPr bwMode="auto">
              <a:xfrm flipH="1">
                <a:off x="3646" y="2099"/>
                <a:ext cx="8"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82" name="Line 93"/>
              <p:cNvSpPr>
                <a:spLocks noChangeShapeType="1"/>
              </p:cNvSpPr>
              <p:nvPr/>
            </p:nvSpPr>
            <p:spPr bwMode="auto">
              <a:xfrm flipH="1">
                <a:off x="3646" y="2058"/>
                <a:ext cx="7"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83" name="Line 94"/>
              <p:cNvSpPr>
                <a:spLocks noChangeShapeType="1"/>
              </p:cNvSpPr>
              <p:nvPr/>
            </p:nvSpPr>
            <p:spPr bwMode="auto">
              <a:xfrm flipH="1">
                <a:off x="3646" y="2017"/>
                <a:ext cx="8"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84" name="Line 95"/>
              <p:cNvSpPr>
                <a:spLocks noChangeShapeType="1"/>
              </p:cNvSpPr>
              <p:nvPr/>
            </p:nvSpPr>
            <p:spPr bwMode="auto">
              <a:xfrm flipH="1">
                <a:off x="3646" y="1975"/>
                <a:ext cx="8"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85" name="Line 96"/>
              <p:cNvSpPr>
                <a:spLocks noChangeShapeType="1"/>
              </p:cNvSpPr>
              <p:nvPr/>
            </p:nvSpPr>
            <p:spPr bwMode="auto">
              <a:xfrm flipH="1">
                <a:off x="3646" y="1934"/>
                <a:ext cx="8"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86" name="Line 97"/>
              <p:cNvSpPr>
                <a:spLocks noChangeShapeType="1"/>
              </p:cNvSpPr>
              <p:nvPr/>
            </p:nvSpPr>
            <p:spPr bwMode="auto">
              <a:xfrm flipH="1">
                <a:off x="3646" y="1893"/>
                <a:ext cx="8"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87" name="Line 98"/>
              <p:cNvSpPr>
                <a:spLocks noChangeShapeType="1"/>
              </p:cNvSpPr>
              <p:nvPr/>
            </p:nvSpPr>
            <p:spPr bwMode="auto">
              <a:xfrm flipH="1">
                <a:off x="3646" y="1851"/>
                <a:ext cx="8"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88" name="Line 99"/>
              <p:cNvSpPr>
                <a:spLocks noChangeShapeType="1"/>
              </p:cNvSpPr>
              <p:nvPr/>
            </p:nvSpPr>
            <p:spPr bwMode="auto">
              <a:xfrm flipH="1">
                <a:off x="3646" y="1809"/>
                <a:ext cx="8"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89" name="Line 100"/>
              <p:cNvSpPr>
                <a:spLocks noChangeShapeType="1"/>
              </p:cNvSpPr>
              <p:nvPr/>
            </p:nvSpPr>
            <p:spPr bwMode="auto">
              <a:xfrm flipH="1">
                <a:off x="3646" y="1768"/>
                <a:ext cx="8"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90" name="Line 101"/>
              <p:cNvSpPr>
                <a:spLocks noChangeShapeType="1"/>
              </p:cNvSpPr>
              <p:nvPr/>
            </p:nvSpPr>
            <p:spPr bwMode="auto">
              <a:xfrm flipH="1">
                <a:off x="3646" y="1726"/>
                <a:ext cx="8"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91" name="Line 102"/>
              <p:cNvSpPr>
                <a:spLocks noChangeShapeType="1"/>
              </p:cNvSpPr>
              <p:nvPr/>
            </p:nvSpPr>
            <p:spPr bwMode="auto">
              <a:xfrm flipH="1">
                <a:off x="3646" y="1685"/>
                <a:ext cx="8"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92" name="Line 103"/>
              <p:cNvSpPr>
                <a:spLocks noChangeShapeType="1"/>
              </p:cNvSpPr>
              <p:nvPr/>
            </p:nvSpPr>
            <p:spPr bwMode="auto">
              <a:xfrm flipH="1">
                <a:off x="3646" y="1644"/>
                <a:ext cx="8"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93" name="Line 104"/>
              <p:cNvSpPr>
                <a:spLocks noChangeShapeType="1"/>
              </p:cNvSpPr>
              <p:nvPr/>
            </p:nvSpPr>
            <p:spPr bwMode="auto">
              <a:xfrm flipH="1">
                <a:off x="3646" y="1602"/>
                <a:ext cx="8"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94" name="Line 105"/>
              <p:cNvSpPr>
                <a:spLocks noChangeShapeType="1"/>
              </p:cNvSpPr>
              <p:nvPr/>
            </p:nvSpPr>
            <p:spPr bwMode="auto">
              <a:xfrm flipH="1">
                <a:off x="3646" y="1559"/>
                <a:ext cx="8"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95" name="Line 106"/>
              <p:cNvSpPr>
                <a:spLocks noChangeShapeType="1"/>
              </p:cNvSpPr>
              <p:nvPr/>
            </p:nvSpPr>
            <p:spPr bwMode="auto">
              <a:xfrm flipH="1">
                <a:off x="3646" y="1518"/>
                <a:ext cx="8"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96" name="Line 107"/>
              <p:cNvSpPr>
                <a:spLocks noChangeShapeType="1"/>
              </p:cNvSpPr>
              <p:nvPr/>
            </p:nvSpPr>
            <p:spPr bwMode="auto">
              <a:xfrm flipH="1">
                <a:off x="3646" y="1477"/>
                <a:ext cx="8"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97" name="Line 108"/>
              <p:cNvSpPr>
                <a:spLocks noChangeShapeType="1"/>
              </p:cNvSpPr>
              <p:nvPr/>
            </p:nvSpPr>
            <p:spPr bwMode="auto">
              <a:xfrm flipH="1">
                <a:off x="3646" y="1436"/>
                <a:ext cx="8"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98" name="Line 109"/>
              <p:cNvSpPr>
                <a:spLocks noChangeShapeType="1"/>
              </p:cNvSpPr>
              <p:nvPr/>
            </p:nvSpPr>
            <p:spPr bwMode="auto">
              <a:xfrm flipH="1">
                <a:off x="3645" y="2099"/>
                <a:ext cx="9"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499" name="Line 110"/>
              <p:cNvSpPr>
                <a:spLocks noChangeShapeType="1"/>
              </p:cNvSpPr>
              <p:nvPr/>
            </p:nvSpPr>
            <p:spPr bwMode="auto">
              <a:xfrm flipH="1">
                <a:off x="3645" y="2017"/>
                <a:ext cx="9"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500" name="Line 111"/>
              <p:cNvSpPr>
                <a:spLocks noChangeShapeType="1"/>
              </p:cNvSpPr>
              <p:nvPr/>
            </p:nvSpPr>
            <p:spPr bwMode="auto">
              <a:xfrm flipH="1">
                <a:off x="3645" y="1934"/>
                <a:ext cx="9"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501" name="Line 112"/>
              <p:cNvSpPr>
                <a:spLocks noChangeShapeType="1"/>
              </p:cNvSpPr>
              <p:nvPr/>
            </p:nvSpPr>
            <p:spPr bwMode="auto">
              <a:xfrm flipH="1">
                <a:off x="3645" y="1851"/>
                <a:ext cx="9"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502" name="Line 113"/>
              <p:cNvSpPr>
                <a:spLocks noChangeShapeType="1"/>
              </p:cNvSpPr>
              <p:nvPr/>
            </p:nvSpPr>
            <p:spPr bwMode="auto">
              <a:xfrm flipH="1">
                <a:off x="3645" y="1768"/>
                <a:ext cx="9"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503" name="Line 114"/>
              <p:cNvSpPr>
                <a:spLocks noChangeShapeType="1"/>
              </p:cNvSpPr>
              <p:nvPr/>
            </p:nvSpPr>
            <p:spPr bwMode="auto">
              <a:xfrm flipH="1">
                <a:off x="3645" y="1685"/>
                <a:ext cx="9"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504" name="Line 115"/>
              <p:cNvSpPr>
                <a:spLocks noChangeShapeType="1"/>
              </p:cNvSpPr>
              <p:nvPr/>
            </p:nvSpPr>
            <p:spPr bwMode="auto">
              <a:xfrm flipH="1">
                <a:off x="3645" y="1602"/>
                <a:ext cx="9"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505" name="Line 116"/>
              <p:cNvSpPr>
                <a:spLocks noChangeShapeType="1"/>
              </p:cNvSpPr>
              <p:nvPr/>
            </p:nvSpPr>
            <p:spPr bwMode="auto">
              <a:xfrm flipH="1">
                <a:off x="3645" y="1518"/>
                <a:ext cx="9"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506" name="Line 117"/>
              <p:cNvSpPr>
                <a:spLocks noChangeShapeType="1"/>
              </p:cNvSpPr>
              <p:nvPr/>
            </p:nvSpPr>
            <p:spPr bwMode="auto">
              <a:xfrm flipH="1">
                <a:off x="3645" y="1436"/>
                <a:ext cx="9"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507" name="Rectangle 119"/>
              <p:cNvSpPr>
                <a:spLocks noChangeArrowheads="1"/>
              </p:cNvSpPr>
              <p:nvPr/>
            </p:nvSpPr>
            <p:spPr bwMode="auto">
              <a:xfrm>
                <a:off x="2791" y="2011"/>
                <a:ext cx="2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a:solidFill>
                      <a:srgbClr val="0000FF"/>
                    </a:solidFill>
                    <a:latin typeface="Arial Unicode MS" pitchFamily="34" charset="-128"/>
                  </a:rPr>
                  <a:t> </a:t>
                </a:r>
                <a:endParaRPr lang="ru-RU" sz="1000"/>
              </a:p>
            </p:txBody>
          </p:sp>
          <p:sp>
            <p:nvSpPr>
              <p:cNvPr id="695508" name="Rectangle 120"/>
              <p:cNvSpPr>
                <a:spLocks noChangeArrowheads="1"/>
              </p:cNvSpPr>
              <p:nvPr/>
            </p:nvSpPr>
            <p:spPr bwMode="auto">
              <a:xfrm>
                <a:off x="3003" y="1869"/>
                <a:ext cx="19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a:solidFill>
                      <a:srgbClr val="0000FF"/>
                    </a:solidFill>
                    <a:latin typeface="Arial Unicode MS" pitchFamily="34" charset="-128"/>
                  </a:rPr>
                  <a:t>L+SS</a:t>
                </a:r>
                <a:endParaRPr lang="ru-RU" sz="1000"/>
              </a:p>
            </p:txBody>
          </p:sp>
          <p:sp>
            <p:nvSpPr>
              <p:cNvPr id="695509" name="Rectangle 121"/>
              <p:cNvSpPr>
                <a:spLocks noChangeArrowheads="1"/>
              </p:cNvSpPr>
              <p:nvPr/>
            </p:nvSpPr>
            <p:spPr bwMode="auto">
              <a:xfrm>
                <a:off x="3084" y="1869"/>
                <a:ext cx="2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a:solidFill>
                      <a:srgbClr val="0000FF"/>
                    </a:solidFill>
                    <a:latin typeface="Arial Unicode MS" pitchFamily="34" charset="-128"/>
                  </a:rPr>
                  <a:t> </a:t>
                </a:r>
                <a:endParaRPr lang="ru-RU" sz="1000"/>
              </a:p>
            </p:txBody>
          </p:sp>
          <p:sp>
            <p:nvSpPr>
              <p:cNvPr id="695510" name="Rectangle 122"/>
              <p:cNvSpPr>
                <a:spLocks noChangeArrowheads="1"/>
              </p:cNvSpPr>
              <p:nvPr/>
            </p:nvSpPr>
            <p:spPr bwMode="auto">
              <a:xfrm>
                <a:off x="3218" y="1579"/>
                <a:ext cx="4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a:solidFill>
                      <a:srgbClr val="0000FF"/>
                    </a:solidFill>
                    <a:latin typeface="Arial Unicode MS" pitchFamily="34" charset="-128"/>
                  </a:rPr>
                  <a:t>L</a:t>
                </a:r>
                <a:endParaRPr lang="ru-RU" sz="1000"/>
              </a:p>
            </p:txBody>
          </p:sp>
          <p:sp>
            <p:nvSpPr>
              <p:cNvPr id="695511" name="Rectangle 123"/>
              <p:cNvSpPr>
                <a:spLocks noChangeArrowheads="1"/>
              </p:cNvSpPr>
              <p:nvPr/>
            </p:nvSpPr>
            <p:spPr bwMode="auto">
              <a:xfrm>
                <a:off x="3242" y="1579"/>
                <a:ext cx="2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a:solidFill>
                      <a:srgbClr val="0000FF"/>
                    </a:solidFill>
                  </a:rPr>
                  <a:t> </a:t>
                </a:r>
                <a:endParaRPr lang="ru-RU" sz="1000"/>
              </a:p>
            </p:txBody>
          </p:sp>
        </p:grpSp>
        <p:sp>
          <p:nvSpPr>
            <p:cNvPr id="695512" name="Text Box 197"/>
            <p:cNvSpPr txBox="1">
              <a:spLocks noChangeArrowheads="1"/>
            </p:cNvSpPr>
            <p:nvPr/>
          </p:nvSpPr>
          <p:spPr bwMode="auto">
            <a:xfrm>
              <a:off x="2831" y="1365"/>
              <a:ext cx="7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lgn="ctr"/>
              <a:r>
                <a:rPr lang="en-US" sz="1400">
                  <a:solidFill>
                    <a:schemeClr val="accent2"/>
                  </a:solidFill>
                  <a:latin typeface="Arial" pitchFamily="34" charset="0"/>
                </a:rPr>
                <a:t>Published</a:t>
              </a:r>
            </a:p>
          </p:txBody>
        </p:sp>
      </p:grpSp>
      <p:grpSp>
        <p:nvGrpSpPr>
          <p:cNvPr id="695513" name="Group 624"/>
          <p:cNvGrpSpPr>
            <a:grpSpLocks/>
          </p:cNvGrpSpPr>
          <p:nvPr/>
        </p:nvGrpSpPr>
        <p:grpSpPr bwMode="auto">
          <a:xfrm>
            <a:off x="2397125" y="1633538"/>
            <a:ext cx="2751138" cy="2536825"/>
            <a:chOff x="878" y="1133"/>
            <a:chExt cx="1733" cy="1598"/>
          </a:xfrm>
        </p:grpSpPr>
        <p:sp>
          <p:nvSpPr>
            <p:cNvPr id="695514" name="Text Box 8"/>
            <p:cNvSpPr txBox="1">
              <a:spLocks noChangeAspect="1" noChangeArrowheads="1"/>
            </p:cNvSpPr>
            <p:nvPr/>
          </p:nvSpPr>
          <p:spPr bwMode="auto">
            <a:xfrm>
              <a:off x="1543" y="1133"/>
              <a:ext cx="3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600">
                  <a:latin typeface="Arial" pitchFamily="34" charset="0"/>
                </a:rPr>
                <a:t>UO</a:t>
              </a:r>
              <a:r>
                <a:rPr lang="en-US" sz="1600" baseline="-25000">
                  <a:latin typeface="Arial" pitchFamily="34" charset="0"/>
                </a:rPr>
                <a:t>2</a:t>
              </a:r>
              <a:endParaRPr lang="ru-RU" sz="1600" baseline="-25000">
                <a:latin typeface="Arial" pitchFamily="34" charset="0"/>
              </a:endParaRPr>
            </a:p>
          </p:txBody>
        </p:sp>
        <p:grpSp>
          <p:nvGrpSpPr>
            <p:cNvPr id="695515" name="Group 622"/>
            <p:cNvGrpSpPr>
              <a:grpSpLocks/>
            </p:cNvGrpSpPr>
            <p:nvPr/>
          </p:nvGrpSpPr>
          <p:grpSpPr bwMode="auto">
            <a:xfrm>
              <a:off x="878" y="1218"/>
              <a:ext cx="1733" cy="1513"/>
              <a:chOff x="750" y="1066"/>
              <a:chExt cx="1733" cy="1513"/>
            </a:xfrm>
          </p:grpSpPr>
          <p:sp>
            <p:nvSpPr>
              <p:cNvPr id="695516" name="AutoShape 3"/>
              <p:cNvSpPr>
                <a:spLocks noChangeAspect="1" noChangeArrowheads="1"/>
              </p:cNvSpPr>
              <p:nvPr/>
            </p:nvSpPr>
            <p:spPr bwMode="auto">
              <a:xfrm>
                <a:off x="921" y="1213"/>
                <a:ext cx="1331" cy="1170"/>
              </a:xfrm>
              <a:prstGeom prst="triangle">
                <a:avLst>
                  <a:gd name="adj" fmla="val 50000"/>
                </a:avLst>
              </a:prstGeom>
              <a:solidFill>
                <a:schemeClr val="accent1">
                  <a:alpha val="20000"/>
                </a:schemeClr>
              </a:solidFill>
              <a:ln w="12700" algn="ctr">
                <a:solidFill>
                  <a:srgbClr val="FF0000"/>
                </a:solidFill>
                <a:miter lim="800000"/>
                <a:headEnd type="none" w="sm" len="sm"/>
                <a:tailEnd type="none" w="sm" len="sm"/>
              </a:ln>
            </p:spPr>
            <p:txBody>
              <a:bodyPr wrap="none" anchor="ctr"/>
              <a:lstStyle/>
              <a:p>
                <a:endParaRPr lang="ru-RU"/>
              </a:p>
            </p:txBody>
          </p:sp>
          <p:sp>
            <p:nvSpPr>
              <p:cNvPr id="695517" name="Freeform 2"/>
              <p:cNvSpPr>
                <a:spLocks noChangeAspect="1"/>
              </p:cNvSpPr>
              <p:nvPr/>
            </p:nvSpPr>
            <p:spPr bwMode="auto">
              <a:xfrm>
                <a:off x="976" y="2123"/>
                <a:ext cx="400" cy="263"/>
              </a:xfrm>
              <a:custGeom>
                <a:avLst/>
                <a:gdLst>
                  <a:gd name="T0" fmla="*/ 0 w 400"/>
                  <a:gd name="T1" fmla="*/ 300 h 263"/>
                  <a:gd name="T2" fmla="*/ 96 w 400"/>
                  <a:gd name="T3" fmla="*/ 501 h 263"/>
                  <a:gd name="T4" fmla="*/ 655 w 400"/>
                  <a:gd name="T5" fmla="*/ 493 h 263"/>
                  <a:gd name="T6" fmla="*/ 174 w 400"/>
                  <a:gd name="T7" fmla="*/ 0 h 263"/>
                  <a:gd name="T8" fmla="*/ 0 w 400"/>
                  <a:gd name="T9" fmla="*/ 300 h 263"/>
                  <a:gd name="T10" fmla="*/ 0 60000 65536"/>
                  <a:gd name="T11" fmla="*/ 0 60000 65536"/>
                  <a:gd name="T12" fmla="*/ 0 60000 65536"/>
                  <a:gd name="T13" fmla="*/ 0 60000 65536"/>
                  <a:gd name="T14" fmla="*/ 0 60000 65536"/>
                  <a:gd name="T15" fmla="*/ 0 w 400"/>
                  <a:gd name="T16" fmla="*/ 0 h 263"/>
                  <a:gd name="T17" fmla="*/ 667 w 400"/>
                  <a:gd name="T18" fmla="*/ 501 h 263"/>
                </a:gdLst>
                <a:ahLst/>
                <a:cxnLst>
                  <a:cxn ang="T10">
                    <a:pos x="T0" y="T1"/>
                  </a:cxn>
                  <a:cxn ang="T11">
                    <a:pos x="T2" y="T3"/>
                  </a:cxn>
                  <a:cxn ang="T12">
                    <a:pos x="T4" y="T5"/>
                  </a:cxn>
                  <a:cxn ang="T13">
                    <a:pos x="T6" y="T7"/>
                  </a:cxn>
                  <a:cxn ang="T14">
                    <a:pos x="T8" y="T9"/>
                  </a:cxn>
                </a:cxnLst>
                <a:rect l="T15" t="T16" r="T17" b="T18"/>
                <a:pathLst>
                  <a:path w="400" h="263">
                    <a:moveTo>
                      <a:pt x="0" y="176"/>
                    </a:moveTo>
                    <a:cubicBezTo>
                      <a:pt x="0" y="176"/>
                      <a:pt x="14" y="211"/>
                      <a:pt x="5" y="261"/>
                    </a:cubicBezTo>
                    <a:cubicBezTo>
                      <a:pt x="58" y="263"/>
                      <a:pt x="2" y="261"/>
                      <a:pt x="389" y="261"/>
                    </a:cubicBezTo>
                    <a:cubicBezTo>
                      <a:pt x="400" y="211"/>
                      <a:pt x="277" y="0"/>
                      <a:pt x="101" y="5"/>
                    </a:cubicBezTo>
                    <a:cubicBezTo>
                      <a:pt x="2" y="183"/>
                      <a:pt x="0" y="176"/>
                      <a:pt x="0" y="176"/>
                    </a:cubicBezTo>
                    <a:close/>
                  </a:path>
                </a:pathLst>
              </a:custGeom>
              <a:gradFill rotWithShape="1">
                <a:gsLst>
                  <a:gs pos="0">
                    <a:schemeClr val="accent1">
                      <a:alpha val="39000"/>
                    </a:schemeClr>
                  </a:gs>
                  <a:gs pos="100000">
                    <a:srgbClr val="000099">
                      <a:alpha val="14000"/>
                    </a:srgbClr>
                  </a:gs>
                </a:gsLst>
                <a:path path="rect">
                  <a:fillToRect l="50000" t="50000" r="50000" b="50000"/>
                </a:path>
              </a:gradFill>
              <a:ln w="12700" cap="flat" cmpd="sng">
                <a:solidFill>
                  <a:srgbClr val="008000"/>
                </a:solidFill>
                <a:prstDash val="lgDash"/>
                <a:round/>
                <a:headEnd type="none" w="sm" len="sm"/>
                <a:tailEnd type="none" w="sm" len="sm"/>
              </a:ln>
            </p:spPr>
            <p:txBody>
              <a:bodyPr/>
              <a:lstStyle/>
              <a:p>
                <a:endParaRPr lang="de-DE"/>
              </a:p>
            </p:txBody>
          </p:sp>
          <p:sp>
            <p:nvSpPr>
              <p:cNvPr id="695518" name="Text Box 6"/>
              <p:cNvSpPr txBox="1">
                <a:spLocks noChangeAspect="1" noChangeArrowheads="1"/>
              </p:cNvSpPr>
              <p:nvPr/>
            </p:nvSpPr>
            <p:spPr bwMode="auto">
              <a:xfrm>
                <a:off x="750" y="2367"/>
                <a:ext cx="38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600">
                    <a:latin typeface="Arial" pitchFamily="34" charset="0"/>
                  </a:rPr>
                  <a:t>SiO</a:t>
                </a:r>
                <a:r>
                  <a:rPr lang="en-US" sz="1600" baseline="-25000">
                    <a:latin typeface="Arial" pitchFamily="34" charset="0"/>
                  </a:rPr>
                  <a:t>2</a:t>
                </a:r>
                <a:endParaRPr lang="ru-RU" sz="1600">
                  <a:latin typeface="Arial" pitchFamily="34" charset="0"/>
                </a:endParaRPr>
              </a:p>
            </p:txBody>
          </p:sp>
          <p:sp>
            <p:nvSpPr>
              <p:cNvPr id="695519" name="Text Box 7"/>
              <p:cNvSpPr txBox="1">
                <a:spLocks noChangeAspect="1" noChangeArrowheads="1"/>
              </p:cNvSpPr>
              <p:nvPr/>
            </p:nvSpPr>
            <p:spPr bwMode="auto">
              <a:xfrm>
                <a:off x="2118" y="2367"/>
                <a:ext cx="36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600">
                    <a:latin typeface="Arial" pitchFamily="34" charset="0"/>
                  </a:rPr>
                  <a:t>FeO</a:t>
                </a:r>
                <a:endParaRPr lang="ru-RU" sz="1600" baseline="-25000">
                  <a:latin typeface="Arial" pitchFamily="34" charset="0"/>
                </a:endParaRPr>
              </a:p>
            </p:txBody>
          </p:sp>
          <p:sp>
            <p:nvSpPr>
              <p:cNvPr id="695520" name="Line 9"/>
              <p:cNvSpPr>
                <a:spLocks noChangeAspect="1" noChangeShapeType="1"/>
              </p:cNvSpPr>
              <p:nvPr/>
            </p:nvSpPr>
            <p:spPr bwMode="auto">
              <a:xfrm>
                <a:off x="1588" y="1213"/>
                <a:ext cx="265" cy="1174"/>
              </a:xfrm>
              <a:prstGeom prst="line">
                <a:avLst/>
              </a:prstGeom>
              <a:noFill/>
              <a:ln w="3175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e-DE"/>
              </a:p>
            </p:txBody>
          </p:sp>
          <p:sp>
            <p:nvSpPr>
              <p:cNvPr id="695521" name="Line 11"/>
              <p:cNvSpPr>
                <a:spLocks noChangeAspect="1" noChangeShapeType="1"/>
              </p:cNvSpPr>
              <p:nvPr/>
            </p:nvSpPr>
            <p:spPr bwMode="auto">
              <a:xfrm>
                <a:off x="1845" y="2383"/>
                <a:ext cx="406" cy="0"/>
              </a:xfrm>
              <a:prstGeom prst="line">
                <a:avLst/>
              </a:prstGeom>
              <a:noFill/>
              <a:ln w="508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e-DE"/>
              </a:p>
            </p:txBody>
          </p:sp>
          <p:sp>
            <p:nvSpPr>
              <p:cNvPr id="695522" name="Line 12"/>
              <p:cNvSpPr>
                <a:spLocks noChangeAspect="1" noChangeShapeType="1"/>
              </p:cNvSpPr>
              <p:nvPr/>
            </p:nvSpPr>
            <p:spPr bwMode="auto">
              <a:xfrm flipV="1">
                <a:off x="923" y="1207"/>
                <a:ext cx="665" cy="1181"/>
              </a:xfrm>
              <a:prstGeom prst="line">
                <a:avLst/>
              </a:prstGeom>
              <a:noFill/>
              <a:ln w="50800">
                <a:solidFill>
                  <a:srgbClr val="008000"/>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endParaRPr lang="de-DE"/>
              </a:p>
            </p:txBody>
          </p:sp>
          <p:sp>
            <p:nvSpPr>
              <p:cNvPr id="695523" name="Line 13"/>
              <p:cNvSpPr>
                <a:spLocks noChangeAspect="1" noChangeShapeType="1"/>
              </p:cNvSpPr>
              <p:nvPr/>
            </p:nvSpPr>
            <p:spPr bwMode="auto">
              <a:xfrm>
                <a:off x="1585" y="1211"/>
                <a:ext cx="666" cy="1172"/>
              </a:xfrm>
              <a:prstGeom prst="line">
                <a:avLst/>
              </a:prstGeom>
              <a:noFill/>
              <a:ln w="50800">
                <a:solidFill>
                  <a:srgbClr val="008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e-DE"/>
              </a:p>
            </p:txBody>
          </p:sp>
          <p:sp>
            <p:nvSpPr>
              <p:cNvPr id="695524" name="Text Box 14"/>
              <p:cNvSpPr txBox="1">
                <a:spLocks noChangeAspect="1" noChangeArrowheads="1"/>
              </p:cNvSpPr>
              <p:nvPr/>
            </p:nvSpPr>
            <p:spPr bwMode="auto">
              <a:xfrm rot="3627502">
                <a:off x="1547" y="1648"/>
                <a:ext cx="92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2000">
                    <a:solidFill>
                      <a:srgbClr val="008000"/>
                    </a:solidFill>
                    <a:latin typeface="Arial" pitchFamily="34" charset="0"/>
                  </a:rPr>
                  <a:t>CORPHAD</a:t>
                </a:r>
                <a:endParaRPr lang="ru-RU" sz="2000">
                  <a:solidFill>
                    <a:srgbClr val="008000"/>
                  </a:solidFill>
                  <a:latin typeface="Arial" pitchFamily="34" charset="0"/>
                </a:endParaRPr>
              </a:p>
            </p:txBody>
          </p:sp>
          <p:sp>
            <p:nvSpPr>
              <p:cNvPr id="695525" name="Text Box 15"/>
              <p:cNvSpPr txBox="1">
                <a:spLocks noChangeAspect="1" noChangeArrowheads="1"/>
              </p:cNvSpPr>
              <p:nvPr/>
            </p:nvSpPr>
            <p:spPr bwMode="auto">
              <a:xfrm rot="-3682559">
                <a:off x="485" y="1648"/>
                <a:ext cx="137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600">
                    <a:solidFill>
                      <a:srgbClr val="008000"/>
                    </a:solidFill>
                    <a:latin typeface="Arial" pitchFamily="34" charset="0"/>
                  </a:rPr>
                  <a:t>CORPHAD+PRECOS</a:t>
                </a:r>
                <a:endParaRPr lang="ru-RU" sz="1600">
                  <a:solidFill>
                    <a:srgbClr val="008000"/>
                  </a:solidFill>
                  <a:latin typeface="Arial" pitchFamily="34" charset="0"/>
                </a:endParaRPr>
              </a:p>
            </p:txBody>
          </p:sp>
          <p:sp>
            <p:nvSpPr>
              <p:cNvPr id="695526" name="Oval 198"/>
              <p:cNvSpPr>
                <a:spLocks noChangeAspect="1" noChangeArrowheads="1"/>
              </p:cNvSpPr>
              <p:nvPr/>
            </p:nvSpPr>
            <p:spPr bwMode="auto">
              <a:xfrm>
                <a:off x="1829" y="2361"/>
                <a:ext cx="37" cy="37"/>
              </a:xfrm>
              <a:prstGeom prst="ellipse">
                <a:avLst/>
              </a:prstGeom>
              <a:solidFill>
                <a:srgbClr val="FFFF00"/>
              </a:solidFill>
              <a:ln w="12700" algn="ctr">
                <a:solidFill>
                  <a:schemeClr val="accent2"/>
                </a:solidFill>
                <a:round/>
                <a:headEnd type="none" w="sm" len="sm"/>
                <a:tailEnd type="none" w="sm" len="sm"/>
              </a:ln>
            </p:spPr>
            <p:txBody>
              <a:bodyPr wrap="none" anchor="ctr"/>
              <a:lstStyle/>
              <a:p>
                <a:endParaRPr lang="ru-RU"/>
              </a:p>
            </p:txBody>
          </p:sp>
          <p:sp>
            <p:nvSpPr>
              <p:cNvPr id="695527" name="Text Box 199"/>
              <p:cNvSpPr txBox="1">
                <a:spLocks noChangeAspect="1" noChangeArrowheads="1"/>
              </p:cNvSpPr>
              <p:nvPr/>
            </p:nvSpPr>
            <p:spPr bwMode="auto">
              <a:xfrm>
                <a:off x="1628" y="2367"/>
                <a:ext cx="584"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600">
                    <a:latin typeface="Arial" pitchFamily="34" charset="0"/>
                  </a:rPr>
                  <a:t>Fe</a:t>
                </a:r>
                <a:r>
                  <a:rPr lang="en-US" sz="1600" baseline="-25000">
                    <a:latin typeface="Arial" pitchFamily="34" charset="0"/>
                  </a:rPr>
                  <a:t>2</a:t>
                </a:r>
                <a:r>
                  <a:rPr lang="en-US" sz="1600">
                    <a:latin typeface="Arial" pitchFamily="34" charset="0"/>
                  </a:rPr>
                  <a:t>SiO</a:t>
                </a:r>
                <a:r>
                  <a:rPr lang="en-US" sz="1600" baseline="-25000">
                    <a:latin typeface="Arial" pitchFamily="34" charset="0"/>
                  </a:rPr>
                  <a:t>4</a:t>
                </a:r>
                <a:endParaRPr lang="ru-RU" sz="1600" baseline="-25000">
                  <a:latin typeface="Arial" pitchFamily="34" charset="0"/>
                </a:endParaRPr>
              </a:p>
            </p:txBody>
          </p:sp>
          <p:sp>
            <p:nvSpPr>
              <p:cNvPr id="695528" name="Line 205"/>
              <p:cNvSpPr>
                <a:spLocks noChangeAspect="1" noChangeShapeType="1"/>
              </p:cNvSpPr>
              <p:nvPr/>
            </p:nvSpPr>
            <p:spPr bwMode="auto">
              <a:xfrm>
                <a:off x="932" y="2383"/>
                <a:ext cx="901" cy="0"/>
              </a:xfrm>
              <a:prstGeom prst="line">
                <a:avLst/>
              </a:prstGeom>
              <a:noFill/>
              <a:ln w="50800">
                <a:solidFill>
                  <a:srgbClr val="0000FF"/>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endParaRPr lang="de-DE"/>
              </a:p>
            </p:txBody>
          </p:sp>
          <p:sp>
            <p:nvSpPr>
              <p:cNvPr id="695529" name="Oval 241"/>
              <p:cNvSpPr>
                <a:spLocks noChangeAspect="1" noChangeArrowheads="1"/>
              </p:cNvSpPr>
              <p:nvPr/>
            </p:nvSpPr>
            <p:spPr bwMode="auto">
              <a:xfrm>
                <a:off x="1423" y="1534"/>
                <a:ext cx="220" cy="331"/>
              </a:xfrm>
              <a:prstGeom prst="ellipse">
                <a:avLst/>
              </a:prstGeom>
              <a:gradFill rotWithShape="1">
                <a:gsLst>
                  <a:gs pos="0">
                    <a:srgbClr val="FFFF99">
                      <a:alpha val="64998"/>
                    </a:srgbClr>
                  </a:gs>
                  <a:gs pos="100000">
                    <a:srgbClr val="FF3300">
                      <a:alpha val="29999"/>
                    </a:srgbClr>
                  </a:gs>
                </a:gsLst>
                <a:path path="shape">
                  <a:fillToRect l="50000" t="50000" r="50000" b="50000"/>
                </a:path>
              </a:gra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p>
                <a:pPr algn="ctr"/>
                <a:r>
                  <a:rPr lang="en-US" sz="2000">
                    <a:solidFill>
                      <a:srgbClr val="FF0000"/>
                    </a:solidFill>
                  </a:rPr>
                  <a:t>?</a:t>
                </a:r>
                <a:endParaRPr lang="ru-RU" sz="2000">
                  <a:solidFill>
                    <a:srgbClr val="FF0000"/>
                  </a:solidFill>
                </a:endParaRPr>
              </a:p>
            </p:txBody>
          </p:sp>
          <p:sp>
            <p:nvSpPr>
              <p:cNvPr id="695530" name="Oval 424"/>
              <p:cNvSpPr>
                <a:spLocks noChangeAspect="1" noChangeArrowheads="1"/>
              </p:cNvSpPr>
              <p:nvPr/>
            </p:nvSpPr>
            <p:spPr bwMode="auto">
              <a:xfrm>
                <a:off x="1062" y="2145"/>
                <a:ext cx="220" cy="230"/>
              </a:xfrm>
              <a:prstGeom prst="ellipse">
                <a:avLst/>
              </a:prstGeom>
              <a:gradFill rotWithShape="1">
                <a:gsLst>
                  <a:gs pos="0">
                    <a:srgbClr val="FFFF99">
                      <a:alpha val="64998"/>
                    </a:srgbClr>
                  </a:gs>
                  <a:gs pos="100000">
                    <a:srgbClr val="FF3300">
                      <a:alpha val="29999"/>
                    </a:srgbClr>
                  </a:gs>
                </a:gsLst>
                <a:path path="shape">
                  <a:fillToRect l="50000" t="50000" r="50000" b="50000"/>
                </a:path>
              </a:gra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p>
                <a:r>
                  <a:rPr lang="en-US" sz="2000">
                    <a:solidFill>
                      <a:srgbClr val="FF0000"/>
                    </a:solidFill>
                  </a:rPr>
                  <a:t>?</a:t>
                </a:r>
                <a:endParaRPr lang="ru-RU" sz="2000">
                  <a:solidFill>
                    <a:srgbClr val="FF0000"/>
                  </a:solidFill>
                </a:endParaRPr>
              </a:p>
            </p:txBody>
          </p:sp>
          <p:sp>
            <p:nvSpPr>
              <p:cNvPr id="695531" name="Oval 438"/>
              <p:cNvSpPr>
                <a:spLocks noChangeAspect="1" noChangeArrowheads="1"/>
              </p:cNvSpPr>
              <p:nvPr/>
            </p:nvSpPr>
            <p:spPr bwMode="auto">
              <a:xfrm>
                <a:off x="1849" y="2271"/>
                <a:ext cx="80" cy="8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p>
                <a:pPr algn="ctr"/>
                <a:r>
                  <a:rPr lang="en-US" sz="1400">
                    <a:solidFill>
                      <a:srgbClr val="008000"/>
                    </a:solidFill>
                  </a:rPr>
                  <a:t>1</a:t>
                </a:r>
                <a:endParaRPr lang="ru-RU" sz="1400">
                  <a:solidFill>
                    <a:srgbClr val="008000"/>
                  </a:solidFill>
                </a:endParaRPr>
              </a:p>
            </p:txBody>
          </p:sp>
          <p:sp>
            <p:nvSpPr>
              <p:cNvPr id="695532" name="Oval 440"/>
              <p:cNvSpPr>
                <a:spLocks noChangeAspect="1" noChangeArrowheads="1"/>
              </p:cNvSpPr>
              <p:nvPr/>
            </p:nvSpPr>
            <p:spPr bwMode="auto">
              <a:xfrm>
                <a:off x="1820" y="2302"/>
                <a:ext cx="37" cy="37"/>
              </a:xfrm>
              <a:prstGeom prst="ellipse">
                <a:avLst/>
              </a:prstGeom>
              <a:solidFill>
                <a:srgbClr val="CCFFFF"/>
              </a:solidFill>
              <a:ln w="12700" algn="ctr">
                <a:solidFill>
                  <a:srgbClr val="008000"/>
                </a:solidFill>
                <a:round/>
                <a:headEnd type="none" w="sm" len="sm"/>
                <a:tailEnd type="none" w="sm" len="sm"/>
              </a:ln>
            </p:spPr>
            <p:txBody>
              <a:bodyPr wrap="none" anchor="ctr"/>
              <a:lstStyle/>
              <a:p>
                <a:endParaRPr lang="ru-RU"/>
              </a:p>
            </p:txBody>
          </p:sp>
          <p:sp>
            <p:nvSpPr>
              <p:cNvPr id="695533" name="Oval 441"/>
              <p:cNvSpPr>
                <a:spLocks noChangeAspect="1" noChangeArrowheads="1"/>
              </p:cNvSpPr>
              <p:nvPr/>
            </p:nvSpPr>
            <p:spPr bwMode="auto">
              <a:xfrm>
                <a:off x="1766" y="2051"/>
                <a:ext cx="37" cy="37"/>
              </a:xfrm>
              <a:prstGeom prst="ellipse">
                <a:avLst/>
              </a:prstGeom>
              <a:solidFill>
                <a:srgbClr val="0000FF"/>
              </a:solidFill>
              <a:ln w="12700" algn="ctr">
                <a:solidFill>
                  <a:schemeClr val="accent2"/>
                </a:solidFill>
                <a:round/>
                <a:headEnd type="none" w="sm" len="sm"/>
                <a:tailEnd type="none" w="sm" len="sm"/>
              </a:ln>
            </p:spPr>
            <p:txBody>
              <a:bodyPr wrap="none" anchor="ctr"/>
              <a:lstStyle/>
              <a:p>
                <a:endParaRPr lang="ru-RU">
                  <a:solidFill>
                    <a:srgbClr val="FF3300"/>
                  </a:solidFill>
                </a:endParaRPr>
              </a:p>
            </p:txBody>
          </p:sp>
          <p:sp>
            <p:nvSpPr>
              <p:cNvPr id="695534" name="Oval 442"/>
              <p:cNvSpPr>
                <a:spLocks noChangeAspect="1" noChangeArrowheads="1"/>
              </p:cNvSpPr>
              <p:nvPr/>
            </p:nvSpPr>
            <p:spPr bwMode="auto">
              <a:xfrm>
                <a:off x="1662" y="1622"/>
                <a:ext cx="37" cy="37"/>
              </a:xfrm>
              <a:prstGeom prst="ellipse">
                <a:avLst/>
              </a:prstGeom>
              <a:solidFill>
                <a:srgbClr val="CCFFFF"/>
              </a:solidFill>
              <a:ln w="12700" algn="ctr">
                <a:solidFill>
                  <a:srgbClr val="008000"/>
                </a:solidFill>
                <a:round/>
                <a:headEnd type="none" w="sm" len="sm"/>
                <a:tailEnd type="none" w="sm" len="sm"/>
              </a:ln>
            </p:spPr>
            <p:txBody>
              <a:bodyPr wrap="none" anchor="ctr"/>
              <a:lstStyle/>
              <a:p>
                <a:endParaRPr lang="ru-RU"/>
              </a:p>
            </p:txBody>
          </p:sp>
          <p:sp>
            <p:nvSpPr>
              <p:cNvPr id="695535" name="Oval 443"/>
              <p:cNvSpPr>
                <a:spLocks noChangeAspect="1" noChangeArrowheads="1"/>
              </p:cNvSpPr>
              <p:nvPr/>
            </p:nvSpPr>
            <p:spPr bwMode="auto">
              <a:xfrm>
                <a:off x="1676" y="2192"/>
                <a:ext cx="37" cy="37"/>
              </a:xfrm>
              <a:prstGeom prst="ellipse">
                <a:avLst/>
              </a:prstGeom>
              <a:solidFill>
                <a:srgbClr val="CCFFFF"/>
              </a:solidFill>
              <a:ln w="12700" algn="ctr">
                <a:solidFill>
                  <a:srgbClr val="008000"/>
                </a:solidFill>
                <a:round/>
                <a:headEnd type="none" w="sm" len="sm"/>
                <a:tailEnd type="none" w="sm" len="sm"/>
              </a:ln>
            </p:spPr>
            <p:txBody>
              <a:bodyPr wrap="none" anchor="ctr"/>
              <a:lstStyle/>
              <a:p>
                <a:endParaRPr lang="ru-RU"/>
              </a:p>
            </p:txBody>
          </p:sp>
          <p:sp>
            <p:nvSpPr>
              <p:cNvPr id="695536" name="Oval 444"/>
              <p:cNvSpPr>
                <a:spLocks noChangeAspect="1" noChangeArrowheads="1"/>
              </p:cNvSpPr>
              <p:nvPr/>
            </p:nvSpPr>
            <p:spPr bwMode="auto">
              <a:xfrm>
                <a:off x="1743" y="2324"/>
                <a:ext cx="37" cy="37"/>
              </a:xfrm>
              <a:prstGeom prst="ellipse">
                <a:avLst/>
              </a:prstGeom>
              <a:solidFill>
                <a:srgbClr val="CCFFFF"/>
              </a:solidFill>
              <a:ln w="12700" algn="ctr">
                <a:solidFill>
                  <a:srgbClr val="008000"/>
                </a:solidFill>
                <a:round/>
                <a:headEnd type="none" w="sm" len="sm"/>
                <a:tailEnd type="none" w="sm" len="sm"/>
              </a:ln>
            </p:spPr>
            <p:txBody>
              <a:bodyPr wrap="none" anchor="ctr"/>
              <a:lstStyle/>
              <a:p>
                <a:endParaRPr lang="ru-RU"/>
              </a:p>
            </p:txBody>
          </p:sp>
          <p:sp>
            <p:nvSpPr>
              <p:cNvPr id="695537" name="Oval 445"/>
              <p:cNvSpPr>
                <a:spLocks noChangeAspect="1" noChangeArrowheads="1"/>
              </p:cNvSpPr>
              <p:nvPr/>
            </p:nvSpPr>
            <p:spPr bwMode="auto">
              <a:xfrm>
                <a:off x="1913" y="2316"/>
                <a:ext cx="37" cy="37"/>
              </a:xfrm>
              <a:prstGeom prst="ellipse">
                <a:avLst/>
              </a:prstGeom>
              <a:solidFill>
                <a:srgbClr val="CCFFFF"/>
              </a:solidFill>
              <a:ln w="12700" algn="ctr">
                <a:solidFill>
                  <a:srgbClr val="008000"/>
                </a:solidFill>
                <a:round/>
                <a:headEnd type="none" w="sm" len="sm"/>
                <a:tailEnd type="none" w="sm" len="sm"/>
              </a:ln>
            </p:spPr>
            <p:txBody>
              <a:bodyPr wrap="none" anchor="ctr"/>
              <a:lstStyle/>
              <a:p>
                <a:endParaRPr lang="ru-RU"/>
              </a:p>
            </p:txBody>
          </p:sp>
          <p:sp>
            <p:nvSpPr>
              <p:cNvPr id="695538" name="Oval 446"/>
              <p:cNvSpPr>
                <a:spLocks noChangeAspect="1" noChangeArrowheads="1"/>
              </p:cNvSpPr>
              <p:nvPr/>
            </p:nvSpPr>
            <p:spPr bwMode="auto">
              <a:xfrm>
                <a:off x="1452" y="1953"/>
                <a:ext cx="36" cy="37"/>
              </a:xfrm>
              <a:prstGeom prst="ellipse">
                <a:avLst/>
              </a:prstGeom>
              <a:solidFill>
                <a:srgbClr val="CCFFFF"/>
              </a:solidFill>
              <a:ln w="12700" algn="ctr">
                <a:solidFill>
                  <a:srgbClr val="008000"/>
                </a:solidFill>
                <a:round/>
                <a:headEnd type="none" w="sm" len="sm"/>
                <a:tailEnd type="none" w="sm" len="sm"/>
              </a:ln>
            </p:spPr>
            <p:txBody>
              <a:bodyPr wrap="none" anchor="ctr"/>
              <a:lstStyle/>
              <a:p>
                <a:endParaRPr lang="ru-RU"/>
              </a:p>
            </p:txBody>
          </p:sp>
          <p:sp>
            <p:nvSpPr>
              <p:cNvPr id="695539" name="Oval 447"/>
              <p:cNvSpPr>
                <a:spLocks noChangeAspect="1" noChangeArrowheads="1"/>
              </p:cNvSpPr>
              <p:nvPr/>
            </p:nvSpPr>
            <p:spPr bwMode="auto">
              <a:xfrm>
                <a:off x="1117" y="2182"/>
                <a:ext cx="37" cy="36"/>
              </a:xfrm>
              <a:prstGeom prst="ellipse">
                <a:avLst/>
              </a:prstGeom>
              <a:solidFill>
                <a:srgbClr val="CCFFFF"/>
              </a:solidFill>
              <a:ln w="12700" algn="ctr">
                <a:solidFill>
                  <a:srgbClr val="008000"/>
                </a:solidFill>
                <a:round/>
                <a:headEnd type="none" w="sm" len="sm"/>
                <a:tailEnd type="none" w="sm" len="sm"/>
              </a:ln>
            </p:spPr>
            <p:txBody>
              <a:bodyPr wrap="none" anchor="ctr"/>
              <a:lstStyle/>
              <a:p>
                <a:endParaRPr lang="ru-RU"/>
              </a:p>
            </p:txBody>
          </p:sp>
          <p:sp>
            <p:nvSpPr>
              <p:cNvPr id="695540" name="Oval 448"/>
              <p:cNvSpPr>
                <a:spLocks noChangeAspect="1" noChangeArrowheads="1"/>
              </p:cNvSpPr>
              <p:nvPr/>
            </p:nvSpPr>
            <p:spPr bwMode="auto">
              <a:xfrm>
                <a:off x="1214" y="2319"/>
                <a:ext cx="37" cy="37"/>
              </a:xfrm>
              <a:prstGeom prst="ellipse">
                <a:avLst/>
              </a:prstGeom>
              <a:solidFill>
                <a:srgbClr val="CCFFFF"/>
              </a:solidFill>
              <a:ln w="12700" algn="ctr">
                <a:solidFill>
                  <a:srgbClr val="008000"/>
                </a:solidFill>
                <a:round/>
                <a:headEnd type="none" w="sm" len="sm"/>
                <a:tailEnd type="none" w="sm" len="sm"/>
              </a:ln>
            </p:spPr>
            <p:txBody>
              <a:bodyPr wrap="none" anchor="ctr"/>
              <a:lstStyle/>
              <a:p>
                <a:endParaRPr lang="ru-RU"/>
              </a:p>
            </p:txBody>
          </p:sp>
          <p:sp>
            <p:nvSpPr>
              <p:cNvPr id="695541" name="Oval 449"/>
              <p:cNvSpPr>
                <a:spLocks noChangeAspect="1" noChangeArrowheads="1"/>
              </p:cNvSpPr>
              <p:nvPr/>
            </p:nvSpPr>
            <p:spPr bwMode="auto">
              <a:xfrm>
                <a:off x="1107" y="2276"/>
                <a:ext cx="37" cy="36"/>
              </a:xfrm>
              <a:prstGeom prst="ellipse">
                <a:avLst/>
              </a:prstGeom>
              <a:solidFill>
                <a:srgbClr val="CCFFFF"/>
              </a:solidFill>
              <a:ln w="12700" algn="ctr">
                <a:solidFill>
                  <a:srgbClr val="008000"/>
                </a:solidFill>
                <a:round/>
                <a:headEnd type="none" w="sm" len="sm"/>
                <a:tailEnd type="none" w="sm" len="sm"/>
              </a:ln>
            </p:spPr>
            <p:txBody>
              <a:bodyPr wrap="none" anchor="ctr"/>
              <a:lstStyle/>
              <a:p>
                <a:endParaRPr lang="ru-RU"/>
              </a:p>
            </p:txBody>
          </p:sp>
          <p:sp>
            <p:nvSpPr>
              <p:cNvPr id="695542" name="Oval 450"/>
              <p:cNvSpPr>
                <a:spLocks noChangeAspect="1" noChangeArrowheads="1"/>
              </p:cNvSpPr>
              <p:nvPr/>
            </p:nvSpPr>
            <p:spPr bwMode="auto">
              <a:xfrm>
                <a:off x="1819" y="1957"/>
                <a:ext cx="80" cy="8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p>
                <a:pPr algn="ctr"/>
                <a:r>
                  <a:rPr lang="en-US" sz="1600">
                    <a:solidFill>
                      <a:srgbClr val="FF3300"/>
                    </a:solidFill>
                  </a:rPr>
                  <a:t>2</a:t>
                </a:r>
                <a:endParaRPr lang="ru-RU" sz="1600">
                  <a:solidFill>
                    <a:srgbClr val="FF3300"/>
                  </a:solidFill>
                </a:endParaRPr>
              </a:p>
            </p:txBody>
          </p:sp>
          <p:sp>
            <p:nvSpPr>
              <p:cNvPr id="695543" name="Oval 451"/>
              <p:cNvSpPr>
                <a:spLocks noChangeAspect="1" noChangeArrowheads="1"/>
              </p:cNvSpPr>
              <p:nvPr/>
            </p:nvSpPr>
            <p:spPr bwMode="auto">
              <a:xfrm>
                <a:off x="1707" y="1600"/>
                <a:ext cx="80" cy="8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p>
                <a:pPr algn="ctr"/>
                <a:r>
                  <a:rPr lang="en-US" sz="1400">
                    <a:solidFill>
                      <a:srgbClr val="008000"/>
                    </a:solidFill>
                  </a:rPr>
                  <a:t>3</a:t>
                </a:r>
                <a:endParaRPr lang="ru-RU" sz="1400">
                  <a:solidFill>
                    <a:srgbClr val="008000"/>
                  </a:solidFill>
                </a:endParaRPr>
              </a:p>
            </p:txBody>
          </p:sp>
          <p:sp>
            <p:nvSpPr>
              <p:cNvPr id="695544" name="Oval 453"/>
              <p:cNvSpPr>
                <a:spLocks noChangeAspect="1" noChangeArrowheads="1"/>
              </p:cNvSpPr>
              <p:nvPr/>
            </p:nvSpPr>
            <p:spPr bwMode="auto">
              <a:xfrm>
                <a:off x="1941" y="2237"/>
                <a:ext cx="80" cy="8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p>
                <a:pPr algn="ctr"/>
                <a:r>
                  <a:rPr lang="ru-RU" sz="1400">
                    <a:solidFill>
                      <a:srgbClr val="008000"/>
                    </a:solidFill>
                  </a:rPr>
                  <a:t>4</a:t>
                </a:r>
              </a:p>
            </p:txBody>
          </p:sp>
          <p:sp>
            <p:nvSpPr>
              <p:cNvPr id="695545" name="Oval 454"/>
              <p:cNvSpPr>
                <a:spLocks noChangeAspect="1" noChangeArrowheads="1"/>
              </p:cNvSpPr>
              <p:nvPr/>
            </p:nvSpPr>
            <p:spPr bwMode="auto">
              <a:xfrm>
                <a:off x="1715" y="2215"/>
                <a:ext cx="80" cy="8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p>
                <a:pPr algn="ctr"/>
                <a:r>
                  <a:rPr lang="ru-RU" sz="1400">
                    <a:solidFill>
                      <a:srgbClr val="008000"/>
                    </a:solidFill>
                  </a:rPr>
                  <a:t>5</a:t>
                </a:r>
              </a:p>
            </p:txBody>
          </p:sp>
          <p:sp>
            <p:nvSpPr>
              <p:cNvPr id="695546" name="Oval 455"/>
              <p:cNvSpPr>
                <a:spLocks noChangeAspect="1" noChangeArrowheads="1"/>
              </p:cNvSpPr>
              <p:nvPr/>
            </p:nvSpPr>
            <p:spPr bwMode="auto">
              <a:xfrm>
                <a:off x="1636" y="2082"/>
                <a:ext cx="80" cy="8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p>
                <a:pPr algn="ctr"/>
                <a:r>
                  <a:rPr lang="ru-RU" sz="1400">
                    <a:solidFill>
                      <a:srgbClr val="008000"/>
                    </a:solidFill>
                  </a:rPr>
                  <a:t>6</a:t>
                </a:r>
              </a:p>
            </p:txBody>
          </p:sp>
          <p:sp>
            <p:nvSpPr>
              <p:cNvPr id="695547" name="Oval 456"/>
              <p:cNvSpPr>
                <a:spLocks noChangeAspect="1" noChangeArrowheads="1"/>
              </p:cNvSpPr>
              <p:nvPr/>
            </p:nvSpPr>
            <p:spPr bwMode="auto">
              <a:xfrm>
                <a:off x="1135" y="2105"/>
                <a:ext cx="80" cy="8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p>
                <a:pPr algn="ctr"/>
                <a:r>
                  <a:rPr lang="ru-RU" sz="1400">
                    <a:solidFill>
                      <a:srgbClr val="008000"/>
                    </a:solidFill>
                  </a:rPr>
                  <a:t>8</a:t>
                </a:r>
              </a:p>
            </p:txBody>
          </p:sp>
          <p:sp>
            <p:nvSpPr>
              <p:cNvPr id="695548" name="Oval 457"/>
              <p:cNvSpPr>
                <a:spLocks noChangeAspect="1" noChangeArrowheads="1"/>
              </p:cNvSpPr>
              <p:nvPr/>
            </p:nvSpPr>
            <p:spPr bwMode="auto">
              <a:xfrm>
                <a:off x="1049" y="2320"/>
                <a:ext cx="116" cy="8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p>
                <a:pPr algn="ctr"/>
                <a:r>
                  <a:rPr lang="ru-RU" sz="1400">
                    <a:solidFill>
                      <a:srgbClr val="008000"/>
                    </a:solidFill>
                  </a:rPr>
                  <a:t>10</a:t>
                </a:r>
              </a:p>
            </p:txBody>
          </p:sp>
          <p:sp>
            <p:nvSpPr>
              <p:cNvPr id="695549" name="Oval 458"/>
              <p:cNvSpPr>
                <a:spLocks noChangeAspect="1" noChangeArrowheads="1"/>
              </p:cNvSpPr>
              <p:nvPr/>
            </p:nvSpPr>
            <p:spPr bwMode="auto">
              <a:xfrm>
                <a:off x="1264" y="2266"/>
                <a:ext cx="80" cy="8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p>
                <a:pPr algn="ctr"/>
                <a:r>
                  <a:rPr lang="ru-RU" sz="1400">
                    <a:solidFill>
                      <a:srgbClr val="008000"/>
                    </a:solidFill>
                  </a:rPr>
                  <a:t>9</a:t>
                </a:r>
              </a:p>
            </p:txBody>
          </p:sp>
          <p:sp>
            <p:nvSpPr>
              <p:cNvPr id="695550" name="Oval 459"/>
              <p:cNvSpPr>
                <a:spLocks noChangeAspect="1" noChangeArrowheads="1"/>
              </p:cNvSpPr>
              <p:nvPr/>
            </p:nvSpPr>
            <p:spPr bwMode="auto">
              <a:xfrm>
                <a:off x="1479" y="1875"/>
                <a:ext cx="80" cy="8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p>
                <a:pPr algn="ctr"/>
                <a:r>
                  <a:rPr lang="ru-RU" sz="1400">
                    <a:solidFill>
                      <a:srgbClr val="008000"/>
                    </a:solidFill>
                  </a:rPr>
                  <a:t>7</a:t>
                </a:r>
              </a:p>
            </p:txBody>
          </p:sp>
        </p:grpSp>
      </p:grpSp>
      <p:sp>
        <p:nvSpPr>
          <p:cNvPr id="695551" name="Rectangle 391"/>
          <p:cNvSpPr>
            <a:spLocks noChangeAspect="1" noChangeArrowheads="1"/>
          </p:cNvSpPr>
          <p:nvPr/>
        </p:nvSpPr>
        <p:spPr bwMode="auto">
          <a:xfrm flipH="1">
            <a:off x="0" y="5343525"/>
            <a:ext cx="5127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en-US" sz="1200">
                <a:solidFill>
                  <a:srgbClr val="000000"/>
                </a:solidFill>
                <a:latin typeface="Arial Unicode MS" pitchFamily="34" charset="-128"/>
              </a:rPr>
              <a:t>SiO</a:t>
            </a:r>
            <a:r>
              <a:rPr lang="en-US" sz="1200" baseline="-25000">
                <a:solidFill>
                  <a:srgbClr val="000000"/>
                </a:solidFill>
                <a:latin typeface="Arial Unicode MS" pitchFamily="34" charset="-128"/>
              </a:rPr>
              <a:t>2</a:t>
            </a:r>
            <a:endParaRPr lang="ru-RU" sz="1200"/>
          </a:p>
        </p:txBody>
      </p:sp>
      <p:sp>
        <p:nvSpPr>
          <p:cNvPr id="695552" name="Rectangle 395"/>
          <p:cNvSpPr>
            <a:spLocks noChangeAspect="1" noChangeArrowheads="1"/>
          </p:cNvSpPr>
          <p:nvPr/>
        </p:nvSpPr>
        <p:spPr bwMode="auto">
          <a:xfrm flipH="1">
            <a:off x="1895475" y="5370513"/>
            <a:ext cx="5159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en-US" sz="1200">
                <a:solidFill>
                  <a:srgbClr val="000000"/>
                </a:solidFill>
                <a:latin typeface="Arial Unicode MS" pitchFamily="34" charset="-128"/>
              </a:rPr>
              <a:t>FeO</a:t>
            </a:r>
            <a:endParaRPr lang="ru-RU" sz="1200"/>
          </a:p>
        </p:txBody>
      </p:sp>
      <p:grpSp>
        <p:nvGrpSpPr>
          <p:cNvPr id="695553" name="Group 634"/>
          <p:cNvGrpSpPr>
            <a:grpSpLocks/>
          </p:cNvGrpSpPr>
          <p:nvPr/>
        </p:nvGrpSpPr>
        <p:grpSpPr bwMode="auto">
          <a:xfrm>
            <a:off x="203200" y="4060825"/>
            <a:ext cx="2566988" cy="1943100"/>
            <a:chOff x="96" y="2541"/>
            <a:chExt cx="1617" cy="1224"/>
          </a:xfrm>
        </p:grpSpPr>
        <p:grpSp>
          <p:nvGrpSpPr>
            <p:cNvPr id="695554" name="Group 339"/>
            <p:cNvGrpSpPr>
              <a:grpSpLocks/>
            </p:cNvGrpSpPr>
            <p:nvPr/>
          </p:nvGrpSpPr>
          <p:grpSpPr bwMode="auto">
            <a:xfrm>
              <a:off x="383" y="2671"/>
              <a:ext cx="1119" cy="953"/>
              <a:chOff x="10511" y="15300"/>
              <a:chExt cx="2839" cy="3112"/>
            </a:xfrm>
          </p:grpSpPr>
          <p:sp>
            <p:nvSpPr>
              <p:cNvPr id="695555" name="Line 340"/>
              <p:cNvSpPr>
                <a:spLocks noChangeAspect="1" noChangeShapeType="1"/>
              </p:cNvSpPr>
              <p:nvPr/>
            </p:nvSpPr>
            <p:spPr bwMode="auto">
              <a:xfrm flipH="1">
                <a:off x="13065" y="15301"/>
                <a:ext cx="1" cy="3111"/>
              </a:xfrm>
              <a:prstGeom prst="line">
                <a:avLst/>
              </a:prstGeom>
              <a:noFill/>
              <a:ln w="6350">
                <a:solidFill>
                  <a:srgbClr val="C0C0C0"/>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sp>
            <p:nvSpPr>
              <p:cNvPr id="695556" name="Line 341"/>
              <p:cNvSpPr>
                <a:spLocks noChangeAspect="1" noChangeShapeType="1"/>
              </p:cNvSpPr>
              <p:nvPr/>
            </p:nvSpPr>
            <p:spPr bwMode="auto">
              <a:xfrm flipH="1">
                <a:off x="12781" y="15301"/>
                <a:ext cx="1" cy="3111"/>
              </a:xfrm>
              <a:prstGeom prst="line">
                <a:avLst/>
              </a:prstGeom>
              <a:noFill/>
              <a:ln w="6350">
                <a:solidFill>
                  <a:srgbClr val="808080"/>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sp>
            <p:nvSpPr>
              <p:cNvPr id="695557" name="Line 342"/>
              <p:cNvSpPr>
                <a:spLocks noChangeAspect="1" noChangeShapeType="1"/>
              </p:cNvSpPr>
              <p:nvPr/>
            </p:nvSpPr>
            <p:spPr bwMode="auto">
              <a:xfrm flipH="1">
                <a:off x="12497" y="15301"/>
                <a:ext cx="1" cy="3111"/>
              </a:xfrm>
              <a:prstGeom prst="line">
                <a:avLst/>
              </a:prstGeom>
              <a:noFill/>
              <a:ln w="6350">
                <a:solidFill>
                  <a:srgbClr val="C0C0C0"/>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sp>
            <p:nvSpPr>
              <p:cNvPr id="695558" name="Line 343"/>
              <p:cNvSpPr>
                <a:spLocks noChangeAspect="1" noChangeShapeType="1"/>
              </p:cNvSpPr>
              <p:nvPr/>
            </p:nvSpPr>
            <p:spPr bwMode="auto">
              <a:xfrm flipH="1">
                <a:off x="12214" y="15301"/>
                <a:ext cx="0" cy="3111"/>
              </a:xfrm>
              <a:prstGeom prst="line">
                <a:avLst/>
              </a:prstGeom>
              <a:noFill/>
              <a:ln w="6350">
                <a:solidFill>
                  <a:srgbClr val="808080"/>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sp>
            <p:nvSpPr>
              <p:cNvPr id="695559" name="Line 344"/>
              <p:cNvSpPr>
                <a:spLocks noChangeAspect="1" noChangeShapeType="1"/>
              </p:cNvSpPr>
              <p:nvPr/>
            </p:nvSpPr>
            <p:spPr bwMode="auto">
              <a:xfrm flipH="1">
                <a:off x="11646" y="15301"/>
                <a:ext cx="1" cy="3111"/>
              </a:xfrm>
              <a:prstGeom prst="line">
                <a:avLst/>
              </a:prstGeom>
              <a:noFill/>
              <a:ln w="6350">
                <a:solidFill>
                  <a:srgbClr val="808080"/>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sp>
            <p:nvSpPr>
              <p:cNvPr id="695560" name="Line 345"/>
              <p:cNvSpPr>
                <a:spLocks noChangeAspect="1" noChangeShapeType="1"/>
              </p:cNvSpPr>
              <p:nvPr/>
            </p:nvSpPr>
            <p:spPr bwMode="auto">
              <a:xfrm flipH="1">
                <a:off x="11362" y="15301"/>
                <a:ext cx="1" cy="3111"/>
              </a:xfrm>
              <a:prstGeom prst="line">
                <a:avLst/>
              </a:prstGeom>
              <a:noFill/>
              <a:ln w="6350">
                <a:solidFill>
                  <a:srgbClr val="C0C0C0"/>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sp>
            <p:nvSpPr>
              <p:cNvPr id="695561" name="Line 346"/>
              <p:cNvSpPr>
                <a:spLocks noChangeAspect="1" noChangeShapeType="1"/>
              </p:cNvSpPr>
              <p:nvPr/>
            </p:nvSpPr>
            <p:spPr bwMode="auto">
              <a:xfrm flipH="1">
                <a:off x="11079" y="15301"/>
                <a:ext cx="0" cy="3111"/>
              </a:xfrm>
              <a:prstGeom prst="line">
                <a:avLst/>
              </a:prstGeom>
              <a:noFill/>
              <a:ln w="6350">
                <a:solidFill>
                  <a:srgbClr val="808080"/>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sp>
            <p:nvSpPr>
              <p:cNvPr id="695562" name="Line 347"/>
              <p:cNvSpPr>
                <a:spLocks noChangeAspect="1" noChangeShapeType="1"/>
              </p:cNvSpPr>
              <p:nvPr/>
            </p:nvSpPr>
            <p:spPr bwMode="auto">
              <a:xfrm flipH="1">
                <a:off x="10795" y="15301"/>
                <a:ext cx="0" cy="3111"/>
              </a:xfrm>
              <a:prstGeom prst="line">
                <a:avLst/>
              </a:prstGeom>
              <a:noFill/>
              <a:ln w="6350">
                <a:solidFill>
                  <a:srgbClr val="C0C0C0"/>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sp>
            <p:nvSpPr>
              <p:cNvPr id="695563" name="Line 348"/>
              <p:cNvSpPr>
                <a:spLocks noChangeAspect="1" noChangeShapeType="1"/>
              </p:cNvSpPr>
              <p:nvPr/>
            </p:nvSpPr>
            <p:spPr bwMode="auto">
              <a:xfrm flipH="1">
                <a:off x="10511" y="15300"/>
                <a:ext cx="1" cy="3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564" name="Line 349"/>
              <p:cNvSpPr>
                <a:spLocks noChangeAspect="1" noChangeShapeType="1"/>
              </p:cNvSpPr>
              <p:nvPr/>
            </p:nvSpPr>
            <p:spPr bwMode="auto">
              <a:xfrm flipH="1">
                <a:off x="11930" y="15301"/>
                <a:ext cx="1" cy="3111"/>
              </a:xfrm>
              <a:prstGeom prst="line">
                <a:avLst/>
              </a:prstGeom>
              <a:noFill/>
              <a:ln w="6350">
                <a:solidFill>
                  <a:srgbClr val="C0C0C0"/>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sp>
            <p:nvSpPr>
              <p:cNvPr id="695565" name="Line 350"/>
              <p:cNvSpPr>
                <a:spLocks noChangeAspect="1" noChangeShapeType="1"/>
              </p:cNvSpPr>
              <p:nvPr/>
            </p:nvSpPr>
            <p:spPr bwMode="auto">
              <a:xfrm>
                <a:off x="13349" y="15300"/>
                <a:ext cx="1" cy="3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695566" name="Line 351"/>
            <p:cNvSpPr>
              <a:spLocks noChangeAspect="1" noChangeShapeType="1"/>
            </p:cNvSpPr>
            <p:nvPr/>
          </p:nvSpPr>
          <p:spPr bwMode="auto">
            <a:xfrm flipH="1">
              <a:off x="384" y="2893"/>
              <a:ext cx="1118" cy="0"/>
            </a:xfrm>
            <a:prstGeom prst="line">
              <a:avLst/>
            </a:prstGeom>
            <a:noFill/>
            <a:ln w="6350">
              <a:solidFill>
                <a:srgbClr val="C0C0C0"/>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sp>
          <p:nvSpPr>
            <p:cNvPr id="695567" name="Line 352"/>
            <p:cNvSpPr>
              <a:spLocks noChangeAspect="1" noChangeShapeType="1"/>
            </p:cNvSpPr>
            <p:nvPr/>
          </p:nvSpPr>
          <p:spPr bwMode="auto">
            <a:xfrm flipH="1">
              <a:off x="384" y="3503"/>
              <a:ext cx="1118" cy="0"/>
            </a:xfrm>
            <a:prstGeom prst="line">
              <a:avLst/>
            </a:prstGeom>
            <a:noFill/>
            <a:ln w="6350">
              <a:solidFill>
                <a:srgbClr val="808080"/>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sp>
          <p:nvSpPr>
            <p:cNvPr id="695568" name="Line 353"/>
            <p:cNvSpPr>
              <a:spLocks noChangeAspect="1" noChangeShapeType="1"/>
            </p:cNvSpPr>
            <p:nvPr/>
          </p:nvSpPr>
          <p:spPr bwMode="auto">
            <a:xfrm flipH="1">
              <a:off x="384" y="3380"/>
              <a:ext cx="1118" cy="0"/>
            </a:xfrm>
            <a:prstGeom prst="line">
              <a:avLst/>
            </a:prstGeom>
            <a:noFill/>
            <a:ln w="6350">
              <a:solidFill>
                <a:srgbClr val="C0C0C0"/>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sp>
          <p:nvSpPr>
            <p:cNvPr id="695569" name="Line 354"/>
            <p:cNvSpPr>
              <a:spLocks noChangeAspect="1" noChangeShapeType="1"/>
            </p:cNvSpPr>
            <p:nvPr/>
          </p:nvSpPr>
          <p:spPr bwMode="auto">
            <a:xfrm flipH="1">
              <a:off x="384" y="3257"/>
              <a:ext cx="1118" cy="2"/>
            </a:xfrm>
            <a:prstGeom prst="line">
              <a:avLst/>
            </a:prstGeom>
            <a:noFill/>
            <a:ln w="6350">
              <a:solidFill>
                <a:srgbClr val="808080"/>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sp>
          <p:nvSpPr>
            <p:cNvPr id="695570" name="Line 355"/>
            <p:cNvSpPr>
              <a:spLocks noChangeAspect="1" noChangeShapeType="1"/>
            </p:cNvSpPr>
            <p:nvPr/>
          </p:nvSpPr>
          <p:spPr bwMode="auto">
            <a:xfrm flipH="1">
              <a:off x="384" y="3136"/>
              <a:ext cx="1118" cy="0"/>
            </a:xfrm>
            <a:prstGeom prst="line">
              <a:avLst/>
            </a:prstGeom>
            <a:noFill/>
            <a:ln w="6350">
              <a:solidFill>
                <a:srgbClr val="C0C0C0"/>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sp>
          <p:nvSpPr>
            <p:cNvPr id="695571" name="Line 356"/>
            <p:cNvSpPr>
              <a:spLocks noChangeAspect="1" noChangeShapeType="1"/>
            </p:cNvSpPr>
            <p:nvPr/>
          </p:nvSpPr>
          <p:spPr bwMode="auto">
            <a:xfrm flipH="1">
              <a:off x="384" y="3014"/>
              <a:ext cx="1118" cy="0"/>
            </a:xfrm>
            <a:prstGeom prst="line">
              <a:avLst/>
            </a:prstGeom>
            <a:noFill/>
            <a:ln w="6350">
              <a:solidFill>
                <a:srgbClr val="808080"/>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sp>
          <p:nvSpPr>
            <p:cNvPr id="695572" name="Line 357"/>
            <p:cNvSpPr>
              <a:spLocks noChangeAspect="1" noChangeShapeType="1"/>
            </p:cNvSpPr>
            <p:nvPr/>
          </p:nvSpPr>
          <p:spPr bwMode="auto">
            <a:xfrm flipH="1">
              <a:off x="384" y="2770"/>
              <a:ext cx="1118" cy="0"/>
            </a:xfrm>
            <a:prstGeom prst="line">
              <a:avLst/>
            </a:prstGeom>
            <a:noFill/>
            <a:ln w="6350">
              <a:solidFill>
                <a:srgbClr val="808080"/>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sp>
          <p:nvSpPr>
            <p:cNvPr id="695573" name="Line 359"/>
            <p:cNvSpPr>
              <a:spLocks noChangeAspect="1" noChangeShapeType="1"/>
            </p:cNvSpPr>
            <p:nvPr/>
          </p:nvSpPr>
          <p:spPr bwMode="auto">
            <a:xfrm flipH="1">
              <a:off x="384" y="3503"/>
              <a:ext cx="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574" name="Line 360"/>
            <p:cNvSpPr>
              <a:spLocks noChangeAspect="1" noChangeShapeType="1"/>
            </p:cNvSpPr>
            <p:nvPr/>
          </p:nvSpPr>
          <p:spPr bwMode="auto">
            <a:xfrm flipH="1">
              <a:off x="384" y="3380"/>
              <a:ext cx="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575" name="Line 361"/>
            <p:cNvSpPr>
              <a:spLocks noChangeAspect="1" noChangeShapeType="1"/>
            </p:cNvSpPr>
            <p:nvPr/>
          </p:nvSpPr>
          <p:spPr bwMode="auto">
            <a:xfrm flipH="1">
              <a:off x="384" y="3257"/>
              <a:ext cx="6"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576" name="Line 362"/>
            <p:cNvSpPr>
              <a:spLocks noChangeAspect="1" noChangeShapeType="1"/>
            </p:cNvSpPr>
            <p:nvPr/>
          </p:nvSpPr>
          <p:spPr bwMode="auto">
            <a:xfrm flipH="1">
              <a:off x="384" y="3136"/>
              <a:ext cx="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577" name="Line 363"/>
            <p:cNvSpPr>
              <a:spLocks noChangeAspect="1" noChangeShapeType="1"/>
            </p:cNvSpPr>
            <p:nvPr/>
          </p:nvSpPr>
          <p:spPr bwMode="auto">
            <a:xfrm flipH="1">
              <a:off x="384" y="3014"/>
              <a:ext cx="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578" name="Line 364"/>
            <p:cNvSpPr>
              <a:spLocks noChangeAspect="1" noChangeShapeType="1"/>
            </p:cNvSpPr>
            <p:nvPr/>
          </p:nvSpPr>
          <p:spPr bwMode="auto">
            <a:xfrm flipH="1">
              <a:off x="384" y="2893"/>
              <a:ext cx="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579" name="Line 365"/>
            <p:cNvSpPr>
              <a:spLocks noChangeAspect="1" noChangeShapeType="1"/>
            </p:cNvSpPr>
            <p:nvPr/>
          </p:nvSpPr>
          <p:spPr bwMode="auto">
            <a:xfrm flipH="1">
              <a:off x="384" y="2770"/>
              <a:ext cx="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580" name="Line 366"/>
            <p:cNvSpPr>
              <a:spLocks noChangeAspect="1" noChangeShapeType="1"/>
            </p:cNvSpPr>
            <p:nvPr/>
          </p:nvSpPr>
          <p:spPr bwMode="auto">
            <a:xfrm>
              <a:off x="1494" y="3503"/>
              <a:ext cx="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581" name="Line 367"/>
            <p:cNvSpPr>
              <a:spLocks noChangeAspect="1" noChangeShapeType="1"/>
            </p:cNvSpPr>
            <p:nvPr/>
          </p:nvSpPr>
          <p:spPr bwMode="auto">
            <a:xfrm>
              <a:off x="1494" y="3380"/>
              <a:ext cx="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582" name="Line 368"/>
            <p:cNvSpPr>
              <a:spLocks noChangeAspect="1" noChangeShapeType="1"/>
            </p:cNvSpPr>
            <p:nvPr/>
          </p:nvSpPr>
          <p:spPr bwMode="auto">
            <a:xfrm>
              <a:off x="1494" y="3257"/>
              <a:ext cx="8"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583" name="Line 369"/>
            <p:cNvSpPr>
              <a:spLocks noChangeAspect="1" noChangeShapeType="1"/>
            </p:cNvSpPr>
            <p:nvPr/>
          </p:nvSpPr>
          <p:spPr bwMode="auto">
            <a:xfrm>
              <a:off x="1494" y="3136"/>
              <a:ext cx="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584" name="Line 370"/>
            <p:cNvSpPr>
              <a:spLocks noChangeAspect="1" noChangeShapeType="1"/>
            </p:cNvSpPr>
            <p:nvPr/>
          </p:nvSpPr>
          <p:spPr bwMode="auto">
            <a:xfrm>
              <a:off x="1494" y="3014"/>
              <a:ext cx="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585" name="Line 371"/>
            <p:cNvSpPr>
              <a:spLocks noChangeAspect="1" noChangeShapeType="1"/>
            </p:cNvSpPr>
            <p:nvPr/>
          </p:nvSpPr>
          <p:spPr bwMode="auto">
            <a:xfrm>
              <a:off x="1494" y="2893"/>
              <a:ext cx="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586" name="Line 372"/>
            <p:cNvSpPr>
              <a:spLocks noChangeAspect="1" noChangeShapeType="1"/>
            </p:cNvSpPr>
            <p:nvPr/>
          </p:nvSpPr>
          <p:spPr bwMode="auto">
            <a:xfrm>
              <a:off x="1494" y="2770"/>
              <a:ext cx="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587" name="Line 373"/>
            <p:cNvSpPr>
              <a:spLocks noChangeAspect="1" noChangeShapeType="1"/>
            </p:cNvSpPr>
            <p:nvPr/>
          </p:nvSpPr>
          <p:spPr bwMode="auto">
            <a:xfrm flipH="1">
              <a:off x="384" y="3624"/>
              <a:ext cx="111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588" name="Line 374"/>
            <p:cNvSpPr>
              <a:spLocks noChangeAspect="1" noChangeShapeType="1"/>
            </p:cNvSpPr>
            <p:nvPr/>
          </p:nvSpPr>
          <p:spPr bwMode="auto">
            <a:xfrm flipH="1" flipV="1">
              <a:off x="1390" y="3611"/>
              <a:ext cx="0" cy="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589" name="Line 375"/>
            <p:cNvSpPr>
              <a:spLocks noChangeAspect="1" noChangeShapeType="1"/>
            </p:cNvSpPr>
            <p:nvPr/>
          </p:nvSpPr>
          <p:spPr bwMode="auto">
            <a:xfrm flipH="1" flipV="1">
              <a:off x="1278" y="3611"/>
              <a:ext cx="0" cy="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590" name="Line 376"/>
            <p:cNvSpPr>
              <a:spLocks noChangeAspect="1" noChangeShapeType="1"/>
            </p:cNvSpPr>
            <p:nvPr/>
          </p:nvSpPr>
          <p:spPr bwMode="auto">
            <a:xfrm flipH="1" flipV="1">
              <a:off x="1166" y="3611"/>
              <a:ext cx="1" cy="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591" name="Line 377"/>
            <p:cNvSpPr>
              <a:spLocks noChangeAspect="1" noChangeShapeType="1"/>
            </p:cNvSpPr>
            <p:nvPr/>
          </p:nvSpPr>
          <p:spPr bwMode="auto">
            <a:xfrm flipH="1" flipV="1">
              <a:off x="1055" y="3611"/>
              <a:ext cx="0" cy="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592" name="Line 378"/>
            <p:cNvSpPr>
              <a:spLocks noChangeAspect="1" noChangeShapeType="1"/>
            </p:cNvSpPr>
            <p:nvPr/>
          </p:nvSpPr>
          <p:spPr bwMode="auto">
            <a:xfrm flipH="1" flipV="1">
              <a:off x="943" y="3611"/>
              <a:ext cx="0" cy="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593" name="Line 379"/>
            <p:cNvSpPr>
              <a:spLocks noChangeAspect="1" noChangeShapeType="1"/>
            </p:cNvSpPr>
            <p:nvPr/>
          </p:nvSpPr>
          <p:spPr bwMode="auto">
            <a:xfrm flipH="1" flipV="1">
              <a:off x="831" y="3611"/>
              <a:ext cx="0" cy="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594" name="Line 380"/>
            <p:cNvSpPr>
              <a:spLocks noChangeAspect="1" noChangeShapeType="1"/>
            </p:cNvSpPr>
            <p:nvPr/>
          </p:nvSpPr>
          <p:spPr bwMode="auto">
            <a:xfrm flipH="1" flipV="1">
              <a:off x="719" y="3611"/>
              <a:ext cx="1" cy="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595" name="Line 381"/>
            <p:cNvSpPr>
              <a:spLocks noChangeAspect="1" noChangeShapeType="1"/>
            </p:cNvSpPr>
            <p:nvPr/>
          </p:nvSpPr>
          <p:spPr bwMode="auto">
            <a:xfrm flipH="1" flipV="1">
              <a:off x="608" y="3611"/>
              <a:ext cx="0" cy="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596" name="Line 382"/>
            <p:cNvSpPr>
              <a:spLocks noChangeAspect="1" noChangeShapeType="1"/>
            </p:cNvSpPr>
            <p:nvPr/>
          </p:nvSpPr>
          <p:spPr bwMode="auto">
            <a:xfrm flipH="1" flipV="1">
              <a:off x="496" y="3611"/>
              <a:ext cx="0" cy="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597" name="Rectangle 383"/>
            <p:cNvSpPr>
              <a:spLocks noChangeAspect="1" noChangeArrowheads="1"/>
            </p:cNvSpPr>
            <p:nvPr/>
          </p:nvSpPr>
          <p:spPr bwMode="auto">
            <a:xfrm flipH="1">
              <a:off x="96" y="3431"/>
              <a:ext cx="278"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a:r>
                <a:rPr lang="en-US" sz="1000" b="0">
                  <a:solidFill>
                    <a:srgbClr val="000000"/>
                  </a:solidFill>
                  <a:latin typeface="Arial Unicode MS" pitchFamily="34" charset="-128"/>
                </a:rPr>
                <a:t>1</a:t>
              </a:r>
              <a:r>
                <a:rPr lang="ru-RU" sz="1000" b="0">
                  <a:solidFill>
                    <a:srgbClr val="000000"/>
                  </a:solidFill>
                  <a:latin typeface="Arial Unicode MS" pitchFamily="34" charset="-128"/>
                </a:rPr>
                <a:t>2</a:t>
              </a:r>
              <a:r>
                <a:rPr lang="en-US" sz="1000" b="0">
                  <a:solidFill>
                    <a:srgbClr val="000000"/>
                  </a:solidFill>
                  <a:latin typeface="Arial Unicode MS" pitchFamily="34" charset="-128"/>
                </a:rPr>
                <a:t>00</a:t>
              </a:r>
              <a:endParaRPr lang="ru-RU" sz="1000"/>
            </a:p>
          </p:txBody>
        </p:sp>
        <p:sp>
          <p:nvSpPr>
            <p:cNvPr id="695598" name="Rectangle 384"/>
            <p:cNvSpPr>
              <a:spLocks noChangeAspect="1" noChangeArrowheads="1"/>
            </p:cNvSpPr>
            <p:nvPr/>
          </p:nvSpPr>
          <p:spPr bwMode="auto">
            <a:xfrm flipH="1">
              <a:off x="96" y="3188"/>
              <a:ext cx="27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a:r>
                <a:rPr lang="en-US" sz="1000" b="0">
                  <a:solidFill>
                    <a:srgbClr val="000000"/>
                  </a:solidFill>
                  <a:latin typeface="Arial Unicode MS" pitchFamily="34" charset="-128"/>
                </a:rPr>
                <a:t>1</a:t>
              </a:r>
              <a:r>
                <a:rPr lang="ru-RU" sz="1000" b="0">
                  <a:solidFill>
                    <a:srgbClr val="000000"/>
                  </a:solidFill>
                  <a:latin typeface="Arial Unicode MS" pitchFamily="34" charset="-128"/>
                </a:rPr>
                <a:t>4</a:t>
              </a:r>
              <a:r>
                <a:rPr lang="en-US" sz="1000" b="0">
                  <a:solidFill>
                    <a:srgbClr val="000000"/>
                  </a:solidFill>
                  <a:latin typeface="Arial Unicode MS" pitchFamily="34" charset="-128"/>
                </a:rPr>
                <a:t>00</a:t>
              </a:r>
              <a:endParaRPr lang="ru-RU" sz="1000"/>
            </a:p>
          </p:txBody>
        </p:sp>
        <p:sp>
          <p:nvSpPr>
            <p:cNvPr id="695599" name="Rectangle 385"/>
            <p:cNvSpPr>
              <a:spLocks noChangeAspect="1" noChangeArrowheads="1"/>
            </p:cNvSpPr>
            <p:nvPr/>
          </p:nvSpPr>
          <p:spPr bwMode="auto">
            <a:xfrm flipH="1">
              <a:off x="96" y="2944"/>
              <a:ext cx="278"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a:r>
                <a:rPr lang="ru-RU" sz="1000" b="0">
                  <a:solidFill>
                    <a:srgbClr val="000000"/>
                  </a:solidFill>
                  <a:latin typeface="Arial Unicode MS" pitchFamily="34" charset="-128"/>
                </a:rPr>
                <a:t>16</a:t>
              </a:r>
              <a:r>
                <a:rPr lang="en-US" sz="1000" b="0">
                  <a:solidFill>
                    <a:srgbClr val="000000"/>
                  </a:solidFill>
                  <a:latin typeface="Arial Unicode MS" pitchFamily="34" charset="-128"/>
                </a:rPr>
                <a:t>00</a:t>
              </a:r>
              <a:endParaRPr lang="ru-RU" sz="1000"/>
            </a:p>
          </p:txBody>
        </p:sp>
        <p:sp>
          <p:nvSpPr>
            <p:cNvPr id="695600" name="Rectangle 386"/>
            <p:cNvSpPr>
              <a:spLocks noChangeAspect="1" noChangeArrowheads="1"/>
            </p:cNvSpPr>
            <p:nvPr/>
          </p:nvSpPr>
          <p:spPr bwMode="auto">
            <a:xfrm flipH="1">
              <a:off x="96" y="2699"/>
              <a:ext cx="27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a:r>
                <a:rPr lang="ru-RU" sz="1000" b="0">
                  <a:solidFill>
                    <a:srgbClr val="000000"/>
                  </a:solidFill>
                  <a:latin typeface="Arial Unicode MS" pitchFamily="34" charset="-128"/>
                </a:rPr>
                <a:t>18</a:t>
              </a:r>
              <a:r>
                <a:rPr lang="en-US" sz="1000" b="0">
                  <a:solidFill>
                    <a:srgbClr val="000000"/>
                  </a:solidFill>
                  <a:latin typeface="Arial Unicode MS" pitchFamily="34" charset="-128"/>
                </a:rPr>
                <a:t>00</a:t>
              </a:r>
              <a:endParaRPr lang="ru-RU" sz="1000"/>
            </a:p>
          </p:txBody>
        </p:sp>
        <p:sp>
          <p:nvSpPr>
            <p:cNvPr id="695601" name="Rectangle 387"/>
            <p:cNvSpPr>
              <a:spLocks noChangeAspect="1" noChangeArrowheads="1"/>
            </p:cNvSpPr>
            <p:nvPr/>
          </p:nvSpPr>
          <p:spPr bwMode="auto">
            <a:xfrm flipH="1">
              <a:off x="1187" y="3639"/>
              <a:ext cx="17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en-US" sz="1000" b="0">
                  <a:solidFill>
                    <a:srgbClr val="000000"/>
                  </a:solidFill>
                  <a:latin typeface="Arial Unicode MS" pitchFamily="34" charset="-128"/>
                </a:rPr>
                <a:t>80</a:t>
              </a:r>
              <a:endParaRPr lang="ru-RU" sz="1000"/>
            </a:p>
          </p:txBody>
        </p:sp>
        <p:sp>
          <p:nvSpPr>
            <p:cNvPr id="695602" name="Rectangle 388"/>
            <p:cNvSpPr>
              <a:spLocks noChangeAspect="1" noChangeArrowheads="1"/>
            </p:cNvSpPr>
            <p:nvPr/>
          </p:nvSpPr>
          <p:spPr bwMode="auto">
            <a:xfrm flipH="1">
              <a:off x="964" y="3639"/>
              <a:ext cx="17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en-US" sz="1000" b="0">
                  <a:solidFill>
                    <a:srgbClr val="000000"/>
                  </a:solidFill>
                  <a:latin typeface="Arial Unicode MS" pitchFamily="34" charset="-128"/>
                </a:rPr>
                <a:t>60</a:t>
              </a:r>
              <a:endParaRPr lang="ru-RU" sz="1000"/>
            </a:p>
          </p:txBody>
        </p:sp>
        <p:sp>
          <p:nvSpPr>
            <p:cNvPr id="695603" name="Rectangle 389"/>
            <p:cNvSpPr>
              <a:spLocks noChangeAspect="1" noChangeArrowheads="1"/>
            </p:cNvSpPr>
            <p:nvPr/>
          </p:nvSpPr>
          <p:spPr bwMode="auto">
            <a:xfrm flipH="1">
              <a:off x="740" y="3639"/>
              <a:ext cx="17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en-US" sz="1000" b="0">
                  <a:solidFill>
                    <a:srgbClr val="000000"/>
                  </a:solidFill>
                  <a:latin typeface="Arial Unicode MS" pitchFamily="34" charset="-128"/>
                </a:rPr>
                <a:t>40</a:t>
              </a:r>
              <a:endParaRPr lang="ru-RU" sz="1000"/>
            </a:p>
          </p:txBody>
        </p:sp>
        <p:sp>
          <p:nvSpPr>
            <p:cNvPr id="695604" name="Rectangle 390"/>
            <p:cNvSpPr>
              <a:spLocks noChangeAspect="1" noChangeArrowheads="1"/>
            </p:cNvSpPr>
            <p:nvPr/>
          </p:nvSpPr>
          <p:spPr bwMode="auto">
            <a:xfrm flipH="1">
              <a:off x="517" y="3639"/>
              <a:ext cx="17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en-US" sz="1000" b="0">
                  <a:solidFill>
                    <a:srgbClr val="000000"/>
                  </a:solidFill>
                  <a:latin typeface="Arial Unicode MS" pitchFamily="34" charset="-128"/>
                </a:rPr>
                <a:t>20</a:t>
              </a:r>
              <a:endParaRPr lang="ru-RU" sz="1000"/>
            </a:p>
          </p:txBody>
        </p:sp>
        <p:sp>
          <p:nvSpPr>
            <p:cNvPr id="695605" name="Line 396"/>
            <p:cNvSpPr>
              <a:spLocks noChangeShapeType="1"/>
            </p:cNvSpPr>
            <p:nvPr/>
          </p:nvSpPr>
          <p:spPr bwMode="auto">
            <a:xfrm>
              <a:off x="385" y="3541"/>
              <a:ext cx="1120" cy="0"/>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606" name="Line 397"/>
            <p:cNvSpPr>
              <a:spLocks noChangeShapeType="1"/>
            </p:cNvSpPr>
            <p:nvPr/>
          </p:nvSpPr>
          <p:spPr bwMode="auto">
            <a:xfrm>
              <a:off x="381" y="3172"/>
              <a:ext cx="595" cy="0"/>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607" name="Line 398"/>
            <p:cNvSpPr>
              <a:spLocks noChangeShapeType="1"/>
            </p:cNvSpPr>
            <p:nvPr/>
          </p:nvSpPr>
          <p:spPr bwMode="auto">
            <a:xfrm>
              <a:off x="381" y="2900"/>
              <a:ext cx="437" cy="0"/>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608" name="Rectangle 399"/>
            <p:cNvSpPr>
              <a:spLocks noChangeArrowheads="1"/>
            </p:cNvSpPr>
            <p:nvPr/>
          </p:nvSpPr>
          <p:spPr bwMode="auto">
            <a:xfrm flipH="1">
              <a:off x="131" y="2795"/>
              <a:ext cx="22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a:r>
                <a:rPr lang="ru-RU" sz="1200">
                  <a:solidFill>
                    <a:srgbClr val="000000"/>
                  </a:solidFill>
                  <a:latin typeface="Arial Unicode MS" pitchFamily="34" charset="-128"/>
                </a:rPr>
                <a:t>1723</a:t>
              </a:r>
              <a:endParaRPr lang="ru-RU" sz="1200"/>
            </a:p>
          </p:txBody>
        </p:sp>
        <p:sp>
          <p:nvSpPr>
            <p:cNvPr id="695609" name="Freeform 400"/>
            <p:cNvSpPr>
              <a:spLocks/>
            </p:cNvSpPr>
            <p:nvPr/>
          </p:nvSpPr>
          <p:spPr bwMode="auto">
            <a:xfrm>
              <a:off x="383" y="2864"/>
              <a:ext cx="28" cy="36"/>
            </a:xfrm>
            <a:custGeom>
              <a:avLst/>
              <a:gdLst>
                <a:gd name="T0" fmla="*/ 73 w 73"/>
                <a:gd name="T1" fmla="*/ 83 h 83"/>
                <a:gd name="T2" fmla="*/ 0 w 73"/>
                <a:gd name="T3" fmla="*/ 0 h 83"/>
                <a:gd name="T4" fmla="*/ 0 60000 65536"/>
                <a:gd name="T5" fmla="*/ 0 60000 65536"/>
                <a:gd name="T6" fmla="*/ 0 w 73"/>
                <a:gd name="T7" fmla="*/ 0 h 83"/>
                <a:gd name="T8" fmla="*/ 73 w 73"/>
                <a:gd name="T9" fmla="*/ 83 h 83"/>
              </a:gdLst>
              <a:ahLst/>
              <a:cxnLst>
                <a:cxn ang="T4">
                  <a:pos x="T0" y="T1"/>
                </a:cxn>
                <a:cxn ang="T5">
                  <a:pos x="T2" y="T3"/>
                </a:cxn>
              </a:cxnLst>
              <a:rect l="T6" t="T7" r="T8" b="T9"/>
              <a:pathLst>
                <a:path w="73" h="83">
                  <a:moveTo>
                    <a:pt x="73" y="83"/>
                  </a:moveTo>
                  <a:cubicBezTo>
                    <a:pt x="57" y="55"/>
                    <a:pt x="42" y="31"/>
                    <a:pt x="0" y="0"/>
                  </a:cubicBezTo>
                </a:path>
              </a:pathLst>
            </a:custGeom>
            <a:noFill/>
            <a:ln w="19050" cap="flat" cmpd="sng">
              <a:solidFill>
                <a:srgbClr val="00008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695610" name="Freeform 401"/>
            <p:cNvSpPr>
              <a:spLocks/>
            </p:cNvSpPr>
            <p:nvPr/>
          </p:nvSpPr>
          <p:spPr bwMode="auto">
            <a:xfrm>
              <a:off x="410" y="2799"/>
              <a:ext cx="22" cy="101"/>
            </a:xfrm>
            <a:custGeom>
              <a:avLst/>
              <a:gdLst>
                <a:gd name="T0" fmla="*/ 0 w 54"/>
                <a:gd name="T1" fmla="*/ 235 h 235"/>
                <a:gd name="T2" fmla="*/ 54 w 54"/>
                <a:gd name="T3" fmla="*/ 0 h 235"/>
                <a:gd name="T4" fmla="*/ 0 60000 65536"/>
                <a:gd name="T5" fmla="*/ 0 60000 65536"/>
                <a:gd name="T6" fmla="*/ 0 w 54"/>
                <a:gd name="T7" fmla="*/ 0 h 235"/>
                <a:gd name="T8" fmla="*/ 54 w 54"/>
                <a:gd name="T9" fmla="*/ 235 h 235"/>
              </a:gdLst>
              <a:ahLst/>
              <a:cxnLst>
                <a:cxn ang="T4">
                  <a:pos x="T0" y="T1"/>
                </a:cxn>
                <a:cxn ang="T5">
                  <a:pos x="T2" y="T3"/>
                </a:cxn>
              </a:cxnLst>
              <a:rect l="T6" t="T7" r="T8" b="T9"/>
              <a:pathLst>
                <a:path w="54" h="235">
                  <a:moveTo>
                    <a:pt x="0" y="235"/>
                  </a:moveTo>
                  <a:cubicBezTo>
                    <a:pt x="6" y="105"/>
                    <a:pt x="54" y="0"/>
                    <a:pt x="54" y="0"/>
                  </a:cubicBezTo>
                </a:path>
              </a:pathLst>
            </a:custGeom>
            <a:noFill/>
            <a:ln w="19050" cap="flat" cmpd="sng">
              <a:solidFill>
                <a:srgbClr val="00008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695611" name="Freeform 402"/>
            <p:cNvSpPr>
              <a:spLocks/>
            </p:cNvSpPr>
            <p:nvPr/>
          </p:nvSpPr>
          <p:spPr bwMode="auto">
            <a:xfrm>
              <a:off x="794" y="2797"/>
              <a:ext cx="24" cy="103"/>
            </a:xfrm>
            <a:custGeom>
              <a:avLst/>
              <a:gdLst>
                <a:gd name="T0" fmla="*/ 59 w 59"/>
                <a:gd name="T1" fmla="*/ 238 h 238"/>
                <a:gd name="T2" fmla="*/ 0 w 59"/>
                <a:gd name="T3" fmla="*/ 0 h 238"/>
                <a:gd name="T4" fmla="*/ 0 60000 65536"/>
                <a:gd name="T5" fmla="*/ 0 60000 65536"/>
                <a:gd name="T6" fmla="*/ 0 w 59"/>
                <a:gd name="T7" fmla="*/ 0 h 238"/>
                <a:gd name="T8" fmla="*/ 59 w 59"/>
                <a:gd name="T9" fmla="*/ 238 h 238"/>
              </a:gdLst>
              <a:ahLst/>
              <a:cxnLst>
                <a:cxn ang="T4">
                  <a:pos x="T0" y="T1"/>
                </a:cxn>
                <a:cxn ang="T5">
                  <a:pos x="T2" y="T3"/>
                </a:cxn>
              </a:cxnLst>
              <a:rect l="T6" t="T7" r="T8" b="T9"/>
              <a:pathLst>
                <a:path w="59" h="238">
                  <a:moveTo>
                    <a:pt x="59" y="238"/>
                  </a:moveTo>
                  <a:cubicBezTo>
                    <a:pt x="53" y="108"/>
                    <a:pt x="0" y="0"/>
                    <a:pt x="0" y="0"/>
                  </a:cubicBezTo>
                </a:path>
              </a:pathLst>
            </a:custGeom>
            <a:noFill/>
            <a:ln w="19050" cap="flat" cmpd="sng">
              <a:solidFill>
                <a:srgbClr val="00008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695612" name="Freeform 403"/>
            <p:cNvSpPr>
              <a:spLocks/>
            </p:cNvSpPr>
            <p:nvPr/>
          </p:nvSpPr>
          <p:spPr bwMode="auto">
            <a:xfrm>
              <a:off x="818" y="2900"/>
              <a:ext cx="159" cy="272"/>
            </a:xfrm>
            <a:custGeom>
              <a:avLst/>
              <a:gdLst>
                <a:gd name="T0" fmla="*/ 401 w 401"/>
                <a:gd name="T1" fmla="*/ 630 h 630"/>
                <a:gd name="T2" fmla="*/ 0 w 401"/>
                <a:gd name="T3" fmla="*/ 0 h 630"/>
                <a:gd name="T4" fmla="*/ 0 60000 65536"/>
                <a:gd name="T5" fmla="*/ 0 60000 65536"/>
                <a:gd name="T6" fmla="*/ 0 w 401"/>
                <a:gd name="T7" fmla="*/ 0 h 630"/>
                <a:gd name="T8" fmla="*/ 401 w 401"/>
                <a:gd name="T9" fmla="*/ 630 h 630"/>
              </a:gdLst>
              <a:ahLst/>
              <a:cxnLst>
                <a:cxn ang="T4">
                  <a:pos x="T0" y="T1"/>
                </a:cxn>
                <a:cxn ang="T5">
                  <a:pos x="T2" y="T3"/>
                </a:cxn>
              </a:cxnLst>
              <a:rect l="T6" t="T7" r="T8" b="T9"/>
              <a:pathLst>
                <a:path w="401" h="630">
                  <a:moveTo>
                    <a:pt x="401" y="630"/>
                  </a:moveTo>
                  <a:cubicBezTo>
                    <a:pt x="388" y="501"/>
                    <a:pt x="220" y="12"/>
                    <a:pt x="0" y="0"/>
                  </a:cubicBezTo>
                </a:path>
              </a:pathLst>
            </a:custGeom>
            <a:noFill/>
            <a:ln w="19050" cap="flat" cmpd="sng">
              <a:solidFill>
                <a:srgbClr val="00008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695613" name="Freeform 404"/>
            <p:cNvSpPr>
              <a:spLocks/>
            </p:cNvSpPr>
            <p:nvPr/>
          </p:nvSpPr>
          <p:spPr bwMode="auto">
            <a:xfrm>
              <a:off x="977" y="3172"/>
              <a:ext cx="39" cy="369"/>
            </a:xfrm>
            <a:custGeom>
              <a:avLst/>
              <a:gdLst>
                <a:gd name="T0" fmla="*/ 0 w 102"/>
                <a:gd name="T1" fmla="*/ 0 h 858"/>
                <a:gd name="T2" fmla="*/ 102 w 102"/>
                <a:gd name="T3" fmla="*/ 858 h 858"/>
                <a:gd name="T4" fmla="*/ 0 60000 65536"/>
                <a:gd name="T5" fmla="*/ 0 60000 65536"/>
                <a:gd name="T6" fmla="*/ 0 w 102"/>
                <a:gd name="T7" fmla="*/ 0 h 858"/>
                <a:gd name="T8" fmla="*/ 102 w 102"/>
                <a:gd name="T9" fmla="*/ 858 h 858"/>
              </a:gdLst>
              <a:ahLst/>
              <a:cxnLst>
                <a:cxn ang="T4">
                  <a:pos x="T0" y="T1"/>
                </a:cxn>
                <a:cxn ang="T5">
                  <a:pos x="T2" y="T3"/>
                </a:cxn>
              </a:cxnLst>
              <a:rect l="T6" t="T7" r="T8" b="T9"/>
              <a:pathLst>
                <a:path w="102" h="858">
                  <a:moveTo>
                    <a:pt x="0" y="0"/>
                  </a:moveTo>
                  <a:cubicBezTo>
                    <a:pt x="56" y="81"/>
                    <a:pt x="89" y="324"/>
                    <a:pt x="102" y="858"/>
                  </a:cubicBezTo>
                </a:path>
              </a:pathLst>
            </a:custGeom>
            <a:noFill/>
            <a:ln w="19050" cap="flat" cmpd="sng">
              <a:solidFill>
                <a:srgbClr val="00008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695614" name="Line 405"/>
            <p:cNvSpPr>
              <a:spLocks noChangeShapeType="1"/>
            </p:cNvSpPr>
            <p:nvPr/>
          </p:nvSpPr>
          <p:spPr bwMode="auto">
            <a:xfrm>
              <a:off x="1140" y="3495"/>
              <a:ext cx="0" cy="129"/>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615" name="Freeform 406"/>
            <p:cNvSpPr>
              <a:spLocks/>
            </p:cNvSpPr>
            <p:nvPr/>
          </p:nvSpPr>
          <p:spPr bwMode="auto">
            <a:xfrm>
              <a:off x="1016" y="3494"/>
              <a:ext cx="124" cy="47"/>
            </a:xfrm>
            <a:custGeom>
              <a:avLst/>
              <a:gdLst>
                <a:gd name="T0" fmla="*/ 0 w 311"/>
                <a:gd name="T1" fmla="*/ 111 h 111"/>
                <a:gd name="T2" fmla="*/ 311 w 311"/>
                <a:gd name="T3" fmla="*/ 3 h 111"/>
                <a:gd name="T4" fmla="*/ 0 60000 65536"/>
                <a:gd name="T5" fmla="*/ 0 60000 65536"/>
                <a:gd name="T6" fmla="*/ 0 w 311"/>
                <a:gd name="T7" fmla="*/ 0 h 111"/>
                <a:gd name="T8" fmla="*/ 311 w 311"/>
                <a:gd name="T9" fmla="*/ 111 h 111"/>
              </a:gdLst>
              <a:ahLst/>
              <a:cxnLst>
                <a:cxn ang="T4">
                  <a:pos x="T0" y="T1"/>
                </a:cxn>
                <a:cxn ang="T5">
                  <a:pos x="T2" y="T3"/>
                </a:cxn>
              </a:cxnLst>
              <a:rect l="T6" t="T7" r="T8" b="T9"/>
              <a:pathLst>
                <a:path w="311" h="111">
                  <a:moveTo>
                    <a:pt x="0" y="111"/>
                  </a:moveTo>
                  <a:cubicBezTo>
                    <a:pt x="62" y="42"/>
                    <a:pt x="224" y="0"/>
                    <a:pt x="311" y="3"/>
                  </a:cubicBezTo>
                </a:path>
              </a:pathLst>
            </a:custGeom>
            <a:noFill/>
            <a:ln w="19050" cap="flat" cmpd="sng">
              <a:solidFill>
                <a:srgbClr val="00008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695616" name="Freeform 407"/>
            <p:cNvSpPr>
              <a:spLocks/>
            </p:cNvSpPr>
            <p:nvPr/>
          </p:nvSpPr>
          <p:spPr bwMode="auto">
            <a:xfrm>
              <a:off x="1140" y="3495"/>
              <a:ext cx="56" cy="46"/>
            </a:xfrm>
            <a:custGeom>
              <a:avLst/>
              <a:gdLst>
                <a:gd name="T0" fmla="*/ 0 w 144"/>
                <a:gd name="T1" fmla="*/ 0 h 108"/>
                <a:gd name="T2" fmla="*/ 144 w 144"/>
                <a:gd name="T3" fmla="*/ 108 h 108"/>
                <a:gd name="T4" fmla="*/ 0 60000 65536"/>
                <a:gd name="T5" fmla="*/ 0 60000 65536"/>
                <a:gd name="T6" fmla="*/ 0 w 144"/>
                <a:gd name="T7" fmla="*/ 0 h 108"/>
                <a:gd name="T8" fmla="*/ 144 w 144"/>
                <a:gd name="T9" fmla="*/ 108 h 108"/>
              </a:gdLst>
              <a:ahLst/>
              <a:cxnLst>
                <a:cxn ang="T4">
                  <a:pos x="T0" y="T1"/>
                </a:cxn>
                <a:cxn ang="T5">
                  <a:pos x="T2" y="T3"/>
                </a:cxn>
              </a:cxnLst>
              <a:rect l="T6" t="T7" r="T8" b="T9"/>
              <a:pathLst>
                <a:path w="144" h="108">
                  <a:moveTo>
                    <a:pt x="0" y="0"/>
                  </a:moveTo>
                  <a:cubicBezTo>
                    <a:pt x="45" y="6"/>
                    <a:pt x="114" y="57"/>
                    <a:pt x="144" y="108"/>
                  </a:cubicBezTo>
                </a:path>
              </a:pathLst>
            </a:custGeom>
            <a:noFill/>
            <a:ln w="19050" cap="flat" cmpd="sng">
              <a:solidFill>
                <a:srgbClr val="00008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695617" name="Rectangle 408"/>
            <p:cNvSpPr>
              <a:spLocks noChangeArrowheads="1"/>
            </p:cNvSpPr>
            <p:nvPr/>
          </p:nvSpPr>
          <p:spPr bwMode="auto">
            <a:xfrm flipH="1">
              <a:off x="1472" y="3230"/>
              <a:ext cx="241"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a:r>
                <a:rPr lang="ru-RU" sz="1200">
                  <a:solidFill>
                    <a:srgbClr val="000000"/>
                  </a:solidFill>
                  <a:latin typeface="Arial Unicode MS" pitchFamily="34" charset="-128"/>
                </a:rPr>
                <a:t>1</a:t>
              </a:r>
              <a:r>
                <a:rPr lang="en-US" sz="1200">
                  <a:solidFill>
                    <a:srgbClr val="000000"/>
                  </a:solidFill>
                  <a:latin typeface="Arial Unicode MS" pitchFamily="34" charset="-128"/>
                </a:rPr>
                <a:t>377</a:t>
              </a:r>
              <a:endParaRPr lang="ru-RU" sz="1200"/>
            </a:p>
          </p:txBody>
        </p:sp>
        <p:sp>
          <p:nvSpPr>
            <p:cNvPr id="695618" name="Freeform 409"/>
            <p:cNvSpPr>
              <a:spLocks/>
            </p:cNvSpPr>
            <p:nvPr/>
          </p:nvSpPr>
          <p:spPr bwMode="auto">
            <a:xfrm>
              <a:off x="1196" y="3285"/>
              <a:ext cx="309" cy="256"/>
            </a:xfrm>
            <a:custGeom>
              <a:avLst/>
              <a:gdLst>
                <a:gd name="T0" fmla="*/ 0 w 782"/>
                <a:gd name="T1" fmla="*/ 596 h 596"/>
                <a:gd name="T2" fmla="*/ 782 w 782"/>
                <a:gd name="T3" fmla="*/ 0 h 596"/>
                <a:gd name="T4" fmla="*/ 0 60000 65536"/>
                <a:gd name="T5" fmla="*/ 0 60000 65536"/>
                <a:gd name="T6" fmla="*/ 0 w 782"/>
                <a:gd name="T7" fmla="*/ 0 h 596"/>
                <a:gd name="T8" fmla="*/ 782 w 782"/>
                <a:gd name="T9" fmla="*/ 596 h 596"/>
              </a:gdLst>
              <a:ahLst/>
              <a:cxnLst>
                <a:cxn ang="T4">
                  <a:pos x="T0" y="T1"/>
                </a:cxn>
                <a:cxn ang="T5">
                  <a:pos x="T2" y="T3"/>
                </a:cxn>
              </a:cxnLst>
              <a:rect l="T6" t="T7" r="T8" b="T9"/>
              <a:pathLst>
                <a:path w="782" h="596">
                  <a:moveTo>
                    <a:pt x="0" y="596"/>
                  </a:moveTo>
                  <a:cubicBezTo>
                    <a:pt x="60" y="458"/>
                    <a:pt x="528" y="146"/>
                    <a:pt x="782" y="0"/>
                  </a:cubicBezTo>
                </a:path>
              </a:pathLst>
            </a:custGeom>
            <a:noFill/>
            <a:ln w="19050" cap="flat" cmpd="sng">
              <a:solidFill>
                <a:srgbClr val="00008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695619" name="Oval 412"/>
            <p:cNvSpPr>
              <a:spLocks noChangeArrowheads="1"/>
            </p:cNvSpPr>
            <p:nvPr/>
          </p:nvSpPr>
          <p:spPr bwMode="auto">
            <a:xfrm>
              <a:off x="372" y="2853"/>
              <a:ext cx="22" cy="24"/>
            </a:xfrm>
            <a:prstGeom prst="ellipse">
              <a:avLst/>
            </a:prstGeom>
            <a:solidFill>
              <a:srgbClr val="FFFF00"/>
            </a:solidFill>
            <a:ln w="7620">
              <a:solidFill>
                <a:srgbClr val="FF0000"/>
              </a:solidFill>
              <a:round/>
              <a:headEnd/>
              <a:tailEnd/>
            </a:ln>
          </p:spPr>
          <p:txBody>
            <a:bodyPr/>
            <a:lstStyle/>
            <a:p>
              <a:endParaRPr lang="ru-RU"/>
            </a:p>
          </p:txBody>
        </p:sp>
        <p:sp>
          <p:nvSpPr>
            <p:cNvPr id="695620" name="Oval 413"/>
            <p:cNvSpPr>
              <a:spLocks noChangeArrowheads="1"/>
            </p:cNvSpPr>
            <p:nvPr/>
          </p:nvSpPr>
          <p:spPr bwMode="auto">
            <a:xfrm>
              <a:off x="1493" y="3273"/>
              <a:ext cx="22" cy="24"/>
            </a:xfrm>
            <a:prstGeom prst="ellipse">
              <a:avLst/>
            </a:prstGeom>
            <a:solidFill>
              <a:srgbClr val="FFFF00"/>
            </a:solidFill>
            <a:ln w="7620">
              <a:solidFill>
                <a:srgbClr val="FF0000"/>
              </a:solidFill>
              <a:round/>
              <a:headEnd/>
              <a:tailEnd/>
            </a:ln>
          </p:spPr>
          <p:txBody>
            <a:bodyPr/>
            <a:lstStyle/>
            <a:p>
              <a:endParaRPr lang="ru-RU"/>
            </a:p>
          </p:txBody>
        </p:sp>
        <p:sp>
          <p:nvSpPr>
            <p:cNvPr id="695621" name="Oval 414"/>
            <p:cNvSpPr>
              <a:spLocks noChangeAspect="1" noChangeArrowheads="1"/>
            </p:cNvSpPr>
            <p:nvPr/>
          </p:nvSpPr>
          <p:spPr bwMode="auto">
            <a:xfrm>
              <a:off x="402" y="2890"/>
              <a:ext cx="18" cy="20"/>
            </a:xfrm>
            <a:prstGeom prst="ellipse">
              <a:avLst/>
            </a:prstGeom>
            <a:solidFill>
              <a:srgbClr val="FFFFFF"/>
            </a:solidFill>
            <a:ln w="6350" algn="ctr">
              <a:solidFill>
                <a:srgbClr val="333399"/>
              </a:solidFill>
              <a:round/>
              <a:headEnd/>
              <a:tailEnd/>
            </a:ln>
          </p:spPr>
          <p:txBody>
            <a:bodyPr/>
            <a:lstStyle/>
            <a:p>
              <a:endParaRPr lang="ru-RU"/>
            </a:p>
          </p:txBody>
        </p:sp>
        <p:sp>
          <p:nvSpPr>
            <p:cNvPr id="695622" name="Oval 415"/>
            <p:cNvSpPr>
              <a:spLocks noChangeAspect="1" noChangeArrowheads="1"/>
            </p:cNvSpPr>
            <p:nvPr/>
          </p:nvSpPr>
          <p:spPr bwMode="auto">
            <a:xfrm>
              <a:off x="809" y="2890"/>
              <a:ext cx="18" cy="20"/>
            </a:xfrm>
            <a:prstGeom prst="ellipse">
              <a:avLst/>
            </a:prstGeom>
            <a:solidFill>
              <a:srgbClr val="FFFFFF"/>
            </a:solidFill>
            <a:ln w="6350" algn="ctr">
              <a:solidFill>
                <a:srgbClr val="333399"/>
              </a:solidFill>
              <a:round/>
              <a:headEnd/>
              <a:tailEnd/>
            </a:ln>
          </p:spPr>
          <p:txBody>
            <a:bodyPr/>
            <a:lstStyle/>
            <a:p>
              <a:endParaRPr lang="ru-RU"/>
            </a:p>
          </p:txBody>
        </p:sp>
        <p:sp>
          <p:nvSpPr>
            <p:cNvPr id="695623" name="Oval 416"/>
            <p:cNvSpPr>
              <a:spLocks noChangeAspect="1" noChangeArrowheads="1"/>
            </p:cNvSpPr>
            <p:nvPr/>
          </p:nvSpPr>
          <p:spPr bwMode="auto">
            <a:xfrm>
              <a:off x="968" y="3162"/>
              <a:ext cx="17" cy="19"/>
            </a:xfrm>
            <a:prstGeom prst="ellipse">
              <a:avLst/>
            </a:prstGeom>
            <a:solidFill>
              <a:srgbClr val="FFFFFF"/>
            </a:solidFill>
            <a:ln w="6350" algn="ctr">
              <a:solidFill>
                <a:srgbClr val="333399"/>
              </a:solidFill>
              <a:round/>
              <a:headEnd/>
              <a:tailEnd/>
            </a:ln>
          </p:spPr>
          <p:txBody>
            <a:bodyPr/>
            <a:lstStyle/>
            <a:p>
              <a:endParaRPr lang="ru-RU"/>
            </a:p>
          </p:txBody>
        </p:sp>
        <p:sp>
          <p:nvSpPr>
            <p:cNvPr id="695624" name="Oval 417"/>
            <p:cNvSpPr>
              <a:spLocks noChangeAspect="1" noChangeArrowheads="1"/>
            </p:cNvSpPr>
            <p:nvPr/>
          </p:nvSpPr>
          <p:spPr bwMode="auto">
            <a:xfrm>
              <a:off x="956" y="3109"/>
              <a:ext cx="18" cy="20"/>
            </a:xfrm>
            <a:prstGeom prst="ellipse">
              <a:avLst/>
            </a:prstGeom>
            <a:solidFill>
              <a:srgbClr val="FFFFFF"/>
            </a:solidFill>
            <a:ln w="6350" algn="ctr">
              <a:solidFill>
                <a:srgbClr val="333399"/>
              </a:solidFill>
              <a:round/>
              <a:headEnd/>
              <a:tailEnd/>
            </a:ln>
          </p:spPr>
          <p:txBody>
            <a:bodyPr/>
            <a:lstStyle/>
            <a:p>
              <a:endParaRPr lang="ru-RU"/>
            </a:p>
          </p:txBody>
        </p:sp>
        <p:sp>
          <p:nvSpPr>
            <p:cNvPr id="695625" name="Oval 418"/>
            <p:cNvSpPr>
              <a:spLocks noChangeAspect="1" noChangeArrowheads="1"/>
            </p:cNvSpPr>
            <p:nvPr/>
          </p:nvSpPr>
          <p:spPr bwMode="auto">
            <a:xfrm>
              <a:off x="996" y="3292"/>
              <a:ext cx="17" cy="20"/>
            </a:xfrm>
            <a:prstGeom prst="ellipse">
              <a:avLst/>
            </a:prstGeom>
            <a:solidFill>
              <a:srgbClr val="FFFFFF"/>
            </a:solidFill>
            <a:ln w="6350" algn="ctr">
              <a:solidFill>
                <a:srgbClr val="333399"/>
              </a:solidFill>
              <a:round/>
              <a:headEnd/>
              <a:tailEnd/>
            </a:ln>
          </p:spPr>
          <p:txBody>
            <a:bodyPr/>
            <a:lstStyle/>
            <a:p>
              <a:endParaRPr lang="ru-RU"/>
            </a:p>
          </p:txBody>
        </p:sp>
        <p:sp>
          <p:nvSpPr>
            <p:cNvPr id="695626" name="Oval 419"/>
            <p:cNvSpPr>
              <a:spLocks noChangeAspect="1" noChangeArrowheads="1"/>
            </p:cNvSpPr>
            <p:nvPr/>
          </p:nvSpPr>
          <p:spPr bwMode="auto">
            <a:xfrm>
              <a:off x="1003" y="3427"/>
              <a:ext cx="18" cy="20"/>
            </a:xfrm>
            <a:prstGeom prst="ellipse">
              <a:avLst/>
            </a:prstGeom>
            <a:solidFill>
              <a:srgbClr val="FFFFFF"/>
            </a:solidFill>
            <a:ln w="6350" algn="ctr">
              <a:solidFill>
                <a:srgbClr val="333399"/>
              </a:solidFill>
              <a:round/>
              <a:headEnd/>
              <a:tailEnd/>
            </a:ln>
          </p:spPr>
          <p:txBody>
            <a:bodyPr/>
            <a:lstStyle/>
            <a:p>
              <a:endParaRPr lang="ru-RU"/>
            </a:p>
          </p:txBody>
        </p:sp>
        <p:sp>
          <p:nvSpPr>
            <p:cNvPr id="695627" name="Oval 420"/>
            <p:cNvSpPr>
              <a:spLocks noChangeAspect="1" noChangeArrowheads="1"/>
            </p:cNvSpPr>
            <p:nvPr/>
          </p:nvSpPr>
          <p:spPr bwMode="auto">
            <a:xfrm>
              <a:off x="1007" y="3531"/>
              <a:ext cx="17" cy="20"/>
            </a:xfrm>
            <a:prstGeom prst="ellipse">
              <a:avLst/>
            </a:prstGeom>
            <a:solidFill>
              <a:srgbClr val="FFFFFF"/>
            </a:solidFill>
            <a:ln w="6350" algn="ctr">
              <a:solidFill>
                <a:srgbClr val="333399"/>
              </a:solidFill>
              <a:round/>
              <a:headEnd/>
              <a:tailEnd/>
            </a:ln>
          </p:spPr>
          <p:txBody>
            <a:bodyPr/>
            <a:lstStyle/>
            <a:p>
              <a:endParaRPr lang="ru-RU"/>
            </a:p>
          </p:txBody>
        </p:sp>
        <p:sp>
          <p:nvSpPr>
            <p:cNvPr id="695628" name="Oval 421"/>
            <p:cNvSpPr>
              <a:spLocks noChangeAspect="1" noChangeArrowheads="1"/>
            </p:cNvSpPr>
            <p:nvPr/>
          </p:nvSpPr>
          <p:spPr bwMode="auto">
            <a:xfrm>
              <a:off x="1131" y="3485"/>
              <a:ext cx="18" cy="20"/>
            </a:xfrm>
            <a:prstGeom prst="ellipse">
              <a:avLst/>
            </a:prstGeom>
            <a:solidFill>
              <a:srgbClr val="FFFFFF"/>
            </a:solidFill>
            <a:ln w="6350" algn="ctr">
              <a:solidFill>
                <a:srgbClr val="333399"/>
              </a:solidFill>
              <a:round/>
              <a:headEnd/>
              <a:tailEnd/>
            </a:ln>
          </p:spPr>
          <p:txBody>
            <a:bodyPr/>
            <a:lstStyle/>
            <a:p>
              <a:endParaRPr lang="ru-RU"/>
            </a:p>
          </p:txBody>
        </p:sp>
        <p:sp>
          <p:nvSpPr>
            <p:cNvPr id="695629" name="Oval 422"/>
            <p:cNvSpPr>
              <a:spLocks noChangeAspect="1" noChangeArrowheads="1"/>
            </p:cNvSpPr>
            <p:nvPr/>
          </p:nvSpPr>
          <p:spPr bwMode="auto">
            <a:xfrm>
              <a:off x="1035" y="3510"/>
              <a:ext cx="19" cy="20"/>
            </a:xfrm>
            <a:prstGeom prst="ellipse">
              <a:avLst/>
            </a:prstGeom>
            <a:solidFill>
              <a:srgbClr val="FFFFFF"/>
            </a:solidFill>
            <a:ln w="6350" algn="ctr">
              <a:solidFill>
                <a:srgbClr val="333399"/>
              </a:solidFill>
              <a:round/>
              <a:headEnd/>
              <a:tailEnd/>
            </a:ln>
          </p:spPr>
          <p:txBody>
            <a:bodyPr/>
            <a:lstStyle/>
            <a:p>
              <a:endParaRPr lang="ru-RU"/>
            </a:p>
          </p:txBody>
        </p:sp>
        <p:sp>
          <p:nvSpPr>
            <p:cNvPr id="695630" name="Oval 423"/>
            <p:cNvSpPr>
              <a:spLocks noChangeAspect="1" noChangeArrowheads="1"/>
            </p:cNvSpPr>
            <p:nvPr/>
          </p:nvSpPr>
          <p:spPr bwMode="auto">
            <a:xfrm>
              <a:off x="1095" y="3491"/>
              <a:ext cx="17" cy="19"/>
            </a:xfrm>
            <a:prstGeom prst="ellipse">
              <a:avLst/>
            </a:prstGeom>
            <a:solidFill>
              <a:srgbClr val="FFFFFF"/>
            </a:solidFill>
            <a:ln w="6350" algn="ctr">
              <a:solidFill>
                <a:srgbClr val="333399"/>
              </a:solidFill>
              <a:round/>
              <a:headEnd/>
              <a:tailEnd/>
            </a:ln>
          </p:spPr>
          <p:txBody>
            <a:bodyPr/>
            <a:lstStyle/>
            <a:p>
              <a:endParaRPr lang="ru-RU"/>
            </a:p>
          </p:txBody>
        </p:sp>
        <p:sp>
          <p:nvSpPr>
            <p:cNvPr id="695631" name="Oval 424"/>
            <p:cNvSpPr>
              <a:spLocks noChangeAspect="1" noChangeArrowheads="1"/>
            </p:cNvSpPr>
            <p:nvPr/>
          </p:nvSpPr>
          <p:spPr bwMode="auto">
            <a:xfrm>
              <a:off x="1095" y="3531"/>
              <a:ext cx="17" cy="20"/>
            </a:xfrm>
            <a:prstGeom prst="ellipse">
              <a:avLst/>
            </a:prstGeom>
            <a:solidFill>
              <a:srgbClr val="FFFFFF"/>
            </a:solidFill>
            <a:ln w="6350" algn="ctr">
              <a:solidFill>
                <a:srgbClr val="333399"/>
              </a:solidFill>
              <a:round/>
              <a:headEnd/>
              <a:tailEnd/>
            </a:ln>
          </p:spPr>
          <p:txBody>
            <a:bodyPr/>
            <a:lstStyle/>
            <a:p>
              <a:endParaRPr lang="ru-RU"/>
            </a:p>
          </p:txBody>
        </p:sp>
        <p:sp>
          <p:nvSpPr>
            <p:cNvPr id="695632" name="Oval 425"/>
            <p:cNvSpPr>
              <a:spLocks noChangeAspect="1" noChangeArrowheads="1"/>
            </p:cNvSpPr>
            <p:nvPr/>
          </p:nvSpPr>
          <p:spPr bwMode="auto">
            <a:xfrm>
              <a:off x="1151" y="3494"/>
              <a:ext cx="17" cy="18"/>
            </a:xfrm>
            <a:prstGeom prst="ellipse">
              <a:avLst/>
            </a:prstGeom>
            <a:solidFill>
              <a:srgbClr val="FFFFFF"/>
            </a:solidFill>
            <a:ln w="6350" algn="ctr">
              <a:solidFill>
                <a:srgbClr val="333399"/>
              </a:solidFill>
              <a:round/>
              <a:headEnd/>
              <a:tailEnd/>
            </a:ln>
          </p:spPr>
          <p:txBody>
            <a:bodyPr/>
            <a:lstStyle/>
            <a:p>
              <a:endParaRPr lang="ru-RU"/>
            </a:p>
          </p:txBody>
        </p:sp>
        <p:sp>
          <p:nvSpPr>
            <p:cNvPr id="695633" name="Oval 426"/>
            <p:cNvSpPr>
              <a:spLocks noChangeAspect="1" noChangeArrowheads="1"/>
            </p:cNvSpPr>
            <p:nvPr/>
          </p:nvSpPr>
          <p:spPr bwMode="auto">
            <a:xfrm>
              <a:off x="1167" y="3507"/>
              <a:ext cx="18" cy="20"/>
            </a:xfrm>
            <a:prstGeom prst="ellipse">
              <a:avLst/>
            </a:prstGeom>
            <a:solidFill>
              <a:srgbClr val="FFFFFF"/>
            </a:solidFill>
            <a:ln w="6350" algn="ctr">
              <a:solidFill>
                <a:srgbClr val="333399"/>
              </a:solidFill>
              <a:round/>
              <a:headEnd/>
              <a:tailEnd/>
            </a:ln>
          </p:spPr>
          <p:txBody>
            <a:bodyPr/>
            <a:lstStyle/>
            <a:p>
              <a:endParaRPr lang="ru-RU"/>
            </a:p>
          </p:txBody>
        </p:sp>
        <p:sp>
          <p:nvSpPr>
            <p:cNvPr id="695634" name="Oval 427"/>
            <p:cNvSpPr>
              <a:spLocks noChangeAspect="1" noChangeArrowheads="1"/>
            </p:cNvSpPr>
            <p:nvPr/>
          </p:nvSpPr>
          <p:spPr bwMode="auto">
            <a:xfrm>
              <a:off x="1223" y="3532"/>
              <a:ext cx="18" cy="19"/>
            </a:xfrm>
            <a:prstGeom prst="ellipse">
              <a:avLst/>
            </a:prstGeom>
            <a:solidFill>
              <a:srgbClr val="FFFFFF"/>
            </a:solidFill>
            <a:ln w="6350" algn="ctr">
              <a:solidFill>
                <a:srgbClr val="333399"/>
              </a:solidFill>
              <a:round/>
              <a:headEnd/>
              <a:tailEnd/>
            </a:ln>
          </p:spPr>
          <p:txBody>
            <a:bodyPr/>
            <a:lstStyle/>
            <a:p>
              <a:endParaRPr lang="ru-RU"/>
            </a:p>
          </p:txBody>
        </p:sp>
        <p:sp>
          <p:nvSpPr>
            <p:cNvPr id="695635" name="Oval 428"/>
            <p:cNvSpPr>
              <a:spLocks noChangeAspect="1" noChangeArrowheads="1"/>
            </p:cNvSpPr>
            <p:nvPr/>
          </p:nvSpPr>
          <p:spPr bwMode="auto">
            <a:xfrm>
              <a:off x="1223" y="3483"/>
              <a:ext cx="18" cy="20"/>
            </a:xfrm>
            <a:prstGeom prst="ellipse">
              <a:avLst/>
            </a:prstGeom>
            <a:solidFill>
              <a:srgbClr val="FFFFFF"/>
            </a:solidFill>
            <a:ln w="6350" algn="ctr">
              <a:solidFill>
                <a:srgbClr val="333399"/>
              </a:solidFill>
              <a:round/>
              <a:headEnd/>
              <a:tailEnd/>
            </a:ln>
          </p:spPr>
          <p:txBody>
            <a:bodyPr/>
            <a:lstStyle/>
            <a:p>
              <a:endParaRPr lang="ru-RU"/>
            </a:p>
          </p:txBody>
        </p:sp>
        <p:sp>
          <p:nvSpPr>
            <p:cNvPr id="695636" name="Oval 429"/>
            <p:cNvSpPr>
              <a:spLocks noChangeAspect="1" noChangeArrowheads="1"/>
            </p:cNvSpPr>
            <p:nvPr/>
          </p:nvSpPr>
          <p:spPr bwMode="auto">
            <a:xfrm>
              <a:off x="1376" y="3360"/>
              <a:ext cx="18" cy="19"/>
            </a:xfrm>
            <a:prstGeom prst="ellipse">
              <a:avLst/>
            </a:prstGeom>
            <a:solidFill>
              <a:srgbClr val="FFFFFF"/>
            </a:solidFill>
            <a:ln w="6350" algn="ctr">
              <a:solidFill>
                <a:srgbClr val="333399"/>
              </a:solidFill>
              <a:round/>
              <a:headEnd/>
              <a:tailEnd/>
            </a:ln>
          </p:spPr>
          <p:txBody>
            <a:bodyPr/>
            <a:lstStyle/>
            <a:p>
              <a:endParaRPr lang="ru-RU"/>
            </a:p>
          </p:txBody>
        </p:sp>
        <p:sp>
          <p:nvSpPr>
            <p:cNvPr id="695637" name="Rectangle 455"/>
            <p:cNvSpPr>
              <a:spLocks noChangeAspect="1" noChangeArrowheads="1"/>
            </p:cNvSpPr>
            <p:nvPr/>
          </p:nvSpPr>
          <p:spPr bwMode="auto">
            <a:xfrm flipH="1">
              <a:off x="225" y="2541"/>
              <a:ext cx="319"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en-US" sz="1200">
                  <a:solidFill>
                    <a:srgbClr val="000000"/>
                  </a:solidFill>
                  <a:latin typeface="Arial Unicode MS" pitchFamily="34" charset="-128"/>
                </a:rPr>
                <a:t>T, </a:t>
              </a:r>
              <a:r>
                <a:rPr lang="ru-RU" sz="1200">
                  <a:solidFill>
                    <a:srgbClr val="000000"/>
                  </a:solidFill>
                  <a:latin typeface="Arial Unicode MS" pitchFamily="34" charset="-128"/>
                  <a:sym typeface="Symbol" pitchFamily="18" charset="2"/>
                </a:rPr>
                <a:t></a:t>
              </a:r>
              <a:r>
                <a:rPr lang="en-US" sz="1200">
                  <a:solidFill>
                    <a:srgbClr val="000000"/>
                  </a:solidFill>
                  <a:latin typeface="Arial Unicode MS" pitchFamily="34" charset="-128"/>
                </a:rPr>
                <a:t>C</a:t>
              </a:r>
              <a:endParaRPr lang="ru-RU" sz="1200"/>
            </a:p>
          </p:txBody>
        </p:sp>
        <p:sp>
          <p:nvSpPr>
            <p:cNvPr id="695638" name="Rectangle 456"/>
            <p:cNvSpPr>
              <a:spLocks noChangeArrowheads="1"/>
            </p:cNvSpPr>
            <p:nvPr/>
          </p:nvSpPr>
          <p:spPr bwMode="auto">
            <a:xfrm rot="-5400000">
              <a:off x="975" y="3206"/>
              <a:ext cx="379"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en-US" sz="1000">
                  <a:solidFill>
                    <a:srgbClr val="333399"/>
                  </a:solidFill>
                  <a:latin typeface="Arial Unicode MS" pitchFamily="34" charset="-128"/>
                </a:rPr>
                <a:t>Fe</a:t>
              </a:r>
              <a:r>
                <a:rPr lang="en-US" sz="1000" baseline="-25000">
                  <a:solidFill>
                    <a:srgbClr val="333399"/>
                  </a:solidFill>
                  <a:latin typeface="Arial Unicode MS" pitchFamily="34" charset="-128"/>
                </a:rPr>
                <a:t>2</a:t>
              </a:r>
              <a:r>
                <a:rPr lang="en-US" sz="1000">
                  <a:solidFill>
                    <a:srgbClr val="333399"/>
                  </a:solidFill>
                  <a:latin typeface="Arial Unicode MS" pitchFamily="34" charset="-128"/>
                </a:rPr>
                <a:t>SiO</a:t>
              </a:r>
              <a:r>
                <a:rPr lang="ru-RU" sz="1000" baseline="-25000">
                  <a:solidFill>
                    <a:srgbClr val="333399"/>
                  </a:solidFill>
                  <a:latin typeface="Arial Unicode MS" pitchFamily="34" charset="-128"/>
                </a:rPr>
                <a:t>4</a:t>
              </a:r>
              <a:endParaRPr lang="ru-RU" sz="1000"/>
            </a:p>
          </p:txBody>
        </p:sp>
        <p:sp>
          <p:nvSpPr>
            <p:cNvPr id="695639" name="Rectangle 457"/>
            <p:cNvSpPr>
              <a:spLocks noChangeArrowheads="1"/>
            </p:cNvSpPr>
            <p:nvPr/>
          </p:nvSpPr>
          <p:spPr bwMode="auto">
            <a:xfrm>
              <a:off x="469" y="2776"/>
              <a:ext cx="30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en-US" sz="1000">
                  <a:solidFill>
                    <a:srgbClr val="333399"/>
                  </a:solidFill>
                  <a:latin typeface="Arial Unicode MS" pitchFamily="34" charset="-128"/>
                </a:rPr>
                <a:t>L</a:t>
              </a:r>
              <a:r>
                <a:rPr lang="en-US" sz="1000" baseline="-25000">
                  <a:solidFill>
                    <a:srgbClr val="333399"/>
                  </a:solidFill>
                  <a:latin typeface="Arial Unicode MS" pitchFamily="34" charset="-128"/>
                </a:rPr>
                <a:t>1</a:t>
              </a:r>
              <a:r>
                <a:rPr lang="en-US" sz="1000">
                  <a:solidFill>
                    <a:srgbClr val="333399"/>
                  </a:solidFill>
                  <a:latin typeface="Arial Unicode MS" pitchFamily="34" charset="-128"/>
                </a:rPr>
                <a:t> + L</a:t>
              </a:r>
              <a:r>
                <a:rPr lang="ru-RU" sz="1000" baseline="-25000">
                  <a:solidFill>
                    <a:srgbClr val="333399"/>
                  </a:solidFill>
                  <a:latin typeface="Arial Unicode MS" pitchFamily="34" charset="-128"/>
                </a:rPr>
                <a:t>2</a:t>
              </a:r>
              <a:endParaRPr lang="ru-RU" sz="1000"/>
            </a:p>
          </p:txBody>
        </p:sp>
        <p:sp>
          <p:nvSpPr>
            <p:cNvPr id="695640" name="Rectangle 458"/>
            <p:cNvSpPr>
              <a:spLocks noChangeArrowheads="1"/>
            </p:cNvSpPr>
            <p:nvPr/>
          </p:nvSpPr>
          <p:spPr bwMode="auto">
            <a:xfrm>
              <a:off x="379" y="2930"/>
              <a:ext cx="499"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en-US" sz="1000">
                  <a:solidFill>
                    <a:srgbClr val="333399"/>
                  </a:solidFill>
                  <a:latin typeface="Arial Unicode MS" pitchFamily="34" charset="-128"/>
                </a:rPr>
                <a:t>crystobalite</a:t>
              </a:r>
              <a:r>
                <a:rPr lang="ru-RU" sz="1000">
                  <a:solidFill>
                    <a:srgbClr val="333399"/>
                  </a:solidFill>
                  <a:latin typeface="Arial Unicode MS" pitchFamily="34" charset="-128"/>
                </a:rPr>
                <a:t> </a:t>
              </a:r>
              <a:endParaRPr lang="en-US" sz="1000">
                <a:solidFill>
                  <a:srgbClr val="333399"/>
                </a:solidFill>
                <a:latin typeface="Arial Unicode MS" pitchFamily="34" charset="-128"/>
              </a:endParaRPr>
            </a:p>
            <a:p>
              <a:pPr algn="ctr"/>
              <a:r>
                <a:rPr lang="ru-RU" sz="1000">
                  <a:solidFill>
                    <a:srgbClr val="333399"/>
                  </a:solidFill>
                  <a:latin typeface="Arial Unicode MS" pitchFamily="34" charset="-128"/>
                </a:rPr>
                <a:t>+ </a:t>
              </a:r>
              <a:r>
                <a:rPr lang="en-US" sz="1000">
                  <a:solidFill>
                    <a:srgbClr val="333399"/>
                  </a:solidFill>
                  <a:latin typeface="Arial Unicode MS" pitchFamily="34" charset="-128"/>
                </a:rPr>
                <a:t>L</a:t>
              </a:r>
              <a:endParaRPr lang="ru-RU" sz="1000"/>
            </a:p>
          </p:txBody>
        </p:sp>
        <p:sp>
          <p:nvSpPr>
            <p:cNvPr id="695641" name="Rectangle 459"/>
            <p:cNvSpPr>
              <a:spLocks noChangeArrowheads="1"/>
            </p:cNvSpPr>
            <p:nvPr/>
          </p:nvSpPr>
          <p:spPr bwMode="auto">
            <a:xfrm>
              <a:off x="410" y="3285"/>
              <a:ext cx="564"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en-US" sz="1000">
                  <a:solidFill>
                    <a:srgbClr val="333399"/>
                  </a:solidFill>
                  <a:latin typeface="Arial Unicode MS" pitchFamily="34" charset="-128"/>
                </a:rPr>
                <a:t>tridymite</a:t>
              </a:r>
              <a:r>
                <a:rPr lang="ru-RU" sz="1000">
                  <a:solidFill>
                    <a:srgbClr val="333399"/>
                  </a:solidFill>
                  <a:latin typeface="Arial Unicode MS" pitchFamily="34" charset="-128"/>
                </a:rPr>
                <a:t> + </a:t>
              </a:r>
              <a:r>
                <a:rPr lang="en-US" sz="1000">
                  <a:solidFill>
                    <a:srgbClr val="333399"/>
                  </a:solidFill>
                  <a:latin typeface="Arial Unicode MS" pitchFamily="34" charset="-128"/>
                </a:rPr>
                <a:t>L</a:t>
              </a:r>
              <a:endParaRPr lang="ru-RU" sz="1000"/>
            </a:p>
          </p:txBody>
        </p:sp>
        <p:sp>
          <p:nvSpPr>
            <p:cNvPr id="695642" name="Rectangle 460"/>
            <p:cNvSpPr>
              <a:spLocks noChangeArrowheads="1"/>
            </p:cNvSpPr>
            <p:nvPr/>
          </p:nvSpPr>
          <p:spPr bwMode="auto">
            <a:xfrm>
              <a:off x="447" y="3537"/>
              <a:ext cx="674"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en-US" sz="1000">
                  <a:solidFill>
                    <a:srgbClr val="333399"/>
                  </a:solidFill>
                  <a:latin typeface="Arial Unicode MS" pitchFamily="34" charset="-128"/>
                </a:rPr>
                <a:t>tridymite</a:t>
              </a:r>
              <a:r>
                <a:rPr lang="ru-RU" sz="1000">
                  <a:solidFill>
                    <a:srgbClr val="333399"/>
                  </a:solidFill>
                  <a:latin typeface="Arial Unicode MS" pitchFamily="34" charset="-128"/>
                </a:rPr>
                <a:t> + </a:t>
              </a:r>
              <a:r>
                <a:rPr lang="en-US" sz="1000">
                  <a:solidFill>
                    <a:srgbClr val="333399"/>
                  </a:solidFill>
                  <a:latin typeface="Arial Unicode MS" pitchFamily="34" charset="-128"/>
                </a:rPr>
                <a:t>fayalite</a:t>
              </a:r>
              <a:endParaRPr lang="ru-RU" sz="1000"/>
            </a:p>
          </p:txBody>
        </p:sp>
        <p:sp>
          <p:nvSpPr>
            <p:cNvPr id="695643" name="Rectangle 463"/>
            <p:cNvSpPr>
              <a:spLocks noChangeArrowheads="1"/>
            </p:cNvSpPr>
            <p:nvPr/>
          </p:nvSpPr>
          <p:spPr bwMode="auto">
            <a:xfrm>
              <a:off x="1233" y="3424"/>
              <a:ext cx="273"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a:lnSpc>
                  <a:spcPct val="60000"/>
                </a:lnSpc>
              </a:pPr>
              <a:r>
                <a:rPr lang="en-US" sz="1000">
                  <a:solidFill>
                    <a:srgbClr val="333399"/>
                  </a:solidFill>
                  <a:latin typeface="Arial Unicode MS" pitchFamily="34" charset="-128"/>
                </a:rPr>
                <a:t>L</a:t>
              </a:r>
              <a:r>
                <a:rPr lang="ru-RU" sz="1000">
                  <a:solidFill>
                    <a:srgbClr val="333399"/>
                  </a:solidFill>
                  <a:latin typeface="Arial Unicode MS" pitchFamily="34" charset="-128"/>
                </a:rPr>
                <a:t> + </a:t>
              </a:r>
            </a:p>
            <a:p>
              <a:pPr algn="r">
                <a:lnSpc>
                  <a:spcPct val="60000"/>
                </a:lnSpc>
              </a:pPr>
              <a:r>
                <a:rPr lang="en-US" sz="1000">
                  <a:solidFill>
                    <a:srgbClr val="333399"/>
                  </a:solidFill>
                  <a:latin typeface="Arial Unicode MS" pitchFamily="34" charset="-128"/>
                </a:rPr>
                <a:t>wustite</a:t>
              </a:r>
              <a:r>
                <a:rPr lang="ru-RU" sz="1000">
                  <a:solidFill>
                    <a:srgbClr val="333399"/>
                  </a:solidFill>
                  <a:latin typeface="Arial Unicode MS" pitchFamily="34" charset="-128"/>
                </a:rPr>
                <a:t> </a:t>
              </a:r>
              <a:endParaRPr lang="ru-RU" sz="1000"/>
            </a:p>
          </p:txBody>
        </p:sp>
        <p:sp>
          <p:nvSpPr>
            <p:cNvPr id="695644" name="Rectangle 464"/>
            <p:cNvSpPr>
              <a:spLocks noChangeArrowheads="1"/>
            </p:cNvSpPr>
            <p:nvPr/>
          </p:nvSpPr>
          <p:spPr bwMode="auto">
            <a:xfrm>
              <a:off x="1166" y="3534"/>
              <a:ext cx="29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en-US" sz="1000">
                  <a:solidFill>
                    <a:srgbClr val="333399"/>
                  </a:solidFill>
                  <a:latin typeface="Arial Unicode MS" pitchFamily="34" charset="-128"/>
                </a:rPr>
                <a:t>fa + w</a:t>
              </a:r>
              <a:endParaRPr lang="ru-RU" sz="1000"/>
            </a:p>
          </p:txBody>
        </p:sp>
      </p:grpSp>
      <p:sp>
        <p:nvSpPr>
          <p:cNvPr id="695645" name="Text Box 625"/>
          <p:cNvSpPr txBox="1">
            <a:spLocks noChangeArrowheads="1"/>
          </p:cNvSpPr>
          <p:nvPr/>
        </p:nvSpPr>
        <p:spPr bwMode="auto">
          <a:xfrm>
            <a:off x="0" y="6049963"/>
            <a:ext cx="2792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ru-RU" sz="1200">
                <a:latin typeface="Arial" pitchFamily="34" charset="0"/>
              </a:rPr>
              <a:t>Во</a:t>
            </a:r>
            <a:r>
              <a:rPr lang="en-US" sz="1200">
                <a:latin typeface="Arial" pitchFamily="34" charset="0"/>
              </a:rPr>
              <a:t>wen N. L., J. P. S</a:t>
            </a:r>
            <a:r>
              <a:rPr lang="ru-RU" sz="1200">
                <a:latin typeface="Arial" pitchFamily="34" charset="0"/>
              </a:rPr>
              <a:t>с</a:t>
            </a:r>
            <a:r>
              <a:rPr lang="en-US" sz="1200">
                <a:latin typeface="Arial" pitchFamily="34" charset="0"/>
              </a:rPr>
              <a:t>hairer, Amer. Journ. Sci</a:t>
            </a:r>
            <a:r>
              <a:rPr lang="ru-RU" sz="1200">
                <a:latin typeface="Arial" pitchFamily="34" charset="0"/>
              </a:rPr>
              <a:t>., 24, 141, 177, 1932. </a:t>
            </a:r>
          </a:p>
        </p:txBody>
      </p:sp>
      <p:sp>
        <p:nvSpPr>
          <p:cNvPr id="695646" name="Text Box 626"/>
          <p:cNvSpPr txBox="1">
            <a:spLocks noChangeArrowheads="1"/>
          </p:cNvSpPr>
          <p:nvPr/>
        </p:nvSpPr>
        <p:spPr bwMode="auto">
          <a:xfrm>
            <a:off x="3476625" y="6099175"/>
            <a:ext cx="287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200">
                <a:latin typeface="Arial" pitchFamily="34" charset="0"/>
              </a:rPr>
              <a:t>Allen W. C, R. B. Snow, Journ. Amer. Ceram. Soc, 38, № 8, 264,1955.</a:t>
            </a:r>
            <a:endParaRPr lang="ru-RU" sz="1200">
              <a:latin typeface="Arial" pitchFamily="34" charset="0"/>
            </a:endParaRPr>
          </a:p>
        </p:txBody>
      </p:sp>
      <p:grpSp>
        <p:nvGrpSpPr>
          <p:cNvPr id="695647" name="Group 637"/>
          <p:cNvGrpSpPr>
            <a:grpSpLocks/>
          </p:cNvGrpSpPr>
          <p:nvPr/>
        </p:nvGrpSpPr>
        <p:grpSpPr bwMode="auto">
          <a:xfrm>
            <a:off x="3468688" y="4210050"/>
            <a:ext cx="2497137" cy="1916113"/>
            <a:chOff x="1871" y="2453"/>
            <a:chExt cx="1573" cy="1207"/>
          </a:xfrm>
        </p:grpSpPr>
        <p:grpSp>
          <p:nvGrpSpPr>
            <p:cNvPr id="695648" name="Group 516"/>
            <p:cNvGrpSpPr>
              <a:grpSpLocks/>
            </p:cNvGrpSpPr>
            <p:nvPr/>
          </p:nvGrpSpPr>
          <p:grpSpPr bwMode="auto">
            <a:xfrm>
              <a:off x="2168" y="2584"/>
              <a:ext cx="1021" cy="883"/>
              <a:chOff x="9891" y="3979"/>
              <a:chExt cx="3967" cy="4433"/>
            </a:xfrm>
          </p:grpSpPr>
          <p:sp>
            <p:nvSpPr>
              <p:cNvPr id="695649" name="Line 517"/>
              <p:cNvSpPr>
                <a:spLocks noChangeAspect="1" noChangeShapeType="1"/>
              </p:cNvSpPr>
              <p:nvPr/>
            </p:nvSpPr>
            <p:spPr bwMode="auto">
              <a:xfrm flipH="1">
                <a:off x="9891" y="3979"/>
                <a:ext cx="2" cy="443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650" name="Line 518"/>
              <p:cNvSpPr>
                <a:spLocks noChangeAspect="1" noChangeShapeType="1"/>
              </p:cNvSpPr>
              <p:nvPr/>
            </p:nvSpPr>
            <p:spPr bwMode="auto">
              <a:xfrm flipH="1">
                <a:off x="13289" y="3981"/>
                <a:ext cx="2" cy="4431"/>
              </a:xfrm>
              <a:prstGeom prst="line">
                <a:avLst/>
              </a:prstGeom>
              <a:noFill/>
              <a:ln w="6350">
                <a:solidFill>
                  <a:srgbClr val="C0C0C0"/>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sp>
            <p:nvSpPr>
              <p:cNvPr id="695651" name="Line 519"/>
              <p:cNvSpPr>
                <a:spLocks noChangeAspect="1" noChangeShapeType="1"/>
              </p:cNvSpPr>
              <p:nvPr/>
            </p:nvSpPr>
            <p:spPr bwMode="auto">
              <a:xfrm flipH="1">
                <a:off x="12721" y="3981"/>
                <a:ext cx="2" cy="4431"/>
              </a:xfrm>
              <a:prstGeom prst="line">
                <a:avLst/>
              </a:prstGeom>
              <a:noFill/>
              <a:ln w="6350">
                <a:solidFill>
                  <a:srgbClr val="808080"/>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sp>
            <p:nvSpPr>
              <p:cNvPr id="695652" name="Line 520"/>
              <p:cNvSpPr>
                <a:spLocks noChangeAspect="1" noChangeShapeType="1"/>
              </p:cNvSpPr>
              <p:nvPr/>
            </p:nvSpPr>
            <p:spPr bwMode="auto">
              <a:xfrm flipH="1">
                <a:off x="12154" y="3981"/>
                <a:ext cx="2" cy="4431"/>
              </a:xfrm>
              <a:prstGeom prst="line">
                <a:avLst/>
              </a:prstGeom>
              <a:noFill/>
              <a:ln w="6350">
                <a:solidFill>
                  <a:srgbClr val="C0C0C0"/>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sp>
            <p:nvSpPr>
              <p:cNvPr id="695653" name="Line 521"/>
              <p:cNvSpPr>
                <a:spLocks noChangeAspect="1" noChangeShapeType="1"/>
              </p:cNvSpPr>
              <p:nvPr/>
            </p:nvSpPr>
            <p:spPr bwMode="auto">
              <a:xfrm flipH="1">
                <a:off x="11589" y="3981"/>
                <a:ext cx="0" cy="4431"/>
              </a:xfrm>
              <a:prstGeom prst="line">
                <a:avLst/>
              </a:prstGeom>
              <a:noFill/>
              <a:ln w="6350">
                <a:solidFill>
                  <a:srgbClr val="808080"/>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sp>
            <p:nvSpPr>
              <p:cNvPr id="695654" name="Line 522"/>
              <p:cNvSpPr>
                <a:spLocks noChangeAspect="1" noChangeShapeType="1"/>
              </p:cNvSpPr>
              <p:nvPr/>
            </p:nvSpPr>
            <p:spPr bwMode="auto">
              <a:xfrm flipH="1">
                <a:off x="10454" y="3981"/>
                <a:ext cx="2" cy="4431"/>
              </a:xfrm>
              <a:prstGeom prst="line">
                <a:avLst/>
              </a:prstGeom>
              <a:noFill/>
              <a:ln w="6350">
                <a:solidFill>
                  <a:srgbClr val="808080"/>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sp>
            <p:nvSpPr>
              <p:cNvPr id="695655" name="Line 523"/>
              <p:cNvSpPr>
                <a:spLocks noChangeAspect="1" noChangeShapeType="1"/>
              </p:cNvSpPr>
              <p:nvPr/>
            </p:nvSpPr>
            <p:spPr bwMode="auto">
              <a:xfrm flipH="1">
                <a:off x="11022" y="3981"/>
                <a:ext cx="2" cy="4431"/>
              </a:xfrm>
              <a:prstGeom prst="line">
                <a:avLst/>
              </a:prstGeom>
              <a:noFill/>
              <a:ln w="6350">
                <a:solidFill>
                  <a:srgbClr val="C0C0C0"/>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sp>
            <p:nvSpPr>
              <p:cNvPr id="695656" name="Line 524"/>
              <p:cNvSpPr>
                <a:spLocks noChangeAspect="1" noChangeShapeType="1"/>
              </p:cNvSpPr>
              <p:nvPr/>
            </p:nvSpPr>
            <p:spPr bwMode="auto">
              <a:xfrm>
                <a:off x="13856" y="3979"/>
                <a:ext cx="2" cy="443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695657" name="Group 525"/>
            <p:cNvGrpSpPr>
              <a:grpSpLocks/>
            </p:cNvGrpSpPr>
            <p:nvPr/>
          </p:nvGrpSpPr>
          <p:grpSpPr bwMode="auto">
            <a:xfrm>
              <a:off x="2169" y="2731"/>
              <a:ext cx="1020" cy="588"/>
              <a:chOff x="9893" y="5578"/>
              <a:chExt cx="3965" cy="2267"/>
            </a:xfrm>
          </p:grpSpPr>
          <p:sp>
            <p:nvSpPr>
              <p:cNvPr id="695658" name="Line 526"/>
              <p:cNvSpPr>
                <a:spLocks noChangeAspect="1" noChangeShapeType="1"/>
              </p:cNvSpPr>
              <p:nvPr/>
            </p:nvSpPr>
            <p:spPr bwMode="auto">
              <a:xfrm flipH="1">
                <a:off x="9893" y="7845"/>
                <a:ext cx="3965" cy="0"/>
              </a:xfrm>
              <a:prstGeom prst="line">
                <a:avLst/>
              </a:prstGeom>
              <a:noFill/>
              <a:ln w="6350">
                <a:solidFill>
                  <a:srgbClr val="808080"/>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sp>
            <p:nvSpPr>
              <p:cNvPr id="695659" name="Line 527"/>
              <p:cNvSpPr>
                <a:spLocks noChangeAspect="1" noChangeShapeType="1"/>
              </p:cNvSpPr>
              <p:nvPr/>
            </p:nvSpPr>
            <p:spPr bwMode="auto">
              <a:xfrm flipH="1">
                <a:off x="9893" y="7278"/>
                <a:ext cx="3965" cy="2"/>
              </a:xfrm>
              <a:prstGeom prst="line">
                <a:avLst/>
              </a:prstGeom>
              <a:noFill/>
              <a:ln w="6350">
                <a:solidFill>
                  <a:srgbClr val="C0C0C0"/>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sp>
            <p:nvSpPr>
              <p:cNvPr id="695660" name="Line 528"/>
              <p:cNvSpPr>
                <a:spLocks noChangeAspect="1" noChangeShapeType="1"/>
              </p:cNvSpPr>
              <p:nvPr/>
            </p:nvSpPr>
            <p:spPr bwMode="auto">
              <a:xfrm flipH="1">
                <a:off x="9893" y="6711"/>
                <a:ext cx="3965" cy="2"/>
              </a:xfrm>
              <a:prstGeom prst="line">
                <a:avLst/>
              </a:prstGeom>
              <a:noFill/>
              <a:ln w="6350">
                <a:solidFill>
                  <a:srgbClr val="808080"/>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sp>
            <p:nvSpPr>
              <p:cNvPr id="695661" name="Line 529"/>
              <p:cNvSpPr>
                <a:spLocks noChangeAspect="1" noChangeShapeType="1"/>
              </p:cNvSpPr>
              <p:nvPr/>
            </p:nvSpPr>
            <p:spPr bwMode="auto">
              <a:xfrm flipH="1">
                <a:off x="9893" y="6143"/>
                <a:ext cx="3965" cy="3"/>
              </a:xfrm>
              <a:prstGeom prst="line">
                <a:avLst/>
              </a:prstGeom>
              <a:noFill/>
              <a:ln w="6350">
                <a:solidFill>
                  <a:srgbClr val="C0C0C0"/>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sp>
            <p:nvSpPr>
              <p:cNvPr id="695662" name="Line 530"/>
              <p:cNvSpPr>
                <a:spLocks noChangeAspect="1" noChangeShapeType="1"/>
              </p:cNvSpPr>
              <p:nvPr/>
            </p:nvSpPr>
            <p:spPr bwMode="auto">
              <a:xfrm flipH="1">
                <a:off x="9893" y="5578"/>
                <a:ext cx="3965" cy="0"/>
              </a:xfrm>
              <a:prstGeom prst="line">
                <a:avLst/>
              </a:prstGeom>
              <a:noFill/>
              <a:ln w="6350">
                <a:solidFill>
                  <a:srgbClr val="808080"/>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695663" name="Group 531"/>
            <p:cNvGrpSpPr>
              <a:grpSpLocks/>
            </p:cNvGrpSpPr>
            <p:nvPr/>
          </p:nvGrpSpPr>
          <p:grpSpPr bwMode="auto">
            <a:xfrm>
              <a:off x="2168" y="2731"/>
              <a:ext cx="1019" cy="588"/>
              <a:chOff x="9891" y="5576"/>
              <a:chExt cx="3965" cy="2259"/>
            </a:xfrm>
          </p:grpSpPr>
          <p:sp>
            <p:nvSpPr>
              <p:cNvPr id="695664" name="Line 532"/>
              <p:cNvSpPr>
                <a:spLocks noChangeAspect="1" noChangeShapeType="1"/>
              </p:cNvSpPr>
              <p:nvPr/>
            </p:nvSpPr>
            <p:spPr bwMode="auto">
              <a:xfrm flipH="1">
                <a:off x="9891" y="7835"/>
                <a:ext cx="1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665" name="Line 533"/>
              <p:cNvSpPr>
                <a:spLocks noChangeAspect="1" noChangeShapeType="1"/>
              </p:cNvSpPr>
              <p:nvPr/>
            </p:nvSpPr>
            <p:spPr bwMode="auto">
              <a:xfrm flipH="1">
                <a:off x="9891" y="7270"/>
                <a:ext cx="19"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666" name="Line 534"/>
              <p:cNvSpPr>
                <a:spLocks noChangeAspect="1" noChangeShapeType="1"/>
              </p:cNvSpPr>
              <p:nvPr/>
            </p:nvSpPr>
            <p:spPr bwMode="auto">
              <a:xfrm flipH="1">
                <a:off x="9891" y="6704"/>
                <a:ext cx="19"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667" name="Line 535"/>
              <p:cNvSpPr>
                <a:spLocks noChangeAspect="1" noChangeShapeType="1"/>
              </p:cNvSpPr>
              <p:nvPr/>
            </p:nvSpPr>
            <p:spPr bwMode="auto">
              <a:xfrm flipH="1">
                <a:off x="9891" y="6139"/>
                <a:ext cx="19"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668" name="Line 536"/>
              <p:cNvSpPr>
                <a:spLocks noChangeAspect="1" noChangeShapeType="1"/>
              </p:cNvSpPr>
              <p:nvPr/>
            </p:nvSpPr>
            <p:spPr bwMode="auto">
              <a:xfrm flipH="1">
                <a:off x="9891" y="5576"/>
                <a:ext cx="19"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669" name="Line 537"/>
              <p:cNvSpPr>
                <a:spLocks noChangeAspect="1" noChangeShapeType="1"/>
              </p:cNvSpPr>
              <p:nvPr/>
            </p:nvSpPr>
            <p:spPr bwMode="auto">
              <a:xfrm>
                <a:off x="13836" y="7835"/>
                <a:ext cx="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670" name="Line 538"/>
              <p:cNvSpPr>
                <a:spLocks noChangeAspect="1" noChangeShapeType="1"/>
              </p:cNvSpPr>
              <p:nvPr/>
            </p:nvSpPr>
            <p:spPr bwMode="auto">
              <a:xfrm>
                <a:off x="13836" y="7270"/>
                <a:ext cx="20"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671" name="Line 539"/>
              <p:cNvSpPr>
                <a:spLocks noChangeAspect="1" noChangeShapeType="1"/>
              </p:cNvSpPr>
              <p:nvPr/>
            </p:nvSpPr>
            <p:spPr bwMode="auto">
              <a:xfrm>
                <a:off x="13836" y="6704"/>
                <a:ext cx="20"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672" name="Line 540"/>
              <p:cNvSpPr>
                <a:spLocks noChangeAspect="1" noChangeShapeType="1"/>
              </p:cNvSpPr>
              <p:nvPr/>
            </p:nvSpPr>
            <p:spPr bwMode="auto">
              <a:xfrm>
                <a:off x="13836" y="6139"/>
                <a:ext cx="20"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673" name="Line 541"/>
              <p:cNvSpPr>
                <a:spLocks noChangeAspect="1" noChangeShapeType="1"/>
              </p:cNvSpPr>
              <p:nvPr/>
            </p:nvSpPr>
            <p:spPr bwMode="auto">
              <a:xfrm>
                <a:off x="13836" y="5576"/>
                <a:ext cx="20"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695674" name="Rectangle 544"/>
            <p:cNvSpPr>
              <a:spLocks noChangeArrowheads="1"/>
            </p:cNvSpPr>
            <p:nvPr/>
          </p:nvSpPr>
          <p:spPr bwMode="auto">
            <a:xfrm flipH="1">
              <a:off x="3196" y="2604"/>
              <a:ext cx="248"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ru-RU" sz="1200">
                  <a:solidFill>
                    <a:srgbClr val="000000"/>
                  </a:solidFill>
                  <a:latin typeface="Arial Unicode MS" pitchFamily="34" charset="-128"/>
                </a:rPr>
                <a:t>1</a:t>
              </a:r>
              <a:r>
                <a:rPr lang="en-US" sz="1200">
                  <a:solidFill>
                    <a:srgbClr val="000000"/>
                  </a:solidFill>
                  <a:latin typeface="Arial Unicode MS" pitchFamily="34" charset="-128"/>
                </a:rPr>
                <a:t>377</a:t>
              </a:r>
              <a:endParaRPr lang="ru-RU" sz="1200"/>
            </a:p>
          </p:txBody>
        </p:sp>
        <p:sp>
          <p:nvSpPr>
            <p:cNvPr id="695675" name="Line 548"/>
            <p:cNvSpPr>
              <a:spLocks noChangeShapeType="1"/>
            </p:cNvSpPr>
            <p:nvPr/>
          </p:nvSpPr>
          <p:spPr bwMode="auto">
            <a:xfrm>
              <a:off x="2897" y="2833"/>
              <a:ext cx="10" cy="0"/>
            </a:xfrm>
            <a:prstGeom prst="line">
              <a:avLst/>
            </a:prstGeom>
            <a:noFill/>
            <a:ln w="0">
              <a:solidFill>
                <a:srgbClr val="0066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676" name="AutoShape 549"/>
            <p:cNvSpPr>
              <a:spLocks noChangeAspect="1" noChangeArrowheads="1"/>
            </p:cNvSpPr>
            <p:nvPr/>
          </p:nvSpPr>
          <p:spPr bwMode="auto">
            <a:xfrm>
              <a:off x="2671" y="2940"/>
              <a:ext cx="14" cy="14"/>
            </a:xfrm>
            <a:prstGeom prst="triangle">
              <a:avLst>
                <a:gd name="adj" fmla="val 50000"/>
              </a:avLst>
            </a:prstGeom>
            <a:noFill/>
            <a:ln w="6350" algn="ctr">
              <a:solidFill>
                <a:srgbClr val="0066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95677" name="AutoShape 550"/>
            <p:cNvSpPr>
              <a:spLocks noChangeAspect="1" noChangeArrowheads="1"/>
            </p:cNvSpPr>
            <p:nvPr/>
          </p:nvSpPr>
          <p:spPr bwMode="auto">
            <a:xfrm>
              <a:off x="2735" y="2860"/>
              <a:ext cx="15" cy="15"/>
            </a:xfrm>
            <a:prstGeom prst="triangle">
              <a:avLst>
                <a:gd name="adj" fmla="val 50000"/>
              </a:avLst>
            </a:prstGeom>
            <a:noFill/>
            <a:ln w="6350" algn="ctr">
              <a:solidFill>
                <a:srgbClr val="0066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95678" name="AutoShape 551"/>
            <p:cNvSpPr>
              <a:spLocks noChangeAspect="1" noChangeArrowheads="1"/>
            </p:cNvSpPr>
            <p:nvPr/>
          </p:nvSpPr>
          <p:spPr bwMode="auto">
            <a:xfrm>
              <a:off x="2767" y="2848"/>
              <a:ext cx="13" cy="15"/>
            </a:xfrm>
            <a:prstGeom prst="triangle">
              <a:avLst>
                <a:gd name="adj" fmla="val 50000"/>
              </a:avLst>
            </a:prstGeom>
            <a:noFill/>
            <a:ln w="6350" algn="ctr">
              <a:solidFill>
                <a:srgbClr val="0066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95679" name="Oval 552"/>
            <p:cNvSpPr>
              <a:spLocks noChangeAspect="1" noChangeArrowheads="1"/>
            </p:cNvSpPr>
            <p:nvPr/>
          </p:nvSpPr>
          <p:spPr bwMode="auto">
            <a:xfrm>
              <a:off x="2815" y="2854"/>
              <a:ext cx="15" cy="14"/>
            </a:xfrm>
            <a:prstGeom prst="ellipse">
              <a:avLst/>
            </a:prstGeom>
            <a:solidFill>
              <a:srgbClr val="FFFFFF"/>
            </a:solidFill>
            <a:ln w="6350" algn="ctr">
              <a:solidFill>
                <a:srgbClr val="006600"/>
              </a:solidFill>
              <a:round/>
              <a:headEnd/>
              <a:tailEnd/>
            </a:ln>
          </p:spPr>
          <p:txBody>
            <a:bodyPr/>
            <a:lstStyle/>
            <a:p>
              <a:endParaRPr lang="ru-RU"/>
            </a:p>
          </p:txBody>
        </p:sp>
        <p:sp>
          <p:nvSpPr>
            <p:cNvPr id="695680" name="Oval 553"/>
            <p:cNvSpPr>
              <a:spLocks noChangeAspect="1" noChangeArrowheads="1"/>
            </p:cNvSpPr>
            <p:nvPr/>
          </p:nvSpPr>
          <p:spPr bwMode="auto">
            <a:xfrm>
              <a:off x="2893" y="2825"/>
              <a:ext cx="14" cy="15"/>
            </a:xfrm>
            <a:prstGeom prst="ellipse">
              <a:avLst/>
            </a:prstGeom>
            <a:solidFill>
              <a:srgbClr val="003366"/>
            </a:solidFill>
            <a:ln w="6350" algn="ctr">
              <a:solidFill>
                <a:srgbClr val="006600"/>
              </a:solidFill>
              <a:round/>
              <a:headEnd/>
              <a:tailEnd/>
            </a:ln>
          </p:spPr>
          <p:txBody>
            <a:bodyPr/>
            <a:lstStyle/>
            <a:p>
              <a:endParaRPr lang="ru-RU"/>
            </a:p>
          </p:txBody>
        </p:sp>
        <p:sp>
          <p:nvSpPr>
            <p:cNvPr id="695681" name="AutoShape 554"/>
            <p:cNvSpPr>
              <a:spLocks noChangeAspect="1" noChangeArrowheads="1"/>
            </p:cNvSpPr>
            <p:nvPr/>
          </p:nvSpPr>
          <p:spPr bwMode="auto">
            <a:xfrm>
              <a:off x="2925" y="2800"/>
              <a:ext cx="14" cy="14"/>
            </a:xfrm>
            <a:prstGeom prst="triangle">
              <a:avLst>
                <a:gd name="adj" fmla="val 50000"/>
              </a:avLst>
            </a:prstGeom>
            <a:noFill/>
            <a:ln w="6350" algn="ctr">
              <a:solidFill>
                <a:srgbClr val="0066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95682" name="Oval 555"/>
            <p:cNvSpPr>
              <a:spLocks noChangeAspect="1" noChangeArrowheads="1"/>
            </p:cNvSpPr>
            <p:nvPr/>
          </p:nvSpPr>
          <p:spPr bwMode="auto">
            <a:xfrm>
              <a:off x="2893" y="2825"/>
              <a:ext cx="14" cy="15"/>
            </a:xfrm>
            <a:prstGeom prst="ellipse">
              <a:avLst/>
            </a:prstGeom>
            <a:solidFill>
              <a:srgbClr val="FFFFFF">
                <a:alpha val="59999"/>
              </a:srgbClr>
            </a:solidFill>
            <a:ln w="6350" algn="ctr">
              <a:solidFill>
                <a:srgbClr val="006600"/>
              </a:solidFill>
              <a:round/>
              <a:headEnd/>
              <a:tailEnd/>
            </a:ln>
          </p:spPr>
          <p:txBody>
            <a:bodyPr/>
            <a:lstStyle/>
            <a:p>
              <a:endParaRPr lang="ru-RU"/>
            </a:p>
          </p:txBody>
        </p:sp>
        <p:sp>
          <p:nvSpPr>
            <p:cNvPr id="695683" name="Oval 556"/>
            <p:cNvSpPr>
              <a:spLocks noChangeAspect="1" noChangeArrowheads="1"/>
            </p:cNvSpPr>
            <p:nvPr/>
          </p:nvSpPr>
          <p:spPr bwMode="auto">
            <a:xfrm>
              <a:off x="2965" y="2779"/>
              <a:ext cx="15" cy="13"/>
            </a:xfrm>
            <a:prstGeom prst="ellipse">
              <a:avLst/>
            </a:prstGeom>
            <a:solidFill>
              <a:srgbClr val="FFFFFF"/>
            </a:solidFill>
            <a:ln w="6350" algn="ctr">
              <a:solidFill>
                <a:srgbClr val="006600"/>
              </a:solidFill>
              <a:round/>
              <a:headEnd/>
              <a:tailEnd/>
            </a:ln>
          </p:spPr>
          <p:txBody>
            <a:bodyPr/>
            <a:lstStyle/>
            <a:p>
              <a:endParaRPr lang="ru-RU"/>
            </a:p>
          </p:txBody>
        </p:sp>
        <p:sp>
          <p:nvSpPr>
            <p:cNvPr id="695684" name="Oval 557"/>
            <p:cNvSpPr>
              <a:spLocks noChangeAspect="1" noChangeArrowheads="1"/>
            </p:cNvSpPr>
            <p:nvPr/>
          </p:nvSpPr>
          <p:spPr bwMode="auto">
            <a:xfrm>
              <a:off x="3015" y="2760"/>
              <a:ext cx="15" cy="14"/>
            </a:xfrm>
            <a:prstGeom prst="ellipse">
              <a:avLst/>
            </a:prstGeom>
            <a:solidFill>
              <a:srgbClr val="FFFFFF"/>
            </a:solidFill>
            <a:ln w="6350" algn="ctr">
              <a:solidFill>
                <a:srgbClr val="006600"/>
              </a:solidFill>
              <a:round/>
              <a:headEnd/>
              <a:tailEnd/>
            </a:ln>
          </p:spPr>
          <p:txBody>
            <a:bodyPr/>
            <a:lstStyle/>
            <a:p>
              <a:endParaRPr lang="ru-RU"/>
            </a:p>
          </p:txBody>
        </p:sp>
        <p:sp>
          <p:nvSpPr>
            <p:cNvPr id="695685" name="AutoShape 558"/>
            <p:cNvSpPr>
              <a:spLocks noChangeAspect="1" noChangeArrowheads="1"/>
            </p:cNvSpPr>
            <p:nvPr/>
          </p:nvSpPr>
          <p:spPr bwMode="auto">
            <a:xfrm>
              <a:off x="3044" y="2693"/>
              <a:ext cx="15" cy="16"/>
            </a:xfrm>
            <a:prstGeom prst="triangle">
              <a:avLst>
                <a:gd name="adj" fmla="val 50000"/>
              </a:avLst>
            </a:prstGeom>
            <a:noFill/>
            <a:ln w="6350" algn="ctr">
              <a:solidFill>
                <a:srgbClr val="0066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95686" name="AutoShape 559"/>
            <p:cNvSpPr>
              <a:spLocks noChangeAspect="1" noChangeArrowheads="1"/>
            </p:cNvSpPr>
            <p:nvPr/>
          </p:nvSpPr>
          <p:spPr bwMode="auto">
            <a:xfrm>
              <a:off x="3059" y="2747"/>
              <a:ext cx="14" cy="16"/>
            </a:xfrm>
            <a:prstGeom prst="triangle">
              <a:avLst>
                <a:gd name="adj" fmla="val 50000"/>
              </a:avLst>
            </a:prstGeom>
            <a:solidFill>
              <a:srgbClr val="008000"/>
            </a:solidFill>
            <a:ln w="6350" algn="ctr">
              <a:solidFill>
                <a:srgbClr val="006600"/>
              </a:solidFill>
              <a:miter lim="800000"/>
              <a:headEnd/>
              <a:tailEnd/>
            </a:ln>
          </p:spPr>
          <p:txBody>
            <a:bodyPr/>
            <a:lstStyle/>
            <a:p>
              <a:endParaRPr lang="ru-RU"/>
            </a:p>
          </p:txBody>
        </p:sp>
        <p:sp>
          <p:nvSpPr>
            <p:cNvPr id="695687" name="AutoShape 560"/>
            <p:cNvSpPr>
              <a:spLocks noChangeAspect="1" noChangeArrowheads="1"/>
            </p:cNvSpPr>
            <p:nvPr/>
          </p:nvSpPr>
          <p:spPr bwMode="auto">
            <a:xfrm>
              <a:off x="3110" y="2698"/>
              <a:ext cx="13" cy="14"/>
            </a:xfrm>
            <a:prstGeom prst="triangle">
              <a:avLst>
                <a:gd name="adj" fmla="val 50000"/>
              </a:avLst>
            </a:prstGeom>
            <a:noFill/>
            <a:ln w="6350" algn="ctr">
              <a:solidFill>
                <a:srgbClr val="0066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95688" name="Oval 561"/>
            <p:cNvSpPr>
              <a:spLocks noChangeAspect="1" noChangeArrowheads="1"/>
            </p:cNvSpPr>
            <p:nvPr/>
          </p:nvSpPr>
          <p:spPr bwMode="auto">
            <a:xfrm>
              <a:off x="3108" y="2733"/>
              <a:ext cx="15" cy="14"/>
            </a:xfrm>
            <a:prstGeom prst="ellipse">
              <a:avLst/>
            </a:prstGeom>
            <a:solidFill>
              <a:srgbClr val="FFFFFF"/>
            </a:solidFill>
            <a:ln w="6350" algn="ctr">
              <a:solidFill>
                <a:srgbClr val="006600"/>
              </a:solidFill>
              <a:round/>
              <a:headEnd/>
              <a:tailEnd/>
            </a:ln>
          </p:spPr>
          <p:txBody>
            <a:bodyPr/>
            <a:lstStyle/>
            <a:p>
              <a:endParaRPr lang="ru-RU"/>
            </a:p>
          </p:txBody>
        </p:sp>
        <p:sp>
          <p:nvSpPr>
            <p:cNvPr id="695689" name="Oval 562"/>
            <p:cNvSpPr>
              <a:spLocks noChangeAspect="1" noChangeArrowheads="1"/>
            </p:cNvSpPr>
            <p:nvPr/>
          </p:nvSpPr>
          <p:spPr bwMode="auto">
            <a:xfrm>
              <a:off x="3181" y="2658"/>
              <a:ext cx="14" cy="14"/>
            </a:xfrm>
            <a:prstGeom prst="ellipse">
              <a:avLst/>
            </a:prstGeom>
            <a:solidFill>
              <a:srgbClr val="FFFFFF"/>
            </a:solidFill>
            <a:ln w="6350" algn="ctr">
              <a:solidFill>
                <a:srgbClr val="006600"/>
              </a:solidFill>
              <a:round/>
              <a:headEnd/>
              <a:tailEnd/>
            </a:ln>
          </p:spPr>
          <p:txBody>
            <a:bodyPr/>
            <a:lstStyle/>
            <a:p>
              <a:endParaRPr lang="ru-RU"/>
            </a:p>
          </p:txBody>
        </p:sp>
        <p:sp>
          <p:nvSpPr>
            <p:cNvPr id="695690" name="Oval 563"/>
            <p:cNvSpPr>
              <a:spLocks noChangeAspect="1" noChangeArrowheads="1"/>
            </p:cNvSpPr>
            <p:nvPr/>
          </p:nvSpPr>
          <p:spPr bwMode="auto">
            <a:xfrm>
              <a:off x="3181" y="2628"/>
              <a:ext cx="14" cy="14"/>
            </a:xfrm>
            <a:prstGeom prst="ellipse">
              <a:avLst/>
            </a:prstGeom>
            <a:solidFill>
              <a:srgbClr val="003366"/>
            </a:solidFill>
            <a:ln w="6350" algn="ctr">
              <a:solidFill>
                <a:srgbClr val="333399"/>
              </a:solidFill>
              <a:round/>
              <a:headEnd/>
              <a:tailEnd/>
            </a:ln>
          </p:spPr>
          <p:txBody>
            <a:bodyPr/>
            <a:lstStyle/>
            <a:p>
              <a:endParaRPr lang="ru-RU"/>
            </a:p>
          </p:txBody>
        </p:sp>
        <p:sp>
          <p:nvSpPr>
            <p:cNvPr id="695691" name="Oval 564"/>
            <p:cNvSpPr>
              <a:spLocks noChangeArrowheads="1"/>
            </p:cNvSpPr>
            <p:nvPr/>
          </p:nvSpPr>
          <p:spPr bwMode="auto">
            <a:xfrm>
              <a:off x="3181" y="2643"/>
              <a:ext cx="14" cy="16"/>
            </a:xfrm>
            <a:prstGeom prst="ellipse">
              <a:avLst/>
            </a:prstGeom>
            <a:solidFill>
              <a:srgbClr val="FFFF00"/>
            </a:solidFill>
            <a:ln w="7620">
              <a:solidFill>
                <a:srgbClr val="FF0000"/>
              </a:solidFill>
              <a:round/>
              <a:headEnd/>
              <a:tailEnd/>
            </a:ln>
          </p:spPr>
          <p:txBody>
            <a:bodyPr/>
            <a:lstStyle/>
            <a:p>
              <a:endParaRPr lang="ru-RU"/>
            </a:p>
          </p:txBody>
        </p:sp>
        <p:sp>
          <p:nvSpPr>
            <p:cNvPr id="695692" name="Freeform 565"/>
            <p:cNvSpPr>
              <a:spLocks/>
            </p:cNvSpPr>
            <p:nvPr/>
          </p:nvSpPr>
          <p:spPr bwMode="auto">
            <a:xfrm>
              <a:off x="2393" y="2636"/>
              <a:ext cx="794" cy="607"/>
            </a:xfrm>
            <a:custGeom>
              <a:avLst/>
              <a:gdLst>
                <a:gd name="T0" fmla="*/ 0 w 3092"/>
                <a:gd name="T1" fmla="*/ 2337 h 2337"/>
                <a:gd name="T2" fmla="*/ 3092 w 3092"/>
                <a:gd name="T3" fmla="*/ 0 h 2337"/>
                <a:gd name="T4" fmla="*/ 0 60000 65536"/>
                <a:gd name="T5" fmla="*/ 0 60000 65536"/>
                <a:gd name="T6" fmla="*/ 0 w 3092"/>
                <a:gd name="T7" fmla="*/ 0 h 2337"/>
                <a:gd name="T8" fmla="*/ 3092 w 3092"/>
                <a:gd name="T9" fmla="*/ 2337 h 2337"/>
              </a:gdLst>
              <a:ahLst/>
              <a:cxnLst>
                <a:cxn ang="T4">
                  <a:pos x="T0" y="T1"/>
                </a:cxn>
                <a:cxn ang="T5">
                  <a:pos x="T2" y="T3"/>
                </a:cxn>
              </a:cxnLst>
              <a:rect l="T6" t="T7" r="T8" b="T9"/>
              <a:pathLst>
                <a:path w="3092" h="2337">
                  <a:moveTo>
                    <a:pt x="0" y="2337"/>
                  </a:moveTo>
                  <a:cubicBezTo>
                    <a:pt x="734" y="1493"/>
                    <a:pt x="3092" y="0"/>
                    <a:pt x="3092" y="0"/>
                  </a:cubicBezTo>
                </a:path>
              </a:pathLst>
            </a:custGeom>
            <a:noFill/>
            <a:ln w="19050" cap="flat" cmpd="sng">
              <a:solidFill>
                <a:srgbClr val="0066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695693" name="Freeform 566"/>
            <p:cNvSpPr>
              <a:spLocks/>
            </p:cNvSpPr>
            <p:nvPr/>
          </p:nvSpPr>
          <p:spPr bwMode="auto">
            <a:xfrm>
              <a:off x="2475" y="2664"/>
              <a:ext cx="712" cy="579"/>
            </a:xfrm>
            <a:custGeom>
              <a:avLst/>
              <a:gdLst>
                <a:gd name="T0" fmla="*/ 2771 w 2771"/>
                <a:gd name="T1" fmla="*/ 0 h 2231"/>
                <a:gd name="T2" fmla="*/ 2183 w 2771"/>
                <a:gd name="T3" fmla="*/ 388 h 2231"/>
                <a:gd name="T4" fmla="*/ 0 w 2771"/>
                <a:gd name="T5" fmla="*/ 2231 h 2231"/>
                <a:gd name="T6" fmla="*/ 0 60000 65536"/>
                <a:gd name="T7" fmla="*/ 0 60000 65536"/>
                <a:gd name="T8" fmla="*/ 0 60000 65536"/>
                <a:gd name="T9" fmla="*/ 0 w 2771"/>
                <a:gd name="T10" fmla="*/ 0 h 2231"/>
                <a:gd name="T11" fmla="*/ 2771 w 2771"/>
                <a:gd name="T12" fmla="*/ 2231 h 2231"/>
              </a:gdLst>
              <a:ahLst/>
              <a:cxnLst>
                <a:cxn ang="T6">
                  <a:pos x="T0" y="T1"/>
                </a:cxn>
                <a:cxn ang="T7">
                  <a:pos x="T2" y="T3"/>
                </a:cxn>
                <a:cxn ang="T8">
                  <a:pos x="T4" y="T5"/>
                </a:cxn>
              </a:cxnLst>
              <a:rect l="T9" t="T10" r="T11" b="T12"/>
              <a:pathLst>
                <a:path w="2771" h="2231">
                  <a:moveTo>
                    <a:pt x="2771" y="0"/>
                  </a:moveTo>
                  <a:cubicBezTo>
                    <a:pt x="2625" y="215"/>
                    <a:pt x="2648" y="253"/>
                    <a:pt x="2183" y="388"/>
                  </a:cubicBezTo>
                  <a:cubicBezTo>
                    <a:pt x="1718" y="523"/>
                    <a:pt x="405" y="1160"/>
                    <a:pt x="0" y="2231"/>
                  </a:cubicBezTo>
                </a:path>
              </a:pathLst>
            </a:custGeom>
            <a:noFill/>
            <a:ln w="19050" cap="flat" cmpd="sng">
              <a:solidFill>
                <a:srgbClr val="0066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695694" name="Rectangle 567"/>
            <p:cNvSpPr>
              <a:spLocks noChangeArrowheads="1"/>
            </p:cNvSpPr>
            <p:nvPr/>
          </p:nvSpPr>
          <p:spPr bwMode="auto">
            <a:xfrm rot="-5400000">
              <a:off x="2000" y="2718"/>
              <a:ext cx="462"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ru-RU" sz="1200">
                  <a:latin typeface="Arial Unicode MS" pitchFamily="34" charset="-128"/>
                </a:rPr>
                <a:t>2</a:t>
              </a:r>
              <a:r>
                <a:rPr lang="en-US" sz="1200">
                  <a:latin typeface="Arial Unicode MS" pitchFamily="34" charset="-128"/>
                </a:rPr>
                <a:t>FeO</a:t>
              </a:r>
              <a:r>
                <a:rPr lang="en-US" sz="1200">
                  <a:latin typeface="Arial Unicode MS" pitchFamily="34" charset="-128"/>
                  <a:sym typeface="Symbol" pitchFamily="18" charset="2"/>
                </a:rPr>
                <a:t></a:t>
              </a:r>
              <a:r>
                <a:rPr lang="en-US" sz="1200">
                  <a:latin typeface="Arial Unicode MS" pitchFamily="34" charset="-128"/>
                </a:rPr>
                <a:t>SiO</a:t>
              </a:r>
              <a:r>
                <a:rPr lang="en-US" sz="1200" baseline="-25000">
                  <a:latin typeface="Arial Unicode MS" pitchFamily="34" charset="-128"/>
                </a:rPr>
                <a:t>2</a:t>
              </a:r>
            </a:p>
            <a:p>
              <a:endParaRPr lang="ru-RU" sz="1200"/>
            </a:p>
          </p:txBody>
        </p:sp>
        <p:sp>
          <p:nvSpPr>
            <p:cNvPr id="695695" name="Line 568"/>
            <p:cNvSpPr>
              <a:spLocks noChangeShapeType="1"/>
            </p:cNvSpPr>
            <p:nvPr/>
          </p:nvSpPr>
          <p:spPr bwMode="auto">
            <a:xfrm>
              <a:off x="2223" y="2999"/>
              <a:ext cx="0" cy="77"/>
            </a:xfrm>
            <a:prstGeom prst="line">
              <a:avLst/>
            </a:prstGeom>
            <a:noFill/>
            <a:ln w="0">
              <a:solidFill>
                <a:srgbClr val="006600"/>
              </a:solidFill>
              <a:round/>
              <a:headEnd/>
              <a:tailEnd type="triangle" w="sm" len="sm"/>
            </a:ln>
            <a:extLst>
              <a:ext uri="{909E8E84-426E-40DD-AFC4-6F175D3DCCD1}">
                <a14:hiddenFill xmlns:a14="http://schemas.microsoft.com/office/drawing/2010/main">
                  <a:noFill/>
                </a14:hiddenFill>
              </a:ext>
            </a:extLst>
          </p:spPr>
          <p:txBody>
            <a:bodyPr/>
            <a:lstStyle/>
            <a:p>
              <a:endParaRPr lang="de-DE"/>
            </a:p>
          </p:txBody>
        </p:sp>
        <p:sp>
          <p:nvSpPr>
            <p:cNvPr id="695696" name="Line 569"/>
            <p:cNvSpPr>
              <a:spLocks noChangeAspect="1" noChangeShapeType="1"/>
            </p:cNvSpPr>
            <p:nvPr/>
          </p:nvSpPr>
          <p:spPr bwMode="auto">
            <a:xfrm flipH="1">
              <a:off x="2169" y="3467"/>
              <a:ext cx="10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695697" name="Group 570"/>
            <p:cNvGrpSpPr>
              <a:grpSpLocks/>
            </p:cNvGrpSpPr>
            <p:nvPr/>
          </p:nvGrpSpPr>
          <p:grpSpPr bwMode="auto">
            <a:xfrm>
              <a:off x="2315" y="3457"/>
              <a:ext cx="729" cy="8"/>
              <a:chOff x="10458" y="8354"/>
              <a:chExt cx="2833" cy="54"/>
            </a:xfrm>
          </p:grpSpPr>
          <p:sp>
            <p:nvSpPr>
              <p:cNvPr id="695698" name="Line 571"/>
              <p:cNvSpPr>
                <a:spLocks noChangeAspect="1" noChangeShapeType="1"/>
              </p:cNvSpPr>
              <p:nvPr/>
            </p:nvSpPr>
            <p:spPr bwMode="auto">
              <a:xfrm flipH="1" flipV="1">
                <a:off x="13291" y="8354"/>
                <a:ext cx="0" cy="5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699" name="Line 572"/>
              <p:cNvSpPr>
                <a:spLocks noChangeAspect="1" noChangeShapeType="1"/>
              </p:cNvSpPr>
              <p:nvPr/>
            </p:nvSpPr>
            <p:spPr bwMode="auto">
              <a:xfrm flipH="1" flipV="1">
                <a:off x="12723" y="8354"/>
                <a:ext cx="0" cy="5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700" name="Line 573"/>
              <p:cNvSpPr>
                <a:spLocks noChangeAspect="1" noChangeShapeType="1"/>
              </p:cNvSpPr>
              <p:nvPr/>
            </p:nvSpPr>
            <p:spPr bwMode="auto">
              <a:xfrm flipH="1" flipV="1">
                <a:off x="12156" y="8354"/>
                <a:ext cx="2" cy="5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701" name="Line 574"/>
              <p:cNvSpPr>
                <a:spLocks noChangeAspect="1" noChangeShapeType="1"/>
              </p:cNvSpPr>
              <p:nvPr/>
            </p:nvSpPr>
            <p:spPr bwMode="auto">
              <a:xfrm flipH="1" flipV="1">
                <a:off x="11591" y="8354"/>
                <a:ext cx="0" cy="5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702" name="Line 575"/>
              <p:cNvSpPr>
                <a:spLocks noChangeAspect="1" noChangeShapeType="1"/>
              </p:cNvSpPr>
              <p:nvPr/>
            </p:nvSpPr>
            <p:spPr bwMode="auto">
              <a:xfrm flipH="1" flipV="1">
                <a:off x="11024" y="8354"/>
                <a:ext cx="2" cy="5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703" name="Line 576"/>
              <p:cNvSpPr>
                <a:spLocks noChangeAspect="1" noChangeShapeType="1"/>
              </p:cNvSpPr>
              <p:nvPr/>
            </p:nvSpPr>
            <p:spPr bwMode="auto">
              <a:xfrm flipH="1" flipV="1">
                <a:off x="10458" y="8354"/>
                <a:ext cx="0" cy="5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695704" name="Rectangle 577"/>
            <p:cNvSpPr>
              <a:spLocks noChangeAspect="1" noChangeArrowheads="1"/>
            </p:cNvSpPr>
            <p:nvPr/>
          </p:nvSpPr>
          <p:spPr bwMode="auto">
            <a:xfrm>
              <a:off x="2417" y="3564"/>
              <a:ext cx="63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en-US" sz="1200">
                  <a:solidFill>
                    <a:srgbClr val="000000"/>
                  </a:solidFill>
                  <a:latin typeface="Arial Unicode MS" pitchFamily="34" charset="-128"/>
                </a:rPr>
                <a:t>FeO</a:t>
              </a:r>
              <a:r>
                <a:rPr lang="ru-RU" sz="1200">
                  <a:solidFill>
                    <a:srgbClr val="000000"/>
                  </a:solidFill>
                  <a:latin typeface="Arial Unicode MS" pitchFamily="34" charset="-128"/>
                </a:rPr>
                <a:t>, </a:t>
              </a:r>
              <a:r>
                <a:rPr lang="en-US" sz="1200">
                  <a:solidFill>
                    <a:srgbClr val="000000"/>
                  </a:solidFill>
                  <a:latin typeface="Arial Unicode MS" pitchFamily="34" charset="-128"/>
                </a:rPr>
                <a:t>mol</a:t>
              </a:r>
              <a:r>
                <a:rPr lang="ru-RU" sz="1200">
                  <a:solidFill>
                    <a:srgbClr val="000000"/>
                  </a:solidFill>
                  <a:latin typeface="Arial Unicode MS" pitchFamily="34" charset="-128"/>
                </a:rPr>
                <a:t>. %</a:t>
              </a:r>
              <a:endParaRPr lang="ru-RU" sz="1200"/>
            </a:p>
          </p:txBody>
        </p:sp>
        <p:sp>
          <p:nvSpPr>
            <p:cNvPr id="695705" name="Rectangle 578"/>
            <p:cNvSpPr>
              <a:spLocks noChangeAspect="1" noChangeArrowheads="1"/>
            </p:cNvSpPr>
            <p:nvPr/>
          </p:nvSpPr>
          <p:spPr bwMode="auto">
            <a:xfrm flipH="1">
              <a:off x="2837" y="3483"/>
              <a:ext cx="118"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ru-RU" sz="1000" b="0">
                  <a:solidFill>
                    <a:srgbClr val="000000"/>
                  </a:solidFill>
                  <a:latin typeface="Arial Unicode MS" pitchFamily="34" charset="-128"/>
                </a:rPr>
                <a:t>9</a:t>
              </a:r>
              <a:r>
                <a:rPr lang="en-US" sz="1000" b="0">
                  <a:solidFill>
                    <a:srgbClr val="000000"/>
                  </a:solidFill>
                  <a:latin typeface="Arial Unicode MS" pitchFamily="34" charset="-128"/>
                </a:rPr>
                <a:t>0</a:t>
              </a:r>
              <a:endParaRPr lang="ru-RU" sz="1000"/>
            </a:p>
          </p:txBody>
        </p:sp>
        <p:sp>
          <p:nvSpPr>
            <p:cNvPr id="695706" name="Rectangle 579"/>
            <p:cNvSpPr>
              <a:spLocks noChangeAspect="1" noChangeArrowheads="1"/>
            </p:cNvSpPr>
            <p:nvPr/>
          </p:nvSpPr>
          <p:spPr bwMode="auto">
            <a:xfrm flipH="1">
              <a:off x="2547" y="3483"/>
              <a:ext cx="117"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ru-RU" sz="1000" b="0">
                  <a:solidFill>
                    <a:srgbClr val="000000"/>
                  </a:solidFill>
                  <a:latin typeface="Arial Unicode MS" pitchFamily="34" charset="-128"/>
                </a:rPr>
                <a:t>8</a:t>
              </a:r>
              <a:r>
                <a:rPr lang="en-US" sz="1000" b="0">
                  <a:solidFill>
                    <a:srgbClr val="000000"/>
                  </a:solidFill>
                  <a:latin typeface="Arial Unicode MS" pitchFamily="34" charset="-128"/>
                </a:rPr>
                <a:t>0</a:t>
              </a:r>
              <a:endParaRPr lang="ru-RU" sz="1000"/>
            </a:p>
          </p:txBody>
        </p:sp>
        <p:sp>
          <p:nvSpPr>
            <p:cNvPr id="695707" name="Rectangle 580"/>
            <p:cNvSpPr>
              <a:spLocks noChangeAspect="1" noChangeArrowheads="1"/>
            </p:cNvSpPr>
            <p:nvPr/>
          </p:nvSpPr>
          <p:spPr bwMode="auto">
            <a:xfrm flipH="1">
              <a:off x="2255" y="3483"/>
              <a:ext cx="117"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ru-RU" sz="1000" b="0">
                  <a:solidFill>
                    <a:srgbClr val="000000"/>
                  </a:solidFill>
                  <a:latin typeface="Arial Unicode MS" pitchFamily="34" charset="-128"/>
                </a:rPr>
                <a:t>7</a:t>
              </a:r>
              <a:r>
                <a:rPr lang="en-US" sz="1000" b="0">
                  <a:solidFill>
                    <a:srgbClr val="000000"/>
                  </a:solidFill>
                  <a:latin typeface="Arial Unicode MS" pitchFamily="34" charset="-128"/>
                </a:rPr>
                <a:t>0</a:t>
              </a:r>
              <a:endParaRPr lang="ru-RU" sz="1000"/>
            </a:p>
          </p:txBody>
        </p:sp>
        <p:sp>
          <p:nvSpPr>
            <p:cNvPr id="695708" name="Rectangle 581"/>
            <p:cNvSpPr>
              <a:spLocks noChangeAspect="1" noChangeArrowheads="1"/>
            </p:cNvSpPr>
            <p:nvPr/>
          </p:nvSpPr>
          <p:spPr bwMode="auto">
            <a:xfrm flipH="1">
              <a:off x="2063" y="3479"/>
              <a:ext cx="211"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en-US" sz="1200">
                  <a:solidFill>
                    <a:srgbClr val="000000"/>
                  </a:solidFill>
                  <a:latin typeface="Arial Unicode MS" pitchFamily="34" charset="-128"/>
                </a:rPr>
                <a:t>SiO</a:t>
              </a:r>
              <a:r>
                <a:rPr lang="en-US" sz="1200" baseline="-25000">
                  <a:solidFill>
                    <a:srgbClr val="000000"/>
                  </a:solidFill>
                  <a:latin typeface="Arial Unicode MS" pitchFamily="34" charset="-128"/>
                </a:rPr>
                <a:t>2</a:t>
              </a:r>
              <a:endParaRPr lang="ru-RU" sz="1200"/>
            </a:p>
          </p:txBody>
        </p:sp>
        <p:sp>
          <p:nvSpPr>
            <p:cNvPr id="695709" name="Rectangle 582"/>
            <p:cNvSpPr>
              <a:spLocks noChangeAspect="1" noChangeArrowheads="1"/>
            </p:cNvSpPr>
            <p:nvPr/>
          </p:nvSpPr>
          <p:spPr bwMode="auto">
            <a:xfrm flipH="1">
              <a:off x="3083" y="3479"/>
              <a:ext cx="211"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en-US" sz="1200">
                  <a:solidFill>
                    <a:srgbClr val="000000"/>
                  </a:solidFill>
                  <a:latin typeface="Arial Unicode MS" pitchFamily="34" charset="-128"/>
                </a:rPr>
                <a:t>FeO</a:t>
              </a:r>
              <a:endParaRPr lang="ru-RU" sz="1200"/>
            </a:p>
          </p:txBody>
        </p:sp>
        <p:sp>
          <p:nvSpPr>
            <p:cNvPr id="695710" name="Line 583"/>
            <p:cNvSpPr>
              <a:spLocks noChangeShapeType="1"/>
            </p:cNvSpPr>
            <p:nvPr/>
          </p:nvSpPr>
          <p:spPr bwMode="auto">
            <a:xfrm flipV="1">
              <a:off x="2216" y="3156"/>
              <a:ext cx="0" cy="309"/>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711" name="Oval 584"/>
            <p:cNvSpPr>
              <a:spLocks noChangeAspect="1" noChangeArrowheads="1"/>
            </p:cNvSpPr>
            <p:nvPr/>
          </p:nvSpPr>
          <p:spPr bwMode="auto">
            <a:xfrm>
              <a:off x="2195" y="3152"/>
              <a:ext cx="14" cy="15"/>
            </a:xfrm>
            <a:prstGeom prst="ellipse">
              <a:avLst/>
            </a:prstGeom>
            <a:solidFill>
              <a:srgbClr val="FFFFFF"/>
            </a:solidFill>
            <a:ln w="6350" algn="ctr">
              <a:solidFill>
                <a:srgbClr val="006600"/>
              </a:solidFill>
              <a:round/>
              <a:headEnd/>
              <a:tailEnd/>
            </a:ln>
          </p:spPr>
          <p:txBody>
            <a:bodyPr/>
            <a:lstStyle/>
            <a:p>
              <a:endParaRPr lang="ru-RU"/>
            </a:p>
          </p:txBody>
        </p:sp>
        <p:sp>
          <p:nvSpPr>
            <p:cNvPr id="695712" name="Oval 585"/>
            <p:cNvSpPr>
              <a:spLocks noChangeAspect="1" noChangeArrowheads="1"/>
            </p:cNvSpPr>
            <p:nvPr/>
          </p:nvSpPr>
          <p:spPr bwMode="auto">
            <a:xfrm>
              <a:off x="2209" y="3148"/>
              <a:ext cx="15" cy="16"/>
            </a:xfrm>
            <a:prstGeom prst="ellipse">
              <a:avLst/>
            </a:prstGeom>
            <a:solidFill>
              <a:srgbClr val="003366"/>
            </a:solidFill>
            <a:ln w="6350" algn="ctr">
              <a:solidFill>
                <a:srgbClr val="006600"/>
              </a:solidFill>
              <a:round/>
              <a:headEnd/>
              <a:tailEnd/>
            </a:ln>
          </p:spPr>
          <p:txBody>
            <a:bodyPr/>
            <a:lstStyle/>
            <a:p>
              <a:endParaRPr lang="ru-RU"/>
            </a:p>
          </p:txBody>
        </p:sp>
        <p:sp>
          <p:nvSpPr>
            <p:cNvPr id="695713" name="Line 586"/>
            <p:cNvSpPr>
              <a:spLocks noChangeShapeType="1"/>
            </p:cNvSpPr>
            <p:nvPr/>
          </p:nvSpPr>
          <p:spPr bwMode="auto">
            <a:xfrm>
              <a:off x="3074" y="3243"/>
              <a:ext cx="115" cy="0"/>
            </a:xfrm>
            <a:prstGeom prst="line">
              <a:avLst/>
            </a:prstGeom>
            <a:noFill/>
            <a:ln w="19050">
              <a:solidFill>
                <a:srgbClr val="006600"/>
              </a:solidFill>
              <a:prstDash val="dash"/>
              <a:round/>
              <a:headEnd/>
              <a:tailEnd/>
            </a:ln>
            <a:extLst>
              <a:ext uri="{909E8E84-426E-40DD-AFC4-6F175D3DCCD1}">
                <a14:hiddenFill xmlns:a14="http://schemas.microsoft.com/office/drawing/2010/main">
                  <a:noFill/>
                </a14:hiddenFill>
              </a:ext>
            </a:extLst>
          </p:spPr>
          <p:txBody>
            <a:bodyPr/>
            <a:lstStyle/>
            <a:p>
              <a:endParaRPr lang="de-DE"/>
            </a:p>
          </p:txBody>
        </p:sp>
        <p:sp>
          <p:nvSpPr>
            <p:cNvPr id="695714" name="Oval 587"/>
            <p:cNvSpPr>
              <a:spLocks noChangeAspect="1" noChangeArrowheads="1"/>
            </p:cNvSpPr>
            <p:nvPr/>
          </p:nvSpPr>
          <p:spPr bwMode="auto">
            <a:xfrm>
              <a:off x="2232" y="3154"/>
              <a:ext cx="13" cy="16"/>
            </a:xfrm>
            <a:prstGeom prst="ellipse">
              <a:avLst/>
            </a:prstGeom>
            <a:solidFill>
              <a:srgbClr val="FFFFFF"/>
            </a:solidFill>
            <a:ln w="6350" algn="ctr">
              <a:solidFill>
                <a:srgbClr val="006600"/>
              </a:solidFill>
              <a:round/>
              <a:headEnd/>
              <a:tailEnd/>
            </a:ln>
          </p:spPr>
          <p:txBody>
            <a:bodyPr/>
            <a:lstStyle/>
            <a:p>
              <a:endParaRPr lang="ru-RU"/>
            </a:p>
          </p:txBody>
        </p:sp>
        <p:sp>
          <p:nvSpPr>
            <p:cNvPr id="695715" name="Line 588"/>
            <p:cNvSpPr>
              <a:spLocks noChangeShapeType="1"/>
            </p:cNvSpPr>
            <p:nvPr/>
          </p:nvSpPr>
          <p:spPr bwMode="auto">
            <a:xfrm>
              <a:off x="2216" y="3243"/>
              <a:ext cx="843" cy="0"/>
            </a:xfrm>
            <a:prstGeom prst="line">
              <a:avLst/>
            </a:prstGeom>
            <a:noFill/>
            <a:ln w="19050">
              <a:solidFill>
                <a:srgbClr val="0066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5716" name="Oval 589"/>
            <p:cNvSpPr>
              <a:spLocks noChangeAspect="1" noChangeArrowheads="1"/>
            </p:cNvSpPr>
            <p:nvPr/>
          </p:nvSpPr>
          <p:spPr bwMode="auto">
            <a:xfrm>
              <a:off x="2277" y="3159"/>
              <a:ext cx="14" cy="14"/>
            </a:xfrm>
            <a:prstGeom prst="ellipse">
              <a:avLst/>
            </a:prstGeom>
            <a:solidFill>
              <a:srgbClr val="003366"/>
            </a:solidFill>
            <a:ln w="6350" algn="ctr">
              <a:solidFill>
                <a:srgbClr val="006600"/>
              </a:solidFill>
              <a:round/>
              <a:headEnd/>
              <a:tailEnd/>
            </a:ln>
          </p:spPr>
          <p:txBody>
            <a:bodyPr/>
            <a:lstStyle/>
            <a:p>
              <a:endParaRPr lang="ru-RU"/>
            </a:p>
          </p:txBody>
        </p:sp>
        <p:sp>
          <p:nvSpPr>
            <p:cNvPr id="695717" name="AutoShape 590"/>
            <p:cNvSpPr>
              <a:spLocks noChangeAspect="1" noChangeArrowheads="1"/>
            </p:cNvSpPr>
            <p:nvPr/>
          </p:nvSpPr>
          <p:spPr bwMode="auto">
            <a:xfrm>
              <a:off x="2322" y="3157"/>
              <a:ext cx="15" cy="14"/>
            </a:xfrm>
            <a:prstGeom prst="triangle">
              <a:avLst>
                <a:gd name="adj" fmla="val 50000"/>
              </a:avLst>
            </a:prstGeom>
            <a:solidFill>
              <a:srgbClr val="008000"/>
            </a:solidFill>
            <a:ln w="6350" algn="ctr">
              <a:solidFill>
                <a:srgbClr val="006600"/>
              </a:solidFill>
              <a:miter lim="800000"/>
              <a:headEnd/>
              <a:tailEnd/>
            </a:ln>
          </p:spPr>
          <p:txBody>
            <a:bodyPr/>
            <a:lstStyle/>
            <a:p>
              <a:endParaRPr lang="ru-RU"/>
            </a:p>
          </p:txBody>
        </p:sp>
        <p:sp>
          <p:nvSpPr>
            <p:cNvPr id="695718" name="AutoShape 591"/>
            <p:cNvSpPr>
              <a:spLocks noChangeAspect="1" noChangeArrowheads="1"/>
            </p:cNvSpPr>
            <p:nvPr/>
          </p:nvSpPr>
          <p:spPr bwMode="auto">
            <a:xfrm>
              <a:off x="2322" y="3212"/>
              <a:ext cx="15" cy="15"/>
            </a:xfrm>
            <a:prstGeom prst="triangle">
              <a:avLst>
                <a:gd name="adj" fmla="val 50000"/>
              </a:avLst>
            </a:prstGeom>
            <a:noFill/>
            <a:ln w="6350" algn="ctr">
              <a:solidFill>
                <a:srgbClr val="0066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95719" name="Oval 592"/>
            <p:cNvSpPr>
              <a:spLocks noChangeAspect="1" noChangeArrowheads="1"/>
            </p:cNvSpPr>
            <p:nvPr/>
          </p:nvSpPr>
          <p:spPr bwMode="auto">
            <a:xfrm>
              <a:off x="2340" y="3188"/>
              <a:ext cx="14" cy="14"/>
            </a:xfrm>
            <a:prstGeom prst="ellipse">
              <a:avLst/>
            </a:prstGeom>
            <a:solidFill>
              <a:srgbClr val="003366"/>
            </a:solidFill>
            <a:ln w="6350" algn="ctr">
              <a:solidFill>
                <a:srgbClr val="006600"/>
              </a:solidFill>
              <a:round/>
              <a:headEnd/>
              <a:tailEnd/>
            </a:ln>
          </p:spPr>
          <p:txBody>
            <a:bodyPr/>
            <a:lstStyle/>
            <a:p>
              <a:endParaRPr lang="ru-RU"/>
            </a:p>
          </p:txBody>
        </p:sp>
        <p:sp>
          <p:nvSpPr>
            <p:cNvPr id="695720" name="Oval 593"/>
            <p:cNvSpPr>
              <a:spLocks noChangeAspect="1" noChangeArrowheads="1"/>
            </p:cNvSpPr>
            <p:nvPr/>
          </p:nvSpPr>
          <p:spPr bwMode="auto">
            <a:xfrm>
              <a:off x="2365" y="3234"/>
              <a:ext cx="15" cy="14"/>
            </a:xfrm>
            <a:prstGeom prst="ellipse">
              <a:avLst/>
            </a:prstGeom>
            <a:solidFill>
              <a:srgbClr val="FFFFFF"/>
            </a:solidFill>
            <a:ln w="6350" algn="ctr">
              <a:solidFill>
                <a:srgbClr val="006600"/>
              </a:solidFill>
              <a:round/>
              <a:headEnd/>
              <a:tailEnd/>
            </a:ln>
          </p:spPr>
          <p:txBody>
            <a:bodyPr/>
            <a:lstStyle/>
            <a:p>
              <a:endParaRPr lang="ru-RU"/>
            </a:p>
          </p:txBody>
        </p:sp>
        <p:sp>
          <p:nvSpPr>
            <p:cNvPr id="695721" name="Oval 594"/>
            <p:cNvSpPr>
              <a:spLocks noChangeAspect="1" noChangeArrowheads="1"/>
            </p:cNvSpPr>
            <p:nvPr/>
          </p:nvSpPr>
          <p:spPr bwMode="auto">
            <a:xfrm>
              <a:off x="2365" y="3178"/>
              <a:ext cx="15" cy="15"/>
            </a:xfrm>
            <a:prstGeom prst="ellipse">
              <a:avLst/>
            </a:prstGeom>
            <a:solidFill>
              <a:srgbClr val="FFFFFF"/>
            </a:solidFill>
            <a:ln w="6350" algn="ctr">
              <a:solidFill>
                <a:srgbClr val="006600"/>
              </a:solidFill>
              <a:round/>
              <a:headEnd/>
              <a:tailEnd/>
            </a:ln>
          </p:spPr>
          <p:txBody>
            <a:bodyPr/>
            <a:lstStyle/>
            <a:p>
              <a:endParaRPr lang="ru-RU"/>
            </a:p>
          </p:txBody>
        </p:sp>
        <p:sp>
          <p:nvSpPr>
            <p:cNvPr id="695722" name="Oval 595"/>
            <p:cNvSpPr>
              <a:spLocks noChangeAspect="1" noChangeArrowheads="1"/>
            </p:cNvSpPr>
            <p:nvPr/>
          </p:nvSpPr>
          <p:spPr bwMode="auto">
            <a:xfrm>
              <a:off x="2385" y="3234"/>
              <a:ext cx="16" cy="14"/>
            </a:xfrm>
            <a:prstGeom prst="ellipse">
              <a:avLst/>
            </a:prstGeom>
            <a:solidFill>
              <a:srgbClr val="003366"/>
            </a:solidFill>
            <a:ln w="6350" algn="ctr">
              <a:solidFill>
                <a:srgbClr val="006600"/>
              </a:solidFill>
              <a:round/>
              <a:headEnd/>
              <a:tailEnd/>
            </a:ln>
          </p:spPr>
          <p:txBody>
            <a:bodyPr/>
            <a:lstStyle/>
            <a:p>
              <a:endParaRPr lang="ru-RU"/>
            </a:p>
          </p:txBody>
        </p:sp>
        <p:sp>
          <p:nvSpPr>
            <p:cNvPr id="695723" name="Oval 596"/>
            <p:cNvSpPr>
              <a:spLocks noChangeAspect="1" noChangeArrowheads="1"/>
            </p:cNvSpPr>
            <p:nvPr/>
          </p:nvSpPr>
          <p:spPr bwMode="auto">
            <a:xfrm>
              <a:off x="2421" y="3200"/>
              <a:ext cx="14" cy="16"/>
            </a:xfrm>
            <a:prstGeom prst="ellipse">
              <a:avLst/>
            </a:prstGeom>
            <a:solidFill>
              <a:srgbClr val="FFFFFF"/>
            </a:solidFill>
            <a:ln w="6350" algn="ctr">
              <a:solidFill>
                <a:srgbClr val="006600"/>
              </a:solidFill>
              <a:round/>
              <a:headEnd/>
              <a:tailEnd/>
            </a:ln>
          </p:spPr>
          <p:txBody>
            <a:bodyPr/>
            <a:lstStyle/>
            <a:p>
              <a:endParaRPr lang="ru-RU"/>
            </a:p>
          </p:txBody>
        </p:sp>
        <p:sp>
          <p:nvSpPr>
            <p:cNvPr id="695724" name="Oval 597"/>
            <p:cNvSpPr>
              <a:spLocks noChangeAspect="1" noChangeArrowheads="1"/>
            </p:cNvSpPr>
            <p:nvPr/>
          </p:nvSpPr>
          <p:spPr bwMode="auto">
            <a:xfrm>
              <a:off x="2453" y="3234"/>
              <a:ext cx="14" cy="14"/>
            </a:xfrm>
            <a:prstGeom prst="ellipse">
              <a:avLst/>
            </a:prstGeom>
            <a:solidFill>
              <a:srgbClr val="FFFFFF"/>
            </a:solidFill>
            <a:ln w="6350" algn="ctr">
              <a:solidFill>
                <a:srgbClr val="006600"/>
              </a:solidFill>
              <a:round/>
              <a:headEnd/>
              <a:tailEnd/>
            </a:ln>
          </p:spPr>
          <p:txBody>
            <a:bodyPr/>
            <a:lstStyle/>
            <a:p>
              <a:endParaRPr lang="ru-RU"/>
            </a:p>
          </p:txBody>
        </p:sp>
        <p:sp>
          <p:nvSpPr>
            <p:cNvPr id="695725" name="Oval 598"/>
            <p:cNvSpPr>
              <a:spLocks noChangeAspect="1" noChangeArrowheads="1"/>
            </p:cNvSpPr>
            <p:nvPr/>
          </p:nvSpPr>
          <p:spPr bwMode="auto">
            <a:xfrm>
              <a:off x="2453" y="3218"/>
              <a:ext cx="14" cy="16"/>
            </a:xfrm>
            <a:prstGeom prst="ellipse">
              <a:avLst/>
            </a:prstGeom>
            <a:solidFill>
              <a:srgbClr val="FFFFFF"/>
            </a:solidFill>
            <a:ln w="6350" algn="ctr">
              <a:solidFill>
                <a:srgbClr val="006600"/>
              </a:solidFill>
              <a:round/>
              <a:headEnd/>
              <a:tailEnd/>
            </a:ln>
          </p:spPr>
          <p:txBody>
            <a:bodyPr/>
            <a:lstStyle/>
            <a:p>
              <a:endParaRPr lang="ru-RU"/>
            </a:p>
          </p:txBody>
        </p:sp>
        <p:sp>
          <p:nvSpPr>
            <p:cNvPr id="695726" name="Oval 599"/>
            <p:cNvSpPr>
              <a:spLocks noChangeAspect="1" noChangeArrowheads="1"/>
            </p:cNvSpPr>
            <p:nvPr/>
          </p:nvSpPr>
          <p:spPr bwMode="auto">
            <a:xfrm>
              <a:off x="2486" y="3234"/>
              <a:ext cx="15" cy="14"/>
            </a:xfrm>
            <a:prstGeom prst="ellipse">
              <a:avLst/>
            </a:prstGeom>
            <a:solidFill>
              <a:srgbClr val="FFFFFF"/>
            </a:solidFill>
            <a:ln w="6350" algn="ctr">
              <a:solidFill>
                <a:srgbClr val="006600"/>
              </a:solidFill>
              <a:round/>
              <a:headEnd/>
              <a:tailEnd/>
            </a:ln>
          </p:spPr>
          <p:txBody>
            <a:bodyPr/>
            <a:lstStyle/>
            <a:p>
              <a:endParaRPr lang="ru-RU"/>
            </a:p>
          </p:txBody>
        </p:sp>
        <p:sp>
          <p:nvSpPr>
            <p:cNvPr id="695727" name="Oval 600"/>
            <p:cNvSpPr>
              <a:spLocks noChangeAspect="1" noChangeArrowheads="1"/>
            </p:cNvSpPr>
            <p:nvPr/>
          </p:nvSpPr>
          <p:spPr bwMode="auto">
            <a:xfrm>
              <a:off x="2486" y="3193"/>
              <a:ext cx="15" cy="15"/>
            </a:xfrm>
            <a:prstGeom prst="ellipse">
              <a:avLst/>
            </a:prstGeom>
            <a:solidFill>
              <a:srgbClr val="FFFFFF"/>
            </a:solidFill>
            <a:ln w="6350" algn="ctr">
              <a:solidFill>
                <a:srgbClr val="006600"/>
              </a:solidFill>
              <a:round/>
              <a:headEnd/>
              <a:tailEnd/>
            </a:ln>
          </p:spPr>
          <p:txBody>
            <a:bodyPr/>
            <a:lstStyle/>
            <a:p>
              <a:endParaRPr lang="ru-RU"/>
            </a:p>
          </p:txBody>
        </p:sp>
        <p:sp>
          <p:nvSpPr>
            <p:cNvPr id="695728" name="Oval 601"/>
            <p:cNvSpPr>
              <a:spLocks noChangeAspect="1" noChangeArrowheads="1"/>
            </p:cNvSpPr>
            <p:nvPr/>
          </p:nvSpPr>
          <p:spPr bwMode="auto">
            <a:xfrm>
              <a:off x="2496" y="3162"/>
              <a:ext cx="16" cy="14"/>
            </a:xfrm>
            <a:prstGeom prst="ellipse">
              <a:avLst/>
            </a:prstGeom>
            <a:solidFill>
              <a:srgbClr val="FFFFFF"/>
            </a:solidFill>
            <a:ln w="6350" algn="ctr">
              <a:solidFill>
                <a:srgbClr val="006600"/>
              </a:solidFill>
              <a:round/>
              <a:headEnd/>
              <a:tailEnd/>
            </a:ln>
          </p:spPr>
          <p:txBody>
            <a:bodyPr/>
            <a:lstStyle/>
            <a:p>
              <a:endParaRPr lang="ru-RU"/>
            </a:p>
          </p:txBody>
        </p:sp>
        <p:sp>
          <p:nvSpPr>
            <p:cNvPr id="695729" name="Oval 602"/>
            <p:cNvSpPr>
              <a:spLocks noChangeAspect="1" noChangeArrowheads="1"/>
            </p:cNvSpPr>
            <p:nvPr/>
          </p:nvSpPr>
          <p:spPr bwMode="auto">
            <a:xfrm>
              <a:off x="2507" y="3119"/>
              <a:ext cx="15" cy="16"/>
            </a:xfrm>
            <a:prstGeom prst="ellipse">
              <a:avLst/>
            </a:prstGeom>
            <a:solidFill>
              <a:srgbClr val="003366"/>
            </a:solidFill>
            <a:ln w="6350" algn="ctr">
              <a:solidFill>
                <a:srgbClr val="006600"/>
              </a:solidFill>
              <a:round/>
              <a:headEnd/>
              <a:tailEnd/>
            </a:ln>
          </p:spPr>
          <p:txBody>
            <a:bodyPr/>
            <a:lstStyle/>
            <a:p>
              <a:endParaRPr lang="ru-RU"/>
            </a:p>
          </p:txBody>
        </p:sp>
        <p:sp>
          <p:nvSpPr>
            <p:cNvPr id="695730" name="AutoShape 603"/>
            <p:cNvSpPr>
              <a:spLocks noChangeAspect="1" noChangeArrowheads="1"/>
            </p:cNvSpPr>
            <p:nvPr/>
          </p:nvSpPr>
          <p:spPr bwMode="auto">
            <a:xfrm>
              <a:off x="2507" y="3230"/>
              <a:ext cx="15" cy="14"/>
            </a:xfrm>
            <a:prstGeom prst="triangle">
              <a:avLst>
                <a:gd name="adj" fmla="val 50000"/>
              </a:avLst>
            </a:prstGeom>
            <a:solidFill>
              <a:srgbClr val="008000"/>
            </a:solidFill>
            <a:ln w="6350" algn="ctr">
              <a:solidFill>
                <a:srgbClr val="006600"/>
              </a:solidFill>
              <a:miter lim="800000"/>
              <a:headEnd/>
              <a:tailEnd/>
            </a:ln>
          </p:spPr>
          <p:txBody>
            <a:bodyPr/>
            <a:lstStyle/>
            <a:p>
              <a:endParaRPr lang="ru-RU"/>
            </a:p>
          </p:txBody>
        </p:sp>
        <p:sp>
          <p:nvSpPr>
            <p:cNvPr id="695731" name="Oval 604"/>
            <p:cNvSpPr>
              <a:spLocks noChangeAspect="1" noChangeArrowheads="1"/>
            </p:cNvSpPr>
            <p:nvPr/>
          </p:nvSpPr>
          <p:spPr bwMode="auto">
            <a:xfrm>
              <a:off x="2556" y="3097"/>
              <a:ext cx="14" cy="14"/>
            </a:xfrm>
            <a:prstGeom prst="ellipse">
              <a:avLst/>
            </a:prstGeom>
            <a:solidFill>
              <a:srgbClr val="FFFFFF"/>
            </a:solidFill>
            <a:ln w="6350" algn="ctr">
              <a:solidFill>
                <a:srgbClr val="006600"/>
              </a:solidFill>
              <a:round/>
              <a:headEnd/>
              <a:tailEnd/>
            </a:ln>
          </p:spPr>
          <p:txBody>
            <a:bodyPr/>
            <a:lstStyle/>
            <a:p>
              <a:endParaRPr lang="ru-RU"/>
            </a:p>
          </p:txBody>
        </p:sp>
        <p:sp>
          <p:nvSpPr>
            <p:cNvPr id="695732" name="AutoShape 605"/>
            <p:cNvSpPr>
              <a:spLocks noChangeAspect="1" noChangeArrowheads="1"/>
            </p:cNvSpPr>
            <p:nvPr/>
          </p:nvSpPr>
          <p:spPr bwMode="auto">
            <a:xfrm>
              <a:off x="2589" y="2999"/>
              <a:ext cx="13" cy="14"/>
            </a:xfrm>
            <a:prstGeom prst="triangle">
              <a:avLst>
                <a:gd name="adj" fmla="val 50000"/>
              </a:avLst>
            </a:prstGeom>
            <a:solidFill>
              <a:srgbClr val="008000"/>
            </a:solidFill>
            <a:ln w="6350" algn="ctr">
              <a:solidFill>
                <a:srgbClr val="006600"/>
              </a:solidFill>
              <a:miter lim="800000"/>
              <a:headEnd/>
              <a:tailEnd/>
            </a:ln>
          </p:spPr>
          <p:txBody>
            <a:bodyPr/>
            <a:lstStyle/>
            <a:p>
              <a:endParaRPr lang="ru-RU"/>
            </a:p>
          </p:txBody>
        </p:sp>
        <p:sp>
          <p:nvSpPr>
            <p:cNvPr id="695733" name="AutoShape 606"/>
            <p:cNvSpPr>
              <a:spLocks noChangeAspect="1" noChangeArrowheads="1"/>
            </p:cNvSpPr>
            <p:nvPr/>
          </p:nvSpPr>
          <p:spPr bwMode="auto">
            <a:xfrm>
              <a:off x="2589" y="3218"/>
              <a:ext cx="13" cy="16"/>
            </a:xfrm>
            <a:prstGeom prst="triangle">
              <a:avLst>
                <a:gd name="adj" fmla="val 50000"/>
              </a:avLst>
            </a:prstGeom>
            <a:solidFill>
              <a:srgbClr val="008000"/>
            </a:solidFill>
            <a:ln w="6350" algn="ctr">
              <a:solidFill>
                <a:srgbClr val="006600"/>
              </a:solidFill>
              <a:miter lim="800000"/>
              <a:headEnd/>
              <a:tailEnd/>
            </a:ln>
          </p:spPr>
          <p:txBody>
            <a:bodyPr/>
            <a:lstStyle/>
            <a:p>
              <a:endParaRPr lang="ru-RU"/>
            </a:p>
          </p:txBody>
        </p:sp>
        <p:sp>
          <p:nvSpPr>
            <p:cNvPr id="695734" name="AutoShape 607"/>
            <p:cNvSpPr>
              <a:spLocks noChangeAspect="1" noChangeArrowheads="1"/>
            </p:cNvSpPr>
            <p:nvPr/>
          </p:nvSpPr>
          <p:spPr bwMode="auto">
            <a:xfrm>
              <a:off x="2605" y="2985"/>
              <a:ext cx="15" cy="16"/>
            </a:xfrm>
            <a:prstGeom prst="triangle">
              <a:avLst>
                <a:gd name="adj" fmla="val 50000"/>
              </a:avLst>
            </a:prstGeom>
            <a:noFill/>
            <a:ln w="6350" algn="ctr">
              <a:solidFill>
                <a:srgbClr val="0066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695735" name="Oval 608"/>
            <p:cNvSpPr>
              <a:spLocks noChangeAspect="1" noChangeArrowheads="1"/>
            </p:cNvSpPr>
            <p:nvPr/>
          </p:nvSpPr>
          <p:spPr bwMode="auto">
            <a:xfrm>
              <a:off x="2687" y="2954"/>
              <a:ext cx="13" cy="15"/>
            </a:xfrm>
            <a:prstGeom prst="ellipse">
              <a:avLst/>
            </a:prstGeom>
            <a:solidFill>
              <a:srgbClr val="FFFFFF"/>
            </a:solidFill>
            <a:ln w="6350" algn="ctr">
              <a:solidFill>
                <a:srgbClr val="006600"/>
              </a:solidFill>
              <a:round/>
              <a:headEnd/>
              <a:tailEnd/>
            </a:ln>
          </p:spPr>
          <p:txBody>
            <a:bodyPr/>
            <a:lstStyle/>
            <a:p>
              <a:endParaRPr lang="ru-RU"/>
            </a:p>
          </p:txBody>
        </p:sp>
        <p:sp>
          <p:nvSpPr>
            <p:cNvPr id="695736" name="Oval 609"/>
            <p:cNvSpPr>
              <a:spLocks noChangeAspect="1" noChangeArrowheads="1"/>
            </p:cNvSpPr>
            <p:nvPr/>
          </p:nvSpPr>
          <p:spPr bwMode="auto">
            <a:xfrm>
              <a:off x="2687" y="3235"/>
              <a:ext cx="13" cy="15"/>
            </a:xfrm>
            <a:prstGeom prst="ellipse">
              <a:avLst/>
            </a:prstGeom>
            <a:solidFill>
              <a:srgbClr val="FFFFFF"/>
            </a:solidFill>
            <a:ln w="6350" algn="ctr">
              <a:solidFill>
                <a:srgbClr val="006600"/>
              </a:solidFill>
              <a:round/>
              <a:headEnd/>
              <a:tailEnd/>
            </a:ln>
          </p:spPr>
          <p:txBody>
            <a:bodyPr/>
            <a:lstStyle/>
            <a:p>
              <a:endParaRPr lang="ru-RU"/>
            </a:p>
          </p:txBody>
        </p:sp>
        <p:sp>
          <p:nvSpPr>
            <p:cNvPr id="695737" name="Oval 610"/>
            <p:cNvSpPr>
              <a:spLocks noChangeAspect="1" noChangeArrowheads="1"/>
            </p:cNvSpPr>
            <p:nvPr/>
          </p:nvSpPr>
          <p:spPr bwMode="auto">
            <a:xfrm>
              <a:off x="2767" y="3235"/>
              <a:ext cx="15" cy="15"/>
            </a:xfrm>
            <a:prstGeom prst="ellipse">
              <a:avLst/>
            </a:prstGeom>
            <a:solidFill>
              <a:srgbClr val="FFFFFF"/>
            </a:solidFill>
            <a:ln w="6350" algn="ctr">
              <a:solidFill>
                <a:srgbClr val="006600"/>
              </a:solidFill>
              <a:round/>
              <a:headEnd/>
              <a:tailEnd/>
            </a:ln>
          </p:spPr>
          <p:txBody>
            <a:bodyPr/>
            <a:lstStyle/>
            <a:p>
              <a:endParaRPr lang="ru-RU"/>
            </a:p>
          </p:txBody>
        </p:sp>
        <p:sp>
          <p:nvSpPr>
            <p:cNvPr id="695738" name="Oval 611"/>
            <p:cNvSpPr>
              <a:spLocks noChangeAspect="1" noChangeArrowheads="1"/>
            </p:cNvSpPr>
            <p:nvPr/>
          </p:nvSpPr>
          <p:spPr bwMode="auto">
            <a:xfrm>
              <a:off x="2817" y="3234"/>
              <a:ext cx="13" cy="14"/>
            </a:xfrm>
            <a:prstGeom prst="ellipse">
              <a:avLst/>
            </a:prstGeom>
            <a:solidFill>
              <a:srgbClr val="FFFFFF"/>
            </a:solidFill>
            <a:ln w="6350" algn="ctr">
              <a:solidFill>
                <a:srgbClr val="006600"/>
              </a:solidFill>
              <a:round/>
              <a:headEnd/>
              <a:tailEnd/>
            </a:ln>
          </p:spPr>
          <p:txBody>
            <a:bodyPr/>
            <a:lstStyle/>
            <a:p>
              <a:endParaRPr lang="ru-RU"/>
            </a:p>
          </p:txBody>
        </p:sp>
        <p:sp>
          <p:nvSpPr>
            <p:cNvPr id="695739" name="Oval 612"/>
            <p:cNvSpPr>
              <a:spLocks noChangeAspect="1" noChangeArrowheads="1"/>
            </p:cNvSpPr>
            <p:nvPr/>
          </p:nvSpPr>
          <p:spPr bwMode="auto">
            <a:xfrm>
              <a:off x="2840" y="3224"/>
              <a:ext cx="16" cy="15"/>
            </a:xfrm>
            <a:prstGeom prst="ellipse">
              <a:avLst/>
            </a:prstGeom>
            <a:solidFill>
              <a:srgbClr val="FFFFFF"/>
            </a:solidFill>
            <a:ln w="6350" algn="ctr">
              <a:solidFill>
                <a:srgbClr val="006600"/>
              </a:solidFill>
              <a:round/>
              <a:headEnd/>
              <a:tailEnd/>
            </a:ln>
          </p:spPr>
          <p:txBody>
            <a:bodyPr/>
            <a:lstStyle/>
            <a:p>
              <a:endParaRPr lang="ru-RU"/>
            </a:p>
          </p:txBody>
        </p:sp>
        <p:sp>
          <p:nvSpPr>
            <p:cNvPr id="695740" name="Oval 613"/>
            <p:cNvSpPr>
              <a:spLocks noChangeAspect="1" noChangeArrowheads="1"/>
            </p:cNvSpPr>
            <p:nvPr/>
          </p:nvSpPr>
          <p:spPr bwMode="auto">
            <a:xfrm>
              <a:off x="3059" y="3234"/>
              <a:ext cx="15" cy="14"/>
            </a:xfrm>
            <a:prstGeom prst="ellipse">
              <a:avLst/>
            </a:prstGeom>
            <a:solidFill>
              <a:srgbClr val="FFFFFF"/>
            </a:solidFill>
            <a:ln w="6350" algn="ctr">
              <a:solidFill>
                <a:srgbClr val="006600"/>
              </a:solidFill>
              <a:round/>
              <a:headEnd/>
              <a:tailEnd/>
            </a:ln>
          </p:spPr>
          <p:txBody>
            <a:bodyPr/>
            <a:lstStyle/>
            <a:p>
              <a:endParaRPr lang="ru-RU"/>
            </a:p>
          </p:txBody>
        </p:sp>
        <p:sp>
          <p:nvSpPr>
            <p:cNvPr id="695741" name="Freeform 614"/>
            <p:cNvSpPr>
              <a:spLocks/>
            </p:cNvSpPr>
            <p:nvPr/>
          </p:nvSpPr>
          <p:spPr bwMode="auto">
            <a:xfrm>
              <a:off x="2198" y="3146"/>
              <a:ext cx="196" cy="96"/>
            </a:xfrm>
            <a:custGeom>
              <a:avLst/>
              <a:gdLst>
                <a:gd name="T0" fmla="*/ 759 w 759"/>
                <a:gd name="T1" fmla="*/ 366 h 366"/>
                <a:gd name="T2" fmla="*/ 0 w 759"/>
                <a:gd name="T3" fmla="*/ 51 h 366"/>
                <a:gd name="T4" fmla="*/ 0 60000 65536"/>
                <a:gd name="T5" fmla="*/ 0 60000 65536"/>
                <a:gd name="T6" fmla="*/ 0 w 759"/>
                <a:gd name="T7" fmla="*/ 0 h 366"/>
                <a:gd name="T8" fmla="*/ 759 w 759"/>
                <a:gd name="T9" fmla="*/ 366 h 366"/>
              </a:gdLst>
              <a:ahLst/>
              <a:cxnLst>
                <a:cxn ang="T4">
                  <a:pos x="T0" y="T1"/>
                </a:cxn>
                <a:cxn ang="T5">
                  <a:pos x="T2" y="T3"/>
                </a:cxn>
              </a:cxnLst>
              <a:rect l="T6" t="T7" r="T8" b="T9"/>
              <a:pathLst>
                <a:path w="759" h="366">
                  <a:moveTo>
                    <a:pt x="759" y="366"/>
                  </a:moveTo>
                  <a:cubicBezTo>
                    <a:pt x="459" y="0"/>
                    <a:pt x="53" y="3"/>
                    <a:pt x="0" y="51"/>
                  </a:cubicBezTo>
                </a:path>
              </a:pathLst>
            </a:custGeom>
            <a:noFill/>
            <a:ln w="19050" cap="flat" cmpd="sng">
              <a:solidFill>
                <a:srgbClr val="0066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695742" name="Freeform 615"/>
            <p:cNvSpPr>
              <a:spLocks/>
            </p:cNvSpPr>
            <p:nvPr/>
          </p:nvSpPr>
          <p:spPr bwMode="auto">
            <a:xfrm>
              <a:off x="2201" y="3135"/>
              <a:ext cx="274" cy="108"/>
            </a:xfrm>
            <a:custGeom>
              <a:avLst/>
              <a:gdLst>
                <a:gd name="T0" fmla="*/ 0 w 1071"/>
                <a:gd name="T1" fmla="*/ 99 h 420"/>
                <a:gd name="T2" fmla="*/ 1071 w 1071"/>
                <a:gd name="T3" fmla="*/ 420 h 420"/>
                <a:gd name="T4" fmla="*/ 0 60000 65536"/>
                <a:gd name="T5" fmla="*/ 0 60000 65536"/>
                <a:gd name="T6" fmla="*/ 0 w 1071"/>
                <a:gd name="T7" fmla="*/ 0 h 420"/>
                <a:gd name="T8" fmla="*/ 1071 w 1071"/>
                <a:gd name="T9" fmla="*/ 420 h 420"/>
              </a:gdLst>
              <a:ahLst/>
              <a:cxnLst>
                <a:cxn ang="T4">
                  <a:pos x="T0" y="T1"/>
                </a:cxn>
                <a:cxn ang="T5">
                  <a:pos x="T2" y="T3"/>
                </a:cxn>
              </a:cxnLst>
              <a:rect l="T6" t="T7" r="T8" b="T9"/>
              <a:pathLst>
                <a:path w="1071" h="420">
                  <a:moveTo>
                    <a:pt x="0" y="99"/>
                  </a:moveTo>
                  <a:cubicBezTo>
                    <a:pt x="57" y="0"/>
                    <a:pt x="801" y="156"/>
                    <a:pt x="1071" y="420"/>
                  </a:cubicBezTo>
                </a:path>
              </a:pathLst>
            </a:custGeom>
            <a:noFill/>
            <a:ln w="19050" cap="flat" cmpd="sng">
              <a:solidFill>
                <a:srgbClr val="0066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695743" name="Rectangle 616"/>
            <p:cNvSpPr>
              <a:spLocks noChangeArrowheads="1"/>
            </p:cNvSpPr>
            <p:nvPr/>
          </p:nvSpPr>
          <p:spPr bwMode="auto">
            <a:xfrm>
              <a:off x="2139" y="3058"/>
              <a:ext cx="338"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en-US" sz="1200">
                  <a:solidFill>
                    <a:srgbClr val="006600"/>
                  </a:solidFill>
                  <a:latin typeface="Arial Unicode MS" pitchFamily="34" charset="-128"/>
                </a:rPr>
                <a:t>1204±2</a:t>
              </a:r>
              <a:endParaRPr lang="ru-RU" sz="1200"/>
            </a:p>
          </p:txBody>
        </p:sp>
        <p:sp>
          <p:nvSpPr>
            <p:cNvPr id="695744" name="Rectangle 617"/>
            <p:cNvSpPr>
              <a:spLocks noChangeArrowheads="1"/>
            </p:cNvSpPr>
            <p:nvPr/>
          </p:nvSpPr>
          <p:spPr bwMode="auto">
            <a:xfrm>
              <a:off x="2609" y="3138"/>
              <a:ext cx="366"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en-US" sz="1200">
                  <a:solidFill>
                    <a:srgbClr val="006600"/>
                  </a:solidFill>
                  <a:latin typeface="Arial Unicode MS" pitchFamily="34" charset="-128"/>
                </a:rPr>
                <a:t>1177±2</a:t>
              </a:r>
              <a:endParaRPr lang="ru-RU" sz="1200"/>
            </a:p>
          </p:txBody>
        </p:sp>
        <p:grpSp>
          <p:nvGrpSpPr>
            <p:cNvPr id="695745" name="Group 635"/>
            <p:cNvGrpSpPr>
              <a:grpSpLocks/>
            </p:cNvGrpSpPr>
            <p:nvPr/>
          </p:nvGrpSpPr>
          <p:grpSpPr bwMode="auto">
            <a:xfrm>
              <a:off x="1871" y="2453"/>
              <a:ext cx="509" cy="774"/>
              <a:chOff x="1799" y="2509"/>
              <a:chExt cx="561" cy="892"/>
            </a:xfrm>
          </p:grpSpPr>
          <p:sp>
            <p:nvSpPr>
              <p:cNvPr id="695746" name="Rectangle 542"/>
              <p:cNvSpPr>
                <a:spLocks noChangeAspect="1" noChangeArrowheads="1"/>
              </p:cNvSpPr>
              <p:nvPr/>
            </p:nvSpPr>
            <p:spPr bwMode="auto">
              <a:xfrm flipH="1">
                <a:off x="1799" y="3302"/>
                <a:ext cx="294"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a:r>
                  <a:rPr lang="en-US" sz="1000" b="0">
                    <a:solidFill>
                      <a:srgbClr val="000000"/>
                    </a:solidFill>
                    <a:latin typeface="Arial Unicode MS" pitchFamily="34" charset="-128"/>
                  </a:rPr>
                  <a:t>1</a:t>
                </a:r>
                <a:r>
                  <a:rPr lang="ru-RU" sz="1000" b="0">
                    <a:solidFill>
                      <a:srgbClr val="000000"/>
                    </a:solidFill>
                    <a:latin typeface="Arial Unicode MS" pitchFamily="34" charset="-128"/>
                  </a:rPr>
                  <a:t>15</a:t>
                </a:r>
                <a:r>
                  <a:rPr lang="en-US" sz="1000" b="0">
                    <a:solidFill>
                      <a:srgbClr val="000000"/>
                    </a:solidFill>
                    <a:latin typeface="Arial Unicode MS" pitchFamily="34" charset="-128"/>
                  </a:rPr>
                  <a:t>0</a:t>
                </a:r>
                <a:endParaRPr lang="ru-RU" sz="1000"/>
              </a:p>
            </p:txBody>
          </p:sp>
          <p:sp>
            <p:nvSpPr>
              <p:cNvPr id="695747" name="Rectangle 543"/>
              <p:cNvSpPr>
                <a:spLocks noChangeAspect="1" noChangeArrowheads="1"/>
              </p:cNvSpPr>
              <p:nvPr/>
            </p:nvSpPr>
            <p:spPr bwMode="auto">
              <a:xfrm flipH="1">
                <a:off x="1799" y="2966"/>
                <a:ext cx="294"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a:r>
                  <a:rPr lang="en-US" sz="1000" b="0">
                    <a:solidFill>
                      <a:srgbClr val="000000"/>
                    </a:solidFill>
                    <a:latin typeface="Arial Unicode MS" pitchFamily="34" charset="-128"/>
                  </a:rPr>
                  <a:t>1</a:t>
                </a:r>
                <a:r>
                  <a:rPr lang="ru-RU" sz="1000" b="0">
                    <a:solidFill>
                      <a:srgbClr val="000000"/>
                    </a:solidFill>
                    <a:latin typeface="Arial Unicode MS" pitchFamily="34" charset="-128"/>
                  </a:rPr>
                  <a:t>25</a:t>
                </a:r>
                <a:r>
                  <a:rPr lang="en-US" sz="1000" b="0">
                    <a:solidFill>
                      <a:srgbClr val="000000"/>
                    </a:solidFill>
                    <a:latin typeface="Arial Unicode MS" pitchFamily="34" charset="-128"/>
                  </a:rPr>
                  <a:t>0</a:t>
                </a:r>
                <a:endParaRPr lang="ru-RU" sz="1000"/>
              </a:p>
            </p:txBody>
          </p:sp>
          <p:sp>
            <p:nvSpPr>
              <p:cNvPr id="695748" name="Rectangle 546"/>
              <p:cNvSpPr>
                <a:spLocks noChangeAspect="1" noChangeArrowheads="1"/>
              </p:cNvSpPr>
              <p:nvPr/>
            </p:nvSpPr>
            <p:spPr bwMode="auto">
              <a:xfrm flipH="1">
                <a:off x="1799" y="2613"/>
                <a:ext cx="29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a:r>
                  <a:rPr lang="en-US" sz="1000" b="0">
                    <a:solidFill>
                      <a:srgbClr val="000000"/>
                    </a:solidFill>
                    <a:latin typeface="Arial Unicode MS" pitchFamily="34" charset="-128"/>
                  </a:rPr>
                  <a:t>1</a:t>
                </a:r>
                <a:r>
                  <a:rPr lang="ru-RU" sz="1000" b="0">
                    <a:solidFill>
                      <a:srgbClr val="000000"/>
                    </a:solidFill>
                    <a:latin typeface="Arial Unicode MS" pitchFamily="34" charset="-128"/>
                  </a:rPr>
                  <a:t>35</a:t>
                </a:r>
                <a:r>
                  <a:rPr lang="en-US" sz="1000" b="0">
                    <a:solidFill>
                      <a:srgbClr val="000000"/>
                    </a:solidFill>
                    <a:latin typeface="Arial Unicode MS" pitchFamily="34" charset="-128"/>
                  </a:rPr>
                  <a:t>0</a:t>
                </a:r>
                <a:endParaRPr lang="ru-RU" sz="1000"/>
              </a:p>
            </p:txBody>
          </p:sp>
          <p:sp>
            <p:nvSpPr>
              <p:cNvPr id="695749" name="Rectangle 633"/>
              <p:cNvSpPr>
                <a:spLocks noChangeAspect="1" noChangeArrowheads="1"/>
              </p:cNvSpPr>
              <p:nvPr/>
            </p:nvSpPr>
            <p:spPr bwMode="auto">
              <a:xfrm flipH="1">
                <a:off x="2041" y="2509"/>
                <a:ext cx="319"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en-US" sz="1200">
                    <a:solidFill>
                      <a:srgbClr val="000000"/>
                    </a:solidFill>
                    <a:latin typeface="Arial Unicode MS" pitchFamily="34" charset="-128"/>
                  </a:rPr>
                  <a:t>T, </a:t>
                </a:r>
                <a:r>
                  <a:rPr lang="ru-RU" sz="1200">
                    <a:solidFill>
                      <a:srgbClr val="000000"/>
                    </a:solidFill>
                    <a:latin typeface="Arial Unicode MS" pitchFamily="34" charset="-128"/>
                    <a:sym typeface="Symbol" pitchFamily="18" charset="2"/>
                  </a:rPr>
                  <a:t></a:t>
                </a:r>
                <a:r>
                  <a:rPr lang="en-US" sz="1200">
                    <a:solidFill>
                      <a:srgbClr val="000000"/>
                    </a:solidFill>
                    <a:latin typeface="Arial Unicode MS" pitchFamily="34" charset="-128"/>
                  </a:rPr>
                  <a:t>C</a:t>
                </a:r>
                <a:endParaRPr lang="ru-RU" sz="1200"/>
              </a:p>
            </p:txBody>
          </p:sp>
        </p:grpSp>
      </p:grpSp>
      <p:sp>
        <p:nvSpPr>
          <p:cNvPr id="695750" name="Text Box 197"/>
          <p:cNvSpPr txBox="1">
            <a:spLocks noChangeArrowheads="1"/>
          </p:cNvSpPr>
          <p:nvPr/>
        </p:nvSpPr>
        <p:spPr bwMode="auto">
          <a:xfrm>
            <a:off x="1465263" y="915988"/>
            <a:ext cx="12477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lgn="ctr"/>
            <a:r>
              <a:rPr lang="en-US" sz="1400">
                <a:solidFill>
                  <a:srgbClr val="006600"/>
                </a:solidFill>
                <a:latin typeface="Arial" pitchFamily="34" charset="0"/>
              </a:rPr>
              <a:t>In progress</a:t>
            </a:r>
          </a:p>
        </p:txBody>
      </p:sp>
    </p:spTree>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Foliennummernplatzhalter 1"/>
          <p:cNvSpPr>
            <a:spLocks noGrp="1"/>
          </p:cNvSpPr>
          <p:nvPr>
            <p:ph type="sldNum" sz="quarter" idx="10"/>
          </p:nvPr>
        </p:nvSpPr>
        <p:spPr/>
        <p:txBody>
          <a:body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35160B9E-4A52-4053-8857-B927E67B0667}" type="slidenum">
              <a:rPr lang="en-GB" sz="1600"/>
              <a:pPr/>
              <a:t>4</a:t>
            </a:fld>
            <a:endParaRPr lang="en-GB" sz="1600"/>
          </a:p>
        </p:txBody>
      </p:sp>
      <p:pic>
        <p:nvPicPr>
          <p:cNvPr id="696323" name="Picture 167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300" y="954088"/>
            <a:ext cx="3316288"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pic>
      <p:sp>
        <p:nvSpPr>
          <p:cNvPr id="696324" name="Rectangle 4"/>
          <p:cNvSpPr>
            <a:spLocks noChangeArrowheads="1"/>
          </p:cNvSpPr>
          <p:nvPr/>
        </p:nvSpPr>
        <p:spPr bwMode="auto">
          <a:xfrm>
            <a:off x="1822450" y="165100"/>
            <a:ext cx="57721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800" rIns="92075" bIns="46038"/>
          <a:lstStyle/>
          <a:p>
            <a:pPr algn="ctr" defTabSz="762000">
              <a:lnSpc>
                <a:spcPct val="80000"/>
              </a:lnSpc>
            </a:pPr>
            <a:r>
              <a:rPr lang="en-US" sz="3200">
                <a:solidFill>
                  <a:srgbClr val="000099"/>
                </a:solidFill>
              </a:rPr>
              <a:t>UO</a:t>
            </a:r>
            <a:r>
              <a:rPr lang="en-US" sz="3200" baseline="-25000">
                <a:solidFill>
                  <a:srgbClr val="000099"/>
                </a:solidFill>
              </a:rPr>
              <a:t>2</a:t>
            </a:r>
            <a:r>
              <a:rPr lang="en-US" sz="3200">
                <a:solidFill>
                  <a:srgbClr val="000099"/>
                </a:solidFill>
              </a:rPr>
              <a:t>–FeO–CaO system</a:t>
            </a:r>
            <a:endParaRPr lang="ru-RU" sz="3200">
              <a:solidFill>
                <a:srgbClr val="000099"/>
              </a:solidFill>
            </a:endParaRPr>
          </a:p>
        </p:txBody>
      </p:sp>
      <p:grpSp>
        <p:nvGrpSpPr>
          <p:cNvPr id="696325" name="Group 416"/>
          <p:cNvGrpSpPr>
            <a:grpSpLocks/>
          </p:cNvGrpSpPr>
          <p:nvPr/>
        </p:nvGrpSpPr>
        <p:grpSpPr bwMode="auto">
          <a:xfrm>
            <a:off x="3852863" y="922338"/>
            <a:ext cx="2247900" cy="2005012"/>
            <a:chOff x="2462" y="1482"/>
            <a:chExt cx="1329" cy="1066"/>
          </a:xfrm>
        </p:grpSpPr>
        <p:sp>
          <p:nvSpPr>
            <p:cNvPr id="696326" name="Freeform 17"/>
            <p:cNvSpPr>
              <a:spLocks/>
            </p:cNvSpPr>
            <p:nvPr/>
          </p:nvSpPr>
          <p:spPr bwMode="auto">
            <a:xfrm>
              <a:off x="2982" y="1790"/>
              <a:ext cx="651" cy="476"/>
            </a:xfrm>
            <a:custGeom>
              <a:avLst/>
              <a:gdLst>
                <a:gd name="T0" fmla="*/ 651 w 2668"/>
                <a:gd name="T1" fmla="*/ 476 h 1330"/>
                <a:gd name="T2" fmla="*/ 0 w 2668"/>
                <a:gd name="T3" fmla="*/ 0 h 1330"/>
                <a:gd name="T4" fmla="*/ 0 60000 65536"/>
                <a:gd name="T5" fmla="*/ 0 60000 65536"/>
                <a:gd name="T6" fmla="*/ 0 w 2668"/>
                <a:gd name="T7" fmla="*/ 0 h 1330"/>
                <a:gd name="T8" fmla="*/ 2668 w 2668"/>
                <a:gd name="T9" fmla="*/ 1330 h 1330"/>
              </a:gdLst>
              <a:ahLst/>
              <a:cxnLst>
                <a:cxn ang="T4">
                  <a:pos x="T0" y="T1"/>
                </a:cxn>
                <a:cxn ang="T5">
                  <a:pos x="T2" y="T3"/>
                </a:cxn>
              </a:cxnLst>
              <a:rect l="T6" t="T7" r="T8" b="T9"/>
              <a:pathLst>
                <a:path w="2668" h="1330">
                  <a:moveTo>
                    <a:pt x="2668" y="1330"/>
                  </a:moveTo>
                  <a:cubicBezTo>
                    <a:pt x="2147" y="783"/>
                    <a:pt x="1083" y="408"/>
                    <a:pt x="0" y="0"/>
                  </a:cubicBezTo>
                </a:path>
              </a:pathLst>
            </a:custGeom>
            <a:noFill/>
            <a:ln w="19050" cap="flat">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696327" name="Freeform 18"/>
            <p:cNvSpPr>
              <a:spLocks noEditPoints="1"/>
            </p:cNvSpPr>
            <p:nvPr/>
          </p:nvSpPr>
          <p:spPr bwMode="auto">
            <a:xfrm>
              <a:off x="2656" y="1597"/>
              <a:ext cx="325" cy="196"/>
            </a:xfrm>
            <a:custGeom>
              <a:avLst/>
              <a:gdLst>
                <a:gd name="T0" fmla="*/ 317 w 1333"/>
                <a:gd name="T1" fmla="*/ 193 h 548"/>
                <a:gd name="T2" fmla="*/ 304 w 1333"/>
                <a:gd name="T3" fmla="*/ 185 h 548"/>
                <a:gd name="T4" fmla="*/ 305 w 1333"/>
                <a:gd name="T5" fmla="*/ 178 h 548"/>
                <a:gd name="T6" fmla="*/ 313 w 1333"/>
                <a:gd name="T7" fmla="*/ 182 h 548"/>
                <a:gd name="T8" fmla="*/ 325 w 1333"/>
                <a:gd name="T9" fmla="*/ 189 h 548"/>
                <a:gd name="T10" fmla="*/ 289 w 1333"/>
                <a:gd name="T11" fmla="*/ 176 h 548"/>
                <a:gd name="T12" fmla="*/ 279 w 1333"/>
                <a:gd name="T13" fmla="*/ 170 h 548"/>
                <a:gd name="T14" fmla="*/ 271 w 1333"/>
                <a:gd name="T15" fmla="*/ 158 h 548"/>
                <a:gd name="T16" fmla="*/ 290 w 1333"/>
                <a:gd name="T17" fmla="*/ 168 h 548"/>
                <a:gd name="T18" fmla="*/ 289 w 1333"/>
                <a:gd name="T19" fmla="*/ 176 h 548"/>
                <a:gd name="T20" fmla="*/ 248 w 1333"/>
                <a:gd name="T21" fmla="*/ 153 h 548"/>
                <a:gd name="T22" fmla="*/ 235 w 1333"/>
                <a:gd name="T23" fmla="*/ 145 h 548"/>
                <a:gd name="T24" fmla="*/ 239 w 1333"/>
                <a:gd name="T25" fmla="*/ 139 h 548"/>
                <a:gd name="T26" fmla="*/ 257 w 1333"/>
                <a:gd name="T27" fmla="*/ 149 h 548"/>
                <a:gd name="T28" fmla="*/ 221 w 1333"/>
                <a:gd name="T29" fmla="*/ 136 h 548"/>
                <a:gd name="T30" fmla="*/ 201 w 1333"/>
                <a:gd name="T31" fmla="*/ 125 h 548"/>
                <a:gd name="T32" fmla="*/ 217 w 1333"/>
                <a:gd name="T33" fmla="*/ 126 h 548"/>
                <a:gd name="T34" fmla="*/ 221 w 1333"/>
                <a:gd name="T35" fmla="*/ 136 h 548"/>
                <a:gd name="T36" fmla="*/ 167 w 1333"/>
                <a:gd name="T37" fmla="*/ 105 h 548"/>
                <a:gd name="T38" fmla="*/ 188 w 1333"/>
                <a:gd name="T39" fmla="*/ 109 h 548"/>
                <a:gd name="T40" fmla="*/ 152 w 1333"/>
                <a:gd name="T41" fmla="*/ 96 h 548"/>
                <a:gd name="T42" fmla="*/ 133 w 1333"/>
                <a:gd name="T43" fmla="*/ 85 h 548"/>
                <a:gd name="T44" fmla="*/ 144 w 1333"/>
                <a:gd name="T45" fmla="*/ 83 h 548"/>
                <a:gd name="T46" fmla="*/ 152 w 1333"/>
                <a:gd name="T47" fmla="*/ 96 h 548"/>
                <a:gd name="T48" fmla="*/ 118 w 1333"/>
                <a:gd name="T49" fmla="*/ 76 h 548"/>
                <a:gd name="T50" fmla="*/ 100 w 1333"/>
                <a:gd name="T51" fmla="*/ 58 h 548"/>
                <a:gd name="T52" fmla="*/ 120 w 1333"/>
                <a:gd name="T53" fmla="*/ 69 h 548"/>
                <a:gd name="T54" fmla="*/ 84 w 1333"/>
                <a:gd name="T55" fmla="*/ 56 h 548"/>
                <a:gd name="T56" fmla="*/ 71 w 1333"/>
                <a:gd name="T57" fmla="*/ 49 h 548"/>
                <a:gd name="T58" fmla="*/ 66 w 1333"/>
                <a:gd name="T59" fmla="*/ 38 h 548"/>
                <a:gd name="T60" fmla="*/ 84 w 1333"/>
                <a:gd name="T61" fmla="*/ 48 h 548"/>
                <a:gd name="T62" fmla="*/ 84 w 1333"/>
                <a:gd name="T63" fmla="*/ 56 h 548"/>
                <a:gd name="T64" fmla="*/ 40 w 1333"/>
                <a:gd name="T65" fmla="*/ 31 h 548"/>
                <a:gd name="T66" fmla="*/ 30 w 1333"/>
                <a:gd name="T67" fmla="*/ 25 h 548"/>
                <a:gd name="T68" fmla="*/ 33 w 1333"/>
                <a:gd name="T69" fmla="*/ 18 h 548"/>
                <a:gd name="T70" fmla="*/ 52 w 1333"/>
                <a:gd name="T71" fmla="*/ 29 h 548"/>
                <a:gd name="T72" fmla="*/ 16 w 1333"/>
                <a:gd name="T73" fmla="*/ 16 h 548"/>
                <a:gd name="T74" fmla="*/ 7 w 1333"/>
                <a:gd name="T75" fmla="*/ 11 h 548"/>
                <a:gd name="T76" fmla="*/ 2 w 1333"/>
                <a:gd name="T77" fmla="*/ 0 h 548"/>
                <a:gd name="T78" fmla="*/ 16 w 1333"/>
                <a:gd name="T79" fmla="*/ 8 h 548"/>
                <a:gd name="T80" fmla="*/ 16 w 1333"/>
                <a:gd name="T81" fmla="*/ 16 h 5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33"/>
                <a:gd name="T124" fmla="*/ 0 h 548"/>
                <a:gd name="T125" fmla="*/ 1333 w 1333"/>
                <a:gd name="T126" fmla="*/ 548 h 5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33" h="548">
                  <a:moveTo>
                    <a:pt x="1325" y="548"/>
                  </a:moveTo>
                  <a:lnTo>
                    <a:pt x="1302" y="539"/>
                  </a:lnTo>
                  <a:lnTo>
                    <a:pt x="1276" y="529"/>
                  </a:lnTo>
                  <a:lnTo>
                    <a:pt x="1247" y="517"/>
                  </a:lnTo>
                  <a:lnTo>
                    <a:pt x="1245" y="517"/>
                  </a:lnTo>
                  <a:lnTo>
                    <a:pt x="1253" y="497"/>
                  </a:lnTo>
                  <a:lnTo>
                    <a:pt x="1255" y="497"/>
                  </a:lnTo>
                  <a:lnTo>
                    <a:pt x="1285" y="509"/>
                  </a:lnTo>
                  <a:lnTo>
                    <a:pt x="1310" y="519"/>
                  </a:lnTo>
                  <a:lnTo>
                    <a:pt x="1333" y="528"/>
                  </a:lnTo>
                  <a:lnTo>
                    <a:pt x="1325" y="548"/>
                  </a:lnTo>
                  <a:close/>
                  <a:moveTo>
                    <a:pt x="1185" y="493"/>
                  </a:moveTo>
                  <a:lnTo>
                    <a:pt x="1181" y="491"/>
                  </a:lnTo>
                  <a:lnTo>
                    <a:pt x="1144" y="476"/>
                  </a:lnTo>
                  <a:lnTo>
                    <a:pt x="1105" y="461"/>
                  </a:lnTo>
                  <a:lnTo>
                    <a:pt x="1113" y="441"/>
                  </a:lnTo>
                  <a:lnTo>
                    <a:pt x="1151" y="456"/>
                  </a:lnTo>
                  <a:lnTo>
                    <a:pt x="1189" y="471"/>
                  </a:lnTo>
                  <a:lnTo>
                    <a:pt x="1193" y="473"/>
                  </a:lnTo>
                  <a:lnTo>
                    <a:pt x="1185" y="493"/>
                  </a:lnTo>
                  <a:close/>
                  <a:moveTo>
                    <a:pt x="1045" y="437"/>
                  </a:moveTo>
                  <a:lnTo>
                    <a:pt x="1019" y="427"/>
                  </a:lnTo>
                  <a:lnTo>
                    <a:pt x="974" y="409"/>
                  </a:lnTo>
                  <a:lnTo>
                    <a:pt x="965" y="405"/>
                  </a:lnTo>
                  <a:lnTo>
                    <a:pt x="973" y="385"/>
                  </a:lnTo>
                  <a:lnTo>
                    <a:pt x="982" y="389"/>
                  </a:lnTo>
                  <a:lnTo>
                    <a:pt x="1027" y="407"/>
                  </a:lnTo>
                  <a:lnTo>
                    <a:pt x="1053" y="417"/>
                  </a:lnTo>
                  <a:lnTo>
                    <a:pt x="1045" y="437"/>
                  </a:lnTo>
                  <a:close/>
                  <a:moveTo>
                    <a:pt x="905" y="381"/>
                  </a:moveTo>
                  <a:lnTo>
                    <a:pt x="880" y="371"/>
                  </a:lnTo>
                  <a:lnTo>
                    <a:pt x="825" y="349"/>
                  </a:lnTo>
                  <a:lnTo>
                    <a:pt x="833" y="329"/>
                  </a:lnTo>
                  <a:lnTo>
                    <a:pt x="888" y="351"/>
                  </a:lnTo>
                  <a:lnTo>
                    <a:pt x="913" y="361"/>
                  </a:lnTo>
                  <a:lnTo>
                    <a:pt x="905" y="381"/>
                  </a:lnTo>
                  <a:close/>
                  <a:moveTo>
                    <a:pt x="765" y="325"/>
                  </a:moveTo>
                  <a:lnTo>
                    <a:pt x="684" y="293"/>
                  </a:lnTo>
                  <a:lnTo>
                    <a:pt x="692" y="273"/>
                  </a:lnTo>
                  <a:lnTo>
                    <a:pt x="772" y="305"/>
                  </a:lnTo>
                  <a:lnTo>
                    <a:pt x="765" y="325"/>
                  </a:lnTo>
                  <a:close/>
                  <a:moveTo>
                    <a:pt x="624" y="269"/>
                  </a:moveTo>
                  <a:lnTo>
                    <a:pt x="581" y="252"/>
                  </a:lnTo>
                  <a:lnTo>
                    <a:pt x="544" y="237"/>
                  </a:lnTo>
                  <a:lnTo>
                    <a:pt x="552" y="217"/>
                  </a:lnTo>
                  <a:lnTo>
                    <a:pt x="589" y="232"/>
                  </a:lnTo>
                  <a:lnTo>
                    <a:pt x="632" y="249"/>
                  </a:lnTo>
                  <a:lnTo>
                    <a:pt x="624" y="269"/>
                  </a:lnTo>
                  <a:close/>
                  <a:moveTo>
                    <a:pt x="484" y="213"/>
                  </a:moveTo>
                  <a:lnTo>
                    <a:pt x="482" y="212"/>
                  </a:lnTo>
                  <a:lnTo>
                    <a:pt x="404" y="181"/>
                  </a:lnTo>
                  <a:lnTo>
                    <a:pt x="412" y="162"/>
                  </a:lnTo>
                  <a:lnTo>
                    <a:pt x="490" y="192"/>
                  </a:lnTo>
                  <a:lnTo>
                    <a:pt x="492" y="193"/>
                  </a:lnTo>
                  <a:lnTo>
                    <a:pt x="484" y="213"/>
                  </a:lnTo>
                  <a:close/>
                  <a:moveTo>
                    <a:pt x="344" y="157"/>
                  </a:moveTo>
                  <a:lnTo>
                    <a:pt x="338" y="155"/>
                  </a:lnTo>
                  <a:lnTo>
                    <a:pt x="292" y="137"/>
                  </a:lnTo>
                  <a:lnTo>
                    <a:pt x="264" y="126"/>
                  </a:lnTo>
                  <a:lnTo>
                    <a:pt x="272" y="106"/>
                  </a:lnTo>
                  <a:lnTo>
                    <a:pt x="300" y="117"/>
                  </a:lnTo>
                  <a:lnTo>
                    <a:pt x="346" y="135"/>
                  </a:lnTo>
                  <a:lnTo>
                    <a:pt x="352" y="137"/>
                  </a:lnTo>
                  <a:lnTo>
                    <a:pt x="344" y="157"/>
                  </a:lnTo>
                  <a:close/>
                  <a:moveTo>
                    <a:pt x="204" y="101"/>
                  </a:moveTo>
                  <a:lnTo>
                    <a:pt x="165" y="86"/>
                  </a:lnTo>
                  <a:lnTo>
                    <a:pt x="127" y="71"/>
                  </a:lnTo>
                  <a:lnTo>
                    <a:pt x="124" y="70"/>
                  </a:lnTo>
                  <a:lnTo>
                    <a:pt x="132" y="50"/>
                  </a:lnTo>
                  <a:lnTo>
                    <a:pt x="135" y="51"/>
                  </a:lnTo>
                  <a:lnTo>
                    <a:pt x="173" y="66"/>
                  </a:lnTo>
                  <a:lnTo>
                    <a:pt x="212" y="81"/>
                  </a:lnTo>
                  <a:lnTo>
                    <a:pt x="204" y="101"/>
                  </a:lnTo>
                  <a:close/>
                  <a:moveTo>
                    <a:pt x="64" y="45"/>
                  </a:moveTo>
                  <a:lnTo>
                    <a:pt x="58" y="43"/>
                  </a:lnTo>
                  <a:lnTo>
                    <a:pt x="27" y="31"/>
                  </a:lnTo>
                  <a:lnTo>
                    <a:pt x="0" y="20"/>
                  </a:lnTo>
                  <a:lnTo>
                    <a:pt x="8" y="0"/>
                  </a:lnTo>
                  <a:lnTo>
                    <a:pt x="35" y="11"/>
                  </a:lnTo>
                  <a:lnTo>
                    <a:pt x="66" y="23"/>
                  </a:lnTo>
                  <a:lnTo>
                    <a:pt x="72" y="26"/>
                  </a:lnTo>
                  <a:lnTo>
                    <a:pt x="64" y="45"/>
                  </a:lnTo>
                  <a:close/>
                </a:path>
              </a:pathLst>
            </a:custGeom>
            <a:solidFill>
              <a:srgbClr val="0000FF"/>
            </a:solidFill>
            <a:ln w="1588" cap="flat">
              <a:solidFill>
                <a:srgbClr val="0000FF"/>
              </a:solidFill>
              <a:prstDash val="solid"/>
              <a:bevel/>
              <a:headEnd/>
              <a:tailEnd/>
            </a:ln>
          </p:spPr>
          <p:txBody>
            <a:bodyPr/>
            <a:lstStyle/>
            <a:p>
              <a:endParaRPr lang="de-DE"/>
            </a:p>
          </p:txBody>
        </p:sp>
        <p:sp>
          <p:nvSpPr>
            <p:cNvPr id="696328" name="Freeform 19"/>
            <p:cNvSpPr>
              <a:spLocks noEditPoints="1"/>
            </p:cNvSpPr>
            <p:nvPr/>
          </p:nvSpPr>
          <p:spPr bwMode="auto">
            <a:xfrm>
              <a:off x="2654" y="1594"/>
              <a:ext cx="169" cy="668"/>
            </a:xfrm>
            <a:custGeom>
              <a:avLst/>
              <a:gdLst>
                <a:gd name="T0" fmla="*/ 157 w 691"/>
                <a:gd name="T1" fmla="*/ 639 h 1865"/>
                <a:gd name="T2" fmla="*/ 169 w 691"/>
                <a:gd name="T3" fmla="*/ 665 h 1865"/>
                <a:gd name="T4" fmla="*/ 152 w 691"/>
                <a:gd name="T5" fmla="*/ 617 h 1865"/>
                <a:gd name="T6" fmla="*/ 149 w 691"/>
                <a:gd name="T7" fmla="*/ 586 h 1865"/>
                <a:gd name="T8" fmla="*/ 152 w 691"/>
                <a:gd name="T9" fmla="*/ 617 h 1865"/>
                <a:gd name="T10" fmla="*/ 132 w 691"/>
                <a:gd name="T11" fmla="*/ 537 h 1865"/>
                <a:gd name="T12" fmla="*/ 144 w 691"/>
                <a:gd name="T13" fmla="*/ 564 h 1865"/>
                <a:gd name="T14" fmla="*/ 126 w 691"/>
                <a:gd name="T15" fmla="*/ 515 h 1865"/>
                <a:gd name="T16" fmla="*/ 124 w 691"/>
                <a:gd name="T17" fmla="*/ 484 h 1865"/>
                <a:gd name="T18" fmla="*/ 126 w 691"/>
                <a:gd name="T19" fmla="*/ 515 h 1865"/>
                <a:gd name="T20" fmla="*/ 107 w 691"/>
                <a:gd name="T21" fmla="*/ 436 h 1865"/>
                <a:gd name="T22" fmla="*/ 119 w 691"/>
                <a:gd name="T23" fmla="*/ 462 h 1865"/>
                <a:gd name="T24" fmla="*/ 101 w 691"/>
                <a:gd name="T25" fmla="*/ 414 h 1865"/>
                <a:gd name="T26" fmla="*/ 99 w 691"/>
                <a:gd name="T27" fmla="*/ 383 h 1865"/>
                <a:gd name="T28" fmla="*/ 101 w 691"/>
                <a:gd name="T29" fmla="*/ 414 h 1865"/>
                <a:gd name="T30" fmla="*/ 82 w 691"/>
                <a:gd name="T31" fmla="*/ 334 h 1865"/>
                <a:gd name="T32" fmla="*/ 94 w 691"/>
                <a:gd name="T33" fmla="*/ 361 h 1865"/>
                <a:gd name="T34" fmla="*/ 76 w 691"/>
                <a:gd name="T35" fmla="*/ 313 h 1865"/>
                <a:gd name="T36" fmla="*/ 74 w 691"/>
                <a:gd name="T37" fmla="*/ 281 h 1865"/>
                <a:gd name="T38" fmla="*/ 76 w 691"/>
                <a:gd name="T39" fmla="*/ 313 h 1865"/>
                <a:gd name="T40" fmla="*/ 57 w 691"/>
                <a:gd name="T41" fmla="*/ 233 h 1865"/>
                <a:gd name="T42" fmla="*/ 69 w 691"/>
                <a:gd name="T43" fmla="*/ 259 h 1865"/>
                <a:gd name="T44" fmla="*/ 51 w 691"/>
                <a:gd name="T45" fmla="*/ 211 h 1865"/>
                <a:gd name="T46" fmla="*/ 49 w 691"/>
                <a:gd name="T47" fmla="*/ 179 h 1865"/>
                <a:gd name="T48" fmla="*/ 51 w 691"/>
                <a:gd name="T49" fmla="*/ 211 h 1865"/>
                <a:gd name="T50" fmla="*/ 32 w 691"/>
                <a:gd name="T51" fmla="*/ 131 h 1865"/>
                <a:gd name="T52" fmla="*/ 44 w 691"/>
                <a:gd name="T53" fmla="*/ 158 h 1865"/>
                <a:gd name="T54" fmla="*/ 26 w 691"/>
                <a:gd name="T55" fmla="*/ 110 h 1865"/>
                <a:gd name="T56" fmla="*/ 24 w 691"/>
                <a:gd name="T57" fmla="*/ 78 h 1865"/>
                <a:gd name="T58" fmla="*/ 26 w 691"/>
                <a:gd name="T59" fmla="*/ 110 h 1865"/>
                <a:gd name="T60" fmla="*/ 7 w 691"/>
                <a:gd name="T61" fmla="*/ 30 h 1865"/>
                <a:gd name="T62" fmla="*/ 19 w 691"/>
                <a:gd name="T63" fmla="*/ 56 h 1865"/>
                <a:gd name="T64" fmla="*/ 1 w 691"/>
                <a:gd name="T65" fmla="*/ 8 h 1865"/>
                <a:gd name="T66" fmla="*/ 5 w 691"/>
                <a:gd name="T67" fmla="*/ 0 h 1865"/>
                <a:gd name="T68" fmla="*/ 1 w 691"/>
                <a:gd name="T69" fmla="*/ 8 h 186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91"/>
                <a:gd name="T106" fmla="*/ 0 h 1865"/>
                <a:gd name="T107" fmla="*/ 691 w 691"/>
                <a:gd name="T108" fmla="*/ 1865 h 186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91" h="1865">
                  <a:moveTo>
                    <a:pt x="671" y="1865"/>
                  </a:moveTo>
                  <a:lnTo>
                    <a:pt x="642" y="1784"/>
                  </a:lnTo>
                  <a:lnTo>
                    <a:pt x="662" y="1776"/>
                  </a:lnTo>
                  <a:lnTo>
                    <a:pt x="691" y="1857"/>
                  </a:lnTo>
                  <a:lnTo>
                    <a:pt x="671" y="1865"/>
                  </a:lnTo>
                  <a:close/>
                  <a:moveTo>
                    <a:pt x="620" y="1723"/>
                  </a:moveTo>
                  <a:lnTo>
                    <a:pt x="590" y="1642"/>
                  </a:lnTo>
                  <a:lnTo>
                    <a:pt x="611" y="1635"/>
                  </a:lnTo>
                  <a:lnTo>
                    <a:pt x="640" y="1716"/>
                  </a:lnTo>
                  <a:lnTo>
                    <a:pt x="620" y="1723"/>
                  </a:lnTo>
                  <a:close/>
                  <a:moveTo>
                    <a:pt x="568" y="1581"/>
                  </a:moveTo>
                  <a:lnTo>
                    <a:pt x="539" y="1500"/>
                  </a:lnTo>
                  <a:lnTo>
                    <a:pt x="559" y="1493"/>
                  </a:lnTo>
                  <a:lnTo>
                    <a:pt x="589" y="1574"/>
                  </a:lnTo>
                  <a:lnTo>
                    <a:pt x="568" y="1581"/>
                  </a:lnTo>
                  <a:close/>
                  <a:moveTo>
                    <a:pt x="517" y="1439"/>
                  </a:moveTo>
                  <a:lnTo>
                    <a:pt x="488" y="1358"/>
                  </a:lnTo>
                  <a:lnTo>
                    <a:pt x="508" y="1351"/>
                  </a:lnTo>
                  <a:lnTo>
                    <a:pt x="537" y="1432"/>
                  </a:lnTo>
                  <a:lnTo>
                    <a:pt x="517" y="1439"/>
                  </a:lnTo>
                  <a:close/>
                  <a:moveTo>
                    <a:pt x="466" y="1298"/>
                  </a:moveTo>
                  <a:lnTo>
                    <a:pt x="437" y="1217"/>
                  </a:lnTo>
                  <a:lnTo>
                    <a:pt x="457" y="1210"/>
                  </a:lnTo>
                  <a:lnTo>
                    <a:pt x="486" y="1291"/>
                  </a:lnTo>
                  <a:lnTo>
                    <a:pt x="466" y="1298"/>
                  </a:lnTo>
                  <a:close/>
                  <a:moveTo>
                    <a:pt x="415" y="1156"/>
                  </a:moveTo>
                  <a:lnTo>
                    <a:pt x="386" y="1075"/>
                  </a:lnTo>
                  <a:lnTo>
                    <a:pt x="406" y="1068"/>
                  </a:lnTo>
                  <a:lnTo>
                    <a:pt x="435" y="1149"/>
                  </a:lnTo>
                  <a:lnTo>
                    <a:pt x="415" y="1156"/>
                  </a:lnTo>
                  <a:close/>
                  <a:moveTo>
                    <a:pt x="364" y="1014"/>
                  </a:moveTo>
                  <a:lnTo>
                    <a:pt x="334" y="933"/>
                  </a:lnTo>
                  <a:lnTo>
                    <a:pt x="355" y="926"/>
                  </a:lnTo>
                  <a:lnTo>
                    <a:pt x="384" y="1007"/>
                  </a:lnTo>
                  <a:lnTo>
                    <a:pt x="364" y="1014"/>
                  </a:lnTo>
                  <a:close/>
                  <a:moveTo>
                    <a:pt x="312" y="873"/>
                  </a:moveTo>
                  <a:lnTo>
                    <a:pt x="283" y="792"/>
                  </a:lnTo>
                  <a:lnTo>
                    <a:pt x="303" y="784"/>
                  </a:lnTo>
                  <a:lnTo>
                    <a:pt x="333" y="865"/>
                  </a:lnTo>
                  <a:lnTo>
                    <a:pt x="312" y="873"/>
                  </a:lnTo>
                  <a:close/>
                  <a:moveTo>
                    <a:pt x="261" y="731"/>
                  </a:moveTo>
                  <a:lnTo>
                    <a:pt x="232" y="650"/>
                  </a:lnTo>
                  <a:lnTo>
                    <a:pt x="252" y="643"/>
                  </a:lnTo>
                  <a:lnTo>
                    <a:pt x="282" y="724"/>
                  </a:lnTo>
                  <a:lnTo>
                    <a:pt x="261" y="731"/>
                  </a:lnTo>
                  <a:close/>
                  <a:moveTo>
                    <a:pt x="210" y="589"/>
                  </a:moveTo>
                  <a:lnTo>
                    <a:pt x="181" y="508"/>
                  </a:lnTo>
                  <a:lnTo>
                    <a:pt x="201" y="501"/>
                  </a:lnTo>
                  <a:lnTo>
                    <a:pt x="230" y="582"/>
                  </a:lnTo>
                  <a:lnTo>
                    <a:pt x="210" y="589"/>
                  </a:lnTo>
                  <a:close/>
                  <a:moveTo>
                    <a:pt x="159" y="448"/>
                  </a:moveTo>
                  <a:lnTo>
                    <a:pt x="130" y="367"/>
                  </a:lnTo>
                  <a:lnTo>
                    <a:pt x="150" y="359"/>
                  </a:lnTo>
                  <a:lnTo>
                    <a:pt x="179" y="440"/>
                  </a:lnTo>
                  <a:lnTo>
                    <a:pt x="159" y="448"/>
                  </a:lnTo>
                  <a:close/>
                  <a:moveTo>
                    <a:pt x="108" y="306"/>
                  </a:moveTo>
                  <a:lnTo>
                    <a:pt x="79" y="225"/>
                  </a:lnTo>
                  <a:lnTo>
                    <a:pt x="99" y="218"/>
                  </a:lnTo>
                  <a:lnTo>
                    <a:pt x="128" y="299"/>
                  </a:lnTo>
                  <a:lnTo>
                    <a:pt x="108" y="306"/>
                  </a:lnTo>
                  <a:close/>
                  <a:moveTo>
                    <a:pt x="57" y="164"/>
                  </a:moveTo>
                  <a:lnTo>
                    <a:pt x="27" y="83"/>
                  </a:lnTo>
                  <a:lnTo>
                    <a:pt x="47" y="76"/>
                  </a:lnTo>
                  <a:lnTo>
                    <a:pt x="77" y="157"/>
                  </a:lnTo>
                  <a:lnTo>
                    <a:pt x="57" y="164"/>
                  </a:lnTo>
                  <a:close/>
                  <a:moveTo>
                    <a:pt x="5" y="23"/>
                  </a:moveTo>
                  <a:lnTo>
                    <a:pt x="0" y="7"/>
                  </a:lnTo>
                  <a:lnTo>
                    <a:pt x="20" y="0"/>
                  </a:lnTo>
                  <a:lnTo>
                    <a:pt x="26" y="15"/>
                  </a:lnTo>
                  <a:lnTo>
                    <a:pt x="5" y="23"/>
                  </a:lnTo>
                  <a:close/>
                </a:path>
              </a:pathLst>
            </a:custGeom>
            <a:solidFill>
              <a:srgbClr val="0000FF"/>
            </a:solidFill>
            <a:ln w="1588" cap="flat">
              <a:solidFill>
                <a:srgbClr val="0000FF"/>
              </a:solidFill>
              <a:prstDash val="solid"/>
              <a:bevel/>
              <a:headEnd/>
              <a:tailEnd/>
            </a:ln>
          </p:spPr>
          <p:txBody>
            <a:bodyPr/>
            <a:lstStyle/>
            <a:p>
              <a:endParaRPr lang="de-DE"/>
            </a:p>
          </p:txBody>
        </p:sp>
        <p:sp>
          <p:nvSpPr>
            <p:cNvPr id="696329" name="Freeform 20"/>
            <p:cNvSpPr>
              <a:spLocks noEditPoints="1"/>
            </p:cNvSpPr>
            <p:nvPr/>
          </p:nvSpPr>
          <p:spPr bwMode="auto">
            <a:xfrm>
              <a:off x="2793" y="2259"/>
              <a:ext cx="30" cy="105"/>
            </a:xfrm>
            <a:custGeom>
              <a:avLst/>
              <a:gdLst>
                <a:gd name="T0" fmla="*/ 30 w 125"/>
                <a:gd name="T1" fmla="*/ 3 h 294"/>
                <a:gd name="T2" fmla="*/ 23 w 125"/>
                <a:gd name="T3" fmla="*/ 31 h 294"/>
                <a:gd name="T4" fmla="*/ 18 w 125"/>
                <a:gd name="T5" fmla="*/ 29 h 294"/>
                <a:gd name="T6" fmla="*/ 25 w 125"/>
                <a:gd name="T7" fmla="*/ 0 h 294"/>
                <a:gd name="T8" fmla="*/ 30 w 125"/>
                <a:gd name="T9" fmla="*/ 3 h 294"/>
                <a:gd name="T10" fmla="*/ 18 w 125"/>
                <a:gd name="T11" fmla="*/ 53 h 294"/>
                <a:gd name="T12" fmla="*/ 11 w 125"/>
                <a:gd name="T13" fmla="*/ 82 h 294"/>
                <a:gd name="T14" fmla="*/ 6 w 125"/>
                <a:gd name="T15" fmla="*/ 80 h 294"/>
                <a:gd name="T16" fmla="*/ 13 w 125"/>
                <a:gd name="T17" fmla="*/ 51 h 294"/>
                <a:gd name="T18" fmla="*/ 18 w 125"/>
                <a:gd name="T19" fmla="*/ 53 h 294"/>
                <a:gd name="T20" fmla="*/ 5 w 125"/>
                <a:gd name="T21" fmla="*/ 104 h 294"/>
                <a:gd name="T22" fmla="*/ 5 w 125"/>
                <a:gd name="T23" fmla="*/ 105 h 294"/>
                <a:gd name="T24" fmla="*/ 0 w 125"/>
                <a:gd name="T25" fmla="*/ 103 h 294"/>
                <a:gd name="T26" fmla="*/ 0 w 125"/>
                <a:gd name="T27" fmla="*/ 101 h 294"/>
                <a:gd name="T28" fmla="*/ 5 w 125"/>
                <a:gd name="T29" fmla="*/ 104 h 2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5"/>
                <a:gd name="T46" fmla="*/ 0 h 294"/>
                <a:gd name="T47" fmla="*/ 125 w 125"/>
                <a:gd name="T48" fmla="*/ 294 h 29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5" h="294">
                  <a:moveTo>
                    <a:pt x="125" y="8"/>
                  </a:moveTo>
                  <a:lnTo>
                    <a:pt x="96" y="88"/>
                  </a:lnTo>
                  <a:lnTo>
                    <a:pt x="75" y="81"/>
                  </a:lnTo>
                  <a:lnTo>
                    <a:pt x="105" y="0"/>
                  </a:lnTo>
                  <a:lnTo>
                    <a:pt x="125" y="8"/>
                  </a:lnTo>
                  <a:close/>
                  <a:moveTo>
                    <a:pt x="73" y="149"/>
                  </a:moveTo>
                  <a:lnTo>
                    <a:pt x="44" y="230"/>
                  </a:lnTo>
                  <a:lnTo>
                    <a:pt x="24" y="223"/>
                  </a:lnTo>
                  <a:lnTo>
                    <a:pt x="53" y="142"/>
                  </a:lnTo>
                  <a:lnTo>
                    <a:pt x="73" y="149"/>
                  </a:lnTo>
                  <a:close/>
                  <a:moveTo>
                    <a:pt x="22" y="291"/>
                  </a:moveTo>
                  <a:lnTo>
                    <a:pt x="20" y="294"/>
                  </a:lnTo>
                  <a:lnTo>
                    <a:pt x="0" y="287"/>
                  </a:lnTo>
                  <a:lnTo>
                    <a:pt x="2" y="283"/>
                  </a:lnTo>
                  <a:lnTo>
                    <a:pt x="22" y="291"/>
                  </a:lnTo>
                  <a:close/>
                </a:path>
              </a:pathLst>
            </a:custGeom>
            <a:solidFill>
              <a:srgbClr val="0000FF"/>
            </a:solidFill>
            <a:ln w="1588" cap="flat">
              <a:solidFill>
                <a:srgbClr val="0000FF"/>
              </a:solidFill>
              <a:prstDash val="solid"/>
              <a:bevel/>
              <a:headEnd/>
              <a:tailEnd/>
            </a:ln>
          </p:spPr>
          <p:txBody>
            <a:bodyPr/>
            <a:lstStyle/>
            <a:p>
              <a:endParaRPr lang="de-DE"/>
            </a:p>
          </p:txBody>
        </p:sp>
        <p:sp>
          <p:nvSpPr>
            <p:cNvPr id="696330" name="Line 21"/>
            <p:cNvSpPr>
              <a:spLocks noChangeShapeType="1"/>
            </p:cNvSpPr>
            <p:nvPr/>
          </p:nvSpPr>
          <p:spPr bwMode="auto">
            <a:xfrm flipH="1">
              <a:off x="3630" y="2252"/>
              <a:ext cx="44" cy="16"/>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31" name="Line 22"/>
            <p:cNvSpPr>
              <a:spLocks noChangeShapeType="1"/>
            </p:cNvSpPr>
            <p:nvPr/>
          </p:nvSpPr>
          <p:spPr bwMode="auto">
            <a:xfrm flipH="1">
              <a:off x="2821" y="2268"/>
              <a:ext cx="854"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32" name="Line 23"/>
            <p:cNvSpPr>
              <a:spLocks noChangeShapeType="1"/>
            </p:cNvSpPr>
            <p:nvPr/>
          </p:nvSpPr>
          <p:spPr bwMode="auto">
            <a:xfrm>
              <a:off x="2657" y="1575"/>
              <a:ext cx="0" cy="799"/>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33" name="Line 24"/>
            <p:cNvSpPr>
              <a:spLocks noChangeShapeType="1"/>
            </p:cNvSpPr>
            <p:nvPr/>
          </p:nvSpPr>
          <p:spPr bwMode="auto">
            <a:xfrm>
              <a:off x="2657" y="2329"/>
              <a:ext cx="7"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34" name="Line 25"/>
            <p:cNvSpPr>
              <a:spLocks noChangeShapeType="1"/>
            </p:cNvSpPr>
            <p:nvPr/>
          </p:nvSpPr>
          <p:spPr bwMode="auto">
            <a:xfrm>
              <a:off x="2657" y="2285"/>
              <a:ext cx="7"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35" name="Line 26"/>
            <p:cNvSpPr>
              <a:spLocks noChangeShapeType="1"/>
            </p:cNvSpPr>
            <p:nvPr/>
          </p:nvSpPr>
          <p:spPr bwMode="auto">
            <a:xfrm>
              <a:off x="2657" y="2240"/>
              <a:ext cx="7"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36" name="Line 27"/>
            <p:cNvSpPr>
              <a:spLocks noChangeShapeType="1"/>
            </p:cNvSpPr>
            <p:nvPr/>
          </p:nvSpPr>
          <p:spPr bwMode="auto">
            <a:xfrm>
              <a:off x="2657" y="2196"/>
              <a:ext cx="7"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37" name="Line 28"/>
            <p:cNvSpPr>
              <a:spLocks noChangeShapeType="1"/>
            </p:cNvSpPr>
            <p:nvPr/>
          </p:nvSpPr>
          <p:spPr bwMode="auto">
            <a:xfrm>
              <a:off x="2657" y="2152"/>
              <a:ext cx="7"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38" name="Line 29"/>
            <p:cNvSpPr>
              <a:spLocks noChangeShapeType="1"/>
            </p:cNvSpPr>
            <p:nvPr/>
          </p:nvSpPr>
          <p:spPr bwMode="auto">
            <a:xfrm>
              <a:off x="2657" y="2108"/>
              <a:ext cx="7"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39" name="Line 30"/>
            <p:cNvSpPr>
              <a:spLocks noChangeShapeType="1"/>
            </p:cNvSpPr>
            <p:nvPr/>
          </p:nvSpPr>
          <p:spPr bwMode="auto">
            <a:xfrm>
              <a:off x="2657" y="2064"/>
              <a:ext cx="7"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40" name="Line 31"/>
            <p:cNvSpPr>
              <a:spLocks noChangeShapeType="1"/>
            </p:cNvSpPr>
            <p:nvPr/>
          </p:nvSpPr>
          <p:spPr bwMode="auto">
            <a:xfrm>
              <a:off x="2657" y="2019"/>
              <a:ext cx="7"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41" name="Line 32"/>
            <p:cNvSpPr>
              <a:spLocks noChangeShapeType="1"/>
            </p:cNvSpPr>
            <p:nvPr/>
          </p:nvSpPr>
          <p:spPr bwMode="auto">
            <a:xfrm>
              <a:off x="2657" y="1975"/>
              <a:ext cx="7"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42" name="Line 33"/>
            <p:cNvSpPr>
              <a:spLocks noChangeShapeType="1"/>
            </p:cNvSpPr>
            <p:nvPr/>
          </p:nvSpPr>
          <p:spPr bwMode="auto">
            <a:xfrm>
              <a:off x="2657" y="1930"/>
              <a:ext cx="7"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43" name="Line 34"/>
            <p:cNvSpPr>
              <a:spLocks noChangeShapeType="1"/>
            </p:cNvSpPr>
            <p:nvPr/>
          </p:nvSpPr>
          <p:spPr bwMode="auto">
            <a:xfrm>
              <a:off x="2657" y="1886"/>
              <a:ext cx="7"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44" name="Line 35"/>
            <p:cNvSpPr>
              <a:spLocks noChangeShapeType="1"/>
            </p:cNvSpPr>
            <p:nvPr/>
          </p:nvSpPr>
          <p:spPr bwMode="auto">
            <a:xfrm>
              <a:off x="2657" y="1841"/>
              <a:ext cx="7"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45" name="Line 36"/>
            <p:cNvSpPr>
              <a:spLocks noChangeShapeType="1"/>
            </p:cNvSpPr>
            <p:nvPr/>
          </p:nvSpPr>
          <p:spPr bwMode="auto">
            <a:xfrm>
              <a:off x="2657" y="1797"/>
              <a:ext cx="7"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46" name="Line 37"/>
            <p:cNvSpPr>
              <a:spLocks noChangeShapeType="1"/>
            </p:cNvSpPr>
            <p:nvPr/>
          </p:nvSpPr>
          <p:spPr bwMode="auto">
            <a:xfrm>
              <a:off x="2657" y="1752"/>
              <a:ext cx="7"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47" name="Line 38"/>
            <p:cNvSpPr>
              <a:spLocks noChangeShapeType="1"/>
            </p:cNvSpPr>
            <p:nvPr/>
          </p:nvSpPr>
          <p:spPr bwMode="auto">
            <a:xfrm>
              <a:off x="2657" y="1708"/>
              <a:ext cx="7"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48" name="Line 39"/>
            <p:cNvSpPr>
              <a:spLocks noChangeShapeType="1"/>
            </p:cNvSpPr>
            <p:nvPr/>
          </p:nvSpPr>
          <p:spPr bwMode="auto">
            <a:xfrm>
              <a:off x="2657" y="1664"/>
              <a:ext cx="7"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49" name="Line 40"/>
            <p:cNvSpPr>
              <a:spLocks noChangeShapeType="1"/>
            </p:cNvSpPr>
            <p:nvPr/>
          </p:nvSpPr>
          <p:spPr bwMode="auto">
            <a:xfrm>
              <a:off x="2657" y="1620"/>
              <a:ext cx="7"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50" name="Line 41"/>
            <p:cNvSpPr>
              <a:spLocks noChangeShapeType="1"/>
            </p:cNvSpPr>
            <p:nvPr/>
          </p:nvSpPr>
          <p:spPr bwMode="auto">
            <a:xfrm>
              <a:off x="2657" y="1575"/>
              <a:ext cx="7"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51" name="Line 42"/>
            <p:cNvSpPr>
              <a:spLocks noChangeShapeType="1"/>
            </p:cNvSpPr>
            <p:nvPr/>
          </p:nvSpPr>
          <p:spPr bwMode="auto">
            <a:xfrm>
              <a:off x="2657" y="2285"/>
              <a:ext cx="9"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52" name="Line 43"/>
            <p:cNvSpPr>
              <a:spLocks noChangeShapeType="1"/>
            </p:cNvSpPr>
            <p:nvPr/>
          </p:nvSpPr>
          <p:spPr bwMode="auto">
            <a:xfrm>
              <a:off x="2657" y="2196"/>
              <a:ext cx="9"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53" name="Line 44"/>
            <p:cNvSpPr>
              <a:spLocks noChangeShapeType="1"/>
            </p:cNvSpPr>
            <p:nvPr/>
          </p:nvSpPr>
          <p:spPr bwMode="auto">
            <a:xfrm>
              <a:off x="2657" y="2108"/>
              <a:ext cx="9"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54" name="Line 45"/>
            <p:cNvSpPr>
              <a:spLocks noChangeShapeType="1"/>
            </p:cNvSpPr>
            <p:nvPr/>
          </p:nvSpPr>
          <p:spPr bwMode="auto">
            <a:xfrm>
              <a:off x="2657" y="2019"/>
              <a:ext cx="9"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55" name="Line 46"/>
            <p:cNvSpPr>
              <a:spLocks noChangeShapeType="1"/>
            </p:cNvSpPr>
            <p:nvPr/>
          </p:nvSpPr>
          <p:spPr bwMode="auto">
            <a:xfrm>
              <a:off x="2657" y="1930"/>
              <a:ext cx="9"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56" name="Line 47"/>
            <p:cNvSpPr>
              <a:spLocks noChangeShapeType="1"/>
            </p:cNvSpPr>
            <p:nvPr/>
          </p:nvSpPr>
          <p:spPr bwMode="auto">
            <a:xfrm>
              <a:off x="2657" y="1841"/>
              <a:ext cx="9"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57" name="Line 48"/>
            <p:cNvSpPr>
              <a:spLocks noChangeShapeType="1"/>
            </p:cNvSpPr>
            <p:nvPr/>
          </p:nvSpPr>
          <p:spPr bwMode="auto">
            <a:xfrm>
              <a:off x="2657" y="1752"/>
              <a:ext cx="9"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58" name="Line 49"/>
            <p:cNvSpPr>
              <a:spLocks noChangeShapeType="1"/>
            </p:cNvSpPr>
            <p:nvPr/>
          </p:nvSpPr>
          <p:spPr bwMode="auto">
            <a:xfrm>
              <a:off x="2657" y="1664"/>
              <a:ext cx="9"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59" name="Line 50"/>
            <p:cNvSpPr>
              <a:spLocks noChangeShapeType="1"/>
            </p:cNvSpPr>
            <p:nvPr/>
          </p:nvSpPr>
          <p:spPr bwMode="auto">
            <a:xfrm>
              <a:off x="2657" y="1575"/>
              <a:ext cx="9"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60" name="Line 51"/>
            <p:cNvSpPr>
              <a:spLocks noChangeShapeType="1"/>
            </p:cNvSpPr>
            <p:nvPr/>
          </p:nvSpPr>
          <p:spPr bwMode="auto">
            <a:xfrm>
              <a:off x="2657" y="2374"/>
              <a:ext cx="1017"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61" name="Line 52"/>
            <p:cNvSpPr>
              <a:spLocks noChangeShapeType="1"/>
            </p:cNvSpPr>
            <p:nvPr/>
          </p:nvSpPr>
          <p:spPr bwMode="auto">
            <a:xfrm flipV="1">
              <a:off x="2759" y="2361"/>
              <a:ext cx="0" cy="13"/>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62" name="Line 53"/>
            <p:cNvSpPr>
              <a:spLocks noChangeShapeType="1"/>
            </p:cNvSpPr>
            <p:nvPr/>
          </p:nvSpPr>
          <p:spPr bwMode="auto">
            <a:xfrm flipV="1">
              <a:off x="2860" y="2361"/>
              <a:ext cx="0" cy="13"/>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63" name="Line 54"/>
            <p:cNvSpPr>
              <a:spLocks noChangeShapeType="1"/>
            </p:cNvSpPr>
            <p:nvPr/>
          </p:nvSpPr>
          <p:spPr bwMode="auto">
            <a:xfrm flipV="1">
              <a:off x="2962" y="2361"/>
              <a:ext cx="0" cy="13"/>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64" name="Line 55"/>
            <p:cNvSpPr>
              <a:spLocks noChangeShapeType="1"/>
            </p:cNvSpPr>
            <p:nvPr/>
          </p:nvSpPr>
          <p:spPr bwMode="auto">
            <a:xfrm flipV="1">
              <a:off x="3063" y="2361"/>
              <a:ext cx="1" cy="13"/>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65" name="Line 56"/>
            <p:cNvSpPr>
              <a:spLocks noChangeShapeType="1"/>
            </p:cNvSpPr>
            <p:nvPr/>
          </p:nvSpPr>
          <p:spPr bwMode="auto">
            <a:xfrm flipV="1">
              <a:off x="3165" y="2361"/>
              <a:ext cx="1" cy="13"/>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66" name="Line 57"/>
            <p:cNvSpPr>
              <a:spLocks noChangeShapeType="1"/>
            </p:cNvSpPr>
            <p:nvPr/>
          </p:nvSpPr>
          <p:spPr bwMode="auto">
            <a:xfrm flipV="1">
              <a:off x="3267" y="2361"/>
              <a:ext cx="0" cy="13"/>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67" name="Line 58"/>
            <p:cNvSpPr>
              <a:spLocks noChangeShapeType="1"/>
            </p:cNvSpPr>
            <p:nvPr/>
          </p:nvSpPr>
          <p:spPr bwMode="auto">
            <a:xfrm flipV="1">
              <a:off x="3369" y="2361"/>
              <a:ext cx="0" cy="13"/>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68" name="Line 59"/>
            <p:cNvSpPr>
              <a:spLocks noChangeShapeType="1"/>
            </p:cNvSpPr>
            <p:nvPr/>
          </p:nvSpPr>
          <p:spPr bwMode="auto">
            <a:xfrm flipV="1">
              <a:off x="3470" y="2361"/>
              <a:ext cx="1" cy="13"/>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69" name="Line 60"/>
            <p:cNvSpPr>
              <a:spLocks noChangeShapeType="1"/>
            </p:cNvSpPr>
            <p:nvPr/>
          </p:nvSpPr>
          <p:spPr bwMode="auto">
            <a:xfrm flipV="1">
              <a:off x="3572" y="2361"/>
              <a:ext cx="0" cy="13"/>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70" name="Rectangle 61"/>
            <p:cNvSpPr>
              <a:spLocks noChangeArrowheads="1"/>
            </p:cNvSpPr>
            <p:nvPr/>
          </p:nvSpPr>
          <p:spPr bwMode="auto">
            <a:xfrm>
              <a:off x="2651" y="1596"/>
              <a:ext cx="20"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b="0">
                  <a:solidFill>
                    <a:srgbClr val="000000"/>
                  </a:solidFill>
                  <a:latin typeface="Arial Unicode MS" pitchFamily="34" charset="-128"/>
                </a:rPr>
                <a:t> </a:t>
              </a:r>
              <a:endParaRPr lang="ru-RU" sz="1000"/>
            </a:p>
          </p:txBody>
        </p:sp>
        <p:sp>
          <p:nvSpPr>
            <p:cNvPr id="696371" name="Rectangle 62"/>
            <p:cNvSpPr>
              <a:spLocks noChangeArrowheads="1"/>
            </p:cNvSpPr>
            <p:nvPr/>
          </p:nvSpPr>
          <p:spPr bwMode="auto">
            <a:xfrm>
              <a:off x="2639" y="2350"/>
              <a:ext cx="21"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b="0">
                  <a:solidFill>
                    <a:srgbClr val="000000"/>
                  </a:solidFill>
                  <a:latin typeface="Arial Unicode MS" pitchFamily="34" charset="-128"/>
                </a:rPr>
                <a:t> </a:t>
              </a:r>
              <a:endParaRPr lang="ru-RU" sz="1000"/>
            </a:p>
          </p:txBody>
        </p:sp>
        <p:sp>
          <p:nvSpPr>
            <p:cNvPr id="696372" name="Rectangle 63"/>
            <p:cNvSpPr>
              <a:spLocks noChangeArrowheads="1"/>
            </p:cNvSpPr>
            <p:nvPr/>
          </p:nvSpPr>
          <p:spPr bwMode="auto">
            <a:xfrm>
              <a:off x="2462" y="2232"/>
              <a:ext cx="165"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b="0">
                  <a:solidFill>
                    <a:srgbClr val="000000"/>
                  </a:solidFill>
                </a:rPr>
                <a:t>1300</a:t>
              </a:r>
              <a:endParaRPr lang="ru-RU" sz="1000"/>
            </a:p>
          </p:txBody>
        </p:sp>
        <p:sp>
          <p:nvSpPr>
            <p:cNvPr id="696373" name="Rectangle 64"/>
            <p:cNvSpPr>
              <a:spLocks noChangeArrowheads="1"/>
            </p:cNvSpPr>
            <p:nvPr/>
          </p:nvSpPr>
          <p:spPr bwMode="auto">
            <a:xfrm>
              <a:off x="2639" y="2261"/>
              <a:ext cx="21"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b="0">
                  <a:solidFill>
                    <a:srgbClr val="000000"/>
                  </a:solidFill>
                  <a:latin typeface="Arial Unicode MS" pitchFamily="34" charset="-128"/>
                </a:rPr>
                <a:t> </a:t>
              </a:r>
              <a:endParaRPr lang="ru-RU" sz="1000"/>
            </a:p>
          </p:txBody>
        </p:sp>
        <p:sp>
          <p:nvSpPr>
            <p:cNvPr id="696374" name="Rectangle 65"/>
            <p:cNvSpPr>
              <a:spLocks noChangeArrowheads="1"/>
            </p:cNvSpPr>
            <p:nvPr/>
          </p:nvSpPr>
          <p:spPr bwMode="auto">
            <a:xfrm>
              <a:off x="2639" y="2173"/>
              <a:ext cx="21"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b="0">
                  <a:solidFill>
                    <a:srgbClr val="000000"/>
                  </a:solidFill>
                  <a:latin typeface="Arial Unicode MS" pitchFamily="34" charset="-128"/>
                </a:rPr>
                <a:t> </a:t>
              </a:r>
              <a:endParaRPr lang="ru-RU" sz="1000"/>
            </a:p>
          </p:txBody>
        </p:sp>
        <p:sp>
          <p:nvSpPr>
            <p:cNvPr id="696375" name="Rectangle 66"/>
            <p:cNvSpPr>
              <a:spLocks noChangeArrowheads="1"/>
            </p:cNvSpPr>
            <p:nvPr/>
          </p:nvSpPr>
          <p:spPr bwMode="auto">
            <a:xfrm>
              <a:off x="2462" y="2055"/>
              <a:ext cx="165"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b="0">
                  <a:solidFill>
                    <a:srgbClr val="000000"/>
                  </a:solidFill>
                </a:rPr>
                <a:t>1700</a:t>
              </a:r>
              <a:endParaRPr lang="ru-RU" sz="1000"/>
            </a:p>
          </p:txBody>
        </p:sp>
        <p:sp>
          <p:nvSpPr>
            <p:cNvPr id="696376" name="Rectangle 67"/>
            <p:cNvSpPr>
              <a:spLocks noChangeArrowheads="1"/>
            </p:cNvSpPr>
            <p:nvPr/>
          </p:nvSpPr>
          <p:spPr bwMode="auto">
            <a:xfrm>
              <a:off x="2639" y="2084"/>
              <a:ext cx="21"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b="0">
                  <a:solidFill>
                    <a:srgbClr val="000000"/>
                  </a:solidFill>
                  <a:latin typeface="Arial Unicode MS" pitchFamily="34" charset="-128"/>
                </a:rPr>
                <a:t> </a:t>
              </a:r>
              <a:endParaRPr lang="ru-RU" sz="1000"/>
            </a:p>
          </p:txBody>
        </p:sp>
        <p:sp>
          <p:nvSpPr>
            <p:cNvPr id="696377" name="Rectangle 68"/>
            <p:cNvSpPr>
              <a:spLocks noChangeArrowheads="1"/>
            </p:cNvSpPr>
            <p:nvPr/>
          </p:nvSpPr>
          <p:spPr bwMode="auto">
            <a:xfrm>
              <a:off x="2639" y="1996"/>
              <a:ext cx="21"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b="0">
                  <a:solidFill>
                    <a:srgbClr val="000000"/>
                  </a:solidFill>
                  <a:latin typeface="Arial Unicode MS" pitchFamily="34" charset="-128"/>
                </a:rPr>
                <a:t> </a:t>
              </a:r>
              <a:endParaRPr lang="ru-RU" sz="1000"/>
            </a:p>
          </p:txBody>
        </p:sp>
        <p:sp>
          <p:nvSpPr>
            <p:cNvPr id="696378" name="Rectangle 69"/>
            <p:cNvSpPr>
              <a:spLocks noChangeArrowheads="1"/>
            </p:cNvSpPr>
            <p:nvPr/>
          </p:nvSpPr>
          <p:spPr bwMode="auto">
            <a:xfrm>
              <a:off x="2462" y="1877"/>
              <a:ext cx="165"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b="0">
                  <a:solidFill>
                    <a:srgbClr val="000000"/>
                  </a:solidFill>
                </a:rPr>
                <a:t>2100</a:t>
              </a:r>
              <a:endParaRPr lang="ru-RU" sz="1000"/>
            </a:p>
          </p:txBody>
        </p:sp>
        <p:sp>
          <p:nvSpPr>
            <p:cNvPr id="696379" name="Rectangle 70"/>
            <p:cNvSpPr>
              <a:spLocks noChangeArrowheads="1"/>
            </p:cNvSpPr>
            <p:nvPr/>
          </p:nvSpPr>
          <p:spPr bwMode="auto">
            <a:xfrm>
              <a:off x="2639" y="1906"/>
              <a:ext cx="21"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b="0">
                  <a:solidFill>
                    <a:srgbClr val="000000"/>
                  </a:solidFill>
                  <a:latin typeface="Arial Unicode MS" pitchFamily="34" charset="-128"/>
                </a:rPr>
                <a:t> </a:t>
              </a:r>
              <a:endParaRPr lang="ru-RU" sz="1000"/>
            </a:p>
          </p:txBody>
        </p:sp>
        <p:sp>
          <p:nvSpPr>
            <p:cNvPr id="696380" name="Rectangle 71"/>
            <p:cNvSpPr>
              <a:spLocks noChangeArrowheads="1"/>
            </p:cNvSpPr>
            <p:nvPr/>
          </p:nvSpPr>
          <p:spPr bwMode="auto">
            <a:xfrm>
              <a:off x="2639" y="1818"/>
              <a:ext cx="21"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b="0">
                  <a:solidFill>
                    <a:srgbClr val="000000"/>
                  </a:solidFill>
                  <a:latin typeface="Arial Unicode MS" pitchFamily="34" charset="-128"/>
                </a:rPr>
                <a:t> </a:t>
              </a:r>
              <a:endParaRPr lang="ru-RU" sz="1000"/>
            </a:p>
          </p:txBody>
        </p:sp>
        <p:sp>
          <p:nvSpPr>
            <p:cNvPr id="696381" name="Rectangle 72"/>
            <p:cNvSpPr>
              <a:spLocks noChangeArrowheads="1"/>
            </p:cNvSpPr>
            <p:nvPr/>
          </p:nvSpPr>
          <p:spPr bwMode="auto">
            <a:xfrm>
              <a:off x="2462" y="1700"/>
              <a:ext cx="165"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b="0">
                  <a:solidFill>
                    <a:srgbClr val="000000"/>
                  </a:solidFill>
                </a:rPr>
                <a:t>2500</a:t>
              </a:r>
              <a:endParaRPr lang="ru-RU" sz="1000"/>
            </a:p>
          </p:txBody>
        </p:sp>
        <p:sp>
          <p:nvSpPr>
            <p:cNvPr id="696382" name="Rectangle 73"/>
            <p:cNvSpPr>
              <a:spLocks noChangeArrowheads="1"/>
            </p:cNvSpPr>
            <p:nvPr/>
          </p:nvSpPr>
          <p:spPr bwMode="auto">
            <a:xfrm>
              <a:off x="2639" y="1729"/>
              <a:ext cx="21"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b="0">
                  <a:solidFill>
                    <a:srgbClr val="000000"/>
                  </a:solidFill>
                  <a:latin typeface="Arial Unicode MS" pitchFamily="34" charset="-128"/>
                </a:rPr>
                <a:t> </a:t>
              </a:r>
              <a:endParaRPr lang="ru-RU" sz="1000"/>
            </a:p>
          </p:txBody>
        </p:sp>
        <p:sp>
          <p:nvSpPr>
            <p:cNvPr id="696383" name="Rectangle 74"/>
            <p:cNvSpPr>
              <a:spLocks noChangeArrowheads="1"/>
            </p:cNvSpPr>
            <p:nvPr/>
          </p:nvSpPr>
          <p:spPr bwMode="auto">
            <a:xfrm>
              <a:off x="2639" y="1641"/>
              <a:ext cx="21"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b="0">
                  <a:solidFill>
                    <a:srgbClr val="000000"/>
                  </a:solidFill>
                  <a:latin typeface="Arial Unicode MS" pitchFamily="34" charset="-128"/>
                </a:rPr>
                <a:t> </a:t>
              </a:r>
              <a:endParaRPr lang="ru-RU" sz="1000"/>
            </a:p>
          </p:txBody>
        </p:sp>
        <p:sp>
          <p:nvSpPr>
            <p:cNvPr id="696384" name="Rectangle 76"/>
            <p:cNvSpPr>
              <a:spLocks noChangeArrowheads="1"/>
            </p:cNvSpPr>
            <p:nvPr/>
          </p:nvSpPr>
          <p:spPr bwMode="auto">
            <a:xfrm>
              <a:off x="2574" y="2398"/>
              <a:ext cx="161"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ru-RU" sz="1000">
                  <a:solidFill>
                    <a:srgbClr val="000000"/>
                  </a:solidFill>
                </a:rPr>
                <a:t>UO</a:t>
              </a:r>
              <a:r>
                <a:rPr lang="en-US" sz="1000" baseline="-25000">
                  <a:solidFill>
                    <a:srgbClr val="000000"/>
                  </a:solidFill>
                </a:rPr>
                <a:t>2</a:t>
              </a:r>
              <a:endParaRPr lang="ru-RU" sz="1000" baseline="-25000"/>
            </a:p>
          </p:txBody>
        </p:sp>
        <p:sp>
          <p:nvSpPr>
            <p:cNvPr id="696385" name="Rectangle 78"/>
            <p:cNvSpPr>
              <a:spLocks noChangeArrowheads="1"/>
            </p:cNvSpPr>
            <p:nvPr/>
          </p:nvSpPr>
          <p:spPr bwMode="auto">
            <a:xfrm>
              <a:off x="2821" y="2398"/>
              <a:ext cx="83"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b="0">
                  <a:solidFill>
                    <a:srgbClr val="000000"/>
                  </a:solidFill>
                  <a:latin typeface="Arial Unicode MS" pitchFamily="34" charset="-128"/>
                </a:rPr>
                <a:t>20</a:t>
              </a:r>
              <a:endParaRPr lang="ru-RU" sz="1000"/>
            </a:p>
          </p:txBody>
        </p:sp>
        <p:sp>
          <p:nvSpPr>
            <p:cNvPr id="696386" name="Rectangle 80"/>
            <p:cNvSpPr>
              <a:spLocks noChangeArrowheads="1"/>
            </p:cNvSpPr>
            <p:nvPr/>
          </p:nvSpPr>
          <p:spPr bwMode="auto">
            <a:xfrm>
              <a:off x="3025" y="2398"/>
              <a:ext cx="83"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b="0">
                  <a:solidFill>
                    <a:srgbClr val="000000"/>
                  </a:solidFill>
                  <a:latin typeface="Arial Unicode MS" pitchFamily="34" charset="-128"/>
                </a:rPr>
                <a:t>40</a:t>
              </a:r>
              <a:endParaRPr lang="ru-RU" sz="1000"/>
            </a:p>
          </p:txBody>
        </p:sp>
        <p:sp>
          <p:nvSpPr>
            <p:cNvPr id="696387" name="Rectangle 82"/>
            <p:cNvSpPr>
              <a:spLocks noChangeArrowheads="1"/>
            </p:cNvSpPr>
            <p:nvPr/>
          </p:nvSpPr>
          <p:spPr bwMode="auto">
            <a:xfrm>
              <a:off x="3228" y="2398"/>
              <a:ext cx="82"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b="0">
                  <a:solidFill>
                    <a:srgbClr val="000000"/>
                  </a:solidFill>
                  <a:latin typeface="Arial Unicode MS" pitchFamily="34" charset="-128"/>
                </a:rPr>
                <a:t>60</a:t>
              </a:r>
              <a:endParaRPr lang="ru-RU" sz="1000"/>
            </a:p>
          </p:txBody>
        </p:sp>
        <p:sp>
          <p:nvSpPr>
            <p:cNvPr id="696388" name="Rectangle 84"/>
            <p:cNvSpPr>
              <a:spLocks noChangeArrowheads="1"/>
            </p:cNvSpPr>
            <p:nvPr/>
          </p:nvSpPr>
          <p:spPr bwMode="auto">
            <a:xfrm>
              <a:off x="3431" y="2398"/>
              <a:ext cx="82"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b="0">
                  <a:solidFill>
                    <a:srgbClr val="000000"/>
                  </a:solidFill>
                  <a:latin typeface="Arial Unicode MS" pitchFamily="34" charset="-128"/>
                </a:rPr>
                <a:t>80</a:t>
              </a:r>
              <a:endParaRPr lang="ru-RU" sz="1000"/>
            </a:p>
          </p:txBody>
        </p:sp>
        <p:sp>
          <p:nvSpPr>
            <p:cNvPr id="696389" name="Rectangle 86"/>
            <p:cNvSpPr>
              <a:spLocks noChangeArrowheads="1"/>
            </p:cNvSpPr>
            <p:nvPr/>
          </p:nvSpPr>
          <p:spPr bwMode="auto">
            <a:xfrm>
              <a:off x="3645" y="2400"/>
              <a:ext cx="146"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a:solidFill>
                    <a:srgbClr val="000000"/>
                  </a:solidFill>
                </a:rPr>
                <a:t>FeO</a:t>
              </a:r>
              <a:endParaRPr lang="ru-RU" sz="1000"/>
            </a:p>
          </p:txBody>
        </p:sp>
        <p:sp>
          <p:nvSpPr>
            <p:cNvPr id="696390" name="Rectangle 87"/>
            <p:cNvSpPr>
              <a:spLocks noChangeArrowheads="1"/>
            </p:cNvSpPr>
            <p:nvPr/>
          </p:nvSpPr>
          <p:spPr bwMode="auto">
            <a:xfrm>
              <a:off x="2990" y="2467"/>
              <a:ext cx="407"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a:solidFill>
                    <a:srgbClr val="000000"/>
                  </a:solidFill>
                </a:rPr>
                <a:t>FeO, mol</a:t>
              </a:r>
              <a:r>
                <a:rPr lang="en-US" sz="1000">
                  <a:solidFill>
                    <a:srgbClr val="000000"/>
                  </a:solidFill>
                </a:rPr>
                <a:t> </a:t>
              </a:r>
              <a:r>
                <a:rPr lang="ru-RU" sz="1000">
                  <a:solidFill>
                    <a:srgbClr val="000000"/>
                  </a:solidFill>
                </a:rPr>
                <a:t>%</a:t>
              </a:r>
              <a:endParaRPr lang="ru-RU" sz="1000"/>
            </a:p>
          </p:txBody>
        </p:sp>
        <p:sp>
          <p:nvSpPr>
            <p:cNvPr id="696391" name="Rectangle 88"/>
            <p:cNvSpPr>
              <a:spLocks noChangeArrowheads="1"/>
            </p:cNvSpPr>
            <p:nvPr/>
          </p:nvSpPr>
          <p:spPr bwMode="auto">
            <a:xfrm>
              <a:off x="2576" y="1482"/>
              <a:ext cx="171"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a:solidFill>
                    <a:srgbClr val="000000"/>
                  </a:solidFill>
                  <a:latin typeface="Arial Unicode MS" pitchFamily="34" charset="-128"/>
                </a:rPr>
                <a:t>T, </a:t>
              </a:r>
              <a:r>
                <a:rPr lang="ru-RU" sz="1000">
                  <a:solidFill>
                    <a:srgbClr val="000000"/>
                  </a:solidFill>
                  <a:latin typeface="Symbol" pitchFamily="18" charset="2"/>
                </a:rPr>
                <a:t>°</a:t>
              </a:r>
              <a:r>
                <a:rPr lang="ru-RU" sz="1000">
                  <a:solidFill>
                    <a:srgbClr val="000000"/>
                  </a:solidFill>
                  <a:latin typeface="Arial Unicode MS" pitchFamily="34" charset="-128"/>
                </a:rPr>
                <a:t>C</a:t>
              </a:r>
            </a:p>
          </p:txBody>
        </p:sp>
        <p:sp>
          <p:nvSpPr>
            <p:cNvPr id="696392" name="Rectangle 89"/>
            <p:cNvSpPr>
              <a:spLocks noChangeArrowheads="1"/>
            </p:cNvSpPr>
            <p:nvPr/>
          </p:nvSpPr>
          <p:spPr bwMode="auto">
            <a:xfrm>
              <a:off x="2806" y="1482"/>
              <a:ext cx="21"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a:solidFill>
                    <a:srgbClr val="000000"/>
                  </a:solidFill>
                  <a:latin typeface="Arial Unicode MS" pitchFamily="34" charset="-128"/>
                </a:rPr>
                <a:t> </a:t>
              </a:r>
              <a:endParaRPr lang="ru-RU" sz="1000"/>
            </a:p>
          </p:txBody>
        </p:sp>
        <p:sp>
          <p:nvSpPr>
            <p:cNvPr id="696393" name="Line 90"/>
            <p:cNvSpPr>
              <a:spLocks noChangeShapeType="1"/>
            </p:cNvSpPr>
            <p:nvPr/>
          </p:nvSpPr>
          <p:spPr bwMode="auto">
            <a:xfrm>
              <a:off x="3675" y="1576"/>
              <a:ext cx="0" cy="798"/>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94" name="Line 91"/>
            <p:cNvSpPr>
              <a:spLocks noChangeShapeType="1"/>
            </p:cNvSpPr>
            <p:nvPr/>
          </p:nvSpPr>
          <p:spPr bwMode="auto">
            <a:xfrm flipH="1">
              <a:off x="3667" y="2330"/>
              <a:ext cx="8"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95" name="Line 92"/>
            <p:cNvSpPr>
              <a:spLocks noChangeShapeType="1"/>
            </p:cNvSpPr>
            <p:nvPr/>
          </p:nvSpPr>
          <p:spPr bwMode="auto">
            <a:xfrm flipH="1">
              <a:off x="3667" y="2285"/>
              <a:ext cx="8"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96" name="Line 93"/>
            <p:cNvSpPr>
              <a:spLocks noChangeShapeType="1"/>
            </p:cNvSpPr>
            <p:nvPr/>
          </p:nvSpPr>
          <p:spPr bwMode="auto">
            <a:xfrm flipH="1">
              <a:off x="3667" y="2241"/>
              <a:ext cx="7"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97" name="Line 94"/>
            <p:cNvSpPr>
              <a:spLocks noChangeShapeType="1"/>
            </p:cNvSpPr>
            <p:nvPr/>
          </p:nvSpPr>
          <p:spPr bwMode="auto">
            <a:xfrm flipH="1">
              <a:off x="3667" y="2197"/>
              <a:ext cx="8"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98" name="Line 95"/>
            <p:cNvSpPr>
              <a:spLocks noChangeShapeType="1"/>
            </p:cNvSpPr>
            <p:nvPr/>
          </p:nvSpPr>
          <p:spPr bwMode="auto">
            <a:xfrm flipH="1">
              <a:off x="3667" y="2152"/>
              <a:ext cx="8"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399" name="Line 96"/>
            <p:cNvSpPr>
              <a:spLocks noChangeShapeType="1"/>
            </p:cNvSpPr>
            <p:nvPr/>
          </p:nvSpPr>
          <p:spPr bwMode="auto">
            <a:xfrm flipH="1">
              <a:off x="3667" y="2108"/>
              <a:ext cx="8"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400" name="Line 97"/>
            <p:cNvSpPr>
              <a:spLocks noChangeShapeType="1"/>
            </p:cNvSpPr>
            <p:nvPr/>
          </p:nvSpPr>
          <p:spPr bwMode="auto">
            <a:xfrm flipH="1">
              <a:off x="3667" y="2064"/>
              <a:ext cx="8"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401" name="Line 98"/>
            <p:cNvSpPr>
              <a:spLocks noChangeShapeType="1"/>
            </p:cNvSpPr>
            <p:nvPr/>
          </p:nvSpPr>
          <p:spPr bwMode="auto">
            <a:xfrm flipH="1">
              <a:off x="3667" y="2020"/>
              <a:ext cx="8"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402" name="Line 99"/>
            <p:cNvSpPr>
              <a:spLocks noChangeShapeType="1"/>
            </p:cNvSpPr>
            <p:nvPr/>
          </p:nvSpPr>
          <p:spPr bwMode="auto">
            <a:xfrm flipH="1">
              <a:off x="3667" y="1975"/>
              <a:ext cx="8"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403" name="Line 100"/>
            <p:cNvSpPr>
              <a:spLocks noChangeShapeType="1"/>
            </p:cNvSpPr>
            <p:nvPr/>
          </p:nvSpPr>
          <p:spPr bwMode="auto">
            <a:xfrm flipH="1">
              <a:off x="3667" y="1931"/>
              <a:ext cx="8"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404" name="Line 101"/>
            <p:cNvSpPr>
              <a:spLocks noChangeShapeType="1"/>
            </p:cNvSpPr>
            <p:nvPr/>
          </p:nvSpPr>
          <p:spPr bwMode="auto">
            <a:xfrm flipH="1">
              <a:off x="3667" y="1886"/>
              <a:ext cx="8"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405" name="Line 102"/>
            <p:cNvSpPr>
              <a:spLocks noChangeShapeType="1"/>
            </p:cNvSpPr>
            <p:nvPr/>
          </p:nvSpPr>
          <p:spPr bwMode="auto">
            <a:xfrm flipH="1">
              <a:off x="3667" y="1842"/>
              <a:ext cx="8"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406" name="Line 103"/>
            <p:cNvSpPr>
              <a:spLocks noChangeShapeType="1"/>
            </p:cNvSpPr>
            <p:nvPr/>
          </p:nvSpPr>
          <p:spPr bwMode="auto">
            <a:xfrm flipH="1">
              <a:off x="3667" y="1798"/>
              <a:ext cx="8"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407" name="Line 104"/>
            <p:cNvSpPr>
              <a:spLocks noChangeShapeType="1"/>
            </p:cNvSpPr>
            <p:nvPr/>
          </p:nvSpPr>
          <p:spPr bwMode="auto">
            <a:xfrm flipH="1">
              <a:off x="3667" y="1753"/>
              <a:ext cx="8"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408" name="Line 105"/>
            <p:cNvSpPr>
              <a:spLocks noChangeShapeType="1"/>
            </p:cNvSpPr>
            <p:nvPr/>
          </p:nvSpPr>
          <p:spPr bwMode="auto">
            <a:xfrm flipH="1">
              <a:off x="3667" y="1708"/>
              <a:ext cx="8"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409" name="Line 106"/>
            <p:cNvSpPr>
              <a:spLocks noChangeShapeType="1"/>
            </p:cNvSpPr>
            <p:nvPr/>
          </p:nvSpPr>
          <p:spPr bwMode="auto">
            <a:xfrm flipH="1">
              <a:off x="3667" y="1664"/>
              <a:ext cx="8"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410" name="Line 107"/>
            <p:cNvSpPr>
              <a:spLocks noChangeShapeType="1"/>
            </p:cNvSpPr>
            <p:nvPr/>
          </p:nvSpPr>
          <p:spPr bwMode="auto">
            <a:xfrm flipH="1">
              <a:off x="3667" y="1620"/>
              <a:ext cx="8"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411" name="Line 108"/>
            <p:cNvSpPr>
              <a:spLocks noChangeShapeType="1"/>
            </p:cNvSpPr>
            <p:nvPr/>
          </p:nvSpPr>
          <p:spPr bwMode="auto">
            <a:xfrm flipH="1">
              <a:off x="3667" y="1576"/>
              <a:ext cx="8"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412" name="Line 109"/>
            <p:cNvSpPr>
              <a:spLocks noChangeShapeType="1"/>
            </p:cNvSpPr>
            <p:nvPr/>
          </p:nvSpPr>
          <p:spPr bwMode="auto">
            <a:xfrm flipH="1">
              <a:off x="3665" y="2285"/>
              <a:ext cx="10"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413" name="Line 110"/>
            <p:cNvSpPr>
              <a:spLocks noChangeShapeType="1"/>
            </p:cNvSpPr>
            <p:nvPr/>
          </p:nvSpPr>
          <p:spPr bwMode="auto">
            <a:xfrm flipH="1">
              <a:off x="3665" y="2197"/>
              <a:ext cx="1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414" name="Line 111"/>
            <p:cNvSpPr>
              <a:spLocks noChangeShapeType="1"/>
            </p:cNvSpPr>
            <p:nvPr/>
          </p:nvSpPr>
          <p:spPr bwMode="auto">
            <a:xfrm flipH="1">
              <a:off x="3665" y="2108"/>
              <a:ext cx="1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415" name="Line 112"/>
            <p:cNvSpPr>
              <a:spLocks noChangeShapeType="1"/>
            </p:cNvSpPr>
            <p:nvPr/>
          </p:nvSpPr>
          <p:spPr bwMode="auto">
            <a:xfrm flipH="1">
              <a:off x="3665" y="2020"/>
              <a:ext cx="1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416" name="Line 113"/>
            <p:cNvSpPr>
              <a:spLocks noChangeShapeType="1"/>
            </p:cNvSpPr>
            <p:nvPr/>
          </p:nvSpPr>
          <p:spPr bwMode="auto">
            <a:xfrm flipH="1">
              <a:off x="3665" y="1931"/>
              <a:ext cx="1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417" name="Line 114"/>
            <p:cNvSpPr>
              <a:spLocks noChangeShapeType="1"/>
            </p:cNvSpPr>
            <p:nvPr/>
          </p:nvSpPr>
          <p:spPr bwMode="auto">
            <a:xfrm flipH="1">
              <a:off x="3665" y="1842"/>
              <a:ext cx="10"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418" name="Line 115"/>
            <p:cNvSpPr>
              <a:spLocks noChangeShapeType="1"/>
            </p:cNvSpPr>
            <p:nvPr/>
          </p:nvSpPr>
          <p:spPr bwMode="auto">
            <a:xfrm flipH="1">
              <a:off x="3665" y="1753"/>
              <a:ext cx="1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419" name="Line 116"/>
            <p:cNvSpPr>
              <a:spLocks noChangeShapeType="1"/>
            </p:cNvSpPr>
            <p:nvPr/>
          </p:nvSpPr>
          <p:spPr bwMode="auto">
            <a:xfrm flipH="1">
              <a:off x="3665" y="1664"/>
              <a:ext cx="10" cy="1"/>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420" name="Line 117"/>
            <p:cNvSpPr>
              <a:spLocks noChangeShapeType="1"/>
            </p:cNvSpPr>
            <p:nvPr/>
          </p:nvSpPr>
          <p:spPr bwMode="auto">
            <a:xfrm flipH="1">
              <a:off x="3665" y="1576"/>
              <a:ext cx="1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6421" name="Rectangle 118"/>
            <p:cNvSpPr>
              <a:spLocks noChangeArrowheads="1"/>
            </p:cNvSpPr>
            <p:nvPr/>
          </p:nvSpPr>
          <p:spPr bwMode="auto">
            <a:xfrm>
              <a:off x="2711" y="2191"/>
              <a:ext cx="99"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a:solidFill>
                    <a:srgbClr val="0000FF"/>
                  </a:solidFill>
                  <a:latin typeface="Arial Unicode MS" pitchFamily="34" charset="-128"/>
                </a:rPr>
                <a:t>SS</a:t>
              </a:r>
              <a:endParaRPr lang="ru-RU" sz="1000"/>
            </a:p>
          </p:txBody>
        </p:sp>
        <p:sp>
          <p:nvSpPr>
            <p:cNvPr id="696422" name="Rectangle 119"/>
            <p:cNvSpPr>
              <a:spLocks noChangeArrowheads="1"/>
            </p:cNvSpPr>
            <p:nvPr/>
          </p:nvSpPr>
          <p:spPr bwMode="auto">
            <a:xfrm>
              <a:off x="2752" y="2191"/>
              <a:ext cx="21"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a:solidFill>
                    <a:srgbClr val="0000FF"/>
                  </a:solidFill>
                  <a:latin typeface="Arial Unicode MS" pitchFamily="34" charset="-128"/>
                </a:rPr>
                <a:t> </a:t>
              </a:r>
              <a:endParaRPr lang="ru-RU" sz="1000"/>
            </a:p>
          </p:txBody>
        </p:sp>
        <p:sp>
          <p:nvSpPr>
            <p:cNvPr id="696423" name="Rectangle 120"/>
            <p:cNvSpPr>
              <a:spLocks noChangeArrowheads="1"/>
            </p:cNvSpPr>
            <p:nvPr/>
          </p:nvSpPr>
          <p:spPr bwMode="auto">
            <a:xfrm>
              <a:off x="2979" y="2039"/>
              <a:ext cx="186"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a:solidFill>
                    <a:srgbClr val="0000FF"/>
                  </a:solidFill>
                  <a:latin typeface="Arial Unicode MS" pitchFamily="34" charset="-128"/>
                </a:rPr>
                <a:t>L+SS</a:t>
              </a:r>
              <a:endParaRPr lang="ru-RU" sz="1000"/>
            </a:p>
          </p:txBody>
        </p:sp>
        <p:sp>
          <p:nvSpPr>
            <p:cNvPr id="696424" name="Rectangle 121"/>
            <p:cNvSpPr>
              <a:spLocks noChangeArrowheads="1"/>
            </p:cNvSpPr>
            <p:nvPr/>
          </p:nvSpPr>
          <p:spPr bwMode="auto">
            <a:xfrm>
              <a:off x="3065" y="2039"/>
              <a:ext cx="21"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a:solidFill>
                    <a:srgbClr val="0000FF"/>
                  </a:solidFill>
                  <a:latin typeface="Arial Unicode MS" pitchFamily="34" charset="-128"/>
                </a:rPr>
                <a:t> </a:t>
              </a:r>
              <a:endParaRPr lang="ru-RU" sz="1000"/>
            </a:p>
          </p:txBody>
        </p:sp>
        <p:sp>
          <p:nvSpPr>
            <p:cNvPr id="696425" name="Rectangle 122"/>
            <p:cNvSpPr>
              <a:spLocks noChangeArrowheads="1"/>
            </p:cNvSpPr>
            <p:nvPr/>
          </p:nvSpPr>
          <p:spPr bwMode="auto">
            <a:xfrm>
              <a:off x="3209" y="1729"/>
              <a:ext cx="42"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a:solidFill>
                    <a:srgbClr val="0000FF"/>
                  </a:solidFill>
                  <a:latin typeface="Arial Unicode MS" pitchFamily="34" charset="-128"/>
                </a:rPr>
                <a:t>L</a:t>
              </a:r>
              <a:endParaRPr lang="ru-RU" sz="1000"/>
            </a:p>
          </p:txBody>
        </p:sp>
        <p:sp>
          <p:nvSpPr>
            <p:cNvPr id="696426" name="Rectangle 123"/>
            <p:cNvSpPr>
              <a:spLocks noChangeArrowheads="1"/>
            </p:cNvSpPr>
            <p:nvPr/>
          </p:nvSpPr>
          <p:spPr bwMode="auto">
            <a:xfrm>
              <a:off x="3234" y="1729"/>
              <a:ext cx="21"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1000">
                  <a:solidFill>
                    <a:srgbClr val="0000FF"/>
                  </a:solidFill>
                  <a:latin typeface="Arial Unicode MS" pitchFamily="34" charset="-128"/>
                </a:rPr>
                <a:t> </a:t>
              </a:r>
              <a:endParaRPr lang="ru-RU" sz="1000"/>
            </a:p>
          </p:txBody>
        </p:sp>
        <p:sp>
          <p:nvSpPr>
            <p:cNvPr id="696427" name="Text Box 197"/>
            <p:cNvSpPr txBox="1">
              <a:spLocks noChangeArrowheads="1"/>
            </p:cNvSpPr>
            <p:nvPr/>
          </p:nvSpPr>
          <p:spPr bwMode="auto">
            <a:xfrm>
              <a:off x="2909" y="1507"/>
              <a:ext cx="653"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lgn="ctr"/>
              <a:r>
                <a:rPr lang="en-US" sz="1400">
                  <a:solidFill>
                    <a:schemeClr val="accent2"/>
                  </a:solidFill>
                  <a:latin typeface="Arial" pitchFamily="34" charset="0"/>
                </a:rPr>
                <a:t>Published</a:t>
              </a:r>
            </a:p>
          </p:txBody>
        </p:sp>
      </p:grpSp>
      <p:graphicFrame>
        <p:nvGraphicFramePr>
          <p:cNvPr id="696507" name="Group 187"/>
          <p:cNvGraphicFramePr>
            <a:graphicFrameLocks noGrp="1"/>
          </p:cNvGraphicFramePr>
          <p:nvPr/>
        </p:nvGraphicFramePr>
        <p:xfrm>
          <a:off x="6035675" y="1368425"/>
          <a:ext cx="3108325" cy="4171200"/>
        </p:xfrm>
        <a:graphic>
          <a:graphicData uri="http://schemas.openxmlformats.org/drawingml/2006/table">
            <a:tbl>
              <a:tblPr/>
              <a:tblGrid>
                <a:gridCol w="466725"/>
                <a:gridCol w="654050"/>
                <a:gridCol w="193675"/>
                <a:gridCol w="693738"/>
                <a:gridCol w="1100137"/>
              </a:tblGrid>
              <a:tr h="241300">
                <a:tc rowSpan="2">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Pt</a:t>
                      </a:r>
                      <a:endPar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endParaRPr>
                    </a:p>
                  </a:txBody>
                  <a:tcPr marL="90000" marR="90000" marT="46800" marB="46800" anchor="ctr" horzOverflow="overflow">
                    <a:lnL>
                      <a:noFill/>
                    </a:lnL>
                    <a:lnR w="28575" cap="flat" cmpd="sng" algn="ctr">
                      <a:solidFill>
                        <a:srgbClr val="800000"/>
                      </a:solidFill>
                      <a:prstDash val="solid"/>
                      <a:round/>
                      <a:headEnd type="none" w="sm" len="sm"/>
                      <a:tailEnd type="none" w="sm" len="sm"/>
                    </a:lnR>
                    <a:lnT>
                      <a:noFill/>
                    </a:lnT>
                    <a:lnB w="28575" cap="flat" cmpd="sng" algn="ctr">
                      <a:solidFill>
                        <a:srgbClr val="8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UO</a:t>
                      </a:r>
                      <a:r>
                        <a:rPr kumimoji="0" lang="en-US" sz="1500" b="1" i="0" u="none" strike="noStrike" cap="none" normalizeH="0" baseline="-25000" smtClean="0">
                          <a:ln>
                            <a:noFill/>
                          </a:ln>
                          <a:solidFill>
                            <a:schemeClr val="tx1"/>
                          </a:solidFill>
                          <a:effectLst>
                            <a:outerShdw blurRad="38100" dist="38100" dir="2700000" algn="tl">
                              <a:srgbClr val="FFFFFF"/>
                            </a:outerShdw>
                          </a:effectLst>
                          <a:latin typeface="Arial" pitchFamily="34" charset="0"/>
                        </a:rPr>
                        <a:t>2</a:t>
                      </a:r>
                      <a:endParaRPr kumimoji="0" lang="ru-RU" sz="1500" b="1" i="0" u="none" strike="noStrike" cap="none" normalizeH="0" baseline="-25000" smtClean="0">
                        <a:ln>
                          <a:noFill/>
                        </a:ln>
                        <a:solidFill>
                          <a:schemeClr val="tx1"/>
                        </a:solidFill>
                        <a:effectLst>
                          <a:outerShdw blurRad="38100" dist="38100" dir="2700000" algn="tl">
                            <a:srgbClr val="FFFFFF"/>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a:noFill/>
                    </a:lnT>
                    <a:lnB w="28575" cap="flat" cmpd="sng" algn="ctr">
                      <a:solidFill>
                        <a:srgbClr val="800000"/>
                      </a:solidFill>
                      <a:prstDash val="solid"/>
                      <a:round/>
                      <a:headEnd type="none" w="sm" len="sm"/>
                      <a:tailEnd type="none" w="sm" len="sm"/>
                    </a:lnB>
                    <a:lnTlToBr>
                      <a:noFill/>
                    </a:lnTlToBr>
                    <a:lnBlToTr>
                      <a:noFill/>
                    </a:lnBlToTr>
                    <a:noFill/>
                  </a:tcPr>
                </a:tc>
                <a:tc gridSpan="2">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FeO</a:t>
                      </a:r>
                      <a:endPar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a:noFill/>
                    </a:lnT>
                    <a:lnB w="28575" cap="flat" cmpd="sng" algn="ctr">
                      <a:solidFill>
                        <a:srgbClr val="800000"/>
                      </a:solidFill>
                      <a:prstDash val="solid"/>
                      <a:round/>
                      <a:headEnd type="none" w="sm" len="sm"/>
                      <a:tailEnd type="none" w="sm" len="sm"/>
                    </a:lnB>
                    <a:lnTlToBr>
                      <a:noFill/>
                    </a:lnTlToBr>
                    <a:lnBlToTr>
                      <a:noFill/>
                    </a:lnBlToTr>
                    <a:noFill/>
                  </a:tcPr>
                </a:tc>
                <a:tc hMerge="1">
                  <a:txBody>
                    <a:bodyPr/>
                    <a:lstStyle/>
                    <a:p>
                      <a:endParaRPr lang="de-DE"/>
                    </a:p>
                  </a:txBody>
                  <a:tcPr/>
                </a:tc>
                <a:tc rowSpan="2">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Objectives</a:t>
                      </a:r>
                      <a:endPar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a:noFill/>
                    </a:lnR>
                    <a:lnT>
                      <a:noFill/>
                    </a:lnT>
                    <a:lnB w="28575" cap="flat" cmpd="sng" algn="ctr">
                      <a:solidFill>
                        <a:srgbClr val="800000"/>
                      </a:solidFill>
                      <a:prstDash val="solid"/>
                      <a:round/>
                      <a:headEnd type="none" w="sm" len="sm"/>
                      <a:tailEnd type="none" w="sm" len="sm"/>
                    </a:lnB>
                    <a:lnTlToBr>
                      <a:noFill/>
                    </a:lnTlToBr>
                    <a:lnBlToTr>
                      <a:noFill/>
                    </a:lnBlToTr>
                    <a:noFill/>
                  </a:tcPr>
                </a:tc>
              </a:tr>
              <a:tr h="304800">
                <a:tc vMerge="1">
                  <a:txBody>
                    <a:bodyPr/>
                    <a:lstStyle/>
                    <a:p>
                      <a:endParaRPr lang="de-DE"/>
                    </a:p>
                  </a:txBody>
                  <a:tcPr/>
                </a:tc>
                <a:tc gridSpan="3">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mol</a:t>
                      </a:r>
                      <a:r>
                        <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 %</a:t>
                      </a:r>
                      <a:endParaRPr kumimoji="0" lang="ru-RU" sz="1500" b="1" i="0" u="none" strike="noStrike" cap="none" normalizeH="0" baseline="-25000" smtClean="0">
                        <a:ln>
                          <a:noFill/>
                        </a:ln>
                        <a:solidFill>
                          <a:schemeClr val="tx1"/>
                        </a:solidFill>
                        <a:effectLst>
                          <a:outerShdw blurRad="38100" dist="38100" dir="2700000" algn="tl">
                            <a:srgbClr val="FFFFFF"/>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28575" cap="flat" cmpd="sng" algn="ctr">
                      <a:solidFill>
                        <a:srgbClr val="800000"/>
                      </a:solidFill>
                      <a:prstDash val="solid"/>
                      <a:round/>
                      <a:headEnd type="none" w="sm" len="sm"/>
                      <a:tailEnd type="none" w="sm" len="sm"/>
                    </a:lnT>
                    <a:lnB w="28575" cap="flat" cmpd="sng" algn="ctr">
                      <a:solidFill>
                        <a:srgbClr val="800000"/>
                      </a:solidFill>
                      <a:prstDash val="solid"/>
                      <a:round/>
                      <a:headEnd type="none" w="sm" len="sm"/>
                      <a:tailEnd type="none" w="sm" len="sm"/>
                    </a:lnB>
                    <a:lnTlToBr>
                      <a:noFill/>
                    </a:lnTlToBr>
                    <a:lnBlToTr>
                      <a:noFill/>
                    </a:lnBlToTr>
                    <a:noFill/>
                  </a:tcPr>
                </a:tc>
                <a:tc hMerge="1">
                  <a:txBody>
                    <a:bodyPr/>
                    <a:lstStyle/>
                    <a:p>
                      <a:endParaRPr lang="de-DE"/>
                    </a:p>
                  </a:txBody>
                  <a:tcPr/>
                </a:tc>
                <a:tc hMerge="1">
                  <a:txBody>
                    <a:bodyPr/>
                    <a:lstStyle/>
                    <a:p>
                      <a:endParaRPr lang="de-DE"/>
                    </a:p>
                  </a:txBody>
                  <a:tcPr/>
                </a:tc>
                <a:tc vMerge="1">
                  <a:txBody>
                    <a:bodyPr/>
                    <a:lstStyle/>
                    <a:p>
                      <a:endParaRPr lang="de-DE"/>
                    </a:p>
                  </a:txBody>
                  <a:tcPr/>
                </a:tc>
              </a:tr>
              <a:tr h="282575">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1</a:t>
                      </a:r>
                    </a:p>
                  </a:txBody>
                  <a:tcPr marL="90000" marR="90000" marT="46800" marB="46800" anchor="ctr" horzOverflow="overflow">
                    <a:lnL>
                      <a:noFill/>
                    </a:lnL>
                    <a:lnR w="28575" cap="flat" cmpd="sng" algn="ctr">
                      <a:solidFill>
                        <a:srgbClr val="800000"/>
                      </a:solidFill>
                      <a:prstDash val="solid"/>
                      <a:round/>
                      <a:headEnd type="none" w="sm" len="sm"/>
                      <a:tailEnd type="none" w="sm" len="sm"/>
                    </a:lnR>
                    <a:lnT w="28575"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noFill/>
                  </a:tcPr>
                </a:tc>
                <a:tc gridSpan="2">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rPr>
                        <a:t>50.0</a:t>
                      </a:r>
                      <a:endParaRPr kumimoji="0" lang="ru-RU"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28575"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FFFF66">
                        <a:alpha val="50195"/>
                      </a:srgbClr>
                    </a:solidFill>
                  </a:tcPr>
                </a:tc>
                <a:tc hMerge="1">
                  <a:txBody>
                    <a:bodyPr/>
                    <a:lstStyle/>
                    <a:p>
                      <a:endParaRPr lang="de-DE"/>
                    </a:p>
                  </a:txBody>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rPr>
                        <a:t>0</a:t>
                      </a:r>
                      <a:endParaRPr kumimoji="0" lang="ru-RU"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28575"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FFFF66">
                        <a:alpha val="50195"/>
                      </a:srgbClr>
                    </a:solidFill>
                  </a:tcPr>
                </a:tc>
                <a:tc rowSpan="3">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CaUO</a:t>
                      </a:r>
                      <a:r>
                        <a:rPr kumimoji="0" lang="en-US" sz="1500" b="1" i="0" u="none" strike="noStrike" cap="none" normalizeH="0" baseline="-25000" smtClean="0">
                          <a:ln>
                            <a:noFill/>
                          </a:ln>
                          <a:solidFill>
                            <a:schemeClr val="tx1"/>
                          </a:solidFill>
                          <a:effectLst>
                            <a:outerShdw blurRad="38100" dist="38100" dir="2700000" algn="tl">
                              <a:srgbClr val="FFFFFF"/>
                            </a:outerShdw>
                          </a:effectLst>
                          <a:latin typeface="Arial" pitchFamily="34" charset="0"/>
                        </a:rPr>
                        <a:t>4-x</a:t>
                      </a:r>
                    </a:p>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Ca</a:t>
                      </a:r>
                      <a:r>
                        <a:rPr kumimoji="0" lang="en-US" sz="1500" b="1" i="0" u="none" strike="noStrike" cap="none" normalizeH="0" baseline="-25000" smtClean="0">
                          <a:ln>
                            <a:noFill/>
                          </a:ln>
                          <a:solidFill>
                            <a:schemeClr val="tx1"/>
                          </a:solidFill>
                          <a:effectLst>
                            <a:outerShdw blurRad="38100" dist="38100" dir="2700000" algn="tl">
                              <a:srgbClr val="FFFFFF"/>
                            </a:outerShdw>
                          </a:effectLst>
                          <a:latin typeface="Arial" pitchFamily="34" charset="0"/>
                        </a:rPr>
                        <a:t>2</a:t>
                      </a:r>
                      <a:r>
                        <a:rPr kumimoji="0" lang="en-US"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UO</a:t>
                      </a:r>
                      <a:r>
                        <a:rPr kumimoji="0" lang="en-US" sz="1500" b="1" i="0" u="none" strike="noStrike" cap="none" normalizeH="0" baseline="-25000" smtClean="0">
                          <a:ln>
                            <a:noFill/>
                          </a:ln>
                          <a:solidFill>
                            <a:schemeClr val="tx1"/>
                          </a:solidFill>
                          <a:effectLst>
                            <a:outerShdw blurRad="38100" dist="38100" dir="2700000" algn="tl">
                              <a:srgbClr val="FFFFFF"/>
                            </a:outerShdw>
                          </a:effectLst>
                          <a:latin typeface="Arial" pitchFamily="34" charset="0"/>
                        </a:rPr>
                        <a:t>4</a:t>
                      </a:r>
                      <a:endParaRPr kumimoji="0" lang="ru-RU" sz="1500" b="1" i="0" u="none" strike="noStrike" cap="none" normalizeH="0" baseline="-25000" smtClean="0">
                        <a:ln>
                          <a:noFill/>
                        </a:ln>
                        <a:solidFill>
                          <a:schemeClr val="tx1"/>
                        </a:solidFill>
                        <a:effectLst>
                          <a:outerShdw blurRad="38100" dist="38100" dir="2700000" algn="tl">
                            <a:srgbClr val="FFFFFF"/>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a:noFill/>
                    </a:lnR>
                    <a:lnT w="28575"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noFill/>
                  </a:tcPr>
                </a:tc>
              </a:tr>
              <a:tr h="282575">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2</a:t>
                      </a:r>
                    </a:p>
                  </a:txBody>
                  <a:tcPr marL="90000" marR="90000" marT="46800" marB="46800" anchor="ctr" horzOverflow="overflow">
                    <a:lnL>
                      <a:noFill/>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noFill/>
                  </a:tcPr>
                </a:tc>
                <a:tc gridSpan="2">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rPr>
                        <a:t>33.3</a:t>
                      </a:r>
                      <a:endParaRPr kumimoji="0" lang="ru-RU"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FFFF66">
                        <a:alpha val="50195"/>
                      </a:srgbClr>
                    </a:solidFill>
                  </a:tcPr>
                </a:tc>
                <a:tc hMerge="1">
                  <a:txBody>
                    <a:bodyPr/>
                    <a:lstStyle/>
                    <a:p>
                      <a:endParaRPr lang="de-DE"/>
                    </a:p>
                  </a:txBody>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rPr>
                        <a:t>0</a:t>
                      </a:r>
                      <a:endParaRPr kumimoji="0" lang="ru-RU"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FFFF66">
                        <a:alpha val="50195"/>
                      </a:srgbClr>
                    </a:solidFill>
                  </a:tcPr>
                </a:tc>
                <a:tc vMerge="1">
                  <a:txBody>
                    <a:bodyPr/>
                    <a:lstStyle/>
                    <a:p>
                      <a:endParaRPr lang="de-DE"/>
                    </a:p>
                  </a:txBody>
                  <a:tcPr/>
                </a:tc>
              </a:tr>
              <a:tr h="280988">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3</a:t>
                      </a:r>
                    </a:p>
                  </a:txBody>
                  <a:tcPr marL="90000" marR="90000" marT="46800" marB="46800" anchor="ctr" horzOverflow="overflow">
                    <a:lnL>
                      <a:noFill/>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noFill/>
                  </a:tcPr>
                </a:tc>
                <a:tc gridSpan="2">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rPr>
                        <a:t>20.0</a:t>
                      </a:r>
                      <a:endParaRPr kumimoji="0" lang="ru-RU"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FFFF66">
                        <a:alpha val="50195"/>
                      </a:srgbClr>
                    </a:solidFill>
                  </a:tcPr>
                </a:tc>
                <a:tc hMerge="1">
                  <a:txBody>
                    <a:bodyPr/>
                    <a:lstStyle/>
                    <a:p>
                      <a:endParaRPr lang="de-DE"/>
                    </a:p>
                  </a:txBody>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rPr>
                        <a:t>50.0</a:t>
                      </a:r>
                      <a:endParaRPr kumimoji="0" lang="ru-RU"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FFFF66">
                        <a:alpha val="50195"/>
                      </a:srgbClr>
                    </a:solidFill>
                  </a:tcPr>
                </a:tc>
                <a:tc vMerge="1">
                  <a:txBody>
                    <a:bodyPr/>
                    <a:lstStyle/>
                    <a:p>
                      <a:endParaRPr lang="de-DE"/>
                    </a:p>
                  </a:txBody>
                  <a:tcPr/>
                </a:tc>
              </a:tr>
              <a:tr h="282575">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4</a:t>
                      </a:r>
                    </a:p>
                  </a:txBody>
                  <a:tcPr marL="90000" marR="90000" marT="46800" marB="46800" anchor="ctr" horzOverflow="overflow">
                    <a:lnL>
                      <a:noFill/>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noFill/>
                  </a:tcPr>
                </a:tc>
                <a:tc gridSpan="2">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ru-RU" sz="1700" b="1" i="0" u="none" strike="noStrike" cap="none" normalizeH="0" baseline="0" smtClean="0">
                          <a:ln>
                            <a:noFill/>
                          </a:ln>
                          <a:solidFill>
                            <a:srgbClr val="FF3300"/>
                          </a:solidFill>
                          <a:effectLst>
                            <a:outerShdw blurRad="38100" dist="38100" dir="2700000" algn="tl">
                              <a:srgbClr val="000000"/>
                            </a:outerShdw>
                          </a:effectLst>
                          <a:latin typeface="Arial" pitchFamily="34" charset="0"/>
                        </a:rPr>
                        <a:t>6</a:t>
                      </a: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FFFF66">
                        <a:alpha val="50195"/>
                      </a:srgbClr>
                    </a:solidFill>
                  </a:tcPr>
                </a:tc>
                <a:tc hMerge="1">
                  <a:txBody>
                    <a:bodyPr/>
                    <a:lstStyle/>
                    <a:p>
                      <a:endParaRPr lang="de-DE"/>
                    </a:p>
                  </a:txBody>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ru-RU" sz="1700" b="1" i="0" u="none" strike="noStrike" cap="none" normalizeH="0" baseline="0" smtClean="0">
                          <a:ln>
                            <a:noFill/>
                          </a:ln>
                          <a:solidFill>
                            <a:srgbClr val="FF3300"/>
                          </a:solidFill>
                          <a:effectLst>
                            <a:outerShdw blurRad="38100" dist="38100" dir="2700000" algn="tl">
                              <a:srgbClr val="000000"/>
                            </a:outerShdw>
                          </a:effectLst>
                          <a:latin typeface="Arial" pitchFamily="34" charset="0"/>
                        </a:rPr>
                        <a:t>75</a:t>
                      </a: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FFFF66">
                        <a:alpha val="50195"/>
                      </a:srgbClr>
                    </a:solidFill>
                  </a:tcPr>
                </a:tc>
                <a:tc rowSpan="3">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eutectic</a:t>
                      </a:r>
                      <a:endPar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a:noFill/>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noFill/>
                  </a:tcPr>
                </a:tc>
              </a:tr>
              <a:tr h="284163">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5</a:t>
                      </a:r>
                    </a:p>
                  </a:txBody>
                  <a:tcPr marL="90000" marR="90000" marT="46800" marB="46800" anchor="ctr" horzOverflow="overflow">
                    <a:lnL>
                      <a:noFill/>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noFill/>
                  </a:tcPr>
                </a:tc>
                <a:tc gridSpan="2">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rPr>
                        <a:t>?</a:t>
                      </a:r>
                      <a:r>
                        <a:rPr kumimoji="0" lang="ru-RU" sz="1700" b="1" i="0" u="none" strike="noStrike" cap="none" normalizeH="0" baseline="30000" smtClean="0">
                          <a:ln>
                            <a:noFill/>
                          </a:ln>
                          <a:solidFill>
                            <a:srgbClr val="008000"/>
                          </a:solidFill>
                          <a:effectLst>
                            <a:outerShdw blurRad="38100" dist="38100" dir="2700000" algn="tl">
                              <a:srgbClr val="000000"/>
                            </a:outerShdw>
                          </a:effectLst>
                          <a:latin typeface="Arial" pitchFamily="34" charset="0"/>
                        </a:rPr>
                        <a:t>*)</a:t>
                      </a: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FFFF66">
                        <a:alpha val="50195"/>
                      </a:srgbClr>
                    </a:solidFill>
                  </a:tcPr>
                </a:tc>
                <a:tc hMerge="1">
                  <a:txBody>
                    <a:bodyPr/>
                    <a:lstStyle/>
                    <a:p>
                      <a:endParaRPr lang="de-DE"/>
                    </a:p>
                  </a:txBody>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rPr>
                        <a:t>?</a:t>
                      </a:r>
                      <a:endParaRPr kumimoji="0" lang="ru-RU"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FFFF66">
                        <a:alpha val="50195"/>
                      </a:srgbClr>
                    </a:solidFill>
                  </a:tcPr>
                </a:tc>
                <a:tc vMerge="1">
                  <a:txBody>
                    <a:bodyPr/>
                    <a:lstStyle/>
                    <a:p>
                      <a:endParaRPr lang="de-DE"/>
                    </a:p>
                  </a:txBody>
                  <a:tcPr/>
                </a:tc>
              </a:tr>
              <a:tr h="280988">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6</a:t>
                      </a:r>
                    </a:p>
                  </a:txBody>
                  <a:tcPr marL="90000" marR="90000" marT="46800" marB="46800" anchor="ctr" horzOverflow="overflow">
                    <a:lnL>
                      <a:noFill/>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noFill/>
                  </a:tcPr>
                </a:tc>
                <a:tc gridSpan="2">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rPr>
                        <a:t>?</a:t>
                      </a:r>
                      <a:endParaRPr kumimoji="0" lang="ru-RU"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FFFF66">
                        <a:alpha val="50195"/>
                      </a:srgbClr>
                    </a:solidFill>
                  </a:tcPr>
                </a:tc>
                <a:tc hMerge="1">
                  <a:txBody>
                    <a:bodyPr/>
                    <a:lstStyle/>
                    <a:p>
                      <a:endParaRPr lang="de-DE"/>
                    </a:p>
                  </a:txBody>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rPr>
                        <a:t>?</a:t>
                      </a:r>
                      <a:endParaRPr kumimoji="0" lang="ru-RU"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FFFF66">
                        <a:alpha val="50195"/>
                      </a:srgbClr>
                    </a:solidFill>
                  </a:tcPr>
                </a:tc>
                <a:tc vMerge="1">
                  <a:txBody>
                    <a:bodyPr/>
                    <a:lstStyle/>
                    <a:p>
                      <a:endParaRPr lang="de-DE"/>
                    </a:p>
                  </a:txBody>
                  <a:tcPr/>
                </a:tc>
              </a:tr>
              <a:tr h="282575">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7</a:t>
                      </a:r>
                    </a:p>
                  </a:txBody>
                  <a:tcPr marL="90000" marR="90000" marT="46800" marB="46800" anchor="ctr" horzOverflow="overflow">
                    <a:lnL>
                      <a:noFill/>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noFill/>
                  </a:tcPr>
                </a:tc>
                <a:tc gridSpan="2">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rPr>
                        <a:t>?</a:t>
                      </a:r>
                      <a:endParaRPr kumimoji="0" lang="ru-RU"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FFFF66">
                        <a:alpha val="50195"/>
                      </a:srgbClr>
                    </a:solidFill>
                  </a:tcPr>
                </a:tc>
                <a:tc hMerge="1">
                  <a:txBody>
                    <a:bodyPr/>
                    <a:lstStyle/>
                    <a:p>
                      <a:endParaRPr lang="de-DE"/>
                    </a:p>
                  </a:txBody>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rPr>
                        <a:t>?</a:t>
                      </a:r>
                      <a:endParaRPr kumimoji="0" lang="ru-RU"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FFFF66">
                        <a:alpha val="50195"/>
                      </a:srgbClr>
                    </a:solidFill>
                  </a:tcPr>
                </a:tc>
                <a:tc rowSpan="4">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liquidus</a:t>
                      </a:r>
                      <a:endPar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endParaRPr>
                    </a:p>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solidus</a:t>
                      </a:r>
                      <a:endPar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endParaRPr>
                    </a:p>
                    <a:p>
                      <a:pPr marL="0" marR="0" lvl="0" indent="0" algn="ctr" defTabSz="762000" rtl="0" eaLnBrk="0" fontAlgn="base" latinLnBrk="0" hangingPunct="0">
                        <a:lnSpc>
                          <a:spcPct val="100000"/>
                        </a:lnSpc>
                        <a:spcBef>
                          <a:spcPct val="20000"/>
                        </a:spcBef>
                        <a:spcAft>
                          <a:spcPct val="0"/>
                        </a:spcAft>
                        <a:buClrTx/>
                        <a:buSzTx/>
                        <a:buFontTx/>
                        <a:buNone/>
                        <a:tabLst/>
                      </a:pPr>
                      <a:endPar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a:noFill/>
                    </a:lnR>
                    <a:lnT w="12700" cap="flat" cmpd="sng" algn="ctr">
                      <a:solidFill>
                        <a:srgbClr val="800000"/>
                      </a:solidFill>
                      <a:prstDash val="solid"/>
                      <a:round/>
                      <a:headEnd type="none" w="sm" len="sm"/>
                      <a:tailEnd type="none" w="sm" len="sm"/>
                    </a:lnT>
                    <a:lnB>
                      <a:noFill/>
                    </a:lnB>
                    <a:lnTlToBr>
                      <a:noFill/>
                    </a:lnTlToBr>
                    <a:lnBlToTr>
                      <a:noFill/>
                    </a:lnBlToTr>
                    <a:noFill/>
                  </a:tcPr>
                </a:tc>
              </a:tr>
              <a:tr h="282575">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8</a:t>
                      </a:r>
                    </a:p>
                  </a:txBody>
                  <a:tcPr marL="90000" marR="90000" marT="46800" marB="46800" anchor="ctr" horzOverflow="overflow">
                    <a:lnL>
                      <a:noFill/>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noFill/>
                  </a:tcPr>
                </a:tc>
                <a:tc gridSpan="2">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rPr>
                        <a:t>?</a:t>
                      </a:r>
                      <a:endParaRPr kumimoji="0" lang="ru-RU"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FFFF66">
                        <a:alpha val="50195"/>
                      </a:srgbClr>
                    </a:solidFill>
                  </a:tcPr>
                </a:tc>
                <a:tc hMerge="1">
                  <a:txBody>
                    <a:bodyPr/>
                    <a:lstStyle/>
                    <a:p>
                      <a:endParaRPr lang="de-DE"/>
                    </a:p>
                  </a:txBody>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rPr>
                        <a:t>?</a:t>
                      </a:r>
                      <a:endParaRPr kumimoji="0" lang="ru-RU"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FFFF66">
                        <a:alpha val="50195"/>
                      </a:srgbClr>
                    </a:solidFill>
                  </a:tcPr>
                </a:tc>
                <a:tc vMerge="1">
                  <a:txBody>
                    <a:bodyPr/>
                    <a:lstStyle/>
                    <a:p>
                      <a:endParaRPr lang="de-DE"/>
                    </a:p>
                  </a:txBody>
                  <a:tcPr/>
                </a:tc>
              </a:tr>
              <a:tr h="282575">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9</a:t>
                      </a:r>
                    </a:p>
                  </a:txBody>
                  <a:tcPr marL="90000" marR="90000" marT="46800" marB="46800" anchor="ctr" horzOverflow="overflow">
                    <a:lnL>
                      <a:noFill/>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noFill/>
                  </a:tcPr>
                </a:tc>
                <a:tc gridSpan="2">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rPr>
                        <a:t>?</a:t>
                      </a:r>
                      <a:endParaRPr kumimoji="0" lang="ru-RU"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FFFF66">
                        <a:alpha val="50195"/>
                      </a:srgbClr>
                    </a:solidFill>
                  </a:tcPr>
                </a:tc>
                <a:tc hMerge="1">
                  <a:txBody>
                    <a:bodyPr/>
                    <a:lstStyle/>
                    <a:p>
                      <a:endParaRPr lang="de-DE"/>
                    </a:p>
                  </a:txBody>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rPr>
                        <a:t>?</a:t>
                      </a:r>
                      <a:endParaRPr kumimoji="0" lang="ru-RU"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w="12700" cap="flat" cmpd="sng" algn="ctr">
                      <a:solidFill>
                        <a:srgbClr val="800000"/>
                      </a:solidFill>
                      <a:prstDash val="solid"/>
                      <a:round/>
                      <a:headEnd type="none" w="sm" len="sm"/>
                      <a:tailEnd type="none" w="sm" len="sm"/>
                    </a:lnB>
                    <a:lnTlToBr>
                      <a:noFill/>
                    </a:lnTlToBr>
                    <a:lnBlToTr>
                      <a:noFill/>
                    </a:lnBlToTr>
                    <a:solidFill>
                      <a:srgbClr val="FFFF66">
                        <a:alpha val="50195"/>
                      </a:srgbClr>
                    </a:solidFill>
                  </a:tcPr>
                </a:tc>
                <a:tc vMerge="1">
                  <a:txBody>
                    <a:bodyPr/>
                    <a:lstStyle/>
                    <a:p>
                      <a:endParaRPr lang="de-DE"/>
                    </a:p>
                  </a:txBody>
                  <a:tcPr/>
                </a:tc>
              </a:tr>
              <a:tr h="282575">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ru-RU" sz="1500" b="1" i="0" u="none" strike="noStrike" cap="none" normalizeH="0" baseline="0" smtClean="0">
                          <a:ln>
                            <a:noFill/>
                          </a:ln>
                          <a:solidFill>
                            <a:schemeClr val="tx1"/>
                          </a:solidFill>
                          <a:effectLst>
                            <a:outerShdw blurRad="38100" dist="38100" dir="2700000" algn="tl">
                              <a:srgbClr val="FFFFFF"/>
                            </a:outerShdw>
                          </a:effectLst>
                          <a:latin typeface="Arial" pitchFamily="34" charset="0"/>
                        </a:rPr>
                        <a:t>10</a:t>
                      </a:r>
                    </a:p>
                  </a:txBody>
                  <a:tcPr marL="90000" marR="90000" marT="46800" marB="46800" anchor="ctr" horzOverflow="overflow">
                    <a:lnL>
                      <a:noFill/>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a:noFill/>
                    </a:lnB>
                    <a:lnTlToBr>
                      <a:noFill/>
                    </a:lnTlToBr>
                    <a:lnBlToTr>
                      <a:noFill/>
                    </a:lnBlToTr>
                    <a:noFill/>
                  </a:tcPr>
                </a:tc>
                <a:tc gridSpan="2">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rPr>
                        <a:t>?</a:t>
                      </a:r>
                      <a:endParaRPr kumimoji="0" lang="ru-RU"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a:noFill/>
                    </a:lnB>
                    <a:lnTlToBr>
                      <a:noFill/>
                    </a:lnTlToBr>
                    <a:lnBlToTr>
                      <a:noFill/>
                    </a:lnBlToTr>
                    <a:solidFill>
                      <a:srgbClr val="FFFF66">
                        <a:alpha val="50195"/>
                      </a:srgbClr>
                    </a:solidFill>
                  </a:tcPr>
                </a:tc>
                <a:tc hMerge="1">
                  <a:txBody>
                    <a:bodyPr/>
                    <a:lstStyle/>
                    <a:p>
                      <a:endParaRPr lang="de-DE"/>
                    </a:p>
                  </a:txBody>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rPr>
                        <a:t>?</a:t>
                      </a:r>
                      <a:endParaRPr kumimoji="0" lang="ru-RU" sz="1700" b="1" i="0" u="none" strike="noStrike" cap="none" normalizeH="0" baseline="0" smtClean="0">
                        <a:ln>
                          <a:noFill/>
                        </a:ln>
                        <a:solidFill>
                          <a:srgbClr val="008000"/>
                        </a:solidFill>
                        <a:effectLst>
                          <a:outerShdw blurRad="38100" dist="38100" dir="2700000" algn="tl">
                            <a:srgbClr val="000000"/>
                          </a:outerShdw>
                        </a:effectLst>
                        <a:latin typeface="Arial" pitchFamily="34" charset="0"/>
                      </a:endParaRPr>
                    </a:p>
                  </a:txBody>
                  <a:tcPr marL="90000" marR="90000" marT="46800" marB="46800" anchor="ctr" horzOverflow="overflow">
                    <a:lnL w="28575" cap="flat" cmpd="sng" algn="ctr">
                      <a:solidFill>
                        <a:srgbClr val="800000"/>
                      </a:solidFill>
                      <a:prstDash val="solid"/>
                      <a:round/>
                      <a:headEnd type="none" w="sm" len="sm"/>
                      <a:tailEnd type="none" w="sm" len="sm"/>
                    </a:lnL>
                    <a:lnR w="28575" cap="flat" cmpd="sng" algn="ctr">
                      <a:solidFill>
                        <a:srgbClr val="800000"/>
                      </a:solidFill>
                      <a:prstDash val="solid"/>
                      <a:round/>
                      <a:headEnd type="none" w="sm" len="sm"/>
                      <a:tailEnd type="none" w="sm" len="sm"/>
                    </a:lnR>
                    <a:lnT w="12700" cap="flat" cmpd="sng" algn="ctr">
                      <a:solidFill>
                        <a:srgbClr val="800000"/>
                      </a:solidFill>
                      <a:prstDash val="solid"/>
                      <a:round/>
                      <a:headEnd type="none" w="sm" len="sm"/>
                      <a:tailEnd type="none" w="sm" len="sm"/>
                    </a:lnT>
                    <a:lnB>
                      <a:noFill/>
                    </a:lnB>
                    <a:lnTlToBr>
                      <a:noFill/>
                    </a:lnTlToBr>
                    <a:lnBlToTr>
                      <a:noFill/>
                    </a:lnBlToTr>
                    <a:solidFill>
                      <a:srgbClr val="FFFF66">
                        <a:alpha val="50195"/>
                      </a:srgbClr>
                    </a:solidFill>
                  </a:tcPr>
                </a:tc>
                <a:tc vMerge="1">
                  <a:txBody>
                    <a:bodyPr/>
                    <a:lstStyle/>
                    <a:p>
                      <a:endParaRPr lang="de-DE"/>
                    </a:p>
                  </a:txBody>
                  <a:tcPr/>
                </a:tc>
              </a:tr>
            </a:tbl>
          </a:graphicData>
        </a:graphic>
      </p:graphicFrame>
      <p:pic>
        <p:nvPicPr>
          <p:cNvPr id="696482" name="Picture 410" descr="CaO-FeO"/>
          <p:cNvPicPr>
            <a:picLocks noChangeAspect="1" noChangeArrowheads="1"/>
          </p:cNvPicPr>
          <p:nvPr/>
        </p:nvPicPr>
        <p:blipFill>
          <a:blip r:embed="rId3" cstate="print">
            <a:extLst>
              <a:ext uri="{28A0092B-C50C-407E-A947-70E740481C1C}">
                <a14:useLocalDpi xmlns:a14="http://schemas.microsoft.com/office/drawing/2010/main" val="0"/>
              </a:ext>
            </a:extLst>
          </a:blip>
          <a:srcRect b="15240"/>
          <a:stretch>
            <a:fillRect/>
          </a:stretch>
        </p:blipFill>
        <p:spPr bwMode="auto">
          <a:xfrm>
            <a:off x="0" y="3362325"/>
            <a:ext cx="296386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83" name="Text Box 434"/>
          <p:cNvSpPr txBox="1">
            <a:spLocks noChangeArrowheads="1"/>
          </p:cNvSpPr>
          <p:nvPr/>
        </p:nvSpPr>
        <p:spPr bwMode="auto">
          <a:xfrm>
            <a:off x="519113" y="5719763"/>
            <a:ext cx="21907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200">
                <a:latin typeface="Arial" pitchFamily="34" charset="0"/>
              </a:rPr>
              <a:t>Allen W. C, R. B. Snow, Journ. Amer. Ceram. Soc, 38, № 8, 264,1955.</a:t>
            </a:r>
            <a:endParaRPr lang="ru-RU" sz="1200">
              <a:latin typeface="Arial" pitchFamily="34" charset="0"/>
            </a:endParaRPr>
          </a:p>
        </p:txBody>
      </p:sp>
      <p:grpSp>
        <p:nvGrpSpPr>
          <p:cNvPr id="696484" name="Group 1681"/>
          <p:cNvGrpSpPr>
            <a:grpSpLocks/>
          </p:cNvGrpSpPr>
          <p:nvPr/>
        </p:nvGrpSpPr>
        <p:grpSpPr bwMode="auto">
          <a:xfrm>
            <a:off x="3025775" y="2857500"/>
            <a:ext cx="3138488" cy="2946400"/>
            <a:chOff x="1602" y="1072"/>
            <a:chExt cx="1890" cy="1659"/>
          </a:xfrm>
        </p:grpSpPr>
        <p:sp>
          <p:nvSpPr>
            <p:cNvPr id="696485" name="AutoShape 3"/>
            <p:cNvSpPr>
              <a:spLocks noChangeArrowheads="1"/>
            </p:cNvSpPr>
            <p:nvPr/>
          </p:nvSpPr>
          <p:spPr bwMode="auto">
            <a:xfrm>
              <a:off x="1812" y="1258"/>
              <a:ext cx="1480" cy="1301"/>
            </a:xfrm>
            <a:prstGeom prst="triangle">
              <a:avLst>
                <a:gd name="adj" fmla="val 50000"/>
              </a:avLst>
            </a:prstGeom>
            <a:solidFill>
              <a:schemeClr val="accent1">
                <a:alpha val="20000"/>
              </a:schemeClr>
            </a:solidFill>
            <a:ln w="12700" algn="ctr">
              <a:solidFill>
                <a:srgbClr val="FF0000"/>
              </a:solidFill>
              <a:miter lim="800000"/>
              <a:headEnd type="none" w="sm" len="sm"/>
              <a:tailEnd type="none" w="sm" len="sm"/>
            </a:ln>
          </p:spPr>
          <p:txBody>
            <a:bodyPr wrap="none" anchor="ctr"/>
            <a:lstStyle/>
            <a:p>
              <a:endParaRPr lang="ru-RU"/>
            </a:p>
          </p:txBody>
        </p:sp>
        <p:sp>
          <p:nvSpPr>
            <p:cNvPr id="696486" name="Oval 424"/>
            <p:cNvSpPr>
              <a:spLocks noChangeArrowheads="1"/>
            </p:cNvSpPr>
            <p:nvPr/>
          </p:nvSpPr>
          <p:spPr bwMode="auto">
            <a:xfrm>
              <a:off x="2343" y="1693"/>
              <a:ext cx="505" cy="753"/>
            </a:xfrm>
            <a:prstGeom prst="ellipse">
              <a:avLst/>
            </a:prstGeom>
            <a:gradFill rotWithShape="1">
              <a:gsLst>
                <a:gs pos="0">
                  <a:srgbClr val="FFFF99">
                    <a:alpha val="64998"/>
                  </a:srgbClr>
                </a:gs>
                <a:gs pos="100000">
                  <a:srgbClr val="FF3300">
                    <a:alpha val="29999"/>
                  </a:srgbClr>
                </a:gs>
              </a:gsLst>
              <a:path path="shape">
                <a:fillToRect l="50000" t="50000" r="50000" b="50000"/>
              </a:path>
            </a:gra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p>
              <a:pPr algn="ctr"/>
              <a:r>
                <a:rPr lang="en-US" sz="2000">
                  <a:solidFill>
                    <a:srgbClr val="FF0000"/>
                  </a:solidFill>
                </a:rPr>
                <a:t>?</a:t>
              </a:r>
              <a:endParaRPr lang="ru-RU" sz="2000">
                <a:solidFill>
                  <a:srgbClr val="FF0000"/>
                </a:solidFill>
              </a:endParaRPr>
            </a:p>
          </p:txBody>
        </p:sp>
        <p:sp>
          <p:nvSpPr>
            <p:cNvPr id="696487" name="Text Box 6"/>
            <p:cNvSpPr txBox="1">
              <a:spLocks noChangeArrowheads="1"/>
            </p:cNvSpPr>
            <p:nvPr/>
          </p:nvSpPr>
          <p:spPr bwMode="auto">
            <a:xfrm>
              <a:off x="1602" y="2541"/>
              <a:ext cx="362"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600">
                  <a:latin typeface="Arial" pitchFamily="34" charset="0"/>
                </a:rPr>
                <a:t>CaO</a:t>
              </a:r>
              <a:endParaRPr lang="ru-RU" sz="1600">
                <a:latin typeface="Arial" pitchFamily="34" charset="0"/>
              </a:endParaRPr>
            </a:p>
          </p:txBody>
        </p:sp>
        <p:sp>
          <p:nvSpPr>
            <p:cNvPr id="696488" name="Text Box 8"/>
            <p:cNvSpPr txBox="1">
              <a:spLocks noChangeArrowheads="1"/>
            </p:cNvSpPr>
            <p:nvPr/>
          </p:nvSpPr>
          <p:spPr bwMode="auto">
            <a:xfrm>
              <a:off x="2388" y="1072"/>
              <a:ext cx="341"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600">
                  <a:latin typeface="Arial" pitchFamily="34" charset="0"/>
                </a:rPr>
                <a:t>UO</a:t>
              </a:r>
              <a:r>
                <a:rPr lang="en-US" sz="1600" baseline="-25000">
                  <a:latin typeface="Arial" pitchFamily="34" charset="0"/>
                </a:rPr>
                <a:t>2</a:t>
              </a:r>
              <a:endParaRPr lang="ru-RU" sz="1600" baseline="-25000">
                <a:latin typeface="Arial" pitchFamily="34" charset="0"/>
              </a:endParaRPr>
            </a:p>
          </p:txBody>
        </p:sp>
        <p:sp>
          <p:nvSpPr>
            <p:cNvPr id="696489" name="Text Box 7"/>
            <p:cNvSpPr txBox="1">
              <a:spLocks noChangeArrowheads="1"/>
            </p:cNvSpPr>
            <p:nvPr/>
          </p:nvSpPr>
          <p:spPr bwMode="auto">
            <a:xfrm>
              <a:off x="3143" y="2541"/>
              <a:ext cx="349"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600">
                  <a:latin typeface="Arial" pitchFamily="34" charset="0"/>
                </a:rPr>
                <a:t>FeO</a:t>
              </a:r>
              <a:endParaRPr lang="ru-RU" sz="1600" baseline="-25000">
                <a:latin typeface="Arial" pitchFamily="34" charset="0"/>
              </a:endParaRPr>
            </a:p>
          </p:txBody>
        </p:sp>
        <p:sp>
          <p:nvSpPr>
            <p:cNvPr id="696490" name="Line 11"/>
            <p:cNvSpPr>
              <a:spLocks noChangeShapeType="1"/>
            </p:cNvSpPr>
            <p:nvPr/>
          </p:nvSpPr>
          <p:spPr bwMode="auto">
            <a:xfrm>
              <a:off x="2492" y="2559"/>
              <a:ext cx="799" cy="0"/>
            </a:xfrm>
            <a:prstGeom prst="line">
              <a:avLst/>
            </a:prstGeom>
            <a:noFill/>
            <a:ln w="508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e-DE"/>
            </a:p>
          </p:txBody>
        </p:sp>
        <p:sp>
          <p:nvSpPr>
            <p:cNvPr id="696491" name="Line 12"/>
            <p:cNvSpPr>
              <a:spLocks noChangeShapeType="1"/>
            </p:cNvSpPr>
            <p:nvPr/>
          </p:nvSpPr>
          <p:spPr bwMode="auto">
            <a:xfrm flipV="1">
              <a:off x="1814" y="1252"/>
              <a:ext cx="740" cy="1313"/>
            </a:xfrm>
            <a:prstGeom prst="line">
              <a:avLst/>
            </a:prstGeom>
            <a:noFill/>
            <a:ln w="50800">
              <a:solidFill>
                <a:srgbClr val="008000"/>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endParaRPr lang="de-DE"/>
            </a:p>
          </p:txBody>
        </p:sp>
        <p:sp>
          <p:nvSpPr>
            <p:cNvPr id="696492" name="Line 13"/>
            <p:cNvSpPr>
              <a:spLocks noChangeShapeType="1"/>
            </p:cNvSpPr>
            <p:nvPr/>
          </p:nvSpPr>
          <p:spPr bwMode="auto">
            <a:xfrm>
              <a:off x="2551" y="1256"/>
              <a:ext cx="740" cy="1303"/>
            </a:xfrm>
            <a:prstGeom prst="line">
              <a:avLst/>
            </a:prstGeom>
            <a:noFill/>
            <a:ln w="50800">
              <a:solidFill>
                <a:srgbClr val="008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e-DE"/>
            </a:p>
          </p:txBody>
        </p:sp>
        <p:sp>
          <p:nvSpPr>
            <p:cNvPr id="696493" name="Text Box 14"/>
            <p:cNvSpPr txBox="1">
              <a:spLocks noChangeArrowheads="1"/>
            </p:cNvSpPr>
            <p:nvPr/>
          </p:nvSpPr>
          <p:spPr bwMode="auto">
            <a:xfrm rot="3710857">
              <a:off x="2628" y="1778"/>
              <a:ext cx="828"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2000">
                  <a:solidFill>
                    <a:srgbClr val="008000"/>
                  </a:solidFill>
                  <a:latin typeface="Arial" pitchFamily="34" charset="0"/>
                </a:rPr>
                <a:t>CORPHAD</a:t>
              </a:r>
              <a:endParaRPr lang="ru-RU" sz="2000">
                <a:solidFill>
                  <a:srgbClr val="008000"/>
                </a:solidFill>
                <a:latin typeface="Arial" pitchFamily="34" charset="0"/>
              </a:endParaRPr>
            </a:p>
          </p:txBody>
        </p:sp>
        <p:sp>
          <p:nvSpPr>
            <p:cNvPr id="696494" name="Line 205"/>
            <p:cNvSpPr>
              <a:spLocks noChangeShapeType="1"/>
            </p:cNvSpPr>
            <p:nvPr/>
          </p:nvSpPr>
          <p:spPr bwMode="auto">
            <a:xfrm>
              <a:off x="1824" y="2559"/>
              <a:ext cx="670" cy="0"/>
            </a:xfrm>
            <a:prstGeom prst="line">
              <a:avLst/>
            </a:prstGeom>
            <a:noFill/>
            <a:ln w="50800">
              <a:solidFill>
                <a:srgbClr val="0000FF"/>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endParaRPr lang="de-DE"/>
            </a:p>
          </p:txBody>
        </p:sp>
        <p:sp>
          <p:nvSpPr>
            <p:cNvPr id="696495" name="Oval 444"/>
            <p:cNvSpPr>
              <a:spLocks noChangeArrowheads="1"/>
            </p:cNvSpPr>
            <p:nvPr/>
          </p:nvSpPr>
          <p:spPr bwMode="auto">
            <a:xfrm>
              <a:off x="2631" y="2276"/>
              <a:ext cx="41" cy="41"/>
            </a:xfrm>
            <a:prstGeom prst="ellipse">
              <a:avLst/>
            </a:prstGeom>
            <a:solidFill>
              <a:srgbClr val="CCFFFF"/>
            </a:solidFill>
            <a:ln w="12700" algn="ctr">
              <a:solidFill>
                <a:srgbClr val="008000"/>
              </a:solidFill>
              <a:round/>
              <a:headEnd type="none" w="sm" len="sm"/>
              <a:tailEnd type="none" w="sm" len="sm"/>
            </a:ln>
          </p:spPr>
          <p:txBody>
            <a:bodyPr wrap="none" anchor="ctr"/>
            <a:lstStyle/>
            <a:p>
              <a:endParaRPr lang="ru-RU"/>
            </a:p>
          </p:txBody>
        </p:sp>
        <p:sp>
          <p:nvSpPr>
            <p:cNvPr id="696496" name="Oval 454"/>
            <p:cNvSpPr>
              <a:spLocks noChangeArrowheads="1"/>
            </p:cNvSpPr>
            <p:nvPr/>
          </p:nvSpPr>
          <p:spPr bwMode="auto">
            <a:xfrm>
              <a:off x="2682" y="2267"/>
              <a:ext cx="89" cy="9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p>
              <a:pPr algn="ctr"/>
              <a:r>
                <a:rPr lang="en-US" sz="1400">
                  <a:solidFill>
                    <a:srgbClr val="008000"/>
                  </a:solidFill>
                </a:rPr>
                <a:t>3</a:t>
              </a:r>
              <a:endParaRPr lang="ru-RU" sz="1400">
                <a:solidFill>
                  <a:srgbClr val="008000"/>
                </a:solidFill>
              </a:endParaRPr>
            </a:p>
          </p:txBody>
        </p:sp>
        <p:sp>
          <p:nvSpPr>
            <p:cNvPr id="696497" name="Oval 198"/>
            <p:cNvSpPr>
              <a:spLocks noChangeArrowheads="1"/>
            </p:cNvSpPr>
            <p:nvPr/>
          </p:nvSpPr>
          <p:spPr bwMode="auto">
            <a:xfrm>
              <a:off x="2942" y="2539"/>
              <a:ext cx="41" cy="41"/>
            </a:xfrm>
            <a:prstGeom prst="ellipse">
              <a:avLst/>
            </a:prstGeom>
            <a:solidFill>
              <a:srgbClr val="FFFF00"/>
            </a:solidFill>
            <a:ln w="12700" algn="ctr">
              <a:solidFill>
                <a:schemeClr val="accent2"/>
              </a:solidFill>
              <a:round/>
              <a:headEnd type="none" w="sm" len="sm"/>
              <a:tailEnd type="none" w="sm" len="sm"/>
            </a:ln>
          </p:spPr>
          <p:txBody>
            <a:bodyPr wrap="none" anchor="ctr"/>
            <a:lstStyle/>
            <a:p>
              <a:endParaRPr lang="ru-RU"/>
            </a:p>
          </p:txBody>
        </p:sp>
        <p:sp>
          <p:nvSpPr>
            <p:cNvPr id="696498" name="Oval 198"/>
            <p:cNvSpPr>
              <a:spLocks noChangeArrowheads="1"/>
            </p:cNvSpPr>
            <p:nvPr/>
          </p:nvSpPr>
          <p:spPr bwMode="auto">
            <a:xfrm>
              <a:off x="3232" y="2467"/>
              <a:ext cx="41" cy="41"/>
            </a:xfrm>
            <a:prstGeom prst="ellipse">
              <a:avLst/>
            </a:prstGeom>
            <a:solidFill>
              <a:srgbClr val="FFFF00"/>
            </a:solidFill>
            <a:ln w="12700" algn="ctr">
              <a:solidFill>
                <a:schemeClr val="accent2"/>
              </a:solidFill>
              <a:round/>
              <a:headEnd type="none" w="sm" len="sm"/>
              <a:tailEnd type="none" w="sm" len="sm"/>
            </a:ln>
          </p:spPr>
          <p:txBody>
            <a:bodyPr wrap="none" anchor="ctr"/>
            <a:lstStyle/>
            <a:p>
              <a:endParaRPr lang="ru-RU"/>
            </a:p>
          </p:txBody>
        </p:sp>
        <p:sp>
          <p:nvSpPr>
            <p:cNvPr id="696499" name="Text Box 6"/>
            <p:cNvSpPr txBox="1">
              <a:spLocks noChangeArrowheads="1"/>
            </p:cNvSpPr>
            <p:nvPr/>
          </p:nvSpPr>
          <p:spPr bwMode="auto">
            <a:xfrm rot="-3543666">
              <a:off x="2121" y="1735"/>
              <a:ext cx="374"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000">
                  <a:latin typeface="Arial" pitchFamily="34" charset="0"/>
                </a:rPr>
                <a:t>CaUO</a:t>
              </a:r>
              <a:r>
                <a:rPr lang="en-US" sz="1000" baseline="-25000">
                  <a:latin typeface="Arial" pitchFamily="34" charset="0"/>
                </a:rPr>
                <a:t>4-x</a:t>
              </a:r>
              <a:endParaRPr lang="ru-RU" sz="1000" baseline="-25000">
                <a:latin typeface="Arial" pitchFamily="34" charset="0"/>
              </a:endParaRPr>
            </a:p>
          </p:txBody>
        </p:sp>
        <p:sp>
          <p:nvSpPr>
            <p:cNvPr id="696500" name="Text Box 6"/>
            <p:cNvSpPr txBox="1">
              <a:spLocks noChangeArrowheads="1"/>
            </p:cNvSpPr>
            <p:nvPr/>
          </p:nvSpPr>
          <p:spPr bwMode="auto">
            <a:xfrm rot="-3677538">
              <a:off x="1813" y="2300"/>
              <a:ext cx="358"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1000">
                  <a:latin typeface="Arial" pitchFamily="34" charset="0"/>
                </a:rPr>
                <a:t>Ca</a:t>
              </a:r>
              <a:r>
                <a:rPr lang="en-US" sz="1000" baseline="-25000">
                  <a:latin typeface="Arial" pitchFamily="34" charset="0"/>
                </a:rPr>
                <a:t>2</a:t>
              </a:r>
              <a:r>
                <a:rPr lang="en-US" sz="1000">
                  <a:latin typeface="Arial" pitchFamily="34" charset="0"/>
                </a:rPr>
                <a:t>UO</a:t>
              </a:r>
              <a:r>
                <a:rPr lang="en-US" sz="1000" baseline="-25000">
                  <a:latin typeface="Arial" pitchFamily="34" charset="0"/>
                </a:rPr>
                <a:t>4</a:t>
              </a:r>
              <a:endParaRPr lang="ru-RU" sz="1000" baseline="-25000">
                <a:latin typeface="Arial" pitchFamily="34" charset="0"/>
              </a:endParaRPr>
            </a:p>
          </p:txBody>
        </p:sp>
        <p:sp>
          <p:nvSpPr>
            <p:cNvPr id="696501" name="Line 1182"/>
            <p:cNvSpPr>
              <a:spLocks noChangeShapeType="1"/>
            </p:cNvSpPr>
            <p:nvPr/>
          </p:nvSpPr>
          <p:spPr bwMode="auto">
            <a:xfrm>
              <a:off x="2040" y="2197"/>
              <a:ext cx="1236" cy="356"/>
            </a:xfrm>
            <a:prstGeom prst="line">
              <a:avLst/>
            </a:prstGeom>
            <a:noFill/>
            <a:ln w="12700">
              <a:solidFill>
                <a:schemeClr val="accent2"/>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endParaRPr lang="de-DE"/>
            </a:p>
          </p:txBody>
        </p:sp>
        <p:sp>
          <p:nvSpPr>
            <p:cNvPr id="696502" name="Line 1183"/>
            <p:cNvSpPr>
              <a:spLocks noChangeShapeType="1"/>
            </p:cNvSpPr>
            <p:nvPr/>
          </p:nvSpPr>
          <p:spPr bwMode="auto">
            <a:xfrm>
              <a:off x="2200" y="1917"/>
              <a:ext cx="1084" cy="644"/>
            </a:xfrm>
            <a:prstGeom prst="line">
              <a:avLst/>
            </a:prstGeom>
            <a:noFill/>
            <a:ln w="12700">
              <a:solidFill>
                <a:schemeClr val="accent2"/>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endParaRPr lang="de-DE"/>
            </a:p>
          </p:txBody>
        </p:sp>
      </p:grpSp>
      <p:sp>
        <p:nvSpPr>
          <p:cNvPr id="696503" name="Text Box 197"/>
          <p:cNvSpPr txBox="1">
            <a:spLocks noChangeArrowheads="1"/>
          </p:cNvSpPr>
          <p:nvPr/>
        </p:nvSpPr>
        <p:spPr bwMode="auto">
          <a:xfrm>
            <a:off x="1833563" y="1119188"/>
            <a:ext cx="12477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lgn="ctr"/>
            <a:r>
              <a:rPr lang="en-US" sz="1400">
                <a:solidFill>
                  <a:srgbClr val="006600"/>
                </a:solidFill>
                <a:latin typeface="Arial" pitchFamily="34" charset="0"/>
              </a:rPr>
              <a:t>In progress</a:t>
            </a:r>
          </a:p>
        </p:txBody>
      </p:sp>
      <p:sp>
        <p:nvSpPr>
          <p:cNvPr id="696504" name="Text Box 1685"/>
          <p:cNvSpPr txBox="1">
            <a:spLocks noChangeArrowheads="1"/>
          </p:cNvSpPr>
          <p:nvPr/>
        </p:nvSpPr>
        <p:spPr bwMode="auto">
          <a:xfrm>
            <a:off x="6284913" y="5684838"/>
            <a:ext cx="2679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ru-RU" sz="1200">
                <a:latin typeface="Arial" pitchFamily="34" charset="0"/>
              </a:rPr>
              <a:t>*) –</a:t>
            </a:r>
            <a:r>
              <a:rPr lang="en-US" sz="1200">
                <a:latin typeface="Arial" pitchFamily="34" charset="0"/>
              </a:rPr>
              <a:t> Compositions to be discussed</a:t>
            </a:r>
            <a:endParaRPr lang="ru-RU" sz="1200">
              <a:latin typeface="Arial" pitchFamily="34" charset="0"/>
            </a:endParaRPr>
          </a:p>
        </p:txBody>
      </p:sp>
    </p:spTree>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liennummernplatzhalter 1"/>
          <p:cNvSpPr>
            <a:spLocks noGrp="1"/>
          </p:cNvSpPr>
          <p:nvPr>
            <p:ph type="sldNum" sz="quarter" idx="10"/>
          </p:nvPr>
        </p:nvSpPr>
        <p:spPr/>
        <p:txBody>
          <a:body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DCEA0180-9A4F-46F9-B646-A816B34DD97F}" type="slidenum">
              <a:rPr lang="en-GB" sz="1600"/>
              <a:pPr/>
              <a:t>5</a:t>
            </a:fld>
            <a:endParaRPr lang="en-GB" sz="1600"/>
          </a:p>
        </p:txBody>
      </p:sp>
      <p:sp>
        <p:nvSpPr>
          <p:cNvPr id="697347" name="Text Box 5"/>
          <p:cNvSpPr txBox="1">
            <a:spLocks noChangeArrowheads="1"/>
          </p:cNvSpPr>
          <p:nvPr/>
        </p:nvSpPr>
        <p:spPr bwMode="auto">
          <a:xfrm>
            <a:off x="0" y="455613"/>
            <a:ext cx="93424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sz="2000">
                <a:solidFill>
                  <a:srgbClr val="990000"/>
                </a:solidFill>
                <a:latin typeface="Arial" pitchFamily="34" charset="0"/>
              </a:rPr>
              <a:t>Thermodynamic prediction of the eutectic point position</a:t>
            </a:r>
            <a:r>
              <a:rPr lang="ru-RU" sz="2000">
                <a:solidFill>
                  <a:srgbClr val="990000"/>
                </a:solidFill>
                <a:latin typeface="Arial" pitchFamily="34" charset="0"/>
              </a:rPr>
              <a:t> </a:t>
            </a:r>
            <a:r>
              <a:rPr lang="en-US" sz="2000">
                <a:solidFill>
                  <a:srgbClr val="990000"/>
                </a:solidFill>
                <a:latin typeface="Arial" pitchFamily="34" charset="0"/>
              </a:rPr>
              <a:t>calculated by </a:t>
            </a:r>
            <a:r>
              <a:rPr lang="en-BZ" sz="2000">
                <a:solidFill>
                  <a:srgbClr val="990000"/>
                </a:solidFill>
                <a:latin typeface="Arial" pitchFamily="34" charset="0"/>
              </a:rPr>
              <a:t>GEMINI2+NUCLEA</a:t>
            </a:r>
            <a:r>
              <a:rPr lang="ru-RU" sz="2000">
                <a:solidFill>
                  <a:srgbClr val="990000"/>
                </a:solidFill>
                <a:latin typeface="Arial" pitchFamily="34" charset="0"/>
              </a:rPr>
              <a:t>05</a:t>
            </a:r>
            <a:r>
              <a:rPr lang="en-US" sz="1600">
                <a:solidFill>
                  <a:srgbClr val="990000"/>
                </a:solidFill>
                <a:latin typeface="Arial" pitchFamily="34" charset="0"/>
              </a:rPr>
              <a:t> </a:t>
            </a:r>
            <a:endParaRPr lang="ru-RU" sz="1600">
              <a:solidFill>
                <a:srgbClr val="990000"/>
              </a:solidFill>
              <a:latin typeface="Arial" pitchFamily="34" charset="0"/>
            </a:endParaRPr>
          </a:p>
        </p:txBody>
      </p:sp>
      <p:sp>
        <p:nvSpPr>
          <p:cNvPr id="697348" name="Rectangle 4"/>
          <p:cNvSpPr>
            <a:spLocks noChangeArrowheads="1"/>
          </p:cNvSpPr>
          <p:nvPr/>
        </p:nvSpPr>
        <p:spPr bwMode="auto">
          <a:xfrm>
            <a:off x="1457325" y="0"/>
            <a:ext cx="50006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800" rIns="92075" bIns="46038"/>
          <a:lstStyle/>
          <a:p>
            <a:pPr algn="ctr" defTabSz="762000">
              <a:lnSpc>
                <a:spcPct val="80000"/>
              </a:lnSpc>
            </a:pPr>
            <a:r>
              <a:rPr lang="en-US" sz="3200">
                <a:solidFill>
                  <a:srgbClr val="000099"/>
                </a:solidFill>
              </a:rPr>
              <a:t>UO</a:t>
            </a:r>
            <a:r>
              <a:rPr lang="en-US" sz="3200" baseline="-25000">
                <a:solidFill>
                  <a:srgbClr val="000099"/>
                </a:solidFill>
              </a:rPr>
              <a:t>2</a:t>
            </a:r>
            <a:r>
              <a:rPr lang="en-US" sz="3200">
                <a:solidFill>
                  <a:srgbClr val="000099"/>
                </a:solidFill>
              </a:rPr>
              <a:t>–FeO–SiO</a:t>
            </a:r>
            <a:r>
              <a:rPr lang="en-US" sz="3200" baseline="-25000">
                <a:solidFill>
                  <a:srgbClr val="000099"/>
                </a:solidFill>
              </a:rPr>
              <a:t>2</a:t>
            </a:r>
            <a:r>
              <a:rPr lang="en-US" sz="3200">
                <a:solidFill>
                  <a:srgbClr val="000099"/>
                </a:solidFill>
              </a:rPr>
              <a:t> system</a:t>
            </a:r>
            <a:endParaRPr lang="ru-RU" sz="3200">
              <a:solidFill>
                <a:srgbClr val="000099"/>
              </a:solidFill>
            </a:endParaRPr>
          </a:p>
        </p:txBody>
      </p:sp>
      <p:sp>
        <p:nvSpPr>
          <p:cNvPr id="697349" name="Text Box 9"/>
          <p:cNvSpPr txBox="1">
            <a:spLocks noChangeArrowheads="1"/>
          </p:cNvSpPr>
          <p:nvPr/>
        </p:nvSpPr>
        <p:spPr bwMode="auto">
          <a:xfrm>
            <a:off x="5657850" y="974725"/>
            <a:ext cx="3486150"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buFont typeface="Wingdings" pitchFamily="2" charset="2"/>
              <a:buChar char="ь"/>
            </a:pPr>
            <a:endParaRPr lang="ru-RU" sz="1800">
              <a:latin typeface="Arial" pitchFamily="34" charset="0"/>
            </a:endParaRPr>
          </a:p>
          <a:p>
            <a:pPr>
              <a:buFont typeface="Wingdings" pitchFamily="2" charset="2"/>
              <a:buChar char="ь"/>
            </a:pPr>
            <a:r>
              <a:rPr lang="en-US" sz="1800">
                <a:latin typeface="Arial" pitchFamily="34" charset="0"/>
              </a:rPr>
              <a:t>The composition was</a:t>
            </a:r>
            <a:br>
              <a:rPr lang="en-US" sz="1800">
                <a:latin typeface="Arial" pitchFamily="34" charset="0"/>
              </a:rPr>
            </a:br>
            <a:r>
              <a:rPr lang="en-US" sz="1800">
                <a:latin typeface="Arial" pitchFamily="34" charset="0"/>
              </a:rPr>
              <a:t>  determined using data on</a:t>
            </a:r>
            <a:br>
              <a:rPr lang="en-US" sz="1800">
                <a:latin typeface="Arial" pitchFamily="34" charset="0"/>
              </a:rPr>
            </a:br>
            <a:r>
              <a:rPr lang="en-US" sz="1800">
                <a:latin typeface="Arial" pitchFamily="34" charset="0"/>
              </a:rPr>
              <a:t>  the eutectic points of binary</a:t>
            </a:r>
            <a:br>
              <a:rPr lang="en-US" sz="1800">
                <a:latin typeface="Arial" pitchFamily="34" charset="0"/>
              </a:rPr>
            </a:br>
            <a:r>
              <a:rPr lang="en-US" sz="1800">
                <a:latin typeface="Arial" pitchFamily="34" charset="0"/>
              </a:rPr>
              <a:t>  systems</a:t>
            </a:r>
            <a:r>
              <a:rPr lang="ru-RU" sz="1800">
                <a:latin typeface="Arial" pitchFamily="34" charset="0"/>
              </a:rPr>
              <a:t>. </a:t>
            </a:r>
            <a:r>
              <a:rPr lang="en-US" sz="1800">
                <a:latin typeface="Arial" pitchFamily="34" charset="0"/>
              </a:rPr>
              <a:t>A point  in the</a:t>
            </a:r>
            <a:br>
              <a:rPr lang="en-US" sz="1800">
                <a:latin typeface="Arial" pitchFamily="34" charset="0"/>
              </a:rPr>
            </a:br>
            <a:r>
              <a:rPr lang="en-US" sz="1800">
                <a:latin typeface="Arial" pitchFamily="34" charset="0"/>
              </a:rPr>
              <a:t>  center of a triangle that</a:t>
            </a:r>
            <a:br>
              <a:rPr lang="en-US" sz="1800">
                <a:latin typeface="Arial" pitchFamily="34" charset="0"/>
              </a:rPr>
            </a:br>
            <a:r>
              <a:rPr lang="en-US" sz="1800">
                <a:latin typeface="Arial" pitchFamily="34" charset="0"/>
              </a:rPr>
              <a:t>  forms at the ‘pure phase’</a:t>
            </a:r>
            <a:br>
              <a:rPr lang="en-US" sz="1800">
                <a:latin typeface="Arial" pitchFamily="34" charset="0"/>
              </a:rPr>
            </a:br>
            <a:r>
              <a:rPr lang="en-US" sz="1800">
                <a:latin typeface="Arial" pitchFamily="34" charset="0"/>
              </a:rPr>
              <a:t>  and ‘eutectics’ lines</a:t>
            </a:r>
            <a:br>
              <a:rPr lang="en-US" sz="1800">
                <a:latin typeface="Arial" pitchFamily="34" charset="0"/>
              </a:rPr>
            </a:br>
            <a:r>
              <a:rPr lang="en-US" sz="1800">
                <a:latin typeface="Arial" pitchFamily="34" charset="0"/>
              </a:rPr>
              <a:t>  intersection was taken as</a:t>
            </a:r>
            <a:br>
              <a:rPr lang="en-US" sz="1800">
                <a:latin typeface="Arial" pitchFamily="34" charset="0"/>
              </a:rPr>
            </a:br>
            <a:r>
              <a:rPr lang="en-US" sz="1800">
                <a:latin typeface="Arial" pitchFamily="34" charset="0"/>
              </a:rPr>
              <a:t>  the starting point</a:t>
            </a:r>
          </a:p>
          <a:p>
            <a:pPr>
              <a:buFont typeface="Wingdings" pitchFamily="2" charset="2"/>
              <a:buNone/>
            </a:pPr>
            <a:r>
              <a:rPr lang="en-US" sz="1800">
                <a:latin typeface="Arial" pitchFamily="34" charset="0"/>
              </a:rPr>
              <a:t> </a:t>
            </a:r>
            <a:endParaRPr lang="en-BZ" sz="1800">
              <a:latin typeface="Arial" pitchFamily="34" charset="0"/>
            </a:endParaRPr>
          </a:p>
          <a:p>
            <a:pPr>
              <a:buFont typeface="Wingdings" pitchFamily="2" charset="2"/>
              <a:buChar char="ь"/>
            </a:pPr>
            <a:r>
              <a:rPr lang="en-US" sz="1800">
                <a:latin typeface="Arial" pitchFamily="34" charset="0"/>
              </a:rPr>
              <a:t>Presumably, the FeO–based</a:t>
            </a:r>
            <a:br>
              <a:rPr lang="en-US" sz="1800">
                <a:latin typeface="Arial" pitchFamily="34" charset="0"/>
              </a:rPr>
            </a:br>
            <a:r>
              <a:rPr lang="en-US" sz="1800">
                <a:latin typeface="Arial" pitchFamily="34" charset="0"/>
              </a:rPr>
              <a:t>  phase will be the phase of</a:t>
            </a:r>
            <a:br>
              <a:rPr lang="en-US" sz="1800">
                <a:latin typeface="Arial" pitchFamily="34" charset="0"/>
              </a:rPr>
            </a:br>
            <a:r>
              <a:rPr lang="en-US" sz="1800">
                <a:latin typeface="Arial" pitchFamily="34" charset="0"/>
              </a:rPr>
              <a:t>  primary crystallization in this</a:t>
            </a:r>
            <a:br>
              <a:rPr lang="en-US" sz="1800">
                <a:latin typeface="Arial" pitchFamily="34" charset="0"/>
              </a:rPr>
            </a:br>
            <a:r>
              <a:rPr lang="en-US" sz="1800">
                <a:latin typeface="Arial" pitchFamily="34" charset="0"/>
              </a:rPr>
              <a:t>  point</a:t>
            </a:r>
          </a:p>
          <a:p>
            <a:pPr>
              <a:buFont typeface="Wingdings" pitchFamily="2" charset="2"/>
              <a:buChar char="ь"/>
            </a:pPr>
            <a:endParaRPr lang="en-BZ" sz="1800">
              <a:latin typeface="Arial" pitchFamily="34" charset="0"/>
            </a:endParaRPr>
          </a:p>
          <a:p>
            <a:pPr>
              <a:buFont typeface="Wingdings" pitchFamily="2" charset="2"/>
              <a:buChar char="ь"/>
            </a:pPr>
            <a:r>
              <a:rPr lang="en-US" sz="1800">
                <a:latin typeface="Arial" pitchFamily="34" charset="0"/>
              </a:rPr>
              <a:t>The eutectic temperature is</a:t>
            </a:r>
            <a:br>
              <a:rPr lang="en-US" sz="1800">
                <a:latin typeface="Arial" pitchFamily="34" charset="0"/>
              </a:rPr>
            </a:br>
            <a:r>
              <a:rPr lang="en-US" sz="1800">
                <a:latin typeface="Arial" pitchFamily="34" charset="0"/>
              </a:rPr>
              <a:t>  about</a:t>
            </a:r>
            <a:r>
              <a:rPr lang="ru-RU" sz="1800">
                <a:latin typeface="Arial" pitchFamily="34" charset="0"/>
              </a:rPr>
              <a:t> 1110</a:t>
            </a:r>
            <a:r>
              <a:rPr lang="ru-RU" sz="1800">
                <a:latin typeface="Arial" pitchFamily="34" charset="0"/>
                <a:sym typeface="Symbol" pitchFamily="18" charset="2"/>
              </a:rPr>
              <a:t></a:t>
            </a:r>
            <a:r>
              <a:rPr lang="ru-RU" sz="1800">
                <a:latin typeface="Arial" pitchFamily="34" charset="0"/>
              </a:rPr>
              <a:t>50</a:t>
            </a:r>
            <a:r>
              <a:rPr lang="ru-RU" sz="1800">
                <a:latin typeface="Arial" pitchFamily="34" charset="0"/>
                <a:sym typeface="Symbol" pitchFamily="18" charset="2"/>
              </a:rPr>
              <a:t></a:t>
            </a:r>
            <a:r>
              <a:rPr lang="ru-RU" sz="1800">
                <a:latin typeface="Arial" pitchFamily="34" charset="0"/>
              </a:rPr>
              <a:t>С</a:t>
            </a:r>
            <a:endParaRPr lang="en-BZ" sz="1800">
              <a:latin typeface="Arial" pitchFamily="34" charset="0"/>
            </a:endParaRPr>
          </a:p>
          <a:p>
            <a:pPr>
              <a:buFont typeface="Wingdings" pitchFamily="2" charset="2"/>
              <a:buNone/>
            </a:pPr>
            <a:endParaRPr lang="ru-RU" sz="1800">
              <a:latin typeface="Arial" pitchFamily="34" charset="0"/>
            </a:endParaRPr>
          </a:p>
        </p:txBody>
      </p:sp>
      <p:grpSp>
        <p:nvGrpSpPr>
          <p:cNvPr id="697356" name="Group 12"/>
          <p:cNvGrpSpPr>
            <a:grpSpLocks/>
          </p:cNvGrpSpPr>
          <p:nvPr/>
        </p:nvGrpSpPr>
        <p:grpSpPr bwMode="auto">
          <a:xfrm>
            <a:off x="0" y="1230313"/>
            <a:ext cx="5576888" cy="5122862"/>
            <a:chOff x="155" y="775"/>
            <a:chExt cx="3513" cy="3227"/>
          </a:xfrm>
        </p:grpSpPr>
        <p:pic>
          <p:nvPicPr>
            <p:cNvPr id="6973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 y="775"/>
              <a:ext cx="3513" cy="3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7351" name="Oval 424"/>
            <p:cNvSpPr>
              <a:spLocks noChangeArrowheads="1"/>
            </p:cNvSpPr>
            <p:nvPr/>
          </p:nvSpPr>
          <p:spPr bwMode="auto">
            <a:xfrm>
              <a:off x="2127" y="3029"/>
              <a:ext cx="473" cy="361"/>
            </a:xfrm>
            <a:prstGeom prst="ellipse">
              <a:avLst/>
            </a:prstGeom>
            <a:gradFill rotWithShape="1">
              <a:gsLst>
                <a:gs pos="0">
                  <a:srgbClr val="FFFF99">
                    <a:alpha val="64998"/>
                  </a:srgbClr>
                </a:gs>
                <a:gs pos="100000">
                  <a:srgbClr val="FF3300">
                    <a:alpha val="29999"/>
                  </a:srgbClr>
                </a:gs>
              </a:gsLst>
              <a:path path="shape">
                <a:fillToRect l="50000" t="50000" r="50000" b="50000"/>
              </a:path>
            </a:gra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nchor="ctr"/>
            <a:lstStyle/>
            <a:p>
              <a:pPr algn="ctr"/>
              <a:r>
                <a:rPr lang="en-US" sz="2000">
                  <a:solidFill>
                    <a:srgbClr val="FF0000"/>
                  </a:solidFill>
                </a:rPr>
                <a:t>?</a:t>
              </a:r>
              <a:endParaRPr lang="ru-RU" sz="2000">
                <a:solidFill>
                  <a:srgbClr val="FF0000"/>
                </a:solidFill>
              </a:endParaRPr>
            </a:p>
          </p:txBody>
        </p:sp>
        <p:sp>
          <p:nvSpPr>
            <p:cNvPr id="697352" name="Line 12"/>
            <p:cNvSpPr>
              <a:spLocks noChangeShapeType="1"/>
            </p:cNvSpPr>
            <p:nvPr/>
          </p:nvSpPr>
          <p:spPr bwMode="auto">
            <a:xfrm flipH="1">
              <a:off x="2112" y="3296"/>
              <a:ext cx="208" cy="8"/>
            </a:xfrm>
            <a:prstGeom prst="line">
              <a:avLst/>
            </a:prstGeom>
            <a:noFill/>
            <a:ln w="28575">
              <a:solidFill>
                <a:srgbClr val="FF3300"/>
              </a:solidFill>
              <a:round/>
              <a:headEnd/>
              <a:tailEnd type="arrow" w="med" len="med"/>
            </a:ln>
            <a:extLst>
              <a:ext uri="{909E8E84-426E-40DD-AFC4-6F175D3DCCD1}">
                <a14:hiddenFill xmlns:a14="http://schemas.microsoft.com/office/drawing/2010/main">
                  <a:noFill/>
                </a14:hiddenFill>
              </a:ext>
            </a:extLst>
          </p:spPr>
          <p:txBody>
            <a:bodyPr lIns="93600" tIns="46800" rIns="93600" bIns="46800" anchor="ctr"/>
            <a:lstStyle/>
            <a:p>
              <a:endParaRPr lang="de-DE"/>
            </a:p>
          </p:txBody>
        </p:sp>
        <p:sp>
          <p:nvSpPr>
            <p:cNvPr id="697353" name="Line 13"/>
            <p:cNvSpPr>
              <a:spLocks noChangeShapeType="1"/>
            </p:cNvSpPr>
            <p:nvPr/>
          </p:nvSpPr>
          <p:spPr bwMode="auto">
            <a:xfrm>
              <a:off x="2400" y="3296"/>
              <a:ext cx="216" cy="32"/>
            </a:xfrm>
            <a:prstGeom prst="line">
              <a:avLst/>
            </a:prstGeom>
            <a:noFill/>
            <a:ln w="28575">
              <a:solidFill>
                <a:srgbClr val="FF3300"/>
              </a:solidFill>
              <a:round/>
              <a:headEnd/>
              <a:tailEnd type="arrow" w="med" len="med"/>
            </a:ln>
            <a:extLst>
              <a:ext uri="{909E8E84-426E-40DD-AFC4-6F175D3DCCD1}">
                <a14:hiddenFill xmlns:a14="http://schemas.microsoft.com/office/drawing/2010/main">
                  <a:noFill/>
                </a14:hiddenFill>
              </a:ext>
            </a:extLst>
          </p:spPr>
          <p:txBody>
            <a:bodyPr lIns="93600" tIns="46800" rIns="93600" bIns="46800" anchor="ctr"/>
            <a:lstStyle/>
            <a:p>
              <a:endParaRPr lang="de-DE"/>
            </a:p>
          </p:txBody>
        </p:sp>
        <p:sp>
          <p:nvSpPr>
            <p:cNvPr id="697354" name="Text Box 11"/>
            <p:cNvSpPr txBox="1">
              <a:spLocks noChangeArrowheads="1"/>
            </p:cNvSpPr>
            <p:nvPr/>
          </p:nvSpPr>
          <p:spPr bwMode="auto">
            <a:xfrm>
              <a:off x="2549" y="3438"/>
              <a:ext cx="110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BZ" sz="1600">
                  <a:solidFill>
                    <a:srgbClr val="FF9900"/>
                  </a:solidFill>
                  <a:latin typeface="Arial" pitchFamily="34" charset="0"/>
                </a:rPr>
                <a:t>Ternary eutectic</a:t>
              </a:r>
              <a:endParaRPr lang="ru-RU" sz="1600">
                <a:solidFill>
                  <a:srgbClr val="FF9900"/>
                </a:solidFill>
                <a:latin typeface="Arial" pitchFamily="34" charset="0"/>
              </a:endParaRPr>
            </a:p>
          </p:txBody>
        </p:sp>
        <p:sp>
          <p:nvSpPr>
            <p:cNvPr id="697355" name="Text Box 11"/>
            <p:cNvSpPr txBox="1">
              <a:spLocks noChangeArrowheads="1"/>
            </p:cNvSpPr>
            <p:nvPr/>
          </p:nvSpPr>
          <p:spPr bwMode="auto">
            <a:xfrm>
              <a:off x="2205" y="2471"/>
              <a:ext cx="67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00" tIns="46800" rIns="93600" bIns="46800">
              <a:spAutoFit/>
            </a:bodyPr>
            <a:lstStyle/>
            <a:p>
              <a:r>
                <a:rPr lang="en-US" sz="2000"/>
                <a:t>PRS 13</a:t>
              </a:r>
              <a:endParaRPr lang="ru-RU" sz="2000"/>
            </a:p>
          </p:txBody>
        </p:sp>
      </p:grpSp>
    </p:spTree>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Foliennummernplatzhalter 1"/>
          <p:cNvSpPr>
            <a:spLocks noGrp="1"/>
          </p:cNvSpPr>
          <p:nvPr>
            <p:ph type="sldNum" sz="quarter" idx="10"/>
          </p:nvPr>
        </p:nvSpPr>
        <p:spPr/>
        <p:txBody>
          <a:body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2F9AD5AB-D8C1-4A3B-B636-B35D2CBD0340}" type="slidenum">
              <a:rPr lang="en-GB" sz="1600"/>
              <a:pPr/>
              <a:t>6</a:t>
            </a:fld>
            <a:endParaRPr lang="en-GB" sz="1600"/>
          </a:p>
        </p:txBody>
      </p:sp>
      <p:sp>
        <p:nvSpPr>
          <p:cNvPr id="698371" name="Rectangle 241"/>
          <p:cNvSpPr>
            <a:spLocks noChangeArrowheads="1"/>
          </p:cNvSpPr>
          <p:nvPr/>
        </p:nvSpPr>
        <p:spPr bwMode="auto">
          <a:xfrm>
            <a:off x="1590675" y="101600"/>
            <a:ext cx="58801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r>
              <a:rPr lang="en-US" sz="3200">
                <a:solidFill>
                  <a:srgbClr val="000099"/>
                </a:solidFill>
              </a:rPr>
              <a:t>UO</a:t>
            </a:r>
            <a:r>
              <a:rPr lang="en-US" sz="3200" baseline="-25000">
                <a:solidFill>
                  <a:srgbClr val="000099"/>
                </a:solidFill>
              </a:rPr>
              <a:t>2 </a:t>
            </a:r>
            <a:r>
              <a:rPr lang="en-US" sz="3200">
                <a:solidFill>
                  <a:srgbClr val="000099"/>
                </a:solidFill>
              </a:rPr>
              <a:t>– FeO – SiO</a:t>
            </a:r>
            <a:r>
              <a:rPr lang="en-US" sz="3200" baseline="-25000">
                <a:solidFill>
                  <a:srgbClr val="000099"/>
                </a:solidFill>
              </a:rPr>
              <a:t>2</a:t>
            </a:r>
            <a:r>
              <a:rPr lang="ru-RU" sz="3200">
                <a:solidFill>
                  <a:srgbClr val="000099"/>
                </a:solidFill>
              </a:rPr>
              <a:t> </a:t>
            </a:r>
            <a:r>
              <a:rPr lang="en-US" sz="3200">
                <a:solidFill>
                  <a:srgbClr val="000099"/>
                </a:solidFill>
                <a:ea typeface="Arial Unicode MS" pitchFamily="34" charset="-128"/>
                <a:cs typeface="Arial Unicode MS" pitchFamily="34" charset="-128"/>
              </a:rPr>
              <a:t>system</a:t>
            </a:r>
            <a:endParaRPr lang="ru-RU" sz="3200">
              <a:solidFill>
                <a:srgbClr val="000099"/>
              </a:solidFill>
            </a:endParaRPr>
          </a:p>
        </p:txBody>
      </p:sp>
      <p:sp>
        <p:nvSpPr>
          <p:cNvPr id="698372" name="Text Box 242"/>
          <p:cNvSpPr txBox="1">
            <a:spLocks noChangeArrowheads="1"/>
          </p:cNvSpPr>
          <p:nvPr/>
        </p:nvSpPr>
        <p:spPr bwMode="auto">
          <a:xfrm>
            <a:off x="2927350" y="779463"/>
            <a:ext cx="3101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a:solidFill>
                  <a:srgbClr val="990000"/>
                </a:solidFill>
                <a:latin typeface="Arial" pitchFamily="34" charset="0"/>
              </a:rPr>
              <a:t>Experimental matrix</a:t>
            </a:r>
            <a:endParaRPr lang="ru-RU">
              <a:solidFill>
                <a:srgbClr val="990000"/>
              </a:solidFill>
              <a:latin typeface="Arial" pitchFamily="34" charset="0"/>
            </a:endParaRPr>
          </a:p>
        </p:txBody>
      </p:sp>
      <p:sp>
        <p:nvSpPr>
          <p:cNvPr id="698373" name="Line 5"/>
          <p:cNvSpPr>
            <a:spLocks noChangeShapeType="1"/>
          </p:cNvSpPr>
          <p:nvPr/>
        </p:nvSpPr>
        <p:spPr bwMode="auto">
          <a:xfrm>
            <a:off x="3398838" y="2836863"/>
            <a:ext cx="0" cy="0"/>
          </a:xfrm>
          <a:prstGeom prst="line">
            <a:avLst/>
          </a:prstGeom>
          <a:noFill/>
          <a:ln w="12700" cap="rnd">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p>
            <a:endParaRPr lang="de-DE"/>
          </a:p>
        </p:txBody>
      </p:sp>
      <p:sp>
        <p:nvSpPr>
          <p:cNvPr id="698374" name="Line 6"/>
          <p:cNvSpPr>
            <a:spLocks noChangeShapeType="1"/>
          </p:cNvSpPr>
          <p:nvPr/>
        </p:nvSpPr>
        <p:spPr bwMode="auto">
          <a:xfrm>
            <a:off x="3398838" y="3111500"/>
            <a:ext cx="0" cy="0"/>
          </a:xfrm>
          <a:prstGeom prst="line">
            <a:avLst/>
          </a:prstGeom>
          <a:noFill/>
          <a:ln w="12700" cap="rnd">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p>
            <a:endParaRPr lang="de-DE"/>
          </a:p>
        </p:txBody>
      </p:sp>
      <p:sp>
        <p:nvSpPr>
          <p:cNvPr id="698375" name="Line 7"/>
          <p:cNvSpPr>
            <a:spLocks noChangeShapeType="1"/>
          </p:cNvSpPr>
          <p:nvPr/>
        </p:nvSpPr>
        <p:spPr bwMode="auto">
          <a:xfrm>
            <a:off x="3398838" y="3111500"/>
            <a:ext cx="0" cy="0"/>
          </a:xfrm>
          <a:prstGeom prst="line">
            <a:avLst/>
          </a:prstGeom>
          <a:noFill/>
          <a:ln w="12700" cap="rnd">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p>
            <a:endParaRPr lang="de-DE"/>
          </a:p>
        </p:txBody>
      </p:sp>
      <p:sp>
        <p:nvSpPr>
          <p:cNvPr id="698376" name="Line 8"/>
          <p:cNvSpPr>
            <a:spLocks noChangeShapeType="1"/>
          </p:cNvSpPr>
          <p:nvPr/>
        </p:nvSpPr>
        <p:spPr bwMode="auto">
          <a:xfrm>
            <a:off x="3398838" y="3386138"/>
            <a:ext cx="0" cy="0"/>
          </a:xfrm>
          <a:prstGeom prst="line">
            <a:avLst/>
          </a:prstGeom>
          <a:noFill/>
          <a:ln w="12700" cap="rnd">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nchor="ctr"/>
          <a:lstStyle/>
          <a:p>
            <a:endParaRPr lang="de-DE"/>
          </a:p>
        </p:txBody>
      </p:sp>
      <p:graphicFrame>
        <p:nvGraphicFramePr>
          <p:cNvPr id="698377" name="Object 9"/>
          <p:cNvGraphicFramePr>
            <a:graphicFrameLocks noChangeAspect="1"/>
          </p:cNvGraphicFramePr>
          <p:nvPr/>
        </p:nvGraphicFramePr>
        <p:xfrm>
          <a:off x="0" y="1600200"/>
          <a:ext cx="9144000" cy="3862388"/>
        </p:xfrm>
        <a:graphic>
          <a:graphicData uri="http://schemas.openxmlformats.org/presentationml/2006/ole">
            <mc:AlternateContent xmlns:mc="http://schemas.openxmlformats.org/markup-compatibility/2006">
              <mc:Choice xmlns:v="urn:schemas-microsoft-com:vml" Requires="v">
                <p:oleObj spid="_x0000_s698378" name="Документ" r:id="rId4" imgW="7797355" imgH="3289591" progId="Word.Document.8">
                  <p:embed/>
                </p:oleObj>
              </mc:Choice>
              <mc:Fallback>
                <p:oleObj name="Документ" r:id="rId4" imgW="7797355" imgH="3289591" progId="Word.Document.8">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00200"/>
                        <a:ext cx="9144000" cy="386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liennummernplatzhalter 1"/>
          <p:cNvSpPr>
            <a:spLocks noGrp="1"/>
          </p:cNvSpPr>
          <p:nvPr>
            <p:ph type="sldNum" sz="quarter" idx="10"/>
          </p:nvPr>
        </p:nvSpPr>
        <p:spPr/>
        <p:txBody>
          <a:body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2DE13351-FF65-40E6-B1FF-667EE08DEDE0}" type="slidenum">
              <a:rPr lang="en-GB" sz="1600"/>
              <a:pPr/>
              <a:t>7</a:t>
            </a:fld>
            <a:endParaRPr lang="en-GB" sz="1600"/>
          </a:p>
        </p:txBody>
      </p:sp>
      <p:sp>
        <p:nvSpPr>
          <p:cNvPr id="700419" name="Rectangle 2"/>
          <p:cNvSpPr>
            <a:spLocks noChangeArrowheads="1"/>
          </p:cNvSpPr>
          <p:nvPr/>
        </p:nvSpPr>
        <p:spPr bwMode="auto">
          <a:xfrm>
            <a:off x="0" y="0"/>
            <a:ext cx="91440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r>
              <a:rPr lang="en-US" sz="3200">
                <a:solidFill>
                  <a:srgbClr val="000099"/>
                </a:solidFill>
              </a:rPr>
              <a:t>UO</a:t>
            </a:r>
            <a:r>
              <a:rPr lang="en-US" sz="3200" baseline="-25000">
                <a:solidFill>
                  <a:srgbClr val="000099"/>
                </a:solidFill>
              </a:rPr>
              <a:t>2 </a:t>
            </a:r>
            <a:r>
              <a:rPr lang="en-US" sz="3200">
                <a:solidFill>
                  <a:srgbClr val="000099"/>
                </a:solidFill>
              </a:rPr>
              <a:t>– FeO – SiO</a:t>
            </a:r>
            <a:r>
              <a:rPr lang="en-US" sz="3200" baseline="-25000">
                <a:solidFill>
                  <a:srgbClr val="000099"/>
                </a:solidFill>
              </a:rPr>
              <a:t>2</a:t>
            </a:r>
            <a:r>
              <a:rPr lang="ru-RU" sz="3200">
                <a:solidFill>
                  <a:srgbClr val="000099"/>
                </a:solidFill>
              </a:rPr>
              <a:t> </a:t>
            </a:r>
            <a:r>
              <a:rPr lang="en-US" sz="3200">
                <a:solidFill>
                  <a:srgbClr val="000099"/>
                </a:solidFill>
                <a:ea typeface="Arial Unicode MS" pitchFamily="34" charset="-128"/>
                <a:cs typeface="Arial Unicode MS" pitchFamily="34" charset="-128"/>
              </a:rPr>
              <a:t>system: </a:t>
            </a:r>
            <a:r>
              <a:rPr lang="en-US" sz="3200">
                <a:solidFill>
                  <a:srgbClr val="000099"/>
                </a:solidFill>
              </a:rPr>
              <a:t>PRS 13 test results  </a:t>
            </a:r>
            <a:endParaRPr lang="ru-RU" sz="3200">
              <a:solidFill>
                <a:srgbClr val="000099"/>
              </a:solidFill>
            </a:endParaRPr>
          </a:p>
        </p:txBody>
      </p:sp>
      <p:sp>
        <p:nvSpPr>
          <p:cNvPr id="700420" name="Rectangle 3"/>
          <p:cNvSpPr>
            <a:spLocks noChangeArrowheads="1"/>
          </p:cNvSpPr>
          <p:nvPr/>
        </p:nvSpPr>
        <p:spPr bwMode="auto">
          <a:xfrm>
            <a:off x="158750" y="588963"/>
            <a:ext cx="58261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9" tIns="46030" rIns="92059" bIns="46030" anchor="ctr"/>
          <a:lstStyle/>
          <a:p>
            <a:pPr defTabSz="762000">
              <a:lnSpc>
                <a:spcPct val="80000"/>
              </a:lnSpc>
              <a:buFont typeface="Wingdings" pitchFamily="2" charset="2"/>
              <a:buChar char="Ø"/>
            </a:pPr>
            <a:r>
              <a:rPr lang="en-GB" sz="2400">
                <a:solidFill>
                  <a:srgbClr val="990033"/>
                </a:solidFill>
                <a:cs typeface="Times New Roman" pitchFamily="18" charset="0"/>
              </a:rPr>
              <a:t>Experimental objectives</a:t>
            </a:r>
            <a:endParaRPr lang="ru-RU" sz="2400">
              <a:solidFill>
                <a:srgbClr val="990033"/>
              </a:solidFill>
            </a:endParaRPr>
          </a:p>
        </p:txBody>
      </p:sp>
      <p:sp>
        <p:nvSpPr>
          <p:cNvPr id="700421" name="Rectangle 4"/>
          <p:cNvSpPr>
            <a:spLocks noChangeArrowheads="1"/>
          </p:cNvSpPr>
          <p:nvPr/>
        </p:nvSpPr>
        <p:spPr bwMode="auto">
          <a:xfrm>
            <a:off x="231775" y="1995488"/>
            <a:ext cx="4346575"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9" tIns="46030" rIns="92059" bIns="46030" anchor="ctr"/>
          <a:lstStyle/>
          <a:p>
            <a:pPr defTabSz="762000">
              <a:lnSpc>
                <a:spcPct val="80000"/>
              </a:lnSpc>
              <a:buFont typeface="Wingdings" pitchFamily="2" charset="2"/>
              <a:buChar char="Ø"/>
            </a:pPr>
            <a:r>
              <a:rPr lang="en-US" sz="2400">
                <a:solidFill>
                  <a:srgbClr val="990033"/>
                </a:solidFill>
              </a:rPr>
              <a:t>Charge composition</a:t>
            </a:r>
            <a:endParaRPr lang="ru-RU" sz="2400">
              <a:solidFill>
                <a:srgbClr val="990033"/>
              </a:solidFill>
            </a:endParaRPr>
          </a:p>
        </p:txBody>
      </p:sp>
      <p:sp>
        <p:nvSpPr>
          <p:cNvPr id="700422" name="Rectangle 5"/>
          <p:cNvSpPr>
            <a:spLocks noChangeArrowheads="1"/>
          </p:cNvSpPr>
          <p:nvPr/>
        </p:nvSpPr>
        <p:spPr bwMode="auto">
          <a:xfrm>
            <a:off x="190500" y="2360613"/>
            <a:ext cx="4721225"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457200" indent="-457200" defTabSz="762000">
              <a:spcBef>
                <a:spcPct val="20000"/>
              </a:spcBef>
              <a:buFont typeface="Wingdings" pitchFamily="2" charset="2"/>
              <a:buChar char="§"/>
            </a:pPr>
            <a:r>
              <a:rPr lang="en-US" sz="1600"/>
              <a:t>Mol%  </a:t>
            </a:r>
            <a:r>
              <a:rPr lang="ru-RU" sz="1600"/>
              <a:t>30</a:t>
            </a:r>
            <a:r>
              <a:rPr lang="en-US" sz="1600"/>
              <a:t>.00</a:t>
            </a:r>
            <a:r>
              <a:rPr lang="ru-RU" sz="1600"/>
              <a:t> </a:t>
            </a:r>
            <a:r>
              <a:rPr lang="en-US" sz="1600"/>
              <a:t>UO</a:t>
            </a:r>
            <a:r>
              <a:rPr lang="en-US" sz="1600" baseline="-25000"/>
              <a:t>2</a:t>
            </a:r>
            <a:r>
              <a:rPr lang="en-US" sz="1600"/>
              <a:t> + </a:t>
            </a:r>
            <a:r>
              <a:rPr lang="ru-RU" sz="1600"/>
              <a:t>46.67 </a:t>
            </a:r>
            <a:r>
              <a:rPr lang="en-US" sz="1600"/>
              <a:t>FeO +</a:t>
            </a:r>
            <a:r>
              <a:rPr lang="ru-RU" sz="1600"/>
              <a:t>23.33 </a:t>
            </a:r>
            <a:r>
              <a:rPr lang="en-US" sz="1600"/>
              <a:t>SiO</a:t>
            </a:r>
            <a:r>
              <a:rPr lang="en-US" sz="1600" baseline="-25000"/>
              <a:t>2</a:t>
            </a:r>
          </a:p>
        </p:txBody>
      </p:sp>
      <p:sp>
        <p:nvSpPr>
          <p:cNvPr id="700423" name="Rectangle 6"/>
          <p:cNvSpPr>
            <a:spLocks noChangeArrowheads="1"/>
          </p:cNvSpPr>
          <p:nvPr/>
        </p:nvSpPr>
        <p:spPr bwMode="auto">
          <a:xfrm>
            <a:off x="0" y="6159500"/>
            <a:ext cx="90011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9" tIns="46030" rIns="92059" bIns="46030" anchor="ctr"/>
          <a:lstStyle/>
          <a:p>
            <a:pPr defTabSz="762000">
              <a:lnSpc>
                <a:spcPct val="80000"/>
              </a:lnSpc>
              <a:buFont typeface="Wingdings" pitchFamily="2" charset="2"/>
              <a:buChar char="ü"/>
            </a:pPr>
            <a:r>
              <a:rPr lang="en-US" sz="1800">
                <a:solidFill>
                  <a:srgbClr val="993300"/>
                </a:solidFill>
              </a:rPr>
              <a:t>T</a:t>
            </a:r>
            <a:r>
              <a:rPr lang="en-US" sz="1800" baseline="-25000">
                <a:solidFill>
                  <a:srgbClr val="993300"/>
                </a:solidFill>
              </a:rPr>
              <a:t>liq</a:t>
            </a:r>
            <a:r>
              <a:rPr lang="en-US" sz="1800">
                <a:solidFill>
                  <a:srgbClr val="993300"/>
                </a:solidFill>
              </a:rPr>
              <a:t> was measured 4 times by VPA IMCC</a:t>
            </a:r>
            <a:r>
              <a:rPr lang="ru-RU" sz="1800">
                <a:solidFill>
                  <a:srgbClr val="993300"/>
                </a:solidFill>
              </a:rPr>
              <a:t> </a:t>
            </a:r>
            <a:r>
              <a:rPr lang="en-US" sz="1800">
                <a:solidFill>
                  <a:srgbClr val="993300"/>
                </a:solidFill>
              </a:rPr>
              <a:t>and accompanied by</a:t>
            </a:r>
            <a:r>
              <a:rPr lang="en-BZ" sz="1800">
                <a:solidFill>
                  <a:srgbClr val="993300"/>
                </a:solidFill>
              </a:rPr>
              <a:t> melt sampling</a:t>
            </a:r>
            <a:br>
              <a:rPr lang="en-BZ" sz="1800">
                <a:solidFill>
                  <a:srgbClr val="993300"/>
                </a:solidFill>
              </a:rPr>
            </a:br>
            <a:endParaRPr lang="ru-RU" sz="1800">
              <a:solidFill>
                <a:srgbClr val="993300"/>
              </a:solidFill>
            </a:endParaRPr>
          </a:p>
        </p:txBody>
      </p:sp>
      <p:sp>
        <p:nvSpPr>
          <p:cNvPr id="700424" name="Rectangle 7"/>
          <p:cNvSpPr>
            <a:spLocks noChangeArrowheads="1"/>
          </p:cNvSpPr>
          <p:nvPr/>
        </p:nvSpPr>
        <p:spPr bwMode="auto">
          <a:xfrm>
            <a:off x="5133975" y="4908550"/>
            <a:ext cx="3665538"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9" tIns="46030" rIns="92059" bIns="46030" anchor="ctr"/>
          <a:lstStyle/>
          <a:p>
            <a:pPr defTabSz="762000">
              <a:buFont typeface="Wingdings" pitchFamily="2" charset="2"/>
              <a:buNone/>
            </a:pPr>
            <a:r>
              <a:rPr lang="ru-RU" sz="1600"/>
              <a:t> </a:t>
            </a:r>
            <a:r>
              <a:rPr lang="en-US" sz="1600"/>
              <a:t>From</a:t>
            </a:r>
            <a:r>
              <a:rPr lang="ru-RU" sz="1600"/>
              <a:t> </a:t>
            </a:r>
            <a:r>
              <a:rPr lang="en-US" sz="1600"/>
              <a:t>3276 s, the pool was pulled out from inductor at 9 mm/h for 3.6 hours. This has ensured close to equilibrium crystallization and the eutectic liquid displacement into the ingot upper part</a:t>
            </a:r>
            <a:r>
              <a:rPr lang="en-US" sz="1600">
                <a:solidFill>
                  <a:srgbClr val="000099"/>
                </a:solidFill>
              </a:rPr>
              <a:t> </a:t>
            </a:r>
            <a:endParaRPr lang="ru-RU" sz="1600">
              <a:solidFill>
                <a:srgbClr val="000099"/>
              </a:solidFill>
            </a:endParaRPr>
          </a:p>
        </p:txBody>
      </p:sp>
      <p:sp>
        <p:nvSpPr>
          <p:cNvPr id="700425" name="Text Box 8"/>
          <p:cNvSpPr txBox="1">
            <a:spLocks noChangeArrowheads="1"/>
          </p:cNvSpPr>
          <p:nvPr/>
        </p:nvSpPr>
        <p:spPr bwMode="auto">
          <a:xfrm>
            <a:off x="190500" y="893763"/>
            <a:ext cx="86534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buFont typeface="Wingdings" pitchFamily="2" charset="2"/>
              <a:buChar char=""/>
            </a:pPr>
            <a:r>
              <a:rPr lang="en-US" sz="1600">
                <a:latin typeface="Arial" pitchFamily="34" charset="0"/>
              </a:rPr>
              <a:t> T</a:t>
            </a:r>
            <a:r>
              <a:rPr lang="en-US" sz="1600" baseline="-25000">
                <a:latin typeface="Arial" pitchFamily="34" charset="0"/>
              </a:rPr>
              <a:t>liq</a:t>
            </a:r>
            <a:r>
              <a:rPr lang="en-US" sz="1600">
                <a:latin typeface="Arial" pitchFamily="34" charset="0"/>
              </a:rPr>
              <a:t> determination by VPA IMCC</a:t>
            </a:r>
            <a:r>
              <a:rPr lang="ru-RU" sz="1600">
                <a:latin typeface="Arial" pitchFamily="34" charset="0"/>
              </a:rPr>
              <a:t>. </a:t>
            </a:r>
            <a:endParaRPr lang="en-US" sz="1600">
              <a:latin typeface="Arial" pitchFamily="34" charset="0"/>
            </a:endParaRPr>
          </a:p>
          <a:p>
            <a:pPr>
              <a:buFont typeface="Wingdings" pitchFamily="2" charset="2"/>
              <a:buChar char=""/>
            </a:pPr>
            <a:r>
              <a:rPr lang="en-US" sz="1600">
                <a:latin typeface="Arial" pitchFamily="34" charset="0"/>
              </a:rPr>
              <a:t> Determination of the ternary eutectic</a:t>
            </a:r>
            <a:r>
              <a:rPr lang="ru-RU" sz="1600">
                <a:latin typeface="Arial" pitchFamily="34" charset="0"/>
              </a:rPr>
              <a:t> </a:t>
            </a:r>
            <a:r>
              <a:rPr lang="en-BZ" sz="1600">
                <a:latin typeface="Arial" pitchFamily="34" charset="0"/>
              </a:rPr>
              <a:t>composition</a:t>
            </a:r>
            <a:endParaRPr lang="ru-RU" sz="1600">
              <a:latin typeface="Arial" pitchFamily="34" charset="0"/>
            </a:endParaRPr>
          </a:p>
        </p:txBody>
      </p:sp>
      <p:pic>
        <p:nvPicPr>
          <p:cNvPr id="70042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13" y="2905125"/>
            <a:ext cx="4483100" cy="314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pic>
      <p:grpSp>
        <p:nvGrpSpPr>
          <p:cNvPr id="700427" name="Group 30"/>
          <p:cNvGrpSpPr>
            <a:grpSpLocks/>
          </p:cNvGrpSpPr>
          <p:nvPr/>
        </p:nvGrpSpPr>
        <p:grpSpPr bwMode="auto">
          <a:xfrm>
            <a:off x="4186238" y="1558925"/>
            <a:ext cx="4957762" cy="2952750"/>
            <a:chOff x="2637" y="982"/>
            <a:chExt cx="3123" cy="1860"/>
          </a:xfrm>
        </p:grpSpPr>
        <p:pic>
          <p:nvPicPr>
            <p:cNvPr id="700428"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6" y="982"/>
              <a:ext cx="2684" cy="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pic>
        <p:sp>
          <p:nvSpPr>
            <p:cNvPr id="700429" name="Oval 13"/>
            <p:cNvSpPr>
              <a:spLocks noChangeArrowheads="1"/>
            </p:cNvSpPr>
            <p:nvPr/>
          </p:nvSpPr>
          <p:spPr bwMode="auto">
            <a:xfrm>
              <a:off x="3512" y="1192"/>
              <a:ext cx="440" cy="186"/>
            </a:xfrm>
            <a:prstGeom prst="ellipse">
              <a:avLst/>
            </a:prstGeom>
            <a:noFill/>
            <a:ln w="2540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00430" name="Line 14"/>
            <p:cNvSpPr>
              <a:spLocks noChangeShapeType="1"/>
            </p:cNvSpPr>
            <p:nvPr/>
          </p:nvSpPr>
          <p:spPr bwMode="auto">
            <a:xfrm flipH="1">
              <a:off x="2637" y="1355"/>
              <a:ext cx="1006" cy="610"/>
            </a:xfrm>
            <a:prstGeom prst="line">
              <a:avLst/>
            </a:prstGeom>
            <a:noFill/>
            <a:ln w="25400">
              <a:solidFill>
                <a:srgbClr val="FF00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grpSp>
      <p:grpSp>
        <p:nvGrpSpPr>
          <p:cNvPr id="700431" name="Group 15"/>
          <p:cNvGrpSpPr>
            <a:grpSpLocks/>
          </p:cNvGrpSpPr>
          <p:nvPr/>
        </p:nvGrpSpPr>
        <p:grpSpPr bwMode="auto">
          <a:xfrm>
            <a:off x="1204913" y="2981325"/>
            <a:ext cx="3251200" cy="1385888"/>
            <a:chOff x="790" y="1839"/>
            <a:chExt cx="2048" cy="873"/>
          </a:xfrm>
        </p:grpSpPr>
        <p:sp>
          <p:nvSpPr>
            <p:cNvPr id="700432" name="Text Box 16"/>
            <p:cNvSpPr txBox="1">
              <a:spLocks noChangeArrowheads="1"/>
            </p:cNvSpPr>
            <p:nvPr/>
          </p:nvSpPr>
          <p:spPr bwMode="auto">
            <a:xfrm>
              <a:off x="1550" y="1839"/>
              <a:ext cx="677" cy="185"/>
            </a:xfrm>
            <a:prstGeom prst="rect">
              <a:avLst/>
            </a:prstGeom>
            <a:noFill/>
            <a:ln w="19050" algn="ctr">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spcBef>
                  <a:spcPct val="50000"/>
                </a:spcBef>
              </a:pPr>
              <a:r>
                <a:rPr lang="en-US" sz="1200">
                  <a:latin typeface="Arial" pitchFamily="34" charset="0"/>
                </a:rPr>
                <a:t>Samples</a:t>
              </a:r>
              <a:endParaRPr lang="ru-RU" sz="1200">
                <a:latin typeface="Arial" pitchFamily="34" charset="0"/>
              </a:endParaRPr>
            </a:p>
          </p:txBody>
        </p:sp>
        <p:sp>
          <p:nvSpPr>
            <p:cNvPr id="700433" name="Line 17"/>
            <p:cNvSpPr>
              <a:spLocks noChangeShapeType="1"/>
            </p:cNvSpPr>
            <p:nvPr/>
          </p:nvSpPr>
          <p:spPr bwMode="auto">
            <a:xfrm flipH="1">
              <a:off x="790" y="2038"/>
              <a:ext cx="860" cy="462"/>
            </a:xfrm>
            <a:prstGeom prst="line">
              <a:avLst/>
            </a:prstGeom>
            <a:noFill/>
            <a:ln w="25400">
              <a:solidFill>
                <a:srgbClr val="00FF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700434" name="Line 18"/>
            <p:cNvSpPr>
              <a:spLocks noChangeShapeType="1"/>
            </p:cNvSpPr>
            <p:nvPr/>
          </p:nvSpPr>
          <p:spPr bwMode="auto">
            <a:xfrm flipH="1">
              <a:off x="1572" y="2036"/>
              <a:ext cx="84" cy="288"/>
            </a:xfrm>
            <a:prstGeom prst="line">
              <a:avLst/>
            </a:prstGeom>
            <a:noFill/>
            <a:ln w="25400">
              <a:solidFill>
                <a:srgbClr val="00FF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700435" name="Line 19"/>
            <p:cNvSpPr>
              <a:spLocks noChangeShapeType="1"/>
            </p:cNvSpPr>
            <p:nvPr/>
          </p:nvSpPr>
          <p:spPr bwMode="auto">
            <a:xfrm flipH="1" flipV="1">
              <a:off x="1062" y="2566"/>
              <a:ext cx="686" cy="43"/>
            </a:xfrm>
            <a:prstGeom prst="line">
              <a:avLst/>
            </a:prstGeom>
            <a:noFill/>
            <a:ln w="25400">
              <a:solidFill>
                <a:srgbClr val="FF00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700436" name="Line 20"/>
            <p:cNvSpPr>
              <a:spLocks noChangeShapeType="1"/>
            </p:cNvSpPr>
            <p:nvPr/>
          </p:nvSpPr>
          <p:spPr bwMode="auto">
            <a:xfrm flipV="1">
              <a:off x="2122" y="2502"/>
              <a:ext cx="220" cy="130"/>
            </a:xfrm>
            <a:prstGeom prst="line">
              <a:avLst/>
            </a:prstGeom>
            <a:noFill/>
            <a:ln w="25400">
              <a:solidFill>
                <a:srgbClr val="FF00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700437" name="Line 21"/>
            <p:cNvSpPr>
              <a:spLocks noChangeShapeType="1"/>
            </p:cNvSpPr>
            <p:nvPr/>
          </p:nvSpPr>
          <p:spPr bwMode="auto">
            <a:xfrm>
              <a:off x="1650" y="2039"/>
              <a:ext cx="532" cy="253"/>
            </a:xfrm>
            <a:prstGeom prst="line">
              <a:avLst/>
            </a:prstGeom>
            <a:noFill/>
            <a:ln w="25400">
              <a:solidFill>
                <a:srgbClr val="00FF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700438" name="Line 22"/>
            <p:cNvSpPr>
              <a:spLocks noChangeShapeType="1"/>
            </p:cNvSpPr>
            <p:nvPr/>
          </p:nvSpPr>
          <p:spPr bwMode="auto">
            <a:xfrm>
              <a:off x="1646" y="2037"/>
              <a:ext cx="1000" cy="255"/>
            </a:xfrm>
            <a:prstGeom prst="line">
              <a:avLst/>
            </a:prstGeom>
            <a:noFill/>
            <a:ln w="25400">
              <a:solidFill>
                <a:srgbClr val="00FF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700439" name="Line 23"/>
            <p:cNvSpPr>
              <a:spLocks noChangeShapeType="1"/>
            </p:cNvSpPr>
            <p:nvPr/>
          </p:nvSpPr>
          <p:spPr bwMode="auto">
            <a:xfrm flipH="1" flipV="1">
              <a:off x="1734" y="2374"/>
              <a:ext cx="18" cy="233"/>
            </a:xfrm>
            <a:prstGeom prst="line">
              <a:avLst/>
            </a:prstGeom>
            <a:noFill/>
            <a:ln w="25400">
              <a:solidFill>
                <a:srgbClr val="FF00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700440" name="Line 24"/>
            <p:cNvSpPr>
              <a:spLocks noChangeShapeType="1"/>
            </p:cNvSpPr>
            <p:nvPr/>
          </p:nvSpPr>
          <p:spPr bwMode="auto">
            <a:xfrm flipV="1">
              <a:off x="2112" y="2502"/>
              <a:ext cx="726" cy="131"/>
            </a:xfrm>
            <a:prstGeom prst="line">
              <a:avLst/>
            </a:prstGeom>
            <a:noFill/>
            <a:ln w="25400">
              <a:solidFill>
                <a:srgbClr val="FF00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700441" name="Text Box 25"/>
            <p:cNvSpPr txBox="1">
              <a:spLocks noChangeArrowheads="1"/>
            </p:cNvSpPr>
            <p:nvPr/>
          </p:nvSpPr>
          <p:spPr bwMode="auto">
            <a:xfrm>
              <a:off x="1755" y="2527"/>
              <a:ext cx="358" cy="185"/>
            </a:xfrm>
            <a:prstGeom prst="rect">
              <a:avLst/>
            </a:prstGeom>
            <a:noFill/>
            <a:ln w="19050" algn="ctr">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pPr>
                <a:spcBef>
                  <a:spcPct val="50000"/>
                </a:spcBef>
              </a:pPr>
              <a:r>
                <a:rPr lang="en-US" sz="1200">
                  <a:latin typeface="Arial" pitchFamily="34" charset="0"/>
                </a:rPr>
                <a:t>Tliq</a:t>
              </a:r>
              <a:endParaRPr lang="ru-RU" sz="1200">
                <a:latin typeface="Arial" pitchFamily="34" charset="0"/>
              </a:endParaRPr>
            </a:p>
          </p:txBody>
        </p:sp>
      </p:gr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1"/>
          <p:cNvSpPr>
            <a:spLocks noGrp="1"/>
          </p:cNvSpPr>
          <p:nvPr>
            <p:ph type="sldNum" sz="quarter" idx="10"/>
          </p:nvPr>
        </p:nvSpPr>
        <p:spPr/>
        <p:txBody>
          <a:body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7F90AB7D-7A2B-49F4-8981-8EF9C0A9FC79}" type="slidenum">
              <a:rPr lang="en-GB" sz="1600"/>
              <a:pPr/>
              <a:t>8</a:t>
            </a:fld>
            <a:endParaRPr lang="en-GB" sz="1600"/>
          </a:p>
        </p:txBody>
      </p:sp>
      <p:sp>
        <p:nvSpPr>
          <p:cNvPr id="702467" name="Rectangle 2"/>
          <p:cNvSpPr>
            <a:spLocks noChangeArrowheads="1"/>
          </p:cNvSpPr>
          <p:nvPr/>
        </p:nvSpPr>
        <p:spPr bwMode="auto">
          <a:xfrm>
            <a:off x="0" y="0"/>
            <a:ext cx="91440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r>
              <a:rPr lang="en-US">
                <a:solidFill>
                  <a:srgbClr val="000099"/>
                </a:solidFill>
              </a:rPr>
              <a:t>UO</a:t>
            </a:r>
            <a:r>
              <a:rPr lang="en-US" baseline="-25000">
                <a:solidFill>
                  <a:srgbClr val="000099"/>
                </a:solidFill>
              </a:rPr>
              <a:t>2 </a:t>
            </a:r>
            <a:r>
              <a:rPr lang="en-US">
                <a:solidFill>
                  <a:srgbClr val="000099"/>
                </a:solidFill>
              </a:rPr>
              <a:t>– FeO – SiO</a:t>
            </a:r>
            <a:r>
              <a:rPr lang="en-US" baseline="-25000">
                <a:solidFill>
                  <a:srgbClr val="000099"/>
                </a:solidFill>
              </a:rPr>
              <a:t>2</a:t>
            </a:r>
            <a:r>
              <a:rPr lang="ru-RU">
                <a:solidFill>
                  <a:srgbClr val="000099"/>
                </a:solidFill>
              </a:rPr>
              <a:t> </a:t>
            </a:r>
            <a:r>
              <a:rPr lang="en-US">
                <a:solidFill>
                  <a:srgbClr val="000099"/>
                </a:solidFill>
                <a:ea typeface="Arial Unicode MS" pitchFamily="34" charset="-128"/>
                <a:cs typeface="Arial Unicode MS" pitchFamily="34" charset="-128"/>
              </a:rPr>
              <a:t>system: </a:t>
            </a:r>
            <a:r>
              <a:rPr lang="en-US">
                <a:solidFill>
                  <a:srgbClr val="000099"/>
                </a:solidFill>
              </a:rPr>
              <a:t>PRS 13 test results (2)  </a:t>
            </a:r>
            <a:endParaRPr lang="ru-RU">
              <a:solidFill>
                <a:srgbClr val="000099"/>
              </a:solidFill>
            </a:endParaRPr>
          </a:p>
        </p:txBody>
      </p:sp>
      <p:sp>
        <p:nvSpPr>
          <p:cNvPr id="702468" name="Text Box 4"/>
          <p:cNvSpPr txBox="1">
            <a:spLocks noChangeArrowheads="1"/>
          </p:cNvSpPr>
          <p:nvPr/>
        </p:nvSpPr>
        <p:spPr bwMode="auto">
          <a:xfrm>
            <a:off x="3551238" y="422275"/>
            <a:ext cx="1695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Lst>
        </p:spPr>
        <p:txBody>
          <a:bodyPr wrap="none" lIns="93600" tIns="46800" rIns="93600" bIns="46800">
            <a:spAutoFit/>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r>
              <a:rPr lang="en-US">
                <a:solidFill>
                  <a:srgbClr val="990000"/>
                </a:solidFill>
                <a:latin typeface="Arial" pitchFamily="34" charset="0"/>
              </a:rPr>
              <a:t>Procedure</a:t>
            </a:r>
            <a:endParaRPr lang="ru-RU">
              <a:solidFill>
                <a:srgbClr val="990000"/>
              </a:solidFill>
              <a:latin typeface="Arial" pitchFamily="34" charset="0"/>
            </a:endParaRPr>
          </a:p>
        </p:txBody>
      </p:sp>
      <p:graphicFrame>
        <p:nvGraphicFramePr>
          <p:cNvPr id="702469" name="Object 5"/>
          <p:cNvGraphicFramePr>
            <a:graphicFrameLocks noChangeAspect="1"/>
          </p:cNvGraphicFramePr>
          <p:nvPr/>
        </p:nvGraphicFramePr>
        <p:xfrm>
          <a:off x="989013" y="803275"/>
          <a:ext cx="7519987" cy="5845175"/>
        </p:xfrm>
        <a:graphic>
          <a:graphicData uri="http://schemas.openxmlformats.org/presentationml/2006/ole">
            <mc:AlternateContent xmlns:mc="http://schemas.openxmlformats.org/markup-compatibility/2006">
              <mc:Choice xmlns:v="urn:schemas-microsoft-com:vml" Requires="v">
                <p:oleObj spid="_x0000_s702470" name="Документ" r:id="rId3" imgW="6126393" imgH="4760697" progId="Word.Document.8">
                  <p:embed/>
                </p:oleObj>
              </mc:Choice>
              <mc:Fallback>
                <p:oleObj name="Документ" r:id="rId3" imgW="6126393" imgH="4760697" progId="Word.Document.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013" y="803275"/>
                        <a:ext cx="7519987" cy="584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liennummernplatzhalter 1"/>
          <p:cNvSpPr>
            <a:spLocks noGrp="1"/>
          </p:cNvSpPr>
          <p:nvPr>
            <p:ph type="sldNum" sz="quarter" idx="10"/>
          </p:nvPr>
        </p:nvSpPr>
        <p:spPr/>
        <p:txBody>
          <a:bodyPr/>
          <a:lstStyle/>
          <a:p>
            <a:r>
              <a:rPr lang="en-GB"/>
              <a:t> </a:t>
            </a:r>
            <a:r>
              <a:rPr lang="en-US" sz="1300" b="0">
                <a:solidFill>
                  <a:schemeClr val="tx1"/>
                </a:solidFill>
              </a:rPr>
              <a:t>3</a:t>
            </a:r>
            <a:r>
              <a:rPr lang="en-US" sz="1300" b="0" baseline="30000">
                <a:solidFill>
                  <a:schemeClr val="tx1"/>
                </a:solidFill>
              </a:rPr>
              <a:t>rd</a:t>
            </a:r>
            <a:r>
              <a:rPr lang="en-US" sz="1300" b="0">
                <a:solidFill>
                  <a:schemeClr val="tx1"/>
                </a:solidFill>
              </a:rPr>
              <a:t> PRECOS Project Meeting, June 2,  2010, St. Petersburg</a:t>
            </a:r>
            <a:r>
              <a:rPr lang="en-US" sz="1300"/>
              <a:t>      </a:t>
            </a:r>
            <a:fld id="{C86C8681-9CCB-42AF-8F74-0855E34E03B5}" type="slidenum">
              <a:rPr lang="en-GB" sz="1600"/>
              <a:pPr/>
              <a:t>9</a:t>
            </a:fld>
            <a:endParaRPr lang="en-GB" sz="1600"/>
          </a:p>
        </p:txBody>
      </p:sp>
      <p:pic>
        <p:nvPicPr>
          <p:cNvPr id="7034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225" y="1477963"/>
            <a:ext cx="6611938" cy="411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03491" name="Group 3"/>
          <p:cNvGrpSpPr>
            <a:grpSpLocks/>
          </p:cNvGrpSpPr>
          <p:nvPr/>
        </p:nvGrpSpPr>
        <p:grpSpPr bwMode="auto">
          <a:xfrm>
            <a:off x="7023100" y="1289050"/>
            <a:ext cx="1803400" cy="4233863"/>
            <a:chOff x="4424" y="628"/>
            <a:chExt cx="1136" cy="2667"/>
          </a:xfrm>
        </p:grpSpPr>
        <p:pic>
          <p:nvPicPr>
            <p:cNvPr id="703492" name="Picture 4" descr="Prs13 2079 2667s"/>
            <p:cNvPicPr>
              <a:picLocks noChangeAspect="1" noChangeArrowheads="1"/>
            </p:cNvPicPr>
            <p:nvPr/>
          </p:nvPicPr>
          <p:blipFill>
            <a:blip r:embed="rId4" cstate="print">
              <a:lum bright="6000" contrast="12000"/>
              <a:extLst>
                <a:ext uri="{28A0092B-C50C-407E-A947-70E740481C1C}">
                  <a14:useLocalDpi xmlns:a14="http://schemas.microsoft.com/office/drawing/2010/main" val="0"/>
                </a:ext>
              </a:extLst>
            </a:blip>
            <a:srcRect/>
            <a:stretch>
              <a:fillRect/>
            </a:stretch>
          </p:blipFill>
          <p:spPr bwMode="auto">
            <a:xfrm>
              <a:off x="4429" y="2436"/>
              <a:ext cx="1117" cy="83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03493" name="Picture 5" descr="Prs13 2083 2072s"/>
            <p:cNvPicPr>
              <a:picLocks noChangeAspect="1" noChangeArrowheads="1"/>
            </p:cNvPicPr>
            <p:nvPr/>
          </p:nvPicPr>
          <p:blipFill>
            <a:blip r:embed="rId5" cstate="print">
              <a:lum bright="6000" contrast="6000"/>
              <a:extLst>
                <a:ext uri="{28A0092B-C50C-407E-A947-70E740481C1C}">
                  <a14:useLocalDpi xmlns:a14="http://schemas.microsoft.com/office/drawing/2010/main" val="0"/>
                </a:ext>
              </a:extLst>
            </a:blip>
            <a:srcRect/>
            <a:stretch>
              <a:fillRect/>
            </a:stretch>
          </p:blipFill>
          <p:spPr bwMode="auto">
            <a:xfrm>
              <a:off x="4424" y="628"/>
              <a:ext cx="1111" cy="86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03494" name="Picture 6" descr="Prs13 2092 2395s"/>
            <p:cNvPicPr>
              <a:picLocks noChangeAspect="1" noChangeArrowheads="1"/>
            </p:cNvPicPr>
            <p:nvPr/>
          </p:nvPicPr>
          <p:blipFill>
            <a:blip r:embed="rId6" cstate="print">
              <a:lum bright="12000" contrast="6000"/>
              <a:extLst>
                <a:ext uri="{28A0092B-C50C-407E-A947-70E740481C1C}">
                  <a14:useLocalDpi xmlns:a14="http://schemas.microsoft.com/office/drawing/2010/main" val="0"/>
                </a:ext>
              </a:extLst>
            </a:blip>
            <a:srcRect/>
            <a:stretch>
              <a:fillRect/>
            </a:stretch>
          </p:blipFill>
          <p:spPr bwMode="auto">
            <a:xfrm>
              <a:off x="4424" y="1508"/>
              <a:ext cx="1111" cy="90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03495" name="Rectangle 7"/>
            <p:cNvSpPr>
              <a:spLocks noChangeArrowheads="1"/>
            </p:cNvSpPr>
            <p:nvPr/>
          </p:nvSpPr>
          <p:spPr bwMode="auto">
            <a:xfrm>
              <a:off x="5217" y="2237"/>
              <a:ext cx="326" cy="210"/>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spAutoFit/>
            </a:bodyPr>
            <a:lstStyle/>
            <a:p>
              <a:r>
                <a:rPr lang="en-BZ" sz="1400">
                  <a:solidFill>
                    <a:srgbClr val="FFFF66"/>
                  </a:solidFill>
                </a:rPr>
                <a:t># </a:t>
              </a:r>
              <a:r>
                <a:rPr lang="en-US" sz="1400">
                  <a:solidFill>
                    <a:srgbClr val="FFFF66"/>
                  </a:solidFill>
                </a:rPr>
                <a:t>3</a:t>
              </a:r>
              <a:endParaRPr lang="ru-RU" sz="1400">
                <a:solidFill>
                  <a:srgbClr val="FFFF66"/>
                </a:solidFill>
              </a:endParaRPr>
            </a:p>
          </p:txBody>
        </p:sp>
        <p:sp>
          <p:nvSpPr>
            <p:cNvPr id="703496" name="Rectangle 8"/>
            <p:cNvSpPr>
              <a:spLocks noChangeArrowheads="1"/>
            </p:cNvSpPr>
            <p:nvPr/>
          </p:nvSpPr>
          <p:spPr bwMode="auto">
            <a:xfrm>
              <a:off x="5234" y="3085"/>
              <a:ext cx="326" cy="210"/>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spAutoFit/>
            </a:bodyPr>
            <a:lstStyle/>
            <a:p>
              <a:r>
                <a:rPr lang="en-BZ" sz="1400">
                  <a:solidFill>
                    <a:srgbClr val="FFFF66"/>
                  </a:solidFill>
                </a:rPr>
                <a:t># </a:t>
              </a:r>
              <a:r>
                <a:rPr lang="en-US" sz="1400">
                  <a:solidFill>
                    <a:srgbClr val="FFFF66"/>
                  </a:solidFill>
                </a:rPr>
                <a:t>4</a:t>
              </a:r>
              <a:endParaRPr lang="ru-RU" sz="1400">
                <a:solidFill>
                  <a:srgbClr val="FFFF66"/>
                </a:solidFill>
              </a:endParaRPr>
            </a:p>
          </p:txBody>
        </p:sp>
        <p:sp>
          <p:nvSpPr>
            <p:cNvPr id="703497" name="Rectangle 9"/>
            <p:cNvSpPr>
              <a:spLocks noChangeArrowheads="1"/>
            </p:cNvSpPr>
            <p:nvPr/>
          </p:nvSpPr>
          <p:spPr bwMode="auto">
            <a:xfrm>
              <a:off x="5209" y="1301"/>
              <a:ext cx="326" cy="210"/>
            </a:xfrm>
            <a:prstGeom prst="rect">
              <a:avLst/>
            </a:prstGeom>
            <a:noFill/>
            <a:ln w="28575" algn="ctr">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00" tIns="46800" rIns="93600" bIns="46800">
              <a:spAutoFit/>
            </a:bodyPr>
            <a:lstStyle/>
            <a:p>
              <a:r>
                <a:rPr lang="en-BZ" sz="1400">
                  <a:solidFill>
                    <a:srgbClr val="FFFF66"/>
                  </a:solidFill>
                </a:rPr>
                <a:t># </a:t>
              </a:r>
              <a:r>
                <a:rPr lang="en-US" sz="1400">
                  <a:solidFill>
                    <a:srgbClr val="FFFF66"/>
                  </a:solidFill>
                </a:rPr>
                <a:t>2</a:t>
              </a:r>
              <a:endParaRPr lang="ru-RU" sz="1400">
                <a:solidFill>
                  <a:srgbClr val="FFFF66"/>
                </a:solidFill>
              </a:endParaRPr>
            </a:p>
          </p:txBody>
        </p:sp>
      </p:grpSp>
      <p:sp>
        <p:nvSpPr>
          <p:cNvPr id="703499" name="Rectangle 2"/>
          <p:cNvSpPr>
            <a:spLocks noChangeArrowheads="1"/>
          </p:cNvSpPr>
          <p:nvPr/>
        </p:nvSpPr>
        <p:spPr bwMode="auto">
          <a:xfrm>
            <a:off x="0" y="0"/>
            <a:ext cx="891698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defTabSz="762000"/>
            <a:r>
              <a:rPr lang="en-US">
                <a:solidFill>
                  <a:srgbClr val="000099"/>
                </a:solidFill>
              </a:rPr>
              <a:t>UO</a:t>
            </a:r>
            <a:r>
              <a:rPr lang="en-US" baseline="-25000">
                <a:solidFill>
                  <a:srgbClr val="000099"/>
                </a:solidFill>
              </a:rPr>
              <a:t>2 </a:t>
            </a:r>
            <a:r>
              <a:rPr lang="en-US">
                <a:solidFill>
                  <a:srgbClr val="000099"/>
                </a:solidFill>
              </a:rPr>
              <a:t>– FeO – SiO</a:t>
            </a:r>
            <a:r>
              <a:rPr lang="en-US" baseline="-25000">
                <a:solidFill>
                  <a:srgbClr val="000099"/>
                </a:solidFill>
              </a:rPr>
              <a:t>2</a:t>
            </a:r>
            <a:r>
              <a:rPr lang="ru-RU">
                <a:solidFill>
                  <a:srgbClr val="000099"/>
                </a:solidFill>
              </a:rPr>
              <a:t> </a:t>
            </a:r>
            <a:r>
              <a:rPr lang="en-US">
                <a:solidFill>
                  <a:srgbClr val="000099"/>
                </a:solidFill>
                <a:ea typeface="Arial Unicode MS" pitchFamily="34" charset="-128"/>
                <a:cs typeface="Arial Unicode MS" pitchFamily="34" charset="-128"/>
              </a:rPr>
              <a:t>system: </a:t>
            </a:r>
            <a:r>
              <a:rPr lang="en-US">
                <a:solidFill>
                  <a:srgbClr val="000099"/>
                </a:solidFill>
              </a:rPr>
              <a:t>PRS 13 test results (</a:t>
            </a:r>
            <a:r>
              <a:rPr lang="ru-RU">
                <a:solidFill>
                  <a:srgbClr val="000099"/>
                </a:solidFill>
              </a:rPr>
              <a:t>3</a:t>
            </a:r>
            <a:r>
              <a:rPr lang="en-US">
                <a:solidFill>
                  <a:srgbClr val="000099"/>
                </a:solidFill>
              </a:rPr>
              <a:t>) </a:t>
            </a:r>
            <a:endParaRPr lang="ru-RU">
              <a:solidFill>
                <a:srgbClr val="000099"/>
              </a:solidFill>
            </a:endParaRPr>
          </a:p>
        </p:txBody>
      </p:sp>
      <p:sp>
        <p:nvSpPr>
          <p:cNvPr id="703500" name="Rectangle 3"/>
          <p:cNvSpPr>
            <a:spLocks noChangeArrowheads="1"/>
          </p:cNvSpPr>
          <p:nvPr/>
        </p:nvSpPr>
        <p:spPr bwMode="auto">
          <a:xfrm>
            <a:off x="301625" y="820738"/>
            <a:ext cx="844867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9" tIns="46030" rIns="92059" bIns="46030" anchor="ctr"/>
          <a:lstStyle/>
          <a:p>
            <a:pPr defTabSz="762000">
              <a:lnSpc>
                <a:spcPct val="80000"/>
              </a:lnSpc>
              <a:buFont typeface="Wingdings" pitchFamily="2" charset="2"/>
              <a:buNone/>
            </a:pPr>
            <a:r>
              <a:rPr lang="en-US" sz="2400">
                <a:solidFill>
                  <a:srgbClr val="990000"/>
                </a:solidFill>
              </a:rPr>
              <a:t>VPA IMCC:</a:t>
            </a:r>
            <a:r>
              <a:rPr lang="en-GB" sz="2400">
                <a:solidFill>
                  <a:srgbClr val="990000"/>
                </a:solidFill>
              </a:rPr>
              <a:t> Example </a:t>
            </a:r>
            <a:r>
              <a:rPr lang="en-US" sz="2400">
                <a:solidFill>
                  <a:srgbClr val="990000"/>
                </a:solidFill>
              </a:rPr>
              <a:t>of thermogram 1 from the test</a:t>
            </a:r>
            <a:br>
              <a:rPr lang="en-US" sz="2400">
                <a:solidFill>
                  <a:srgbClr val="990000"/>
                </a:solidFill>
              </a:rPr>
            </a:br>
            <a:r>
              <a:rPr lang="en-US" sz="2400">
                <a:solidFill>
                  <a:srgbClr val="990000"/>
                </a:solidFill>
              </a:rPr>
              <a:t>showing melt surface</a:t>
            </a:r>
            <a:r>
              <a:rPr lang="en-GB" sz="2400">
                <a:solidFill>
                  <a:srgbClr val="990000"/>
                </a:solidFill>
              </a:rPr>
              <a:t> </a:t>
            </a:r>
            <a:endParaRPr lang="ru-RU" sz="2400">
              <a:solidFill>
                <a:srgbClr val="990000"/>
              </a:solidFill>
            </a:endParaRPr>
          </a:p>
        </p:txBody>
      </p:sp>
      <p:sp>
        <p:nvSpPr>
          <p:cNvPr id="703501" name="Rectangle 4"/>
          <p:cNvSpPr>
            <a:spLocks noChangeArrowheads="1"/>
          </p:cNvSpPr>
          <p:nvPr/>
        </p:nvSpPr>
        <p:spPr bwMode="auto">
          <a:xfrm>
            <a:off x="268288" y="5832475"/>
            <a:ext cx="8391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24" tIns="45712" rIns="91424" bIns="45712" anchor="ctr">
            <a:spAutoFit/>
          </a:bodyPr>
          <a:lstStyle/>
          <a:p>
            <a:pPr marL="358775" lvl="2" defTabSz="762000">
              <a:buFont typeface="Wingdings" pitchFamily="2" charset="2"/>
              <a:buChar char="ü"/>
              <a:tabLst>
                <a:tab pos="96838" algn="l"/>
              </a:tabLst>
            </a:pPr>
            <a:r>
              <a:rPr lang="en-US" sz="2000"/>
              <a:t> Results of T</a:t>
            </a:r>
            <a:r>
              <a:rPr lang="en-US" sz="2000" baseline="-25000"/>
              <a:t>liq</a:t>
            </a:r>
            <a:r>
              <a:rPr lang="en-US" sz="2000"/>
              <a:t> </a:t>
            </a:r>
            <a:r>
              <a:rPr lang="en-GB" sz="2000"/>
              <a:t>measurements: </a:t>
            </a:r>
            <a:r>
              <a:rPr lang="en-US" sz="2000"/>
              <a:t>2055</a:t>
            </a:r>
            <a:r>
              <a:rPr lang="ru-RU" sz="2000"/>
              <a:t>, </a:t>
            </a:r>
            <a:r>
              <a:rPr lang="en-GB" sz="2000"/>
              <a:t>2083, 2092, 2079</a:t>
            </a:r>
            <a:r>
              <a:rPr lang="en-GB" sz="2000" baseline="30000"/>
              <a:t>o</a:t>
            </a:r>
            <a:r>
              <a:rPr lang="en-US" sz="2000"/>
              <a:t>C</a:t>
            </a:r>
            <a:endParaRPr lang="en-GB" sz="2000"/>
          </a:p>
        </p:txBody>
      </p:sp>
      <p:sp>
        <p:nvSpPr>
          <p:cNvPr id="703502" name="Line 5"/>
          <p:cNvSpPr>
            <a:spLocks noChangeShapeType="1"/>
          </p:cNvSpPr>
          <p:nvPr/>
        </p:nvSpPr>
        <p:spPr bwMode="auto">
          <a:xfrm>
            <a:off x="4819650" y="3097213"/>
            <a:ext cx="0" cy="0"/>
          </a:xfrm>
          <a:prstGeom prst="line">
            <a:avLst/>
          </a:prstGeom>
          <a:noFill/>
          <a:ln w="28575"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e-DE"/>
          </a:p>
        </p:txBody>
      </p:sp>
      <p:sp>
        <p:nvSpPr>
          <p:cNvPr id="703503" name="Line 6"/>
          <p:cNvSpPr>
            <a:spLocks noChangeShapeType="1"/>
          </p:cNvSpPr>
          <p:nvPr/>
        </p:nvSpPr>
        <p:spPr bwMode="auto">
          <a:xfrm>
            <a:off x="4743450" y="2898775"/>
            <a:ext cx="0" cy="0"/>
          </a:xfrm>
          <a:prstGeom prst="line">
            <a:avLst/>
          </a:prstGeom>
          <a:noFill/>
          <a:ln w="28575"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lIns="93600" tIns="46800" rIns="93600" bIns="46800" anchor="ctr"/>
          <a:lstStyle/>
          <a:p>
            <a:endParaRPr lang="de-DE"/>
          </a:p>
        </p:txBody>
      </p:sp>
      <p:sp>
        <p:nvSpPr>
          <p:cNvPr id="703504" name="Rectangle 13"/>
          <p:cNvSpPr>
            <a:spLocks noChangeArrowheads="1"/>
          </p:cNvSpPr>
          <p:nvPr/>
        </p:nvSpPr>
        <p:spPr bwMode="auto">
          <a:xfrm>
            <a:off x="4759325" y="1698625"/>
            <a:ext cx="1895475" cy="1495425"/>
          </a:xfrm>
          <a:prstGeom prst="rect">
            <a:avLst/>
          </a:prstGeom>
          <a:noFill/>
          <a:ln w="28575" algn="ctr">
            <a:solidFill>
              <a:srgbClr val="FF33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3600" tIns="46800" rIns="93600" bIns="46800" anchor="ctr"/>
          <a:lstStyle/>
          <a:p>
            <a:endParaRPr lang="ru-RU"/>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Оформление по умолчанию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2238</Words>
  <Application>Microsoft Office PowerPoint</Application>
  <PresentationFormat>Bildschirmpräsentation (4:3)</PresentationFormat>
  <Paragraphs>551</Paragraphs>
  <Slides>29</Slides>
  <Notes>9</Notes>
  <HiddenSlides>0</HiddenSlides>
  <MMClips>0</MMClips>
  <ScaleCrop>false</ScaleCrop>
  <HeadingPairs>
    <vt:vector size="8" baseType="variant">
      <vt:variant>
        <vt:lpstr>Verwendete Schriftarten</vt:lpstr>
      </vt:variant>
      <vt:variant>
        <vt:i4>6</vt:i4>
      </vt:variant>
      <vt:variant>
        <vt:lpstr>Design</vt:lpstr>
      </vt:variant>
      <vt:variant>
        <vt:i4>1</vt:i4>
      </vt:variant>
      <vt:variant>
        <vt:lpstr>Eingebettete OLE-Server</vt:lpstr>
      </vt:variant>
      <vt:variant>
        <vt:i4>5</vt:i4>
      </vt:variant>
      <vt:variant>
        <vt:lpstr>Folientitel</vt:lpstr>
      </vt:variant>
      <vt:variant>
        <vt:i4>29</vt:i4>
      </vt:variant>
    </vt:vector>
  </HeadingPairs>
  <TitlesOfParts>
    <vt:vector size="41" baseType="lpstr">
      <vt:lpstr>Arial Unicode MS</vt:lpstr>
      <vt:lpstr>Arial</vt:lpstr>
      <vt:lpstr>Times New Roman CYR</vt:lpstr>
      <vt:lpstr>Times New Roman</vt:lpstr>
      <vt:lpstr>Wingdings</vt:lpstr>
      <vt:lpstr>Symbol</vt:lpstr>
      <vt:lpstr>Оформление по умолчанию</vt:lpstr>
      <vt:lpstr>Corel PHOTO-PAINT 12.0 Image</vt:lpstr>
      <vt:lpstr>CorelDRAW 7.0 Graphic</vt:lpstr>
      <vt:lpstr>Документ Microsoft Word</vt:lpstr>
      <vt:lpstr>Рисунок Microsoft Word</vt:lpstr>
      <vt:lpstr>Документ Microsoft Office Word 97 - 2003</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SEM/EDX GPRS 34 </vt:lpstr>
      <vt:lpstr>PowerPoint-Präsentation</vt:lpstr>
      <vt:lpstr>SEM/EDX GPRS 36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PRECOS Status</dc:title>
  <dc:subject>2 Meeting</dc:subject>
  <dc:creator>S Bechta</dc:creator>
  <cp:lastModifiedBy>Peters, Ursula</cp:lastModifiedBy>
  <cp:revision>799</cp:revision>
  <cp:lastPrinted>2001-10-30T08:59:27Z</cp:lastPrinted>
  <dcterms:created xsi:type="dcterms:W3CDTF">1998-10-12T06:52:06Z</dcterms:created>
  <dcterms:modified xsi:type="dcterms:W3CDTF">2012-10-18T18:20:03Z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2</vt:i4>
  </property>
  <property fmtid="{D5CDD505-2E9C-101B-9397-08002B2CF9AE}" pid="7" name="MailAddress">
    <vt:lpwstr>asmolov@nsi.kiae.ru</vt:lpwstr>
  </property>
  <property fmtid="{D5CDD505-2E9C-101B-9397-08002B2CF9AE}" pid="8" name="HomePage">
    <vt:lpwstr>http:\\www.nsi.kiae.ru</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10140862</vt:i4>
  </property>
  <property fmtid="{D5CDD505-2E9C-101B-9397-08002B2CF9AE}" pid="14" name="TextColor">
    <vt:i4>0</vt:i4>
  </property>
  <property fmtid="{D5CDD505-2E9C-101B-9397-08002B2CF9AE}" pid="15" name="LinkColor">
    <vt:i4>16711680</vt:i4>
  </property>
  <property fmtid="{D5CDD505-2E9C-101B-9397-08002B2CF9AE}" pid="16" name="VisitedColor">
    <vt:i4>10040268</vt:i4>
  </property>
  <property fmtid="{D5CDD505-2E9C-101B-9397-08002B2CF9AE}" pid="17" name="TransparentButton">
    <vt:i4>-1</vt:i4>
  </property>
  <property fmtid="{D5CDD505-2E9C-101B-9397-08002B2CF9AE}" pid="18" name="ButtonType">
    <vt:i4>1</vt:i4>
  </property>
  <property fmtid="{D5CDD505-2E9C-101B-9397-08002B2CF9AE}" pid="19" name="ShowNotes">
    <vt:bool>true</vt:bool>
  </property>
  <property fmtid="{D5CDD505-2E9C-101B-9397-08002B2CF9AE}" pid="20" name="NavBtnPos">
    <vt:i4>1</vt:i4>
  </property>
  <property fmtid="{D5CDD505-2E9C-101B-9397-08002B2CF9AE}" pid="21" name="OutputDir">
    <vt:lpwstr>C:\PRG10\ASMOLOV</vt:lpwstr>
  </property>
  <property fmtid="{D5CDD505-2E9C-101B-9397-08002B2CF9AE}" pid="22" name="Description0">
    <vt:lpwstr/>
  </property>
</Properties>
</file>