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6" r:id="rId2"/>
    <p:sldId id="379" r:id="rId3"/>
    <p:sldId id="373" r:id="rId4"/>
    <p:sldId id="374" r:id="rId5"/>
    <p:sldId id="383" r:id="rId6"/>
    <p:sldId id="365" r:id="rId7"/>
    <p:sldId id="346" r:id="rId8"/>
    <p:sldId id="375" r:id="rId9"/>
    <p:sldId id="380" r:id="rId10"/>
    <p:sldId id="382" r:id="rId11"/>
    <p:sldId id="376" r:id="rId12"/>
    <p:sldId id="369" r:id="rId13"/>
  </p:sldIdLst>
  <p:sldSz cx="9144000" cy="6858000" type="screen4x3"/>
  <p:notesSz cx="6797675" cy="99266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47638"/>
    <a:srgbClr val="83732D"/>
    <a:srgbClr val="856E19"/>
    <a:srgbClr val="84650C"/>
    <a:srgbClr val="847100"/>
    <a:srgbClr val="800000"/>
    <a:srgbClr val="000099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04" autoAdjust="0"/>
    <p:restoredTop sz="99283" autoAdjust="0"/>
  </p:normalViewPr>
  <p:slideViewPr>
    <p:cSldViewPr snapToGrid="0">
      <p:cViewPr>
        <p:scale>
          <a:sx n="96" d="100"/>
          <a:sy n="96" d="100"/>
        </p:scale>
        <p:origin x="-1282" y="-10"/>
      </p:cViewPr>
      <p:guideLst>
        <p:guide orient="horz" pos="4258"/>
        <p:guide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-576" y="-102"/>
      </p:cViewPr>
      <p:guideLst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49" tIns="46076" rIns="92149" bIns="46076" numCol="1" anchor="t" anchorCtr="0" compatLnSpc="1">
            <a:prstTxWarp prst="textNoShape">
              <a:avLst/>
            </a:prstTxWarp>
          </a:bodyPr>
          <a:lstStyle>
            <a:lvl1pPr defTabSz="922338">
              <a:defRPr sz="1200" b="0">
                <a:latin typeface="Times New Roman CYR" charset="-52"/>
              </a:defRPr>
            </a:lvl1pPr>
          </a:lstStyle>
          <a:p>
            <a:endParaRPr lang="ru-RU"/>
          </a:p>
        </p:txBody>
      </p:sp>
      <p:sp>
        <p:nvSpPr>
          <p:cNvPr id="28675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3" y="0"/>
            <a:ext cx="2944812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49" tIns="46076" rIns="92149" bIns="46076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 b="0">
                <a:latin typeface="Times New Roman CYR" charset="-52"/>
              </a:defRPr>
            </a:lvl1pPr>
          </a:lstStyle>
          <a:p>
            <a:endParaRPr lang="ru-RU"/>
          </a:p>
        </p:txBody>
      </p:sp>
      <p:sp>
        <p:nvSpPr>
          <p:cNvPr id="28676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2450"/>
            <a:ext cx="294481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49" tIns="46076" rIns="92149" bIns="46076" numCol="1" anchor="b" anchorCtr="0" compatLnSpc="1">
            <a:prstTxWarp prst="textNoShape">
              <a:avLst/>
            </a:prstTxWarp>
          </a:bodyPr>
          <a:lstStyle>
            <a:lvl1pPr defTabSz="922338">
              <a:defRPr sz="1200" b="0">
                <a:latin typeface="Times New Roman CYR" charset="-52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499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20353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19163" y="746125"/>
            <a:ext cx="4959350" cy="371951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35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1038" y="4713288"/>
            <a:ext cx="5435600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2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919163" y="746125"/>
            <a:ext cx="4959350" cy="3719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616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06463" y="4710113"/>
            <a:ext cx="4984750" cy="44704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defTabSz="914400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4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919163" y="746125"/>
            <a:ext cx="4959350" cy="3719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627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06463" y="4710113"/>
            <a:ext cx="4984750" cy="44704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defTabSz="914400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90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919163" y="746125"/>
            <a:ext cx="4959350" cy="3719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549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06463" y="4710113"/>
            <a:ext cx="4984750" cy="44704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defTabSz="914400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919163" y="746125"/>
            <a:ext cx="4959350" cy="3719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958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06463" y="4710113"/>
            <a:ext cx="4984750" cy="44704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defTabSz="914400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919163" y="746125"/>
            <a:ext cx="4959350" cy="3719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832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06463" y="4710113"/>
            <a:ext cx="4984750" cy="44704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defTabSz="914400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10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919163" y="746125"/>
            <a:ext cx="4959350" cy="3719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501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06463" y="4710113"/>
            <a:ext cx="4984750" cy="44704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defTabSz="914400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              </a:t>
            </a:r>
            <a:r>
              <a:rPr lang="en-US">
                <a:solidFill>
                  <a:srgbClr val="000099"/>
                </a:solidFill>
              </a:rPr>
              <a:t>PRECOS</a:t>
            </a:r>
            <a:r>
              <a:rPr lang="en-US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 project meeting</a:t>
            </a:r>
            <a:r>
              <a:rPr lang="en-GB"/>
              <a:t> </a:t>
            </a:r>
            <a:endParaRPr lang="en-GB">
              <a:solidFill>
                <a:srgbClr val="990033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42962C0-D481-42FB-BAE7-B017AA0F0D7A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0602865"/>
      </p:ext>
    </p:extLst>
  </p:cSld>
  <p:clrMapOvr>
    <a:masterClrMapping/>
  </p:clrMapOvr>
  <p:transition advClick="0"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              </a:t>
            </a:r>
            <a:r>
              <a:rPr lang="en-US">
                <a:solidFill>
                  <a:srgbClr val="000099"/>
                </a:solidFill>
              </a:rPr>
              <a:t>PRECOS</a:t>
            </a:r>
            <a:r>
              <a:rPr lang="en-US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 project meeting</a:t>
            </a:r>
            <a:r>
              <a:rPr lang="en-GB"/>
              <a:t> </a:t>
            </a:r>
            <a:endParaRPr lang="en-GB">
              <a:solidFill>
                <a:srgbClr val="990033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0E46637-6C94-42D8-91A0-FF9FB27174C6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4450498"/>
      </p:ext>
    </p:extLst>
  </p:cSld>
  <p:clrMapOvr>
    <a:masterClrMapping/>
  </p:clrMapOvr>
  <p:transition advClick="0"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91300" y="0"/>
            <a:ext cx="1966913" cy="60960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753100" cy="60960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              </a:t>
            </a:r>
            <a:r>
              <a:rPr lang="en-US">
                <a:solidFill>
                  <a:srgbClr val="000099"/>
                </a:solidFill>
              </a:rPr>
              <a:t>PRECOS</a:t>
            </a:r>
            <a:r>
              <a:rPr lang="en-US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 project meeting</a:t>
            </a:r>
            <a:r>
              <a:rPr lang="en-GB"/>
              <a:t> </a:t>
            </a:r>
            <a:endParaRPr lang="en-GB">
              <a:solidFill>
                <a:srgbClr val="990033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E54039C-695D-400A-96AE-75335F03B7B2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8474927"/>
      </p:ext>
    </p:extLst>
  </p:cSld>
  <p:clrMapOvr>
    <a:masterClrMapping/>
  </p:clrMapOvr>
  <p:transition advClick="0">
    <p:zoom dir="in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5813" y="0"/>
            <a:ext cx="7772400" cy="6524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217488" y="6154738"/>
            <a:ext cx="3529012" cy="53816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               </a:t>
            </a:r>
            <a:r>
              <a:rPr lang="en-US">
                <a:solidFill>
                  <a:srgbClr val="000099"/>
                </a:solidFill>
              </a:rPr>
              <a:t>PRECOS</a:t>
            </a:r>
            <a:r>
              <a:rPr lang="en-US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 project meeting</a:t>
            </a:r>
            <a:r>
              <a:rPr lang="en-GB"/>
              <a:t> </a:t>
            </a:r>
            <a:endParaRPr lang="en-GB">
              <a:solidFill>
                <a:srgbClr val="990033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7043738" y="62372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A636CAC-DC4B-4B1D-8C6B-27CA110196EA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642960"/>
      </p:ext>
    </p:extLst>
  </p:cSld>
  <p:clrMapOvr>
    <a:masterClrMapping/>
  </p:clrMapOvr>
  <p:transition advClick="0">
    <p:zoom dir="in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685800" y="0"/>
            <a:ext cx="7872413" cy="6096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17488" y="6154738"/>
            <a:ext cx="3529012" cy="53816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               </a:t>
            </a:r>
            <a:r>
              <a:rPr lang="en-US">
                <a:solidFill>
                  <a:srgbClr val="000099"/>
                </a:solidFill>
              </a:rPr>
              <a:t>PRECOS</a:t>
            </a:r>
            <a:r>
              <a:rPr lang="en-US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 project meeting</a:t>
            </a:r>
            <a:r>
              <a:rPr lang="en-GB"/>
              <a:t> </a:t>
            </a:r>
            <a:endParaRPr lang="en-GB">
              <a:solidFill>
                <a:srgbClr val="990033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7043738" y="62372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A9A4344-8A4F-41A0-863B-AF45F499B191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6111184"/>
      </p:ext>
    </p:extLst>
  </p:cSld>
  <p:clrMapOvr>
    <a:masterClrMapping/>
  </p:clrMapOvr>
  <p:transition advClick="0"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              </a:t>
            </a:r>
            <a:r>
              <a:rPr lang="en-US">
                <a:solidFill>
                  <a:srgbClr val="000099"/>
                </a:solidFill>
              </a:rPr>
              <a:t>PRECOS</a:t>
            </a:r>
            <a:r>
              <a:rPr lang="en-US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 project meeting</a:t>
            </a:r>
            <a:r>
              <a:rPr lang="en-GB"/>
              <a:t> </a:t>
            </a:r>
            <a:endParaRPr lang="en-GB">
              <a:solidFill>
                <a:srgbClr val="990033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A25708B-B130-4843-92BC-B68A284B6C55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56124"/>
      </p:ext>
    </p:extLst>
  </p:cSld>
  <p:clrMapOvr>
    <a:masterClrMapping/>
  </p:clrMapOvr>
  <p:transition advClick="0"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              </a:t>
            </a:r>
            <a:r>
              <a:rPr lang="en-US">
                <a:solidFill>
                  <a:srgbClr val="000099"/>
                </a:solidFill>
              </a:rPr>
              <a:t>PRECOS</a:t>
            </a:r>
            <a:r>
              <a:rPr lang="en-US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 project meeting</a:t>
            </a:r>
            <a:r>
              <a:rPr lang="en-GB"/>
              <a:t> </a:t>
            </a:r>
            <a:endParaRPr lang="en-GB">
              <a:solidFill>
                <a:srgbClr val="990033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AEFB1E-261F-40A4-944E-8AE92324CEF9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6229481"/>
      </p:ext>
    </p:extLst>
  </p:cSld>
  <p:clrMapOvr>
    <a:masterClrMapping/>
  </p:clrMapOvr>
  <p:transition advClick="0"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              </a:t>
            </a:r>
            <a:r>
              <a:rPr lang="en-US">
                <a:solidFill>
                  <a:srgbClr val="000099"/>
                </a:solidFill>
              </a:rPr>
              <a:t>PRECOS</a:t>
            </a:r>
            <a:r>
              <a:rPr lang="en-US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 project meeting</a:t>
            </a:r>
            <a:r>
              <a:rPr lang="en-GB"/>
              <a:t> </a:t>
            </a:r>
            <a:endParaRPr lang="en-GB">
              <a:solidFill>
                <a:srgbClr val="990033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BE4EA0C-E1DE-43F0-96B4-05FCCB3BC7C1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1243842"/>
      </p:ext>
    </p:extLst>
  </p:cSld>
  <p:clrMapOvr>
    <a:masterClrMapping/>
  </p:clrMapOvr>
  <p:transition advClick="0"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              </a:t>
            </a:r>
            <a:r>
              <a:rPr lang="en-US">
                <a:solidFill>
                  <a:srgbClr val="000099"/>
                </a:solidFill>
              </a:rPr>
              <a:t>PRECOS</a:t>
            </a:r>
            <a:r>
              <a:rPr lang="en-US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 project meeting</a:t>
            </a:r>
            <a:r>
              <a:rPr lang="en-GB"/>
              <a:t> </a:t>
            </a:r>
            <a:endParaRPr lang="en-GB">
              <a:solidFill>
                <a:srgbClr val="990033"/>
              </a:solidFill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D4D3696-CB95-47EE-91AB-7D3DCED7B167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6523201"/>
      </p:ext>
    </p:extLst>
  </p:cSld>
  <p:clrMapOvr>
    <a:masterClrMapping/>
  </p:clrMapOvr>
  <p:transition advClick="0"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              </a:t>
            </a:r>
            <a:r>
              <a:rPr lang="en-US">
                <a:solidFill>
                  <a:srgbClr val="000099"/>
                </a:solidFill>
              </a:rPr>
              <a:t>PRECOS</a:t>
            </a:r>
            <a:r>
              <a:rPr lang="en-US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 project meeting</a:t>
            </a:r>
            <a:r>
              <a:rPr lang="en-GB"/>
              <a:t> </a:t>
            </a:r>
            <a:endParaRPr lang="en-GB">
              <a:solidFill>
                <a:srgbClr val="990033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C0AAC23-7916-49DD-8DED-BC71A16AC9CF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5678611"/>
      </p:ext>
    </p:extLst>
  </p:cSld>
  <p:clrMapOvr>
    <a:masterClrMapping/>
  </p:clrMapOvr>
  <p:transition advClick="0"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              </a:t>
            </a:r>
            <a:r>
              <a:rPr lang="en-US">
                <a:solidFill>
                  <a:srgbClr val="000099"/>
                </a:solidFill>
              </a:rPr>
              <a:t>PRECOS</a:t>
            </a:r>
            <a:r>
              <a:rPr lang="en-US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 project meeting</a:t>
            </a:r>
            <a:r>
              <a:rPr lang="en-GB"/>
              <a:t> </a:t>
            </a:r>
            <a:endParaRPr lang="en-GB">
              <a:solidFill>
                <a:srgbClr val="990033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6BC0A3-9B49-4922-9A8E-B5A2365C11FF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7925075"/>
      </p:ext>
    </p:extLst>
  </p:cSld>
  <p:clrMapOvr>
    <a:masterClrMapping/>
  </p:clrMapOvr>
  <p:transition advClick="0"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              </a:t>
            </a:r>
            <a:r>
              <a:rPr lang="en-US">
                <a:solidFill>
                  <a:srgbClr val="000099"/>
                </a:solidFill>
              </a:rPr>
              <a:t>PRECOS</a:t>
            </a:r>
            <a:r>
              <a:rPr lang="en-US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 project meeting</a:t>
            </a:r>
            <a:r>
              <a:rPr lang="en-GB"/>
              <a:t> </a:t>
            </a:r>
            <a:endParaRPr lang="en-GB">
              <a:solidFill>
                <a:srgbClr val="990033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9A1F763-D69C-4255-A10A-CCEFD8391DDD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947452"/>
      </p:ext>
    </p:extLst>
  </p:cSld>
  <p:clrMapOvr>
    <a:masterClrMapping/>
  </p:clrMapOvr>
  <p:transition advClick="0">
    <p:zoom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              </a:t>
            </a:r>
            <a:r>
              <a:rPr lang="en-US">
                <a:solidFill>
                  <a:srgbClr val="000099"/>
                </a:solidFill>
              </a:rPr>
              <a:t>PRECOS</a:t>
            </a:r>
            <a:r>
              <a:rPr lang="en-US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 project meeting</a:t>
            </a:r>
            <a:r>
              <a:rPr lang="en-GB"/>
              <a:t> </a:t>
            </a:r>
            <a:endParaRPr lang="en-GB">
              <a:solidFill>
                <a:srgbClr val="990033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C1A6736-34F5-4388-A527-547361990674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968258"/>
      </p:ext>
    </p:extLst>
  </p:cSld>
  <p:clrMapOvr>
    <a:masterClrMapping/>
  </p:clrMapOvr>
  <p:transition advClick="0"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85813" y="0"/>
            <a:ext cx="777240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Щелчок правит 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Щелчок правит образец текста</a:t>
            </a:r>
          </a:p>
          <a:p>
            <a:pPr lvl="1"/>
            <a:r>
              <a:rPr lang="en-GB" smtClean="0"/>
              <a:t>Второй уровень</a:t>
            </a:r>
          </a:p>
          <a:p>
            <a:pPr lvl="2"/>
            <a:r>
              <a:rPr lang="en-GB" smtClean="0"/>
              <a:t>Третий уровень</a:t>
            </a:r>
          </a:p>
          <a:p>
            <a:pPr lvl="3"/>
            <a:r>
              <a:rPr lang="en-GB" smtClean="0"/>
              <a:t>Четвертый уровень</a:t>
            </a:r>
          </a:p>
          <a:p>
            <a:pPr lvl="4"/>
            <a:r>
              <a:rPr lang="en-GB" smtClean="0"/>
              <a:t>Пятый уровень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7488" y="6154738"/>
            <a:ext cx="3529012" cy="53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defTabSz="762000">
              <a:defRPr sz="1400">
                <a:solidFill>
                  <a:srgbClr val="000066"/>
                </a:solidFill>
              </a:defRPr>
            </a:lvl1pPr>
          </a:lstStyle>
          <a:p>
            <a:r>
              <a:rPr lang="en-US"/>
              <a:t>               </a:t>
            </a:r>
            <a:r>
              <a:rPr lang="en-US">
                <a:solidFill>
                  <a:srgbClr val="000099"/>
                </a:solidFill>
              </a:rPr>
              <a:t>PRECOS</a:t>
            </a:r>
            <a:r>
              <a:rPr lang="en-US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 project meeting</a:t>
            </a:r>
            <a:r>
              <a:rPr lang="en-GB"/>
              <a:t> </a:t>
            </a:r>
            <a:endParaRPr lang="en-GB">
              <a:solidFill>
                <a:srgbClr val="990033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3738" y="623728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defTabSz="762000">
              <a:defRPr sz="1400" b="0">
                <a:solidFill>
                  <a:srgbClr val="000099"/>
                </a:solidFill>
              </a:defRPr>
            </a:lvl1pPr>
          </a:lstStyle>
          <a:p>
            <a:fld id="{29E35FBD-006D-4CA3-9F95-90F2BE166A2A}" type="slidenum">
              <a:rPr lang="en-GB"/>
              <a:pPr/>
              <a:t>‹Nr.›</a:t>
            </a:fld>
            <a:endParaRPr lang="en-GB"/>
          </a:p>
        </p:txBody>
      </p:sp>
      <p:sp>
        <p:nvSpPr>
          <p:cNvPr id="1032" name="Line 8"/>
          <p:cNvSpPr>
            <a:spLocks noChangeShapeType="1"/>
          </p:cNvSpPr>
          <p:nvPr userDrawn="1"/>
        </p:nvSpPr>
        <p:spPr bwMode="auto">
          <a:xfrm>
            <a:off x="350838" y="6178550"/>
            <a:ext cx="8616950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596063" y="6259513"/>
            <a:ext cx="1560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00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defTabSz="762000"/>
            <a:r>
              <a:rPr lang="en-US" sz="1400">
                <a:solidFill>
                  <a:srgbClr val="000099"/>
                </a:solidFill>
              </a:rPr>
              <a:t>St-Petersburg, Russia</a:t>
            </a:r>
            <a:br>
              <a:rPr lang="en-US" sz="1400">
                <a:solidFill>
                  <a:srgbClr val="000099"/>
                </a:solidFill>
              </a:rPr>
            </a:br>
            <a:r>
              <a:rPr lang="en-US" sz="1400">
                <a:solidFill>
                  <a:srgbClr val="000099"/>
                </a:solidFill>
              </a:rPr>
              <a:t>July 10, 2008</a:t>
            </a:r>
            <a:endParaRPr lang="en-GB" sz="1400">
              <a:solidFill>
                <a:srgbClr val="00009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advClick="0">
    <p:zoom dir="in"/>
  </p:transition>
  <p:timing>
    <p:tnLst>
      <p:par>
        <p:cTn id="1" dur="indefinite" restart="never" nodeType="tmRoot"/>
      </p:par>
    </p:tnLst>
  </p:timing>
  <p:hf hdr="0" dt="0"/>
  <p:txStyles>
    <p:titleStyle>
      <a:lvl1pPr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 Unicode MS" pitchFamily="34" charset="-128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3.wm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gif"/><Relationship Id="rId5" Type="http://schemas.openxmlformats.org/officeDocument/2006/relationships/image" Target="../media/image6.png"/><Relationship Id="rId10" Type="http://schemas.openxmlformats.org/officeDocument/2006/relationships/image" Target="../media/image11.gif"/><Relationship Id="rId4" Type="http://schemas.openxmlformats.org/officeDocument/2006/relationships/image" Target="../media/image5.png"/><Relationship Id="rId9" Type="http://schemas.openxmlformats.org/officeDocument/2006/relationships/image" Target="../media/image10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7"/>
          <p:cNvPicPr>
            <a:picLocks noGrp="1"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64"/>
          <a:stretch>
            <a:fillRect/>
          </a:stretch>
        </p:blipFill>
        <p:spPr bwMode="auto">
          <a:xfrm>
            <a:off x="349250" y="6200775"/>
            <a:ext cx="546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7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7175" y="1854200"/>
            <a:ext cx="8562975" cy="1746250"/>
          </a:xfrm>
        </p:spPr>
        <p:txBody>
          <a:bodyPr/>
          <a:lstStyle/>
          <a:p>
            <a:pPr>
              <a:spcBef>
                <a:spcPct val="30000"/>
              </a:spcBef>
            </a:pPr>
            <a:r>
              <a:rPr lang="en-US" sz="4400">
                <a:effectLst/>
              </a:rPr>
              <a:t>PRECOS experimental matrix  </a:t>
            </a:r>
            <a:r>
              <a:rPr lang="en-US" sz="3600">
                <a:effectLst/>
              </a:rPr>
              <a:t>Logic of experimental process</a:t>
            </a:r>
            <a:r>
              <a:rPr lang="en-US" sz="4800">
                <a:effectLst/>
              </a:rPr>
              <a:t/>
            </a:r>
            <a:br>
              <a:rPr lang="en-US" sz="4800">
                <a:effectLst/>
              </a:rPr>
            </a:br>
            <a:r>
              <a:rPr lang="en-US" sz="3000">
                <a:effectLst/>
              </a:rPr>
              <a:t>Experimental program (</a:t>
            </a:r>
            <a:r>
              <a:rPr lang="ru-RU" sz="3000">
                <a:effectLst/>
              </a:rPr>
              <a:t>1</a:t>
            </a:r>
            <a:r>
              <a:rPr lang="en-US" sz="3000" baseline="-25000">
                <a:effectLst/>
              </a:rPr>
              <a:t> </a:t>
            </a:r>
            <a:r>
              <a:rPr lang="en-US" sz="3000" baseline="30000">
                <a:effectLst/>
              </a:rPr>
              <a:t>st</a:t>
            </a:r>
            <a:r>
              <a:rPr lang="ru-RU" sz="3000">
                <a:effectLst/>
              </a:rPr>
              <a:t> </a:t>
            </a:r>
            <a:r>
              <a:rPr lang="en-US" sz="3000">
                <a:effectLst/>
              </a:rPr>
              <a:t>&amp;</a:t>
            </a:r>
            <a:r>
              <a:rPr lang="ru-RU" sz="3000">
                <a:effectLst/>
              </a:rPr>
              <a:t> 2</a:t>
            </a:r>
            <a:r>
              <a:rPr lang="en-US" sz="3000" baseline="-25000">
                <a:effectLst/>
              </a:rPr>
              <a:t> </a:t>
            </a:r>
            <a:r>
              <a:rPr lang="en-US" sz="3000" baseline="30000">
                <a:effectLst/>
              </a:rPr>
              <a:t>nd</a:t>
            </a:r>
            <a:r>
              <a:rPr lang="ru-RU" sz="3000">
                <a:effectLst/>
              </a:rPr>
              <a:t> </a:t>
            </a:r>
            <a:r>
              <a:rPr lang="en-US">
                <a:effectLst/>
              </a:rPr>
              <a:t>quarters)</a:t>
            </a:r>
            <a:endParaRPr lang="en-US" sz="3000">
              <a:effectLst/>
            </a:endParaRPr>
          </a:p>
        </p:txBody>
      </p:sp>
      <p:grpSp>
        <p:nvGrpSpPr>
          <p:cNvPr id="147474" name="Group 18"/>
          <p:cNvGrpSpPr>
            <a:grpSpLocks/>
          </p:cNvGrpSpPr>
          <p:nvPr/>
        </p:nvGrpSpPr>
        <p:grpSpPr bwMode="auto">
          <a:xfrm>
            <a:off x="4860925" y="55563"/>
            <a:ext cx="4035425" cy="939800"/>
            <a:chOff x="3062" y="0"/>
            <a:chExt cx="2542" cy="592"/>
          </a:xfrm>
        </p:grpSpPr>
        <p:sp>
          <p:nvSpPr>
            <p:cNvPr id="147467" name="Rectangle 11"/>
            <p:cNvSpPr>
              <a:spLocks noChangeArrowheads="1"/>
            </p:cNvSpPr>
            <p:nvPr/>
          </p:nvSpPr>
          <p:spPr bwMode="auto">
            <a:xfrm>
              <a:off x="3062" y="122"/>
              <a:ext cx="183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r>
                <a:rPr lang="en-GB" sz="1800"/>
                <a:t> </a:t>
              </a:r>
              <a:r>
                <a:rPr lang="en-US" sz="1800"/>
                <a:t>ISTC</a:t>
              </a:r>
              <a:r>
                <a:rPr lang="en-GB" sz="1800"/>
                <a:t> </a:t>
              </a:r>
              <a:r>
                <a:rPr lang="en-US" sz="1800"/>
                <a:t>PRECOS</a:t>
              </a:r>
              <a:r>
                <a:rPr lang="en-GB" sz="1800"/>
                <a:t> Project</a:t>
              </a:r>
              <a:endParaRPr lang="en-US" sz="1800"/>
            </a:p>
            <a:p>
              <a:r>
                <a:rPr lang="en-US" sz="1800"/>
                <a:t>#3813</a:t>
              </a:r>
              <a:endParaRPr lang="en-GB" sz="1800"/>
            </a:p>
          </p:txBody>
        </p:sp>
        <p:pic>
          <p:nvPicPr>
            <p:cNvPr id="147468" name="Picture 1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3064"/>
            <a:stretch>
              <a:fillRect/>
            </a:stretch>
          </p:blipFill>
          <p:spPr bwMode="auto">
            <a:xfrm>
              <a:off x="4896" y="0"/>
              <a:ext cx="708" cy="5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7473" name="Group 17"/>
          <p:cNvGrpSpPr>
            <a:grpSpLocks/>
          </p:cNvGrpSpPr>
          <p:nvPr/>
        </p:nvGrpSpPr>
        <p:grpSpPr bwMode="auto">
          <a:xfrm>
            <a:off x="217488" y="55563"/>
            <a:ext cx="4498975" cy="914400"/>
            <a:chOff x="137" y="0"/>
            <a:chExt cx="2834" cy="576"/>
          </a:xfrm>
        </p:grpSpPr>
        <p:sp>
          <p:nvSpPr>
            <p:cNvPr id="147466" name="Rectangle 10"/>
            <p:cNvSpPr>
              <a:spLocks noChangeArrowheads="1"/>
            </p:cNvSpPr>
            <p:nvPr/>
          </p:nvSpPr>
          <p:spPr bwMode="auto">
            <a:xfrm>
              <a:off x="699" y="104"/>
              <a:ext cx="227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r>
                <a:rPr lang="en-US" sz="1800">
                  <a:ea typeface="Arial Unicode MS" pitchFamily="34" charset="-128"/>
                  <a:cs typeface="Arial Unicode MS" pitchFamily="34" charset="-128"/>
                </a:rPr>
                <a:t>A.P. Alexandrov </a:t>
              </a:r>
              <a:r>
                <a:rPr lang="en-GB" sz="1800"/>
                <a:t>Research</a:t>
              </a:r>
              <a:r>
                <a:rPr lang="en-US" sz="1800"/>
                <a:t> </a:t>
              </a:r>
              <a:r>
                <a:rPr lang="en-GB" sz="1800"/>
                <a:t>Institute</a:t>
              </a:r>
              <a:r>
                <a:rPr lang="en-US" sz="1800"/>
                <a:t> of Technology</a:t>
              </a:r>
              <a:endParaRPr lang="en-GB" sz="1800"/>
            </a:p>
          </p:txBody>
        </p:sp>
        <p:graphicFrame>
          <p:nvGraphicFramePr>
            <p:cNvPr id="147469" name="Object 13"/>
            <p:cNvGraphicFramePr>
              <a:graphicFrameLocks noChangeAspect="1"/>
            </p:cNvGraphicFramePr>
            <p:nvPr/>
          </p:nvGraphicFramePr>
          <p:xfrm>
            <a:off x="137" y="0"/>
            <a:ext cx="517" cy="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4219" name="CorelDRAW" r:id="rId5" imgW="515520" imgH="574200" progId="CorelDraw.Graphic.7">
                    <p:embed/>
                  </p:oleObj>
                </mc:Choice>
                <mc:Fallback>
                  <p:oleObj name="CorelDRAW" r:id="rId5" imgW="515520" imgH="574200" progId="CorelDraw.Graphic.7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7" y="0"/>
                          <a:ext cx="517" cy="5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7461" name="Rectangle 5"/>
          <p:cNvSpPr>
            <a:spLocks noChangeArrowheads="1"/>
          </p:cNvSpPr>
          <p:nvPr/>
        </p:nvSpPr>
        <p:spPr bwMode="auto">
          <a:xfrm>
            <a:off x="565150" y="4214813"/>
            <a:ext cx="750887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GB" sz="2000"/>
              <a:t>Presented by Victor </a:t>
            </a:r>
            <a:r>
              <a:rPr lang="en-US" sz="2000">
                <a:solidFill>
                  <a:srgbClr val="000000"/>
                </a:solidFill>
              </a:rPr>
              <a:t>Gusarov</a:t>
            </a:r>
            <a:endParaRPr lang="en-GB" sz="2000">
              <a:latin typeface="Arial Unicode MS" pitchFamily="34" charset="-128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>
                <a:latin typeface="Arial Unicode MS" pitchFamily="34" charset="-128"/>
              </a:rPr>
              <a:t>1</a:t>
            </a:r>
            <a:r>
              <a:rPr lang="en-US" sz="2000" baseline="30000">
                <a:latin typeface="Arial Unicode MS" pitchFamily="34" charset="-128"/>
              </a:rPr>
              <a:t>st</a:t>
            </a:r>
            <a:r>
              <a:rPr lang="en-US" sz="2000">
                <a:latin typeface="Arial Unicode MS" pitchFamily="34" charset="-128"/>
              </a:rPr>
              <a:t> </a:t>
            </a:r>
            <a:r>
              <a:rPr lang="en-GB" sz="2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PRECOS</a:t>
            </a:r>
            <a:r>
              <a:rPr lang="en-US" sz="2000">
                <a:latin typeface="Arial Unicode MS" pitchFamily="34" charset="-128"/>
              </a:rPr>
              <a:t> </a:t>
            </a:r>
            <a:r>
              <a:rPr lang="en-GB" sz="2000">
                <a:latin typeface="Arial Unicode MS" pitchFamily="34" charset="-128"/>
              </a:rPr>
              <a:t>Meeting</a:t>
            </a:r>
          </a:p>
        </p:txBody>
      </p:sp>
      <p:grpSp>
        <p:nvGrpSpPr>
          <p:cNvPr id="434216" name="Group 1064"/>
          <p:cNvGrpSpPr>
            <a:grpSpLocks/>
          </p:cNvGrpSpPr>
          <p:nvPr/>
        </p:nvGrpSpPr>
        <p:grpSpPr bwMode="auto">
          <a:xfrm>
            <a:off x="4478338" y="4267200"/>
            <a:ext cx="1330325" cy="774700"/>
            <a:chOff x="2308" y="2503"/>
            <a:chExt cx="838" cy="488"/>
          </a:xfrm>
        </p:grpSpPr>
        <p:sp>
          <p:nvSpPr>
            <p:cNvPr id="434217" name="Text Box 1065"/>
            <p:cNvSpPr txBox="1">
              <a:spLocks noChangeArrowheads="1"/>
            </p:cNvSpPr>
            <p:nvPr/>
          </p:nvSpPr>
          <p:spPr bwMode="auto">
            <a:xfrm>
              <a:off x="2308" y="2778"/>
              <a:ext cx="838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ctr" eaLnBrk="1" hangingPunct="1">
                <a:lnSpc>
                  <a:spcPct val="80000"/>
                </a:lnSpc>
              </a:pPr>
              <a:r>
                <a:rPr lang="en-US" sz="1600">
                  <a:latin typeface="Arial Unicode MS" pitchFamily="34" charset="-128"/>
                </a:rPr>
                <a:t>ISC</a:t>
              </a:r>
              <a:r>
                <a:rPr lang="ru-RU" sz="1600">
                  <a:latin typeface="Arial Unicode MS" pitchFamily="34" charset="-128"/>
                </a:rPr>
                <a:t> </a:t>
              </a:r>
              <a:r>
                <a:rPr lang="en-US" sz="1600">
                  <a:latin typeface="Arial Unicode MS" pitchFamily="34" charset="-128"/>
                </a:rPr>
                <a:t>RAS</a:t>
              </a:r>
              <a:endParaRPr lang="ru-RU" sz="1600">
                <a:latin typeface="Arial Unicode MS" pitchFamily="34" charset="-128"/>
              </a:endParaRPr>
            </a:p>
            <a:p>
              <a:pPr algn="ctr" eaLnBrk="1" hangingPunct="1">
                <a:lnSpc>
                  <a:spcPct val="80000"/>
                </a:lnSpc>
              </a:pPr>
              <a:r>
                <a:rPr lang="en-US" sz="1200">
                  <a:latin typeface="Arial Unicode MS" pitchFamily="34" charset="-128"/>
                </a:rPr>
                <a:t>Saint</a:t>
              </a:r>
              <a:r>
                <a:rPr lang="ru-RU" sz="1200">
                  <a:latin typeface="Arial Unicode MS" pitchFamily="34" charset="-128"/>
                </a:rPr>
                <a:t>-</a:t>
              </a:r>
              <a:r>
                <a:rPr lang="en-US" sz="1200">
                  <a:latin typeface="Arial Unicode MS" pitchFamily="34" charset="-128"/>
                </a:rPr>
                <a:t>Petersburg</a:t>
              </a:r>
            </a:p>
          </p:txBody>
        </p:sp>
        <p:pic>
          <p:nvPicPr>
            <p:cNvPr id="434218" name="Picture 1066" descr="1"/>
            <p:cNvPicPr>
              <a:picLocks noChangeAspect="1" noChangeArrowheads="1"/>
            </p:cNvPicPr>
            <p:nvPr/>
          </p:nvPicPr>
          <p:blipFill>
            <a:blip r:embed="rId7" cstate="print">
              <a:lum bright="-36000" contrast="-46000"/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3" y="2503"/>
              <a:ext cx="438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advClick="0">
    <p:cut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              </a:t>
            </a:r>
            <a:r>
              <a:rPr lang="en-US">
                <a:solidFill>
                  <a:srgbClr val="000099"/>
                </a:solidFill>
              </a:rPr>
              <a:t>PRECOS</a:t>
            </a:r>
            <a:r>
              <a:rPr lang="en-US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 project meeting</a:t>
            </a:r>
            <a:r>
              <a:rPr lang="en-GB"/>
              <a:t> </a:t>
            </a:r>
            <a:endParaRPr lang="en-GB">
              <a:solidFill>
                <a:srgbClr val="990033"/>
              </a:solidFill>
            </a:endParaRPr>
          </a:p>
        </p:txBody>
      </p:sp>
      <p:sp>
        <p:nvSpPr>
          <p:cNvPr id="419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A6972C-C203-4BC0-863B-9519986DE49A}" type="slidenum">
              <a:rPr lang="en-GB"/>
              <a:pPr/>
              <a:t>10</a:t>
            </a:fld>
            <a:endParaRPr lang="en-GB"/>
          </a:p>
        </p:txBody>
      </p:sp>
      <p:pic>
        <p:nvPicPr>
          <p:cNvPr id="417" name="Picture 7"/>
          <p:cNvPicPr>
            <a:picLocks noGrp="1"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64"/>
          <a:stretch>
            <a:fillRect/>
          </a:stretch>
        </p:blipFill>
        <p:spPr bwMode="auto">
          <a:xfrm>
            <a:off x="349250" y="6200775"/>
            <a:ext cx="546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8800" name="Oval 240"/>
          <p:cNvSpPr>
            <a:spLocks noChangeArrowheads="1"/>
          </p:cNvSpPr>
          <p:nvPr/>
        </p:nvSpPr>
        <p:spPr bwMode="auto">
          <a:xfrm>
            <a:off x="2976563" y="3830638"/>
            <a:ext cx="388937" cy="581025"/>
          </a:xfrm>
          <a:prstGeom prst="ellipse">
            <a:avLst/>
          </a:prstGeom>
          <a:gradFill rotWithShape="1">
            <a:gsLst>
              <a:gs pos="0">
                <a:srgbClr val="FFFF99">
                  <a:alpha val="64999"/>
                </a:srgbClr>
              </a:gs>
              <a:gs pos="100000">
                <a:srgbClr val="FF3300">
                  <a:alpha val="30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000">
                <a:solidFill>
                  <a:srgbClr val="FF0000"/>
                </a:solidFill>
              </a:rPr>
              <a:t>?</a:t>
            </a:r>
            <a:endParaRPr lang="ru-RU" sz="2000">
              <a:solidFill>
                <a:srgbClr val="FF0000"/>
              </a:solidFill>
            </a:endParaRPr>
          </a:p>
        </p:txBody>
      </p:sp>
      <p:sp>
        <p:nvSpPr>
          <p:cNvPr id="578562" name="Freeform 2"/>
          <p:cNvSpPr>
            <a:spLocks/>
          </p:cNvSpPr>
          <p:nvPr/>
        </p:nvSpPr>
        <p:spPr bwMode="auto">
          <a:xfrm>
            <a:off x="1693863" y="3622675"/>
            <a:ext cx="1058862" cy="795338"/>
          </a:xfrm>
          <a:custGeom>
            <a:avLst/>
            <a:gdLst>
              <a:gd name="T0" fmla="*/ 0 w 667"/>
              <a:gd name="T1" fmla="*/ 300 h 501"/>
              <a:gd name="T2" fmla="*/ 96 w 667"/>
              <a:gd name="T3" fmla="*/ 501 h 501"/>
              <a:gd name="T4" fmla="*/ 655 w 667"/>
              <a:gd name="T5" fmla="*/ 493 h 501"/>
              <a:gd name="T6" fmla="*/ 174 w 667"/>
              <a:gd name="T7" fmla="*/ 0 h 501"/>
              <a:gd name="T8" fmla="*/ 0 w 667"/>
              <a:gd name="T9" fmla="*/ 300 h 5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7" h="501">
                <a:moveTo>
                  <a:pt x="0" y="300"/>
                </a:moveTo>
                <a:cubicBezTo>
                  <a:pt x="0" y="300"/>
                  <a:pt x="81" y="372"/>
                  <a:pt x="96" y="501"/>
                </a:cubicBezTo>
                <a:cubicBezTo>
                  <a:pt x="96" y="501"/>
                  <a:pt x="225" y="493"/>
                  <a:pt x="655" y="493"/>
                </a:cubicBezTo>
                <a:cubicBezTo>
                  <a:pt x="667" y="437"/>
                  <a:pt x="539" y="88"/>
                  <a:pt x="174" y="0"/>
                </a:cubicBezTo>
                <a:cubicBezTo>
                  <a:pt x="65" y="198"/>
                  <a:pt x="0" y="300"/>
                  <a:pt x="0" y="300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rgbClr val="000099">
                  <a:alpha val="14000"/>
                </a:srgbClr>
              </a:gs>
            </a:gsLst>
            <a:path path="rect">
              <a:fillToRect l="50000" t="50000" r="50000" b="50000"/>
            </a:path>
          </a:gradFill>
          <a:ln w="12700" cap="flat" cmpd="sng">
            <a:solidFill>
              <a:srgbClr val="008000"/>
            </a:solidFill>
            <a:prstDash val="lgDash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8563" name="AutoShape 3"/>
          <p:cNvSpPr>
            <a:spLocks noChangeArrowheads="1"/>
          </p:cNvSpPr>
          <p:nvPr/>
        </p:nvSpPr>
        <p:spPr bwMode="auto">
          <a:xfrm>
            <a:off x="1504950" y="2360613"/>
            <a:ext cx="2349500" cy="2065337"/>
          </a:xfrm>
          <a:prstGeom prst="triangle">
            <a:avLst>
              <a:gd name="adj" fmla="val 50000"/>
            </a:avLst>
          </a:prstGeom>
          <a:solidFill>
            <a:schemeClr val="accent1">
              <a:alpha val="20000"/>
            </a:schemeClr>
          </a:solidFill>
          <a:ln w="12700" algn="ctr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78564" name="Rectangle 4"/>
          <p:cNvSpPr>
            <a:spLocks noChangeArrowheads="1"/>
          </p:cNvSpPr>
          <p:nvPr/>
        </p:nvSpPr>
        <p:spPr bwMode="auto">
          <a:xfrm>
            <a:off x="161925" y="38100"/>
            <a:ext cx="88487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800" rIns="92075" bIns="46038"/>
          <a:lstStyle/>
          <a:p>
            <a:pPr algn="ctr" defTabSz="762000">
              <a:lnSpc>
                <a:spcPct val="80000"/>
              </a:lnSpc>
            </a:pPr>
            <a:r>
              <a:rPr lang="en-US" sz="3200">
                <a:solidFill>
                  <a:srgbClr val="000099"/>
                </a:solidFill>
              </a:rPr>
              <a:t>1</a:t>
            </a:r>
            <a:r>
              <a:rPr lang="en-US" sz="3200" baseline="30000">
                <a:solidFill>
                  <a:srgbClr val="000099"/>
                </a:solidFill>
              </a:rPr>
              <a:t>st</a:t>
            </a:r>
            <a:r>
              <a:rPr lang="en-US" sz="3200">
                <a:solidFill>
                  <a:srgbClr val="000099"/>
                </a:solidFill>
              </a:rPr>
              <a:t> &amp; 2</a:t>
            </a:r>
            <a:r>
              <a:rPr lang="en-US" sz="3200" baseline="30000">
                <a:solidFill>
                  <a:srgbClr val="000099"/>
                </a:solidFill>
              </a:rPr>
              <a:t> nd</a:t>
            </a:r>
            <a:r>
              <a:rPr lang="en-US" sz="3200">
                <a:solidFill>
                  <a:srgbClr val="000099"/>
                </a:solidFill>
              </a:rPr>
              <a:t> quarter points</a:t>
            </a:r>
            <a:endParaRPr lang="ru-RU" sz="3200">
              <a:solidFill>
                <a:srgbClr val="000099"/>
              </a:solidFill>
            </a:endParaRPr>
          </a:p>
        </p:txBody>
      </p:sp>
      <p:grpSp>
        <p:nvGrpSpPr>
          <p:cNvPr id="578976" name="Group 416"/>
          <p:cNvGrpSpPr>
            <a:grpSpLocks/>
          </p:cNvGrpSpPr>
          <p:nvPr/>
        </p:nvGrpSpPr>
        <p:grpSpPr bwMode="auto">
          <a:xfrm>
            <a:off x="3822700" y="2352675"/>
            <a:ext cx="2124075" cy="1716088"/>
            <a:chOff x="2462" y="1482"/>
            <a:chExt cx="1338" cy="1081"/>
          </a:xfrm>
        </p:grpSpPr>
        <p:sp>
          <p:nvSpPr>
            <p:cNvPr id="578577" name="Freeform 17"/>
            <p:cNvSpPr>
              <a:spLocks/>
            </p:cNvSpPr>
            <p:nvPr/>
          </p:nvSpPr>
          <p:spPr bwMode="auto">
            <a:xfrm>
              <a:off x="2982" y="1790"/>
              <a:ext cx="651" cy="476"/>
            </a:xfrm>
            <a:custGeom>
              <a:avLst/>
              <a:gdLst>
                <a:gd name="T0" fmla="*/ 2668 w 2668"/>
                <a:gd name="T1" fmla="*/ 1330 h 1330"/>
                <a:gd name="T2" fmla="*/ 0 w 2668"/>
                <a:gd name="T3" fmla="*/ 0 h 1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68" h="1330">
                  <a:moveTo>
                    <a:pt x="2668" y="1330"/>
                  </a:moveTo>
                  <a:cubicBezTo>
                    <a:pt x="2147" y="783"/>
                    <a:pt x="1083" y="408"/>
                    <a:pt x="0" y="0"/>
                  </a:cubicBezTo>
                </a:path>
              </a:pathLst>
            </a:custGeom>
            <a:noFill/>
            <a:ln w="19050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8578" name="Freeform 18"/>
            <p:cNvSpPr>
              <a:spLocks noEditPoints="1"/>
            </p:cNvSpPr>
            <p:nvPr/>
          </p:nvSpPr>
          <p:spPr bwMode="auto">
            <a:xfrm>
              <a:off x="2656" y="1597"/>
              <a:ext cx="325" cy="196"/>
            </a:xfrm>
            <a:custGeom>
              <a:avLst/>
              <a:gdLst>
                <a:gd name="T0" fmla="*/ 1302 w 1333"/>
                <a:gd name="T1" fmla="*/ 539 h 548"/>
                <a:gd name="T2" fmla="*/ 1247 w 1333"/>
                <a:gd name="T3" fmla="*/ 517 h 548"/>
                <a:gd name="T4" fmla="*/ 1253 w 1333"/>
                <a:gd name="T5" fmla="*/ 497 h 548"/>
                <a:gd name="T6" fmla="*/ 1285 w 1333"/>
                <a:gd name="T7" fmla="*/ 509 h 548"/>
                <a:gd name="T8" fmla="*/ 1333 w 1333"/>
                <a:gd name="T9" fmla="*/ 528 h 548"/>
                <a:gd name="T10" fmla="*/ 1185 w 1333"/>
                <a:gd name="T11" fmla="*/ 493 h 548"/>
                <a:gd name="T12" fmla="*/ 1144 w 1333"/>
                <a:gd name="T13" fmla="*/ 476 h 548"/>
                <a:gd name="T14" fmla="*/ 1113 w 1333"/>
                <a:gd name="T15" fmla="*/ 441 h 548"/>
                <a:gd name="T16" fmla="*/ 1189 w 1333"/>
                <a:gd name="T17" fmla="*/ 471 h 548"/>
                <a:gd name="T18" fmla="*/ 1185 w 1333"/>
                <a:gd name="T19" fmla="*/ 493 h 548"/>
                <a:gd name="T20" fmla="*/ 1019 w 1333"/>
                <a:gd name="T21" fmla="*/ 427 h 548"/>
                <a:gd name="T22" fmla="*/ 965 w 1333"/>
                <a:gd name="T23" fmla="*/ 405 h 548"/>
                <a:gd name="T24" fmla="*/ 982 w 1333"/>
                <a:gd name="T25" fmla="*/ 389 h 548"/>
                <a:gd name="T26" fmla="*/ 1053 w 1333"/>
                <a:gd name="T27" fmla="*/ 417 h 548"/>
                <a:gd name="T28" fmla="*/ 905 w 1333"/>
                <a:gd name="T29" fmla="*/ 381 h 548"/>
                <a:gd name="T30" fmla="*/ 825 w 1333"/>
                <a:gd name="T31" fmla="*/ 349 h 548"/>
                <a:gd name="T32" fmla="*/ 888 w 1333"/>
                <a:gd name="T33" fmla="*/ 351 h 548"/>
                <a:gd name="T34" fmla="*/ 905 w 1333"/>
                <a:gd name="T35" fmla="*/ 381 h 548"/>
                <a:gd name="T36" fmla="*/ 684 w 1333"/>
                <a:gd name="T37" fmla="*/ 293 h 548"/>
                <a:gd name="T38" fmla="*/ 772 w 1333"/>
                <a:gd name="T39" fmla="*/ 305 h 548"/>
                <a:gd name="T40" fmla="*/ 624 w 1333"/>
                <a:gd name="T41" fmla="*/ 269 h 548"/>
                <a:gd name="T42" fmla="*/ 544 w 1333"/>
                <a:gd name="T43" fmla="*/ 237 h 548"/>
                <a:gd name="T44" fmla="*/ 589 w 1333"/>
                <a:gd name="T45" fmla="*/ 232 h 548"/>
                <a:gd name="T46" fmla="*/ 624 w 1333"/>
                <a:gd name="T47" fmla="*/ 269 h 548"/>
                <a:gd name="T48" fmla="*/ 482 w 1333"/>
                <a:gd name="T49" fmla="*/ 212 h 548"/>
                <a:gd name="T50" fmla="*/ 412 w 1333"/>
                <a:gd name="T51" fmla="*/ 162 h 548"/>
                <a:gd name="T52" fmla="*/ 492 w 1333"/>
                <a:gd name="T53" fmla="*/ 193 h 548"/>
                <a:gd name="T54" fmla="*/ 344 w 1333"/>
                <a:gd name="T55" fmla="*/ 157 h 548"/>
                <a:gd name="T56" fmla="*/ 292 w 1333"/>
                <a:gd name="T57" fmla="*/ 137 h 548"/>
                <a:gd name="T58" fmla="*/ 272 w 1333"/>
                <a:gd name="T59" fmla="*/ 106 h 548"/>
                <a:gd name="T60" fmla="*/ 346 w 1333"/>
                <a:gd name="T61" fmla="*/ 135 h 548"/>
                <a:gd name="T62" fmla="*/ 344 w 1333"/>
                <a:gd name="T63" fmla="*/ 157 h 548"/>
                <a:gd name="T64" fmla="*/ 165 w 1333"/>
                <a:gd name="T65" fmla="*/ 86 h 548"/>
                <a:gd name="T66" fmla="*/ 124 w 1333"/>
                <a:gd name="T67" fmla="*/ 70 h 548"/>
                <a:gd name="T68" fmla="*/ 135 w 1333"/>
                <a:gd name="T69" fmla="*/ 51 h 548"/>
                <a:gd name="T70" fmla="*/ 212 w 1333"/>
                <a:gd name="T71" fmla="*/ 81 h 548"/>
                <a:gd name="T72" fmla="*/ 64 w 1333"/>
                <a:gd name="T73" fmla="*/ 45 h 548"/>
                <a:gd name="T74" fmla="*/ 27 w 1333"/>
                <a:gd name="T75" fmla="*/ 31 h 548"/>
                <a:gd name="T76" fmla="*/ 8 w 1333"/>
                <a:gd name="T77" fmla="*/ 0 h 548"/>
                <a:gd name="T78" fmla="*/ 66 w 1333"/>
                <a:gd name="T79" fmla="*/ 23 h 548"/>
                <a:gd name="T80" fmla="*/ 64 w 1333"/>
                <a:gd name="T81" fmla="*/ 45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33" h="548">
                  <a:moveTo>
                    <a:pt x="1325" y="548"/>
                  </a:moveTo>
                  <a:lnTo>
                    <a:pt x="1302" y="539"/>
                  </a:lnTo>
                  <a:lnTo>
                    <a:pt x="1276" y="529"/>
                  </a:lnTo>
                  <a:lnTo>
                    <a:pt x="1247" y="517"/>
                  </a:lnTo>
                  <a:lnTo>
                    <a:pt x="1245" y="517"/>
                  </a:lnTo>
                  <a:lnTo>
                    <a:pt x="1253" y="497"/>
                  </a:lnTo>
                  <a:lnTo>
                    <a:pt x="1255" y="497"/>
                  </a:lnTo>
                  <a:lnTo>
                    <a:pt x="1285" y="509"/>
                  </a:lnTo>
                  <a:lnTo>
                    <a:pt x="1310" y="519"/>
                  </a:lnTo>
                  <a:lnTo>
                    <a:pt x="1333" y="528"/>
                  </a:lnTo>
                  <a:lnTo>
                    <a:pt x="1325" y="548"/>
                  </a:lnTo>
                  <a:close/>
                  <a:moveTo>
                    <a:pt x="1185" y="493"/>
                  </a:moveTo>
                  <a:lnTo>
                    <a:pt x="1181" y="491"/>
                  </a:lnTo>
                  <a:lnTo>
                    <a:pt x="1144" y="476"/>
                  </a:lnTo>
                  <a:lnTo>
                    <a:pt x="1105" y="461"/>
                  </a:lnTo>
                  <a:lnTo>
                    <a:pt x="1113" y="441"/>
                  </a:lnTo>
                  <a:lnTo>
                    <a:pt x="1151" y="456"/>
                  </a:lnTo>
                  <a:lnTo>
                    <a:pt x="1189" y="471"/>
                  </a:lnTo>
                  <a:lnTo>
                    <a:pt x="1193" y="473"/>
                  </a:lnTo>
                  <a:lnTo>
                    <a:pt x="1185" y="493"/>
                  </a:lnTo>
                  <a:close/>
                  <a:moveTo>
                    <a:pt x="1045" y="437"/>
                  </a:moveTo>
                  <a:lnTo>
                    <a:pt x="1019" y="427"/>
                  </a:lnTo>
                  <a:lnTo>
                    <a:pt x="974" y="409"/>
                  </a:lnTo>
                  <a:lnTo>
                    <a:pt x="965" y="405"/>
                  </a:lnTo>
                  <a:lnTo>
                    <a:pt x="973" y="385"/>
                  </a:lnTo>
                  <a:lnTo>
                    <a:pt x="982" y="389"/>
                  </a:lnTo>
                  <a:lnTo>
                    <a:pt x="1027" y="407"/>
                  </a:lnTo>
                  <a:lnTo>
                    <a:pt x="1053" y="417"/>
                  </a:lnTo>
                  <a:lnTo>
                    <a:pt x="1045" y="437"/>
                  </a:lnTo>
                  <a:close/>
                  <a:moveTo>
                    <a:pt x="905" y="381"/>
                  </a:moveTo>
                  <a:lnTo>
                    <a:pt x="880" y="371"/>
                  </a:lnTo>
                  <a:lnTo>
                    <a:pt x="825" y="349"/>
                  </a:lnTo>
                  <a:lnTo>
                    <a:pt x="833" y="329"/>
                  </a:lnTo>
                  <a:lnTo>
                    <a:pt x="888" y="351"/>
                  </a:lnTo>
                  <a:lnTo>
                    <a:pt x="913" y="361"/>
                  </a:lnTo>
                  <a:lnTo>
                    <a:pt x="905" y="381"/>
                  </a:lnTo>
                  <a:close/>
                  <a:moveTo>
                    <a:pt x="765" y="325"/>
                  </a:moveTo>
                  <a:lnTo>
                    <a:pt x="684" y="293"/>
                  </a:lnTo>
                  <a:lnTo>
                    <a:pt x="692" y="273"/>
                  </a:lnTo>
                  <a:lnTo>
                    <a:pt x="772" y="305"/>
                  </a:lnTo>
                  <a:lnTo>
                    <a:pt x="765" y="325"/>
                  </a:lnTo>
                  <a:close/>
                  <a:moveTo>
                    <a:pt x="624" y="269"/>
                  </a:moveTo>
                  <a:lnTo>
                    <a:pt x="581" y="252"/>
                  </a:lnTo>
                  <a:lnTo>
                    <a:pt x="544" y="237"/>
                  </a:lnTo>
                  <a:lnTo>
                    <a:pt x="552" y="217"/>
                  </a:lnTo>
                  <a:lnTo>
                    <a:pt x="589" y="232"/>
                  </a:lnTo>
                  <a:lnTo>
                    <a:pt x="632" y="249"/>
                  </a:lnTo>
                  <a:lnTo>
                    <a:pt x="624" y="269"/>
                  </a:lnTo>
                  <a:close/>
                  <a:moveTo>
                    <a:pt x="484" y="213"/>
                  </a:moveTo>
                  <a:lnTo>
                    <a:pt x="482" y="212"/>
                  </a:lnTo>
                  <a:lnTo>
                    <a:pt x="404" y="181"/>
                  </a:lnTo>
                  <a:lnTo>
                    <a:pt x="412" y="162"/>
                  </a:lnTo>
                  <a:lnTo>
                    <a:pt x="490" y="192"/>
                  </a:lnTo>
                  <a:lnTo>
                    <a:pt x="492" y="193"/>
                  </a:lnTo>
                  <a:lnTo>
                    <a:pt x="484" y="213"/>
                  </a:lnTo>
                  <a:close/>
                  <a:moveTo>
                    <a:pt x="344" y="157"/>
                  </a:moveTo>
                  <a:lnTo>
                    <a:pt x="338" y="155"/>
                  </a:lnTo>
                  <a:lnTo>
                    <a:pt x="292" y="137"/>
                  </a:lnTo>
                  <a:lnTo>
                    <a:pt x="264" y="126"/>
                  </a:lnTo>
                  <a:lnTo>
                    <a:pt x="272" y="106"/>
                  </a:lnTo>
                  <a:lnTo>
                    <a:pt x="300" y="117"/>
                  </a:lnTo>
                  <a:lnTo>
                    <a:pt x="346" y="135"/>
                  </a:lnTo>
                  <a:lnTo>
                    <a:pt x="352" y="137"/>
                  </a:lnTo>
                  <a:lnTo>
                    <a:pt x="344" y="157"/>
                  </a:lnTo>
                  <a:close/>
                  <a:moveTo>
                    <a:pt x="204" y="101"/>
                  </a:moveTo>
                  <a:lnTo>
                    <a:pt x="165" y="86"/>
                  </a:lnTo>
                  <a:lnTo>
                    <a:pt x="127" y="71"/>
                  </a:lnTo>
                  <a:lnTo>
                    <a:pt x="124" y="70"/>
                  </a:lnTo>
                  <a:lnTo>
                    <a:pt x="132" y="50"/>
                  </a:lnTo>
                  <a:lnTo>
                    <a:pt x="135" y="51"/>
                  </a:lnTo>
                  <a:lnTo>
                    <a:pt x="173" y="66"/>
                  </a:lnTo>
                  <a:lnTo>
                    <a:pt x="212" y="81"/>
                  </a:lnTo>
                  <a:lnTo>
                    <a:pt x="204" y="101"/>
                  </a:lnTo>
                  <a:close/>
                  <a:moveTo>
                    <a:pt x="64" y="45"/>
                  </a:moveTo>
                  <a:lnTo>
                    <a:pt x="58" y="43"/>
                  </a:lnTo>
                  <a:lnTo>
                    <a:pt x="27" y="31"/>
                  </a:lnTo>
                  <a:lnTo>
                    <a:pt x="0" y="20"/>
                  </a:lnTo>
                  <a:lnTo>
                    <a:pt x="8" y="0"/>
                  </a:lnTo>
                  <a:lnTo>
                    <a:pt x="35" y="11"/>
                  </a:lnTo>
                  <a:lnTo>
                    <a:pt x="66" y="23"/>
                  </a:lnTo>
                  <a:lnTo>
                    <a:pt x="72" y="26"/>
                  </a:lnTo>
                  <a:lnTo>
                    <a:pt x="64" y="45"/>
                  </a:ln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0000FF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8579" name="Freeform 19"/>
            <p:cNvSpPr>
              <a:spLocks noEditPoints="1"/>
            </p:cNvSpPr>
            <p:nvPr/>
          </p:nvSpPr>
          <p:spPr bwMode="auto">
            <a:xfrm>
              <a:off x="2654" y="1594"/>
              <a:ext cx="169" cy="668"/>
            </a:xfrm>
            <a:custGeom>
              <a:avLst/>
              <a:gdLst>
                <a:gd name="T0" fmla="*/ 642 w 691"/>
                <a:gd name="T1" fmla="*/ 1784 h 1865"/>
                <a:gd name="T2" fmla="*/ 691 w 691"/>
                <a:gd name="T3" fmla="*/ 1857 h 1865"/>
                <a:gd name="T4" fmla="*/ 620 w 691"/>
                <a:gd name="T5" fmla="*/ 1723 h 1865"/>
                <a:gd name="T6" fmla="*/ 611 w 691"/>
                <a:gd name="T7" fmla="*/ 1635 h 1865"/>
                <a:gd name="T8" fmla="*/ 620 w 691"/>
                <a:gd name="T9" fmla="*/ 1723 h 1865"/>
                <a:gd name="T10" fmla="*/ 539 w 691"/>
                <a:gd name="T11" fmla="*/ 1500 h 1865"/>
                <a:gd name="T12" fmla="*/ 589 w 691"/>
                <a:gd name="T13" fmla="*/ 1574 h 1865"/>
                <a:gd name="T14" fmla="*/ 517 w 691"/>
                <a:gd name="T15" fmla="*/ 1439 h 1865"/>
                <a:gd name="T16" fmla="*/ 508 w 691"/>
                <a:gd name="T17" fmla="*/ 1351 h 1865"/>
                <a:gd name="T18" fmla="*/ 517 w 691"/>
                <a:gd name="T19" fmla="*/ 1439 h 1865"/>
                <a:gd name="T20" fmla="*/ 437 w 691"/>
                <a:gd name="T21" fmla="*/ 1217 h 1865"/>
                <a:gd name="T22" fmla="*/ 486 w 691"/>
                <a:gd name="T23" fmla="*/ 1291 h 1865"/>
                <a:gd name="T24" fmla="*/ 415 w 691"/>
                <a:gd name="T25" fmla="*/ 1156 h 1865"/>
                <a:gd name="T26" fmla="*/ 406 w 691"/>
                <a:gd name="T27" fmla="*/ 1068 h 1865"/>
                <a:gd name="T28" fmla="*/ 415 w 691"/>
                <a:gd name="T29" fmla="*/ 1156 h 1865"/>
                <a:gd name="T30" fmla="*/ 334 w 691"/>
                <a:gd name="T31" fmla="*/ 933 h 1865"/>
                <a:gd name="T32" fmla="*/ 384 w 691"/>
                <a:gd name="T33" fmla="*/ 1007 h 1865"/>
                <a:gd name="T34" fmla="*/ 312 w 691"/>
                <a:gd name="T35" fmla="*/ 873 h 1865"/>
                <a:gd name="T36" fmla="*/ 303 w 691"/>
                <a:gd name="T37" fmla="*/ 784 h 1865"/>
                <a:gd name="T38" fmla="*/ 312 w 691"/>
                <a:gd name="T39" fmla="*/ 873 h 1865"/>
                <a:gd name="T40" fmla="*/ 232 w 691"/>
                <a:gd name="T41" fmla="*/ 650 h 1865"/>
                <a:gd name="T42" fmla="*/ 282 w 691"/>
                <a:gd name="T43" fmla="*/ 724 h 1865"/>
                <a:gd name="T44" fmla="*/ 210 w 691"/>
                <a:gd name="T45" fmla="*/ 589 h 1865"/>
                <a:gd name="T46" fmla="*/ 201 w 691"/>
                <a:gd name="T47" fmla="*/ 501 h 1865"/>
                <a:gd name="T48" fmla="*/ 210 w 691"/>
                <a:gd name="T49" fmla="*/ 589 h 1865"/>
                <a:gd name="T50" fmla="*/ 130 w 691"/>
                <a:gd name="T51" fmla="*/ 367 h 1865"/>
                <a:gd name="T52" fmla="*/ 179 w 691"/>
                <a:gd name="T53" fmla="*/ 440 h 1865"/>
                <a:gd name="T54" fmla="*/ 108 w 691"/>
                <a:gd name="T55" fmla="*/ 306 h 1865"/>
                <a:gd name="T56" fmla="*/ 99 w 691"/>
                <a:gd name="T57" fmla="*/ 218 h 1865"/>
                <a:gd name="T58" fmla="*/ 108 w 691"/>
                <a:gd name="T59" fmla="*/ 306 h 1865"/>
                <a:gd name="T60" fmla="*/ 27 w 691"/>
                <a:gd name="T61" fmla="*/ 83 h 1865"/>
                <a:gd name="T62" fmla="*/ 77 w 691"/>
                <a:gd name="T63" fmla="*/ 157 h 1865"/>
                <a:gd name="T64" fmla="*/ 5 w 691"/>
                <a:gd name="T65" fmla="*/ 23 h 1865"/>
                <a:gd name="T66" fmla="*/ 20 w 691"/>
                <a:gd name="T67" fmla="*/ 0 h 1865"/>
                <a:gd name="T68" fmla="*/ 5 w 691"/>
                <a:gd name="T69" fmla="*/ 23 h 1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91" h="1865">
                  <a:moveTo>
                    <a:pt x="671" y="1865"/>
                  </a:moveTo>
                  <a:lnTo>
                    <a:pt x="642" y="1784"/>
                  </a:lnTo>
                  <a:lnTo>
                    <a:pt x="662" y="1776"/>
                  </a:lnTo>
                  <a:lnTo>
                    <a:pt x="691" y="1857"/>
                  </a:lnTo>
                  <a:lnTo>
                    <a:pt x="671" y="1865"/>
                  </a:lnTo>
                  <a:close/>
                  <a:moveTo>
                    <a:pt x="620" y="1723"/>
                  </a:moveTo>
                  <a:lnTo>
                    <a:pt x="590" y="1642"/>
                  </a:lnTo>
                  <a:lnTo>
                    <a:pt x="611" y="1635"/>
                  </a:lnTo>
                  <a:lnTo>
                    <a:pt x="640" y="1716"/>
                  </a:lnTo>
                  <a:lnTo>
                    <a:pt x="620" y="1723"/>
                  </a:lnTo>
                  <a:close/>
                  <a:moveTo>
                    <a:pt x="568" y="1581"/>
                  </a:moveTo>
                  <a:lnTo>
                    <a:pt x="539" y="1500"/>
                  </a:lnTo>
                  <a:lnTo>
                    <a:pt x="559" y="1493"/>
                  </a:lnTo>
                  <a:lnTo>
                    <a:pt x="589" y="1574"/>
                  </a:lnTo>
                  <a:lnTo>
                    <a:pt x="568" y="1581"/>
                  </a:lnTo>
                  <a:close/>
                  <a:moveTo>
                    <a:pt x="517" y="1439"/>
                  </a:moveTo>
                  <a:lnTo>
                    <a:pt x="488" y="1358"/>
                  </a:lnTo>
                  <a:lnTo>
                    <a:pt x="508" y="1351"/>
                  </a:lnTo>
                  <a:lnTo>
                    <a:pt x="537" y="1432"/>
                  </a:lnTo>
                  <a:lnTo>
                    <a:pt x="517" y="1439"/>
                  </a:lnTo>
                  <a:close/>
                  <a:moveTo>
                    <a:pt x="466" y="1298"/>
                  </a:moveTo>
                  <a:lnTo>
                    <a:pt x="437" y="1217"/>
                  </a:lnTo>
                  <a:lnTo>
                    <a:pt x="457" y="1210"/>
                  </a:lnTo>
                  <a:lnTo>
                    <a:pt x="486" y="1291"/>
                  </a:lnTo>
                  <a:lnTo>
                    <a:pt x="466" y="1298"/>
                  </a:lnTo>
                  <a:close/>
                  <a:moveTo>
                    <a:pt x="415" y="1156"/>
                  </a:moveTo>
                  <a:lnTo>
                    <a:pt x="386" y="1075"/>
                  </a:lnTo>
                  <a:lnTo>
                    <a:pt x="406" y="1068"/>
                  </a:lnTo>
                  <a:lnTo>
                    <a:pt x="435" y="1149"/>
                  </a:lnTo>
                  <a:lnTo>
                    <a:pt x="415" y="1156"/>
                  </a:lnTo>
                  <a:close/>
                  <a:moveTo>
                    <a:pt x="364" y="1014"/>
                  </a:moveTo>
                  <a:lnTo>
                    <a:pt x="334" y="933"/>
                  </a:lnTo>
                  <a:lnTo>
                    <a:pt x="355" y="926"/>
                  </a:lnTo>
                  <a:lnTo>
                    <a:pt x="384" y="1007"/>
                  </a:lnTo>
                  <a:lnTo>
                    <a:pt x="364" y="1014"/>
                  </a:lnTo>
                  <a:close/>
                  <a:moveTo>
                    <a:pt x="312" y="873"/>
                  </a:moveTo>
                  <a:lnTo>
                    <a:pt x="283" y="792"/>
                  </a:lnTo>
                  <a:lnTo>
                    <a:pt x="303" y="784"/>
                  </a:lnTo>
                  <a:lnTo>
                    <a:pt x="333" y="865"/>
                  </a:lnTo>
                  <a:lnTo>
                    <a:pt x="312" y="873"/>
                  </a:lnTo>
                  <a:close/>
                  <a:moveTo>
                    <a:pt x="261" y="731"/>
                  </a:moveTo>
                  <a:lnTo>
                    <a:pt x="232" y="650"/>
                  </a:lnTo>
                  <a:lnTo>
                    <a:pt x="252" y="643"/>
                  </a:lnTo>
                  <a:lnTo>
                    <a:pt x="282" y="724"/>
                  </a:lnTo>
                  <a:lnTo>
                    <a:pt x="261" y="731"/>
                  </a:lnTo>
                  <a:close/>
                  <a:moveTo>
                    <a:pt x="210" y="589"/>
                  </a:moveTo>
                  <a:lnTo>
                    <a:pt x="181" y="508"/>
                  </a:lnTo>
                  <a:lnTo>
                    <a:pt x="201" y="501"/>
                  </a:lnTo>
                  <a:lnTo>
                    <a:pt x="230" y="582"/>
                  </a:lnTo>
                  <a:lnTo>
                    <a:pt x="210" y="589"/>
                  </a:lnTo>
                  <a:close/>
                  <a:moveTo>
                    <a:pt x="159" y="448"/>
                  </a:moveTo>
                  <a:lnTo>
                    <a:pt x="130" y="367"/>
                  </a:lnTo>
                  <a:lnTo>
                    <a:pt x="150" y="359"/>
                  </a:lnTo>
                  <a:lnTo>
                    <a:pt x="179" y="440"/>
                  </a:lnTo>
                  <a:lnTo>
                    <a:pt x="159" y="448"/>
                  </a:lnTo>
                  <a:close/>
                  <a:moveTo>
                    <a:pt x="108" y="306"/>
                  </a:moveTo>
                  <a:lnTo>
                    <a:pt x="79" y="225"/>
                  </a:lnTo>
                  <a:lnTo>
                    <a:pt x="99" y="218"/>
                  </a:lnTo>
                  <a:lnTo>
                    <a:pt x="128" y="299"/>
                  </a:lnTo>
                  <a:lnTo>
                    <a:pt x="108" y="306"/>
                  </a:lnTo>
                  <a:close/>
                  <a:moveTo>
                    <a:pt x="57" y="164"/>
                  </a:moveTo>
                  <a:lnTo>
                    <a:pt x="27" y="83"/>
                  </a:lnTo>
                  <a:lnTo>
                    <a:pt x="47" y="76"/>
                  </a:lnTo>
                  <a:lnTo>
                    <a:pt x="77" y="157"/>
                  </a:lnTo>
                  <a:lnTo>
                    <a:pt x="57" y="164"/>
                  </a:lnTo>
                  <a:close/>
                  <a:moveTo>
                    <a:pt x="5" y="23"/>
                  </a:moveTo>
                  <a:lnTo>
                    <a:pt x="0" y="7"/>
                  </a:lnTo>
                  <a:lnTo>
                    <a:pt x="20" y="0"/>
                  </a:lnTo>
                  <a:lnTo>
                    <a:pt x="26" y="15"/>
                  </a:lnTo>
                  <a:lnTo>
                    <a:pt x="5" y="23"/>
                  </a:ln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0000FF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8580" name="Freeform 20"/>
            <p:cNvSpPr>
              <a:spLocks noEditPoints="1"/>
            </p:cNvSpPr>
            <p:nvPr/>
          </p:nvSpPr>
          <p:spPr bwMode="auto">
            <a:xfrm>
              <a:off x="2793" y="2259"/>
              <a:ext cx="30" cy="105"/>
            </a:xfrm>
            <a:custGeom>
              <a:avLst/>
              <a:gdLst>
                <a:gd name="T0" fmla="*/ 125 w 125"/>
                <a:gd name="T1" fmla="*/ 8 h 294"/>
                <a:gd name="T2" fmla="*/ 96 w 125"/>
                <a:gd name="T3" fmla="*/ 88 h 294"/>
                <a:gd name="T4" fmla="*/ 75 w 125"/>
                <a:gd name="T5" fmla="*/ 81 h 294"/>
                <a:gd name="T6" fmla="*/ 105 w 125"/>
                <a:gd name="T7" fmla="*/ 0 h 294"/>
                <a:gd name="T8" fmla="*/ 125 w 125"/>
                <a:gd name="T9" fmla="*/ 8 h 294"/>
                <a:gd name="T10" fmla="*/ 73 w 125"/>
                <a:gd name="T11" fmla="*/ 149 h 294"/>
                <a:gd name="T12" fmla="*/ 44 w 125"/>
                <a:gd name="T13" fmla="*/ 230 h 294"/>
                <a:gd name="T14" fmla="*/ 24 w 125"/>
                <a:gd name="T15" fmla="*/ 223 h 294"/>
                <a:gd name="T16" fmla="*/ 53 w 125"/>
                <a:gd name="T17" fmla="*/ 142 h 294"/>
                <a:gd name="T18" fmla="*/ 73 w 125"/>
                <a:gd name="T19" fmla="*/ 149 h 294"/>
                <a:gd name="T20" fmla="*/ 22 w 125"/>
                <a:gd name="T21" fmla="*/ 291 h 294"/>
                <a:gd name="T22" fmla="*/ 20 w 125"/>
                <a:gd name="T23" fmla="*/ 294 h 294"/>
                <a:gd name="T24" fmla="*/ 0 w 125"/>
                <a:gd name="T25" fmla="*/ 287 h 294"/>
                <a:gd name="T26" fmla="*/ 2 w 125"/>
                <a:gd name="T27" fmla="*/ 283 h 294"/>
                <a:gd name="T28" fmla="*/ 22 w 125"/>
                <a:gd name="T29" fmla="*/ 29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5" h="294">
                  <a:moveTo>
                    <a:pt x="125" y="8"/>
                  </a:moveTo>
                  <a:lnTo>
                    <a:pt x="96" y="88"/>
                  </a:lnTo>
                  <a:lnTo>
                    <a:pt x="75" y="81"/>
                  </a:lnTo>
                  <a:lnTo>
                    <a:pt x="105" y="0"/>
                  </a:lnTo>
                  <a:lnTo>
                    <a:pt x="125" y="8"/>
                  </a:lnTo>
                  <a:close/>
                  <a:moveTo>
                    <a:pt x="73" y="149"/>
                  </a:moveTo>
                  <a:lnTo>
                    <a:pt x="44" y="230"/>
                  </a:lnTo>
                  <a:lnTo>
                    <a:pt x="24" y="223"/>
                  </a:lnTo>
                  <a:lnTo>
                    <a:pt x="53" y="142"/>
                  </a:lnTo>
                  <a:lnTo>
                    <a:pt x="73" y="149"/>
                  </a:lnTo>
                  <a:close/>
                  <a:moveTo>
                    <a:pt x="22" y="291"/>
                  </a:moveTo>
                  <a:lnTo>
                    <a:pt x="20" y="294"/>
                  </a:lnTo>
                  <a:lnTo>
                    <a:pt x="0" y="287"/>
                  </a:lnTo>
                  <a:lnTo>
                    <a:pt x="2" y="283"/>
                  </a:lnTo>
                  <a:lnTo>
                    <a:pt x="22" y="291"/>
                  </a:ln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0000FF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8581" name="Line 21"/>
            <p:cNvSpPr>
              <a:spLocks noChangeShapeType="1"/>
            </p:cNvSpPr>
            <p:nvPr/>
          </p:nvSpPr>
          <p:spPr bwMode="auto">
            <a:xfrm flipH="1">
              <a:off x="3630" y="2252"/>
              <a:ext cx="44" cy="16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8582" name="Line 22"/>
            <p:cNvSpPr>
              <a:spLocks noChangeShapeType="1"/>
            </p:cNvSpPr>
            <p:nvPr/>
          </p:nvSpPr>
          <p:spPr bwMode="auto">
            <a:xfrm flipH="1">
              <a:off x="2821" y="2268"/>
              <a:ext cx="854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8583" name="Line 23"/>
            <p:cNvSpPr>
              <a:spLocks noChangeShapeType="1"/>
            </p:cNvSpPr>
            <p:nvPr/>
          </p:nvSpPr>
          <p:spPr bwMode="auto">
            <a:xfrm>
              <a:off x="2657" y="1575"/>
              <a:ext cx="0" cy="799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8584" name="Line 24"/>
            <p:cNvSpPr>
              <a:spLocks noChangeShapeType="1"/>
            </p:cNvSpPr>
            <p:nvPr/>
          </p:nvSpPr>
          <p:spPr bwMode="auto">
            <a:xfrm>
              <a:off x="2657" y="2329"/>
              <a:ext cx="7" cy="1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8585" name="Line 25"/>
            <p:cNvSpPr>
              <a:spLocks noChangeShapeType="1"/>
            </p:cNvSpPr>
            <p:nvPr/>
          </p:nvSpPr>
          <p:spPr bwMode="auto">
            <a:xfrm>
              <a:off x="2657" y="2285"/>
              <a:ext cx="7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8586" name="Line 26"/>
            <p:cNvSpPr>
              <a:spLocks noChangeShapeType="1"/>
            </p:cNvSpPr>
            <p:nvPr/>
          </p:nvSpPr>
          <p:spPr bwMode="auto">
            <a:xfrm>
              <a:off x="2657" y="2240"/>
              <a:ext cx="7" cy="1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8587" name="Line 27"/>
            <p:cNvSpPr>
              <a:spLocks noChangeShapeType="1"/>
            </p:cNvSpPr>
            <p:nvPr/>
          </p:nvSpPr>
          <p:spPr bwMode="auto">
            <a:xfrm>
              <a:off x="2657" y="2196"/>
              <a:ext cx="7" cy="1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8588" name="Line 28"/>
            <p:cNvSpPr>
              <a:spLocks noChangeShapeType="1"/>
            </p:cNvSpPr>
            <p:nvPr/>
          </p:nvSpPr>
          <p:spPr bwMode="auto">
            <a:xfrm>
              <a:off x="2657" y="2152"/>
              <a:ext cx="7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8589" name="Line 29"/>
            <p:cNvSpPr>
              <a:spLocks noChangeShapeType="1"/>
            </p:cNvSpPr>
            <p:nvPr/>
          </p:nvSpPr>
          <p:spPr bwMode="auto">
            <a:xfrm>
              <a:off x="2657" y="2108"/>
              <a:ext cx="7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8590" name="Line 30"/>
            <p:cNvSpPr>
              <a:spLocks noChangeShapeType="1"/>
            </p:cNvSpPr>
            <p:nvPr/>
          </p:nvSpPr>
          <p:spPr bwMode="auto">
            <a:xfrm>
              <a:off x="2657" y="2064"/>
              <a:ext cx="7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8591" name="Line 31"/>
            <p:cNvSpPr>
              <a:spLocks noChangeShapeType="1"/>
            </p:cNvSpPr>
            <p:nvPr/>
          </p:nvSpPr>
          <p:spPr bwMode="auto">
            <a:xfrm>
              <a:off x="2657" y="2019"/>
              <a:ext cx="7" cy="1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8592" name="Line 32"/>
            <p:cNvSpPr>
              <a:spLocks noChangeShapeType="1"/>
            </p:cNvSpPr>
            <p:nvPr/>
          </p:nvSpPr>
          <p:spPr bwMode="auto">
            <a:xfrm>
              <a:off x="2657" y="1975"/>
              <a:ext cx="7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8593" name="Line 33"/>
            <p:cNvSpPr>
              <a:spLocks noChangeShapeType="1"/>
            </p:cNvSpPr>
            <p:nvPr/>
          </p:nvSpPr>
          <p:spPr bwMode="auto">
            <a:xfrm>
              <a:off x="2657" y="1930"/>
              <a:ext cx="7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8594" name="Line 34"/>
            <p:cNvSpPr>
              <a:spLocks noChangeShapeType="1"/>
            </p:cNvSpPr>
            <p:nvPr/>
          </p:nvSpPr>
          <p:spPr bwMode="auto">
            <a:xfrm>
              <a:off x="2657" y="1886"/>
              <a:ext cx="7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8595" name="Line 35"/>
            <p:cNvSpPr>
              <a:spLocks noChangeShapeType="1"/>
            </p:cNvSpPr>
            <p:nvPr/>
          </p:nvSpPr>
          <p:spPr bwMode="auto">
            <a:xfrm>
              <a:off x="2657" y="1841"/>
              <a:ext cx="7" cy="1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8596" name="Line 36"/>
            <p:cNvSpPr>
              <a:spLocks noChangeShapeType="1"/>
            </p:cNvSpPr>
            <p:nvPr/>
          </p:nvSpPr>
          <p:spPr bwMode="auto">
            <a:xfrm>
              <a:off x="2657" y="1797"/>
              <a:ext cx="7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8597" name="Line 37"/>
            <p:cNvSpPr>
              <a:spLocks noChangeShapeType="1"/>
            </p:cNvSpPr>
            <p:nvPr/>
          </p:nvSpPr>
          <p:spPr bwMode="auto">
            <a:xfrm>
              <a:off x="2657" y="1752"/>
              <a:ext cx="7" cy="1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8598" name="Line 38"/>
            <p:cNvSpPr>
              <a:spLocks noChangeShapeType="1"/>
            </p:cNvSpPr>
            <p:nvPr/>
          </p:nvSpPr>
          <p:spPr bwMode="auto">
            <a:xfrm>
              <a:off x="2657" y="1708"/>
              <a:ext cx="7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8599" name="Line 39"/>
            <p:cNvSpPr>
              <a:spLocks noChangeShapeType="1"/>
            </p:cNvSpPr>
            <p:nvPr/>
          </p:nvSpPr>
          <p:spPr bwMode="auto">
            <a:xfrm>
              <a:off x="2657" y="1664"/>
              <a:ext cx="7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8600" name="Line 40"/>
            <p:cNvSpPr>
              <a:spLocks noChangeShapeType="1"/>
            </p:cNvSpPr>
            <p:nvPr/>
          </p:nvSpPr>
          <p:spPr bwMode="auto">
            <a:xfrm>
              <a:off x="2657" y="1620"/>
              <a:ext cx="7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8601" name="Line 41"/>
            <p:cNvSpPr>
              <a:spLocks noChangeShapeType="1"/>
            </p:cNvSpPr>
            <p:nvPr/>
          </p:nvSpPr>
          <p:spPr bwMode="auto">
            <a:xfrm>
              <a:off x="2657" y="1575"/>
              <a:ext cx="7" cy="1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8602" name="Line 42"/>
            <p:cNvSpPr>
              <a:spLocks noChangeShapeType="1"/>
            </p:cNvSpPr>
            <p:nvPr/>
          </p:nvSpPr>
          <p:spPr bwMode="auto">
            <a:xfrm>
              <a:off x="2657" y="2285"/>
              <a:ext cx="9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8603" name="Line 43"/>
            <p:cNvSpPr>
              <a:spLocks noChangeShapeType="1"/>
            </p:cNvSpPr>
            <p:nvPr/>
          </p:nvSpPr>
          <p:spPr bwMode="auto">
            <a:xfrm>
              <a:off x="2657" y="2196"/>
              <a:ext cx="9" cy="1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8604" name="Line 44"/>
            <p:cNvSpPr>
              <a:spLocks noChangeShapeType="1"/>
            </p:cNvSpPr>
            <p:nvPr/>
          </p:nvSpPr>
          <p:spPr bwMode="auto">
            <a:xfrm>
              <a:off x="2657" y="2108"/>
              <a:ext cx="9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8605" name="Line 45"/>
            <p:cNvSpPr>
              <a:spLocks noChangeShapeType="1"/>
            </p:cNvSpPr>
            <p:nvPr/>
          </p:nvSpPr>
          <p:spPr bwMode="auto">
            <a:xfrm>
              <a:off x="2657" y="2019"/>
              <a:ext cx="9" cy="1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8606" name="Line 46"/>
            <p:cNvSpPr>
              <a:spLocks noChangeShapeType="1"/>
            </p:cNvSpPr>
            <p:nvPr/>
          </p:nvSpPr>
          <p:spPr bwMode="auto">
            <a:xfrm>
              <a:off x="2657" y="1930"/>
              <a:ext cx="9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8607" name="Line 47"/>
            <p:cNvSpPr>
              <a:spLocks noChangeShapeType="1"/>
            </p:cNvSpPr>
            <p:nvPr/>
          </p:nvSpPr>
          <p:spPr bwMode="auto">
            <a:xfrm>
              <a:off x="2657" y="1841"/>
              <a:ext cx="9" cy="1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8608" name="Line 48"/>
            <p:cNvSpPr>
              <a:spLocks noChangeShapeType="1"/>
            </p:cNvSpPr>
            <p:nvPr/>
          </p:nvSpPr>
          <p:spPr bwMode="auto">
            <a:xfrm>
              <a:off x="2657" y="1752"/>
              <a:ext cx="9" cy="1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8609" name="Line 49"/>
            <p:cNvSpPr>
              <a:spLocks noChangeShapeType="1"/>
            </p:cNvSpPr>
            <p:nvPr/>
          </p:nvSpPr>
          <p:spPr bwMode="auto">
            <a:xfrm>
              <a:off x="2657" y="1664"/>
              <a:ext cx="9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8610" name="Line 50"/>
            <p:cNvSpPr>
              <a:spLocks noChangeShapeType="1"/>
            </p:cNvSpPr>
            <p:nvPr/>
          </p:nvSpPr>
          <p:spPr bwMode="auto">
            <a:xfrm>
              <a:off x="2657" y="1575"/>
              <a:ext cx="9" cy="1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8611" name="Line 51"/>
            <p:cNvSpPr>
              <a:spLocks noChangeShapeType="1"/>
            </p:cNvSpPr>
            <p:nvPr/>
          </p:nvSpPr>
          <p:spPr bwMode="auto">
            <a:xfrm>
              <a:off x="2657" y="2374"/>
              <a:ext cx="1017" cy="1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8612" name="Line 52"/>
            <p:cNvSpPr>
              <a:spLocks noChangeShapeType="1"/>
            </p:cNvSpPr>
            <p:nvPr/>
          </p:nvSpPr>
          <p:spPr bwMode="auto">
            <a:xfrm flipV="1">
              <a:off x="2759" y="2361"/>
              <a:ext cx="0" cy="13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8613" name="Line 53"/>
            <p:cNvSpPr>
              <a:spLocks noChangeShapeType="1"/>
            </p:cNvSpPr>
            <p:nvPr/>
          </p:nvSpPr>
          <p:spPr bwMode="auto">
            <a:xfrm flipV="1">
              <a:off x="2860" y="2361"/>
              <a:ext cx="0" cy="13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8614" name="Line 54"/>
            <p:cNvSpPr>
              <a:spLocks noChangeShapeType="1"/>
            </p:cNvSpPr>
            <p:nvPr/>
          </p:nvSpPr>
          <p:spPr bwMode="auto">
            <a:xfrm flipV="1">
              <a:off x="2962" y="2361"/>
              <a:ext cx="0" cy="13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8615" name="Line 55"/>
            <p:cNvSpPr>
              <a:spLocks noChangeShapeType="1"/>
            </p:cNvSpPr>
            <p:nvPr/>
          </p:nvSpPr>
          <p:spPr bwMode="auto">
            <a:xfrm flipV="1">
              <a:off x="3063" y="2361"/>
              <a:ext cx="1" cy="13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8616" name="Line 56"/>
            <p:cNvSpPr>
              <a:spLocks noChangeShapeType="1"/>
            </p:cNvSpPr>
            <p:nvPr/>
          </p:nvSpPr>
          <p:spPr bwMode="auto">
            <a:xfrm flipV="1">
              <a:off x="3165" y="2361"/>
              <a:ext cx="1" cy="13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8617" name="Line 57"/>
            <p:cNvSpPr>
              <a:spLocks noChangeShapeType="1"/>
            </p:cNvSpPr>
            <p:nvPr/>
          </p:nvSpPr>
          <p:spPr bwMode="auto">
            <a:xfrm flipV="1">
              <a:off x="3267" y="2361"/>
              <a:ext cx="0" cy="13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8618" name="Line 58"/>
            <p:cNvSpPr>
              <a:spLocks noChangeShapeType="1"/>
            </p:cNvSpPr>
            <p:nvPr/>
          </p:nvSpPr>
          <p:spPr bwMode="auto">
            <a:xfrm flipV="1">
              <a:off x="3369" y="2361"/>
              <a:ext cx="0" cy="13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8619" name="Line 59"/>
            <p:cNvSpPr>
              <a:spLocks noChangeShapeType="1"/>
            </p:cNvSpPr>
            <p:nvPr/>
          </p:nvSpPr>
          <p:spPr bwMode="auto">
            <a:xfrm flipV="1">
              <a:off x="3470" y="2361"/>
              <a:ext cx="1" cy="13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8620" name="Line 60"/>
            <p:cNvSpPr>
              <a:spLocks noChangeShapeType="1"/>
            </p:cNvSpPr>
            <p:nvPr/>
          </p:nvSpPr>
          <p:spPr bwMode="auto">
            <a:xfrm flipV="1">
              <a:off x="3572" y="2361"/>
              <a:ext cx="0" cy="13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8621" name="Rectangle 61"/>
            <p:cNvSpPr>
              <a:spLocks noChangeArrowheads="1"/>
            </p:cNvSpPr>
            <p:nvPr/>
          </p:nvSpPr>
          <p:spPr bwMode="auto">
            <a:xfrm>
              <a:off x="2651" y="1596"/>
              <a:ext cx="2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000" b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sz="1000"/>
            </a:p>
          </p:txBody>
        </p:sp>
        <p:sp>
          <p:nvSpPr>
            <p:cNvPr id="578622" name="Rectangle 62"/>
            <p:cNvSpPr>
              <a:spLocks noChangeArrowheads="1"/>
            </p:cNvSpPr>
            <p:nvPr/>
          </p:nvSpPr>
          <p:spPr bwMode="auto">
            <a:xfrm>
              <a:off x="2639" y="2350"/>
              <a:ext cx="2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000" b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sz="1000"/>
            </a:p>
          </p:txBody>
        </p:sp>
        <p:sp>
          <p:nvSpPr>
            <p:cNvPr id="578623" name="Rectangle 63"/>
            <p:cNvSpPr>
              <a:spLocks noChangeArrowheads="1"/>
            </p:cNvSpPr>
            <p:nvPr/>
          </p:nvSpPr>
          <p:spPr bwMode="auto">
            <a:xfrm>
              <a:off x="2462" y="2232"/>
              <a:ext cx="176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000" b="0">
                  <a:solidFill>
                    <a:srgbClr val="000000"/>
                  </a:solidFill>
                </a:rPr>
                <a:t>1300</a:t>
              </a:r>
              <a:endParaRPr lang="ru-RU" sz="1000"/>
            </a:p>
          </p:txBody>
        </p:sp>
        <p:sp>
          <p:nvSpPr>
            <p:cNvPr id="578624" name="Rectangle 64"/>
            <p:cNvSpPr>
              <a:spLocks noChangeArrowheads="1"/>
            </p:cNvSpPr>
            <p:nvPr/>
          </p:nvSpPr>
          <p:spPr bwMode="auto">
            <a:xfrm>
              <a:off x="2639" y="2261"/>
              <a:ext cx="2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000" b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sz="1000"/>
            </a:p>
          </p:txBody>
        </p:sp>
        <p:sp>
          <p:nvSpPr>
            <p:cNvPr id="578625" name="Rectangle 65"/>
            <p:cNvSpPr>
              <a:spLocks noChangeArrowheads="1"/>
            </p:cNvSpPr>
            <p:nvPr/>
          </p:nvSpPr>
          <p:spPr bwMode="auto">
            <a:xfrm>
              <a:off x="2639" y="2173"/>
              <a:ext cx="2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000" b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sz="1000"/>
            </a:p>
          </p:txBody>
        </p:sp>
        <p:sp>
          <p:nvSpPr>
            <p:cNvPr id="578626" name="Rectangle 66"/>
            <p:cNvSpPr>
              <a:spLocks noChangeArrowheads="1"/>
            </p:cNvSpPr>
            <p:nvPr/>
          </p:nvSpPr>
          <p:spPr bwMode="auto">
            <a:xfrm>
              <a:off x="2462" y="2055"/>
              <a:ext cx="176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000" b="0">
                  <a:solidFill>
                    <a:srgbClr val="000000"/>
                  </a:solidFill>
                </a:rPr>
                <a:t>1700</a:t>
              </a:r>
              <a:endParaRPr lang="ru-RU" sz="1000"/>
            </a:p>
          </p:txBody>
        </p:sp>
        <p:sp>
          <p:nvSpPr>
            <p:cNvPr id="578627" name="Rectangle 67"/>
            <p:cNvSpPr>
              <a:spLocks noChangeArrowheads="1"/>
            </p:cNvSpPr>
            <p:nvPr/>
          </p:nvSpPr>
          <p:spPr bwMode="auto">
            <a:xfrm>
              <a:off x="2639" y="2084"/>
              <a:ext cx="2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000" b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sz="1000"/>
            </a:p>
          </p:txBody>
        </p:sp>
        <p:sp>
          <p:nvSpPr>
            <p:cNvPr id="578628" name="Rectangle 68"/>
            <p:cNvSpPr>
              <a:spLocks noChangeArrowheads="1"/>
            </p:cNvSpPr>
            <p:nvPr/>
          </p:nvSpPr>
          <p:spPr bwMode="auto">
            <a:xfrm>
              <a:off x="2639" y="1996"/>
              <a:ext cx="2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000" b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sz="1000"/>
            </a:p>
          </p:txBody>
        </p:sp>
        <p:sp>
          <p:nvSpPr>
            <p:cNvPr id="578629" name="Rectangle 69"/>
            <p:cNvSpPr>
              <a:spLocks noChangeArrowheads="1"/>
            </p:cNvSpPr>
            <p:nvPr/>
          </p:nvSpPr>
          <p:spPr bwMode="auto">
            <a:xfrm>
              <a:off x="2462" y="1877"/>
              <a:ext cx="176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000" b="0">
                  <a:solidFill>
                    <a:srgbClr val="000000"/>
                  </a:solidFill>
                </a:rPr>
                <a:t>2100</a:t>
              </a:r>
              <a:endParaRPr lang="ru-RU" sz="1000"/>
            </a:p>
          </p:txBody>
        </p:sp>
        <p:sp>
          <p:nvSpPr>
            <p:cNvPr id="578630" name="Rectangle 70"/>
            <p:cNvSpPr>
              <a:spLocks noChangeArrowheads="1"/>
            </p:cNvSpPr>
            <p:nvPr/>
          </p:nvSpPr>
          <p:spPr bwMode="auto">
            <a:xfrm>
              <a:off x="2639" y="1906"/>
              <a:ext cx="2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000" b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sz="1000"/>
            </a:p>
          </p:txBody>
        </p:sp>
        <p:sp>
          <p:nvSpPr>
            <p:cNvPr id="578631" name="Rectangle 71"/>
            <p:cNvSpPr>
              <a:spLocks noChangeArrowheads="1"/>
            </p:cNvSpPr>
            <p:nvPr/>
          </p:nvSpPr>
          <p:spPr bwMode="auto">
            <a:xfrm>
              <a:off x="2639" y="1818"/>
              <a:ext cx="2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000" b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sz="1000"/>
            </a:p>
          </p:txBody>
        </p:sp>
        <p:sp>
          <p:nvSpPr>
            <p:cNvPr id="578632" name="Rectangle 72"/>
            <p:cNvSpPr>
              <a:spLocks noChangeArrowheads="1"/>
            </p:cNvSpPr>
            <p:nvPr/>
          </p:nvSpPr>
          <p:spPr bwMode="auto">
            <a:xfrm>
              <a:off x="2462" y="1700"/>
              <a:ext cx="176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000" b="0">
                  <a:solidFill>
                    <a:srgbClr val="000000"/>
                  </a:solidFill>
                </a:rPr>
                <a:t>2500</a:t>
              </a:r>
              <a:endParaRPr lang="ru-RU" sz="1000"/>
            </a:p>
          </p:txBody>
        </p:sp>
        <p:sp>
          <p:nvSpPr>
            <p:cNvPr id="578633" name="Rectangle 73"/>
            <p:cNvSpPr>
              <a:spLocks noChangeArrowheads="1"/>
            </p:cNvSpPr>
            <p:nvPr/>
          </p:nvSpPr>
          <p:spPr bwMode="auto">
            <a:xfrm>
              <a:off x="2639" y="1729"/>
              <a:ext cx="2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000" b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sz="1000"/>
            </a:p>
          </p:txBody>
        </p:sp>
        <p:sp>
          <p:nvSpPr>
            <p:cNvPr id="578634" name="Rectangle 74"/>
            <p:cNvSpPr>
              <a:spLocks noChangeArrowheads="1"/>
            </p:cNvSpPr>
            <p:nvPr/>
          </p:nvSpPr>
          <p:spPr bwMode="auto">
            <a:xfrm>
              <a:off x="2639" y="1641"/>
              <a:ext cx="2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000" b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sz="1000"/>
            </a:p>
          </p:txBody>
        </p:sp>
        <p:sp>
          <p:nvSpPr>
            <p:cNvPr id="578636" name="Rectangle 76"/>
            <p:cNvSpPr>
              <a:spLocks noChangeArrowheads="1"/>
            </p:cNvSpPr>
            <p:nvPr/>
          </p:nvSpPr>
          <p:spPr bwMode="auto">
            <a:xfrm>
              <a:off x="2574" y="2398"/>
              <a:ext cx="161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ru-RU" sz="1000">
                  <a:solidFill>
                    <a:srgbClr val="000000"/>
                  </a:solidFill>
                </a:rPr>
                <a:t>UO</a:t>
              </a:r>
              <a:r>
                <a:rPr lang="en-US" sz="1000" baseline="-25000">
                  <a:solidFill>
                    <a:srgbClr val="000000"/>
                  </a:solidFill>
                </a:rPr>
                <a:t>2</a:t>
              </a:r>
              <a:endParaRPr lang="ru-RU" sz="1000" baseline="-25000"/>
            </a:p>
          </p:txBody>
        </p:sp>
        <p:sp>
          <p:nvSpPr>
            <p:cNvPr id="578638" name="Rectangle 78"/>
            <p:cNvSpPr>
              <a:spLocks noChangeArrowheads="1"/>
            </p:cNvSpPr>
            <p:nvPr/>
          </p:nvSpPr>
          <p:spPr bwMode="auto">
            <a:xfrm>
              <a:off x="2821" y="2398"/>
              <a:ext cx="8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000" b="0">
                  <a:solidFill>
                    <a:srgbClr val="000000"/>
                  </a:solidFill>
                  <a:latin typeface="Times New Roman" pitchFamily="18" charset="0"/>
                </a:rPr>
                <a:t>20</a:t>
              </a:r>
              <a:endParaRPr lang="ru-RU" sz="1000"/>
            </a:p>
          </p:txBody>
        </p:sp>
        <p:sp>
          <p:nvSpPr>
            <p:cNvPr id="578640" name="Rectangle 80"/>
            <p:cNvSpPr>
              <a:spLocks noChangeArrowheads="1"/>
            </p:cNvSpPr>
            <p:nvPr/>
          </p:nvSpPr>
          <p:spPr bwMode="auto">
            <a:xfrm>
              <a:off x="3025" y="2398"/>
              <a:ext cx="8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000" b="0">
                  <a:solidFill>
                    <a:srgbClr val="000000"/>
                  </a:solidFill>
                  <a:latin typeface="Times New Roman" pitchFamily="18" charset="0"/>
                </a:rPr>
                <a:t>40</a:t>
              </a:r>
              <a:endParaRPr lang="ru-RU" sz="1000"/>
            </a:p>
          </p:txBody>
        </p:sp>
        <p:sp>
          <p:nvSpPr>
            <p:cNvPr id="578642" name="Rectangle 82"/>
            <p:cNvSpPr>
              <a:spLocks noChangeArrowheads="1"/>
            </p:cNvSpPr>
            <p:nvPr/>
          </p:nvSpPr>
          <p:spPr bwMode="auto">
            <a:xfrm>
              <a:off x="3228" y="2398"/>
              <a:ext cx="8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000" b="0">
                  <a:solidFill>
                    <a:srgbClr val="000000"/>
                  </a:solidFill>
                  <a:latin typeface="Times New Roman" pitchFamily="18" charset="0"/>
                </a:rPr>
                <a:t>60</a:t>
              </a:r>
              <a:endParaRPr lang="ru-RU" sz="1000"/>
            </a:p>
          </p:txBody>
        </p:sp>
        <p:sp>
          <p:nvSpPr>
            <p:cNvPr id="578644" name="Rectangle 84"/>
            <p:cNvSpPr>
              <a:spLocks noChangeArrowheads="1"/>
            </p:cNvSpPr>
            <p:nvPr/>
          </p:nvSpPr>
          <p:spPr bwMode="auto">
            <a:xfrm>
              <a:off x="3431" y="2398"/>
              <a:ext cx="8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000" b="0">
                  <a:solidFill>
                    <a:srgbClr val="000000"/>
                  </a:solidFill>
                  <a:latin typeface="Times New Roman" pitchFamily="18" charset="0"/>
                </a:rPr>
                <a:t>80</a:t>
              </a:r>
              <a:endParaRPr lang="ru-RU" sz="1000"/>
            </a:p>
          </p:txBody>
        </p:sp>
        <p:sp>
          <p:nvSpPr>
            <p:cNvPr id="578646" name="Rectangle 86"/>
            <p:cNvSpPr>
              <a:spLocks noChangeArrowheads="1"/>
            </p:cNvSpPr>
            <p:nvPr/>
          </p:nvSpPr>
          <p:spPr bwMode="auto">
            <a:xfrm>
              <a:off x="3645" y="2400"/>
              <a:ext cx="155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000">
                  <a:solidFill>
                    <a:srgbClr val="000000"/>
                  </a:solidFill>
                </a:rPr>
                <a:t>FeO</a:t>
              </a:r>
              <a:endParaRPr lang="ru-RU" sz="1000"/>
            </a:p>
          </p:txBody>
        </p:sp>
        <p:sp>
          <p:nvSpPr>
            <p:cNvPr id="578647" name="Rectangle 87"/>
            <p:cNvSpPr>
              <a:spLocks noChangeArrowheads="1"/>
            </p:cNvSpPr>
            <p:nvPr/>
          </p:nvSpPr>
          <p:spPr bwMode="auto">
            <a:xfrm>
              <a:off x="2990" y="2467"/>
              <a:ext cx="43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000">
                  <a:solidFill>
                    <a:srgbClr val="000000"/>
                  </a:solidFill>
                </a:rPr>
                <a:t>FeO, mol</a:t>
              </a:r>
              <a:r>
                <a:rPr lang="en-US" sz="1000">
                  <a:solidFill>
                    <a:srgbClr val="000000"/>
                  </a:solidFill>
                </a:rPr>
                <a:t> </a:t>
              </a:r>
              <a:r>
                <a:rPr lang="ru-RU" sz="1000">
                  <a:solidFill>
                    <a:srgbClr val="000000"/>
                  </a:solidFill>
                </a:rPr>
                <a:t>%</a:t>
              </a:r>
              <a:endParaRPr lang="ru-RU" sz="1000"/>
            </a:p>
          </p:txBody>
        </p:sp>
        <p:sp>
          <p:nvSpPr>
            <p:cNvPr id="578648" name="Rectangle 88"/>
            <p:cNvSpPr>
              <a:spLocks noChangeArrowheads="1"/>
            </p:cNvSpPr>
            <p:nvPr/>
          </p:nvSpPr>
          <p:spPr bwMode="auto">
            <a:xfrm>
              <a:off x="2576" y="1482"/>
              <a:ext cx="183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000">
                  <a:solidFill>
                    <a:srgbClr val="000000"/>
                  </a:solidFill>
                  <a:latin typeface="Times New Roman" pitchFamily="18" charset="0"/>
                </a:rPr>
                <a:t>T, </a:t>
              </a:r>
              <a:r>
                <a:rPr lang="ru-RU" sz="1000">
                  <a:solidFill>
                    <a:srgbClr val="000000"/>
                  </a:solidFill>
                  <a:latin typeface="Symbol" pitchFamily="18" charset="2"/>
                </a:rPr>
                <a:t>°</a:t>
              </a:r>
              <a:r>
                <a:rPr lang="ru-RU" sz="1000">
                  <a:solidFill>
                    <a:srgbClr val="000000"/>
                  </a:solidFill>
                  <a:latin typeface="Times New Roman" pitchFamily="18" charset="0"/>
                </a:rPr>
                <a:t>C</a:t>
              </a:r>
            </a:p>
          </p:txBody>
        </p:sp>
        <p:sp>
          <p:nvSpPr>
            <p:cNvPr id="578649" name="Rectangle 89"/>
            <p:cNvSpPr>
              <a:spLocks noChangeArrowheads="1"/>
            </p:cNvSpPr>
            <p:nvPr/>
          </p:nvSpPr>
          <p:spPr bwMode="auto">
            <a:xfrm>
              <a:off x="2806" y="1482"/>
              <a:ext cx="2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0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sz="1000"/>
            </a:p>
          </p:txBody>
        </p:sp>
        <p:sp>
          <p:nvSpPr>
            <p:cNvPr id="578650" name="Line 90"/>
            <p:cNvSpPr>
              <a:spLocks noChangeShapeType="1"/>
            </p:cNvSpPr>
            <p:nvPr/>
          </p:nvSpPr>
          <p:spPr bwMode="auto">
            <a:xfrm>
              <a:off x="3675" y="1576"/>
              <a:ext cx="0" cy="79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8651" name="Line 91"/>
            <p:cNvSpPr>
              <a:spLocks noChangeShapeType="1"/>
            </p:cNvSpPr>
            <p:nvPr/>
          </p:nvSpPr>
          <p:spPr bwMode="auto">
            <a:xfrm flipH="1">
              <a:off x="3667" y="2330"/>
              <a:ext cx="8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8652" name="Line 92"/>
            <p:cNvSpPr>
              <a:spLocks noChangeShapeType="1"/>
            </p:cNvSpPr>
            <p:nvPr/>
          </p:nvSpPr>
          <p:spPr bwMode="auto">
            <a:xfrm flipH="1">
              <a:off x="3667" y="2285"/>
              <a:ext cx="8" cy="1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8653" name="Line 93"/>
            <p:cNvSpPr>
              <a:spLocks noChangeShapeType="1"/>
            </p:cNvSpPr>
            <p:nvPr/>
          </p:nvSpPr>
          <p:spPr bwMode="auto">
            <a:xfrm flipH="1">
              <a:off x="3667" y="2241"/>
              <a:ext cx="7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8654" name="Line 94"/>
            <p:cNvSpPr>
              <a:spLocks noChangeShapeType="1"/>
            </p:cNvSpPr>
            <p:nvPr/>
          </p:nvSpPr>
          <p:spPr bwMode="auto">
            <a:xfrm flipH="1">
              <a:off x="3667" y="2197"/>
              <a:ext cx="8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8655" name="Line 95"/>
            <p:cNvSpPr>
              <a:spLocks noChangeShapeType="1"/>
            </p:cNvSpPr>
            <p:nvPr/>
          </p:nvSpPr>
          <p:spPr bwMode="auto">
            <a:xfrm flipH="1">
              <a:off x="3667" y="2152"/>
              <a:ext cx="8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8656" name="Line 96"/>
            <p:cNvSpPr>
              <a:spLocks noChangeShapeType="1"/>
            </p:cNvSpPr>
            <p:nvPr/>
          </p:nvSpPr>
          <p:spPr bwMode="auto">
            <a:xfrm flipH="1">
              <a:off x="3667" y="2108"/>
              <a:ext cx="8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8657" name="Line 97"/>
            <p:cNvSpPr>
              <a:spLocks noChangeShapeType="1"/>
            </p:cNvSpPr>
            <p:nvPr/>
          </p:nvSpPr>
          <p:spPr bwMode="auto">
            <a:xfrm flipH="1">
              <a:off x="3667" y="2064"/>
              <a:ext cx="8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8658" name="Line 98"/>
            <p:cNvSpPr>
              <a:spLocks noChangeShapeType="1"/>
            </p:cNvSpPr>
            <p:nvPr/>
          </p:nvSpPr>
          <p:spPr bwMode="auto">
            <a:xfrm flipH="1">
              <a:off x="3667" y="2020"/>
              <a:ext cx="8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8659" name="Line 99"/>
            <p:cNvSpPr>
              <a:spLocks noChangeShapeType="1"/>
            </p:cNvSpPr>
            <p:nvPr/>
          </p:nvSpPr>
          <p:spPr bwMode="auto">
            <a:xfrm flipH="1">
              <a:off x="3667" y="1975"/>
              <a:ext cx="8" cy="1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8660" name="Line 100"/>
            <p:cNvSpPr>
              <a:spLocks noChangeShapeType="1"/>
            </p:cNvSpPr>
            <p:nvPr/>
          </p:nvSpPr>
          <p:spPr bwMode="auto">
            <a:xfrm flipH="1">
              <a:off x="3667" y="1931"/>
              <a:ext cx="8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8661" name="Line 101"/>
            <p:cNvSpPr>
              <a:spLocks noChangeShapeType="1"/>
            </p:cNvSpPr>
            <p:nvPr/>
          </p:nvSpPr>
          <p:spPr bwMode="auto">
            <a:xfrm flipH="1">
              <a:off x="3667" y="1886"/>
              <a:ext cx="8" cy="1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8662" name="Line 102"/>
            <p:cNvSpPr>
              <a:spLocks noChangeShapeType="1"/>
            </p:cNvSpPr>
            <p:nvPr/>
          </p:nvSpPr>
          <p:spPr bwMode="auto">
            <a:xfrm flipH="1">
              <a:off x="3667" y="1842"/>
              <a:ext cx="8" cy="1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8663" name="Line 103"/>
            <p:cNvSpPr>
              <a:spLocks noChangeShapeType="1"/>
            </p:cNvSpPr>
            <p:nvPr/>
          </p:nvSpPr>
          <p:spPr bwMode="auto">
            <a:xfrm flipH="1">
              <a:off x="3667" y="1798"/>
              <a:ext cx="8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8664" name="Line 104"/>
            <p:cNvSpPr>
              <a:spLocks noChangeShapeType="1"/>
            </p:cNvSpPr>
            <p:nvPr/>
          </p:nvSpPr>
          <p:spPr bwMode="auto">
            <a:xfrm flipH="1">
              <a:off x="3667" y="1753"/>
              <a:ext cx="8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8665" name="Line 105"/>
            <p:cNvSpPr>
              <a:spLocks noChangeShapeType="1"/>
            </p:cNvSpPr>
            <p:nvPr/>
          </p:nvSpPr>
          <p:spPr bwMode="auto">
            <a:xfrm flipH="1">
              <a:off x="3667" y="1708"/>
              <a:ext cx="8" cy="1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8666" name="Line 106"/>
            <p:cNvSpPr>
              <a:spLocks noChangeShapeType="1"/>
            </p:cNvSpPr>
            <p:nvPr/>
          </p:nvSpPr>
          <p:spPr bwMode="auto">
            <a:xfrm flipH="1">
              <a:off x="3667" y="1664"/>
              <a:ext cx="8" cy="1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8667" name="Line 107"/>
            <p:cNvSpPr>
              <a:spLocks noChangeShapeType="1"/>
            </p:cNvSpPr>
            <p:nvPr/>
          </p:nvSpPr>
          <p:spPr bwMode="auto">
            <a:xfrm flipH="1">
              <a:off x="3667" y="1620"/>
              <a:ext cx="8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8668" name="Line 108"/>
            <p:cNvSpPr>
              <a:spLocks noChangeShapeType="1"/>
            </p:cNvSpPr>
            <p:nvPr/>
          </p:nvSpPr>
          <p:spPr bwMode="auto">
            <a:xfrm flipH="1">
              <a:off x="3667" y="1576"/>
              <a:ext cx="8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8669" name="Line 109"/>
            <p:cNvSpPr>
              <a:spLocks noChangeShapeType="1"/>
            </p:cNvSpPr>
            <p:nvPr/>
          </p:nvSpPr>
          <p:spPr bwMode="auto">
            <a:xfrm flipH="1">
              <a:off x="3665" y="2285"/>
              <a:ext cx="10" cy="1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8670" name="Line 110"/>
            <p:cNvSpPr>
              <a:spLocks noChangeShapeType="1"/>
            </p:cNvSpPr>
            <p:nvPr/>
          </p:nvSpPr>
          <p:spPr bwMode="auto">
            <a:xfrm flipH="1">
              <a:off x="3665" y="2197"/>
              <a:ext cx="1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8671" name="Line 111"/>
            <p:cNvSpPr>
              <a:spLocks noChangeShapeType="1"/>
            </p:cNvSpPr>
            <p:nvPr/>
          </p:nvSpPr>
          <p:spPr bwMode="auto">
            <a:xfrm flipH="1">
              <a:off x="3665" y="2108"/>
              <a:ext cx="1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8672" name="Line 112"/>
            <p:cNvSpPr>
              <a:spLocks noChangeShapeType="1"/>
            </p:cNvSpPr>
            <p:nvPr/>
          </p:nvSpPr>
          <p:spPr bwMode="auto">
            <a:xfrm flipH="1">
              <a:off x="3665" y="2020"/>
              <a:ext cx="1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8673" name="Line 113"/>
            <p:cNvSpPr>
              <a:spLocks noChangeShapeType="1"/>
            </p:cNvSpPr>
            <p:nvPr/>
          </p:nvSpPr>
          <p:spPr bwMode="auto">
            <a:xfrm flipH="1">
              <a:off x="3665" y="1931"/>
              <a:ext cx="1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8674" name="Line 114"/>
            <p:cNvSpPr>
              <a:spLocks noChangeShapeType="1"/>
            </p:cNvSpPr>
            <p:nvPr/>
          </p:nvSpPr>
          <p:spPr bwMode="auto">
            <a:xfrm flipH="1">
              <a:off x="3665" y="1842"/>
              <a:ext cx="10" cy="1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8675" name="Line 115"/>
            <p:cNvSpPr>
              <a:spLocks noChangeShapeType="1"/>
            </p:cNvSpPr>
            <p:nvPr/>
          </p:nvSpPr>
          <p:spPr bwMode="auto">
            <a:xfrm flipH="1">
              <a:off x="3665" y="1753"/>
              <a:ext cx="1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8676" name="Line 116"/>
            <p:cNvSpPr>
              <a:spLocks noChangeShapeType="1"/>
            </p:cNvSpPr>
            <p:nvPr/>
          </p:nvSpPr>
          <p:spPr bwMode="auto">
            <a:xfrm flipH="1">
              <a:off x="3665" y="1664"/>
              <a:ext cx="10" cy="1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8677" name="Line 117"/>
            <p:cNvSpPr>
              <a:spLocks noChangeShapeType="1"/>
            </p:cNvSpPr>
            <p:nvPr/>
          </p:nvSpPr>
          <p:spPr bwMode="auto">
            <a:xfrm flipH="1">
              <a:off x="3665" y="1576"/>
              <a:ext cx="1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8678" name="Rectangle 118"/>
            <p:cNvSpPr>
              <a:spLocks noChangeArrowheads="1"/>
            </p:cNvSpPr>
            <p:nvPr/>
          </p:nvSpPr>
          <p:spPr bwMode="auto">
            <a:xfrm>
              <a:off x="2711" y="2191"/>
              <a:ext cx="8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000">
                  <a:solidFill>
                    <a:srgbClr val="0000FF"/>
                  </a:solidFill>
                  <a:latin typeface="Times New Roman" pitchFamily="18" charset="0"/>
                </a:rPr>
                <a:t>SS</a:t>
              </a:r>
              <a:endParaRPr lang="ru-RU" sz="1000"/>
            </a:p>
          </p:txBody>
        </p:sp>
        <p:sp>
          <p:nvSpPr>
            <p:cNvPr id="578679" name="Rectangle 119"/>
            <p:cNvSpPr>
              <a:spLocks noChangeArrowheads="1"/>
            </p:cNvSpPr>
            <p:nvPr/>
          </p:nvSpPr>
          <p:spPr bwMode="auto">
            <a:xfrm>
              <a:off x="2752" y="2191"/>
              <a:ext cx="2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00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endParaRPr lang="ru-RU" sz="1000"/>
            </a:p>
          </p:txBody>
        </p:sp>
        <p:sp>
          <p:nvSpPr>
            <p:cNvPr id="578680" name="Rectangle 120"/>
            <p:cNvSpPr>
              <a:spLocks noChangeArrowheads="1"/>
            </p:cNvSpPr>
            <p:nvPr/>
          </p:nvSpPr>
          <p:spPr bwMode="auto">
            <a:xfrm>
              <a:off x="2979" y="2039"/>
              <a:ext cx="187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000">
                  <a:solidFill>
                    <a:srgbClr val="0000FF"/>
                  </a:solidFill>
                  <a:latin typeface="Times New Roman" pitchFamily="18" charset="0"/>
                </a:rPr>
                <a:t>L+SS</a:t>
              </a:r>
              <a:endParaRPr lang="ru-RU" sz="1000"/>
            </a:p>
          </p:txBody>
        </p:sp>
        <p:sp>
          <p:nvSpPr>
            <p:cNvPr id="578681" name="Rectangle 121"/>
            <p:cNvSpPr>
              <a:spLocks noChangeArrowheads="1"/>
            </p:cNvSpPr>
            <p:nvPr/>
          </p:nvSpPr>
          <p:spPr bwMode="auto">
            <a:xfrm>
              <a:off x="3065" y="2039"/>
              <a:ext cx="2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00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endParaRPr lang="ru-RU" sz="1000"/>
            </a:p>
          </p:txBody>
        </p:sp>
        <p:sp>
          <p:nvSpPr>
            <p:cNvPr id="578682" name="Rectangle 122"/>
            <p:cNvSpPr>
              <a:spLocks noChangeArrowheads="1"/>
            </p:cNvSpPr>
            <p:nvPr/>
          </p:nvSpPr>
          <p:spPr bwMode="auto">
            <a:xfrm>
              <a:off x="3209" y="1729"/>
              <a:ext cx="53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000">
                  <a:solidFill>
                    <a:srgbClr val="0000FF"/>
                  </a:solidFill>
                  <a:latin typeface="Times New Roman" pitchFamily="18" charset="0"/>
                </a:rPr>
                <a:t>L</a:t>
              </a:r>
              <a:endParaRPr lang="ru-RU" sz="1000"/>
            </a:p>
          </p:txBody>
        </p:sp>
        <p:sp>
          <p:nvSpPr>
            <p:cNvPr id="578683" name="Rectangle 123"/>
            <p:cNvSpPr>
              <a:spLocks noChangeArrowheads="1"/>
            </p:cNvSpPr>
            <p:nvPr/>
          </p:nvSpPr>
          <p:spPr bwMode="auto">
            <a:xfrm>
              <a:off x="3234" y="1729"/>
              <a:ext cx="2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00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endParaRPr lang="ru-RU" sz="1000"/>
            </a:p>
          </p:txBody>
        </p:sp>
        <p:sp>
          <p:nvSpPr>
            <p:cNvPr id="578757" name="Text Box 197"/>
            <p:cNvSpPr txBox="1">
              <a:spLocks noChangeArrowheads="1"/>
            </p:cNvSpPr>
            <p:nvPr/>
          </p:nvSpPr>
          <p:spPr bwMode="auto">
            <a:xfrm>
              <a:off x="2909" y="1507"/>
              <a:ext cx="6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accent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algn="ctr"/>
              <a:r>
                <a:rPr lang="en-US" sz="1400">
                  <a:solidFill>
                    <a:schemeClr val="accent2"/>
                  </a:solidFill>
                  <a:latin typeface="Arial" pitchFamily="34" charset="0"/>
                </a:rPr>
                <a:t>Published</a:t>
              </a:r>
            </a:p>
          </p:txBody>
        </p:sp>
      </p:grpSp>
      <p:grpSp>
        <p:nvGrpSpPr>
          <p:cNvPr id="578805" name="Group 245"/>
          <p:cNvGrpSpPr>
            <a:grpSpLocks/>
          </p:cNvGrpSpPr>
          <p:nvPr/>
        </p:nvGrpSpPr>
        <p:grpSpPr bwMode="auto">
          <a:xfrm>
            <a:off x="53975" y="1038225"/>
            <a:ext cx="1927225" cy="1981200"/>
            <a:chOff x="434" y="726"/>
            <a:chExt cx="1214" cy="1248"/>
          </a:xfrm>
        </p:grpSpPr>
        <p:sp>
          <p:nvSpPr>
            <p:cNvPr id="578688" name="Line 128"/>
            <p:cNvSpPr>
              <a:spLocks noChangeShapeType="1"/>
            </p:cNvSpPr>
            <p:nvPr/>
          </p:nvSpPr>
          <p:spPr bwMode="auto">
            <a:xfrm flipH="1">
              <a:off x="673" y="1449"/>
              <a:ext cx="840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8689" name="Rectangle 129"/>
            <p:cNvSpPr>
              <a:spLocks noChangeArrowheads="1"/>
            </p:cNvSpPr>
            <p:nvPr/>
          </p:nvSpPr>
          <p:spPr bwMode="auto">
            <a:xfrm>
              <a:off x="453" y="1012"/>
              <a:ext cx="231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1000" b="0">
                  <a:solidFill>
                    <a:srgbClr val="000080"/>
                  </a:solidFill>
                </a:rPr>
                <a:t>2600</a:t>
              </a:r>
              <a:endParaRPr lang="ru-RU" sz="1000"/>
            </a:p>
          </p:txBody>
        </p:sp>
        <p:sp>
          <p:nvSpPr>
            <p:cNvPr id="578690" name="Freeform 130"/>
            <p:cNvSpPr>
              <a:spLocks/>
            </p:cNvSpPr>
            <p:nvPr/>
          </p:nvSpPr>
          <p:spPr bwMode="auto">
            <a:xfrm>
              <a:off x="1516" y="1493"/>
              <a:ext cx="34" cy="216"/>
            </a:xfrm>
            <a:custGeom>
              <a:avLst/>
              <a:gdLst>
                <a:gd name="T0" fmla="*/ 83 w 90"/>
                <a:gd name="T1" fmla="*/ 567 h 567"/>
                <a:gd name="T2" fmla="*/ 0 w 90"/>
                <a:gd name="T3" fmla="*/ 0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0" h="567">
                  <a:moveTo>
                    <a:pt x="83" y="567"/>
                  </a:moveTo>
                  <a:cubicBezTo>
                    <a:pt x="90" y="138"/>
                    <a:pt x="0" y="0"/>
                    <a:pt x="0" y="0"/>
                  </a:cubicBezTo>
                </a:path>
              </a:pathLst>
            </a:cu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969696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8691" name="Line 131"/>
            <p:cNvSpPr>
              <a:spLocks noChangeShapeType="1"/>
            </p:cNvSpPr>
            <p:nvPr/>
          </p:nvSpPr>
          <p:spPr bwMode="auto">
            <a:xfrm flipH="1">
              <a:off x="670" y="1708"/>
              <a:ext cx="898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969696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8692" name="Freeform 132"/>
            <p:cNvSpPr>
              <a:spLocks/>
            </p:cNvSpPr>
            <p:nvPr/>
          </p:nvSpPr>
          <p:spPr bwMode="auto">
            <a:xfrm>
              <a:off x="1548" y="1699"/>
              <a:ext cx="18" cy="10"/>
            </a:xfrm>
            <a:custGeom>
              <a:avLst/>
              <a:gdLst>
                <a:gd name="T0" fmla="*/ 0 w 1656"/>
                <a:gd name="T1" fmla="*/ 804 h 804"/>
                <a:gd name="T2" fmla="*/ 1656 w 1656"/>
                <a:gd name="T3" fmla="*/ 0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56" h="804">
                  <a:moveTo>
                    <a:pt x="0" y="804"/>
                  </a:moveTo>
                  <a:cubicBezTo>
                    <a:pt x="492" y="288"/>
                    <a:pt x="1164" y="84"/>
                    <a:pt x="1656" y="0"/>
                  </a:cubicBezTo>
                </a:path>
              </a:pathLst>
            </a:cu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969696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8694" name="Freeform 134"/>
            <p:cNvSpPr>
              <a:spLocks/>
            </p:cNvSpPr>
            <p:nvPr/>
          </p:nvSpPr>
          <p:spPr bwMode="auto">
            <a:xfrm>
              <a:off x="1244" y="1365"/>
              <a:ext cx="270" cy="126"/>
            </a:xfrm>
            <a:custGeom>
              <a:avLst/>
              <a:gdLst>
                <a:gd name="T0" fmla="*/ 711 w 711"/>
                <a:gd name="T1" fmla="*/ 329 h 329"/>
                <a:gd name="T2" fmla="*/ 0 w 711"/>
                <a:gd name="T3" fmla="*/ 192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1" h="329">
                  <a:moveTo>
                    <a:pt x="711" y="329"/>
                  </a:moveTo>
                  <a:cubicBezTo>
                    <a:pt x="492" y="0"/>
                    <a:pt x="129" y="129"/>
                    <a:pt x="0" y="192"/>
                  </a:cubicBezTo>
                </a:path>
              </a:pathLst>
            </a:custGeom>
            <a:noFill/>
            <a:ln w="25400" cap="flat" cmpd="sng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969696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8695" name="Line 135"/>
            <p:cNvSpPr>
              <a:spLocks noChangeShapeType="1"/>
            </p:cNvSpPr>
            <p:nvPr/>
          </p:nvSpPr>
          <p:spPr bwMode="auto">
            <a:xfrm>
              <a:off x="673" y="1204"/>
              <a:ext cx="1" cy="577"/>
            </a:xfrm>
            <a:prstGeom prst="line">
              <a:avLst/>
            </a:prstGeom>
            <a:noFill/>
            <a:ln w="0">
              <a:solidFill>
                <a:srgbClr val="96969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8696" name="Line 136"/>
            <p:cNvSpPr>
              <a:spLocks noChangeShapeType="1"/>
            </p:cNvSpPr>
            <p:nvPr/>
          </p:nvSpPr>
          <p:spPr bwMode="auto">
            <a:xfrm>
              <a:off x="1568" y="844"/>
              <a:ext cx="0" cy="937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8697" name="Line 137"/>
            <p:cNvSpPr>
              <a:spLocks noChangeShapeType="1"/>
            </p:cNvSpPr>
            <p:nvPr/>
          </p:nvSpPr>
          <p:spPr bwMode="auto">
            <a:xfrm flipV="1">
              <a:off x="1568" y="1781"/>
              <a:ext cx="0" cy="10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8698" name="Line 138"/>
            <p:cNvSpPr>
              <a:spLocks noChangeShapeType="1"/>
            </p:cNvSpPr>
            <p:nvPr/>
          </p:nvSpPr>
          <p:spPr bwMode="auto">
            <a:xfrm>
              <a:off x="673" y="1781"/>
              <a:ext cx="895" cy="0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8699" name="Line 139"/>
            <p:cNvSpPr>
              <a:spLocks noChangeShapeType="1"/>
            </p:cNvSpPr>
            <p:nvPr/>
          </p:nvSpPr>
          <p:spPr bwMode="auto">
            <a:xfrm flipV="1">
              <a:off x="1479" y="1781"/>
              <a:ext cx="0" cy="10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8700" name="Line 140"/>
            <p:cNvSpPr>
              <a:spLocks noChangeShapeType="1"/>
            </p:cNvSpPr>
            <p:nvPr/>
          </p:nvSpPr>
          <p:spPr bwMode="auto">
            <a:xfrm flipV="1">
              <a:off x="1300" y="1781"/>
              <a:ext cx="0" cy="10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8701" name="Line 141"/>
            <p:cNvSpPr>
              <a:spLocks noChangeShapeType="1"/>
            </p:cNvSpPr>
            <p:nvPr/>
          </p:nvSpPr>
          <p:spPr bwMode="auto">
            <a:xfrm flipV="1">
              <a:off x="1121" y="1781"/>
              <a:ext cx="0" cy="10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8702" name="Line 142"/>
            <p:cNvSpPr>
              <a:spLocks noChangeShapeType="1"/>
            </p:cNvSpPr>
            <p:nvPr/>
          </p:nvSpPr>
          <p:spPr bwMode="auto">
            <a:xfrm flipV="1">
              <a:off x="942" y="1781"/>
              <a:ext cx="0" cy="10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578703" name="Group 143"/>
            <p:cNvGrpSpPr>
              <a:grpSpLocks/>
            </p:cNvGrpSpPr>
            <p:nvPr/>
          </p:nvGrpSpPr>
          <p:grpSpPr bwMode="auto">
            <a:xfrm>
              <a:off x="853" y="1781"/>
              <a:ext cx="537" cy="25"/>
              <a:chOff x="1172" y="3018"/>
              <a:chExt cx="1412" cy="33"/>
            </a:xfrm>
          </p:grpSpPr>
          <p:sp>
            <p:nvSpPr>
              <p:cNvPr id="578704" name="Line 144"/>
              <p:cNvSpPr>
                <a:spLocks noChangeShapeType="1"/>
              </p:cNvSpPr>
              <p:nvPr/>
            </p:nvSpPr>
            <p:spPr bwMode="auto">
              <a:xfrm flipV="1">
                <a:off x="2583" y="3018"/>
                <a:ext cx="1" cy="33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78705" name="Line 145"/>
              <p:cNvSpPr>
                <a:spLocks noChangeShapeType="1"/>
              </p:cNvSpPr>
              <p:nvPr/>
            </p:nvSpPr>
            <p:spPr bwMode="auto">
              <a:xfrm flipV="1">
                <a:off x="2113" y="3018"/>
                <a:ext cx="0" cy="33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78706" name="Line 146"/>
              <p:cNvSpPr>
                <a:spLocks noChangeShapeType="1"/>
              </p:cNvSpPr>
              <p:nvPr/>
            </p:nvSpPr>
            <p:spPr bwMode="auto">
              <a:xfrm flipV="1">
                <a:off x="1642" y="3018"/>
                <a:ext cx="1" cy="33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78707" name="Line 147"/>
              <p:cNvSpPr>
                <a:spLocks noChangeShapeType="1"/>
              </p:cNvSpPr>
              <p:nvPr/>
            </p:nvSpPr>
            <p:spPr bwMode="auto">
              <a:xfrm flipV="1">
                <a:off x="1172" y="3018"/>
                <a:ext cx="0" cy="33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578708" name="Line 148"/>
            <p:cNvSpPr>
              <a:spLocks noChangeShapeType="1"/>
            </p:cNvSpPr>
            <p:nvPr/>
          </p:nvSpPr>
          <p:spPr bwMode="auto">
            <a:xfrm flipV="1">
              <a:off x="763" y="1781"/>
              <a:ext cx="0" cy="10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8709" name="Line 149"/>
            <p:cNvSpPr>
              <a:spLocks noChangeShapeType="1"/>
            </p:cNvSpPr>
            <p:nvPr/>
          </p:nvSpPr>
          <p:spPr bwMode="auto">
            <a:xfrm flipV="1">
              <a:off x="673" y="1781"/>
              <a:ext cx="0" cy="10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8710" name="Rectangle 150"/>
            <p:cNvSpPr>
              <a:spLocks noChangeArrowheads="1"/>
            </p:cNvSpPr>
            <p:nvPr/>
          </p:nvSpPr>
          <p:spPr bwMode="auto">
            <a:xfrm>
              <a:off x="1479" y="1813"/>
              <a:ext cx="169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r>
                <a:rPr lang="en-US" sz="1000">
                  <a:solidFill>
                    <a:srgbClr val="000080"/>
                  </a:solidFill>
                </a:rPr>
                <a:t>SiO</a:t>
              </a:r>
              <a:r>
                <a:rPr lang="en-US" sz="1000" baseline="-25000">
                  <a:solidFill>
                    <a:srgbClr val="000080"/>
                  </a:solidFill>
                </a:rPr>
                <a:t>2</a:t>
              </a:r>
              <a:endParaRPr lang="ru-RU" sz="1000"/>
            </a:p>
          </p:txBody>
        </p:sp>
        <p:sp>
          <p:nvSpPr>
            <p:cNvPr id="578711" name="Rectangle 151"/>
            <p:cNvSpPr>
              <a:spLocks noChangeArrowheads="1"/>
            </p:cNvSpPr>
            <p:nvPr/>
          </p:nvSpPr>
          <p:spPr bwMode="auto">
            <a:xfrm>
              <a:off x="1307" y="1812"/>
              <a:ext cx="130" cy="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r>
                <a:rPr lang="en-US" sz="1000" b="0">
                  <a:solidFill>
                    <a:srgbClr val="000080"/>
                  </a:solidFill>
                </a:rPr>
                <a:t>80</a:t>
              </a:r>
              <a:endParaRPr lang="ru-RU" sz="1000"/>
            </a:p>
          </p:txBody>
        </p:sp>
        <p:sp>
          <p:nvSpPr>
            <p:cNvPr id="578712" name="Rectangle 152"/>
            <p:cNvSpPr>
              <a:spLocks noChangeArrowheads="1"/>
            </p:cNvSpPr>
            <p:nvPr/>
          </p:nvSpPr>
          <p:spPr bwMode="auto">
            <a:xfrm>
              <a:off x="1128" y="1812"/>
              <a:ext cx="131" cy="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r>
                <a:rPr lang="en-US" sz="1000" b="0">
                  <a:solidFill>
                    <a:srgbClr val="000080"/>
                  </a:solidFill>
                </a:rPr>
                <a:t>60</a:t>
              </a:r>
              <a:endParaRPr lang="ru-RU" sz="1000"/>
            </a:p>
          </p:txBody>
        </p:sp>
        <p:sp>
          <p:nvSpPr>
            <p:cNvPr id="578713" name="Rectangle 153"/>
            <p:cNvSpPr>
              <a:spLocks noChangeArrowheads="1"/>
            </p:cNvSpPr>
            <p:nvPr/>
          </p:nvSpPr>
          <p:spPr bwMode="auto">
            <a:xfrm>
              <a:off x="949" y="1812"/>
              <a:ext cx="133" cy="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r>
                <a:rPr lang="en-US" sz="1000" b="0">
                  <a:solidFill>
                    <a:srgbClr val="000080"/>
                  </a:solidFill>
                </a:rPr>
                <a:t>40</a:t>
              </a:r>
              <a:endParaRPr lang="ru-RU" sz="1000"/>
            </a:p>
          </p:txBody>
        </p:sp>
        <p:sp>
          <p:nvSpPr>
            <p:cNvPr id="578714" name="Rectangle 154"/>
            <p:cNvSpPr>
              <a:spLocks noChangeArrowheads="1"/>
            </p:cNvSpPr>
            <p:nvPr/>
          </p:nvSpPr>
          <p:spPr bwMode="auto">
            <a:xfrm>
              <a:off x="775" y="1812"/>
              <a:ext cx="133" cy="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r>
                <a:rPr lang="en-US" sz="1000" b="0">
                  <a:solidFill>
                    <a:srgbClr val="000080"/>
                  </a:solidFill>
                </a:rPr>
                <a:t>20</a:t>
              </a:r>
              <a:endParaRPr lang="ru-RU" sz="1000"/>
            </a:p>
          </p:txBody>
        </p:sp>
        <p:sp>
          <p:nvSpPr>
            <p:cNvPr id="578715" name="Rectangle 155"/>
            <p:cNvSpPr>
              <a:spLocks noChangeArrowheads="1"/>
            </p:cNvSpPr>
            <p:nvPr/>
          </p:nvSpPr>
          <p:spPr bwMode="auto">
            <a:xfrm>
              <a:off x="557" y="1813"/>
              <a:ext cx="222" cy="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r>
                <a:rPr lang="en-US" sz="1000">
                  <a:solidFill>
                    <a:srgbClr val="000080"/>
                  </a:solidFill>
                </a:rPr>
                <a:t>UO</a:t>
              </a:r>
              <a:r>
                <a:rPr lang="en-US" sz="1000" baseline="-25000">
                  <a:solidFill>
                    <a:srgbClr val="000080"/>
                  </a:solidFill>
                </a:rPr>
                <a:t>2</a:t>
              </a:r>
              <a:endParaRPr lang="ru-RU" sz="1000"/>
            </a:p>
          </p:txBody>
        </p:sp>
        <p:sp>
          <p:nvSpPr>
            <p:cNvPr id="578716" name="Line 156"/>
            <p:cNvSpPr>
              <a:spLocks noChangeShapeType="1"/>
            </p:cNvSpPr>
            <p:nvPr/>
          </p:nvSpPr>
          <p:spPr bwMode="auto">
            <a:xfrm flipH="1">
              <a:off x="672" y="837"/>
              <a:ext cx="0" cy="943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8717" name="Line 157"/>
            <p:cNvSpPr>
              <a:spLocks noChangeShapeType="1"/>
            </p:cNvSpPr>
            <p:nvPr/>
          </p:nvSpPr>
          <p:spPr bwMode="auto">
            <a:xfrm flipH="1">
              <a:off x="647" y="1491"/>
              <a:ext cx="25" cy="0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8718" name="Rectangle 158"/>
            <p:cNvSpPr>
              <a:spLocks noChangeArrowheads="1"/>
            </p:cNvSpPr>
            <p:nvPr/>
          </p:nvSpPr>
          <p:spPr bwMode="auto">
            <a:xfrm>
              <a:off x="434" y="1447"/>
              <a:ext cx="261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1000" b="0">
                  <a:solidFill>
                    <a:srgbClr val="000080"/>
                  </a:solidFill>
                </a:rPr>
                <a:t>2000</a:t>
              </a:r>
              <a:endParaRPr lang="ru-RU" sz="1000"/>
            </a:p>
          </p:txBody>
        </p:sp>
        <p:sp>
          <p:nvSpPr>
            <p:cNvPr id="578720" name="Line 160"/>
            <p:cNvSpPr>
              <a:spLocks noChangeShapeType="1"/>
            </p:cNvSpPr>
            <p:nvPr/>
          </p:nvSpPr>
          <p:spPr bwMode="auto">
            <a:xfrm flipH="1">
              <a:off x="647" y="1780"/>
              <a:ext cx="25" cy="1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8721" name="Rectangle 161"/>
            <p:cNvSpPr>
              <a:spLocks noChangeArrowheads="1"/>
            </p:cNvSpPr>
            <p:nvPr/>
          </p:nvSpPr>
          <p:spPr bwMode="auto">
            <a:xfrm>
              <a:off x="434" y="1737"/>
              <a:ext cx="261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1000" b="0">
                  <a:solidFill>
                    <a:srgbClr val="000080"/>
                  </a:solidFill>
                </a:rPr>
                <a:t>1600</a:t>
              </a:r>
              <a:endParaRPr lang="ru-RU" sz="1000"/>
            </a:p>
          </p:txBody>
        </p:sp>
        <p:sp>
          <p:nvSpPr>
            <p:cNvPr id="578722" name="Line 162"/>
            <p:cNvSpPr>
              <a:spLocks noChangeShapeType="1"/>
            </p:cNvSpPr>
            <p:nvPr/>
          </p:nvSpPr>
          <p:spPr bwMode="auto">
            <a:xfrm flipH="1">
              <a:off x="647" y="1637"/>
              <a:ext cx="25" cy="0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8723" name="Rectangle 163"/>
            <p:cNvSpPr>
              <a:spLocks noChangeArrowheads="1"/>
            </p:cNvSpPr>
            <p:nvPr/>
          </p:nvSpPr>
          <p:spPr bwMode="auto">
            <a:xfrm>
              <a:off x="434" y="1592"/>
              <a:ext cx="261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1000" b="0">
                  <a:solidFill>
                    <a:srgbClr val="000080"/>
                  </a:solidFill>
                </a:rPr>
                <a:t>1800</a:t>
              </a:r>
              <a:endParaRPr lang="ru-RU" sz="1000"/>
            </a:p>
          </p:txBody>
        </p:sp>
        <p:sp>
          <p:nvSpPr>
            <p:cNvPr id="578724" name="Line 164"/>
            <p:cNvSpPr>
              <a:spLocks noChangeShapeType="1"/>
            </p:cNvSpPr>
            <p:nvPr/>
          </p:nvSpPr>
          <p:spPr bwMode="auto">
            <a:xfrm flipH="1">
              <a:off x="647" y="1348"/>
              <a:ext cx="25" cy="0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8725" name="Rectangle 165"/>
            <p:cNvSpPr>
              <a:spLocks noChangeArrowheads="1"/>
            </p:cNvSpPr>
            <p:nvPr/>
          </p:nvSpPr>
          <p:spPr bwMode="auto">
            <a:xfrm>
              <a:off x="453" y="1302"/>
              <a:ext cx="231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1000" b="0">
                  <a:solidFill>
                    <a:srgbClr val="000080"/>
                  </a:solidFill>
                </a:rPr>
                <a:t>2200</a:t>
              </a:r>
              <a:endParaRPr lang="ru-RU" sz="1000"/>
            </a:p>
          </p:txBody>
        </p:sp>
        <p:sp>
          <p:nvSpPr>
            <p:cNvPr id="578726" name="Line 166"/>
            <p:cNvSpPr>
              <a:spLocks noChangeShapeType="1"/>
            </p:cNvSpPr>
            <p:nvPr/>
          </p:nvSpPr>
          <p:spPr bwMode="auto">
            <a:xfrm flipH="1">
              <a:off x="647" y="1204"/>
              <a:ext cx="25" cy="0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8727" name="Rectangle 167"/>
            <p:cNvSpPr>
              <a:spLocks noChangeArrowheads="1"/>
            </p:cNvSpPr>
            <p:nvPr/>
          </p:nvSpPr>
          <p:spPr bwMode="auto">
            <a:xfrm>
              <a:off x="453" y="1157"/>
              <a:ext cx="231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1000" b="0">
                  <a:solidFill>
                    <a:srgbClr val="000080"/>
                  </a:solidFill>
                </a:rPr>
                <a:t>2400</a:t>
              </a:r>
              <a:endParaRPr lang="ru-RU" sz="1000"/>
            </a:p>
          </p:txBody>
        </p:sp>
        <p:sp>
          <p:nvSpPr>
            <p:cNvPr id="578730" name="Line 170"/>
            <p:cNvSpPr>
              <a:spLocks noChangeShapeType="1"/>
            </p:cNvSpPr>
            <p:nvPr/>
          </p:nvSpPr>
          <p:spPr bwMode="auto">
            <a:xfrm flipH="1">
              <a:off x="1566" y="1491"/>
              <a:ext cx="25" cy="0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8731" name="Line 171"/>
            <p:cNvSpPr>
              <a:spLocks noChangeShapeType="1"/>
            </p:cNvSpPr>
            <p:nvPr/>
          </p:nvSpPr>
          <p:spPr bwMode="auto">
            <a:xfrm flipH="1">
              <a:off x="1566" y="1780"/>
              <a:ext cx="25" cy="1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8732" name="Line 172"/>
            <p:cNvSpPr>
              <a:spLocks noChangeShapeType="1"/>
            </p:cNvSpPr>
            <p:nvPr/>
          </p:nvSpPr>
          <p:spPr bwMode="auto">
            <a:xfrm flipH="1">
              <a:off x="1566" y="1637"/>
              <a:ext cx="25" cy="0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8733" name="Line 173"/>
            <p:cNvSpPr>
              <a:spLocks noChangeShapeType="1"/>
            </p:cNvSpPr>
            <p:nvPr/>
          </p:nvSpPr>
          <p:spPr bwMode="auto">
            <a:xfrm flipH="1">
              <a:off x="1566" y="1348"/>
              <a:ext cx="25" cy="0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8734" name="Line 174"/>
            <p:cNvSpPr>
              <a:spLocks noChangeShapeType="1"/>
            </p:cNvSpPr>
            <p:nvPr/>
          </p:nvSpPr>
          <p:spPr bwMode="auto">
            <a:xfrm flipH="1">
              <a:off x="1566" y="1204"/>
              <a:ext cx="25" cy="0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8735" name="Rectangle 175"/>
            <p:cNvSpPr>
              <a:spLocks noChangeArrowheads="1"/>
            </p:cNvSpPr>
            <p:nvPr/>
          </p:nvSpPr>
          <p:spPr bwMode="auto">
            <a:xfrm>
              <a:off x="598" y="726"/>
              <a:ext cx="260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r>
                <a:rPr lang="en-US" sz="1000">
                  <a:solidFill>
                    <a:srgbClr val="000080"/>
                  </a:solidFill>
                </a:rPr>
                <a:t>T, </a:t>
              </a:r>
              <a:r>
                <a:rPr lang="en-US" sz="1000">
                  <a:solidFill>
                    <a:srgbClr val="000080"/>
                  </a:solidFill>
                  <a:sym typeface="Symbol" pitchFamily="18" charset="2"/>
                </a:rPr>
                <a:t>C</a:t>
              </a:r>
              <a:endParaRPr lang="ru-RU" sz="1000"/>
            </a:p>
          </p:txBody>
        </p:sp>
        <p:sp>
          <p:nvSpPr>
            <p:cNvPr id="578736" name="Line 176"/>
            <p:cNvSpPr>
              <a:spLocks noChangeShapeType="1"/>
            </p:cNvSpPr>
            <p:nvPr/>
          </p:nvSpPr>
          <p:spPr bwMode="auto">
            <a:xfrm flipH="1">
              <a:off x="647" y="1059"/>
              <a:ext cx="25" cy="1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8737" name="Line 177"/>
            <p:cNvSpPr>
              <a:spLocks noChangeShapeType="1"/>
            </p:cNvSpPr>
            <p:nvPr/>
          </p:nvSpPr>
          <p:spPr bwMode="auto">
            <a:xfrm flipH="1">
              <a:off x="647" y="914"/>
              <a:ext cx="25" cy="1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8738" name="Rectangle 178"/>
            <p:cNvSpPr>
              <a:spLocks noChangeArrowheads="1"/>
            </p:cNvSpPr>
            <p:nvPr/>
          </p:nvSpPr>
          <p:spPr bwMode="auto">
            <a:xfrm>
              <a:off x="453" y="868"/>
              <a:ext cx="231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1000" b="0">
                  <a:solidFill>
                    <a:srgbClr val="000080"/>
                  </a:solidFill>
                </a:rPr>
                <a:t>2800</a:t>
              </a:r>
              <a:endParaRPr lang="ru-RU" sz="1000"/>
            </a:p>
          </p:txBody>
        </p:sp>
        <p:sp>
          <p:nvSpPr>
            <p:cNvPr id="578739" name="Line 179"/>
            <p:cNvSpPr>
              <a:spLocks noChangeShapeType="1"/>
            </p:cNvSpPr>
            <p:nvPr/>
          </p:nvSpPr>
          <p:spPr bwMode="auto">
            <a:xfrm flipH="1">
              <a:off x="1243" y="1443"/>
              <a:ext cx="222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969696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8740" name="Freeform 180"/>
            <p:cNvSpPr>
              <a:spLocks/>
            </p:cNvSpPr>
            <p:nvPr/>
          </p:nvSpPr>
          <p:spPr bwMode="auto">
            <a:xfrm>
              <a:off x="992" y="1242"/>
              <a:ext cx="249" cy="201"/>
            </a:xfrm>
            <a:custGeom>
              <a:avLst/>
              <a:gdLst>
                <a:gd name="T0" fmla="*/ 654 w 654"/>
                <a:gd name="T1" fmla="*/ 528 h 528"/>
                <a:gd name="T2" fmla="*/ 0 w 654"/>
                <a:gd name="T3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54" h="528">
                  <a:moveTo>
                    <a:pt x="654" y="528"/>
                  </a:moveTo>
                  <a:cubicBezTo>
                    <a:pt x="318" y="477"/>
                    <a:pt x="0" y="0"/>
                    <a:pt x="0" y="0"/>
                  </a:cubicBezTo>
                </a:path>
              </a:pathLst>
            </a:cu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969696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8741" name="Freeform 181"/>
            <p:cNvSpPr>
              <a:spLocks/>
            </p:cNvSpPr>
            <p:nvPr/>
          </p:nvSpPr>
          <p:spPr bwMode="auto">
            <a:xfrm>
              <a:off x="673" y="863"/>
              <a:ext cx="318" cy="379"/>
            </a:xfrm>
            <a:custGeom>
              <a:avLst/>
              <a:gdLst>
                <a:gd name="T0" fmla="*/ 837 w 837"/>
                <a:gd name="T1" fmla="*/ 999 h 999"/>
                <a:gd name="T2" fmla="*/ 0 w 837"/>
                <a:gd name="T3" fmla="*/ 0 h 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37" h="999">
                  <a:moveTo>
                    <a:pt x="837" y="999"/>
                  </a:moveTo>
                  <a:cubicBezTo>
                    <a:pt x="390" y="282"/>
                    <a:pt x="66" y="36"/>
                    <a:pt x="0" y="0"/>
                  </a:cubicBezTo>
                </a:path>
              </a:pathLst>
            </a:custGeom>
            <a:noFill/>
            <a:ln w="25400" cap="flat" cmpd="sng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969696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8745" name="Line 185"/>
            <p:cNvSpPr>
              <a:spLocks noChangeShapeType="1"/>
            </p:cNvSpPr>
            <p:nvPr/>
          </p:nvSpPr>
          <p:spPr bwMode="auto">
            <a:xfrm flipH="1">
              <a:off x="1568" y="1059"/>
              <a:ext cx="30" cy="0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8746" name="Line 186"/>
            <p:cNvSpPr>
              <a:spLocks noChangeShapeType="1"/>
            </p:cNvSpPr>
            <p:nvPr/>
          </p:nvSpPr>
          <p:spPr bwMode="auto">
            <a:xfrm flipH="1">
              <a:off x="1568" y="914"/>
              <a:ext cx="25" cy="1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8748" name="Rectangle 188"/>
            <p:cNvSpPr>
              <a:spLocks noChangeArrowheads="1"/>
            </p:cNvSpPr>
            <p:nvPr/>
          </p:nvSpPr>
          <p:spPr bwMode="auto">
            <a:xfrm>
              <a:off x="843" y="1902"/>
              <a:ext cx="540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r>
                <a:rPr lang="en-US" sz="1000">
                  <a:solidFill>
                    <a:srgbClr val="000080"/>
                  </a:solidFill>
                </a:rPr>
                <a:t>mol</a:t>
              </a:r>
              <a:r>
                <a:rPr lang="it-IT" sz="1000">
                  <a:solidFill>
                    <a:srgbClr val="000080"/>
                  </a:solidFill>
                </a:rPr>
                <a:t> % SiO</a:t>
              </a:r>
              <a:r>
                <a:rPr lang="it-IT" sz="1000" baseline="-25000">
                  <a:solidFill>
                    <a:srgbClr val="000080"/>
                  </a:solidFill>
                </a:rPr>
                <a:t>2</a:t>
              </a:r>
              <a:endParaRPr lang="ru-RU" sz="1000"/>
            </a:p>
          </p:txBody>
        </p:sp>
        <p:sp>
          <p:nvSpPr>
            <p:cNvPr id="578756" name="Text Box 196"/>
            <p:cNvSpPr txBox="1">
              <a:spLocks noChangeArrowheads="1"/>
            </p:cNvSpPr>
            <p:nvPr/>
          </p:nvSpPr>
          <p:spPr bwMode="auto">
            <a:xfrm>
              <a:off x="1112" y="858"/>
              <a:ext cx="11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accent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algn="ctr"/>
              <a:endParaRPr lang="en-US" sz="1200">
                <a:solidFill>
                  <a:srgbClr val="FF0000"/>
                </a:solidFill>
                <a:latin typeface="Arial" pitchFamily="34" charset="0"/>
              </a:endParaRPr>
            </a:p>
          </p:txBody>
        </p:sp>
        <p:grpSp>
          <p:nvGrpSpPr>
            <p:cNvPr id="578789" name="Group 229"/>
            <p:cNvGrpSpPr>
              <a:grpSpLocks/>
            </p:cNvGrpSpPr>
            <p:nvPr/>
          </p:nvGrpSpPr>
          <p:grpSpPr bwMode="auto">
            <a:xfrm>
              <a:off x="1242" y="1006"/>
              <a:ext cx="298" cy="672"/>
              <a:chOff x="3531" y="1303"/>
              <a:chExt cx="743" cy="1623"/>
            </a:xfrm>
          </p:grpSpPr>
          <p:sp>
            <p:nvSpPr>
              <p:cNvPr id="578790" name="Freeform 230"/>
              <p:cNvSpPr>
                <a:spLocks/>
              </p:cNvSpPr>
              <p:nvPr/>
            </p:nvSpPr>
            <p:spPr bwMode="auto">
              <a:xfrm>
                <a:off x="3564" y="1303"/>
                <a:ext cx="710" cy="1623"/>
              </a:xfrm>
              <a:custGeom>
                <a:avLst/>
                <a:gdLst>
                  <a:gd name="T0" fmla="*/ 0 w 1774"/>
                  <a:gd name="T1" fmla="*/ 2662 h 4058"/>
                  <a:gd name="T2" fmla="*/ 1440 w 1774"/>
                  <a:gd name="T3" fmla="*/ 2647 h 4058"/>
                  <a:gd name="T4" fmla="*/ 1774 w 1774"/>
                  <a:gd name="T5" fmla="*/ 4058 h 40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74" h="4058">
                    <a:moveTo>
                      <a:pt x="0" y="2662"/>
                    </a:moveTo>
                    <a:cubicBezTo>
                      <a:pt x="135" y="810"/>
                      <a:pt x="809" y="0"/>
                      <a:pt x="1440" y="2647"/>
                    </a:cubicBezTo>
                    <a:cubicBezTo>
                      <a:pt x="1660" y="2887"/>
                      <a:pt x="1693" y="3403"/>
                      <a:pt x="1774" y="4058"/>
                    </a:cubicBezTo>
                  </a:path>
                </a:pathLst>
              </a:custGeom>
              <a:noFill/>
              <a:ln w="25400" cap="flat" cmpd="sng">
                <a:solidFill>
                  <a:srgbClr val="3333CC"/>
                </a:solidFill>
                <a:prstDash val="dashDot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969696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78791" name="Oval 231"/>
              <p:cNvSpPr>
                <a:spLocks noChangeArrowheads="1"/>
              </p:cNvSpPr>
              <p:nvPr/>
            </p:nvSpPr>
            <p:spPr bwMode="auto">
              <a:xfrm>
                <a:off x="4103" y="2225"/>
                <a:ext cx="64" cy="63"/>
              </a:xfrm>
              <a:prstGeom prst="ellipse">
                <a:avLst/>
              </a:prstGeom>
              <a:solidFill>
                <a:srgbClr val="00CC99">
                  <a:alpha val="60001"/>
                </a:srgbClr>
              </a:solidFill>
              <a:ln w="12700" algn="ctr">
                <a:solidFill>
                  <a:srgbClr val="3333CC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969696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578792" name="Oval 232"/>
              <p:cNvSpPr>
                <a:spLocks noChangeArrowheads="1"/>
              </p:cNvSpPr>
              <p:nvPr/>
            </p:nvSpPr>
            <p:spPr bwMode="auto">
              <a:xfrm>
                <a:off x="3531" y="2347"/>
                <a:ext cx="64" cy="63"/>
              </a:xfrm>
              <a:prstGeom prst="ellipse">
                <a:avLst/>
              </a:prstGeom>
              <a:solidFill>
                <a:srgbClr val="00CC99">
                  <a:alpha val="60001"/>
                </a:srgbClr>
              </a:solidFill>
              <a:ln w="12700" algn="ctr">
                <a:solidFill>
                  <a:srgbClr val="3333CC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969696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578793" name="Oval 233"/>
              <p:cNvSpPr>
                <a:spLocks noChangeArrowheads="1"/>
              </p:cNvSpPr>
              <p:nvPr/>
            </p:nvSpPr>
            <p:spPr bwMode="auto">
              <a:xfrm>
                <a:off x="4038" y="2125"/>
                <a:ext cx="64" cy="63"/>
              </a:xfrm>
              <a:prstGeom prst="ellipse">
                <a:avLst/>
              </a:prstGeom>
              <a:solidFill>
                <a:srgbClr val="00CC99">
                  <a:alpha val="60001"/>
                </a:srgbClr>
              </a:solidFill>
              <a:ln w="12700" algn="ctr">
                <a:solidFill>
                  <a:srgbClr val="3333CC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969696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578794" name="Oval 234"/>
              <p:cNvSpPr>
                <a:spLocks noChangeArrowheads="1"/>
              </p:cNvSpPr>
              <p:nvPr/>
            </p:nvSpPr>
            <p:spPr bwMode="auto">
              <a:xfrm>
                <a:off x="3576" y="2124"/>
                <a:ext cx="64" cy="62"/>
              </a:xfrm>
              <a:prstGeom prst="ellipse">
                <a:avLst/>
              </a:prstGeom>
              <a:solidFill>
                <a:srgbClr val="00CC99">
                  <a:alpha val="60001"/>
                </a:srgbClr>
              </a:solidFill>
              <a:ln w="12700" algn="ctr">
                <a:solidFill>
                  <a:srgbClr val="3333CC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969696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578795" name="Oval 235"/>
              <p:cNvSpPr>
                <a:spLocks noChangeArrowheads="1"/>
              </p:cNvSpPr>
              <p:nvPr/>
            </p:nvSpPr>
            <p:spPr bwMode="auto">
              <a:xfrm>
                <a:off x="3544" y="2226"/>
                <a:ext cx="64" cy="63"/>
              </a:xfrm>
              <a:prstGeom prst="ellipse">
                <a:avLst/>
              </a:prstGeom>
              <a:solidFill>
                <a:srgbClr val="00CC99">
                  <a:alpha val="60001"/>
                </a:srgbClr>
              </a:solidFill>
              <a:ln w="12700" algn="ctr">
                <a:solidFill>
                  <a:srgbClr val="3333CC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969696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578796" name="Oval 236"/>
              <p:cNvSpPr>
                <a:spLocks noChangeArrowheads="1"/>
              </p:cNvSpPr>
              <p:nvPr/>
            </p:nvSpPr>
            <p:spPr bwMode="auto">
              <a:xfrm>
                <a:off x="4102" y="2347"/>
                <a:ext cx="64" cy="63"/>
              </a:xfrm>
              <a:prstGeom prst="ellipse">
                <a:avLst/>
              </a:prstGeom>
              <a:solidFill>
                <a:srgbClr val="00CC99">
                  <a:alpha val="60001"/>
                </a:srgbClr>
              </a:solidFill>
              <a:ln w="12700" algn="ctr">
                <a:solidFill>
                  <a:srgbClr val="3333CC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969696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578797" name="Oval 237"/>
              <p:cNvSpPr>
                <a:spLocks noChangeArrowheads="1"/>
              </p:cNvSpPr>
              <p:nvPr/>
            </p:nvSpPr>
            <p:spPr bwMode="auto">
              <a:xfrm>
                <a:off x="3653" y="1752"/>
                <a:ext cx="64" cy="63"/>
              </a:xfrm>
              <a:prstGeom prst="ellipse">
                <a:avLst/>
              </a:prstGeom>
              <a:solidFill>
                <a:srgbClr val="00CC99"/>
              </a:solidFill>
              <a:ln w="12700" algn="ctr">
                <a:solidFill>
                  <a:srgbClr val="3333CC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969696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578798" name="Oval 238"/>
              <p:cNvSpPr>
                <a:spLocks noChangeArrowheads="1"/>
              </p:cNvSpPr>
              <p:nvPr/>
            </p:nvSpPr>
            <p:spPr bwMode="auto">
              <a:xfrm>
                <a:off x="3888" y="1752"/>
                <a:ext cx="65" cy="63"/>
              </a:xfrm>
              <a:prstGeom prst="ellipse">
                <a:avLst/>
              </a:prstGeom>
              <a:solidFill>
                <a:srgbClr val="00CC99"/>
              </a:solidFill>
              <a:ln w="12700" algn="ctr">
                <a:solidFill>
                  <a:srgbClr val="3333CC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969696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</p:grpSp>
      </p:grpSp>
      <p:sp>
        <p:nvSpPr>
          <p:cNvPr id="578566" name="Text Box 6"/>
          <p:cNvSpPr txBox="1">
            <a:spLocks noChangeArrowheads="1"/>
          </p:cNvSpPr>
          <p:nvPr/>
        </p:nvSpPr>
        <p:spPr bwMode="auto">
          <a:xfrm>
            <a:off x="901700" y="4397375"/>
            <a:ext cx="6127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57150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71450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28600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r>
              <a:rPr lang="en-US" sz="1600">
                <a:latin typeface="Arial" pitchFamily="34" charset="0"/>
              </a:rPr>
              <a:t>SiO</a:t>
            </a:r>
            <a:r>
              <a:rPr lang="en-US" sz="1600" baseline="-25000">
                <a:latin typeface="Arial" pitchFamily="34" charset="0"/>
              </a:rPr>
              <a:t>2</a:t>
            </a:r>
            <a:endParaRPr lang="ru-RU" sz="1600">
              <a:latin typeface="Arial" pitchFamily="34" charset="0"/>
            </a:endParaRPr>
          </a:p>
        </p:txBody>
      </p:sp>
      <p:sp>
        <p:nvSpPr>
          <p:cNvPr id="578568" name="Text Box 8"/>
          <p:cNvSpPr txBox="1">
            <a:spLocks noChangeArrowheads="1"/>
          </p:cNvSpPr>
          <p:nvPr/>
        </p:nvSpPr>
        <p:spPr bwMode="auto">
          <a:xfrm>
            <a:off x="2419350" y="2065338"/>
            <a:ext cx="5667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57150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71450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28600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r>
              <a:rPr lang="en-US" sz="1600">
                <a:latin typeface="Arial" pitchFamily="34" charset="0"/>
              </a:rPr>
              <a:t>UO</a:t>
            </a:r>
            <a:r>
              <a:rPr lang="en-US" sz="1600" baseline="-25000">
                <a:latin typeface="Arial" pitchFamily="34" charset="0"/>
              </a:rPr>
              <a:t>2</a:t>
            </a:r>
            <a:endParaRPr lang="ru-RU" sz="1600" baseline="-25000">
              <a:latin typeface="Arial" pitchFamily="34" charset="0"/>
            </a:endParaRPr>
          </a:p>
        </p:txBody>
      </p:sp>
      <p:sp>
        <p:nvSpPr>
          <p:cNvPr id="578802" name="Rectangle 242"/>
          <p:cNvSpPr>
            <a:spLocks noChangeArrowheads="1"/>
          </p:cNvSpPr>
          <p:nvPr/>
        </p:nvSpPr>
        <p:spPr bwMode="auto">
          <a:xfrm>
            <a:off x="111125" y="496888"/>
            <a:ext cx="28352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defTabSz="762000">
              <a:tabLst>
                <a:tab pos="990600" algn="l"/>
              </a:tabLst>
            </a:pPr>
            <a:r>
              <a:rPr lang="en-US">
                <a:solidFill>
                  <a:srgbClr val="660033"/>
                </a:solidFill>
              </a:rPr>
              <a:t>UO</a:t>
            </a:r>
            <a:r>
              <a:rPr lang="en-US" baseline="-25000">
                <a:solidFill>
                  <a:srgbClr val="660033"/>
                </a:solidFill>
              </a:rPr>
              <a:t>2</a:t>
            </a:r>
            <a:r>
              <a:rPr lang="en-US">
                <a:solidFill>
                  <a:srgbClr val="660033"/>
                </a:solidFill>
                <a:cs typeface="Arial" pitchFamily="34" charset="0"/>
              </a:rPr>
              <a:t>–</a:t>
            </a:r>
            <a:r>
              <a:rPr lang="en-US">
                <a:solidFill>
                  <a:srgbClr val="660033"/>
                </a:solidFill>
              </a:rPr>
              <a:t>FeO</a:t>
            </a:r>
            <a:r>
              <a:rPr lang="en-US">
                <a:solidFill>
                  <a:srgbClr val="660033"/>
                </a:solidFill>
                <a:cs typeface="Arial" pitchFamily="34" charset="0"/>
              </a:rPr>
              <a:t>–</a:t>
            </a:r>
            <a:r>
              <a:rPr lang="en-US">
                <a:solidFill>
                  <a:srgbClr val="660033"/>
                </a:solidFill>
              </a:rPr>
              <a:t>SiO</a:t>
            </a:r>
            <a:r>
              <a:rPr lang="en-US" baseline="-25000">
                <a:solidFill>
                  <a:srgbClr val="660033"/>
                </a:solidFill>
              </a:rPr>
              <a:t>2</a:t>
            </a:r>
          </a:p>
        </p:txBody>
      </p:sp>
      <p:sp>
        <p:nvSpPr>
          <p:cNvPr id="578567" name="Text Box 7"/>
          <p:cNvSpPr txBox="1">
            <a:spLocks noChangeArrowheads="1"/>
          </p:cNvSpPr>
          <p:nvPr/>
        </p:nvSpPr>
        <p:spPr bwMode="auto">
          <a:xfrm>
            <a:off x="3617913" y="4397375"/>
            <a:ext cx="5794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57150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71450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28600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r>
              <a:rPr lang="en-US" sz="1600">
                <a:latin typeface="Arial" pitchFamily="34" charset="0"/>
              </a:rPr>
              <a:t>FeO</a:t>
            </a:r>
            <a:endParaRPr lang="ru-RU" sz="1600" baseline="-25000">
              <a:latin typeface="Arial" pitchFamily="34" charset="0"/>
            </a:endParaRPr>
          </a:p>
        </p:txBody>
      </p:sp>
      <p:sp>
        <p:nvSpPr>
          <p:cNvPr id="578569" name="Line 9"/>
          <p:cNvSpPr>
            <a:spLocks noChangeShapeType="1"/>
          </p:cNvSpPr>
          <p:nvPr/>
        </p:nvSpPr>
        <p:spPr bwMode="auto">
          <a:xfrm>
            <a:off x="2682875" y="2360613"/>
            <a:ext cx="466725" cy="2071687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8571" name="Line 11"/>
          <p:cNvSpPr>
            <a:spLocks noChangeShapeType="1"/>
          </p:cNvSpPr>
          <p:nvPr/>
        </p:nvSpPr>
        <p:spPr bwMode="auto">
          <a:xfrm>
            <a:off x="3136900" y="4425950"/>
            <a:ext cx="715963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8572" name="Line 12"/>
          <p:cNvSpPr>
            <a:spLocks noChangeShapeType="1"/>
          </p:cNvSpPr>
          <p:nvPr/>
        </p:nvSpPr>
        <p:spPr bwMode="auto">
          <a:xfrm flipV="1">
            <a:off x="1508125" y="2351088"/>
            <a:ext cx="1174750" cy="2084387"/>
          </a:xfrm>
          <a:prstGeom prst="line">
            <a:avLst/>
          </a:prstGeom>
          <a:noFill/>
          <a:ln w="50800">
            <a:solidFill>
              <a:srgbClr val="008000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8573" name="Line 13"/>
          <p:cNvSpPr>
            <a:spLocks noChangeShapeType="1"/>
          </p:cNvSpPr>
          <p:nvPr/>
        </p:nvSpPr>
        <p:spPr bwMode="auto">
          <a:xfrm>
            <a:off x="2678113" y="2357438"/>
            <a:ext cx="1174750" cy="2068512"/>
          </a:xfrm>
          <a:prstGeom prst="line">
            <a:avLst/>
          </a:prstGeom>
          <a:noFill/>
          <a:ln w="50800">
            <a:solidFill>
              <a:srgbClr val="008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8574" name="Text Box 14"/>
          <p:cNvSpPr txBox="1">
            <a:spLocks noChangeArrowheads="1"/>
          </p:cNvSpPr>
          <p:nvPr/>
        </p:nvSpPr>
        <p:spPr bwMode="auto">
          <a:xfrm rot="3710857">
            <a:off x="2754313" y="3251200"/>
            <a:ext cx="1470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57150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71450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28600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r>
              <a:rPr lang="en-US" sz="2000">
                <a:solidFill>
                  <a:srgbClr val="008000"/>
                </a:solidFill>
                <a:latin typeface="Arial" pitchFamily="34" charset="0"/>
              </a:rPr>
              <a:t>CORPHAD</a:t>
            </a:r>
            <a:endParaRPr lang="ru-RU" sz="2000">
              <a:solidFill>
                <a:srgbClr val="008000"/>
              </a:solidFill>
              <a:latin typeface="Arial" pitchFamily="34" charset="0"/>
            </a:endParaRPr>
          </a:p>
        </p:txBody>
      </p:sp>
      <p:sp>
        <p:nvSpPr>
          <p:cNvPr id="578575" name="Text Box 15"/>
          <p:cNvSpPr txBox="1">
            <a:spLocks noChangeArrowheads="1"/>
          </p:cNvSpPr>
          <p:nvPr/>
        </p:nvSpPr>
        <p:spPr bwMode="auto">
          <a:xfrm rot="39517441">
            <a:off x="1308895" y="2999581"/>
            <a:ext cx="14716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57150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71450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28600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r>
              <a:rPr lang="en-US" sz="2000">
                <a:solidFill>
                  <a:srgbClr val="008000"/>
                </a:solidFill>
                <a:latin typeface="Arial" pitchFamily="34" charset="0"/>
              </a:rPr>
              <a:t>CORPHAD</a:t>
            </a:r>
            <a:endParaRPr lang="ru-RU" sz="2000">
              <a:solidFill>
                <a:srgbClr val="008000"/>
              </a:solidFill>
              <a:latin typeface="Arial" pitchFamily="34" charset="0"/>
            </a:endParaRPr>
          </a:p>
        </p:txBody>
      </p:sp>
      <p:sp>
        <p:nvSpPr>
          <p:cNvPr id="578758" name="Oval 198"/>
          <p:cNvSpPr>
            <a:spLocks noChangeArrowheads="1"/>
          </p:cNvSpPr>
          <p:nvPr/>
        </p:nvSpPr>
        <p:spPr bwMode="auto">
          <a:xfrm>
            <a:off x="3108325" y="4387850"/>
            <a:ext cx="65088" cy="65088"/>
          </a:xfrm>
          <a:prstGeom prst="ellipse">
            <a:avLst/>
          </a:prstGeom>
          <a:solidFill>
            <a:srgbClr val="FFFF00"/>
          </a:solidFill>
          <a:ln w="12700" algn="ctr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78759" name="Text Box 199"/>
          <p:cNvSpPr txBox="1">
            <a:spLocks noChangeArrowheads="1"/>
          </p:cNvSpPr>
          <p:nvPr/>
        </p:nvSpPr>
        <p:spPr bwMode="auto">
          <a:xfrm>
            <a:off x="2752725" y="4397375"/>
            <a:ext cx="927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57150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71450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28600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r>
              <a:rPr lang="en-US" sz="1600">
                <a:latin typeface="Arial" pitchFamily="34" charset="0"/>
              </a:rPr>
              <a:t>Fe</a:t>
            </a:r>
            <a:r>
              <a:rPr lang="en-US" sz="1600" baseline="-25000">
                <a:latin typeface="Arial" pitchFamily="34" charset="0"/>
              </a:rPr>
              <a:t>2</a:t>
            </a:r>
            <a:r>
              <a:rPr lang="en-US" sz="1600">
                <a:latin typeface="Arial" pitchFamily="34" charset="0"/>
              </a:rPr>
              <a:t>SiO</a:t>
            </a:r>
            <a:r>
              <a:rPr lang="en-US" sz="1600" baseline="-25000">
                <a:latin typeface="Arial" pitchFamily="34" charset="0"/>
              </a:rPr>
              <a:t>4</a:t>
            </a:r>
            <a:endParaRPr lang="ru-RU" sz="1600" baseline="-25000">
              <a:latin typeface="Arial" pitchFamily="34" charset="0"/>
            </a:endParaRPr>
          </a:p>
        </p:txBody>
      </p:sp>
      <p:sp>
        <p:nvSpPr>
          <p:cNvPr id="578765" name="Line 205"/>
          <p:cNvSpPr>
            <a:spLocks noChangeShapeType="1"/>
          </p:cNvSpPr>
          <p:nvPr/>
        </p:nvSpPr>
        <p:spPr bwMode="auto">
          <a:xfrm>
            <a:off x="1524000" y="4425950"/>
            <a:ext cx="1590675" cy="0"/>
          </a:xfrm>
          <a:prstGeom prst="line">
            <a:avLst/>
          </a:prstGeom>
          <a:noFill/>
          <a:ln w="50800">
            <a:solidFill>
              <a:srgbClr val="0000FF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8801" name="Oval 241"/>
          <p:cNvSpPr>
            <a:spLocks noChangeArrowheads="1"/>
          </p:cNvSpPr>
          <p:nvPr/>
        </p:nvSpPr>
        <p:spPr bwMode="auto">
          <a:xfrm>
            <a:off x="2405063" y="3076575"/>
            <a:ext cx="388937" cy="584200"/>
          </a:xfrm>
          <a:prstGeom prst="ellipse">
            <a:avLst/>
          </a:prstGeom>
          <a:gradFill rotWithShape="1">
            <a:gsLst>
              <a:gs pos="0">
                <a:srgbClr val="FFFF99">
                  <a:alpha val="64999"/>
                </a:srgbClr>
              </a:gs>
              <a:gs pos="100000">
                <a:srgbClr val="FF3300">
                  <a:alpha val="30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F0000"/>
                </a:solidFill>
              </a:rPr>
              <a:t>?</a:t>
            </a:r>
            <a:endParaRPr lang="ru-RU" sz="2000">
              <a:solidFill>
                <a:srgbClr val="FF0000"/>
              </a:solidFill>
            </a:endParaRPr>
          </a:p>
        </p:txBody>
      </p:sp>
      <p:graphicFrame>
        <p:nvGraphicFramePr>
          <p:cNvPr id="579029" name="Group 469"/>
          <p:cNvGraphicFramePr>
            <a:graphicFrameLocks noGrp="1"/>
          </p:cNvGraphicFramePr>
          <p:nvPr>
            <p:ph/>
          </p:nvPr>
        </p:nvGraphicFramePr>
        <p:xfrm>
          <a:off x="5983288" y="1203325"/>
          <a:ext cx="3021012" cy="4213872"/>
        </p:xfrm>
        <a:graphic>
          <a:graphicData uri="http://schemas.openxmlformats.org/drawingml/2006/table">
            <a:tbl>
              <a:tblPr/>
              <a:tblGrid>
                <a:gridCol w="417512"/>
                <a:gridCol w="693738"/>
                <a:gridCol w="663575"/>
                <a:gridCol w="1246187"/>
              </a:tblGrid>
              <a:tr h="241300">
                <a:tc row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Pt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UO</a:t>
                      </a:r>
                      <a:r>
                        <a:rPr kumimoji="0" lang="en-US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  <a:endParaRPr kumimoji="0" lang="ru-RU" sz="1400" b="1" i="0" u="none" strike="noStrike" cap="none" normalizeH="0" baseline="-2500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FeO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Objectives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mol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 %</a:t>
                      </a:r>
                      <a:endParaRPr kumimoji="0" lang="ru-RU" sz="1400" b="1" i="0" u="none" strike="noStrike" cap="none" normalizeH="0" baseline="-2500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eutectic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liquidus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solidus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eutectic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6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</a:rPr>
                        <a:t>6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</a:rPr>
                        <a:t>6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7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</a:rPr>
                        <a:t>7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</a:rPr>
                        <a:t>7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liquidus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solidus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8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</a:rPr>
                        <a:t>8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</a:rPr>
                        <a:t>8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stratification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9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</a:rPr>
                        <a:t>9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</a:rPr>
                        <a:t>9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10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78971" name="Rectangle 411"/>
          <p:cNvSpPr>
            <a:spLocks noChangeArrowheads="1"/>
          </p:cNvSpPr>
          <p:nvPr/>
        </p:nvSpPr>
        <p:spPr bwMode="auto">
          <a:xfrm>
            <a:off x="4565650" y="547688"/>
            <a:ext cx="460692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defTabSz="762000">
              <a:tabLst>
                <a:tab pos="990600" algn="l"/>
              </a:tabLst>
            </a:pPr>
            <a:r>
              <a:rPr lang="en-US" sz="2600">
                <a:solidFill>
                  <a:srgbClr val="800000"/>
                </a:solidFill>
              </a:rPr>
              <a:t>PRECOS matrix – </a:t>
            </a:r>
            <a:r>
              <a:rPr lang="ru-RU" sz="2600">
                <a:solidFill>
                  <a:srgbClr val="800000"/>
                </a:solidFill>
              </a:rPr>
              <a:t>10</a:t>
            </a:r>
            <a:r>
              <a:rPr lang="en-US" sz="2600">
                <a:solidFill>
                  <a:srgbClr val="800000"/>
                </a:solidFill>
              </a:rPr>
              <a:t> points</a:t>
            </a:r>
          </a:p>
        </p:txBody>
      </p:sp>
      <p:sp>
        <p:nvSpPr>
          <p:cNvPr id="578984" name="Oval 424"/>
          <p:cNvSpPr>
            <a:spLocks noChangeArrowheads="1"/>
          </p:cNvSpPr>
          <p:nvPr/>
        </p:nvSpPr>
        <p:spPr bwMode="auto">
          <a:xfrm>
            <a:off x="2044700" y="3778250"/>
            <a:ext cx="388938" cy="581025"/>
          </a:xfrm>
          <a:prstGeom prst="ellipse">
            <a:avLst/>
          </a:prstGeom>
          <a:gradFill rotWithShape="1">
            <a:gsLst>
              <a:gs pos="0">
                <a:srgbClr val="FFFF99">
                  <a:alpha val="64999"/>
                </a:srgbClr>
              </a:gs>
              <a:gs pos="100000">
                <a:srgbClr val="FF3300">
                  <a:alpha val="30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000">
                <a:solidFill>
                  <a:srgbClr val="FF0000"/>
                </a:solidFill>
              </a:rPr>
              <a:t>?</a:t>
            </a:r>
            <a:endParaRPr lang="ru-RU" sz="2000">
              <a:solidFill>
                <a:srgbClr val="FF0000"/>
              </a:solidFill>
            </a:endParaRPr>
          </a:p>
        </p:txBody>
      </p:sp>
      <p:grpSp>
        <p:nvGrpSpPr>
          <p:cNvPr id="578986" name="Group 426"/>
          <p:cNvGrpSpPr>
            <a:grpSpLocks/>
          </p:cNvGrpSpPr>
          <p:nvPr/>
        </p:nvGrpSpPr>
        <p:grpSpPr bwMode="auto">
          <a:xfrm>
            <a:off x="2730500" y="712788"/>
            <a:ext cx="1866900" cy="1489075"/>
            <a:chOff x="1546" y="461"/>
            <a:chExt cx="1176" cy="938"/>
          </a:xfrm>
        </p:grpSpPr>
        <p:grpSp>
          <p:nvGrpSpPr>
            <p:cNvPr id="578970" name="Group 410"/>
            <p:cNvGrpSpPr>
              <a:grpSpLocks/>
            </p:cNvGrpSpPr>
            <p:nvPr/>
          </p:nvGrpSpPr>
          <p:grpSpPr bwMode="auto">
            <a:xfrm>
              <a:off x="1546" y="461"/>
              <a:ext cx="1176" cy="938"/>
              <a:chOff x="-24" y="2899"/>
              <a:chExt cx="1176" cy="938"/>
            </a:xfrm>
          </p:grpSpPr>
          <p:sp>
            <p:nvSpPr>
              <p:cNvPr id="578904" name="Rectangle 344"/>
              <p:cNvSpPr>
                <a:spLocks noChangeArrowheads="1"/>
              </p:cNvSpPr>
              <p:nvPr/>
            </p:nvSpPr>
            <p:spPr bwMode="auto">
              <a:xfrm>
                <a:off x="-24" y="3108"/>
                <a:ext cx="259" cy="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algn="r"/>
                <a:r>
                  <a:rPr lang="en-US" sz="1000" b="0">
                    <a:solidFill>
                      <a:srgbClr val="000080"/>
                    </a:solidFill>
                  </a:rPr>
                  <a:t>2500</a:t>
                </a:r>
                <a:endParaRPr lang="ru-RU" sz="1000"/>
              </a:p>
            </p:txBody>
          </p:sp>
          <p:sp>
            <p:nvSpPr>
              <p:cNvPr id="578909" name="Line 349"/>
              <p:cNvSpPr>
                <a:spLocks noChangeShapeType="1"/>
              </p:cNvSpPr>
              <p:nvPr/>
            </p:nvSpPr>
            <p:spPr bwMode="auto">
              <a:xfrm>
                <a:off x="268" y="3249"/>
                <a:ext cx="0" cy="423"/>
              </a:xfrm>
              <a:prstGeom prst="line">
                <a:avLst/>
              </a:prstGeom>
              <a:noFill/>
              <a:ln w="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78910" name="Line 350"/>
              <p:cNvSpPr>
                <a:spLocks noChangeShapeType="1"/>
              </p:cNvSpPr>
              <p:nvPr/>
            </p:nvSpPr>
            <p:spPr bwMode="auto">
              <a:xfrm>
                <a:off x="923" y="2985"/>
                <a:ext cx="0" cy="687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78911" name="Line 351"/>
              <p:cNvSpPr>
                <a:spLocks noChangeShapeType="1"/>
              </p:cNvSpPr>
              <p:nvPr/>
            </p:nvSpPr>
            <p:spPr bwMode="auto">
              <a:xfrm flipV="1">
                <a:off x="923" y="3672"/>
                <a:ext cx="0" cy="7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78912" name="Line 352"/>
              <p:cNvSpPr>
                <a:spLocks noChangeShapeType="1"/>
              </p:cNvSpPr>
              <p:nvPr/>
            </p:nvSpPr>
            <p:spPr bwMode="auto">
              <a:xfrm>
                <a:off x="268" y="3672"/>
                <a:ext cx="655" cy="0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78913" name="Line 353"/>
              <p:cNvSpPr>
                <a:spLocks noChangeShapeType="1"/>
              </p:cNvSpPr>
              <p:nvPr/>
            </p:nvSpPr>
            <p:spPr bwMode="auto">
              <a:xfrm flipV="1">
                <a:off x="858" y="3672"/>
                <a:ext cx="0" cy="7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78914" name="Line 354"/>
              <p:cNvSpPr>
                <a:spLocks noChangeShapeType="1"/>
              </p:cNvSpPr>
              <p:nvPr/>
            </p:nvSpPr>
            <p:spPr bwMode="auto">
              <a:xfrm flipV="1">
                <a:off x="727" y="3672"/>
                <a:ext cx="0" cy="7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78915" name="Line 355"/>
              <p:cNvSpPr>
                <a:spLocks noChangeShapeType="1"/>
              </p:cNvSpPr>
              <p:nvPr/>
            </p:nvSpPr>
            <p:spPr bwMode="auto">
              <a:xfrm flipV="1">
                <a:off x="596" y="3672"/>
                <a:ext cx="0" cy="7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78916" name="Line 356"/>
              <p:cNvSpPr>
                <a:spLocks noChangeShapeType="1"/>
              </p:cNvSpPr>
              <p:nvPr/>
            </p:nvSpPr>
            <p:spPr bwMode="auto">
              <a:xfrm flipV="1">
                <a:off x="465" y="3672"/>
                <a:ext cx="0" cy="7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578917" name="Group 357"/>
              <p:cNvGrpSpPr>
                <a:grpSpLocks/>
              </p:cNvGrpSpPr>
              <p:nvPr/>
            </p:nvGrpSpPr>
            <p:grpSpPr bwMode="auto">
              <a:xfrm>
                <a:off x="399" y="3672"/>
                <a:ext cx="394" cy="18"/>
                <a:chOff x="1172" y="3018"/>
                <a:chExt cx="1412" cy="33"/>
              </a:xfrm>
            </p:grpSpPr>
            <p:sp>
              <p:nvSpPr>
                <p:cNvPr id="578918" name="Line 358"/>
                <p:cNvSpPr>
                  <a:spLocks noChangeShapeType="1"/>
                </p:cNvSpPr>
                <p:nvPr/>
              </p:nvSpPr>
              <p:spPr bwMode="auto">
                <a:xfrm flipV="1">
                  <a:off x="2583" y="3018"/>
                  <a:ext cx="1" cy="33"/>
                </a:xfrm>
                <a:prstGeom prst="line">
                  <a:avLst/>
                </a:prstGeom>
                <a:noFill/>
                <a:ln w="19050">
                  <a:solidFill>
                    <a:srgbClr val="00008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78919" name="Line 359"/>
                <p:cNvSpPr>
                  <a:spLocks noChangeShapeType="1"/>
                </p:cNvSpPr>
                <p:nvPr/>
              </p:nvSpPr>
              <p:spPr bwMode="auto">
                <a:xfrm flipV="1">
                  <a:off x="2113" y="3018"/>
                  <a:ext cx="0" cy="33"/>
                </a:xfrm>
                <a:prstGeom prst="line">
                  <a:avLst/>
                </a:prstGeom>
                <a:noFill/>
                <a:ln w="19050">
                  <a:solidFill>
                    <a:srgbClr val="00008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78920" name="Line 360"/>
                <p:cNvSpPr>
                  <a:spLocks noChangeShapeType="1"/>
                </p:cNvSpPr>
                <p:nvPr/>
              </p:nvSpPr>
              <p:spPr bwMode="auto">
                <a:xfrm flipV="1">
                  <a:off x="1642" y="3018"/>
                  <a:ext cx="1" cy="33"/>
                </a:xfrm>
                <a:prstGeom prst="line">
                  <a:avLst/>
                </a:prstGeom>
                <a:noFill/>
                <a:ln w="19050">
                  <a:solidFill>
                    <a:srgbClr val="00008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78921" name="Line 361"/>
                <p:cNvSpPr>
                  <a:spLocks noChangeShapeType="1"/>
                </p:cNvSpPr>
                <p:nvPr/>
              </p:nvSpPr>
              <p:spPr bwMode="auto">
                <a:xfrm flipV="1">
                  <a:off x="1172" y="3018"/>
                  <a:ext cx="0" cy="33"/>
                </a:xfrm>
                <a:prstGeom prst="line">
                  <a:avLst/>
                </a:prstGeom>
                <a:noFill/>
                <a:ln w="19050">
                  <a:solidFill>
                    <a:srgbClr val="00008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578922" name="Line 362"/>
              <p:cNvSpPr>
                <a:spLocks noChangeShapeType="1"/>
              </p:cNvSpPr>
              <p:nvPr/>
            </p:nvSpPr>
            <p:spPr bwMode="auto">
              <a:xfrm flipV="1">
                <a:off x="333" y="3672"/>
                <a:ext cx="0" cy="7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78923" name="Line 363"/>
              <p:cNvSpPr>
                <a:spLocks noChangeShapeType="1"/>
              </p:cNvSpPr>
              <p:nvPr/>
            </p:nvSpPr>
            <p:spPr bwMode="auto">
              <a:xfrm flipV="1">
                <a:off x="268" y="3672"/>
                <a:ext cx="0" cy="7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78924" name="Rectangle 364"/>
              <p:cNvSpPr>
                <a:spLocks noChangeArrowheads="1"/>
              </p:cNvSpPr>
              <p:nvPr/>
            </p:nvSpPr>
            <p:spPr bwMode="auto">
              <a:xfrm>
                <a:off x="825" y="3695"/>
                <a:ext cx="327" cy="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algn="ctr"/>
                <a:r>
                  <a:rPr lang="en-US" sz="1000">
                    <a:solidFill>
                      <a:srgbClr val="000080"/>
                    </a:solidFill>
                  </a:rPr>
                  <a:t>Fe</a:t>
                </a:r>
                <a:r>
                  <a:rPr lang="en-US" sz="1000" baseline="-25000">
                    <a:solidFill>
                      <a:srgbClr val="000080"/>
                    </a:solidFill>
                  </a:rPr>
                  <a:t>2</a:t>
                </a:r>
                <a:r>
                  <a:rPr lang="en-US" sz="1000">
                    <a:solidFill>
                      <a:srgbClr val="000080"/>
                    </a:solidFill>
                  </a:rPr>
                  <a:t>SiO</a:t>
                </a:r>
                <a:r>
                  <a:rPr lang="en-US" sz="1000" baseline="-25000">
                    <a:solidFill>
                      <a:srgbClr val="000080"/>
                    </a:solidFill>
                  </a:rPr>
                  <a:t>4</a:t>
                </a:r>
                <a:endParaRPr lang="ru-RU" sz="1000"/>
              </a:p>
            </p:txBody>
          </p:sp>
          <p:sp>
            <p:nvSpPr>
              <p:cNvPr id="578925" name="Rectangle 365"/>
              <p:cNvSpPr>
                <a:spLocks noChangeArrowheads="1"/>
              </p:cNvSpPr>
              <p:nvPr/>
            </p:nvSpPr>
            <p:spPr bwMode="auto">
              <a:xfrm>
                <a:off x="732" y="3694"/>
                <a:ext cx="95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algn="ctr"/>
                <a:r>
                  <a:rPr lang="en-US" sz="1000" b="0">
                    <a:solidFill>
                      <a:srgbClr val="000080"/>
                    </a:solidFill>
                  </a:rPr>
                  <a:t>80</a:t>
                </a:r>
                <a:endParaRPr lang="ru-RU" sz="1000"/>
              </a:p>
            </p:txBody>
          </p:sp>
          <p:sp>
            <p:nvSpPr>
              <p:cNvPr id="578926" name="Rectangle 366"/>
              <p:cNvSpPr>
                <a:spLocks noChangeArrowheads="1"/>
              </p:cNvSpPr>
              <p:nvPr/>
            </p:nvSpPr>
            <p:spPr bwMode="auto">
              <a:xfrm>
                <a:off x="601" y="3694"/>
                <a:ext cx="96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algn="ctr"/>
                <a:r>
                  <a:rPr lang="en-US" sz="1000" b="0">
                    <a:solidFill>
                      <a:srgbClr val="000080"/>
                    </a:solidFill>
                  </a:rPr>
                  <a:t>60</a:t>
                </a:r>
                <a:endParaRPr lang="ru-RU" sz="1000"/>
              </a:p>
            </p:txBody>
          </p:sp>
          <p:sp>
            <p:nvSpPr>
              <p:cNvPr id="578927" name="Rectangle 367"/>
              <p:cNvSpPr>
                <a:spLocks noChangeArrowheads="1"/>
              </p:cNvSpPr>
              <p:nvPr/>
            </p:nvSpPr>
            <p:spPr bwMode="auto">
              <a:xfrm>
                <a:off x="470" y="3694"/>
                <a:ext cx="97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algn="ctr"/>
                <a:r>
                  <a:rPr lang="en-US" sz="1000" b="0">
                    <a:solidFill>
                      <a:srgbClr val="000080"/>
                    </a:solidFill>
                  </a:rPr>
                  <a:t>40</a:t>
                </a:r>
                <a:endParaRPr lang="ru-RU" sz="1000"/>
              </a:p>
            </p:txBody>
          </p:sp>
          <p:sp>
            <p:nvSpPr>
              <p:cNvPr id="578928" name="Rectangle 368"/>
              <p:cNvSpPr>
                <a:spLocks noChangeArrowheads="1"/>
              </p:cNvSpPr>
              <p:nvPr/>
            </p:nvSpPr>
            <p:spPr bwMode="auto">
              <a:xfrm>
                <a:off x="342" y="3694"/>
                <a:ext cx="9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algn="ctr"/>
                <a:r>
                  <a:rPr lang="en-US" sz="1000" b="0">
                    <a:solidFill>
                      <a:srgbClr val="000080"/>
                    </a:solidFill>
                  </a:rPr>
                  <a:t>20</a:t>
                </a:r>
                <a:endParaRPr lang="ru-RU" sz="1000"/>
              </a:p>
            </p:txBody>
          </p:sp>
          <p:sp>
            <p:nvSpPr>
              <p:cNvPr id="578929" name="Rectangle 369"/>
              <p:cNvSpPr>
                <a:spLocks noChangeArrowheads="1"/>
              </p:cNvSpPr>
              <p:nvPr/>
            </p:nvSpPr>
            <p:spPr bwMode="auto">
              <a:xfrm>
                <a:off x="182" y="3695"/>
                <a:ext cx="163" cy="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algn="ctr"/>
                <a:r>
                  <a:rPr lang="en-US" sz="1000">
                    <a:solidFill>
                      <a:srgbClr val="000080"/>
                    </a:solidFill>
                  </a:rPr>
                  <a:t>UO</a:t>
                </a:r>
                <a:r>
                  <a:rPr lang="en-US" sz="1000" baseline="-25000">
                    <a:solidFill>
                      <a:srgbClr val="000080"/>
                    </a:solidFill>
                  </a:rPr>
                  <a:t>2</a:t>
                </a:r>
                <a:endParaRPr lang="ru-RU" sz="1000"/>
              </a:p>
            </p:txBody>
          </p:sp>
          <p:sp>
            <p:nvSpPr>
              <p:cNvPr id="578930" name="Line 370"/>
              <p:cNvSpPr>
                <a:spLocks noChangeShapeType="1"/>
              </p:cNvSpPr>
              <p:nvPr/>
            </p:nvSpPr>
            <p:spPr bwMode="auto">
              <a:xfrm flipH="1">
                <a:off x="267" y="2980"/>
                <a:ext cx="0" cy="691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78931" name="Line 371"/>
              <p:cNvSpPr>
                <a:spLocks noChangeShapeType="1"/>
              </p:cNvSpPr>
              <p:nvPr/>
            </p:nvSpPr>
            <p:spPr bwMode="auto">
              <a:xfrm flipH="1">
                <a:off x="248" y="3459"/>
                <a:ext cx="19" cy="0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78932" name="Rectangle 372"/>
              <p:cNvSpPr>
                <a:spLocks noChangeArrowheads="1"/>
              </p:cNvSpPr>
              <p:nvPr/>
            </p:nvSpPr>
            <p:spPr bwMode="auto">
              <a:xfrm>
                <a:off x="-2" y="3428"/>
                <a:ext cx="237" cy="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algn="r"/>
                <a:r>
                  <a:rPr lang="en-US" sz="1000" b="0">
                    <a:solidFill>
                      <a:srgbClr val="000080"/>
                    </a:solidFill>
                  </a:rPr>
                  <a:t>1600</a:t>
                </a:r>
                <a:endParaRPr lang="ru-RU" sz="1000"/>
              </a:p>
            </p:txBody>
          </p:sp>
          <p:sp>
            <p:nvSpPr>
              <p:cNvPr id="578933" name="Line 373"/>
              <p:cNvSpPr>
                <a:spLocks noChangeShapeType="1"/>
              </p:cNvSpPr>
              <p:nvPr/>
            </p:nvSpPr>
            <p:spPr bwMode="auto">
              <a:xfrm flipH="1">
                <a:off x="248" y="3671"/>
                <a:ext cx="19" cy="1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78934" name="Rectangle 374"/>
              <p:cNvSpPr>
                <a:spLocks noChangeArrowheads="1"/>
              </p:cNvSpPr>
              <p:nvPr/>
            </p:nvSpPr>
            <p:spPr bwMode="auto">
              <a:xfrm>
                <a:off x="-2" y="3639"/>
                <a:ext cx="237" cy="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algn="r"/>
                <a:r>
                  <a:rPr lang="en-US" sz="1000" b="0">
                    <a:solidFill>
                      <a:srgbClr val="000080"/>
                    </a:solidFill>
                  </a:rPr>
                  <a:t>1000</a:t>
                </a:r>
                <a:endParaRPr lang="ru-RU" sz="1000"/>
              </a:p>
            </p:txBody>
          </p:sp>
          <p:sp>
            <p:nvSpPr>
              <p:cNvPr id="578935" name="Line 375"/>
              <p:cNvSpPr>
                <a:spLocks noChangeShapeType="1"/>
              </p:cNvSpPr>
              <p:nvPr/>
            </p:nvSpPr>
            <p:spPr bwMode="auto">
              <a:xfrm flipH="1">
                <a:off x="248" y="3566"/>
                <a:ext cx="19" cy="0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78936" name="Rectangle 376"/>
              <p:cNvSpPr>
                <a:spLocks noChangeArrowheads="1"/>
              </p:cNvSpPr>
              <p:nvPr/>
            </p:nvSpPr>
            <p:spPr bwMode="auto">
              <a:xfrm>
                <a:off x="-2" y="3533"/>
                <a:ext cx="237" cy="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algn="r"/>
                <a:r>
                  <a:rPr lang="en-US" sz="1000" b="0">
                    <a:solidFill>
                      <a:srgbClr val="000080"/>
                    </a:solidFill>
                  </a:rPr>
                  <a:t>1300</a:t>
                </a:r>
                <a:endParaRPr lang="ru-RU" sz="1000"/>
              </a:p>
            </p:txBody>
          </p:sp>
          <p:sp>
            <p:nvSpPr>
              <p:cNvPr id="578937" name="Line 377"/>
              <p:cNvSpPr>
                <a:spLocks noChangeShapeType="1"/>
              </p:cNvSpPr>
              <p:nvPr/>
            </p:nvSpPr>
            <p:spPr bwMode="auto">
              <a:xfrm flipH="1">
                <a:off x="248" y="3355"/>
                <a:ext cx="19" cy="0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78938" name="Rectangle 378"/>
              <p:cNvSpPr>
                <a:spLocks noChangeArrowheads="1"/>
              </p:cNvSpPr>
              <p:nvPr/>
            </p:nvSpPr>
            <p:spPr bwMode="auto">
              <a:xfrm>
                <a:off x="-24" y="3322"/>
                <a:ext cx="259" cy="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algn="r"/>
                <a:r>
                  <a:rPr lang="en-US" sz="1000" b="0">
                    <a:solidFill>
                      <a:srgbClr val="000080"/>
                    </a:solidFill>
                  </a:rPr>
                  <a:t>1900</a:t>
                </a:r>
                <a:endParaRPr lang="ru-RU" sz="1000"/>
              </a:p>
            </p:txBody>
          </p:sp>
          <p:sp>
            <p:nvSpPr>
              <p:cNvPr id="578939" name="Line 379"/>
              <p:cNvSpPr>
                <a:spLocks noChangeShapeType="1"/>
              </p:cNvSpPr>
              <p:nvPr/>
            </p:nvSpPr>
            <p:spPr bwMode="auto">
              <a:xfrm flipH="1">
                <a:off x="248" y="3249"/>
                <a:ext cx="19" cy="0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78940" name="Rectangle 380"/>
              <p:cNvSpPr>
                <a:spLocks noChangeArrowheads="1"/>
              </p:cNvSpPr>
              <p:nvPr/>
            </p:nvSpPr>
            <p:spPr bwMode="auto">
              <a:xfrm>
                <a:off x="-24" y="3215"/>
                <a:ext cx="259" cy="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algn="r"/>
                <a:r>
                  <a:rPr lang="en-US" sz="1000" b="0">
                    <a:solidFill>
                      <a:srgbClr val="000080"/>
                    </a:solidFill>
                  </a:rPr>
                  <a:t>2200</a:t>
                </a:r>
                <a:endParaRPr lang="ru-RU" sz="1000"/>
              </a:p>
            </p:txBody>
          </p:sp>
          <p:sp>
            <p:nvSpPr>
              <p:cNvPr id="578941" name="Line 381"/>
              <p:cNvSpPr>
                <a:spLocks noChangeShapeType="1"/>
              </p:cNvSpPr>
              <p:nvPr/>
            </p:nvSpPr>
            <p:spPr bwMode="auto">
              <a:xfrm flipH="1">
                <a:off x="922" y="3459"/>
                <a:ext cx="18" cy="0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78942" name="Line 382"/>
              <p:cNvSpPr>
                <a:spLocks noChangeShapeType="1"/>
              </p:cNvSpPr>
              <p:nvPr/>
            </p:nvSpPr>
            <p:spPr bwMode="auto">
              <a:xfrm flipH="1">
                <a:off x="922" y="3671"/>
                <a:ext cx="18" cy="1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78943" name="Line 383"/>
              <p:cNvSpPr>
                <a:spLocks noChangeShapeType="1"/>
              </p:cNvSpPr>
              <p:nvPr/>
            </p:nvSpPr>
            <p:spPr bwMode="auto">
              <a:xfrm flipH="1">
                <a:off x="922" y="3566"/>
                <a:ext cx="18" cy="0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78944" name="Line 384"/>
              <p:cNvSpPr>
                <a:spLocks noChangeShapeType="1"/>
              </p:cNvSpPr>
              <p:nvPr/>
            </p:nvSpPr>
            <p:spPr bwMode="auto">
              <a:xfrm flipH="1">
                <a:off x="922" y="3355"/>
                <a:ext cx="18" cy="0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78945" name="Line 385"/>
              <p:cNvSpPr>
                <a:spLocks noChangeShapeType="1"/>
              </p:cNvSpPr>
              <p:nvPr/>
            </p:nvSpPr>
            <p:spPr bwMode="auto">
              <a:xfrm flipH="1">
                <a:off x="922" y="3249"/>
                <a:ext cx="18" cy="0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78946" name="Rectangle 386"/>
              <p:cNvSpPr>
                <a:spLocks noChangeArrowheads="1"/>
              </p:cNvSpPr>
              <p:nvPr/>
            </p:nvSpPr>
            <p:spPr bwMode="auto">
              <a:xfrm>
                <a:off x="213" y="2899"/>
                <a:ext cx="190" cy="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algn="ctr"/>
                <a:r>
                  <a:rPr lang="en-US" sz="1000">
                    <a:solidFill>
                      <a:srgbClr val="000080"/>
                    </a:solidFill>
                  </a:rPr>
                  <a:t>T, </a:t>
                </a:r>
                <a:r>
                  <a:rPr lang="en-US" sz="1000">
                    <a:solidFill>
                      <a:srgbClr val="000080"/>
                    </a:solidFill>
                    <a:sym typeface="Symbol" pitchFamily="18" charset="2"/>
                  </a:rPr>
                  <a:t>C</a:t>
                </a:r>
                <a:endParaRPr lang="ru-RU" sz="1000"/>
              </a:p>
            </p:txBody>
          </p:sp>
          <p:sp>
            <p:nvSpPr>
              <p:cNvPr id="578947" name="Line 387"/>
              <p:cNvSpPr>
                <a:spLocks noChangeShapeType="1"/>
              </p:cNvSpPr>
              <p:nvPr/>
            </p:nvSpPr>
            <p:spPr bwMode="auto">
              <a:xfrm flipH="1">
                <a:off x="248" y="3143"/>
                <a:ext cx="19" cy="1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78948" name="Line 388"/>
              <p:cNvSpPr>
                <a:spLocks noChangeShapeType="1"/>
              </p:cNvSpPr>
              <p:nvPr/>
            </p:nvSpPr>
            <p:spPr bwMode="auto">
              <a:xfrm flipH="1">
                <a:off x="248" y="3037"/>
                <a:ext cx="19" cy="0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78949" name="Rectangle 389"/>
              <p:cNvSpPr>
                <a:spLocks noChangeArrowheads="1"/>
              </p:cNvSpPr>
              <p:nvPr/>
            </p:nvSpPr>
            <p:spPr bwMode="auto">
              <a:xfrm>
                <a:off x="-24" y="3003"/>
                <a:ext cx="259" cy="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algn="r"/>
                <a:r>
                  <a:rPr lang="en-US" sz="1000" b="0">
                    <a:solidFill>
                      <a:srgbClr val="000080"/>
                    </a:solidFill>
                  </a:rPr>
                  <a:t>2800</a:t>
                </a:r>
                <a:endParaRPr lang="ru-RU" sz="1000"/>
              </a:p>
            </p:txBody>
          </p:sp>
          <p:sp>
            <p:nvSpPr>
              <p:cNvPr id="578953" name="Line 393"/>
              <p:cNvSpPr>
                <a:spLocks noChangeShapeType="1"/>
              </p:cNvSpPr>
              <p:nvPr/>
            </p:nvSpPr>
            <p:spPr bwMode="auto">
              <a:xfrm flipH="1">
                <a:off x="923" y="3143"/>
                <a:ext cx="22" cy="0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78954" name="Line 394"/>
              <p:cNvSpPr>
                <a:spLocks noChangeShapeType="1"/>
              </p:cNvSpPr>
              <p:nvPr/>
            </p:nvSpPr>
            <p:spPr bwMode="auto">
              <a:xfrm flipH="1">
                <a:off x="923" y="3037"/>
                <a:ext cx="19" cy="0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78955" name="Rectangle 395"/>
              <p:cNvSpPr>
                <a:spLocks noChangeArrowheads="1"/>
              </p:cNvSpPr>
              <p:nvPr/>
            </p:nvSpPr>
            <p:spPr bwMode="auto">
              <a:xfrm>
                <a:off x="335" y="3777"/>
                <a:ext cx="554" cy="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algn="ctr"/>
                <a:r>
                  <a:rPr lang="en-US" sz="1000">
                    <a:solidFill>
                      <a:srgbClr val="000080"/>
                    </a:solidFill>
                  </a:rPr>
                  <a:t>mol</a:t>
                </a:r>
                <a:r>
                  <a:rPr lang="it-IT" sz="1000">
                    <a:solidFill>
                      <a:srgbClr val="000080"/>
                    </a:solidFill>
                  </a:rPr>
                  <a:t> % Fe</a:t>
                </a:r>
                <a:r>
                  <a:rPr lang="it-IT" sz="1000" baseline="-25000">
                    <a:solidFill>
                      <a:srgbClr val="000080"/>
                    </a:solidFill>
                  </a:rPr>
                  <a:t>2</a:t>
                </a:r>
                <a:r>
                  <a:rPr lang="it-IT" sz="1000">
                    <a:solidFill>
                      <a:srgbClr val="000080"/>
                    </a:solidFill>
                  </a:rPr>
                  <a:t>SiO</a:t>
                </a:r>
                <a:r>
                  <a:rPr lang="it-IT" sz="1000" baseline="-25000">
                    <a:solidFill>
                      <a:srgbClr val="000080"/>
                    </a:solidFill>
                  </a:rPr>
                  <a:t>4</a:t>
                </a:r>
                <a:endParaRPr lang="ru-RU" sz="1000"/>
              </a:p>
            </p:txBody>
          </p:sp>
          <p:sp>
            <p:nvSpPr>
              <p:cNvPr id="578967" name="Oval 407"/>
              <p:cNvSpPr>
                <a:spLocks noChangeArrowheads="1"/>
              </p:cNvSpPr>
              <p:nvPr/>
            </p:nvSpPr>
            <p:spPr bwMode="auto">
              <a:xfrm>
                <a:off x="289" y="3030"/>
                <a:ext cx="620" cy="622"/>
              </a:xfrm>
              <a:prstGeom prst="ellipse">
                <a:avLst/>
              </a:prstGeom>
              <a:gradFill rotWithShape="1">
                <a:gsLst>
                  <a:gs pos="0">
                    <a:srgbClr val="FFFF99">
                      <a:alpha val="64999"/>
                    </a:srgbClr>
                  </a:gs>
                  <a:gs pos="100000">
                    <a:srgbClr val="FF3300">
                      <a:alpha val="3000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algn="ctr">
                    <a:solidFill>
                      <a:schemeClr val="accent2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4800">
                    <a:solidFill>
                      <a:srgbClr val="FF0000"/>
                    </a:solidFill>
                  </a:rPr>
                  <a:t>?</a:t>
                </a:r>
                <a:endParaRPr lang="ru-RU" sz="480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578974" name="Freeform 414"/>
            <p:cNvSpPr>
              <a:spLocks/>
            </p:cNvSpPr>
            <p:nvPr/>
          </p:nvSpPr>
          <p:spPr bwMode="auto">
            <a:xfrm>
              <a:off x="1842" y="720"/>
              <a:ext cx="596" cy="476"/>
            </a:xfrm>
            <a:custGeom>
              <a:avLst/>
              <a:gdLst>
                <a:gd name="T0" fmla="*/ 2668 w 2668"/>
                <a:gd name="T1" fmla="*/ 1330 h 1330"/>
                <a:gd name="T2" fmla="*/ 0 w 2668"/>
                <a:gd name="T3" fmla="*/ 0 h 1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68" h="1330">
                  <a:moveTo>
                    <a:pt x="2668" y="1330"/>
                  </a:moveTo>
                  <a:cubicBezTo>
                    <a:pt x="2147" y="783"/>
                    <a:pt x="1083" y="408"/>
                    <a:pt x="0" y="0"/>
                  </a:cubicBezTo>
                </a:path>
              </a:pathLst>
            </a:custGeom>
            <a:noFill/>
            <a:ln w="19050" cap="flat">
              <a:solidFill>
                <a:srgbClr val="00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8975" name="Line 415"/>
            <p:cNvSpPr>
              <a:spLocks noChangeShapeType="1"/>
            </p:cNvSpPr>
            <p:nvPr/>
          </p:nvSpPr>
          <p:spPr bwMode="auto">
            <a:xfrm flipH="1">
              <a:off x="1818" y="1198"/>
              <a:ext cx="673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8985" name="Line 425"/>
            <p:cNvSpPr>
              <a:spLocks noChangeShapeType="1"/>
            </p:cNvSpPr>
            <p:nvPr/>
          </p:nvSpPr>
          <p:spPr bwMode="auto">
            <a:xfrm flipV="1">
              <a:off x="2437" y="1161"/>
              <a:ext cx="55" cy="34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78998" name="Oval 438"/>
          <p:cNvSpPr>
            <a:spLocks noChangeArrowheads="1"/>
          </p:cNvSpPr>
          <p:nvPr/>
        </p:nvSpPr>
        <p:spPr bwMode="auto">
          <a:xfrm>
            <a:off x="3143250" y="4229100"/>
            <a:ext cx="141288" cy="14922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64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008000"/>
                </a:solidFill>
              </a:rPr>
              <a:t>1</a:t>
            </a:r>
            <a:endParaRPr lang="ru-RU" sz="1400">
              <a:solidFill>
                <a:srgbClr val="008000"/>
              </a:solidFill>
            </a:endParaRPr>
          </a:p>
        </p:txBody>
      </p:sp>
      <p:sp>
        <p:nvSpPr>
          <p:cNvPr id="579000" name="Oval 440"/>
          <p:cNvSpPr>
            <a:spLocks noChangeArrowheads="1"/>
          </p:cNvSpPr>
          <p:nvPr/>
        </p:nvSpPr>
        <p:spPr bwMode="auto">
          <a:xfrm>
            <a:off x="3092450" y="4283075"/>
            <a:ext cx="65088" cy="65088"/>
          </a:xfrm>
          <a:prstGeom prst="ellipse">
            <a:avLst/>
          </a:prstGeom>
          <a:solidFill>
            <a:srgbClr val="CCFFFF"/>
          </a:solidFill>
          <a:ln w="12700" algn="ctr">
            <a:solidFill>
              <a:srgbClr val="008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79001" name="Oval 441"/>
          <p:cNvSpPr>
            <a:spLocks noChangeArrowheads="1"/>
          </p:cNvSpPr>
          <p:nvPr/>
        </p:nvSpPr>
        <p:spPr bwMode="auto">
          <a:xfrm>
            <a:off x="3035300" y="4006850"/>
            <a:ext cx="65088" cy="65088"/>
          </a:xfrm>
          <a:prstGeom prst="ellipse">
            <a:avLst/>
          </a:prstGeom>
          <a:solidFill>
            <a:srgbClr val="CCFFFF"/>
          </a:solidFill>
          <a:ln w="12700" algn="ctr">
            <a:solidFill>
              <a:srgbClr val="008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79002" name="Oval 442"/>
          <p:cNvSpPr>
            <a:spLocks noChangeArrowheads="1"/>
          </p:cNvSpPr>
          <p:nvPr/>
        </p:nvSpPr>
        <p:spPr bwMode="auto">
          <a:xfrm>
            <a:off x="2859088" y="3259138"/>
            <a:ext cx="65087" cy="65087"/>
          </a:xfrm>
          <a:prstGeom prst="ellipse">
            <a:avLst/>
          </a:prstGeom>
          <a:solidFill>
            <a:srgbClr val="CCFFFF"/>
          </a:solidFill>
          <a:ln w="12700" algn="ctr">
            <a:solidFill>
              <a:srgbClr val="008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79003" name="Oval 443"/>
          <p:cNvSpPr>
            <a:spLocks noChangeArrowheads="1"/>
          </p:cNvSpPr>
          <p:nvPr/>
        </p:nvSpPr>
        <p:spPr bwMode="auto">
          <a:xfrm>
            <a:off x="2930525" y="4273550"/>
            <a:ext cx="65088" cy="65088"/>
          </a:xfrm>
          <a:prstGeom prst="ellipse">
            <a:avLst/>
          </a:prstGeom>
          <a:solidFill>
            <a:srgbClr val="CCFFFF"/>
          </a:solidFill>
          <a:ln w="12700" algn="ctr">
            <a:solidFill>
              <a:srgbClr val="008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79004" name="Oval 444"/>
          <p:cNvSpPr>
            <a:spLocks noChangeArrowheads="1"/>
          </p:cNvSpPr>
          <p:nvPr/>
        </p:nvSpPr>
        <p:spPr bwMode="auto">
          <a:xfrm>
            <a:off x="2930525" y="4149725"/>
            <a:ext cx="65088" cy="65088"/>
          </a:xfrm>
          <a:prstGeom prst="ellipse">
            <a:avLst/>
          </a:prstGeom>
          <a:solidFill>
            <a:srgbClr val="CCFFFF"/>
          </a:solidFill>
          <a:ln w="12700" algn="ctr">
            <a:solidFill>
              <a:srgbClr val="008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79005" name="Oval 445"/>
          <p:cNvSpPr>
            <a:spLocks noChangeArrowheads="1"/>
          </p:cNvSpPr>
          <p:nvPr/>
        </p:nvSpPr>
        <p:spPr bwMode="auto">
          <a:xfrm>
            <a:off x="2806700" y="4230688"/>
            <a:ext cx="65088" cy="65087"/>
          </a:xfrm>
          <a:prstGeom prst="ellipse">
            <a:avLst/>
          </a:prstGeom>
          <a:solidFill>
            <a:srgbClr val="CCFFFF"/>
          </a:solidFill>
          <a:ln w="12700" algn="ctr">
            <a:solidFill>
              <a:srgbClr val="008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79006" name="Oval 446"/>
          <p:cNvSpPr>
            <a:spLocks noChangeArrowheads="1"/>
          </p:cNvSpPr>
          <p:nvPr/>
        </p:nvSpPr>
        <p:spPr bwMode="auto">
          <a:xfrm>
            <a:off x="2487613" y="3402013"/>
            <a:ext cx="65087" cy="65087"/>
          </a:xfrm>
          <a:prstGeom prst="ellipse">
            <a:avLst/>
          </a:prstGeom>
          <a:solidFill>
            <a:srgbClr val="CCFFFF"/>
          </a:solidFill>
          <a:ln w="12700" algn="ctr">
            <a:solidFill>
              <a:srgbClr val="008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79007" name="Oval 447"/>
          <p:cNvSpPr>
            <a:spLocks noChangeArrowheads="1"/>
          </p:cNvSpPr>
          <p:nvPr/>
        </p:nvSpPr>
        <p:spPr bwMode="auto">
          <a:xfrm>
            <a:off x="2120900" y="3863975"/>
            <a:ext cx="65088" cy="65088"/>
          </a:xfrm>
          <a:prstGeom prst="ellipse">
            <a:avLst/>
          </a:prstGeom>
          <a:solidFill>
            <a:srgbClr val="CCFFFF"/>
          </a:solidFill>
          <a:ln w="12700" algn="ctr">
            <a:solidFill>
              <a:srgbClr val="008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79008" name="Oval 448"/>
          <p:cNvSpPr>
            <a:spLocks noChangeArrowheads="1"/>
          </p:cNvSpPr>
          <p:nvPr/>
        </p:nvSpPr>
        <p:spPr bwMode="auto">
          <a:xfrm>
            <a:off x="2335213" y="4159250"/>
            <a:ext cx="65087" cy="65088"/>
          </a:xfrm>
          <a:prstGeom prst="ellipse">
            <a:avLst/>
          </a:prstGeom>
          <a:solidFill>
            <a:srgbClr val="CCFFFF"/>
          </a:solidFill>
          <a:ln w="12700" algn="ctr">
            <a:solidFill>
              <a:srgbClr val="008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79009" name="Oval 449"/>
          <p:cNvSpPr>
            <a:spLocks noChangeArrowheads="1"/>
          </p:cNvSpPr>
          <p:nvPr/>
        </p:nvSpPr>
        <p:spPr bwMode="auto">
          <a:xfrm>
            <a:off x="2087563" y="4225925"/>
            <a:ext cx="65087" cy="65088"/>
          </a:xfrm>
          <a:prstGeom prst="ellipse">
            <a:avLst/>
          </a:prstGeom>
          <a:solidFill>
            <a:srgbClr val="CCFFFF"/>
          </a:solidFill>
          <a:ln w="12700" algn="ctr">
            <a:solidFill>
              <a:srgbClr val="008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79010" name="Oval 450"/>
          <p:cNvSpPr>
            <a:spLocks noChangeArrowheads="1"/>
          </p:cNvSpPr>
          <p:nvPr/>
        </p:nvSpPr>
        <p:spPr bwMode="auto">
          <a:xfrm>
            <a:off x="3090863" y="3871913"/>
            <a:ext cx="141287" cy="14922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64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008000"/>
                </a:solidFill>
              </a:rPr>
              <a:t>2</a:t>
            </a:r>
            <a:endParaRPr lang="ru-RU" sz="1400">
              <a:solidFill>
                <a:srgbClr val="008000"/>
              </a:solidFill>
            </a:endParaRPr>
          </a:p>
        </p:txBody>
      </p:sp>
      <p:sp>
        <p:nvSpPr>
          <p:cNvPr id="579011" name="Oval 451"/>
          <p:cNvSpPr>
            <a:spLocks noChangeArrowheads="1"/>
          </p:cNvSpPr>
          <p:nvPr/>
        </p:nvSpPr>
        <p:spPr bwMode="auto">
          <a:xfrm>
            <a:off x="2924175" y="3209925"/>
            <a:ext cx="141288" cy="14922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64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008000"/>
                </a:solidFill>
              </a:rPr>
              <a:t>3</a:t>
            </a:r>
            <a:endParaRPr lang="ru-RU" sz="1400">
              <a:solidFill>
                <a:srgbClr val="008000"/>
              </a:solidFill>
            </a:endParaRPr>
          </a:p>
        </p:txBody>
      </p:sp>
      <p:sp>
        <p:nvSpPr>
          <p:cNvPr id="579013" name="Oval 453"/>
          <p:cNvSpPr>
            <a:spLocks noChangeArrowheads="1"/>
          </p:cNvSpPr>
          <p:nvPr/>
        </p:nvSpPr>
        <p:spPr bwMode="auto">
          <a:xfrm>
            <a:off x="2667000" y="4143375"/>
            <a:ext cx="141288" cy="14922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64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1400">
                <a:solidFill>
                  <a:srgbClr val="008000"/>
                </a:solidFill>
              </a:rPr>
              <a:t>4</a:t>
            </a:r>
          </a:p>
        </p:txBody>
      </p:sp>
      <p:sp>
        <p:nvSpPr>
          <p:cNvPr id="579014" name="Oval 454"/>
          <p:cNvSpPr>
            <a:spLocks noChangeArrowheads="1"/>
          </p:cNvSpPr>
          <p:nvPr/>
        </p:nvSpPr>
        <p:spPr bwMode="auto">
          <a:xfrm>
            <a:off x="2838450" y="4005263"/>
            <a:ext cx="141288" cy="14922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64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1400">
                <a:solidFill>
                  <a:srgbClr val="008000"/>
                </a:solidFill>
              </a:rPr>
              <a:t>5</a:t>
            </a:r>
          </a:p>
        </p:txBody>
      </p:sp>
      <p:sp>
        <p:nvSpPr>
          <p:cNvPr id="579015" name="Oval 455"/>
          <p:cNvSpPr>
            <a:spLocks noChangeArrowheads="1"/>
          </p:cNvSpPr>
          <p:nvPr/>
        </p:nvSpPr>
        <p:spPr bwMode="auto">
          <a:xfrm>
            <a:off x="2976563" y="4171950"/>
            <a:ext cx="141287" cy="14922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64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1400">
                <a:solidFill>
                  <a:srgbClr val="008000"/>
                </a:solidFill>
              </a:rPr>
              <a:t>6</a:t>
            </a:r>
          </a:p>
        </p:txBody>
      </p:sp>
      <p:sp>
        <p:nvSpPr>
          <p:cNvPr id="579016" name="Oval 456"/>
          <p:cNvSpPr>
            <a:spLocks noChangeArrowheads="1"/>
          </p:cNvSpPr>
          <p:nvPr/>
        </p:nvSpPr>
        <p:spPr bwMode="auto">
          <a:xfrm>
            <a:off x="1962150" y="3781425"/>
            <a:ext cx="141288" cy="14922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64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1400">
                <a:solidFill>
                  <a:srgbClr val="008000"/>
                </a:solidFill>
              </a:rPr>
              <a:t>8</a:t>
            </a:r>
          </a:p>
        </p:txBody>
      </p:sp>
      <p:sp>
        <p:nvSpPr>
          <p:cNvPr id="579017" name="Oval 457"/>
          <p:cNvSpPr>
            <a:spLocks noChangeArrowheads="1"/>
          </p:cNvSpPr>
          <p:nvPr/>
        </p:nvSpPr>
        <p:spPr bwMode="auto">
          <a:xfrm>
            <a:off x="1905000" y="4176713"/>
            <a:ext cx="141288" cy="14922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64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1400">
                <a:solidFill>
                  <a:srgbClr val="008000"/>
                </a:solidFill>
              </a:rPr>
              <a:t>10</a:t>
            </a:r>
          </a:p>
        </p:txBody>
      </p:sp>
      <p:sp>
        <p:nvSpPr>
          <p:cNvPr id="579018" name="Oval 458"/>
          <p:cNvSpPr>
            <a:spLocks noChangeArrowheads="1"/>
          </p:cNvSpPr>
          <p:nvPr/>
        </p:nvSpPr>
        <p:spPr bwMode="auto">
          <a:xfrm>
            <a:off x="2390775" y="4029075"/>
            <a:ext cx="141288" cy="14922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64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1400">
                <a:solidFill>
                  <a:srgbClr val="008000"/>
                </a:solidFill>
              </a:rPr>
              <a:t>9</a:t>
            </a:r>
          </a:p>
        </p:txBody>
      </p:sp>
      <p:sp>
        <p:nvSpPr>
          <p:cNvPr id="579019" name="Oval 459"/>
          <p:cNvSpPr>
            <a:spLocks noChangeArrowheads="1"/>
          </p:cNvSpPr>
          <p:nvPr/>
        </p:nvSpPr>
        <p:spPr bwMode="auto">
          <a:xfrm>
            <a:off x="2381250" y="3314700"/>
            <a:ext cx="141288" cy="14922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64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1400">
                <a:solidFill>
                  <a:srgbClr val="008000"/>
                </a:solidFill>
              </a:rPr>
              <a:t>7</a:t>
            </a:r>
          </a:p>
        </p:txBody>
      </p:sp>
      <p:grpSp>
        <p:nvGrpSpPr>
          <p:cNvPr id="579162" name="Group 602"/>
          <p:cNvGrpSpPr>
            <a:grpSpLocks/>
          </p:cNvGrpSpPr>
          <p:nvPr/>
        </p:nvGrpSpPr>
        <p:grpSpPr bwMode="auto">
          <a:xfrm>
            <a:off x="1936750" y="4592638"/>
            <a:ext cx="1958975" cy="1633537"/>
            <a:chOff x="-1606" y="1383"/>
            <a:chExt cx="1606" cy="1339"/>
          </a:xfrm>
        </p:grpSpPr>
        <p:sp>
          <p:nvSpPr>
            <p:cNvPr id="579032" name="Rectangle 472"/>
            <p:cNvSpPr>
              <a:spLocks noChangeAspect="1" noChangeArrowheads="1"/>
            </p:cNvSpPr>
            <p:nvPr/>
          </p:nvSpPr>
          <p:spPr bwMode="auto">
            <a:xfrm>
              <a:off x="-1155" y="2573"/>
              <a:ext cx="808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r>
                <a:rPr lang="en-US" sz="900">
                  <a:solidFill>
                    <a:srgbClr val="000000"/>
                  </a:solidFill>
                </a:rPr>
                <a:t>FeO</a:t>
              </a:r>
              <a:r>
                <a:rPr lang="ru-RU" sz="900">
                  <a:solidFill>
                    <a:srgbClr val="000000"/>
                  </a:solidFill>
                </a:rPr>
                <a:t>, мол. %</a:t>
              </a:r>
              <a:endParaRPr lang="ru-RU" sz="900"/>
            </a:p>
          </p:txBody>
        </p:sp>
        <p:sp>
          <p:nvSpPr>
            <p:cNvPr id="579043" name="Line 483"/>
            <p:cNvSpPr>
              <a:spLocks noChangeAspect="1" noChangeShapeType="1"/>
            </p:cNvSpPr>
            <p:nvPr/>
          </p:nvSpPr>
          <p:spPr bwMode="auto">
            <a:xfrm flipH="1">
              <a:off x="-1315" y="1551"/>
              <a:ext cx="0" cy="8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9045" name="Line 485"/>
            <p:cNvSpPr>
              <a:spLocks noChangeAspect="1" noChangeShapeType="1"/>
            </p:cNvSpPr>
            <p:nvPr/>
          </p:nvSpPr>
          <p:spPr bwMode="auto">
            <a:xfrm>
              <a:off x="-180" y="1551"/>
              <a:ext cx="0" cy="8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9055" name="Line 495"/>
            <p:cNvSpPr>
              <a:spLocks noChangeAspect="1" noChangeShapeType="1"/>
            </p:cNvSpPr>
            <p:nvPr/>
          </p:nvSpPr>
          <p:spPr bwMode="auto">
            <a:xfrm flipH="1">
              <a:off x="-1314" y="2322"/>
              <a:ext cx="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9056" name="Line 496"/>
            <p:cNvSpPr>
              <a:spLocks noChangeAspect="1" noChangeShapeType="1"/>
            </p:cNvSpPr>
            <p:nvPr/>
          </p:nvSpPr>
          <p:spPr bwMode="auto">
            <a:xfrm flipH="1">
              <a:off x="-1314" y="2209"/>
              <a:ext cx="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9057" name="Line 497"/>
            <p:cNvSpPr>
              <a:spLocks noChangeAspect="1" noChangeShapeType="1"/>
            </p:cNvSpPr>
            <p:nvPr/>
          </p:nvSpPr>
          <p:spPr bwMode="auto">
            <a:xfrm flipH="1">
              <a:off x="-1314" y="2096"/>
              <a:ext cx="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9058" name="Line 498"/>
            <p:cNvSpPr>
              <a:spLocks noChangeAspect="1" noChangeShapeType="1"/>
            </p:cNvSpPr>
            <p:nvPr/>
          </p:nvSpPr>
          <p:spPr bwMode="auto">
            <a:xfrm flipH="1">
              <a:off x="-1314" y="1983"/>
              <a:ext cx="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9059" name="Line 499"/>
            <p:cNvSpPr>
              <a:spLocks noChangeAspect="1" noChangeShapeType="1"/>
            </p:cNvSpPr>
            <p:nvPr/>
          </p:nvSpPr>
          <p:spPr bwMode="auto">
            <a:xfrm flipH="1">
              <a:off x="-1314" y="1870"/>
              <a:ext cx="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9060" name="Line 500"/>
            <p:cNvSpPr>
              <a:spLocks noChangeAspect="1" noChangeShapeType="1"/>
            </p:cNvSpPr>
            <p:nvPr/>
          </p:nvSpPr>
          <p:spPr bwMode="auto">
            <a:xfrm flipH="1">
              <a:off x="-1314" y="1757"/>
              <a:ext cx="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9061" name="Line 501"/>
            <p:cNvSpPr>
              <a:spLocks noChangeAspect="1" noChangeShapeType="1"/>
            </p:cNvSpPr>
            <p:nvPr/>
          </p:nvSpPr>
          <p:spPr bwMode="auto">
            <a:xfrm flipH="1">
              <a:off x="-1314" y="1644"/>
              <a:ext cx="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9062" name="Line 502"/>
            <p:cNvSpPr>
              <a:spLocks noChangeAspect="1" noChangeShapeType="1"/>
            </p:cNvSpPr>
            <p:nvPr/>
          </p:nvSpPr>
          <p:spPr bwMode="auto">
            <a:xfrm>
              <a:off x="-188" y="2322"/>
              <a:ext cx="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9063" name="Line 503"/>
            <p:cNvSpPr>
              <a:spLocks noChangeAspect="1" noChangeShapeType="1"/>
            </p:cNvSpPr>
            <p:nvPr/>
          </p:nvSpPr>
          <p:spPr bwMode="auto">
            <a:xfrm>
              <a:off x="-188" y="2209"/>
              <a:ext cx="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9064" name="Line 504"/>
            <p:cNvSpPr>
              <a:spLocks noChangeAspect="1" noChangeShapeType="1"/>
            </p:cNvSpPr>
            <p:nvPr/>
          </p:nvSpPr>
          <p:spPr bwMode="auto">
            <a:xfrm>
              <a:off x="-188" y="2096"/>
              <a:ext cx="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9065" name="Line 505"/>
            <p:cNvSpPr>
              <a:spLocks noChangeAspect="1" noChangeShapeType="1"/>
            </p:cNvSpPr>
            <p:nvPr/>
          </p:nvSpPr>
          <p:spPr bwMode="auto">
            <a:xfrm>
              <a:off x="-188" y="1983"/>
              <a:ext cx="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9066" name="Line 506"/>
            <p:cNvSpPr>
              <a:spLocks noChangeAspect="1" noChangeShapeType="1"/>
            </p:cNvSpPr>
            <p:nvPr/>
          </p:nvSpPr>
          <p:spPr bwMode="auto">
            <a:xfrm>
              <a:off x="-188" y="1870"/>
              <a:ext cx="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9067" name="Line 507"/>
            <p:cNvSpPr>
              <a:spLocks noChangeAspect="1" noChangeShapeType="1"/>
            </p:cNvSpPr>
            <p:nvPr/>
          </p:nvSpPr>
          <p:spPr bwMode="auto">
            <a:xfrm>
              <a:off x="-188" y="1757"/>
              <a:ext cx="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9068" name="Line 508"/>
            <p:cNvSpPr>
              <a:spLocks noChangeAspect="1" noChangeShapeType="1"/>
            </p:cNvSpPr>
            <p:nvPr/>
          </p:nvSpPr>
          <p:spPr bwMode="auto">
            <a:xfrm>
              <a:off x="-188" y="1644"/>
              <a:ext cx="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9069" name="Line 509"/>
            <p:cNvSpPr>
              <a:spLocks noChangeAspect="1" noChangeShapeType="1"/>
            </p:cNvSpPr>
            <p:nvPr/>
          </p:nvSpPr>
          <p:spPr bwMode="auto">
            <a:xfrm flipH="1">
              <a:off x="-1313" y="2435"/>
              <a:ext cx="113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9070" name="Line 510"/>
            <p:cNvSpPr>
              <a:spLocks noChangeAspect="1" noChangeShapeType="1"/>
            </p:cNvSpPr>
            <p:nvPr/>
          </p:nvSpPr>
          <p:spPr bwMode="auto">
            <a:xfrm flipH="1" flipV="1">
              <a:off x="-293" y="2424"/>
              <a:ext cx="0" cy="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9071" name="Line 511"/>
            <p:cNvSpPr>
              <a:spLocks noChangeAspect="1" noChangeShapeType="1"/>
            </p:cNvSpPr>
            <p:nvPr/>
          </p:nvSpPr>
          <p:spPr bwMode="auto">
            <a:xfrm flipH="1" flipV="1">
              <a:off x="-407" y="2424"/>
              <a:ext cx="0" cy="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9072" name="Line 512"/>
            <p:cNvSpPr>
              <a:spLocks noChangeAspect="1" noChangeShapeType="1"/>
            </p:cNvSpPr>
            <p:nvPr/>
          </p:nvSpPr>
          <p:spPr bwMode="auto">
            <a:xfrm flipH="1" flipV="1">
              <a:off x="-520" y="2424"/>
              <a:ext cx="0" cy="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9073" name="Line 513"/>
            <p:cNvSpPr>
              <a:spLocks noChangeAspect="1" noChangeShapeType="1"/>
            </p:cNvSpPr>
            <p:nvPr/>
          </p:nvSpPr>
          <p:spPr bwMode="auto">
            <a:xfrm flipH="1" flipV="1">
              <a:off x="-633" y="2424"/>
              <a:ext cx="0" cy="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9074" name="Line 514"/>
            <p:cNvSpPr>
              <a:spLocks noChangeAspect="1" noChangeShapeType="1"/>
            </p:cNvSpPr>
            <p:nvPr/>
          </p:nvSpPr>
          <p:spPr bwMode="auto">
            <a:xfrm flipH="1" flipV="1">
              <a:off x="-747" y="2424"/>
              <a:ext cx="0" cy="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9075" name="Line 515"/>
            <p:cNvSpPr>
              <a:spLocks noChangeAspect="1" noChangeShapeType="1"/>
            </p:cNvSpPr>
            <p:nvPr/>
          </p:nvSpPr>
          <p:spPr bwMode="auto">
            <a:xfrm flipH="1" flipV="1">
              <a:off x="-860" y="2424"/>
              <a:ext cx="0" cy="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9076" name="Line 516"/>
            <p:cNvSpPr>
              <a:spLocks noChangeAspect="1" noChangeShapeType="1"/>
            </p:cNvSpPr>
            <p:nvPr/>
          </p:nvSpPr>
          <p:spPr bwMode="auto">
            <a:xfrm flipH="1" flipV="1">
              <a:off x="-974" y="2424"/>
              <a:ext cx="1" cy="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9077" name="Line 517"/>
            <p:cNvSpPr>
              <a:spLocks noChangeAspect="1" noChangeShapeType="1"/>
            </p:cNvSpPr>
            <p:nvPr/>
          </p:nvSpPr>
          <p:spPr bwMode="auto">
            <a:xfrm flipH="1" flipV="1">
              <a:off x="-1087" y="2424"/>
              <a:ext cx="0" cy="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9078" name="Line 518"/>
            <p:cNvSpPr>
              <a:spLocks noChangeAspect="1" noChangeShapeType="1"/>
            </p:cNvSpPr>
            <p:nvPr/>
          </p:nvSpPr>
          <p:spPr bwMode="auto">
            <a:xfrm flipH="1" flipV="1">
              <a:off x="-1201" y="2424"/>
              <a:ext cx="1" cy="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9079" name="Rectangle 519"/>
            <p:cNvSpPr>
              <a:spLocks noChangeAspect="1" noChangeArrowheads="1"/>
            </p:cNvSpPr>
            <p:nvPr/>
          </p:nvSpPr>
          <p:spPr bwMode="auto">
            <a:xfrm flipH="1">
              <a:off x="-1606" y="2257"/>
              <a:ext cx="282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r"/>
              <a:r>
                <a:rPr lang="en-US" sz="900" b="0">
                  <a:solidFill>
                    <a:srgbClr val="000000"/>
                  </a:solidFill>
                </a:rPr>
                <a:t>1</a:t>
              </a:r>
              <a:r>
                <a:rPr lang="ru-RU" sz="900" b="0">
                  <a:solidFill>
                    <a:srgbClr val="000000"/>
                  </a:solidFill>
                </a:rPr>
                <a:t>2</a:t>
              </a:r>
              <a:r>
                <a:rPr lang="en-US" sz="900" b="0">
                  <a:solidFill>
                    <a:srgbClr val="000000"/>
                  </a:solidFill>
                </a:rPr>
                <a:t>00</a:t>
              </a:r>
              <a:endParaRPr lang="ru-RU" sz="900"/>
            </a:p>
          </p:txBody>
        </p:sp>
        <p:sp>
          <p:nvSpPr>
            <p:cNvPr id="579080" name="Rectangle 520"/>
            <p:cNvSpPr>
              <a:spLocks noChangeAspect="1" noChangeArrowheads="1"/>
            </p:cNvSpPr>
            <p:nvPr/>
          </p:nvSpPr>
          <p:spPr bwMode="auto">
            <a:xfrm flipH="1">
              <a:off x="-1606" y="2031"/>
              <a:ext cx="282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r"/>
              <a:r>
                <a:rPr lang="en-US" sz="900" b="0">
                  <a:solidFill>
                    <a:srgbClr val="000000"/>
                  </a:solidFill>
                </a:rPr>
                <a:t>1</a:t>
              </a:r>
              <a:r>
                <a:rPr lang="ru-RU" sz="900" b="0">
                  <a:solidFill>
                    <a:srgbClr val="000000"/>
                  </a:solidFill>
                </a:rPr>
                <a:t>4</a:t>
              </a:r>
              <a:r>
                <a:rPr lang="en-US" sz="900" b="0">
                  <a:solidFill>
                    <a:srgbClr val="000000"/>
                  </a:solidFill>
                </a:rPr>
                <a:t>00</a:t>
              </a:r>
              <a:endParaRPr lang="ru-RU" sz="900"/>
            </a:p>
          </p:txBody>
        </p:sp>
        <p:sp>
          <p:nvSpPr>
            <p:cNvPr id="579081" name="Rectangle 521"/>
            <p:cNvSpPr>
              <a:spLocks noChangeAspect="1" noChangeArrowheads="1"/>
            </p:cNvSpPr>
            <p:nvPr/>
          </p:nvSpPr>
          <p:spPr bwMode="auto">
            <a:xfrm flipH="1">
              <a:off x="-1606" y="1805"/>
              <a:ext cx="282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r"/>
              <a:r>
                <a:rPr lang="ru-RU" sz="900" b="0">
                  <a:solidFill>
                    <a:srgbClr val="000000"/>
                  </a:solidFill>
                </a:rPr>
                <a:t>16</a:t>
              </a:r>
              <a:r>
                <a:rPr lang="en-US" sz="900" b="0">
                  <a:solidFill>
                    <a:srgbClr val="000000"/>
                  </a:solidFill>
                </a:rPr>
                <a:t>00</a:t>
              </a:r>
              <a:endParaRPr lang="ru-RU" sz="900"/>
            </a:p>
          </p:txBody>
        </p:sp>
        <p:sp>
          <p:nvSpPr>
            <p:cNvPr id="579082" name="Rectangle 522"/>
            <p:cNvSpPr>
              <a:spLocks noChangeAspect="1" noChangeArrowheads="1"/>
            </p:cNvSpPr>
            <p:nvPr/>
          </p:nvSpPr>
          <p:spPr bwMode="auto">
            <a:xfrm flipH="1">
              <a:off x="-1606" y="1578"/>
              <a:ext cx="282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r"/>
              <a:r>
                <a:rPr lang="ru-RU" sz="900" b="0">
                  <a:solidFill>
                    <a:srgbClr val="000000"/>
                  </a:solidFill>
                </a:rPr>
                <a:t>18</a:t>
              </a:r>
              <a:r>
                <a:rPr lang="en-US" sz="900" b="0">
                  <a:solidFill>
                    <a:srgbClr val="000000"/>
                  </a:solidFill>
                </a:rPr>
                <a:t>00</a:t>
              </a:r>
              <a:endParaRPr lang="ru-RU" sz="900"/>
            </a:p>
          </p:txBody>
        </p:sp>
        <p:sp>
          <p:nvSpPr>
            <p:cNvPr id="579083" name="Rectangle 523"/>
            <p:cNvSpPr>
              <a:spLocks noChangeAspect="1" noChangeArrowheads="1"/>
            </p:cNvSpPr>
            <p:nvPr/>
          </p:nvSpPr>
          <p:spPr bwMode="auto">
            <a:xfrm flipH="1">
              <a:off x="-499" y="2449"/>
              <a:ext cx="181" cy="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r>
                <a:rPr lang="en-US" sz="900" b="0">
                  <a:solidFill>
                    <a:srgbClr val="000000"/>
                  </a:solidFill>
                </a:rPr>
                <a:t>80</a:t>
              </a:r>
              <a:endParaRPr lang="ru-RU" sz="900"/>
            </a:p>
          </p:txBody>
        </p:sp>
        <p:sp>
          <p:nvSpPr>
            <p:cNvPr id="579084" name="Rectangle 524"/>
            <p:cNvSpPr>
              <a:spLocks noChangeAspect="1" noChangeArrowheads="1"/>
            </p:cNvSpPr>
            <p:nvPr/>
          </p:nvSpPr>
          <p:spPr bwMode="auto">
            <a:xfrm flipH="1">
              <a:off x="-726" y="2449"/>
              <a:ext cx="181" cy="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r>
                <a:rPr lang="en-US" sz="900" b="0">
                  <a:solidFill>
                    <a:srgbClr val="000000"/>
                  </a:solidFill>
                </a:rPr>
                <a:t>60</a:t>
              </a:r>
              <a:endParaRPr lang="ru-RU" sz="900"/>
            </a:p>
          </p:txBody>
        </p:sp>
        <p:sp>
          <p:nvSpPr>
            <p:cNvPr id="579085" name="Rectangle 525"/>
            <p:cNvSpPr>
              <a:spLocks noChangeAspect="1" noChangeArrowheads="1"/>
            </p:cNvSpPr>
            <p:nvPr/>
          </p:nvSpPr>
          <p:spPr bwMode="auto">
            <a:xfrm flipH="1">
              <a:off x="-953" y="2449"/>
              <a:ext cx="182" cy="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r>
                <a:rPr lang="en-US" sz="900" b="0">
                  <a:solidFill>
                    <a:srgbClr val="000000"/>
                  </a:solidFill>
                </a:rPr>
                <a:t>40</a:t>
              </a:r>
              <a:endParaRPr lang="ru-RU" sz="900"/>
            </a:p>
          </p:txBody>
        </p:sp>
        <p:sp>
          <p:nvSpPr>
            <p:cNvPr id="579086" name="Rectangle 526"/>
            <p:cNvSpPr>
              <a:spLocks noChangeAspect="1" noChangeArrowheads="1"/>
            </p:cNvSpPr>
            <p:nvPr/>
          </p:nvSpPr>
          <p:spPr bwMode="auto">
            <a:xfrm flipH="1">
              <a:off x="-1179" y="2449"/>
              <a:ext cx="181" cy="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r>
                <a:rPr lang="en-US" sz="900" b="0">
                  <a:solidFill>
                    <a:srgbClr val="000000"/>
                  </a:solidFill>
                </a:rPr>
                <a:t>20</a:t>
              </a:r>
              <a:endParaRPr lang="ru-RU" sz="900"/>
            </a:p>
          </p:txBody>
        </p:sp>
        <p:sp>
          <p:nvSpPr>
            <p:cNvPr id="579087" name="Rectangle 527"/>
            <p:cNvSpPr>
              <a:spLocks noChangeAspect="1" noChangeArrowheads="1"/>
            </p:cNvSpPr>
            <p:nvPr/>
          </p:nvSpPr>
          <p:spPr bwMode="auto">
            <a:xfrm flipH="1">
              <a:off x="-1480" y="2443"/>
              <a:ext cx="329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r>
                <a:rPr lang="en-US" sz="900">
                  <a:solidFill>
                    <a:srgbClr val="000000"/>
                  </a:solidFill>
                </a:rPr>
                <a:t>SiO</a:t>
              </a:r>
              <a:r>
                <a:rPr lang="en-US" sz="900" baseline="-25000">
                  <a:solidFill>
                    <a:srgbClr val="000000"/>
                  </a:solidFill>
                </a:rPr>
                <a:t>2</a:t>
              </a:r>
              <a:endParaRPr lang="ru-RU" sz="900"/>
            </a:p>
          </p:txBody>
        </p:sp>
        <p:sp>
          <p:nvSpPr>
            <p:cNvPr id="579091" name="Rectangle 531"/>
            <p:cNvSpPr>
              <a:spLocks noChangeAspect="1" noChangeArrowheads="1"/>
            </p:cNvSpPr>
            <p:nvPr/>
          </p:nvSpPr>
          <p:spPr bwMode="auto">
            <a:xfrm flipH="1">
              <a:off x="-344" y="2443"/>
              <a:ext cx="329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r>
                <a:rPr lang="en-US" sz="900">
                  <a:solidFill>
                    <a:srgbClr val="000000"/>
                  </a:solidFill>
                </a:rPr>
                <a:t>FeO</a:t>
              </a:r>
              <a:endParaRPr lang="ru-RU" sz="900"/>
            </a:p>
          </p:txBody>
        </p:sp>
        <p:sp>
          <p:nvSpPr>
            <p:cNvPr id="579092" name="Line 532"/>
            <p:cNvSpPr>
              <a:spLocks noChangeShapeType="1"/>
            </p:cNvSpPr>
            <p:nvPr/>
          </p:nvSpPr>
          <p:spPr bwMode="auto">
            <a:xfrm>
              <a:off x="-1313" y="2359"/>
              <a:ext cx="1135" cy="0"/>
            </a:xfrm>
            <a:prstGeom prst="line">
              <a:avLst/>
            </a:prstGeom>
            <a:noFill/>
            <a:ln w="1905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9093" name="Line 533"/>
            <p:cNvSpPr>
              <a:spLocks noChangeShapeType="1"/>
            </p:cNvSpPr>
            <p:nvPr/>
          </p:nvSpPr>
          <p:spPr bwMode="auto">
            <a:xfrm>
              <a:off x="-1316" y="2016"/>
              <a:ext cx="603" cy="0"/>
            </a:xfrm>
            <a:prstGeom prst="line">
              <a:avLst/>
            </a:prstGeom>
            <a:noFill/>
            <a:ln w="1905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9094" name="Line 534"/>
            <p:cNvSpPr>
              <a:spLocks noChangeShapeType="1"/>
            </p:cNvSpPr>
            <p:nvPr/>
          </p:nvSpPr>
          <p:spPr bwMode="auto">
            <a:xfrm>
              <a:off x="-1316" y="1764"/>
              <a:ext cx="442" cy="0"/>
            </a:xfrm>
            <a:prstGeom prst="line">
              <a:avLst/>
            </a:prstGeom>
            <a:noFill/>
            <a:ln w="1905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9095" name="Rectangle 535"/>
            <p:cNvSpPr>
              <a:spLocks noChangeArrowheads="1"/>
            </p:cNvSpPr>
            <p:nvPr/>
          </p:nvSpPr>
          <p:spPr bwMode="auto">
            <a:xfrm flipH="1">
              <a:off x="-1518" y="1666"/>
              <a:ext cx="190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r"/>
              <a:r>
                <a:rPr lang="ru-RU" sz="700">
                  <a:solidFill>
                    <a:srgbClr val="000000"/>
                  </a:solidFill>
                </a:rPr>
                <a:t>1723</a:t>
              </a:r>
              <a:endParaRPr lang="ru-RU" sz="700"/>
            </a:p>
          </p:txBody>
        </p:sp>
        <p:sp>
          <p:nvSpPr>
            <p:cNvPr id="579096" name="Freeform 536"/>
            <p:cNvSpPr>
              <a:spLocks/>
            </p:cNvSpPr>
            <p:nvPr/>
          </p:nvSpPr>
          <p:spPr bwMode="auto">
            <a:xfrm>
              <a:off x="-1316" y="1731"/>
              <a:ext cx="30" cy="33"/>
            </a:xfrm>
            <a:custGeom>
              <a:avLst/>
              <a:gdLst>
                <a:gd name="T0" fmla="*/ 73 w 73"/>
                <a:gd name="T1" fmla="*/ 83 h 83"/>
                <a:gd name="T2" fmla="*/ 0 w 73"/>
                <a:gd name="T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3" h="83">
                  <a:moveTo>
                    <a:pt x="73" y="83"/>
                  </a:moveTo>
                  <a:cubicBezTo>
                    <a:pt x="57" y="55"/>
                    <a:pt x="42" y="31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rgbClr val="33339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9097" name="Freeform 537"/>
            <p:cNvSpPr>
              <a:spLocks/>
            </p:cNvSpPr>
            <p:nvPr/>
          </p:nvSpPr>
          <p:spPr bwMode="auto">
            <a:xfrm>
              <a:off x="-1287" y="1670"/>
              <a:ext cx="22" cy="94"/>
            </a:xfrm>
            <a:custGeom>
              <a:avLst/>
              <a:gdLst>
                <a:gd name="T0" fmla="*/ 0 w 54"/>
                <a:gd name="T1" fmla="*/ 235 h 235"/>
                <a:gd name="T2" fmla="*/ 54 w 54"/>
                <a:gd name="T3" fmla="*/ 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4" h="235">
                  <a:moveTo>
                    <a:pt x="0" y="235"/>
                  </a:moveTo>
                  <a:cubicBezTo>
                    <a:pt x="6" y="105"/>
                    <a:pt x="54" y="0"/>
                    <a:pt x="54" y="0"/>
                  </a:cubicBezTo>
                </a:path>
              </a:pathLst>
            </a:custGeom>
            <a:noFill/>
            <a:ln w="19050" cap="flat" cmpd="sng">
              <a:solidFill>
                <a:srgbClr val="333399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9098" name="Freeform 538"/>
            <p:cNvSpPr>
              <a:spLocks/>
            </p:cNvSpPr>
            <p:nvPr/>
          </p:nvSpPr>
          <p:spPr bwMode="auto">
            <a:xfrm>
              <a:off x="-897" y="1669"/>
              <a:ext cx="24" cy="95"/>
            </a:xfrm>
            <a:custGeom>
              <a:avLst/>
              <a:gdLst>
                <a:gd name="T0" fmla="*/ 59 w 59"/>
                <a:gd name="T1" fmla="*/ 238 h 238"/>
                <a:gd name="T2" fmla="*/ 0 w 59"/>
                <a:gd name="T3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9" h="238">
                  <a:moveTo>
                    <a:pt x="59" y="238"/>
                  </a:moveTo>
                  <a:cubicBezTo>
                    <a:pt x="53" y="108"/>
                    <a:pt x="0" y="0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rgbClr val="333399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9099" name="Freeform 539"/>
            <p:cNvSpPr>
              <a:spLocks/>
            </p:cNvSpPr>
            <p:nvPr/>
          </p:nvSpPr>
          <p:spPr bwMode="auto">
            <a:xfrm>
              <a:off x="-873" y="1764"/>
              <a:ext cx="160" cy="252"/>
            </a:xfrm>
            <a:custGeom>
              <a:avLst/>
              <a:gdLst>
                <a:gd name="T0" fmla="*/ 401 w 401"/>
                <a:gd name="T1" fmla="*/ 630 h 630"/>
                <a:gd name="T2" fmla="*/ 0 w 401"/>
                <a:gd name="T3" fmla="*/ 0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1" h="630">
                  <a:moveTo>
                    <a:pt x="401" y="630"/>
                  </a:moveTo>
                  <a:cubicBezTo>
                    <a:pt x="388" y="501"/>
                    <a:pt x="220" y="12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rgbClr val="33339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9100" name="Freeform 540"/>
            <p:cNvSpPr>
              <a:spLocks/>
            </p:cNvSpPr>
            <p:nvPr/>
          </p:nvSpPr>
          <p:spPr bwMode="auto">
            <a:xfrm>
              <a:off x="-713" y="2016"/>
              <a:ext cx="41" cy="343"/>
            </a:xfrm>
            <a:custGeom>
              <a:avLst/>
              <a:gdLst>
                <a:gd name="T0" fmla="*/ 0 w 102"/>
                <a:gd name="T1" fmla="*/ 0 h 858"/>
                <a:gd name="T2" fmla="*/ 102 w 102"/>
                <a:gd name="T3" fmla="*/ 858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2" h="858">
                  <a:moveTo>
                    <a:pt x="0" y="0"/>
                  </a:moveTo>
                  <a:cubicBezTo>
                    <a:pt x="56" y="81"/>
                    <a:pt x="89" y="324"/>
                    <a:pt x="102" y="858"/>
                  </a:cubicBezTo>
                </a:path>
              </a:pathLst>
            </a:custGeom>
            <a:noFill/>
            <a:ln w="19050" cap="flat" cmpd="sng">
              <a:solidFill>
                <a:srgbClr val="33339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9101" name="Line 541"/>
            <p:cNvSpPr>
              <a:spLocks noChangeShapeType="1"/>
            </p:cNvSpPr>
            <p:nvPr/>
          </p:nvSpPr>
          <p:spPr bwMode="auto">
            <a:xfrm>
              <a:off x="-547" y="2316"/>
              <a:ext cx="0" cy="119"/>
            </a:xfrm>
            <a:prstGeom prst="line">
              <a:avLst/>
            </a:prstGeom>
            <a:noFill/>
            <a:ln w="19050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9102" name="Freeform 542"/>
            <p:cNvSpPr>
              <a:spLocks/>
            </p:cNvSpPr>
            <p:nvPr/>
          </p:nvSpPr>
          <p:spPr bwMode="auto">
            <a:xfrm>
              <a:off x="-672" y="2315"/>
              <a:ext cx="124" cy="44"/>
            </a:xfrm>
            <a:custGeom>
              <a:avLst/>
              <a:gdLst>
                <a:gd name="T0" fmla="*/ 0 w 311"/>
                <a:gd name="T1" fmla="*/ 111 h 111"/>
                <a:gd name="T2" fmla="*/ 311 w 311"/>
                <a:gd name="T3" fmla="*/ 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11" h="111">
                  <a:moveTo>
                    <a:pt x="0" y="111"/>
                  </a:moveTo>
                  <a:cubicBezTo>
                    <a:pt x="62" y="42"/>
                    <a:pt x="224" y="0"/>
                    <a:pt x="311" y="3"/>
                  </a:cubicBezTo>
                </a:path>
              </a:pathLst>
            </a:custGeom>
            <a:noFill/>
            <a:ln w="19050" cap="flat" cmpd="sng">
              <a:solidFill>
                <a:srgbClr val="33339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9103" name="Freeform 543"/>
            <p:cNvSpPr>
              <a:spLocks/>
            </p:cNvSpPr>
            <p:nvPr/>
          </p:nvSpPr>
          <p:spPr bwMode="auto">
            <a:xfrm>
              <a:off x="-548" y="2316"/>
              <a:ext cx="58" cy="43"/>
            </a:xfrm>
            <a:custGeom>
              <a:avLst/>
              <a:gdLst>
                <a:gd name="T0" fmla="*/ 0 w 144"/>
                <a:gd name="T1" fmla="*/ 0 h 108"/>
                <a:gd name="T2" fmla="*/ 144 w 144"/>
                <a:gd name="T3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4" h="108">
                  <a:moveTo>
                    <a:pt x="0" y="0"/>
                  </a:moveTo>
                  <a:cubicBezTo>
                    <a:pt x="45" y="6"/>
                    <a:pt x="114" y="57"/>
                    <a:pt x="144" y="108"/>
                  </a:cubicBezTo>
                </a:path>
              </a:pathLst>
            </a:custGeom>
            <a:noFill/>
            <a:ln w="19050" cap="flat" cmpd="sng">
              <a:solidFill>
                <a:srgbClr val="33339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9104" name="Rectangle 544"/>
            <p:cNvSpPr>
              <a:spLocks noChangeArrowheads="1"/>
            </p:cNvSpPr>
            <p:nvPr/>
          </p:nvSpPr>
          <p:spPr bwMode="auto">
            <a:xfrm flipH="1">
              <a:off x="-184" y="2034"/>
              <a:ext cx="184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r"/>
              <a:r>
                <a:rPr lang="ru-RU" sz="700">
                  <a:solidFill>
                    <a:srgbClr val="000000"/>
                  </a:solidFill>
                </a:rPr>
                <a:t>1</a:t>
              </a:r>
              <a:r>
                <a:rPr lang="en-US" sz="700">
                  <a:solidFill>
                    <a:srgbClr val="000000"/>
                  </a:solidFill>
                </a:rPr>
                <a:t>377</a:t>
              </a:r>
              <a:endParaRPr lang="ru-RU" sz="700"/>
            </a:p>
          </p:txBody>
        </p:sp>
        <p:sp>
          <p:nvSpPr>
            <p:cNvPr id="579105" name="Freeform 545"/>
            <p:cNvSpPr>
              <a:spLocks/>
            </p:cNvSpPr>
            <p:nvPr/>
          </p:nvSpPr>
          <p:spPr bwMode="auto">
            <a:xfrm>
              <a:off x="-490" y="2121"/>
              <a:ext cx="312" cy="238"/>
            </a:xfrm>
            <a:custGeom>
              <a:avLst/>
              <a:gdLst>
                <a:gd name="T0" fmla="*/ 0 w 782"/>
                <a:gd name="T1" fmla="*/ 596 h 596"/>
                <a:gd name="T2" fmla="*/ 782 w 782"/>
                <a:gd name="T3" fmla="*/ 0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82" h="596">
                  <a:moveTo>
                    <a:pt x="0" y="596"/>
                  </a:moveTo>
                  <a:cubicBezTo>
                    <a:pt x="60" y="458"/>
                    <a:pt x="528" y="146"/>
                    <a:pt x="782" y="0"/>
                  </a:cubicBezTo>
                </a:path>
              </a:pathLst>
            </a:custGeom>
            <a:noFill/>
            <a:ln w="19050" cap="flat" cmpd="sng">
              <a:solidFill>
                <a:srgbClr val="33339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9108" name="Oval 548"/>
            <p:cNvSpPr>
              <a:spLocks noChangeArrowheads="1"/>
            </p:cNvSpPr>
            <p:nvPr/>
          </p:nvSpPr>
          <p:spPr bwMode="auto">
            <a:xfrm>
              <a:off x="-1326" y="1720"/>
              <a:ext cx="23" cy="22"/>
            </a:xfrm>
            <a:prstGeom prst="ellipse">
              <a:avLst/>
            </a:prstGeom>
            <a:solidFill>
              <a:srgbClr val="FFFF00"/>
            </a:solidFill>
            <a:ln w="762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9109" name="Oval 549"/>
            <p:cNvSpPr>
              <a:spLocks noChangeArrowheads="1"/>
            </p:cNvSpPr>
            <p:nvPr/>
          </p:nvSpPr>
          <p:spPr bwMode="auto">
            <a:xfrm>
              <a:off x="-189" y="2110"/>
              <a:ext cx="23" cy="23"/>
            </a:xfrm>
            <a:prstGeom prst="ellipse">
              <a:avLst/>
            </a:prstGeom>
            <a:solidFill>
              <a:srgbClr val="FFFF00"/>
            </a:solidFill>
            <a:ln w="762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9110" name="Oval 550"/>
            <p:cNvSpPr>
              <a:spLocks noChangeAspect="1" noChangeArrowheads="1"/>
            </p:cNvSpPr>
            <p:nvPr/>
          </p:nvSpPr>
          <p:spPr bwMode="auto">
            <a:xfrm>
              <a:off x="-1295" y="1755"/>
              <a:ext cx="18" cy="18"/>
            </a:xfrm>
            <a:prstGeom prst="ellipse">
              <a:avLst/>
            </a:prstGeom>
            <a:solidFill>
              <a:srgbClr val="FFFFFF"/>
            </a:solidFill>
            <a:ln w="6350" algn="ctr">
              <a:solidFill>
                <a:srgbClr val="3333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9111" name="Oval 551"/>
            <p:cNvSpPr>
              <a:spLocks noChangeAspect="1" noChangeArrowheads="1"/>
            </p:cNvSpPr>
            <p:nvPr/>
          </p:nvSpPr>
          <p:spPr bwMode="auto">
            <a:xfrm>
              <a:off x="-883" y="1755"/>
              <a:ext cx="18" cy="18"/>
            </a:xfrm>
            <a:prstGeom prst="ellipse">
              <a:avLst/>
            </a:prstGeom>
            <a:solidFill>
              <a:srgbClr val="FFFFFF"/>
            </a:solidFill>
            <a:ln w="6350" algn="ctr">
              <a:solidFill>
                <a:srgbClr val="3333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9112" name="Oval 552"/>
            <p:cNvSpPr>
              <a:spLocks noChangeAspect="1" noChangeArrowheads="1"/>
            </p:cNvSpPr>
            <p:nvPr/>
          </p:nvSpPr>
          <p:spPr bwMode="auto">
            <a:xfrm>
              <a:off x="-722" y="2007"/>
              <a:ext cx="18" cy="18"/>
            </a:xfrm>
            <a:prstGeom prst="ellipse">
              <a:avLst/>
            </a:prstGeom>
            <a:solidFill>
              <a:srgbClr val="FFFFFF"/>
            </a:solidFill>
            <a:ln w="6350" algn="ctr">
              <a:solidFill>
                <a:srgbClr val="3333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9113" name="Oval 553"/>
            <p:cNvSpPr>
              <a:spLocks noChangeAspect="1" noChangeArrowheads="1"/>
            </p:cNvSpPr>
            <p:nvPr/>
          </p:nvSpPr>
          <p:spPr bwMode="auto">
            <a:xfrm>
              <a:off x="-733" y="1959"/>
              <a:ext cx="18" cy="18"/>
            </a:xfrm>
            <a:prstGeom prst="ellipse">
              <a:avLst/>
            </a:prstGeom>
            <a:solidFill>
              <a:srgbClr val="FFFFFF"/>
            </a:solidFill>
            <a:ln w="6350" algn="ctr">
              <a:solidFill>
                <a:srgbClr val="3333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9114" name="Oval 554"/>
            <p:cNvSpPr>
              <a:spLocks noChangeAspect="1" noChangeArrowheads="1"/>
            </p:cNvSpPr>
            <p:nvPr/>
          </p:nvSpPr>
          <p:spPr bwMode="auto">
            <a:xfrm>
              <a:off x="-693" y="2128"/>
              <a:ext cx="18" cy="18"/>
            </a:xfrm>
            <a:prstGeom prst="ellipse">
              <a:avLst/>
            </a:prstGeom>
            <a:solidFill>
              <a:srgbClr val="FFFFFF"/>
            </a:solidFill>
            <a:ln w="6350" algn="ctr">
              <a:solidFill>
                <a:srgbClr val="3333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9115" name="Oval 555"/>
            <p:cNvSpPr>
              <a:spLocks noChangeAspect="1" noChangeArrowheads="1"/>
            </p:cNvSpPr>
            <p:nvPr/>
          </p:nvSpPr>
          <p:spPr bwMode="auto">
            <a:xfrm>
              <a:off x="-685" y="2253"/>
              <a:ext cx="18" cy="18"/>
            </a:xfrm>
            <a:prstGeom prst="ellipse">
              <a:avLst/>
            </a:prstGeom>
            <a:solidFill>
              <a:srgbClr val="FFFFFF"/>
            </a:solidFill>
            <a:ln w="6350" algn="ctr">
              <a:solidFill>
                <a:srgbClr val="3333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9116" name="Oval 556"/>
            <p:cNvSpPr>
              <a:spLocks noChangeAspect="1" noChangeArrowheads="1"/>
            </p:cNvSpPr>
            <p:nvPr/>
          </p:nvSpPr>
          <p:spPr bwMode="auto">
            <a:xfrm>
              <a:off x="-682" y="2349"/>
              <a:ext cx="18" cy="18"/>
            </a:xfrm>
            <a:prstGeom prst="ellipse">
              <a:avLst/>
            </a:prstGeom>
            <a:solidFill>
              <a:srgbClr val="FFFFFF"/>
            </a:solidFill>
            <a:ln w="6350" algn="ctr">
              <a:solidFill>
                <a:srgbClr val="3333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9117" name="Oval 557"/>
            <p:cNvSpPr>
              <a:spLocks noChangeAspect="1" noChangeArrowheads="1"/>
            </p:cNvSpPr>
            <p:nvPr/>
          </p:nvSpPr>
          <p:spPr bwMode="auto">
            <a:xfrm>
              <a:off x="-556" y="2307"/>
              <a:ext cx="18" cy="18"/>
            </a:xfrm>
            <a:prstGeom prst="ellipse">
              <a:avLst/>
            </a:prstGeom>
            <a:solidFill>
              <a:srgbClr val="FFFFFF"/>
            </a:solidFill>
            <a:ln w="6350" algn="ctr">
              <a:solidFill>
                <a:srgbClr val="3333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9118" name="Oval 558"/>
            <p:cNvSpPr>
              <a:spLocks noChangeAspect="1" noChangeArrowheads="1"/>
            </p:cNvSpPr>
            <p:nvPr/>
          </p:nvSpPr>
          <p:spPr bwMode="auto">
            <a:xfrm>
              <a:off x="-653" y="2330"/>
              <a:ext cx="18" cy="18"/>
            </a:xfrm>
            <a:prstGeom prst="ellipse">
              <a:avLst/>
            </a:prstGeom>
            <a:solidFill>
              <a:srgbClr val="FFFFFF"/>
            </a:solidFill>
            <a:ln w="6350" algn="ctr">
              <a:solidFill>
                <a:srgbClr val="3333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9119" name="Oval 559"/>
            <p:cNvSpPr>
              <a:spLocks noChangeAspect="1" noChangeArrowheads="1"/>
            </p:cNvSpPr>
            <p:nvPr/>
          </p:nvSpPr>
          <p:spPr bwMode="auto">
            <a:xfrm>
              <a:off x="-593" y="2312"/>
              <a:ext cx="18" cy="18"/>
            </a:xfrm>
            <a:prstGeom prst="ellipse">
              <a:avLst/>
            </a:prstGeom>
            <a:solidFill>
              <a:srgbClr val="FFFFFF"/>
            </a:solidFill>
            <a:ln w="6350" algn="ctr">
              <a:solidFill>
                <a:srgbClr val="3333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9120" name="Oval 560"/>
            <p:cNvSpPr>
              <a:spLocks noChangeAspect="1" noChangeArrowheads="1"/>
            </p:cNvSpPr>
            <p:nvPr/>
          </p:nvSpPr>
          <p:spPr bwMode="auto">
            <a:xfrm>
              <a:off x="-593" y="2349"/>
              <a:ext cx="18" cy="18"/>
            </a:xfrm>
            <a:prstGeom prst="ellipse">
              <a:avLst/>
            </a:prstGeom>
            <a:solidFill>
              <a:srgbClr val="FFFFFF"/>
            </a:solidFill>
            <a:ln w="6350" algn="ctr">
              <a:solidFill>
                <a:srgbClr val="3333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9121" name="Oval 561"/>
            <p:cNvSpPr>
              <a:spLocks noChangeAspect="1" noChangeArrowheads="1"/>
            </p:cNvSpPr>
            <p:nvPr/>
          </p:nvSpPr>
          <p:spPr bwMode="auto">
            <a:xfrm>
              <a:off x="-536" y="2315"/>
              <a:ext cx="18" cy="18"/>
            </a:xfrm>
            <a:prstGeom prst="ellipse">
              <a:avLst/>
            </a:prstGeom>
            <a:solidFill>
              <a:srgbClr val="FFFFFF"/>
            </a:solidFill>
            <a:ln w="6350" algn="ctr">
              <a:solidFill>
                <a:srgbClr val="3333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9122" name="Oval 562"/>
            <p:cNvSpPr>
              <a:spLocks noChangeAspect="1" noChangeArrowheads="1"/>
            </p:cNvSpPr>
            <p:nvPr/>
          </p:nvSpPr>
          <p:spPr bwMode="auto">
            <a:xfrm>
              <a:off x="-519" y="2327"/>
              <a:ext cx="18" cy="18"/>
            </a:xfrm>
            <a:prstGeom prst="ellipse">
              <a:avLst/>
            </a:prstGeom>
            <a:solidFill>
              <a:srgbClr val="FFFFFF"/>
            </a:solidFill>
            <a:ln w="6350" algn="ctr">
              <a:solidFill>
                <a:srgbClr val="3333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9123" name="Oval 563"/>
            <p:cNvSpPr>
              <a:spLocks noChangeAspect="1" noChangeArrowheads="1"/>
            </p:cNvSpPr>
            <p:nvPr/>
          </p:nvSpPr>
          <p:spPr bwMode="auto">
            <a:xfrm>
              <a:off x="-462" y="2350"/>
              <a:ext cx="18" cy="18"/>
            </a:xfrm>
            <a:prstGeom prst="ellipse">
              <a:avLst/>
            </a:prstGeom>
            <a:solidFill>
              <a:srgbClr val="FFFFFF"/>
            </a:solidFill>
            <a:ln w="6350" algn="ctr">
              <a:solidFill>
                <a:srgbClr val="3333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9124" name="Oval 564"/>
            <p:cNvSpPr>
              <a:spLocks noChangeAspect="1" noChangeArrowheads="1"/>
            </p:cNvSpPr>
            <p:nvPr/>
          </p:nvSpPr>
          <p:spPr bwMode="auto">
            <a:xfrm>
              <a:off x="-462" y="2304"/>
              <a:ext cx="18" cy="18"/>
            </a:xfrm>
            <a:prstGeom prst="ellipse">
              <a:avLst/>
            </a:prstGeom>
            <a:solidFill>
              <a:srgbClr val="FFFFFF"/>
            </a:solidFill>
            <a:ln w="6350" algn="ctr">
              <a:solidFill>
                <a:srgbClr val="3333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9125" name="Oval 565"/>
            <p:cNvSpPr>
              <a:spLocks noChangeAspect="1" noChangeArrowheads="1"/>
            </p:cNvSpPr>
            <p:nvPr/>
          </p:nvSpPr>
          <p:spPr bwMode="auto">
            <a:xfrm>
              <a:off x="-308" y="2190"/>
              <a:ext cx="18" cy="18"/>
            </a:xfrm>
            <a:prstGeom prst="ellipse">
              <a:avLst/>
            </a:prstGeom>
            <a:solidFill>
              <a:srgbClr val="FFFFFF"/>
            </a:solidFill>
            <a:ln w="6350" algn="ctr">
              <a:solidFill>
                <a:srgbClr val="3333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9151" name="Rectangle 591"/>
            <p:cNvSpPr>
              <a:spLocks noChangeAspect="1" noChangeArrowheads="1"/>
            </p:cNvSpPr>
            <p:nvPr/>
          </p:nvSpPr>
          <p:spPr bwMode="auto">
            <a:xfrm flipH="1">
              <a:off x="-1475" y="1383"/>
              <a:ext cx="324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r>
                <a:rPr lang="en-US" sz="900">
                  <a:solidFill>
                    <a:srgbClr val="000000"/>
                  </a:solidFill>
                </a:rPr>
                <a:t>T, </a:t>
              </a:r>
              <a:r>
                <a:rPr lang="ru-RU" sz="900">
                  <a:solidFill>
                    <a:srgbClr val="000000"/>
                  </a:solidFill>
                  <a:sym typeface="Symbol" pitchFamily="18" charset="2"/>
                </a:rPr>
                <a:t></a:t>
              </a:r>
              <a:r>
                <a:rPr lang="en-US" sz="900">
                  <a:solidFill>
                    <a:srgbClr val="000000"/>
                  </a:solidFill>
                </a:rPr>
                <a:t>C</a:t>
              </a:r>
              <a:endParaRPr lang="ru-RU" sz="900"/>
            </a:p>
          </p:txBody>
        </p:sp>
        <p:sp>
          <p:nvSpPr>
            <p:cNvPr id="579152" name="Rectangle 592"/>
            <p:cNvSpPr>
              <a:spLocks noChangeArrowheads="1"/>
            </p:cNvSpPr>
            <p:nvPr/>
          </p:nvSpPr>
          <p:spPr bwMode="auto">
            <a:xfrm>
              <a:off x="-668" y="2093"/>
              <a:ext cx="316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r>
                <a:rPr lang="en-US" sz="800">
                  <a:solidFill>
                    <a:srgbClr val="333399"/>
                  </a:solidFill>
                </a:rPr>
                <a:t>Fe</a:t>
              </a:r>
              <a:r>
                <a:rPr lang="en-US" sz="800" baseline="-25000">
                  <a:solidFill>
                    <a:srgbClr val="333399"/>
                  </a:solidFill>
                </a:rPr>
                <a:t>2</a:t>
              </a:r>
              <a:r>
                <a:rPr lang="en-US" sz="800">
                  <a:solidFill>
                    <a:srgbClr val="333399"/>
                  </a:solidFill>
                </a:rPr>
                <a:t>SiO</a:t>
              </a:r>
              <a:r>
                <a:rPr lang="ru-RU" sz="800" baseline="-25000">
                  <a:solidFill>
                    <a:srgbClr val="333399"/>
                  </a:solidFill>
                </a:rPr>
                <a:t>4</a:t>
              </a:r>
            </a:p>
            <a:p>
              <a:endParaRPr lang="ru-RU" sz="800"/>
            </a:p>
          </p:txBody>
        </p:sp>
        <p:sp>
          <p:nvSpPr>
            <p:cNvPr id="579153" name="Rectangle 593"/>
            <p:cNvSpPr>
              <a:spLocks noChangeArrowheads="1"/>
            </p:cNvSpPr>
            <p:nvPr/>
          </p:nvSpPr>
          <p:spPr bwMode="auto">
            <a:xfrm>
              <a:off x="-1265" y="1631"/>
              <a:ext cx="381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r>
                <a:rPr lang="ru-RU" sz="900">
                  <a:solidFill>
                    <a:srgbClr val="333399"/>
                  </a:solidFill>
                </a:rPr>
                <a:t>Ж</a:t>
              </a:r>
              <a:r>
                <a:rPr lang="en-US" sz="900" baseline="-25000">
                  <a:solidFill>
                    <a:srgbClr val="333399"/>
                  </a:solidFill>
                </a:rPr>
                <a:t>1</a:t>
              </a:r>
              <a:r>
                <a:rPr lang="en-US" sz="900">
                  <a:solidFill>
                    <a:srgbClr val="333399"/>
                  </a:solidFill>
                </a:rPr>
                <a:t> + </a:t>
              </a:r>
              <a:r>
                <a:rPr lang="ru-RU" sz="900">
                  <a:solidFill>
                    <a:srgbClr val="333399"/>
                  </a:solidFill>
                </a:rPr>
                <a:t>Ж</a:t>
              </a:r>
              <a:r>
                <a:rPr lang="ru-RU" sz="900" baseline="-25000">
                  <a:solidFill>
                    <a:srgbClr val="333399"/>
                  </a:solidFill>
                </a:rPr>
                <a:t>2</a:t>
              </a:r>
              <a:endParaRPr lang="ru-RU" sz="900"/>
            </a:p>
          </p:txBody>
        </p:sp>
        <p:sp>
          <p:nvSpPr>
            <p:cNvPr id="579154" name="Rectangle 594"/>
            <p:cNvSpPr>
              <a:spLocks noChangeArrowheads="1"/>
            </p:cNvSpPr>
            <p:nvPr/>
          </p:nvSpPr>
          <p:spPr bwMode="auto">
            <a:xfrm>
              <a:off x="-1324" y="1883"/>
              <a:ext cx="572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r>
                <a:rPr lang="ru-RU" sz="700">
                  <a:solidFill>
                    <a:srgbClr val="333399"/>
                  </a:solidFill>
                </a:rPr>
                <a:t>кристоб. + Ж</a:t>
              </a:r>
              <a:endParaRPr lang="ru-RU" sz="700"/>
            </a:p>
          </p:txBody>
        </p:sp>
        <p:sp>
          <p:nvSpPr>
            <p:cNvPr id="579155" name="Rectangle 595"/>
            <p:cNvSpPr>
              <a:spLocks noChangeArrowheads="1"/>
            </p:cNvSpPr>
            <p:nvPr/>
          </p:nvSpPr>
          <p:spPr bwMode="auto">
            <a:xfrm>
              <a:off x="-1288" y="2121"/>
              <a:ext cx="573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r>
                <a:rPr lang="ru-RU" sz="900">
                  <a:solidFill>
                    <a:srgbClr val="333399"/>
                  </a:solidFill>
                </a:rPr>
                <a:t>трид. + Ж</a:t>
              </a:r>
              <a:endParaRPr lang="ru-RU" sz="900"/>
            </a:p>
          </p:txBody>
        </p:sp>
        <p:sp>
          <p:nvSpPr>
            <p:cNvPr id="579156" name="Rectangle 596"/>
            <p:cNvSpPr>
              <a:spLocks noChangeArrowheads="1"/>
            </p:cNvSpPr>
            <p:nvPr/>
          </p:nvSpPr>
          <p:spPr bwMode="auto">
            <a:xfrm>
              <a:off x="-1276" y="2358"/>
              <a:ext cx="718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r>
                <a:rPr lang="ru-RU" sz="600">
                  <a:solidFill>
                    <a:srgbClr val="333399"/>
                  </a:solidFill>
                </a:rPr>
                <a:t>трид. + фаялит</a:t>
              </a:r>
              <a:endParaRPr lang="ru-RU" sz="600"/>
            </a:p>
          </p:txBody>
        </p:sp>
        <p:sp>
          <p:nvSpPr>
            <p:cNvPr id="579159" name="Rectangle 599"/>
            <p:cNvSpPr>
              <a:spLocks noChangeArrowheads="1"/>
            </p:cNvSpPr>
            <p:nvPr/>
          </p:nvSpPr>
          <p:spPr bwMode="auto">
            <a:xfrm>
              <a:off x="-477" y="2215"/>
              <a:ext cx="274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r"/>
              <a:r>
                <a:rPr lang="ru-RU" sz="500">
                  <a:solidFill>
                    <a:srgbClr val="333399"/>
                  </a:solidFill>
                </a:rPr>
                <a:t>Ж + </a:t>
              </a:r>
            </a:p>
            <a:p>
              <a:pPr algn="r"/>
              <a:r>
                <a:rPr lang="ru-RU" sz="500">
                  <a:solidFill>
                    <a:srgbClr val="333399"/>
                  </a:solidFill>
                </a:rPr>
                <a:t>вюстит </a:t>
              </a:r>
              <a:endParaRPr lang="ru-RU" sz="500"/>
            </a:p>
          </p:txBody>
        </p:sp>
        <p:sp>
          <p:nvSpPr>
            <p:cNvPr id="579160" name="Rectangle 600"/>
            <p:cNvSpPr>
              <a:spLocks noChangeArrowheads="1"/>
            </p:cNvSpPr>
            <p:nvPr/>
          </p:nvSpPr>
          <p:spPr bwMode="auto">
            <a:xfrm>
              <a:off x="-540" y="2368"/>
              <a:ext cx="352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r>
                <a:rPr lang="ru-RU" sz="400">
                  <a:solidFill>
                    <a:srgbClr val="333399"/>
                  </a:solidFill>
                </a:rPr>
                <a:t>фаялит + вюстит</a:t>
              </a:r>
              <a:endParaRPr lang="ru-RU" sz="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              </a:t>
            </a:r>
            <a:r>
              <a:rPr lang="en-US">
                <a:solidFill>
                  <a:srgbClr val="000099"/>
                </a:solidFill>
              </a:rPr>
              <a:t>PRECOS</a:t>
            </a:r>
            <a:r>
              <a:rPr lang="en-US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 project meeting</a:t>
            </a:r>
            <a:r>
              <a:rPr lang="en-GB"/>
              <a:t> </a:t>
            </a:r>
            <a:endParaRPr lang="en-GB">
              <a:solidFill>
                <a:srgbClr val="990033"/>
              </a:solidFill>
            </a:endParaRPr>
          </a:p>
        </p:txBody>
      </p:sp>
      <p:sp>
        <p:nvSpPr>
          <p:cNvPr id="10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9211A1-A2B7-4864-847B-C99793CEF58C}" type="slidenum">
              <a:rPr lang="en-GB"/>
              <a:pPr/>
              <a:t>11</a:t>
            </a:fld>
            <a:endParaRPr lang="en-GB"/>
          </a:p>
        </p:txBody>
      </p:sp>
      <p:pic>
        <p:nvPicPr>
          <p:cNvPr id="8" name="Picture 7"/>
          <p:cNvPicPr>
            <a:picLocks noGrp="1"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64"/>
          <a:stretch>
            <a:fillRect/>
          </a:stretch>
        </p:blipFill>
        <p:spPr bwMode="auto">
          <a:xfrm>
            <a:off x="349250" y="6200775"/>
            <a:ext cx="546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7298" name="Rectangle 2"/>
          <p:cNvSpPr>
            <a:spLocks noChangeArrowheads="1"/>
          </p:cNvSpPr>
          <p:nvPr/>
        </p:nvSpPr>
        <p:spPr bwMode="auto">
          <a:xfrm>
            <a:off x="161925" y="0"/>
            <a:ext cx="8982075" cy="59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360000" rIns="92075" bIns="46038"/>
          <a:lstStyle/>
          <a:p>
            <a:pPr algn="ctr" defTabSz="762000">
              <a:lnSpc>
                <a:spcPct val="80000"/>
              </a:lnSpc>
            </a:pPr>
            <a:r>
              <a:rPr lang="en-US" sz="2400">
                <a:solidFill>
                  <a:srgbClr val="000099"/>
                </a:solidFill>
              </a:rPr>
              <a:t>1</a:t>
            </a:r>
            <a:r>
              <a:rPr lang="en-US" sz="2400" baseline="30000">
                <a:solidFill>
                  <a:srgbClr val="000099"/>
                </a:solidFill>
              </a:rPr>
              <a:t>st</a:t>
            </a:r>
            <a:r>
              <a:rPr lang="en-US" sz="2400">
                <a:solidFill>
                  <a:srgbClr val="000099"/>
                </a:solidFill>
              </a:rPr>
              <a:t> &amp; 2</a:t>
            </a:r>
            <a:r>
              <a:rPr lang="en-US" sz="2400" baseline="-25000">
                <a:solidFill>
                  <a:srgbClr val="000099"/>
                </a:solidFill>
              </a:rPr>
              <a:t> </a:t>
            </a:r>
            <a:r>
              <a:rPr lang="en-US" sz="2400" baseline="30000">
                <a:solidFill>
                  <a:srgbClr val="000099"/>
                </a:solidFill>
              </a:rPr>
              <a:t>nd</a:t>
            </a:r>
            <a:r>
              <a:rPr lang="en-US" sz="2400">
                <a:solidFill>
                  <a:srgbClr val="000099"/>
                </a:solidFill>
              </a:rPr>
              <a:t> quarter publications</a:t>
            </a:r>
            <a:endParaRPr lang="ru-RU" sz="2400">
              <a:solidFill>
                <a:srgbClr val="000099"/>
              </a:solidFill>
            </a:endParaRPr>
          </a:p>
        </p:txBody>
      </p:sp>
      <p:sp>
        <p:nvSpPr>
          <p:cNvPr id="567299" name="Rectangle 3"/>
          <p:cNvSpPr>
            <a:spLocks noChangeArrowheads="1"/>
          </p:cNvSpPr>
          <p:nvPr/>
        </p:nvSpPr>
        <p:spPr bwMode="auto">
          <a:xfrm>
            <a:off x="484188" y="2994025"/>
            <a:ext cx="80660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 defTabSz="762000">
              <a:tabLst>
                <a:tab pos="4667250" algn="l"/>
              </a:tabLst>
            </a:pPr>
            <a:r>
              <a:rPr lang="en-US" sz="1800">
                <a:solidFill>
                  <a:srgbClr val="660033"/>
                </a:solidFill>
              </a:rPr>
              <a:t>Eutectic</a:t>
            </a:r>
            <a:r>
              <a:rPr lang="ru-RU" sz="1800">
                <a:solidFill>
                  <a:srgbClr val="660033"/>
                </a:solidFill>
              </a:rPr>
              <a:t> </a:t>
            </a:r>
            <a:r>
              <a:rPr lang="en-US" sz="1800">
                <a:solidFill>
                  <a:srgbClr val="660033"/>
                </a:solidFill>
              </a:rPr>
              <a:t>crystallization</a:t>
            </a:r>
            <a:r>
              <a:rPr lang="ru-RU" sz="1800">
                <a:solidFill>
                  <a:srgbClr val="660033"/>
                </a:solidFill>
              </a:rPr>
              <a:t> </a:t>
            </a:r>
            <a:r>
              <a:rPr lang="en-US" sz="1800">
                <a:solidFill>
                  <a:srgbClr val="660033"/>
                </a:solidFill>
              </a:rPr>
              <a:t>in the ZrO</a:t>
            </a:r>
            <a:r>
              <a:rPr lang="en-US" sz="1800" baseline="-25000">
                <a:solidFill>
                  <a:srgbClr val="660033"/>
                </a:solidFill>
              </a:rPr>
              <a:t>2</a:t>
            </a:r>
            <a:r>
              <a:rPr lang="en-US" sz="1800">
                <a:solidFill>
                  <a:srgbClr val="660033"/>
                </a:solidFill>
                <a:cs typeface="Arial" pitchFamily="34" charset="0"/>
              </a:rPr>
              <a:t>–</a:t>
            </a:r>
            <a:r>
              <a:rPr lang="en-US" sz="1800">
                <a:solidFill>
                  <a:srgbClr val="660033"/>
                </a:solidFill>
              </a:rPr>
              <a:t>Fe</a:t>
            </a:r>
            <a:r>
              <a:rPr lang="en-US" sz="1800" baseline="-25000">
                <a:solidFill>
                  <a:srgbClr val="660033"/>
                </a:solidFill>
              </a:rPr>
              <a:t>2</a:t>
            </a:r>
            <a:r>
              <a:rPr lang="en-US" sz="1800">
                <a:solidFill>
                  <a:srgbClr val="660033"/>
                </a:solidFill>
              </a:rPr>
              <a:t>O</a:t>
            </a:r>
            <a:r>
              <a:rPr lang="en-US" sz="1800" baseline="-25000">
                <a:solidFill>
                  <a:srgbClr val="660033"/>
                </a:solidFill>
              </a:rPr>
              <a:t>3</a:t>
            </a:r>
            <a:r>
              <a:rPr lang="en-US" sz="1800">
                <a:solidFill>
                  <a:srgbClr val="660033"/>
                </a:solidFill>
                <a:cs typeface="Arial" pitchFamily="34" charset="0"/>
              </a:rPr>
              <a:t>–</a:t>
            </a:r>
            <a:r>
              <a:rPr lang="en-US" sz="1800">
                <a:solidFill>
                  <a:srgbClr val="660033"/>
                </a:solidFill>
              </a:rPr>
              <a:t>Fe</a:t>
            </a:r>
            <a:r>
              <a:rPr lang="en-US" sz="1800" baseline="-25000">
                <a:solidFill>
                  <a:srgbClr val="660033"/>
                </a:solidFill>
              </a:rPr>
              <a:t>3</a:t>
            </a:r>
            <a:r>
              <a:rPr lang="en-US" sz="1800">
                <a:solidFill>
                  <a:srgbClr val="660033"/>
                </a:solidFill>
              </a:rPr>
              <a:t>O</a:t>
            </a:r>
            <a:r>
              <a:rPr lang="en-US" sz="1800" baseline="-25000">
                <a:solidFill>
                  <a:srgbClr val="660033"/>
                </a:solidFill>
              </a:rPr>
              <a:t>4 </a:t>
            </a:r>
            <a:r>
              <a:rPr lang="en-US" sz="1800">
                <a:solidFill>
                  <a:srgbClr val="660033"/>
                </a:solidFill>
              </a:rPr>
              <a:t>system</a:t>
            </a:r>
          </a:p>
          <a:p>
            <a:pPr algn="just" defTabSz="762000">
              <a:tabLst>
                <a:tab pos="4667250" algn="l"/>
              </a:tabLst>
            </a:pPr>
            <a:r>
              <a:rPr lang="en-US" sz="1800">
                <a:solidFill>
                  <a:srgbClr val="660033"/>
                </a:solidFill>
              </a:rPr>
              <a:t>(Rus</a:t>
            </a:r>
            <a:r>
              <a:rPr lang="ru-RU" sz="1800">
                <a:solidFill>
                  <a:srgbClr val="660033"/>
                </a:solidFill>
              </a:rPr>
              <a:t>.</a:t>
            </a:r>
            <a:r>
              <a:rPr lang="en-US" sz="1800">
                <a:solidFill>
                  <a:srgbClr val="660033"/>
                </a:solidFill>
              </a:rPr>
              <a:t> J. Inorg.</a:t>
            </a:r>
            <a:r>
              <a:rPr lang="ru-RU" sz="1800">
                <a:solidFill>
                  <a:srgbClr val="660033"/>
                </a:solidFill>
              </a:rPr>
              <a:t> </a:t>
            </a:r>
            <a:r>
              <a:rPr lang="en-US" sz="1800">
                <a:solidFill>
                  <a:srgbClr val="660033"/>
                </a:solidFill>
              </a:rPr>
              <a:t>Chem?)</a:t>
            </a:r>
          </a:p>
        </p:txBody>
      </p:sp>
      <p:sp>
        <p:nvSpPr>
          <p:cNvPr id="567300" name="Rectangle 4"/>
          <p:cNvSpPr>
            <a:spLocks noChangeArrowheads="1"/>
          </p:cNvSpPr>
          <p:nvPr/>
        </p:nvSpPr>
        <p:spPr bwMode="auto">
          <a:xfrm>
            <a:off x="233363" y="708025"/>
            <a:ext cx="8786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 defTabSz="762000">
              <a:tabLst>
                <a:tab pos="4667250" algn="l"/>
              </a:tabLst>
            </a:pPr>
            <a:r>
              <a:rPr lang="en-US" sz="2400">
                <a:solidFill>
                  <a:srgbClr val="660033"/>
                </a:solidFill>
              </a:rPr>
              <a:t>UO</a:t>
            </a:r>
            <a:r>
              <a:rPr lang="en-US" sz="2400" baseline="-25000">
                <a:solidFill>
                  <a:srgbClr val="660033"/>
                </a:solidFill>
              </a:rPr>
              <a:t>2</a:t>
            </a:r>
            <a:r>
              <a:rPr lang="en-US" sz="2400">
                <a:solidFill>
                  <a:srgbClr val="660033"/>
                </a:solidFill>
                <a:cs typeface="Arial" pitchFamily="34" charset="0"/>
              </a:rPr>
              <a:t>–</a:t>
            </a:r>
            <a:r>
              <a:rPr lang="en-US" sz="2400">
                <a:solidFill>
                  <a:srgbClr val="660033"/>
                </a:solidFill>
              </a:rPr>
              <a:t>SiO</a:t>
            </a:r>
            <a:r>
              <a:rPr lang="en-US" sz="2400" baseline="-25000">
                <a:solidFill>
                  <a:srgbClr val="660033"/>
                </a:solidFill>
              </a:rPr>
              <a:t>2</a:t>
            </a:r>
            <a:r>
              <a:rPr lang="ru-RU" sz="2400">
                <a:solidFill>
                  <a:srgbClr val="660033"/>
                </a:solidFill>
              </a:rPr>
              <a:t> </a:t>
            </a:r>
            <a:r>
              <a:rPr lang="en-US" sz="2400">
                <a:solidFill>
                  <a:srgbClr val="660033"/>
                </a:solidFill>
              </a:rPr>
              <a:t>– manuscript preparation</a:t>
            </a:r>
          </a:p>
        </p:txBody>
      </p:sp>
      <p:sp>
        <p:nvSpPr>
          <p:cNvPr id="567301" name="Rectangle 5"/>
          <p:cNvSpPr>
            <a:spLocks noChangeArrowheads="1"/>
          </p:cNvSpPr>
          <p:nvPr/>
        </p:nvSpPr>
        <p:spPr bwMode="auto">
          <a:xfrm>
            <a:off x="484188" y="1390650"/>
            <a:ext cx="8058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 defTabSz="762000">
              <a:tabLst>
                <a:tab pos="4667250" algn="l"/>
              </a:tabLst>
            </a:pPr>
            <a:r>
              <a:rPr lang="en-US" sz="1800">
                <a:solidFill>
                  <a:srgbClr val="660033"/>
                </a:solidFill>
              </a:rPr>
              <a:t>Phase diagram of the UO</a:t>
            </a:r>
            <a:r>
              <a:rPr lang="en-US" sz="1800" baseline="-25000">
                <a:solidFill>
                  <a:srgbClr val="660033"/>
                </a:solidFill>
              </a:rPr>
              <a:t>2</a:t>
            </a:r>
            <a:r>
              <a:rPr lang="en-US" sz="1800">
                <a:solidFill>
                  <a:srgbClr val="660033"/>
                </a:solidFill>
                <a:cs typeface="Arial" pitchFamily="34" charset="0"/>
              </a:rPr>
              <a:t>–</a:t>
            </a:r>
            <a:r>
              <a:rPr lang="en-US" sz="1800">
                <a:solidFill>
                  <a:srgbClr val="660033"/>
                </a:solidFill>
              </a:rPr>
              <a:t>SiO</a:t>
            </a:r>
            <a:r>
              <a:rPr lang="en-US" sz="1800" baseline="-25000">
                <a:solidFill>
                  <a:srgbClr val="660033"/>
                </a:solidFill>
              </a:rPr>
              <a:t>2</a:t>
            </a:r>
            <a:r>
              <a:rPr lang="en-US" sz="1800">
                <a:solidFill>
                  <a:srgbClr val="660033"/>
                </a:solidFill>
              </a:rPr>
              <a:t> system – manuscript preparation and sending (JNM?)</a:t>
            </a:r>
          </a:p>
        </p:txBody>
      </p:sp>
      <p:sp>
        <p:nvSpPr>
          <p:cNvPr id="567302" name="Rectangle 6"/>
          <p:cNvSpPr>
            <a:spLocks noChangeArrowheads="1"/>
          </p:cNvSpPr>
          <p:nvPr/>
        </p:nvSpPr>
        <p:spPr bwMode="auto">
          <a:xfrm>
            <a:off x="484188" y="3805238"/>
            <a:ext cx="8066087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 defTabSz="762000">
              <a:tabLst>
                <a:tab pos="4667250" algn="l"/>
              </a:tabLst>
            </a:pPr>
            <a:r>
              <a:rPr lang="en-US" sz="1800">
                <a:solidFill>
                  <a:srgbClr val="660033"/>
                </a:solidFill>
              </a:rPr>
              <a:t>Structural</a:t>
            </a:r>
            <a:r>
              <a:rPr lang="ru-RU" sz="1800">
                <a:solidFill>
                  <a:srgbClr val="660033"/>
                </a:solidFill>
              </a:rPr>
              <a:t> </a:t>
            </a:r>
            <a:r>
              <a:rPr lang="en-US" sz="1800">
                <a:solidFill>
                  <a:srgbClr val="660033"/>
                </a:solidFill>
              </a:rPr>
              <a:t>and</a:t>
            </a:r>
            <a:r>
              <a:rPr lang="ru-RU" sz="1800">
                <a:solidFill>
                  <a:srgbClr val="660033"/>
                </a:solidFill>
              </a:rPr>
              <a:t> </a:t>
            </a:r>
            <a:r>
              <a:rPr lang="en-US" sz="1800">
                <a:solidFill>
                  <a:srgbClr val="660033"/>
                </a:solidFill>
              </a:rPr>
              <a:t>chemical</a:t>
            </a:r>
            <a:r>
              <a:rPr lang="ru-RU" sz="1800">
                <a:solidFill>
                  <a:srgbClr val="660033"/>
                </a:solidFill>
              </a:rPr>
              <a:t> </a:t>
            </a:r>
            <a:r>
              <a:rPr lang="en-US" sz="1800">
                <a:solidFill>
                  <a:srgbClr val="660033"/>
                </a:solidFill>
              </a:rPr>
              <a:t>transformations</a:t>
            </a:r>
            <a:r>
              <a:rPr lang="ru-RU" sz="1800">
                <a:solidFill>
                  <a:srgbClr val="660033"/>
                </a:solidFill>
              </a:rPr>
              <a:t> </a:t>
            </a:r>
            <a:r>
              <a:rPr lang="en-US" sz="1800">
                <a:solidFill>
                  <a:srgbClr val="660033"/>
                </a:solidFill>
              </a:rPr>
              <a:t>of the ZrO</a:t>
            </a:r>
            <a:r>
              <a:rPr lang="en-US" sz="1800" baseline="-25000">
                <a:solidFill>
                  <a:srgbClr val="660033"/>
                </a:solidFill>
              </a:rPr>
              <a:t>2</a:t>
            </a:r>
            <a:r>
              <a:rPr lang="en-US" sz="1800">
                <a:solidFill>
                  <a:srgbClr val="660033"/>
                </a:solidFill>
              </a:rPr>
              <a:t>(FeO</a:t>
            </a:r>
            <a:r>
              <a:rPr lang="en-US" sz="1800" baseline="-25000">
                <a:solidFill>
                  <a:srgbClr val="660033"/>
                </a:solidFill>
              </a:rPr>
              <a:t>y</a:t>
            </a:r>
            <a:r>
              <a:rPr lang="en-US" sz="1800">
                <a:solidFill>
                  <a:srgbClr val="660033"/>
                </a:solidFill>
              </a:rPr>
              <a:t>) solid solutions during heat treatment in different gas atmospheres</a:t>
            </a:r>
            <a:endParaRPr lang="ru-RU" sz="1800">
              <a:solidFill>
                <a:srgbClr val="660033"/>
              </a:solidFill>
            </a:endParaRPr>
          </a:p>
          <a:p>
            <a:pPr algn="just" defTabSz="762000">
              <a:tabLst>
                <a:tab pos="4667250" algn="l"/>
              </a:tabLst>
            </a:pPr>
            <a:r>
              <a:rPr lang="en-US" sz="1800" baseline="-25000">
                <a:solidFill>
                  <a:srgbClr val="660033"/>
                </a:solidFill>
              </a:rPr>
              <a:t> </a:t>
            </a:r>
            <a:r>
              <a:rPr lang="en-US" sz="1800">
                <a:solidFill>
                  <a:srgbClr val="660033"/>
                </a:solidFill>
              </a:rPr>
              <a:t>(J. Eur. Ceram. Soc.?)</a:t>
            </a:r>
          </a:p>
        </p:txBody>
      </p:sp>
      <p:sp>
        <p:nvSpPr>
          <p:cNvPr id="567303" name="Rectangle 7"/>
          <p:cNvSpPr>
            <a:spLocks noChangeArrowheads="1"/>
          </p:cNvSpPr>
          <p:nvPr/>
        </p:nvSpPr>
        <p:spPr bwMode="auto">
          <a:xfrm>
            <a:off x="252413" y="2328863"/>
            <a:ext cx="8786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 defTabSz="762000">
              <a:tabLst>
                <a:tab pos="4667250" algn="l"/>
              </a:tabLst>
            </a:pPr>
            <a:r>
              <a:rPr lang="en-US" sz="2400">
                <a:solidFill>
                  <a:srgbClr val="660033"/>
                </a:solidFill>
              </a:rPr>
              <a:t>ZrO</a:t>
            </a:r>
            <a:r>
              <a:rPr lang="en-US" sz="2400" baseline="-25000">
                <a:solidFill>
                  <a:srgbClr val="660033"/>
                </a:solidFill>
              </a:rPr>
              <a:t>2</a:t>
            </a:r>
            <a:r>
              <a:rPr lang="en-US" sz="2400">
                <a:solidFill>
                  <a:srgbClr val="660033"/>
                </a:solidFill>
                <a:cs typeface="Arial" pitchFamily="34" charset="0"/>
              </a:rPr>
              <a:t>–</a:t>
            </a:r>
            <a:r>
              <a:rPr lang="en-US" sz="2400">
                <a:solidFill>
                  <a:srgbClr val="660033"/>
                </a:solidFill>
              </a:rPr>
              <a:t>FeO</a:t>
            </a:r>
            <a:r>
              <a:rPr lang="en-US" sz="2400" baseline="-25000">
                <a:solidFill>
                  <a:srgbClr val="660033"/>
                </a:solidFill>
              </a:rPr>
              <a:t>y </a:t>
            </a:r>
            <a:r>
              <a:rPr lang="en-US" sz="2400">
                <a:solidFill>
                  <a:srgbClr val="660033"/>
                </a:solidFill>
              </a:rPr>
              <a:t>– manuscript preparation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              </a:t>
            </a:r>
            <a:r>
              <a:rPr lang="en-US">
                <a:solidFill>
                  <a:srgbClr val="000099"/>
                </a:solidFill>
              </a:rPr>
              <a:t>PRECOS</a:t>
            </a:r>
            <a:r>
              <a:rPr lang="en-US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 project meeting</a:t>
            </a:r>
            <a:r>
              <a:rPr lang="en-GB"/>
              <a:t> </a:t>
            </a:r>
            <a:endParaRPr lang="en-GB">
              <a:solidFill>
                <a:srgbClr val="990033"/>
              </a:solidFill>
            </a:endParaRPr>
          </a:p>
        </p:txBody>
      </p:sp>
      <p:sp>
        <p:nvSpPr>
          <p:cNvPr id="1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01089D-69B5-4217-BF30-BF20300CB31B}" type="slidenum">
              <a:rPr lang="en-GB"/>
              <a:pPr/>
              <a:t>12</a:t>
            </a:fld>
            <a:endParaRPr lang="en-GB"/>
          </a:p>
        </p:txBody>
      </p:sp>
      <p:pic>
        <p:nvPicPr>
          <p:cNvPr id="11" name="Picture 7"/>
          <p:cNvPicPr>
            <a:picLocks noGrp="1"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64"/>
          <a:stretch>
            <a:fillRect/>
          </a:stretch>
        </p:blipFill>
        <p:spPr bwMode="auto">
          <a:xfrm>
            <a:off x="349250" y="6200775"/>
            <a:ext cx="546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4048" name="Rectangle 64"/>
          <p:cNvSpPr>
            <a:spLocks noChangeArrowheads="1"/>
          </p:cNvSpPr>
          <p:nvPr/>
        </p:nvSpPr>
        <p:spPr bwMode="auto">
          <a:xfrm>
            <a:off x="161925" y="0"/>
            <a:ext cx="8982075" cy="102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360000" rIns="92075" bIns="46038"/>
          <a:lstStyle/>
          <a:p>
            <a:pPr algn="ctr" defTabSz="762000">
              <a:lnSpc>
                <a:spcPct val="80000"/>
              </a:lnSpc>
            </a:pPr>
            <a:r>
              <a:rPr lang="en-US" sz="2400">
                <a:solidFill>
                  <a:srgbClr val="000099"/>
                </a:solidFill>
              </a:rPr>
              <a:t>Conclusions</a:t>
            </a:r>
            <a:endParaRPr lang="ru-RU" sz="2400">
              <a:solidFill>
                <a:srgbClr val="000099"/>
              </a:solidFill>
            </a:endParaRPr>
          </a:p>
        </p:txBody>
      </p:sp>
      <p:pic>
        <p:nvPicPr>
          <p:cNvPr id="554257" name="Picture 273" descr="munch01-3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1128713"/>
            <a:ext cx="3048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4260" name="Picture 276" descr="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013" y="2471738"/>
            <a:ext cx="3008312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4261" name="Picture 277" descr="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813" y="1028700"/>
            <a:ext cx="1525587" cy="183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4265" name="Picture 281" descr="0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7323">
            <a:off x="5922963" y="4410075"/>
            <a:ext cx="2155825" cy="143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4266" name="Picture 282" descr="MMj02834700000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19351">
            <a:off x="4000500" y="3773488"/>
            <a:ext cx="1147763" cy="8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4267" name="Picture 283" descr="MMj02835700000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05501" y="1125537"/>
            <a:ext cx="1028700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4269" name="Picture 285" descr="MMj02831050000[1]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41118" flipH="1">
            <a:off x="7386638" y="1319213"/>
            <a:ext cx="118110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4277" name="Picture 293" descr="MMAG00262_0000[1]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5644" flipH="1">
            <a:off x="7223125" y="3502025"/>
            <a:ext cx="162560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              </a:t>
            </a:r>
            <a:r>
              <a:rPr lang="en-US">
                <a:solidFill>
                  <a:srgbClr val="000099"/>
                </a:solidFill>
              </a:rPr>
              <a:t>PRECOS</a:t>
            </a:r>
            <a:r>
              <a:rPr lang="en-US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 project meeting</a:t>
            </a:r>
            <a:r>
              <a:rPr lang="en-GB"/>
              <a:t> </a:t>
            </a:r>
            <a:endParaRPr lang="en-GB">
              <a:solidFill>
                <a:srgbClr val="990033"/>
              </a:solidFill>
            </a:endParaRPr>
          </a:p>
        </p:txBody>
      </p:sp>
      <p:sp>
        <p:nvSpPr>
          <p:cNvPr id="104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A23B7D-4D63-4D6C-9890-E24D0042D49E}" type="slidenum">
              <a:rPr lang="en-GB"/>
              <a:pPr/>
              <a:t>2</a:t>
            </a:fld>
            <a:endParaRPr lang="en-GB"/>
          </a:p>
        </p:txBody>
      </p:sp>
      <p:pic>
        <p:nvPicPr>
          <p:cNvPr id="102" name="Picture 7"/>
          <p:cNvPicPr>
            <a:picLocks noGrp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64"/>
          <a:stretch>
            <a:fillRect/>
          </a:stretch>
        </p:blipFill>
        <p:spPr bwMode="auto">
          <a:xfrm>
            <a:off x="349250" y="6200775"/>
            <a:ext cx="546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3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effectLst/>
              </a:rPr>
              <a:t>PRECOS Matrix</a:t>
            </a:r>
            <a:endParaRPr lang="ru-RU" sz="3200">
              <a:effectLst/>
            </a:endParaRPr>
          </a:p>
        </p:txBody>
      </p:sp>
      <p:graphicFrame>
        <p:nvGraphicFramePr>
          <p:cNvPr id="573556" name="Group 116"/>
          <p:cNvGraphicFramePr>
            <a:graphicFrameLocks noGrp="1"/>
          </p:cNvGraphicFramePr>
          <p:nvPr>
            <p:ph sz="half" idx="2"/>
          </p:nvPr>
        </p:nvGraphicFramePr>
        <p:xfrm>
          <a:off x="296863" y="688975"/>
          <a:ext cx="8550275" cy="5242560"/>
        </p:xfrm>
        <a:graphic>
          <a:graphicData uri="http://schemas.openxmlformats.org/drawingml/2006/table">
            <a:tbl>
              <a:tblPr/>
              <a:tblGrid>
                <a:gridCol w="649287"/>
                <a:gridCol w="1892300"/>
                <a:gridCol w="1439863"/>
                <a:gridCol w="2522537"/>
                <a:gridCol w="1219200"/>
                <a:gridCol w="827088"/>
              </a:tblGrid>
              <a:tr h="180975">
                <a:tc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Task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Composition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Atmosphere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Experimental data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Priority level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Pt N 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55613">
                <a:tc rowSpan="2"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Different compositions in the U–Zr–Fe–O system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660033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5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Argon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5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Selected points (liquidus, solidus, tie-lines in the miscibility gap)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5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1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5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6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50000"/>
                      </a:srgbClr>
                    </a:solidFill>
                  </a:tcPr>
                </a:tc>
              </a:tr>
              <a:tr h="18573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just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 Unicode MS" pitchFamily="34" charset="-128"/>
                        </a:rPr>
                        <a:t>U</a:t>
                      </a: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–</a:t>
                      </a: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 Unicode MS" pitchFamily="34" charset="-128"/>
                        </a:rPr>
                        <a:t>O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660033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5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85738">
                <a:tc rowSpan="3"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2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ZrO</a:t>
                      </a:r>
                      <a:r>
                        <a:rPr kumimoji="0" lang="en-GB" sz="12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2</a:t>
                      </a: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–FeO</a:t>
                      </a:r>
                      <a:r>
                        <a:rPr kumimoji="0" lang="en-GB" sz="12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y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Air and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oxygen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liquidus, solidus, solubility limits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2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3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50000"/>
                      </a:srgbClr>
                    </a:solidFill>
                  </a:tcPr>
                </a:tc>
              </a:tr>
              <a:tr h="28733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just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UO</a:t>
                      </a:r>
                      <a:r>
                        <a:rPr kumimoji="0" lang="en-GB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2</a:t>
                      </a: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–SiO</a:t>
                      </a:r>
                      <a:r>
                        <a:rPr kumimoji="0" lang="en-GB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50000"/>
                      </a:srgbClr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Argon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liquidus, solidus,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tie-lines in the miscibility gap, 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 Unicode MS" pitchFamily="34" charset="-128"/>
                      </a:endParaRPr>
                    </a:p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eutectic point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1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 Unicode MS" pitchFamily="34" charset="-128"/>
                        </a:rPr>
                        <a:t>7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50000"/>
                      </a:srgbClr>
                    </a:solidFill>
                  </a:tcPr>
                </a:tc>
              </a:tr>
              <a:tr h="30321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CaO–UO</a:t>
                      </a:r>
                      <a:r>
                        <a:rPr kumimoji="0" lang="en-GB" sz="12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5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liquidus, solidus, solubility limits, 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 Unicode MS" pitchFamily="34" charset="-128"/>
                      </a:endParaRPr>
                    </a:p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eutectic point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1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7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50000"/>
                      </a:srgbClr>
                    </a:solidFill>
                  </a:tcPr>
                </a:tc>
              </a:tr>
              <a:tr h="377825">
                <a:tc rowSpan="4"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UO</a:t>
                      </a:r>
                      <a:r>
                        <a:rPr kumimoji="0" lang="en-GB" sz="12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2</a:t>
                      </a: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–FeO–SiO</a:t>
                      </a:r>
                      <a:r>
                        <a:rPr kumimoji="0" lang="en-GB" sz="12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2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5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liquidus, solidus solubility limits, tie-lines in the miscibility gap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, ternary eutectic point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1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10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50000"/>
                      </a:srgbClr>
                    </a:solidFill>
                  </a:tcPr>
                </a:tc>
              </a:tr>
              <a:tr h="22542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just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UO</a:t>
                      </a:r>
                      <a:r>
                        <a:rPr kumimoji="0" lang="en-GB" sz="12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2</a:t>
                      </a: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–FeO–CaO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5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liquidus, solidus solubility limits,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ternary eutectic point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1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10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50000"/>
                      </a:srgbClr>
                    </a:solidFill>
                  </a:tcPr>
                </a:tc>
              </a:tr>
              <a:tr h="18573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just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ZrO</a:t>
                      </a:r>
                      <a:r>
                        <a:rPr kumimoji="0" lang="en-GB" sz="12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2</a:t>
                      </a: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–FeO–SiO</a:t>
                      </a:r>
                      <a:r>
                        <a:rPr kumimoji="0" lang="en-GB" sz="12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5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ternary eutectic point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2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2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50000"/>
                      </a:srgb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just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ZrO</a:t>
                      </a:r>
                      <a:r>
                        <a:rPr kumimoji="0" lang="en-GB" sz="12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2</a:t>
                      </a: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–FeO–CaO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5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ternary eutectic point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2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2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50000"/>
                      </a:srgbClr>
                    </a:solid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Eutectic composition measurement of a realistic complex corium mixture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Argon or Air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System (atmosphere) proposed by  French partners (1 system), System (atmosphere) proposed by  German partners (1 system), System (atmosphere) proposed by  Russian partners (1 system)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2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              </a:t>
            </a:r>
            <a:r>
              <a:rPr lang="en-US">
                <a:solidFill>
                  <a:srgbClr val="000099"/>
                </a:solidFill>
              </a:rPr>
              <a:t>PRECOS</a:t>
            </a:r>
            <a:r>
              <a:rPr lang="en-US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 project meeting</a:t>
            </a:r>
            <a:r>
              <a:rPr lang="en-GB"/>
              <a:t> </a:t>
            </a:r>
            <a:endParaRPr lang="en-GB">
              <a:solidFill>
                <a:srgbClr val="990033"/>
              </a:solidFill>
            </a:endParaRPr>
          </a:p>
        </p:txBody>
      </p:sp>
      <p:sp>
        <p:nvSpPr>
          <p:cNvPr id="40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BFA531-501C-4351-97F3-8078C6055FE1}" type="slidenum">
              <a:rPr lang="en-GB"/>
              <a:pPr/>
              <a:t>3</a:t>
            </a:fld>
            <a:endParaRPr lang="en-GB"/>
          </a:p>
        </p:txBody>
      </p:sp>
      <p:pic>
        <p:nvPicPr>
          <p:cNvPr id="38" name="Picture 7"/>
          <p:cNvPicPr>
            <a:picLocks noGrp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64"/>
          <a:stretch>
            <a:fillRect/>
          </a:stretch>
        </p:blipFill>
        <p:spPr bwMode="auto">
          <a:xfrm>
            <a:off x="349250" y="6200775"/>
            <a:ext cx="546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3330" name="Rectangle 130"/>
          <p:cNvSpPr>
            <a:spLocks noChangeArrowheads="1"/>
          </p:cNvSpPr>
          <p:nvPr/>
        </p:nvSpPr>
        <p:spPr bwMode="auto">
          <a:xfrm>
            <a:off x="5089525" y="1908175"/>
            <a:ext cx="276225" cy="3925888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50000">
                <a:srgbClr val="800000">
                  <a:alpha val="50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63324" name="Rectangle 124"/>
          <p:cNvSpPr>
            <a:spLocks noChangeArrowheads="1"/>
          </p:cNvSpPr>
          <p:nvPr/>
        </p:nvSpPr>
        <p:spPr bwMode="auto">
          <a:xfrm>
            <a:off x="1689100" y="3779838"/>
            <a:ext cx="1095375" cy="17145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50000">
                <a:srgbClr val="FF9900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63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effectLst/>
              </a:rPr>
              <a:t>Logic and sequence of system study</a:t>
            </a:r>
            <a:endParaRPr lang="ru-RU" sz="3200">
              <a:effectLst/>
            </a:endParaRPr>
          </a:p>
        </p:txBody>
      </p:sp>
      <p:sp>
        <p:nvSpPr>
          <p:cNvPr id="563293" name="Rectangle 93"/>
          <p:cNvSpPr>
            <a:spLocks noChangeArrowheads="1"/>
          </p:cNvSpPr>
          <p:nvPr/>
        </p:nvSpPr>
        <p:spPr bwMode="auto">
          <a:xfrm>
            <a:off x="0" y="1184275"/>
            <a:ext cx="24209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defTabSz="762000">
              <a:tabLst>
                <a:tab pos="990600" algn="l"/>
              </a:tabLst>
            </a:pPr>
            <a:r>
              <a:rPr lang="en-US">
                <a:solidFill>
                  <a:srgbClr val="660033"/>
                </a:solidFill>
              </a:rPr>
              <a:t>simple</a:t>
            </a:r>
            <a:endParaRPr lang="en-US" baseline="-25000">
              <a:solidFill>
                <a:srgbClr val="660033"/>
              </a:solidFill>
            </a:endParaRPr>
          </a:p>
        </p:txBody>
      </p:sp>
      <p:sp>
        <p:nvSpPr>
          <p:cNvPr id="563294" name="AutoShape 94"/>
          <p:cNvSpPr>
            <a:spLocks noChangeArrowheads="1"/>
          </p:cNvSpPr>
          <p:nvPr/>
        </p:nvSpPr>
        <p:spPr bwMode="auto">
          <a:xfrm>
            <a:off x="2443163" y="1400175"/>
            <a:ext cx="3905250" cy="149225"/>
          </a:xfrm>
          <a:prstGeom prst="rightArrow">
            <a:avLst>
              <a:gd name="adj1" fmla="val 50000"/>
              <a:gd name="adj2" fmla="val 654255"/>
            </a:avLst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rgbClr val="FF66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63295" name="Rectangle 95"/>
          <p:cNvSpPr>
            <a:spLocks noChangeArrowheads="1"/>
          </p:cNvSpPr>
          <p:nvPr/>
        </p:nvSpPr>
        <p:spPr bwMode="auto">
          <a:xfrm>
            <a:off x="6357938" y="1193800"/>
            <a:ext cx="27860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defTabSz="762000">
              <a:tabLst>
                <a:tab pos="990600" algn="l"/>
              </a:tabLst>
            </a:pPr>
            <a:r>
              <a:rPr lang="en-US">
                <a:solidFill>
                  <a:srgbClr val="660033"/>
                </a:solidFill>
              </a:rPr>
              <a:t>complex</a:t>
            </a:r>
            <a:endParaRPr lang="en-US" baseline="-25000">
              <a:solidFill>
                <a:srgbClr val="660033"/>
              </a:solidFill>
            </a:endParaRPr>
          </a:p>
        </p:txBody>
      </p:sp>
      <p:sp>
        <p:nvSpPr>
          <p:cNvPr id="563296" name="Rectangle 96"/>
          <p:cNvSpPr>
            <a:spLocks noChangeArrowheads="1"/>
          </p:cNvSpPr>
          <p:nvPr/>
        </p:nvSpPr>
        <p:spPr bwMode="auto">
          <a:xfrm>
            <a:off x="471488" y="3757613"/>
            <a:ext cx="6873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r" defTabSz="762000">
              <a:tabLst>
                <a:tab pos="990600" algn="l"/>
              </a:tabLst>
            </a:pPr>
            <a:r>
              <a:rPr lang="en-US" sz="1400">
                <a:solidFill>
                  <a:srgbClr val="660033"/>
                </a:solidFill>
              </a:rPr>
              <a:t>one</a:t>
            </a:r>
            <a:endParaRPr lang="en-US" sz="1400" baseline="-25000">
              <a:solidFill>
                <a:srgbClr val="660033"/>
              </a:solidFill>
            </a:endParaRPr>
          </a:p>
        </p:txBody>
      </p:sp>
      <p:sp>
        <p:nvSpPr>
          <p:cNvPr id="563297" name="Rectangle 97"/>
          <p:cNvSpPr>
            <a:spLocks noChangeArrowheads="1"/>
          </p:cNvSpPr>
          <p:nvPr/>
        </p:nvSpPr>
        <p:spPr bwMode="auto">
          <a:xfrm>
            <a:off x="3748088" y="3757613"/>
            <a:ext cx="9858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defTabSz="762000">
              <a:tabLst>
                <a:tab pos="990600" algn="l"/>
              </a:tabLst>
            </a:pPr>
            <a:r>
              <a:rPr lang="en-US" sz="1400">
                <a:solidFill>
                  <a:srgbClr val="660033"/>
                </a:solidFill>
              </a:rPr>
              <a:t>many</a:t>
            </a:r>
            <a:endParaRPr lang="en-US" sz="1400" baseline="-25000">
              <a:solidFill>
                <a:srgbClr val="660033"/>
              </a:solidFill>
            </a:endParaRPr>
          </a:p>
        </p:txBody>
      </p:sp>
      <p:sp>
        <p:nvSpPr>
          <p:cNvPr id="563299" name="AutoShape 99"/>
          <p:cNvSpPr>
            <a:spLocks noChangeArrowheads="1"/>
          </p:cNvSpPr>
          <p:nvPr/>
        </p:nvSpPr>
        <p:spPr bwMode="auto">
          <a:xfrm>
            <a:off x="1270000" y="3727450"/>
            <a:ext cx="2355850" cy="336550"/>
          </a:xfrm>
          <a:prstGeom prst="homePlate">
            <a:avLst>
              <a:gd name="adj" fmla="val 175000"/>
            </a:avLst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rgbClr val="FF66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63300" name="Rectangle 100"/>
          <p:cNvSpPr>
            <a:spLocks noChangeArrowheads="1"/>
          </p:cNvSpPr>
          <p:nvPr/>
        </p:nvSpPr>
        <p:spPr bwMode="auto">
          <a:xfrm>
            <a:off x="1112838" y="3743325"/>
            <a:ext cx="22621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defTabSz="762000">
              <a:tabLst>
                <a:tab pos="990600" algn="l"/>
              </a:tabLst>
            </a:pPr>
            <a:r>
              <a:rPr lang="en-US" sz="1400">
                <a:solidFill>
                  <a:srgbClr val="FFFF99"/>
                </a:solidFill>
              </a:rPr>
              <a:t>Number of components</a:t>
            </a:r>
            <a:endParaRPr lang="en-US" sz="1400" baseline="-25000">
              <a:solidFill>
                <a:srgbClr val="FFFF99"/>
              </a:solidFill>
            </a:endParaRPr>
          </a:p>
        </p:txBody>
      </p:sp>
      <p:sp>
        <p:nvSpPr>
          <p:cNvPr id="563301" name="Rectangle 101"/>
          <p:cNvSpPr>
            <a:spLocks noChangeArrowheads="1"/>
          </p:cNvSpPr>
          <p:nvPr/>
        </p:nvSpPr>
        <p:spPr bwMode="auto">
          <a:xfrm>
            <a:off x="173038" y="4094163"/>
            <a:ext cx="9969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defTabSz="762000">
              <a:tabLst>
                <a:tab pos="990600" algn="l"/>
              </a:tabLst>
            </a:pPr>
            <a:r>
              <a:rPr lang="en-US" sz="1400">
                <a:solidFill>
                  <a:srgbClr val="660033"/>
                </a:solidFill>
              </a:rPr>
              <a:t>well</a:t>
            </a:r>
            <a:endParaRPr lang="en-US" sz="1400" baseline="-25000">
              <a:solidFill>
                <a:srgbClr val="660033"/>
              </a:solidFill>
            </a:endParaRPr>
          </a:p>
          <a:p>
            <a:pPr algn="ctr" defTabSz="762000">
              <a:tabLst>
                <a:tab pos="990600" algn="l"/>
              </a:tabLst>
            </a:pPr>
            <a:r>
              <a:rPr lang="en-US" sz="1400">
                <a:solidFill>
                  <a:srgbClr val="660033"/>
                </a:solidFill>
              </a:rPr>
              <a:t>studied</a:t>
            </a:r>
          </a:p>
        </p:txBody>
      </p:sp>
      <p:sp>
        <p:nvSpPr>
          <p:cNvPr id="563302" name="Rectangle 102"/>
          <p:cNvSpPr>
            <a:spLocks noChangeArrowheads="1"/>
          </p:cNvSpPr>
          <p:nvPr/>
        </p:nvSpPr>
        <p:spPr bwMode="auto">
          <a:xfrm>
            <a:off x="3748088" y="4094163"/>
            <a:ext cx="12160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defTabSz="762000">
              <a:tabLst>
                <a:tab pos="990600" algn="l"/>
              </a:tabLst>
            </a:pPr>
            <a:r>
              <a:rPr lang="en-US" sz="1400">
                <a:solidFill>
                  <a:srgbClr val="660033"/>
                </a:solidFill>
              </a:rPr>
              <a:t>little studied</a:t>
            </a:r>
          </a:p>
        </p:txBody>
      </p:sp>
      <p:sp>
        <p:nvSpPr>
          <p:cNvPr id="563303" name="AutoShape 103"/>
          <p:cNvSpPr>
            <a:spLocks noChangeArrowheads="1"/>
          </p:cNvSpPr>
          <p:nvPr/>
        </p:nvSpPr>
        <p:spPr bwMode="auto">
          <a:xfrm>
            <a:off x="1270000" y="4168775"/>
            <a:ext cx="2355850" cy="336550"/>
          </a:xfrm>
          <a:prstGeom prst="homePlate">
            <a:avLst>
              <a:gd name="adj" fmla="val 175000"/>
            </a:avLst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rgbClr val="FF66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63304" name="Rectangle 104"/>
          <p:cNvSpPr>
            <a:spLocks noChangeArrowheads="1"/>
          </p:cNvSpPr>
          <p:nvPr/>
        </p:nvSpPr>
        <p:spPr bwMode="auto">
          <a:xfrm>
            <a:off x="1257300" y="4184650"/>
            <a:ext cx="19653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defTabSz="762000">
              <a:tabLst>
                <a:tab pos="990600" algn="l"/>
              </a:tabLst>
            </a:pPr>
            <a:r>
              <a:rPr lang="en-US" sz="1400">
                <a:solidFill>
                  <a:srgbClr val="FFFF99"/>
                </a:solidFill>
              </a:rPr>
              <a:t>Study</a:t>
            </a:r>
            <a:endParaRPr lang="en-US" sz="1400" baseline="-25000">
              <a:solidFill>
                <a:srgbClr val="FFFF99"/>
              </a:solidFill>
            </a:endParaRPr>
          </a:p>
        </p:txBody>
      </p:sp>
      <p:sp>
        <p:nvSpPr>
          <p:cNvPr id="563305" name="AutoShape 105"/>
          <p:cNvSpPr>
            <a:spLocks noChangeArrowheads="1"/>
          </p:cNvSpPr>
          <p:nvPr/>
        </p:nvSpPr>
        <p:spPr bwMode="auto">
          <a:xfrm>
            <a:off x="1270000" y="4665663"/>
            <a:ext cx="2355850" cy="336550"/>
          </a:xfrm>
          <a:prstGeom prst="homePlate">
            <a:avLst>
              <a:gd name="adj" fmla="val 175000"/>
            </a:avLst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rgbClr val="FF66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63306" name="Rectangle 106"/>
          <p:cNvSpPr>
            <a:spLocks noChangeArrowheads="1"/>
          </p:cNvSpPr>
          <p:nvPr/>
        </p:nvSpPr>
        <p:spPr bwMode="auto">
          <a:xfrm>
            <a:off x="1152525" y="4683125"/>
            <a:ext cx="22272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defTabSz="762000">
              <a:tabLst>
                <a:tab pos="990600" algn="l"/>
              </a:tabLst>
            </a:pPr>
            <a:r>
              <a:rPr lang="en-US" sz="1400">
                <a:solidFill>
                  <a:srgbClr val="FFFF99"/>
                </a:solidFill>
              </a:rPr>
              <a:t>Experimental</a:t>
            </a:r>
            <a:r>
              <a:rPr lang="ru-RU" sz="1400">
                <a:solidFill>
                  <a:srgbClr val="FFFF99"/>
                </a:solidFill>
              </a:rPr>
              <a:t> </a:t>
            </a:r>
            <a:r>
              <a:rPr lang="en-US" sz="1400">
                <a:solidFill>
                  <a:srgbClr val="FFFF99"/>
                </a:solidFill>
              </a:rPr>
              <a:t>methods</a:t>
            </a:r>
            <a:endParaRPr lang="en-US" sz="1400" baseline="-25000">
              <a:solidFill>
                <a:srgbClr val="FFFF99"/>
              </a:solidFill>
            </a:endParaRPr>
          </a:p>
        </p:txBody>
      </p:sp>
      <p:sp>
        <p:nvSpPr>
          <p:cNvPr id="563307" name="Rectangle 107"/>
          <p:cNvSpPr>
            <a:spLocks noChangeArrowheads="1"/>
          </p:cNvSpPr>
          <p:nvPr/>
        </p:nvSpPr>
        <p:spPr bwMode="auto">
          <a:xfrm>
            <a:off x="-138113" y="4670425"/>
            <a:ext cx="1308101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r" defTabSz="762000">
              <a:tabLst>
                <a:tab pos="990600" algn="l"/>
              </a:tabLst>
            </a:pPr>
            <a:r>
              <a:rPr lang="en-US" sz="1400">
                <a:solidFill>
                  <a:srgbClr val="660033"/>
                </a:solidFill>
              </a:rPr>
              <a:t>developed </a:t>
            </a:r>
            <a:endParaRPr lang="en-US" sz="1400" baseline="-25000">
              <a:solidFill>
                <a:srgbClr val="660033"/>
              </a:solidFill>
            </a:endParaRPr>
          </a:p>
        </p:txBody>
      </p:sp>
      <p:sp>
        <p:nvSpPr>
          <p:cNvPr id="563308" name="Rectangle 108"/>
          <p:cNvSpPr>
            <a:spLocks noChangeArrowheads="1"/>
          </p:cNvSpPr>
          <p:nvPr/>
        </p:nvSpPr>
        <p:spPr bwMode="auto">
          <a:xfrm>
            <a:off x="3748088" y="4568825"/>
            <a:ext cx="15017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defTabSz="762000">
              <a:tabLst>
                <a:tab pos="990600" algn="l"/>
              </a:tabLst>
            </a:pPr>
            <a:r>
              <a:rPr lang="en-US" sz="1400">
                <a:solidFill>
                  <a:srgbClr val="660033"/>
                </a:solidFill>
              </a:rPr>
              <a:t>not enough</a:t>
            </a:r>
          </a:p>
          <a:p>
            <a:pPr defTabSz="762000">
              <a:tabLst>
                <a:tab pos="990600" algn="l"/>
              </a:tabLst>
            </a:pPr>
            <a:r>
              <a:rPr lang="en-US" sz="1400">
                <a:solidFill>
                  <a:srgbClr val="660033"/>
                </a:solidFill>
              </a:rPr>
              <a:t>developed</a:t>
            </a:r>
          </a:p>
        </p:txBody>
      </p:sp>
      <p:sp>
        <p:nvSpPr>
          <p:cNvPr id="563311" name="AutoShape 111"/>
          <p:cNvSpPr>
            <a:spLocks noChangeArrowheads="1"/>
          </p:cNvSpPr>
          <p:nvPr/>
        </p:nvSpPr>
        <p:spPr bwMode="auto">
          <a:xfrm>
            <a:off x="1270000" y="5162550"/>
            <a:ext cx="2355850" cy="336550"/>
          </a:xfrm>
          <a:prstGeom prst="homePlate">
            <a:avLst>
              <a:gd name="adj" fmla="val 175000"/>
            </a:avLst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rgbClr val="FF66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63312" name="Rectangle 112"/>
          <p:cNvSpPr>
            <a:spLocks noChangeArrowheads="1"/>
          </p:cNvSpPr>
          <p:nvPr/>
        </p:nvSpPr>
        <p:spPr bwMode="auto">
          <a:xfrm>
            <a:off x="1152525" y="5178425"/>
            <a:ext cx="22272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defTabSz="762000">
              <a:tabLst>
                <a:tab pos="990600" algn="l"/>
              </a:tabLst>
            </a:pPr>
            <a:r>
              <a:rPr lang="en-US" sz="1400">
                <a:solidFill>
                  <a:srgbClr val="FFFF99"/>
                </a:solidFill>
              </a:rPr>
              <a:t>Facilities</a:t>
            </a:r>
            <a:endParaRPr lang="en-US" sz="1400" baseline="-25000">
              <a:solidFill>
                <a:srgbClr val="FFFF99"/>
              </a:solidFill>
            </a:endParaRPr>
          </a:p>
        </p:txBody>
      </p:sp>
      <p:sp>
        <p:nvSpPr>
          <p:cNvPr id="563313" name="Rectangle 113"/>
          <p:cNvSpPr>
            <a:spLocks noChangeArrowheads="1"/>
          </p:cNvSpPr>
          <p:nvPr/>
        </p:nvSpPr>
        <p:spPr bwMode="auto">
          <a:xfrm>
            <a:off x="0" y="5181600"/>
            <a:ext cx="11699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r" defTabSz="762000">
              <a:tabLst>
                <a:tab pos="990600" algn="l"/>
              </a:tabLst>
            </a:pPr>
            <a:r>
              <a:rPr lang="en-US" sz="1400">
                <a:solidFill>
                  <a:srgbClr val="660033"/>
                </a:solidFill>
              </a:rPr>
              <a:t>checked </a:t>
            </a:r>
          </a:p>
        </p:txBody>
      </p:sp>
      <p:sp>
        <p:nvSpPr>
          <p:cNvPr id="563314" name="Rectangle 114"/>
          <p:cNvSpPr>
            <a:spLocks noChangeArrowheads="1"/>
          </p:cNvSpPr>
          <p:nvPr/>
        </p:nvSpPr>
        <p:spPr bwMode="auto">
          <a:xfrm>
            <a:off x="3748088" y="5167313"/>
            <a:ext cx="15462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defTabSz="762000">
              <a:tabLst>
                <a:tab pos="990600" algn="l"/>
              </a:tabLst>
            </a:pPr>
            <a:r>
              <a:rPr lang="en-US" sz="1400">
                <a:solidFill>
                  <a:srgbClr val="660033"/>
                </a:solidFill>
              </a:rPr>
              <a:t>update</a:t>
            </a:r>
            <a:r>
              <a:rPr lang="ru-RU" sz="1400">
                <a:solidFill>
                  <a:srgbClr val="660033"/>
                </a:solidFill>
              </a:rPr>
              <a:t> </a:t>
            </a:r>
            <a:r>
              <a:rPr lang="en-US" sz="1400">
                <a:solidFill>
                  <a:srgbClr val="660033"/>
                </a:solidFill>
              </a:rPr>
              <a:t>and test</a:t>
            </a:r>
            <a:r>
              <a:rPr lang="ru-RU" sz="1400">
                <a:solidFill>
                  <a:srgbClr val="660033"/>
                </a:solidFill>
              </a:rPr>
              <a:t> </a:t>
            </a:r>
            <a:r>
              <a:rPr lang="en-US" sz="1400">
                <a:solidFill>
                  <a:srgbClr val="660033"/>
                </a:solidFill>
              </a:rPr>
              <a:t>are needed</a:t>
            </a:r>
          </a:p>
        </p:txBody>
      </p:sp>
      <p:sp>
        <p:nvSpPr>
          <p:cNvPr id="563316" name="Rectangle 116"/>
          <p:cNvSpPr>
            <a:spLocks noChangeArrowheads="1"/>
          </p:cNvSpPr>
          <p:nvPr/>
        </p:nvSpPr>
        <p:spPr bwMode="auto">
          <a:xfrm>
            <a:off x="425450" y="2757488"/>
            <a:ext cx="44529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defTabSz="762000">
              <a:tabLst>
                <a:tab pos="990600" algn="l"/>
              </a:tabLst>
            </a:pPr>
            <a:r>
              <a:rPr lang="en-US" sz="2000">
                <a:solidFill>
                  <a:srgbClr val="660033"/>
                </a:solidFill>
              </a:rPr>
              <a:t>Sequence of system study</a:t>
            </a:r>
            <a:endParaRPr lang="en-US" sz="2000" baseline="-25000">
              <a:solidFill>
                <a:srgbClr val="660033"/>
              </a:solidFill>
            </a:endParaRPr>
          </a:p>
        </p:txBody>
      </p:sp>
      <p:sp>
        <p:nvSpPr>
          <p:cNvPr id="563317" name="Rectangle 117"/>
          <p:cNvSpPr>
            <a:spLocks noChangeArrowheads="1"/>
          </p:cNvSpPr>
          <p:nvPr/>
        </p:nvSpPr>
        <p:spPr bwMode="auto">
          <a:xfrm>
            <a:off x="0" y="677863"/>
            <a:ext cx="24336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defTabSz="762000">
              <a:tabLst>
                <a:tab pos="990600" algn="l"/>
              </a:tabLst>
            </a:pPr>
            <a:r>
              <a:rPr lang="en-US">
                <a:solidFill>
                  <a:srgbClr val="660033"/>
                </a:solidFill>
              </a:rPr>
              <a:t>known</a:t>
            </a:r>
          </a:p>
        </p:txBody>
      </p:sp>
      <p:sp>
        <p:nvSpPr>
          <p:cNvPr id="563318" name="AutoShape 118"/>
          <p:cNvSpPr>
            <a:spLocks noChangeArrowheads="1"/>
          </p:cNvSpPr>
          <p:nvPr/>
        </p:nvSpPr>
        <p:spPr bwMode="auto">
          <a:xfrm>
            <a:off x="2432050" y="895350"/>
            <a:ext cx="3916363" cy="138113"/>
          </a:xfrm>
          <a:prstGeom prst="rightArrow">
            <a:avLst>
              <a:gd name="adj1" fmla="val 50000"/>
              <a:gd name="adj2" fmla="val 708906"/>
            </a:avLst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rgbClr val="FF66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63319" name="Rectangle 119"/>
          <p:cNvSpPr>
            <a:spLocks noChangeArrowheads="1"/>
          </p:cNvSpPr>
          <p:nvPr/>
        </p:nvSpPr>
        <p:spPr bwMode="auto">
          <a:xfrm>
            <a:off x="6357938" y="677863"/>
            <a:ext cx="27860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defTabSz="762000">
              <a:tabLst>
                <a:tab pos="990600" algn="l"/>
              </a:tabLst>
            </a:pPr>
            <a:r>
              <a:rPr lang="en-US">
                <a:solidFill>
                  <a:srgbClr val="660033"/>
                </a:solidFill>
              </a:rPr>
              <a:t>unknown</a:t>
            </a:r>
          </a:p>
        </p:txBody>
      </p:sp>
      <p:sp>
        <p:nvSpPr>
          <p:cNvPr id="563321" name="AutoShape 121"/>
          <p:cNvSpPr>
            <a:spLocks noChangeArrowheads="1"/>
          </p:cNvSpPr>
          <p:nvPr/>
        </p:nvSpPr>
        <p:spPr bwMode="auto">
          <a:xfrm>
            <a:off x="327025" y="3281363"/>
            <a:ext cx="4521200" cy="149225"/>
          </a:xfrm>
          <a:prstGeom prst="rightArrow">
            <a:avLst>
              <a:gd name="adj1" fmla="val 50000"/>
              <a:gd name="adj2" fmla="val 757447"/>
            </a:avLst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rgbClr val="FF66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63322" name="Rectangle 122"/>
          <p:cNvSpPr>
            <a:spLocks noChangeArrowheads="1"/>
          </p:cNvSpPr>
          <p:nvPr/>
        </p:nvSpPr>
        <p:spPr bwMode="auto">
          <a:xfrm>
            <a:off x="1208088" y="1857375"/>
            <a:ext cx="2609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defTabSz="762000">
              <a:tabLst>
                <a:tab pos="990600" algn="l"/>
              </a:tabLst>
            </a:pPr>
            <a:r>
              <a:rPr lang="en-US" sz="3600">
                <a:solidFill>
                  <a:srgbClr val="660033"/>
                </a:solidFill>
              </a:rPr>
              <a:t>systems</a:t>
            </a:r>
            <a:endParaRPr lang="en-US" sz="3600" baseline="-25000">
              <a:solidFill>
                <a:srgbClr val="660033"/>
              </a:solidFill>
            </a:endParaRPr>
          </a:p>
        </p:txBody>
      </p:sp>
      <p:sp>
        <p:nvSpPr>
          <p:cNvPr id="563323" name="Rectangle 123"/>
          <p:cNvSpPr>
            <a:spLocks noChangeArrowheads="1"/>
          </p:cNvSpPr>
          <p:nvPr/>
        </p:nvSpPr>
        <p:spPr bwMode="auto">
          <a:xfrm>
            <a:off x="5656263" y="1857375"/>
            <a:ext cx="2609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defTabSz="762000">
              <a:tabLst>
                <a:tab pos="990600" algn="l"/>
              </a:tabLst>
            </a:pPr>
            <a:r>
              <a:rPr lang="en-US" sz="3600">
                <a:solidFill>
                  <a:srgbClr val="660033"/>
                </a:solidFill>
              </a:rPr>
              <a:t>methods</a:t>
            </a:r>
            <a:endParaRPr lang="en-US" sz="3600" baseline="-25000">
              <a:solidFill>
                <a:srgbClr val="660033"/>
              </a:solidFill>
            </a:endParaRPr>
          </a:p>
        </p:txBody>
      </p:sp>
      <p:sp>
        <p:nvSpPr>
          <p:cNvPr id="563325" name="Rectangle 125"/>
          <p:cNvSpPr>
            <a:spLocks noChangeArrowheads="1"/>
          </p:cNvSpPr>
          <p:nvPr/>
        </p:nvSpPr>
        <p:spPr bwMode="auto">
          <a:xfrm>
            <a:off x="5327650" y="3636963"/>
            <a:ext cx="37560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defTabSz="762000">
              <a:buFont typeface="Wingdings" pitchFamily="2" charset="2"/>
              <a:buChar char="ь"/>
              <a:tabLst>
                <a:tab pos="990600" algn="l"/>
              </a:tabLst>
            </a:pPr>
            <a:r>
              <a:rPr lang="ru-RU" sz="1400">
                <a:solidFill>
                  <a:srgbClr val="660033"/>
                </a:solidFill>
              </a:rPr>
              <a:t> </a:t>
            </a:r>
            <a:r>
              <a:rPr lang="en-US" sz="1400">
                <a:solidFill>
                  <a:srgbClr val="660033"/>
                </a:solidFill>
              </a:rPr>
              <a:t>use of complex methods</a:t>
            </a:r>
            <a:endParaRPr lang="en-US" sz="1400" baseline="-25000">
              <a:solidFill>
                <a:srgbClr val="660033"/>
              </a:solidFill>
            </a:endParaRPr>
          </a:p>
        </p:txBody>
      </p:sp>
      <p:sp>
        <p:nvSpPr>
          <p:cNvPr id="563326" name="Rectangle 126"/>
          <p:cNvSpPr>
            <a:spLocks noChangeArrowheads="1"/>
          </p:cNvSpPr>
          <p:nvPr/>
        </p:nvSpPr>
        <p:spPr bwMode="auto">
          <a:xfrm>
            <a:off x="5327650" y="4943475"/>
            <a:ext cx="37560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defTabSz="762000">
              <a:buFont typeface="Wingdings" pitchFamily="2" charset="2"/>
              <a:buChar char="ь"/>
              <a:tabLst>
                <a:tab pos="990600" algn="l"/>
              </a:tabLst>
            </a:pPr>
            <a:r>
              <a:rPr lang="ru-RU" sz="1400">
                <a:solidFill>
                  <a:srgbClr val="660033"/>
                </a:solidFill>
              </a:rPr>
              <a:t> </a:t>
            </a:r>
            <a:r>
              <a:rPr lang="en-US" sz="1400">
                <a:solidFill>
                  <a:srgbClr val="660033"/>
                </a:solidFill>
              </a:rPr>
              <a:t>developement</a:t>
            </a:r>
            <a:r>
              <a:rPr lang="ru-RU" sz="1400">
                <a:solidFill>
                  <a:srgbClr val="660033"/>
                </a:solidFill>
              </a:rPr>
              <a:t> </a:t>
            </a:r>
            <a:r>
              <a:rPr lang="en-US" sz="1400">
                <a:solidFill>
                  <a:srgbClr val="660033"/>
                </a:solidFill>
              </a:rPr>
              <a:t>of methods</a:t>
            </a:r>
            <a:endParaRPr lang="en-US" sz="1400" baseline="-25000">
              <a:solidFill>
                <a:srgbClr val="660033"/>
              </a:solidFill>
            </a:endParaRPr>
          </a:p>
        </p:txBody>
      </p:sp>
      <p:sp>
        <p:nvSpPr>
          <p:cNvPr id="563327" name="Rectangle 127"/>
          <p:cNvSpPr>
            <a:spLocks noChangeArrowheads="1"/>
          </p:cNvSpPr>
          <p:nvPr/>
        </p:nvSpPr>
        <p:spPr bwMode="auto">
          <a:xfrm>
            <a:off x="5327650" y="5464175"/>
            <a:ext cx="37560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defTabSz="762000">
              <a:buFont typeface="Wingdings" pitchFamily="2" charset="2"/>
              <a:buChar char="ь"/>
              <a:tabLst>
                <a:tab pos="180975" algn="l"/>
              </a:tabLst>
            </a:pPr>
            <a:r>
              <a:rPr lang="ru-RU" sz="1400">
                <a:solidFill>
                  <a:srgbClr val="660033"/>
                </a:solidFill>
              </a:rPr>
              <a:t> </a:t>
            </a:r>
            <a:r>
              <a:rPr lang="en-US" sz="1400">
                <a:solidFill>
                  <a:srgbClr val="660033"/>
                </a:solidFill>
              </a:rPr>
              <a:t>invoke additional methods</a:t>
            </a:r>
            <a:endParaRPr lang="en-US" sz="1400" baseline="-25000">
              <a:solidFill>
                <a:srgbClr val="660033"/>
              </a:solidFill>
            </a:endParaRPr>
          </a:p>
        </p:txBody>
      </p:sp>
      <p:sp>
        <p:nvSpPr>
          <p:cNvPr id="563328" name="Rectangle 128"/>
          <p:cNvSpPr>
            <a:spLocks noChangeArrowheads="1"/>
          </p:cNvSpPr>
          <p:nvPr/>
        </p:nvSpPr>
        <p:spPr bwMode="auto">
          <a:xfrm>
            <a:off x="5741988" y="3846513"/>
            <a:ext cx="30638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defTabSz="762000">
              <a:buFont typeface="Wingdings" pitchFamily="2" charset="2"/>
              <a:buNone/>
              <a:tabLst>
                <a:tab pos="180975" algn="l"/>
              </a:tabLst>
            </a:pPr>
            <a:r>
              <a:rPr lang="ru-RU" sz="1200">
                <a:solidFill>
                  <a:srgbClr val="660033"/>
                </a:solidFill>
              </a:rPr>
              <a:t>-	</a:t>
            </a:r>
            <a:r>
              <a:rPr lang="en-US" sz="1200">
                <a:solidFill>
                  <a:srgbClr val="660033"/>
                </a:solidFill>
              </a:rPr>
              <a:t>methods have area of intersection </a:t>
            </a:r>
            <a:r>
              <a:rPr lang="ru-RU" sz="1200">
                <a:solidFill>
                  <a:srgbClr val="660033"/>
                </a:solidFill>
              </a:rPr>
              <a:t>(</a:t>
            </a:r>
            <a:r>
              <a:rPr lang="en-US" sz="1200">
                <a:solidFill>
                  <a:srgbClr val="660033"/>
                </a:solidFill>
              </a:rPr>
              <a:t>test of results according to convergence of data of different techniques</a:t>
            </a:r>
            <a:r>
              <a:rPr lang="ru-RU" sz="1200">
                <a:solidFill>
                  <a:srgbClr val="660033"/>
                </a:solidFill>
              </a:rPr>
              <a:t>)</a:t>
            </a:r>
            <a:endParaRPr lang="en-US" sz="1200" baseline="-25000">
              <a:solidFill>
                <a:srgbClr val="660033"/>
              </a:solidFill>
            </a:endParaRPr>
          </a:p>
        </p:txBody>
      </p:sp>
      <p:sp>
        <p:nvSpPr>
          <p:cNvPr id="563331" name="Rectangle 131"/>
          <p:cNvSpPr>
            <a:spLocks noChangeArrowheads="1"/>
          </p:cNvSpPr>
          <p:nvPr/>
        </p:nvSpPr>
        <p:spPr bwMode="auto">
          <a:xfrm>
            <a:off x="5741988" y="4573588"/>
            <a:ext cx="30638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defTabSz="762000">
              <a:buFont typeface="Wingdings" pitchFamily="2" charset="2"/>
              <a:buNone/>
              <a:tabLst>
                <a:tab pos="180975" algn="l"/>
              </a:tabLst>
            </a:pPr>
            <a:r>
              <a:rPr lang="ru-RU" sz="1200">
                <a:solidFill>
                  <a:srgbClr val="660033"/>
                </a:solidFill>
              </a:rPr>
              <a:t>-	</a:t>
            </a:r>
            <a:r>
              <a:rPr lang="en-US" sz="1200">
                <a:solidFill>
                  <a:srgbClr val="660033"/>
                </a:solidFill>
              </a:rPr>
              <a:t>methods </a:t>
            </a:r>
            <a:r>
              <a:rPr lang="ru-RU" sz="1200">
                <a:solidFill>
                  <a:srgbClr val="660033"/>
                </a:solidFill>
              </a:rPr>
              <a:t>complement </a:t>
            </a:r>
            <a:r>
              <a:rPr lang="en-US" sz="1200">
                <a:solidFill>
                  <a:srgbClr val="660033"/>
                </a:solidFill>
              </a:rPr>
              <a:t>each other</a:t>
            </a:r>
          </a:p>
        </p:txBody>
      </p:sp>
      <p:sp>
        <p:nvSpPr>
          <p:cNvPr id="563332" name="Rectangle 132"/>
          <p:cNvSpPr>
            <a:spLocks noChangeArrowheads="1"/>
          </p:cNvSpPr>
          <p:nvPr/>
        </p:nvSpPr>
        <p:spPr bwMode="auto">
          <a:xfrm>
            <a:off x="5392738" y="2641600"/>
            <a:ext cx="3616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defTabSz="762000">
              <a:tabLst>
                <a:tab pos="990600" algn="l"/>
              </a:tabLst>
            </a:pPr>
            <a:r>
              <a:rPr lang="en-US" sz="2000">
                <a:solidFill>
                  <a:srgbClr val="660033"/>
                </a:solidFill>
              </a:rPr>
              <a:t>Reliability of results</a:t>
            </a:r>
          </a:p>
        </p:txBody>
      </p:sp>
      <p:sp>
        <p:nvSpPr>
          <p:cNvPr id="563333" name="AutoShape 133"/>
          <p:cNvSpPr>
            <a:spLocks noChangeArrowheads="1"/>
          </p:cNvSpPr>
          <p:nvPr/>
        </p:nvSpPr>
        <p:spPr bwMode="auto">
          <a:xfrm>
            <a:off x="5602288" y="3279775"/>
            <a:ext cx="3378200" cy="149225"/>
          </a:xfrm>
          <a:prstGeom prst="rightArrow">
            <a:avLst>
              <a:gd name="adj1" fmla="val 50000"/>
              <a:gd name="adj2" fmla="val 565957"/>
            </a:avLst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rgbClr val="FF66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              </a:t>
            </a:r>
            <a:r>
              <a:rPr lang="en-US">
                <a:solidFill>
                  <a:srgbClr val="000099"/>
                </a:solidFill>
              </a:rPr>
              <a:t>PRECOS</a:t>
            </a:r>
            <a:r>
              <a:rPr lang="en-US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 project meeting</a:t>
            </a:r>
            <a:r>
              <a:rPr lang="en-GB"/>
              <a:t> </a:t>
            </a:r>
            <a:endParaRPr lang="en-GB">
              <a:solidFill>
                <a:srgbClr val="990033"/>
              </a:solidFill>
            </a:endParaRPr>
          </a:p>
        </p:txBody>
      </p:sp>
      <p:sp>
        <p:nvSpPr>
          <p:cNvPr id="17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3036FD-15F4-4C72-B4FB-983C224342C4}" type="slidenum">
              <a:rPr lang="en-GB"/>
              <a:pPr/>
              <a:t>4</a:t>
            </a:fld>
            <a:endParaRPr lang="en-GB"/>
          </a:p>
        </p:txBody>
      </p:sp>
      <p:pic>
        <p:nvPicPr>
          <p:cNvPr id="15" name="Picture 7"/>
          <p:cNvPicPr>
            <a:picLocks noGrp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64"/>
          <a:stretch>
            <a:fillRect/>
          </a:stretch>
        </p:blipFill>
        <p:spPr bwMode="auto">
          <a:xfrm>
            <a:off x="349250" y="6200775"/>
            <a:ext cx="546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4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effectLst/>
              </a:rPr>
              <a:t>Complex of methods</a:t>
            </a:r>
            <a:endParaRPr lang="ru-RU" sz="3200">
              <a:effectLst/>
            </a:endParaRPr>
          </a:p>
        </p:txBody>
      </p:sp>
      <p:sp>
        <p:nvSpPr>
          <p:cNvPr id="564227" name="Rectangle 3"/>
          <p:cNvSpPr>
            <a:spLocks noChangeArrowheads="1"/>
          </p:cNvSpPr>
          <p:nvPr/>
        </p:nvSpPr>
        <p:spPr bwMode="auto">
          <a:xfrm>
            <a:off x="200025" y="1312863"/>
            <a:ext cx="87868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defTabSz="762000">
              <a:buFont typeface="Wingdings" pitchFamily="2" charset="2"/>
              <a:buChar char="ь"/>
              <a:tabLst>
                <a:tab pos="269875" algn="l"/>
              </a:tabLst>
            </a:pPr>
            <a:r>
              <a:rPr lang="ru-RU" sz="1800">
                <a:solidFill>
                  <a:srgbClr val="660033"/>
                </a:solidFill>
              </a:rPr>
              <a:t> 	</a:t>
            </a:r>
            <a:r>
              <a:rPr lang="en-US" sz="1800">
                <a:solidFill>
                  <a:srgbClr val="660033"/>
                </a:solidFill>
              </a:rPr>
              <a:t>Chemical composition of a system</a:t>
            </a:r>
            <a:r>
              <a:rPr lang="ru-RU" sz="1800">
                <a:solidFill>
                  <a:srgbClr val="660033"/>
                </a:solidFill>
              </a:rPr>
              <a:t> </a:t>
            </a:r>
            <a:r>
              <a:rPr lang="en-US" sz="1800">
                <a:solidFill>
                  <a:srgbClr val="660033"/>
                </a:solidFill>
              </a:rPr>
              <a:t>before, during a process and after </a:t>
            </a:r>
            <a:r>
              <a:rPr lang="ru-RU" sz="1800">
                <a:solidFill>
                  <a:srgbClr val="660033"/>
                </a:solidFill>
              </a:rPr>
              <a:t> 	</a:t>
            </a:r>
            <a:r>
              <a:rPr lang="en-US" sz="1800">
                <a:solidFill>
                  <a:srgbClr val="660033"/>
                </a:solidFill>
              </a:rPr>
              <a:t>experiment</a:t>
            </a:r>
          </a:p>
        </p:txBody>
      </p:sp>
      <p:sp>
        <p:nvSpPr>
          <p:cNvPr id="564248" name="Rectangle 24"/>
          <p:cNvSpPr>
            <a:spLocks noChangeArrowheads="1"/>
          </p:cNvSpPr>
          <p:nvPr/>
        </p:nvSpPr>
        <p:spPr bwMode="auto">
          <a:xfrm>
            <a:off x="200025" y="1866900"/>
            <a:ext cx="8223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 defTabSz="762000">
              <a:buFont typeface="Wingdings" pitchFamily="2" charset="2"/>
              <a:buChar char="ь"/>
              <a:tabLst>
                <a:tab pos="269875" algn="l"/>
                <a:tab pos="4667250" algn="l"/>
              </a:tabLst>
            </a:pPr>
            <a:r>
              <a:rPr lang="ru-RU" sz="1800">
                <a:solidFill>
                  <a:srgbClr val="660033"/>
                </a:solidFill>
              </a:rPr>
              <a:t>	</a:t>
            </a:r>
            <a:r>
              <a:rPr lang="en-US" sz="1800">
                <a:solidFill>
                  <a:srgbClr val="660033"/>
                </a:solidFill>
              </a:rPr>
              <a:t>Phase transformation</a:t>
            </a:r>
            <a:r>
              <a:rPr lang="ru-RU" sz="1800">
                <a:solidFill>
                  <a:srgbClr val="660033"/>
                </a:solidFill>
              </a:rPr>
              <a:t> </a:t>
            </a:r>
            <a:r>
              <a:rPr lang="en-US" sz="1800">
                <a:solidFill>
                  <a:srgbClr val="660033"/>
                </a:solidFill>
              </a:rPr>
              <a:t>depending</a:t>
            </a:r>
            <a:r>
              <a:rPr lang="ru-RU" sz="1800">
                <a:solidFill>
                  <a:srgbClr val="660033"/>
                </a:solidFill>
              </a:rPr>
              <a:t> </a:t>
            </a:r>
            <a:r>
              <a:rPr lang="en-US" sz="1800">
                <a:solidFill>
                  <a:srgbClr val="660033"/>
                </a:solidFill>
              </a:rPr>
              <a:t>on temperature</a:t>
            </a:r>
            <a:r>
              <a:rPr lang="ru-RU" sz="1800">
                <a:solidFill>
                  <a:srgbClr val="660033"/>
                </a:solidFill>
              </a:rPr>
              <a:t> </a:t>
            </a:r>
            <a:r>
              <a:rPr lang="en-US" sz="1800">
                <a:solidFill>
                  <a:srgbClr val="660033"/>
                </a:solidFill>
              </a:rPr>
              <a:t>and p</a:t>
            </a:r>
            <a:r>
              <a:rPr lang="en-US" sz="1800" baseline="-25000">
                <a:solidFill>
                  <a:srgbClr val="660033"/>
                </a:solidFill>
              </a:rPr>
              <a:t>O</a:t>
            </a:r>
            <a:r>
              <a:rPr lang="en-US" sz="1800" baseline="-40000">
                <a:solidFill>
                  <a:srgbClr val="660033"/>
                </a:solidFill>
              </a:rPr>
              <a:t>2</a:t>
            </a:r>
            <a:endParaRPr lang="en-US" sz="1800">
              <a:solidFill>
                <a:srgbClr val="660033"/>
              </a:solidFill>
            </a:endParaRPr>
          </a:p>
        </p:txBody>
      </p:sp>
      <p:sp>
        <p:nvSpPr>
          <p:cNvPr id="564249" name="Rectangle 25"/>
          <p:cNvSpPr>
            <a:spLocks noChangeArrowheads="1"/>
          </p:cNvSpPr>
          <p:nvPr/>
        </p:nvSpPr>
        <p:spPr bwMode="auto">
          <a:xfrm>
            <a:off x="200025" y="2206625"/>
            <a:ext cx="8223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 defTabSz="762000">
              <a:buFont typeface="Wingdings" pitchFamily="2" charset="2"/>
              <a:buChar char="ь"/>
              <a:tabLst>
                <a:tab pos="269875" algn="l"/>
                <a:tab pos="4667250" algn="l"/>
              </a:tabLst>
            </a:pPr>
            <a:r>
              <a:rPr lang="ru-RU" sz="1800">
                <a:solidFill>
                  <a:srgbClr val="660033"/>
                </a:solidFill>
              </a:rPr>
              <a:t>	</a:t>
            </a:r>
            <a:r>
              <a:rPr lang="en-US" sz="1800">
                <a:solidFill>
                  <a:srgbClr val="660033"/>
                </a:solidFill>
              </a:rPr>
              <a:t>Phase composition of a system</a:t>
            </a:r>
            <a:r>
              <a:rPr lang="ru-RU" sz="1800">
                <a:solidFill>
                  <a:srgbClr val="660033"/>
                </a:solidFill>
              </a:rPr>
              <a:t> </a:t>
            </a:r>
            <a:r>
              <a:rPr lang="en-US" sz="1800">
                <a:solidFill>
                  <a:srgbClr val="660033"/>
                </a:solidFill>
              </a:rPr>
              <a:t>(quantitative</a:t>
            </a:r>
            <a:r>
              <a:rPr lang="ru-RU" sz="1800">
                <a:solidFill>
                  <a:srgbClr val="660033"/>
                </a:solidFill>
              </a:rPr>
              <a:t> </a:t>
            </a:r>
            <a:r>
              <a:rPr lang="en-US" sz="1800">
                <a:solidFill>
                  <a:srgbClr val="660033"/>
                </a:solidFill>
              </a:rPr>
              <a:t>and qualitative analysis)</a:t>
            </a:r>
          </a:p>
        </p:txBody>
      </p:sp>
      <p:sp>
        <p:nvSpPr>
          <p:cNvPr id="564250" name="Rectangle 26"/>
          <p:cNvSpPr>
            <a:spLocks noChangeArrowheads="1"/>
          </p:cNvSpPr>
          <p:nvPr/>
        </p:nvSpPr>
        <p:spPr bwMode="auto">
          <a:xfrm>
            <a:off x="200025" y="2593975"/>
            <a:ext cx="8223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 defTabSz="762000">
              <a:buFont typeface="Wingdings" pitchFamily="2" charset="2"/>
              <a:buChar char="ь"/>
              <a:tabLst>
                <a:tab pos="269875" algn="l"/>
                <a:tab pos="990600" algn="l"/>
              </a:tabLst>
            </a:pPr>
            <a:r>
              <a:rPr lang="ru-RU" sz="1800">
                <a:solidFill>
                  <a:srgbClr val="660033"/>
                </a:solidFill>
              </a:rPr>
              <a:t>	</a:t>
            </a:r>
            <a:r>
              <a:rPr lang="en-US" sz="1800">
                <a:solidFill>
                  <a:srgbClr val="660033"/>
                </a:solidFill>
              </a:rPr>
              <a:t>Chemical composition of the phases</a:t>
            </a:r>
          </a:p>
        </p:txBody>
      </p:sp>
      <p:sp>
        <p:nvSpPr>
          <p:cNvPr id="564251" name="Rectangle 27"/>
          <p:cNvSpPr>
            <a:spLocks noChangeArrowheads="1"/>
          </p:cNvSpPr>
          <p:nvPr/>
        </p:nvSpPr>
        <p:spPr bwMode="auto">
          <a:xfrm>
            <a:off x="639763" y="3136900"/>
            <a:ext cx="8504237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defTabSz="762000">
              <a:tabLst>
                <a:tab pos="990600" algn="l"/>
              </a:tabLst>
            </a:pPr>
            <a:r>
              <a:rPr lang="en-US" sz="2600">
                <a:solidFill>
                  <a:srgbClr val="660033"/>
                </a:solidFill>
              </a:rPr>
              <a:t>Peculiarities of investigated systems</a:t>
            </a:r>
            <a:r>
              <a:rPr lang="ru-RU" sz="2600">
                <a:solidFill>
                  <a:srgbClr val="660033"/>
                </a:solidFill>
              </a:rPr>
              <a:t> (1</a:t>
            </a:r>
            <a:r>
              <a:rPr lang="en-US" sz="2600" baseline="30000">
                <a:solidFill>
                  <a:srgbClr val="660033"/>
                </a:solidFill>
              </a:rPr>
              <a:t>st</a:t>
            </a:r>
            <a:r>
              <a:rPr lang="ru-RU" sz="2600">
                <a:solidFill>
                  <a:srgbClr val="660033"/>
                </a:solidFill>
              </a:rPr>
              <a:t>, 2</a:t>
            </a:r>
            <a:r>
              <a:rPr lang="en-US" sz="2600" baseline="30000">
                <a:solidFill>
                  <a:srgbClr val="660033"/>
                </a:solidFill>
              </a:rPr>
              <a:t>nd</a:t>
            </a:r>
            <a:r>
              <a:rPr lang="ru-RU" sz="2600">
                <a:solidFill>
                  <a:srgbClr val="660033"/>
                </a:solidFill>
              </a:rPr>
              <a:t> </a:t>
            </a:r>
            <a:r>
              <a:rPr lang="en-US" sz="2600">
                <a:solidFill>
                  <a:srgbClr val="660033"/>
                </a:solidFill>
              </a:rPr>
              <a:t>quarters</a:t>
            </a:r>
            <a:r>
              <a:rPr lang="ru-RU" sz="2600">
                <a:solidFill>
                  <a:srgbClr val="660033"/>
                </a:solidFill>
              </a:rPr>
              <a:t>)</a:t>
            </a:r>
            <a:endParaRPr lang="en-US" sz="2600">
              <a:solidFill>
                <a:srgbClr val="660033"/>
              </a:solidFill>
            </a:endParaRPr>
          </a:p>
        </p:txBody>
      </p:sp>
      <p:sp>
        <p:nvSpPr>
          <p:cNvPr id="564259" name="Rectangle 35"/>
          <p:cNvSpPr>
            <a:spLocks noChangeArrowheads="1"/>
          </p:cNvSpPr>
          <p:nvPr/>
        </p:nvSpPr>
        <p:spPr bwMode="auto">
          <a:xfrm>
            <a:off x="639763" y="549275"/>
            <a:ext cx="7683500" cy="80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defTabSz="762000">
              <a:lnSpc>
                <a:spcPct val="90000"/>
              </a:lnSpc>
              <a:tabLst>
                <a:tab pos="990600" algn="l"/>
              </a:tabLst>
            </a:pPr>
            <a:r>
              <a:rPr lang="en-US" sz="2600">
                <a:solidFill>
                  <a:srgbClr val="660033"/>
                </a:solidFill>
              </a:rPr>
              <a:t>The determined parameters</a:t>
            </a:r>
            <a:r>
              <a:rPr lang="ru-RU" sz="2600">
                <a:solidFill>
                  <a:srgbClr val="660033"/>
                </a:solidFill>
              </a:rPr>
              <a:t> </a:t>
            </a:r>
            <a:r>
              <a:rPr lang="en-US" sz="2600">
                <a:solidFill>
                  <a:srgbClr val="660033"/>
                </a:solidFill>
              </a:rPr>
              <a:t>for phase diagram construction</a:t>
            </a:r>
          </a:p>
        </p:txBody>
      </p:sp>
      <p:sp>
        <p:nvSpPr>
          <p:cNvPr id="564260" name="Rectangle 36"/>
          <p:cNvSpPr>
            <a:spLocks noChangeArrowheads="1"/>
          </p:cNvSpPr>
          <p:nvPr/>
        </p:nvSpPr>
        <p:spPr bwMode="auto">
          <a:xfrm>
            <a:off x="200025" y="2944813"/>
            <a:ext cx="8223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 defTabSz="762000">
              <a:buFont typeface="Wingdings" pitchFamily="2" charset="2"/>
              <a:buChar char="ь"/>
              <a:tabLst>
                <a:tab pos="269875" algn="l"/>
                <a:tab pos="990600" algn="l"/>
              </a:tabLst>
            </a:pPr>
            <a:r>
              <a:rPr lang="ru-RU" sz="1800">
                <a:solidFill>
                  <a:srgbClr val="660033"/>
                </a:solidFill>
              </a:rPr>
              <a:t>	</a:t>
            </a:r>
            <a:r>
              <a:rPr lang="en-US" sz="1800">
                <a:solidFill>
                  <a:srgbClr val="660033"/>
                </a:solidFill>
              </a:rPr>
              <a:t>Phase structure</a:t>
            </a:r>
          </a:p>
        </p:txBody>
      </p:sp>
      <p:sp>
        <p:nvSpPr>
          <p:cNvPr id="564261" name="Rectangle 37"/>
          <p:cNvSpPr>
            <a:spLocks noChangeArrowheads="1"/>
          </p:cNvSpPr>
          <p:nvPr/>
        </p:nvSpPr>
        <p:spPr bwMode="auto">
          <a:xfrm>
            <a:off x="200025" y="3857625"/>
            <a:ext cx="87868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defTabSz="762000">
              <a:buFont typeface="Wingdings" pitchFamily="2" charset="2"/>
              <a:buChar char="ь"/>
              <a:tabLst>
                <a:tab pos="269875" algn="l"/>
              </a:tabLst>
            </a:pPr>
            <a:r>
              <a:rPr lang="ru-RU" sz="1800">
                <a:solidFill>
                  <a:srgbClr val="660033"/>
                </a:solidFill>
              </a:rPr>
              <a:t> 	</a:t>
            </a:r>
            <a:r>
              <a:rPr lang="en-US" sz="1800">
                <a:solidFill>
                  <a:srgbClr val="660033"/>
                </a:solidFill>
              </a:rPr>
              <a:t>U-Zr-Fe-O</a:t>
            </a:r>
            <a:r>
              <a:rPr lang="ru-RU" sz="1800">
                <a:solidFill>
                  <a:srgbClr val="660033"/>
                </a:solidFill>
              </a:rPr>
              <a:t> </a:t>
            </a:r>
            <a:r>
              <a:rPr lang="en-US" sz="1800">
                <a:solidFill>
                  <a:srgbClr val="660033"/>
                </a:solidFill>
              </a:rPr>
              <a:t>– interaction with crucibles</a:t>
            </a:r>
          </a:p>
        </p:txBody>
      </p:sp>
      <p:sp>
        <p:nvSpPr>
          <p:cNvPr id="564262" name="Rectangle 38"/>
          <p:cNvSpPr>
            <a:spLocks noChangeArrowheads="1"/>
          </p:cNvSpPr>
          <p:nvPr/>
        </p:nvSpPr>
        <p:spPr bwMode="auto">
          <a:xfrm>
            <a:off x="200025" y="5764213"/>
            <a:ext cx="87868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defTabSz="762000">
              <a:buFont typeface="Wingdings" pitchFamily="2" charset="2"/>
              <a:buChar char="ь"/>
              <a:tabLst>
                <a:tab pos="269875" algn="l"/>
              </a:tabLst>
            </a:pPr>
            <a:r>
              <a:rPr lang="ru-RU" sz="1800">
                <a:solidFill>
                  <a:srgbClr val="660033"/>
                </a:solidFill>
              </a:rPr>
              <a:t> 	</a:t>
            </a:r>
            <a:r>
              <a:rPr lang="en-US" sz="1800">
                <a:solidFill>
                  <a:srgbClr val="660033"/>
                </a:solidFill>
              </a:rPr>
              <a:t>UO</a:t>
            </a:r>
            <a:r>
              <a:rPr lang="en-US" sz="1800" baseline="-25000">
                <a:solidFill>
                  <a:srgbClr val="660033"/>
                </a:solidFill>
              </a:rPr>
              <a:t>2</a:t>
            </a:r>
            <a:r>
              <a:rPr lang="en-US" sz="1800" baseline="-25000">
                <a:solidFill>
                  <a:srgbClr val="660033"/>
                </a:solidFill>
                <a:cs typeface="Arial" pitchFamily="34" charset="0"/>
              </a:rPr>
              <a:t>±</a:t>
            </a:r>
            <a:r>
              <a:rPr lang="en-US" sz="1800" baseline="-25000">
                <a:solidFill>
                  <a:srgbClr val="660033"/>
                </a:solidFill>
                <a:cs typeface="Arial" pitchFamily="34" charset="0"/>
                <a:sym typeface="Symbol" pitchFamily="18" charset="2"/>
              </a:rPr>
              <a:t></a:t>
            </a:r>
            <a:r>
              <a:rPr lang="en-US" sz="1800">
                <a:solidFill>
                  <a:srgbClr val="660033"/>
                </a:solidFill>
                <a:cs typeface="Arial" pitchFamily="34" charset="0"/>
                <a:sym typeface="Symbol" pitchFamily="18" charset="2"/>
              </a:rPr>
              <a:t>, </a:t>
            </a:r>
            <a:r>
              <a:rPr lang="en-US" sz="1800">
                <a:solidFill>
                  <a:srgbClr val="660033"/>
                </a:solidFill>
              </a:rPr>
              <a:t>SiO</a:t>
            </a:r>
            <a:r>
              <a:rPr lang="en-US" sz="1800" baseline="-25000">
                <a:solidFill>
                  <a:srgbClr val="660033"/>
                </a:solidFill>
              </a:rPr>
              <a:t>2</a:t>
            </a:r>
            <a:r>
              <a:rPr lang="ru-RU" sz="1800" baseline="-25000">
                <a:solidFill>
                  <a:srgbClr val="660033"/>
                </a:solidFill>
              </a:rPr>
              <a:t> </a:t>
            </a:r>
            <a:r>
              <a:rPr lang="ru-RU" sz="1800">
                <a:solidFill>
                  <a:srgbClr val="660033"/>
                </a:solidFill>
              </a:rPr>
              <a:t>(</a:t>
            </a:r>
            <a:r>
              <a:rPr lang="en-US" sz="1800">
                <a:solidFill>
                  <a:srgbClr val="660033"/>
                </a:solidFill>
              </a:rPr>
              <a:t>SiO</a:t>
            </a:r>
            <a:r>
              <a:rPr lang="ru-RU" sz="1800">
                <a:solidFill>
                  <a:srgbClr val="660033"/>
                </a:solidFill>
              </a:rPr>
              <a:t>)</a:t>
            </a:r>
            <a:r>
              <a:rPr lang="en-US" sz="1800">
                <a:solidFill>
                  <a:srgbClr val="660033"/>
                </a:solidFill>
              </a:rPr>
              <a:t> – high volatility</a:t>
            </a:r>
            <a:r>
              <a:rPr lang="ru-RU" sz="1800">
                <a:solidFill>
                  <a:srgbClr val="660033"/>
                </a:solidFill>
              </a:rPr>
              <a:t> </a:t>
            </a:r>
            <a:r>
              <a:rPr lang="en-US" sz="1800">
                <a:solidFill>
                  <a:srgbClr val="660033"/>
                </a:solidFill>
              </a:rPr>
              <a:t>at high temperatures</a:t>
            </a:r>
          </a:p>
        </p:txBody>
      </p:sp>
      <p:sp>
        <p:nvSpPr>
          <p:cNvPr id="564263" name="Rectangle 39"/>
          <p:cNvSpPr>
            <a:spLocks noChangeArrowheads="1"/>
          </p:cNvSpPr>
          <p:nvPr/>
        </p:nvSpPr>
        <p:spPr bwMode="auto">
          <a:xfrm>
            <a:off x="200025" y="4811713"/>
            <a:ext cx="87868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defTabSz="762000">
              <a:buFont typeface="Wingdings" pitchFamily="2" charset="2"/>
              <a:buChar char="ь"/>
              <a:tabLst>
                <a:tab pos="269875" algn="l"/>
                <a:tab pos="1793875" algn="l"/>
              </a:tabLst>
            </a:pPr>
            <a:r>
              <a:rPr lang="ru-RU" sz="1800">
                <a:solidFill>
                  <a:srgbClr val="660033"/>
                </a:solidFill>
              </a:rPr>
              <a:t> 	 </a:t>
            </a:r>
            <a:r>
              <a:rPr lang="en-US" sz="1800">
                <a:solidFill>
                  <a:srgbClr val="660033"/>
                </a:solidFill>
              </a:rPr>
              <a:t>FeO</a:t>
            </a:r>
            <a:r>
              <a:rPr lang="en-US" sz="1800" baseline="-25000">
                <a:solidFill>
                  <a:srgbClr val="660033"/>
                </a:solidFill>
              </a:rPr>
              <a:t>x</a:t>
            </a:r>
            <a:r>
              <a:rPr lang="ru-RU" sz="1800">
                <a:solidFill>
                  <a:srgbClr val="660033"/>
                </a:solidFill>
              </a:rPr>
              <a:t>, </a:t>
            </a:r>
            <a:r>
              <a:rPr lang="en-US" sz="1800">
                <a:solidFill>
                  <a:srgbClr val="660033"/>
                </a:solidFill>
              </a:rPr>
              <a:t>UO</a:t>
            </a:r>
            <a:r>
              <a:rPr lang="en-US" sz="1800" baseline="-25000">
                <a:solidFill>
                  <a:srgbClr val="660033"/>
                </a:solidFill>
              </a:rPr>
              <a:t>2</a:t>
            </a:r>
            <a:r>
              <a:rPr lang="en-US" sz="1800" baseline="-25000">
                <a:solidFill>
                  <a:srgbClr val="660033"/>
                </a:solidFill>
                <a:cs typeface="Arial" pitchFamily="34" charset="0"/>
              </a:rPr>
              <a:t>±</a:t>
            </a:r>
            <a:r>
              <a:rPr lang="en-US" sz="1800" baseline="-25000">
                <a:solidFill>
                  <a:srgbClr val="660033"/>
                </a:solidFill>
                <a:cs typeface="Arial" pitchFamily="34" charset="0"/>
                <a:sym typeface="Symbol" pitchFamily="18" charset="2"/>
              </a:rPr>
              <a:t></a:t>
            </a:r>
            <a:r>
              <a:rPr lang="ru-RU" sz="1800" baseline="-25000">
                <a:solidFill>
                  <a:srgbClr val="660033"/>
                </a:solidFill>
              </a:rPr>
              <a:t> </a:t>
            </a:r>
            <a:r>
              <a:rPr lang="en-US" sz="1800">
                <a:solidFill>
                  <a:srgbClr val="660033"/>
                </a:solidFill>
              </a:rPr>
              <a:t>– control of oxygen partial pressure in gas phase is required</a:t>
            </a:r>
          </a:p>
        </p:txBody>
      </p:sp>
      <p:sp>
        <p:nvSpPr>
          <p:cNvPr id="564264" name="Rectangle 40"/>
          <p:cNvSpPr>
            <a:spLocks noChangeArrowheads="1"/>
          </p:cNvSpPr>
          <p:nvPr/>
        </p:nvSpPr>
        <p:spPr bwMode="auto">
          <a:xfrm>
            <a:off x="1485900" y="5008563"/>
            <a:ext cx="7388225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536575" indent="-536575" defTabSz="762000">
              <a:buFont typeface="Wingdings" pitchFamily="2" charset="2"/>
              <a:buNone/>
              <a:tabLst>
                <a:tab pos="269875" algn="l"/>
              </a:tabLst>
            </a:pPr>
            <a:r>
              <a:rPr lang="ru-RU" sz="1800">
                <a:solidFill>
                  <a:srgbClr val="660033"/>
                </a:solidFill>
              </a:rPr>
              <a:t> 	 </a:t>
            </a:r>
            <a:r>
              <a:rPr lang="en-US" sz="1800">
                <a:solidFill>
                  <a:srgbClr val="660033"/>
                </a:solidFill>
              </a:rPr>
              <a:t>–</a:t>
            </a:r>
            <a:r>
              <a:rPr lang="en-US"/>
              <a:t> </a:t>
            </a:r>
            <a:r>
              <a:rPr lang="en-US" sz="1800">
                <a:solidFill>
                  <a:srgbClr val="660033"/>
                </a:solidFill>
              </a:rPr>
              <a:t>difficulty</a:t>
            </a:r>
            <a:r>
              <a:rPr lang="en-US" sz="1800"/>
              <a:t> </a:t>
            </a:r>
            <a:r>
              <a:rPr lang="en-US" sz="1800">
                <a:solidFill>
                  <a:srgbClr val="660033"/>
                </a:solidFill>
              </a:rPr>
              <a:t>of</a:t>
            </a:r>
            <a:r>
              <a:rPr lang="ru-RU" sz="1800">
                <a:solidFill>
                  <a:srgbClr val="660033"/>
                </a:solidFill>
              </a:rPr>
              <a:t> </a:t>
            </a:r>
            <a:r>
              <a:rPr lang="en-US" sz="1800">
                <a:solidFill>
                  <a:srgbClr val="660033"/>
                </a:solidFill>
              </a:rPr>
              <a:t>oxygen content determination in non-stoichiometric phases</a:t>
            </a:r>
          </a:p>
        </p:txBody>
      </p:sp>
      <p:sp>
        <p:nvSpPr>
          <p:cNvPr id="564265" name="Rectangle 41"/>
          <p:cNvSpPr>
            <a:spLocks noChangeArrowheads="1"/>
          </p:cNvSpPr>
          <p:nvPr/>
        </p:nvSpPr>
        <p:spPr bwMode="auto">
          <a:xfrm>
            <a:off x="1266825" y="4197350"/>
            <a:ext cx="66500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509588" indent="-509588" defTabSz="762000">
              <a:buFont typeface="Wingdings" pitchFamily="2" charset="2"/>
              <a:buNone/>
              <a:tabLst>
                <a:tab pos="273050" algn="l"/>
              </a:tabLst>
            </a:pPr>
            <a:r>
              <a:rPr lang="ru-RU" sz="1800">
                <a:solidFill>
                  <a:srgbClr val="660033"/>
                </a:solidFill>
              </a:rPr>
              <a:t> 	 </a:t>
            </a:r>
            <a:r>
              <a:rPr lang="en-US" sz="1800">
                <a:solidFill>
                  <a:srgbClr val="660033"/>
                </a:solidFill>
              </a:rPr>
              <a:t>–</a:t>
            </a:r>
            <a:r>
              <a:rPr lang="ru-RU" sz="1800">
                <a:solidFill>
                  <a:srgbClr val="660033"/>
                </a:solidFill>
              </a:rPr>
              <a:t> </a:t>
            </a:r>
            <a:r>
              <a:rPr lang="en-US" sz="1800">
                <a:solidFill>
                  <a:srgbClr val="660033"/>
                </a:solidFill>
              </a:rPr>
              <a:t>redistribution</a:t>
            </a:r>
            <a:r>
              <a:rPr lang="ru-RU" sz="1800">
                <a:solidFill>
                  <a:srgbClr val="660033"/>
                </a:solidFill>
              </a:rPr>
              <a:t> </a:t>
            </a:r>
            <a:r>
              <a:rPr lang="en-US" sz="1800">
                <a:solidFill>
                  <a:srgbClr val="660033"/>
                </a:solidFill>
              </a:rPr>
              <a:t>of oxygen</a:t>
            </a:r>
            <a:r>
              <a:rPr lang="ru-RU" sz="1800">
                <a:solidFill>
                  <a:srgbClr val="660033"/>
                </a:solidFill>
              </a:rPr>
              <a:t> </a:t>
            </a:r>
            <a:r>
              <a:rPr lang="en-US" sz="1800">
                <a:solidFill>
                  <a:srgbClr val="660033"/>
                </a:solidFill>
              </a:rPr>
              <a:t>between</a:t>
            </a:r>
            <a:r>
              <a:rPr lang="ru-RU" sz="1800">
                <a:solidFill>
                  <a:srgbClr val="660033"/>
                </a:solidFill>
              </a:rPr>
              <a:t> </a:t>
            </a:r>
            <a:r>
              <a:rPr lang="en-US" sz="1800">
                <a:solidFill>
                  <a:srgbClr val="660033"/>
                </a:solidFill>
              </a:rPr>
              <a:t>coexisting phases</a:t>
            </a:r>
            <a:r>
              <a:rPr lang="ru-RU" sz="1800">
                <a:solidFill>
                  <a:srgbClr val="660033"/>
                </a:solidFill>
              </a:rPr>
              <a:t> </a:t>
            </a:r>
            <a:r>
              <a:rPr lang="en-US" sz="1800">
                <a:solidFill>
                  <a:srgbClr val="660033"/>
                </a:solidFill>
              </a:rPr>
              <a:t>during</a:t>
            </a:r>
            <a:r>
              <a:rPr lang="ru-RU" sz="1800">
                <a:solidFill>
                  <a:srgbClr val="660033"/>
                </a:solidFill>
              </a:rPr>
              <a:t> </a:t>
            </a:r>
            <a:r>
              <a:rPr lang="en-US" sz="1800">
                <a:solidFill>
                  <a:srgbClr val="660033"/>
                </a:solidFill>
              </a:rPr>
              <a:t>heating-cooling</a:t>
            </a:r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              </a:t>
            </a:r>
            <a:r>
              <a:rPr lang="en-US">
                <a:solidFill>
                  <a:srgbClr val="000099"/>
                </a:solidFill>
              </a:rPr>
              <a:t>PRECOS</a:t>
            </a:r>
            <a:r>
              <a:rPr lang="en-US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 project meeting</a:t>
            </a:r>
            <a:r>
              <a:rPr lang="en-GB"/>
              <a:t> </a:t>
            </a:r>
            <a:endParaRPr lang="en-GB">
              <a:solidFill>
                <a:srgbClr val="990033"/>
              </a:solidFill>
            </a:endParaRPr>
          </a:p>
        </p:txBody>
      </p:sp>
      <p:sp>
        <p:nvSpPr>
          <p:cNvPr id="16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8F1312-BEFC-4540-A88F-F6CBC57731ED}" type="slidenum">
              <a:rPr lang="en-GB"/>
              <a:pPr/>
              <a:t>5</a:t>
            </a:fld>
            <a:endParaRPr lang="en-GB"/>
          </a:p>
        </p:txBody>
      </p:sp>
      <p:pic>
        <p:nvPicPr>
          <p:cNvPr id="14" name="Picture 7"/>
          <p:cNvPicPr>
            <a:picLocks noGrp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64"/>
          <a:stretch>
            <a:fillRect/>
          </a:stretch>
        </p:blipFill>
        <p:spPr bwMode="auto">
          <a:xfrm>
            <a:off x="349250" y="6200775"/>
            <a:ext cx="546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1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effectLst/>
              </a:rPr>
              <a:t>Complex of methods</a:t>
            </a:r>
            <a:endParaRPr lang="ru-RU" sz="3200">
              <a:effectLst/>
            </a:endParaRPr>
          </a:p>
        </p:txBody>
      </p:sp>
      <p:sp>
        <p:nvSpPr>
          <p:cNvPr id="581656" name="Rectangle 24"/>
          <p:cNvSpPr>
            <a:spLocks noChangeArrowheads="1"/>
          </p:cNvSpPr>
          <p:nvPr/>
        </p:nvSpPr>
        <p:spPr bwMode="auto">
          <a:xfrm>
            <a:off x="200025" y="1131888"/>
            <a:ext cx="87868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defTabSz="762000">
              <a:buFont typeface="Wingdings" pitchFamily="2" charset="2"/>
              <a:buChar char="ь"/>
              <a:tabLst>
                <a:tab pos="269875" algn="l"/>
              </a:tabLst>
            </a:pPr>
            <a:r>
              <a:rPr lang="ru-RU" sz="1800">
                <a:solidFill>
                  <a:srgbClr val="660033"/>
                </a:solidFill>
              </a:rPr>
              <a:t> 	</a:t>
            </a:r>
            <a:r>
              <a:rPr lang="en-US" sz="1800">
                <a:solidFill>
                  <a:srgbClr val="660033"/>
                </a:solidFill>
              </a:rPr>
              <a:t>Visual-polythermal analysis</a:t>
            </a:r>
            <a:r>
              <a:rPr lang="ru-RU" sz="1800">
                <a:solidFill>
                  <a:srgbClr val="660033"/>
                </a:solidFill>
              </a:rPr>
              <a:t> (</a:t>
            </a:r>
            <a:r>
              <a:rPr lang="en-US" sz="1800">
                <a:solidFill>
                  <a:srgbClr val="660033"/>
                </a:solidFill>
              </a:rPr>
              <a:t>Induction melting in the cold crucible, Galakhov microfurnace, high-temperature microscopy</a:t>
            </a:r>
            <a:r>
              <a:rPr lang="ru-RU" sz="1800">
                <a:solidFill>
                  <a:srgbClr val="660033"/>
                </a:solidFill>
              </a:rPr>
              <a:t>)</a:t>
            </a:r>
            <a:endParaRPr lang="en-US" sz="1800">
              <a:solidFill>
                <a:srgbClr val="660033"/>
              </a:solidFill>
            </a:endParaRPr>
          </a:p>
        </p:txBody>
      </p:sp>
      <p:sp>
        <p:nvSpPr>
          <p:cNvPr id="581657" name="Rectangle 25"/>
          <p:cNvSpPr>
            <a:spLocks noChangeArrowheads="1"/>
          </p:cNvSpPr>
          <p:nvPr/>
        </p:nvSpPr>
        <p:spPr bwMode="auto">
          <a:xfrm>
            <a:off x="200025" y="1800225"/>
            <a:ext cx="87360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 defTabSz="762000">
              <a:buFont typeface="Wingdings" pitchFamily="2" charset="2"/>
              <a:buChar char="ь"/>
              <a:tabLst>
                <a:tab pos="269875" algn="l"/>
                <a:tab pos="4667250" algn="l"/>
              </a:tabLst>
            </a:pPr>
            <a:r>
              <a:rPr lang="ru-RU" sz="1800">
                <a:solidFill>
                  <a:srgbClr val="660033"/>
                </a:solidFill>
              </a:rPr>
              <a:t>	</a:t>
            </a:r>
            <a:r>
              <a:rPr lang="en-US" sz="1800">
                <a:solidFill>
                  <a:srgbClr val="660033"/>
                </a:solidFill>
              </a:rPr>
              <a:t>Complex</a:t>
            </a:r>
            <a:r>
              <a:rPr lang="ru-RU" sz="1800">
                <a:solidFill>
                  <a:srgbClr val="660033"/>
                </a:solidFill>
              </a:rPr>
              <a:t> </a:t>
            </a:r>
            <a:r>
              <a:rPr lang="en-US" sz="1800">
                <a:solidFill>
                  <a:srgbClr val="660033"/>
                </a:solidFill>
              </a:rPr>
              <a:t>thermal</a:t>
            </a:r>
            <a:r>
              <a:rPr lang="ru-RU" sz="1800">
                <a:solidFill>
                  <a:srgbClr val="660033"/>
                </a:solidFill>
              </a:rPr>
              <a:t> </a:t>
            </a:r>
            <a:r>
              <a:rPr lang="en-US" sz="1800">
                <a:solidFill>
                  <a:srgbClr val="660033"/>
                </a:solidFill>
              </a:rPr>
              <a:t>analysis</a:t>
            </a:r>
            <a:r>
              <a:rPr lang="ru-RU" sz="1800">
                <a:solidFill>
                  <a:srgbClr val="660033"/>
                </a:solidFill>
              </a:rPr>
              <a:t> (</a:t>
            </a:r>
            <a:r>
              <a:rPr lang="en-US" sz="1800">
                <a:solidFill>
                  <a:srgbClr val="660033"/>
                </a:solidFill>
              </a:rPr>
              <a:t>DTA(DSC)/TG/Mass-spectrometry</a:t>
            </a:r>
            <a:r>
              <a:rPr lang="ru-RU" sz="1800">
                <a:solidFill>
                  <a:srgbClr val="660033"/>
                </a:solidFill>
              </a:rPr>
              <a:t>)</a:t>
            </a:r>
            <a:endParaRPr lang="en-US" sz="1800">
              <a:solidFill>
                <a:srgbClr val="660033"/>
              </a:solidFill>
            </a:endParaRPr>
          </a:p>
        </p:txBody>
      </p:sp>
      <p:sp>
        <p:nvSpPr>
          <p:cNvPr id="581660" name="Rectangle 28"/>
          <p:cNvSpPr>
            <a:spLocks noChangeArrowheads="1"/>
          </p:cNvSpPr>
          <p:nvPr/>
        </p:nvSpPr>
        <p:spPr bwMode="auto">
          <a:xfrm>
            <a:off x="639763" y="708025"/>
            <a:ext cx="76835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defTabSz="762000">
              <a:tabLst>
                <a:tab pos="990600" algn="l"/>
              </a:tabLst>
            </a:pPr>
            <a:r>
              <a:rPr lang="en-US" sz="2600" i="1">
                <a:solidFill>
                  <a:srgbClr val="660033"/>
                </a:solidFill>
              </a:rPr>
              <a:t>In situ measurements</a:t>
            </a:r>
          </a:p>
        </p:txBody>
      </p:sp>
      <p:sp>
        <p:nvSpPr>
          <p:cNvPr id="581662" name="Rectangle 30"/>
          <p:cNvSpPr>
            <a:spLocks noChangeArrowheads="1"/>
          </p:cNvSpPr>
          <p:nvPr/>
        </p:nvSpPr>
        <p:spPr bwMode="auto">
          <a:xfrm>
            <a:off x="200025" y="3763963"/>
            <a:ext cx="87868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defTabSz="762000">
              <a:buFont typeface="Wingdings" pitchFamily="2" charset="2"/>
              <a:buChar char="ь"/>
              <a:tabLst>
                <a:tab pos="269875" algn="l"/>
              </a:tabLst>
            </a:pPr>
            <a:r>
              <a:rPr lang="ru-RU" sz="1800">
                <a:solidFill>
                  <a:srgbClr val="660033"/>
                </a:solidFill>
              </a:rPr>
              <a:t> 	</a:t>
            </a:r>
            <a:r>
              <a:rPr lang="en-US" sz="1800">
                <a:solidFill>
                  <a:srgbClr val="660033"/>
                </a:solidFill>
              </a:rPr>
              <a:t>X-ray powder diffraction</a:t>
            </a:r>
          </a:p>
        </p:txBody>
      </p:sp>
      <p:sp>
        <p:nvSpPr>
          <p:cNvPr id="581663" name="Rectangle 31"/>
          <p:cNvSpPr>
            <a:spLocks noChangeArrowheads="1"/>
          </p:cNvSpPr>
          <p:nvPr/>
        </p:nvSpPr>
        <p:spPr bwMode="auto">
          <a:xfrm>
            <a:off x="200025" y="4186238"/>
            <a:ext cx="87360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 defTabSz="762000">
              <a:buFont typeface="Wingdings" pitchFamily="2" charset="2"/>
              <a:buChar char="ь"/>
              <a:tabLst>
                <a:tab pos="269875" algn="l"/>
                <a:tab pos="4667250" algn="l"/>
              </a:tabLst>
            </a:pPr>
            <a:r>
              <a:rPr lang="ru-RU" sz="1800">
                <a:solidFill>
                  <a:srgbClr val="660033"/>
                </a:solidFill>
              </a:rPr>
              <a:t>	</a:t>
            </a:r>
            <a:r>
              <a:rPr lang="en-US" sz="1800">
                <a:solidFill>
                  <a:srgbClr val="660033"/>
                </a:solidFill>
              </a:rPr>
              <a:t>X-ray fluorescent</a:t>
            </a:r>
            <a:r>
              <a:rPr lang="ru-RU" sz="1800">
                <a:solidFill>
                  <a:srgbClr val="660033"/>
                </a:solidFill>
              </a:rPr>
              <a:t> </a:t>
            </a:r>
            <a:r>
              <a:rPr lang="en-US" sz="1800">
                <a:solidFill>
                  <a:srgbClr val="660033"/>
                </a:solidFill>
              </a:rPr>
              <a:t>analysis</a:t>
            </a:r>
          </a:p>
        </p:txBody>
      </p:sp>
      <p:sp>
        <p:nvSpPr>
          <p:cNvPr id="581664" name="Rectangle 32"/>
          <p:cNvSpPr>
            <a:spLocks noChangeArrowheads="1"/>
          </p:cNvSpPr>
          <p:nvPr/>
        </p:nvSpPr>
        <p:spPr bwMode="auto">
          <a:xfrm>
            <a:off x="639763" y="2730500"/>
            <a:ext cx="76835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defTabSz="762000">
              <a:tabLst>
                <a:tab pos="990600" algn="l"/>
              </a:tabLst>
            </a:pPr>
            <a:r>
              <a:rPr lang="en-US" sz="2600">
                <a:solidFill>
                  <a:srgbClr val="660033"/>
                </a:solidFill>
              </a:rPr>
              <a:t>Post-test</a:t>
            </a:r>
            <a:r>
              <a:rPr lang="ru-RU" sz="2600">
                <a:solidFill>
                  <a:srgbClr val="660033"/>
                </a:solidFill>
              </a:rPr>
              <a:t> </a:t>
            </a:r>
            <a:r>
              <a:rPr lang="en-US" sz="2600">
                <a:solidFill>
                  <a:srgbClr val="660033"/>
                </a:solidFill>
              </a:rPr>
              <a:t>analysis</a:t>
            </a:r>
            <a:endParaRPr lang="en-US" sz="2600" i="1">
              <a:solidFill>
                <a:srgbClr val="660033"/>
              </a:solidFill>
            </a:endParaRPr>
          </a:p>
        </p:txBody>
      </p:sp>
      <p:sp>
        <p:nvSpPr>
          <p:cNvPr id="581665" name="Rectangle 33"/>
          <p:cNvSpPr>
            <a:spLocks noChangeArrowheads="1"/>
          </p:cNvSpPr>
          <p:nvPr/>
        </p:nvSpPr>
        <p:spPr bwMode="auto">
          <a:xfrm>
            <a:off x="200025" y="4676775"/>
            <a:ext cx="87360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 defTabSz="762000">
              <a:buFont typeface="Wingdings" pitchFamily="2" charset="2"/>
              <a:buChar char="ь"/>
              <a:tabLst>
                <a:tab pos="269875" algn="l"/>
                <a:tab pos="4667250" algn="l"/>
              </a:tabLst>
            </a:pPr>
            <a:r>
              <a:rPr lang="ru-RU" sz="1800">
                <a:solidFill>
                  <a:srgbClr val="660033"/>
                </a:solidFill>
              </a:rPr>
              <a:t>	</a:t>
            </a:r>
            <a:r>
              <a:rPr lang="en-US" sz="1800">
                <a:solidFill>
                  <a:srgbClr val="660033"/>
                </a:solidFill>
              </a:rPr>
              <a:t>Chemical analysis</a:t>
            </a:r>
          </a:p>
        </p:txBody>
      </p:sp>
      <p:sp>
        <p:nvSpPr>
          <p:cNvPr id="581666" name="Rectangle 34"/>
          <p:cNvSpPr>
            <a:spLocks noChangeArrowheads="1"/>
          </p:cNvSpPr>
          <p:nvPr/>
        </p:nvSpPr>
        <p:spPr bwMode="auto">
          <a:xfrm>
            <a:off x="200025" y="3141663"/>
            <a:ext cx="87868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defTabSz="762000">
              <a:buFont typeface="Wingdings" pitchFamily="2" charset="2"/>
              <a:buChar char="ь"/>
              <a:tabLst>
                <a:tab pos="269875" algn="l"/>
              </a:tabLst>
            </a:pPr>
            <a:r>
              <a:rPr lang="ru-RU" sz="1800">
                <a:solidFill>
                  <a:srgbClr val="660033"/>
                </a:solidFill>
              </a:rPr>
              <a:t> 	</a:t>
            </a:r>
            <a:r>
              <a:rPr lang="en-US" sz="1800">
                <a:solidFill>
                  <a:srgbClr val="660033"/>
                </a:solidFill>
              </a:rPr>
              <a:t>Scanning electron microscopy/energy</a:t>
            </a:r>
            <a:r>
              <a:rPr lang="ru-RU" sz="1800">
                <a:solidFill>
                  <a:srgbClr val="660033"/>
                </a:solidFill>
              </a:rPr>
              <a:t>-</a:t>
            </a:r>
            <a:r>
              <a:rPr lang="en-US" sz="1800">
                <a:solidFill>
                  <a:srgbClr val="660033"/>
                </a:solidFill>
              </a:rPr>
              <a:t>dispersion</a:t>
            </a:r>
            <a:r>
              <a:rPr lang="ru-RU" sz="1800">
                <a:solidFill>
                  <a:srgbClr val="660033"/>
                </a:solidFill>
              </a:rPr>
              <a:t> </a:t>
            </a:r>
            <a:r>
              <a:rPr lang="en-US" sz="1800">
                <a:solidFill>
                  <a:srgbClr val="660033"/>
                </a:solidFill>
              </a:rPr>
              <a:t>X-ray analysis (wave</a:t>
            </a:r>
            <a:r>
              <a:rPr lang="ru-RU" sz="1800">
                <a:solidFill>
                  <a:srgbClr val="660033"/>
                </a:solidFill>
              </a:rPr>
              <a:t>- </a:t>
            </a:r>
            <a:r>
              <a:rPr lang="en-US" sz="1800">
                <a:solidFill>
                  <a:srgbClr val="660033"/>
                </a:solidFill>
              </a:rPr>
              <a:t>dispersion</a:t>
            </a:r>
            <a:r>
              <a:rPr lang="ru-RU" sz="1800">
                <a:solidFill>
                  <a:srgbClr val="660033"/>
                </a:solidFill>
              </a:rPr>
              <a:t> </a:t>
            </a:r>
            <a:r>
              <a:rPr lang="en-US" sz="1800">
                <a:solidFill>
                  <a:srgbClr val="660033"/>
                </a:solidFill>
              </a:rPr>
              <a:t>analysis)</a:t>
            </a:r>
          </a:p>
        </p:txBody>
      </p:sp>
      <p:sp>
        <p:nvSpPr>
          <p:cNvPr id="581668" name="Rectangle 36"/>
          <p:cNvSpPr>
            <a:spLocks noChangeArrowheads="1"/>
          </p:cNvSpPr>
          <p:nvPr/>
        </p:nvSpPr>
        <p:spPr bwMode="auto">
          <a:xfrm>
            <a:off x="200025" y="5121275"/>
            <a:ext cx="87360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 defTabSz="762000">
              <a:buFont typeface="Wingdings" pitchFamily="2" charset="2"/>
              <a:buChar char="ь"/>
              <a:tabLst>
                <a:tab pos="269875" algn="l"/>
                <a:tab pos="4667250" algn="l"/>
              </a:tabLst>
            </a:pPr>
            <a:r>
              <a:rPr lang="ru-RU" sz="1800">
                <a:solidFill>
                  <a:srgbClr val="660033"/>
                </a:solidFill>
              </a:rPr>
              <a:t>	</a:t>
            </a:r>
            <a:r>
              <a:rPr lang="en-US" sz="1800">
                <a:solidFill>
                  <a:srgbClr val="660033"/>
                </a:solidFill>
              </a:rPr>
              <a:t>Mössbauer spectroscopy</a:t>
            </a:r>
          </a:p>
        </p:txBody>
      </p:sp>
      <p:sp>
        <p:nvSpPr>
          <p:cNvPr id="581669" name="Rectangle 37"/>
          <p:cNvSpPr>
            <a:spLocks noChangeArrowheads="1"/>
          </p:cNvSpPr>
          <p:nvPr/>
        </p:nvSpPr>
        <p:spPr bwMode="auto">
          <a:xfrm>
            <a:off x="200025" y="5564188"/>
            <a:ext cx="87360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 defTabSz="762000">
              <a:buFont typeface="Wingdings" pitchFamily="2" charset="2"/>
              <a:buChar char="ь"/>
              <a:tabLst>
                <a:tab pos="269875" algn="l"/>
                <a:tab pos="4667250" algn="l"/>
              </a:tabLst>
            </a:pPr>
            <a:r>
              <a:rPr lang="ru-RU" sz="1800">
                <a:solidFill>
                  <a:srgbClr val="660033"/>
                </a:solidFill>
              </a:rPr>
              <a:t>	</a:t>
            </a:r>
            <a:r>
              <a:rPr lang="en-US" sz="1800">
                <a:solidFill>
                  <a:srgbClr val="660033"/>
                </a:solidFill>
              </a:rPr>
              <a:t>Reduction melting in carbon crucibles</a:t>
            </a:r>
          </a:p>
        </p:txBody>
      </p:sp>
      <p:sp>
        <p:nvSpPr>
          <p:cNvPr id="581670" name="Rectangle 38"/>
          <p:cNvSpPr>
            <a:spLocks noChangeArrowheads="1"/>
          </p:cNvSpPr>
          <p:nvPr/>
        </p:nvSpPr>
        <p:spPr bwMode="auto">
          <a:xfrm>
            <a:off x="200025" y="2220913"/>
            <a:ext cx="87360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 defTabSz="762000">
              <a:buFont typeface="Wingdings" pitchFamily="2" charset="2"/>
              <a:buChar char="ь"/>
              <a:tabLst>
                <a:tab pos="269875" algn="l"/>
                <a:tab pos="4667250" algn="l"/>
              </a:tabLst>
            </a:pPr>
            <a:r>
              <a:rPr lang="ru-RU" sz="1800">
                <a:solidFill>
                  <a:srgbClr val="660033"/>
                </a:solidFill>
              </a:rPr>
              <a:t>	</a:t>
            </a:r>
            <a:r>
              <a:rPr lang="en-US" sz="1800">
                <a:solidFill>
                  <a:srgbClr val="660033"/>
                </a:solidFill>
              </a:rPr>
              <a:t>Laser pulse method</a:t>
            </a:r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              </a:t>
            </a:r>
            <a:r>
              <a:rPr lang="en-US">
                <a:solidFill>
                  <a:srgbClr val="000099"/>
                </a:solidFill>
              </a:rPr>
              <a:t>PRECOS</a:t>
            </a:r>
            <a:r>
              <a:rPr lang="en-US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 project meeting</a:t>
            </a:r>
            <a:r>
              <a:rPr lang="en-GB"/>
              <a:t> </a:t>
            </a:r>
            <a:endParaRPr lang="en-GB">
              <a:solidFill>
                <a:srgbClr val="990033"/>
              </a:solidFill>
            </a:endParaRPr>
          </a:p>
        </p:txBody>
      </p:sp>
      <p:sp>
        <p:nvSpPr>
          <p:cNvPr id="70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70526F-547D-4CBC-92F7-22E272FA21D6}" type="slidenum">
              <a:rPr lang="en-GB"/>
              <a:pPr/>
              <a:t>6</a:t>
            </a:fld>
            <a:endParaRPr lang="en-GB"/>
          </a:p>
        </p:txBody>
      </p:sp>
      <p:pic>
        <p:nvPicPr>
          <p:cNvPr id="68" name="Picture 7"/>
          <p:cNvPicPr>
            <a:picLocks noGrp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64"/>
          <a:stretch>
            <a:fillRect/>
          </a:stretch>
        </p:blipFill>
        <p:spPr bwMode="auto">
          <a:xfrm>
            <a:off x="349250" y="6200775"/>
            <a:ext cx="546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effectLst/>
              </a:rPr>
              <a:t>Logic and sequence of system study</a:t>
            </a:r>
            <a:endParaRPr lang="ru-RU" sz="3200">
              <a:effectLst/>
            </a:endParaRPr>
          </a:p>
        </p:txBody>
      </p:sp>
      <p:graphicFrame>
        <p:nvGraphicFramePr>
          <p:cNvPr id="536144" name="Group 592"/>
          <p:cNvGraphicFramePr>
            <a:graphicFrameLocks noGrp="1"/>
          </p:cNvGraphicFramePr>
          <p:nvPr>
            <p:ph idx="1"/>
          </p:nvPr>
        </p:nvGraphicFramePr>
        <p:xfrm>
          <a:off x="192088" y="542925"/>
          <a:ext cx="8777287" cy="5567682"/>
        </p:xfrm>
        <a:graphic>
          <a:graphicData uri="http://schemas.openxmlformats.org/drawingml/2006/table">
            <a:tbl>
              <a:tblPr/>
              <a:tblGrid>
                <a:gridCol w="984250"/>
                <a:gridCol w="2200275"/>
                <a:gridCol w="1414462"/>
                <a:gridCol w="1966913"/>
                <a:gridCol w="2211387"/>
              </a:tblGrid>
              <a:tr h="542925">
                <a:tc gridSpan="5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The systems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476250">
                <a:tc grid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Metal-oxide systems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Oxide systems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binary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multicomponent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binary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ternary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multicomponent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213">
                <a:tc rowSpan="3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>
                        <a:alpha val="50000"/>
                      </a:srgb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UO</a:t>
                      </a:r>
                      <a:r>
                        <a:rPr kumimoji="0" lang="en-US" sz="2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-SiO</a:t>
                      </a:r>
                      <a:r>
                        <a:rPr kumimoji="0" lang="en-US" sz="2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  <a:endParaRPr kumimoji="0" lang="ru-RU" sz="2000" b="1" i="0" u="none" strike="noStrike" cap="none" normalizeH="0" baseline="-2500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>
                        <a:alpha val="5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>
                        <a:alpha val="50000"/>
                      </a:srgb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>
                        <a:alpha val="50000"/>
                      </a:srgbClr>
                    </a:solidFill>
                  </a:tcPr>
                </a:tc>
              </a:tr>
              <a:tr h="4318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-2500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>
                        <a:alpha val="5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43021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UO</a:t>
                      </a:r>
                      <a:r>
                        <a:rPr kumimoji="0" lang="en-US" sz="2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-SiO</a:t>
                      </a:r>
                      <a:r>
                        <a:rPr kumimoji="0" lang="en-US" sz="2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-FeO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>
                        <a:alpha val="5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431800">
                <a:tc rowSpan="4"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U-Zr-Fe-O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b" anchorCtr="1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ZrO</a:t>
                      </a:r>
                      <a:r>
                        <a:rPr kumimoji="0" lang="en-US" sz="2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-SiO</a:t>
                      </a:r>
                      <a:r>
                        <a:rPr kumimoji="0" lang="en-US" sz="2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-FeO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800000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UO</a:t>
                      </a:r>
                      <a:r>
                        <a:rPr kumimoji="0" lang="en-US" sz="2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-CaO</a:t>
                      </a:r>
                      <a:endParaRPr kumimoji="0" lang="ru-RU" sz="2000" b="1" i="0" u="none" strike="noStrike" cap="none" normalizeH="0" baseline="-2500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43021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UO</a:t>
                      </a:r>
                      <a:r>
                        <a:rPr kumimoji="0" lang="en-US" sz="2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-FeO-CaO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4318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ZrO</a:t>
                      </a:r>
                      <a:r>
                        <a:rPr kumimoji="0" lang="en-US" sz="2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-FeO-CaO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733425"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realistic complex corium mixture</a:t>
                      </a:r>
                      <a:endParaRPr kumimoji="0" 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 Unicode MS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36034" name="Rectangle 482"/>
          <p:cNvSpPr>
            <a:spLocks noChangeArrowheads="1"/>
          </p:cNvSpPr>
          <p:nvPr/>
        </p:nvSpPr>
        <p:spPr bwMode="auto">
          <a:xfrm>
            <a:off x="190500" y="3062288"/>
            <a:ext cx="969963" cy="396875"/>
          </a:xfrm>
          <a:prstGeom prst="rect">
            <a:avLst/>
          </a:prstGeom>
          <a:solidFill>
            <a:srgbClr val="FF99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>
                <a:solidFill>
                  <a:srgbClr val="800000"/>
                </a:solidFill>
              </a:rPr>
              <a:t>U-O</a:t>
            </a:r>
            <a:endParaRPr lang="ru-RU" sz="2000">
              <a:solidFill>
                <a:srgbClr val="800000"/>
              </a:solidFill>
            </a:endParaRPr>
          </a:p>
        </p:txBody>
      </p:sp>
      <p:sp>
        <p:nvSpPr>
          <p:cNvPr id="536178" name="Rectangle 626"/>
          <p:cNvSpPr>
            <a:spLocks noChangeArrowheads="1"/>
          </p:cNvSpPr>
          <p:nvPr/>
        </p:nvSpPr>
        <p:spPr bwMode="auto">
          <a:xfrm>
            <a:off x="3987800" y="2465388"/>
            <a:ext cx="16811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>
                <a:solidFill>
                  <a:srgbClr val="800000"/>
                </a:solidFill>
              </a:rPr>
              <a:t>ZrO</a:t>
            </a:r>
            <a:r>
              <a:rPr lang="en-US" sz="2000" baseline="-25000">
                <a:solidFill>
                  <a:srgbClr val="800000"/>
                </a:solidFill>
              </a:rPr>
              <a:t>2</a:t>
            </a:r>
            <a:r>
              <a:rPr lang="en-US" sz="2000">
                <a:solidFill>
                  <a:srgbClr val="800000"/>
                </a:solidFill>
              </a:rPr>
              <a:t>-FeO</a:t>
            </a:r>
            <a:r>
              <a:rPr lang="en-US" sz="2000" baseline="-25000">
                <a:solidFill>
                  <a:srgbClr val="800000"/>
                </a:solidFill>
              </a:rPr>
              <a:t>x</a:t>
            </a:r>
            <a:endParaRPr lang="ru-RU" sz="2000" baseline="-25000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              </a:t>
            </a:r>
            <a:r>
              <a:rPr lang="en-US">
                <a:solidFill>
                  <a:srgbClr val="000099"/>
                </a:solidFill>
              </a:rPr>
              <a:t>PRECOS</a:t>
            </a:r>
            <a:r>
              <a:rPr lang="en-US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 project meeting</a:t>
            </a:r>
            <a:r>
              <a:rPr lang="en-GB"/>
              <a:t> </a:t>
            </a:r>
            <a:endParaRPr lang="en-GB">
              <a:solidFill>
                <a:srgbClr val="990033"/>
              </a:solidFill>
            </a:endParaRPr>
          </a:p>
        </p:txBody>
      </p:sp>
      <p:sp>
        <p:nvSpPr>
          <p:cNvPr id="115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1C467F-B761-48EB-BFB0-7F270F494574}" type="slidenum">
              <a:rPr lang="en-GB"/>
              <a:pPr/>
              <a:t>7</a:t>
            </a:fld>
            <a:endParaRPr lang="en-GB"/>
          </a:p>
        </p:txBody>
      </p:sp>
      <p:pic>
        <p:nvPicPr>
          <p:cNvPr id="113" name="Picture 7"/>
          <p:cNvPicPr>
            <a:picLocks noGrp="1"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64"/>
          <a:stretch>
            <a:fillRect/>
          </a:stretch>
        </p:blipFill>
        <p:spPr bwMode="auto">
          <a:xfrm>
            <a:off x="349250" y="6200775"/>
            <a:ext cx="546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8848" name="Oval 2272"/>
          <p:cNvSpPr>
            <a:spLocks noChangeArrowheads="1"/>
          </p:cNvSpPr>
          <p:nvPr/>
        </p:nvSpPr>
        <p:spPr bwMode="auto">
          <a:xfrm>
            <a:off x="4273550" y="3014663"/>
            <a:ext cx="461963" cy="681037"/>
          </a:xfrm>
          <a:prstGeom prst="ellipse">
            <a:avLst/>
          </a:prstGeom>
          <a:gradFill rotWithShape="1">
            <a:gsLst>
              <a:gs pos="0">
                <a:srgbClr val="FFFF99">
                  <a:alpha val="64999"/>
                </a:srgbClr>
              </a:gs>
              <a:gs pos="100000">
                <a:srgbClr val="FF3300">
                  <a:alpha val="30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>
                <a:solidFill>
                  <a:srgbClr val="FF0000"/>
                </a:solidFill>
              </a:rPr>
              <a:t>?</a:t>
            </a:r>
            <a:endParaRPr lang="ru-RU">
              <a:solidFill>
                <a:srgbClr val="FF0000"/>
              </a:solidFill>
            </a:endParaRPr>
          </a:p>
        </p:txBody>
      </p:sp>
      <p:sp>
        <p:nvSpPr>
          <p:cNvPr id="538849" name="Oval 2273"/>
          <p:cNvSpPr>
            <a:spLocks noChangeArrowheads="1"/>
          </p:cNvSpPr>
          <p:nvPr/>
        </p:nvSpPr>
        <p:spPr bwMode="auto">
          <a:xfrm>
            <a:off x="4322763" y="5243513"/>
            <a:ext cx="763587" cy="530225"/>
          </a:xfrm>
          <a:prstGeom prst="ellipse">
            <a:avLst/>
          </a:prstGeom>
          <a:gradFill rotWithShape="1">
            <a:gsLst>
              <a:gs pos="0">
                <a:srgbClr val="FFFF99">
                  <a:alpha val="64999"/>
                </a:srgbClr>
              </a:gs>
              <a:gs pos="100000">
                <a:srgbClr val="FF3300">
                  <a:alpha val="30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?</a:t>
            </a:r>
            <a:endParaRPr lang="ru-RU">
              <a:solidFill>
                <a:srgbClr val="FF0000"/>
              </a:solidFill>
            </a:endParaRPr>
          </a:p>
        </p:txBody>
      </p:sp>
      <p:sp>
        <p:nvSpPr>
          <p:cNvPr id="538846" name="Oval 2270"/>
          <p:cNvSpPr>
            <a:spLocks noChangeArrowheads="1"/>
          </p:cNvSpPr>
          <p:nvPr/>
        </p:nvSpPr>
        <p:spPr bwMode="auto">
          <a:xfrm>
            <a:off x="7224713" y="3746500"/>
            <a:ext cx="763587" cy="530225"/>
          </a:xfrm>
          <a:prstGeom prst="ellipse">
            <a:avLst/>
          </a:prstGeom>
          <a:gradFill rotWithShape="1">
            <a:gsLst>
              <a:gs pos="0">
                <a:srgbClr val="FFFF99">
                  <a:alpha val="64999"/>
                </a:srgbClr>
              </a:gs>
              <a:gs pos="100000">
                <a:srgbClr val="FF3300">
                  <a:alpha val="30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?</a:t>
            </a:r>
            <a:endParaRPr lang="ru-RU">
              <a:solidFill>
                <a:srgbClr val="FF0000"/>
              </a:solidFill>
            </a:endParaRPr>
          </a:p>
        </p:txBody>
      </p:sp>
      <p:sp>
        <p:nvSpPr>
          <p:cNvPr id="538845" name="Oval 2269"/>
          <p:cNvSpPr>
            <a:spLocks noChangeArrowheads="1"/>
          </p:cNvSpPr>
          <p:nvPr/>
        </p:nvSpPr>
        <p:spPr bwMode="auto">
          <a:xfrm>
            <a:off x="6751638" y="2387600"/>
            <a:ext cx="461962" cy="681038"/>
          </a:xfrm>
          <a:prstGeom prst="ellipse">
            <a:avLst/>
          </a:prstGeom>
          <a:gradFill rotWithShape="1">
            <a:gsLst>
              <a:gs pos="0">
                <a:srgbClr val="FFFF99">
                  <a:alpha val="64999"/>
                </a:srgbClr>
              </a:gs>
              <a:gs pos="100000">
                <a:srgbClr val="FF3300">
                  <a:alpha val="30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>
                <a:solidFill>
                  <a:srgbClr val="FF0000"/>
                </a:solidFill>
              </a:rPr>
              <a:t>?</a:t>
            </a:r>
            <a:endParaRPr lang="ru-RU">
              <a:solidFill>
                <a:srgbClr val="FF0000"/>
              </a:solidFill>
            </a:endParaRPr>
          </a:p>
        </p:txBody>
      </p:sp>
      <p:sp>
        <p:nvSpPr>
          <p:cNvPr id="538844" name="Oval 2268"/>
          <p:cNvSpPr>
            <a:spLocks noChangeArrowheads="1"/>
          </p:cNvSpPr>
          <p:nvPr/>
        </p:nvSpPr>
        <p:spPr bwMode="auto">
          <a:xfrm>
            <a:off x="7362825" y="2706688"/>
            <a:ext cx="461963" cy="681037"/>
          </a:xfrm>
          <a:prstGeom prst="ellipse">
            <a:avLst/>
          </a:prstGeom>
          <a:gradFill rotWithShape="1">
            <a:gsLst>
              <a:gs pos="0">
                <a:srgbClr val="FFFF99">
                  <a:alpha val="64999"/>
                </a:srgbClr>
              </a:gs>
              <a:gs pos="100000">
                <a:srgbClr val="FF3300">
                  <a:alpha val="30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>
                <a:solidFill>
                  <a:srgbClr val="FF0000"/>
                </a:solidFill>
              </a:rPr>
              <a:t>?</a:t>
            </a:r>
            <a:endParaRPr lang="ru-RU">
              <a:solidFill>
                <a:srgbClr val="FF0000"/>
              </a:solidFill>
            </a:endParaRPr>
          </a:p>
        </p:txBody>
      </p:sp>
      <p:sp>
        <p:nvSpPr>
          <p:cNvPr id="475140" name="Rectangle 4"/>
          <p:cNvSpPr>
            <a:spLocks noChangeArrowheads="1"/>
          </p:cNvSpPr>
          <p:nvPr/>
        </p:nvSpPr>
        <p:spPr bwMode="auto">
          <a:xfrm>
            <a:off x="161925" y="9525"/>
            <a:ext cx="8875713" cy="59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800" rIns="92075" bIns="46038" anchor="ctr"/>
          <a:lstStyle/>
          <a:p>
            <a:pPr algn="ctr" defTabSz="762000">
              <a:lnSpc>
                <a:spcPct val="80000"/>
              </a:lnSpc>
            </a:pPr>
            <a:r>
              <a:rPr lang="en-US" sz="3200">
                <a:solidFill>
                  <a:srgbClr val="000099"/>
                </a:solidFill>
              </a:rPr>
              <a:t>1</a:t>
            </a:r>
            <a:r>
              <a:rPr lang="en-US" sz="3200" baseline="30000">
                <a:solidFill>
                  <a:srgbClr val="000099"/>
                </a:solidFill>
              </a:rPr>
              <a:t>st</a:t>
            </a:r>
            <a:r>
              <a:rPr lang="en-US" sz="3200">
                <a:solidFill>
                  <a:srgbClr val="000099"/>
                </a:solidFill>
              </a:rPr>
              <a:t> &amp; 2</a:t>
            </a:r>
            <a:r>
              <a:rPr lang="en-US" sz="3200" baseline="-25000">
                <a:solidFill>
                  <a:srgbClr val="000099"/>
                </a:solidFill>
              </a:rPr>
              <a:t> </a:t>
            </a:r>
            <a:r>
              <a:rPr lang="en-US" sz="3200" baseline="30000">
                <a:solidFill>
                  <a:srgbClr val="000099"/>
                </a:solidFill>
              </a:rPr>
              <a:t>nd</a:t>
            </a:r>
            <a:r>
              <a:rPr lang="en-US" sz="3200">
                <a:solidFill>
                  <a:srgbClr val="000099"/>
                </a:solidFill>
              </a:rPr>
              <a:t> quarter experimental work</a:t>
            </a:r>
            <a:endParaRPr lang="ru-RU" sz="3200">
              <a:solidFill>
                <a:srgbClr val="000099"/>
              </a:solidFill>
            </a:endParaRPr>
          </a:p>
        </p:txBody>
      </p:sp>
      <p:sp>
        <p:nvSpPr>
          <p:cNvPr id="475149" name="Text Box 13"/>
          <p:cNvSpPr txBox="1">
            <a:spLocks noChangeArrowheads="1"/>
          </p:cNvSpPr>
          <p:nvPr/>
        </p:nvSpPr>
        <p:spPr bwMode="auto">
          <a:xfrm>
            <a:off x="3967163" y="2613025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57150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71450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28600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r>
              <a:rPr lang="en-US">
                <a:latin typeface="Arial" pitchFamily="34" charset="0"/>
              </a:rPr>
              <a:t>ZrO</a:t>
            </a:r>
            <a:r>
              <a:rPr lang="en-US" baseline="-25000">
                <a:latin typeface="Arial" pitchFamily="34" charset="0"/>
              </a:rPr>
              <a:t>2</a:t>
            </a:r>
            <a:endParaRPr lang="ru-RU" baseline="-25000">
              <a:latin typeface="Arial" pitchFamily="34" charset="0"/>
            </a:endParaRPr>
          </a:p>
        </p:txBody>
      </p:sp>
      <p:sp>
        <p:nvSpPr>
          <p:cNvPr id="475156" name="Freeform 20"/>
          <p:cNvSpPr>
            <a:spLocks/>
          </p:cNvSpPr>
          <p:nvPr/>
        </p:nvSpPr>
        <p:spPr bwMode="auto">
          <a:xfrm>
            <a:off x="3446463" y="3690938"/>
            <a:ext cx="2165350" cy="1519237"/>
          </a:xfrm>
          <a:custGeom>
            <a:avLst/>
            <a:gdLst>
              <a:gd name="T0" fmla="*/ 1984 w 1984"/>
              <a:gd name="T1" fmla="*/ 1392 h 1392"/>
              <a:gd name="T2" fmla="*/ 136 w 1984"/>
              <a:gd name="T3" fmla="*/ 1032 h 1392"/>
              <a:gd name="T4" fmla="*/ 1168 w 1984"/>
              <a:gd name="T5" fmla="*/ 0 h 1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84" h="1392">
                <a:moveTo>
                  <a:pt x="1984" y="1392"/>
                </a:moveTo>
                <a:cubicBezTo>
                  <a:pt x="1677" y="1332"/>
                  <a:pt x="272" y="1264"/>
                  <a:pt x="136" y="1032"/>
                </a:cubicBezTo>
                <a:cubicBezTo>
                  <a:pt x="0" y="800"/>
                  <a:pt x="953" y="215"/>
                  <a:pt x="1168" y="0"/>
                </a:cubicBezTo>
              </a:path>
            </a:pathLst>
          </a:custGeo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rgbClr val="FF3300">
                  <a:alpha val="14000"/>
                </a:srgbClr>
              </a:gs>
            </a:gsLst>
            <a:path path="rect">
              <a:fillToRect l="50000" t="50000" r="50000" b="50000"/>
            </a:path>
          </a:gradFill>
          <a:ln w="12700" cap="flat" cmpd="sng">
            <a:solidFill>
              <a:srgbClr val="FF0000"/>
            </a:solidFill>
            <a:prstDash val="lgDash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5146" name="AutoShape 10"/>
          <p:cNvSpPr>
            <a:spLocks noChangeArrowheads="1"/>
          </p:cNvSpPr>
          <p:nvPr/>
        </p:nvSpPr>
        <p:spPr bwMode="auto">
          <a:xfrm>
            <a:off x="2827338" y="3054350"/>
            <a:ext cx="3060700" cy="2647950"/>
          </a:xfrm>
          <a:prstGeom prst="triangle">
            <a:avLst>
              <a:gd name="adj" fmla="val 50000"/>
            </a:avLst>
          </a:prstGeom>
          <a:solidFill>
            <a:schemeClr val="accent1">
              <a:alpha val="20000"/>
            </a:schemeClr>
          </a:solidFill>
          <a:ln w="12700" algn="ctr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5147" name="Text Box 11"/>
          <p:cNvSpPr txBox="1">
            <a:spLocks noChangeArrowheads="1"/>
          </p:cNvSpPr>
          <p:nvPr/>
        </p:nvSpPr>
        <p:spPr bwMode="auto">
          <a:xfrm>
            <a:off x="2452688" y="5726113"/>
            <a:ext cx="776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57150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71450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28600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r>
              <a:rPr lang="en-US">
                <a:latin typeface="Arial" pitchFamily="34" charset="0"/>
              </a:rPr>
              <a:t>FeO</a:t>
            </a:r>
            <a:endParaRPr lang="ru-RU">
              <a:latin typeface="Arial" pitchFamily="34" charset="0"/>
            </a:endParaRPr>
          </a:p>
        </p:txBody>
      </p:sp>
      <p:sp>
        <p:nvSpPr>
          <p:cNvPr id="475148" name="Text Box 12"/>
          <p:cNvSpPr txBox="1">
            <a:spLocks noChangeArrowheads="1"/>
          </p:cNvSpPr>
          <p:nvPr/>
        </p:nvSpPr>
        <p:spPr bwMode="auto">
          <a:xfrm>
            <a:off x="5453063" y="5716588"/>
            <a:ext cx="10017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57150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71450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28600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r>
              <a:rPr lang="en-US">
                <a:latin typeface="Arial" pitchFamily="34" charset="0"/>
              </a:rPr>
              <a:t>Fe</a:t>
            </a:r>
            <a:r>
              <a:rPr lang="en-US" baseline="-25000">
                <a:latin typeface="Arial" pitchFamily="34" charset="0"/>
              </a:rPr>
              <a:t>2</a:t>
            </a:r>
            <a:r>
              <a:rPr lang="en-US">
                <a:latin typeface="Arial" pitchFamily="34" charset="0"/>
              </a:rPr>
              <a:t>O</a:t>
            </a:r>
            <a:r>
              <a:rPr lang="en-US" baseline="-25000">
                <a:latin typeface="Arial" pitchFamily="34" charset="0"/>
              </a:rPr>
              <a:t>3</a:t>
            </a:r>
            <a:endParaRPr lang="ru-RU" baseline="-25000">
              <a:latin typeface="Arial" pitchFamily="34" charset="0"/>
            </a:endParaRPr>
          </a:p>
        </p:txBody>
      </p:sp>
      <p:sp>
        <p:nvSpPr>
          <p:cNvPr id="475151" name="Text Box 15"/>
          <p:cNvSpPr txBox="1">
            <a:spLocks noChangeArrowheads="1"/>
          </p:cNvSpPr>
          <p:nvPr/>
        </p:nvSpPr>
        <p:spPr bwMode="auto">
          <a:xfrm>
            <a:off x="3192463" y="5702300"/>
            <a:ext cx="1001712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57150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71450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28600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r>
              <a:rPr lang="en-US">
                <a:latin typeface="Arial" pitchFamily="34" charset="0"/>
              </a:rPr>
              <a:t>Fe</a:t>
            </a:r>
            <a:r>
              <a:rPr lang="en-US" baseline="-25000">
                <a:latin typeface="Arial" pitchFamily="34" charset="0"/>
              </a:rPr>
              <a:t>3</a:t>
            </a:r>
            <a:r>
              <a:rPr lang="en-US">
                <a:latin typeface="Arial" pitchFamily="34" charset="0"/>
              </a:rPr>
              <a:t>O</a:t>
            </a:r>
            <a:r>
              <a:rPr lang="en-US" baseline="-25000">
                <a:latin typeface="Arial" pitchFamily="34" charset="0"/>
              </a:rPr>
              <a:t>4</a:t>
            </a:r>
            <a:endParaRPr lang="ru-RU" baseline="-25000">
              <a:latin typeface="Arial" pitchFamily="34" charset="0"/>
            </a:endParaRPr>
          </a:p>
        </p:txBody>
      </p:sp>
      <p:sp>
        <p:nvSpPr>
          <p:cNvPr id="475154" name="Line 18"/>
          <p:cNvSpPr>
            <a:spLocks noChangeShapeType="1"/>
          </p:cNvSpPr>
          <p:nvPr/>
        </p:nvSpPr>
        <p:spPr bwMode="auto">
          <a:xfrm flipH="1">
            <a:off x="3640138" y="3054350"/>
            <a:ext cx="714375" cy="2636838"/>
          </a:xfrm>
          <a:prstGeom prst="line">
            <a:avLst/>
          </a:prstGeom>
          <a:noFill/>
          <a:ln w="25400">
            <a:solidFill>
              <a:srgbClr val="0000FF"/>
            </a:solidFill>
            <a:prstDash val="lgDash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5157" name="Text Box 21"/>
          <p:cNvSpPr txBox="1">
            <a:spLocks noChangeArrowheads="1"/>
          </p:cNvSpPr>
          <p:nvPr/>
        </p:nvSpPr>
        <p:spPr bwMode="auto">
          <a:xfrm>
            <a:off x="4303713" y="4229100"/>
            <a:ext cx="557212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57150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71450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28600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r>
              <a:rPr lang="en-US" sz="4800">
                <a:solidFill>
                  <a:srgbClr val="FF0000"/>
                </a:solidFill>
                <a:latin typeface="Arial" pitchFamily="34" charset="0"/>
              </a:rPr>
              <a:t>?</a:t>
            </a:r>
            <a:endParaRPr lang="ru-RU" sz="480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475158" name="Line 22"/>
          <p:cNvSpPr>
            <a:spLocks noChangeShapeType="1"/>
          </p:cNvSpPr>
          <p:nvPr/>
        </p:nvSpPr>
        <p:spPr bwMode="auto">
          <a:xfrm flipH="1">
            <a:off x="2827338" y="3043238"/>
            <a:ext cx="1514475" cy="2647950"/>
          </a:xfrm>
          <a:prstGeom prst="line">
            <a:avLst/>
          </a:prstGeom>
          <a:noFill/>
          <a:ln w="50800">
            <a:solidFill>
              <a:srgbClr val="008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5159" name="Line 23"/>
          <p:cNvSpPr>
            <a:spLocks noChangeShapeType="1"/>
          </p:cNvSpPr>
          <p:nvPr/>
        </p:nvSpPr>
        <p:spPr bwMode="auto">
          <a:xfrm>
            <a:off x="2816225" y="5702300"/>
            <a:ext cx="3070225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5160" name="Oval 24"/>
          <p:cNvSpPr>
            <a:spLocks noChangeArrowheads="1"/>
          </p:cNvSpPr>
          <p:nvPr/>
        </p:nvSpPr>
        <p:spPr bwMode="auto">
          <a:xfrm>
            <a:off x="4565650" y="3429000"/>
            <a:ext cx="85725" cy="84138"/>
          </a:xfrm>
          <a:prstGeom prst="ellipse">
            <a:avLst/>
          </a:prstGeom>
          <a:solidFill>
            <a:srgbClr val="3366FF"/>
          </a:solidFill>
          <a:ln w="12700" algn="ctr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5161" name="Text Box 25"/>
          <p:cNvSpPr txBox="1">
            <a:spLocks noChangeArrowheads="1"/>
          </p:cNvSpPr>
          <p:nvPr/>
        </p:nvSpPr>
        <p:spPr bwMode="auto">
          <a:xfrm>
            <a:off x="4641850" y="3238500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57150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71450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28600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r>
              <a:rPr lang="en-US">
                <a:latin typeface="Arial" pitchFamily="34" charset="0"/>
              </a:rPr>
              <a:t>ss</a:t>
            </a:r>
            <a:endParaRPr lang="ru-RU">
              <a:latin typeface="Arial" pitchFamily="34" charset="0"/>
            </a:endParaRPr>
          </a:p>
        </p:txBody>
      </p:sp>
      <p:sp>
        <p:nvSpPr>
          <p:cNvPr id="519723" name="Text Box 1579"/>
          <p:cNvSpPr txBox="1">
            <a:spLocks noChangeArrowheads="1"/>
          </p:cNvSpPr>
          <p:nvPr/>
        </p:nvSpPr>
        <p:spPr bwMode="auto">
          <a:xfrm rot="-3600000">
            <a:off x="2856707" y="3853656"/>
            <a:ext cx="14716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57150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71450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28600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r>
              <a:rPr lang="en-US" sz="2000">
                <a:solidFill>
                  <a:srgbClr val="008000"/>
                </a:solidFill>
                <a:latin typeface="Arial" pitchFamily="34" charset="0"/>
              </a:rPr>
              <a:t>CORPHAD</a:t>
            </a:r>
            <a:endParaRPr lang="ru-RU" sz="2000">
              <a:solidFill>
                <a:srgbClr val="008000"/>
              </a:solidFill>
              <a:latin typeface="Arial" pitchFamily="34" charset="0"/>
            </a:endParaRPr>
          </a:p>
        </p:txBody>
      </p:sp>
      <p:grpSp>
        <p:nvGrpSpPr>
          <p:cNvPr id="538763" name="Group 2187"/>
          <p:cNvGrpSpPr>
            <a:grpSpLocks/>
          </p:cNvGrpSpPr>
          <p:nvPr/>
        </p:nvGrpSpPr>
        <p:grpSpPr bwMode="auto">
          <a:xfrm>
            <a:off x="5246688" y="1120775"/>
            <a:ext cx="3876675" cy="3536950"/>
            <a:chOff x="3269" y="406"/>
            <a:chExt cx="2442" cy="2228"/>
          </a:xfrm>
        </p:grpSpPr>
        <p:sp>
          <p:nvSpPr>
            <p:cNvPr id="538748" name="Freeform 2172"/>
            <p:cNvSpPr>
              <a:spLocks/>
            </p:cNvSpPr>
            <p:nvPr/>
          </p:nvSpPr>
          <p:spPr bwMode="auto">
            <a:xfrm>
              <a:off x="3659" y="1572"/>
              <a:ext cx="1112" cy="768"/>
            </a:xfrm>
            <a:custGeom>
              <a:avLst/>
              <a:gdLst>
                <a:gd name="T0" fmla="*/ 0 w 1623"/>
                <a:gd name="T1" fmla="*/ 739 h 1114"/>
                <a:gd name="T2" fmla="*/ 183 w 1623"/>
                <a:gd name="T3" fmla="*/ 1114 h 1114"/>
                <a:gd name="T4" fmla="*/ 1623 w 1623"/>
                <a:gd name="T5" fmla="*/ 1114 h 1114"/>
                <a:gd name="T6" fmla="*/ 413 w 1623"/>
                <a:gd name="T7" fmla="*/ 0 h 1114"/>
                <a:gd name="T8" fmla="*/ 0 w 1623"/>
                <a:gd name="T9" fmla="*/ 739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3" h="1114">
                  <a:moveTo>
                    <a:pt x="0" y="739"/>
                  </a:moveTo>
                  <a:cubicBezTo>
                    <a:pt x="0" y="739"/>
                    <a:pt x="154" y="874"/>
                    <a:pt x="183" y="1114"/>
                  </a:cubicBezTo>
                  <a:cubicBezTo>
                    <a:pt x="183" y="1114"/>
                    <a:pt x="802" y="1114"/>
                    <a:pt x="1623" y="1114"/>
                  </a:cubicBezTo>
                  <a:cubicBezTo>
                    <a:pt x="1623" y="1114"/>
                    <a:pt x="1114" y="106"/>
                    <a:pt x="413" y="0"/>
                  </a:cubicBezTo>
                  <a:cubicBezTo>
                    <a:pt x="206" y="369"/>
                    <a:pt x="0" y="739"/>
                    <a:pt x="0" y="739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>
                    <a:alpha val="39000"/>
                  </a:schemeClr>
                </a:gs>
                <a:gs pos="100000">
                  <a:srgbClr val="000099">
                    <a:alpha val="14000"/>
                  </a:srgbClr>
                </a:gs>
              </a:gsLst>
              <a:path path="rect">
                <a:fillToRect l="50000" t="50000" r="50000" b="50000"/>
              </a:path>
            </a:gradFill>
            <a:ln w="12700" cap="flat" cmpd="sng">
              <a:solidFill>
                <a:srgbClr val="008000"/>
              </a:solidFill>
              <a:prstDash val="lgDash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8749" name="AutoShape 2173"/>
            <p:cNvSpPr>
              <a:spLocks noChangeArrowheads="1"/>
            </p:cNvSpPr>
            <p:nvPr/>
          </p:nvSpPr>
          <p:spPr bwMode="auto">
            <a:xfrm>
              <a:off x="3504" y="672"/>
              <a:ext cx="1934" cy="1674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20000"/>
              </a:schemeClr>
            </a:solidFill>
            <a:ln w="12700" algn="ctr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38750" name="Text Box 2174"/>
            <p:cNvSpPr txBox="1">
              <a:spLocks noChangeArrowheads="1"/>
            </p:cNvSpPr>
            <p:nvPr/>
          </p:nvSpPr>
          <p:spPr bwMode="auto">
            <a:xfrm>
              <a:off x="3269" y="2346"/>
              <a:ext cx="5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accent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r>
                <a:rPr lang="en-US">
                  <a:latin typeface="Arial" pitchFamily="34" charset="0"/>
                </a:rPr>
                <a:t>SiO</a:t>
              </a:r>
              <a:r>
                <a:rPr lang="en-US" baseline="-25000">
                  <a:latin typeface="Arial" pitchFamily="34" charset="0"/>
                </a:rPr>
                <a:t>2</a:t>
              </a:r>
              <a:endParaRPr lang="ru-RU">
                <a:latin typeface="Arial" pitchFamily="34" charset="0"/>
              </a:endParaRPr>
            </a:p>
          </p:txBody>
        </p:sp>
        <p:sp>
          <p:nvSpPr>
            <p:cNvPr id="538751" name="Text Box 2175"/>
            <p:cNvSpPr txBox="1">
              <a:spLocks noChangeArrowheads="1"/>
            </p:cNvSpPr>
            <p:nvPr/>
          </p:nvSpPr>
          <p:spPr bwMode="auto">
            <a:xfrm>
              <a:off x="5221" y="2346"/>
              <a:ext cx="49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accent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r>
                <a:rPr lang="en-US">
                  <a:latin typeface="Arial" pitchFamily="34" charset="0"/>
                </a:rPr>
                <a:t>FeO</a:t>
              </a:r>
              <a:endParaRPr lang="ru-RU" baseline="-25000">
                <a:latin typeface="Arial" pitchFamily="34" charset="0"/>
              </a:endParaRPr>
            </a:p>
          </p:txBody>
        </p:sp>
        <p:sp>
          <p:nvSpPr>
            <p:cNvPr id="538752" name="Text Box 2176"/>
            <p:cNvSpPr txBox="1">
              <a:spLocks noChangeArrowheads="1"/>
            </p:cNvSpPr>
            <p:nvPr/>
          </p:nvSpPr>
          <p:spPr bwMode="auto">
            <a:xfrm>
              <a:off x="4262" y="406"/>
              <a:ext cx="47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accent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r>
                <a:rPr lang="en-US">
                  <a:latin typeface="Arial" pitchFamily="34" charset="0"/>
                </a:rPr>
                <a:t>UO</a:t>
              </a:r>
              <a:r>
                <a:rPr lang="en-US" baseline="-25000">
                  <a:latin typeface="Arial" pitchFamily="34" charset="0"/>
                </a:rPr>
                <a:t>2</a:t>
              </a:r>
              <a:endParaRPr lang="ru-RU" baseline="-25000">
                <a:latin typeface="Arial" pitchFamily="34" charset="0"/>
              </a:endParaRPr>
            </a:p>
          </p:txBody>
        </p:sp>
        <p:sp>
          <p:nvSpPr>
            <p:cNvPr id="538753" name="Line 2177"/>
            <p:cNvSpPr>
              <a:spLocks noChangeShapeType="1"/>
            </p:cNvSpPr>
            <p:nvPr/>
          </p:nvSpPr>
          <p:spPr bwMode="auto">
            <a:xfrm>
              <a:off x="4474" y="672"/>
              <a:ext cx="384" cy="1679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8754" name="Text Box 2178"/>
            <p:cNvSpPr txBox="1">
              <a:spLocks noChangeArrowheads="1"/>
            </p:cNvSpPr>
            <p:nvPr/>
          </p:nvSpPr>
          <p:spPr bwMode="auto">
            <a:xfrm>
              <a:off x="3995" y="1800"/>
              <a:ext cx="351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accent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r>
                <a:rPr lang="en-US" sz="4800">
                  <a:solidFill>
                    <a:srgbClr val="FF0000"/>
                  </a:solidFill>
                  <a:latin typeface="Arial" pitchFamily="34" charset="0"/>
                </a:rPr>
                <a:t>?</a:t>
              </a:r>
              <a:endParaRPr lang="ru-RU" sz="4800">
                <a:solidFill>
                  <a:srgbClr val="FF0000"/>
                </a:solidFill>
                <a:latin typeface="Arial" pitchFamily="34" charset="0"/>
              </a:endParaRPr>
            </a:p>
          </p:txBody>
        </p:sp>
        <p:sp>
          <p:nvSpPr>
            <p:cNvPr id="538755" name="Line 2179"/>
            <p:cNvSpPr>
              <a:spLocks noChangeShapeType="1"/>
            </p:cNvSpPr>
            <p:nvPr/>
          </p:nvSpPr>
          <p:spPr bwMode="auto">
            <a:xfrm>
              <a:off x="4848" y="2346"/>
              <a:ext cx="588" cy="0"/>
            </a:xfrm>
            <a:prstGeom prst="line">
              <a:avLst/>
            </a:prstGeom>
            <a:noFill/>
            <a:ln w="50800">
              <a:solidFill>
                <a:srgbClr val="0000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8756" name="Line 2180"/>
            <p:cNvSpPr>
              <a:spLocks noChangeShapeType="1"/>
            </p:cNvSpPr>
            <p:nvPr/>
          </p:nvSpPr>
          <p:spPr bwMode="auto">
            <a:xfrm flipV="1">
              <a:off x="3506" y="665"/>
              <a:ext cx="967" cy="1689"/>
            </a:xfrm>
            <a:prstGeom prst="line">
              <a:avLst/>
            </a:prstGeom>
            <a:noFill/>
            <a:ln w="50800">
              <a:solidFill>
                <a:srgbClr val="00800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8757" name="Line 2181"/>
            <p:cNvSpPr>
              <a:spLocks noChangeShapeType="1"/>
            </p:cNvSpPr>
            <p:nvPr/>
          </p:nvSpPr>
          <p:spPr bwMode="auto">
            <a:xfrm>
              <a:off x="4469" y="670"/>
              <a:ext cx="967" cy="1676"/>
            </a:xfrm>
            <a:prstGeom prst="line">
              <a:avLst/>
            </a:prstGeom>
            <a:noFill/>
            <a:ln w="50800">
              <a:solidFill>
                <a:srgbClr val="008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8758" name="Text Box 2182"/>
            <p:cNvSpPr txBox="1">
              <a:spLocks noChangeArrowheads="1"/>
            </p:cNvSpPr>
            <p:nvPr/>
          </p:nvSpPr>
          <p:spPr bwMode="auto">
            <a:xfrm rot="3600000">
              <a:off x="4625" y="1377"/>
              <a:ext cx="9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accent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r>
                <a:rPr lang="en-US" sz="2000">
                  <a:solidFill>
                    <a:srgbClr val="008000"/>
                  </a:solidFill>
                  <a:latin typeface="Arial" pitchFamily="34" charset="0"/>
                </a:rPr>
                <a:t>CORPHAD</a:t>
              </a:r>
              <a:endParaRPr lang="ru-RU" sz="2000">
                <a:solidFill>
                  <a:srgbClr val="008000"/>
                </a:solidFill>
                <a:latin typeface="Arial" pitchFamily="34" charset="0"/>
              </a:endParaRPr>
            </a:p>
          </p:txBody>
        </p:sp>
        <p:sp>
          <p:nvSpPr>
            <p:cNvPr id="538759" name="Text Box 2183"/>
            <p:cNvSpPr txBox="1">
              <a:spLocks noChangeArrowheads="1"/>
            </p:cNvSpPr>
            <p:nvPr/>
          </p:nvSpPr>
          <p:spPr bwMode="auto">
            <a:xfrm rot="-3600000">
              <a:off x="3428" y="1306"/>
              <a:ext cx="9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accent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r>
                <a:rPr lang="en-US" sz="2000">
                  <a:solidFill>
                    <a:srgbClr val="008000"/>
                  </a:solidFill>
                  <a:latin typeface="Arial" pitchFamily="34" charset="0"/>
                </a:rPr>
                <a:t>CORPHAD</a:t>
              </a:r>
              <a:endParaRPr lang="ru-RU" sz="2000">
                <a:solidFill>
                  <a:srgbClr val="008000"/>
                </a:solidFill>
                <a:latin typeface="Arial" pitchFamily="34" charset="0"/>
              </a:endParaRPr>
            </a:p>
          </p:txBody>
        </p:sp>
        <p:sp>
          <p:nvSpPr>
            <p:cNvPr id="538760" name="Oval 2184"/>
            <p:cNvSpPr>
              <a:spLocks noChangeArrowheads="1"/>
            </p:cNvSpPr>
            <p:nvPr/>
          </p:nvSpPr>
          <p:spPr bwMode="auto">
            <a:xfrm>
              <a:off x="4825" y="2315"/>
              <a:ext cx="53" cy="54"/>
            </a:xfrm>
            <a:prstGeom prst="ellipse">
              <a:avLst/>
            </a:prstGeom>
            <a:solidFill>
              <a:srgbClr val="FFFF00"/>
            </a:solidFill>
            <a:ln w="12700" algn="ctr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38761" name="Text Box 2185"/>
            <p:cNvSpPr txBox="1">
              <a:spLocks noChangeArrowheads="1"/>
            </p:cNvSpPr>
            <p:nvPr/>
          </p:nvSpPr>
          <p:spPr bwMode="auto">
            <a:xfrm>
              <a:off x="4610" y="2383"/>
              <a:ext cx="6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accent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r>
                <a:rPr lang="en-US" sz="2000">
                  <a:latin typeface="Arial" pitchFamily="34" charset="0"/>
                </a:rPr>
                <a:t>Fe</a:t>
              </a:r>
              <a:r>
                <a:rPr lang="en-US" sz="2000" baseline="-25000">
                  <a:latin typeface="Arial" pitchFamily="34" charset="0"/>
                </a:rPr>
                <a:t>2</a:t>
              </a:r>
              <a:r>
                <a:rPr lang="en-US" sz="2000">
                  <a:latin typeface="Arial" pitchFamily="34" charset="0"/>
                </a:rPr>
                <a:t>SiO</a:t>
              </a:r>
              <a:r>
                <a:rPr lang="en-US" sz="2000" baseline="-25000">
                  <a:latin typeface="Arial" pitchFamily="34" charset="0"/>
                </a:rPr>
                <a:t>4</a:t>
              </a:r>
              <a:endParaRPr lang="ru-RU" sz="2000" baseline="-25000">
                <a:latin typeface="Arial" pitchFamily="34" charset="0"/>
              </a:endParaRPr>
            </a:p>
          </p:txBody>
        </p:sp>
        <p:sp>
          <p:nvSpPr>
            <p:cNvPr id="538762" name="Line 2186"/>
            <p:cNvSpPr>
              <a:spLocks noChangeShapeType="1"/>
            </p:cNvSpPr>
            <p:nvPr/>
          </p:nvSpPr>
          <p:spPr bwMode="auto">
            <a:xfrm>
              <a:off x="3541" y="2346"/>
              <a:ext cx="1309" cy="0"/>
            </a:xfrm>
            <a:prstGeom prst="line">
              <a:avLst/>
            </a:prstGeom>
            <a:noFill/>
            <a:ln w="50800">
              <a:solidFill>
                <a:srgbClr val="0000FF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538850" name="Group 2274"/>
          <p:cNvGrpSpPr>
            <a:grpSpLocks/>
          </p:cNvGrpSpPr>
          <p:nvPr/>
        </p:nvGrpSpPr>
        <p:grpSpPr bwMode="auto">
          <a:xfrm>
            <a:off x="0" y="842963"/>
            <a:ext cx="3381375" cy="3521075"/>
            <a:chOff x="0" y="531"/>
            <a:chExt cx="2130" cy="2218"/>
          </a:xfrm>
        </p:grpSpPr>
        <p:sp>
          <p:nvSpPr>
            <p:cNvPr id="538764" name="Oval 2188"/>
            <p:cNvSpPr>
              <a:spLocks noChangeArrowheads="1"/>
            </p:cNvSpPr>
            <p:nvPr/>
          </p:nvSpPr>
          <p:spPr bwMode="auto">
            <a:xfrm>
              <a:off x="1742" y="1921"/>
              <a:ext cx="291" cy="429"/>
            </a:xfrm>
            <a:prstGeom prst="ellipse">
              <a:avLst/>
            </a:prstGeom>
            <a:gradFill rotWithShape="1">
              <a:gsLst>
                <a:gs pos="0">
                  <a:srgbClr val="FFFF99">
                    <a:alpha val="64999"/>
                  </a:srgbClr>
                </a:gs>
                <a:gs pos="100000">
                  <a:srgbClr val="FF3300">
                    <a:alpha val="3000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accent2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>
                  <a:solidFill>
                    <a:srgbClr val="FF0000"/>
                  </a:solidFill>
                </a:rPr>
                <a:t>?</a:t>
              </a:r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538744" name="Oval 2168"/>
            <p:cNvSpPr>
              <a:spLocks noChangeArrowheads="1"/>
            </p:cNvSpPr>
            <p:nvPr/>
          </p:nvSpPr>
          <p:spPr bwMode="auto">
            <a:xfrm>
              <a:off x="475" y="840"/>
              <a:ext cx="465" cy="685"/>
            </a:xfrm>
            <a:prstGeom prst="ellipse">
              <a:avLst/>
            </a:prstGeom>
            <a:gradFill rotWithShape="1">
              <a:gsLst>
                <a:gs pos="0">
                  <a:srgbClr val="FFFF99">
                    <a:alpha val="64999"/>
                  </a:srgbClr>
                </a:gs>
                <a:gs pos="100000">
                  <a:srgbClr val="FF3300">
                    <a:alpha val="3000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accent2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>
                  <a:solidFill>
                    <a:srgbClr val="FF0000"/>
                  </a:solidFill>
                </a:rPr>
                <a:t>?</a:t>
              </a:r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538745" name="Oval 2169"/>
            <p:cNvSpPr>
              <a:spLocks noChangeArrowheads="1"/>
            </p:cNvSpPr>
            <p:nvPr/>
          </p:nvSpPr>
          <p:spPr bwMode="auto">
            <a:xfrm>
              <a:off x="451" y="1638"/>
              <a:ext cx="291" cy="429"/>
            </a:xfrm>
            <a:prstGeom prst="ellipse">
              <a:avLst/>
            </a:prstGeom>
            <a:gradFill rotWithShape="1">
              <a:gsLst>
                <a:gs pos="0">
                  <a:srgbClr val="FFFF99">
                    <a:alpha val="64999"/>
                  </a:srgbClr>
                </a:gs>
                <a:gs pos="100000">
                  <a:srgbClr val="FF3300">
                    <a:alpha val="3000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accent2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>
                  <a:solidFill>
                    <a:srgbClr val="FF0000"/>
                  </a:solidFill>
                </a:rPr>
                <a:t>?</a:t>
              </a:r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538746" name="Oval 2170"/>
            <p:cNvSpPr>
              <a:spLocks noChangeArrowheads="1"/>
            </p:cNvSpPr>
            <p:nvPr/>
          </p:nvSpPr>
          <p:spPr bwMode="auto">
            <a:xfrm>
              <a:off x="1437" y="1167"/>
              <a:ext cx="465" cy="685"/>
            </a:xfrm>
            <a:prstGeom prst="ellipse">
              <a:avLst/>
            </a:prstGeom>
            <a:gradFill rotWithShape="1">
              <a:gsLst>
                <a:gs pos="0">
                  <a:srgbClr val="FFFF99">
                    <a:alpha val="64999"/>
                  </a:srgbClr>
                </a:gs>
                <a:gs pos="100000">
                  <a:srgbClr val="FF3300">
                    <a:alpha val="3000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accent2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>
                  <a:solidFill>
                    <a:srgbClr val="FF0000"/>
                  </a:solidFill>
                </a:rPr>
                <a:t>?</a:t>
              </a:r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538766" name="Line 2190"/>
            <p:cNvSpPr>
              <a:spLocks noChangeShapeType="1"/>
            </p:cNvSpPr>
            <p:nvPr/>
          </p:nvSpPr>
          <p:spPr bwMode="auto">
            <a:xfrm flipH="1">
              <a:off x="356" y="1750"/>
              <a:ext cx="1506" cy="0"/>
            </a:xfrm>
            <a:prstGeom prst="line">
              <a:avLst/>
            </a:prstGeom>
            <a:noFill/>
            <a:ln w="25400">
              <a:solidFill>
                <a:srgbClr val="3333C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969696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8767" name="Rectangle 2191"/>
            <p:cNvSpPr>
              <a:spLocks noChangeArrowheads="1"/>
            </p:cNvSpPr>
            <p:nvPr/>
          </p:nvSpPr>
          <p:spPr bwMode="auto">
            <a:xfrm>
              <a:off x="35" y="1006"/>
              <a:ext cx="27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r"/>
              <a:r>
                <a:rPr lang="en-US" sz="1400" b="0">
                  <a:solidFill>
                    <a:srgbClr val="000080"/>
                  </a:solidFill>
                </a:rPr>
                <a:t>2600</a:t>
              </a:r>
              <a:endParaRPr lang="ru-RU"/>
            </a:p>
          </p:txBody>
        </p:sp>
        <p:sp>
          <p:nvSpPr>
            <p:cNvPr id="538768" name="Freeform 2192"/>
            <p:cNvSpPr>
              <a:spLocks/>
            </p:cNvSpPr>
            <p:nvPr/>
          </p:nvSpPr>
          <p:spPr bwMode="auto">
            <a:xfrm>
              <a:off x="1906" y="1855"/>
              <a:ext cx="63" cy="386"/>
            </a:xfrm>
            <a:custGeom>
              <a:avLst/>
              <a:gdLst>
                <a:gd name="T0" fmla="*/ 83 w 90"/>
                <a:gd name="T1" fmla="*/ 567 h 567"/>
                <a:gd name="T2" fmla="*/ 0 w 90"/>
                <a:gd name="T3" fmla="*/ 0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0" h="567">
                  <a:moveTo>
                    <a:pt x="83" y="567"/>
                  </a:moveTo>
                  <a:cubicBezTo>
                    <a:pt x="90" y="138"/>
                    <a:pt x="0" y="0"/>
                    <a:pt x="0" y="0"/>
                  </a:cubicBezTo>
                </a:path>
              </a:pathLst>
            </a:cu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969696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8769" name="Line 2193"/>
            <p:cNvSpPr>
              <a:spLocks noChangeShapeType="1"/>
            </p:cNvSpPr>
            <p:nvPr/>
          </p:nvSpPr>
          <p:spPr bwMode="auto">
            <a:xfrm flipH="1">
              <a:off x="360" y="2240"/>
              <a:ext cx="1643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969696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8770" name="Freeform 2194"/>
            <p:cNvSpPr>
              <a:spLocks/>
            </p:cNvSpPr>
            <p:nvPr/>
          </p:nvSpPr>
          <p:spPr bwMode="auto">
            <a:xfrm>
              <a:off x="1966" y="2223"/>
              <a:ext cx="33" cy="18"/>
            </a:xfrm>
            <a:custGeom>
              <a:avLst/>
              <a:gdLst>
                <a:gd name="T0" fmla="*/ 0 w 1656"/>
                <a:gd name="T1" fmla="*/ 804 h 804"/>
                <a:gd name="T2" fmla="*/ 1656 w 1656"/>
                <a:gd name="T3" fmla="*/ 0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56" h="804">
                  <a:moveTo>
                    <a:pt x="0" y="804"/>
                  </a:moveTo>
                  <a:cubicBezTo>
                    <a:pt x="492" y="288"/>
                    <a:pt x="1164" y="84"/>
                    <a:pt x="1656" y="0"/>
                  </a:cubicBezTo>
                </a:path>
              </a:pathLst>
            </a:cu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969696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8771" name="Rectangle 2195"/>
            <p:cNvSpPr>
              <a:spLocks noChangeArrowheads="1"/>
            </p:cNvSpPr>
            <p:nvPr/>
          </p:nvSpPr>
          <p:spPr bwMode="auto">
            <a:xfrm>
              <a:off x="865" y="2090"/>
              <a:ext cx="57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r>
                <a:rPr lang="en-US" sz="1400" b="0">
                  <a:solidFill>
                    <a:srgbClr val="FF0000"/>
                  </a:solidFill>
                </a:rPr>
                <a:t>1719±10</a:t>
              </a:r>
              <a:endParaRPr lang="ru-RU"/>
            </a:p>
          </p:txBody>
        </p:sp>
        <p:sp>
          <p:nvSpPr>
            <p:cNvPr id="538772" name="Freeform 2196"/>
            <p:cNvSpPr>
              <a:spLocks/>
            </p:cNvSpPr>
            <p:nvPr/>
          </p:nvSpPr>
          <p:spPr bwMode="auto">
            <a:xfrm>
              <a:off x="1410" y="1627"/>
              <a:ext cx="494" cy="223"/>
            </a:xfrm>
            <a:custGeom>
              <a:avLst/>
              <a:gdLst>
                <a:gd name="T0" fmla="*/ 711 w 711"/>
                <a:gd name="T1" fmla="*/ 329 h 329"/>
                <a:gd name="T2" fmla="*/ 0 w 711"/>
                <a:gd name="T3" fmla="*/ 192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1" h="329">
                  <a:moveTo>
                    <a:pt x="711" y="329"/>
                  </a:moveTo>
                  <a:cubicBezTo>
                    <a:pt x="492" y="0"/>
                    <a:pt x="129" y="129"/>
                    <a:pt x="0" y="192"/>
                  </a:cubicBezTo>
                </a:path>
              </a:pathLst>
            </a:custGeom>
            <a:noFill/>
            <a:ln w="25400" cap="flat" cmpd="sng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969696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8773" name="Line 2197"/>
            <p:cNvSpPr>
              <a:spLocks noChangeShapeType="1"/>
            </p:cNvSpPr>
            <p:nvPr/>
          </p:nvSpPr>
          <p:spPr bwMode="auto">
            <a:xfrm>
              <a:off x="367" y="1337"/>
              <a:ext cx="1" cy="1034"/>
            </a:xfrm>
            <a:prstGeom prst="line">
              <a:avLst/>
            </a:prstGeom>
            <a:noFill/>
            <a:ln w="0">
              <a:solidFill>
                <a:srgbClr val="96969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8774" name="Line 2198"/>
            <p:cNvSpPr>
              <a:spLocks noChangeShapeType="1"/>
            </p:cNvSpPr>
            <p:nvPr/>
          </p:nvSpPr>
          <p:spPr bwMode="auto">
            <a:xfrm>
              <a:off x="2003" y="692"/>
              <a:ext cx="0" cy="1679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8775" name="Line 2199"/>
            <p:cNvSpPr>
              <a:spLocks noChangeShapeType="1"/>
            </p:cNvSpPr>
            <p:nvPr/>
          </p:nvSpPr>
          <p:spPr bwMode="auto">
            <a:xfrm flipV="1">
              <a:off x="2003" y="2371"/>
              <a:ext cx="0" cy="18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8776" name="Line 2200"/>
            <p:cNvSpPr>
              <a:spLocks noChangeShapeType="1"/>
            </p:cNvSpPr>
            <p:nvPr/>
          </p:nvSpPr>
          <p:spPr bwMode="auto">
            <a:xfrm>
              <a:off x="367" y="2371"/>
              <a:ext cx="1636" cy="0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8777" name="Line 2201"/>
            <p:cNvSpPr>
              <a:spLocks noChangeShapeType="1"/>
            </p:cNvSpPr>
            <p:nvPr/>
          </p:nvSpPr>
          <p:spPr bwMode="auto">
            <a:xfrm flipV="1">
              <a:off x="1839" y="2371"/>
              <a:ext cx="0" cy="18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8778" name="Line 2202"/>
            <p:cNvSpPr>
              <a:spLocks noChangeShapeType="1"/>
            </p:cNvSpPr>
            <p:nvPr/>
          </p:nvSpPr>
          <p:spPr bwMode="auto">
            <a:xfrm flipV="1">
              <a:off x="1512" y="2371"/>
              <a:ext cx="1" cy="18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8779" name="Line 2203"/>
            <p:cNvSpPr>
              <a:spLocks noChangeShapeType="1"/>
            </p:cNvSpPr>
            <p:nvPr/>
          </p:nvSpPr>
          <p:spPr bwMode="auto">
            <a:xfrm flipV="1">
              <a:off x="1185" y="2371"/>
              <a:ext cx="0" cy="18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8780" name="Line 2204"/>
            <p:cNvSpPr>
              <a:spLocks noChangeShapeType="1"/>
            </p:cNvSpPr>
            <p:nvPr/>
          </p:nvSpPr>
          <p:spPr bwMode="auto">
            <a:xfrm flipV="1">
              <a:off x="858" y="2371"/>
              <a:ext cx="0" cy="18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538781" name="Group 2205"/>
            <p:cNvGrpSpPr>
              <a:grpSpLocks/>
            </p:cNvGrpSpPr>
            <p:nvPr/>
          </p:nvGrpSpPr>
          <p:grpSpPr bwMode="auto">
            <a:xfrm>
              <a:off x="694" y="2371"/>
              <a:ext cx="982" cy="44"/>
              <a:chOff x="1172" y="3018"/>
              <a:chExt cx="1412" cy="33"/>
            </a:xfrm>
          </p:grpSpPr>
          <p:sp>
            <p:nvSpPr>
              <p:cNvPr id="538782" name="Line 2206"/>
              <p:cNvSpPr>
                <a:spLocks noChangeShapeType="1"/>
              </p:cNvSpPr>
              <p:nvPr/>
            </p:nvSpPr>
            <p:spPr bwMode="auto">
              <a:xfrm flipV="1">
                <a:off x="2583" y="3018"/>
                <a:ext cx="1" cy="33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8783" name="Line 2207"/>
              <p:cNvSpPr>
                <a:spLocks noChangeShapeType="1"/>
              </p:cNvSpPr>
              <p:nvPr/>
            </p:nvSpPr>
            <p:spPr bwMode="auto">
              <a:xfrm flipV="1">
                <a:off x="2113" y="3018"/>
                <a:ext cx="0" cy="33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8784" name="Line 2208"/>
              <p:cNvSpPr>
                <a:spLocks noChangeShapeType="1"/>
              </p:cNvSpPr>
              <p:nvPr/>
            </p:nvSpPr>
            <p:spPr bwMode="auto">
              <a:xfrm flipV="1">
                <a:off x="1642" y="3018"/>
                <a:ext cx="1" cy="33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8785" name="Line 2209"/>
              <p:cNvSpPr>
                <a:spLocks noChangeShapeType="1"/>
              </p:cNvSpPr>
              <p:nvPr/>
            </p:nvSpPr>
            <p:spPr bwMode="auto">
              <a:xfrm flipV="1">
                <a:off x="1172" y="3018"/>
                <a:ext cx="0" cy="33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538786" name="Line 2210"/>
            <p:cNvSpPr>
              <a:spLocks noChangeShapeType="1"/>
            </p:cNvSpPr>
            <p:nvPr/>
          </p:nvSpPr>
          <p:spPr bwMode="auto">
            <a:xfrm flipV="1">
              <a:off x="530" y="2371"/>
              <a:ext cx="1" cy="18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8788" name="Rectangle 2212"/>
            <p:cNvSpPr>
              <a:spLocks noChangeArrowheads="1"/>
            </p:cNvSpPr>
            <p:nvPr/>
          </p:nvSpPr>
          <p:spPr bwMode="auto">
            <a:xfrm>
              <a:off x="1878" y="2429"/>
              <a:ext cx="25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r>
                <a:rPr lang="en-US" sz="1400">
                  <a:solidFill>
                    <a:srgbClr val="000080"/>
                  </a:solidFill>
                </a:rPr>
                <a:t>SiO</a:t>
              </a:r>
              <a:r>
                <a:rPr lang="en-US" sz="1400" baseline="-25000">
                  <a:solidFill>
                    <a:srgbClr val="000080"/>
                  </a:solidFill>
                </a:rPr>
                <a:t>2</a:t>
              </a:r>
              <a:endParaRPr lang="ru-RU"/>
            </a:p>
          </p:txBody>
        </p:sp>
        <p:sp>
          <p:nvSpPr>
            <p:cNvPr id="538789" name="Rectangle 2213"/>
            <p:cNvSpPr>
              <a:spLocks noChangeArrowheads="1"/>
            </p:cNvSpPr>
            <p:nvPr/>
          </p:nvSpPr>
          <p:spPr bwMode="auto">
            <a:xfrm>
              <a:off x="1608" y="2426"/>
              <a:ext cx="127" cy="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r>
                <a:rPr lang="en-US" sz="1400" b="0">
                  <a:solidFill>
                    <a:srgbClr val="000080"/>
                  </a:solidFill>
                </a:rPr>
                <a:t>80</a:t>
              </a:r>
              <a:endParaRPr lang="ru-RU"/>
            </a:p>
          </p:txBody>
        </p:sp>
        <p:sp>
          <p:nvSpPr>
            <p:cNvPr id="538790" name="Rectangle 2214"/>
            <p:cNvSpPr>
              <a:spLocks noChangeArrowheads="1"/>
            </p:cNvSpPr>
            <p:nvPr/>
          </p:nvSpPr>
          <p:spPr bwMode="auto">
            <a:xfrm>
              <a:off x="1281" y="2426"/>
              <a:ext cx="128" cy="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r>
                <a:rPr lang="en-US" sz="1400" b="0">
                  <a:solidFill>
                    <a:srgbClr val="000080"/>
                  </a:solidFill>
                </a:rPr>
                <a:t>60</a:t>
              </a:r>
              <a:endParaRPr lang="ru-RU"/>
            </a:p>
          </p:txBody>
        </p:sp>
        <p:sp>
          <p:nvSpPr>
            <p:cNvPr id="538791" name="Rectangle 2215"/>
            <p:cNvSpPr>
              <a:spLocks noChangeArrowheads="1"/>
            </p:cNvSpPr>
            <p:nvPr/>
          </p:nvSpPr>
          <p:spPr bwMode="auto">
            <a:xfrm>
              <a:off x="954" y="2426"/>
              <a:ext cx="128" cy="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r>
                <a:rPr lang="en-US" sz="1400" b="0">
                  <a:solidFill>
                    <a:srgbClr val="000080"/>
                  </a:solidFill>
                </a:rPr>
                <a:t>40</a:t>
              </a:r>
              <a:endParaRPr lang="ru-RU"/>
            </a:p>
          </p:txBody>
        </p:sp>
        <p:sp>
          <p:nvSpPr>
            <p:cNvPr id="538792" name="Rectangle 2216"/>
            <p:cNvSpPr>
              <a:spLocks noChangeArrowheads="1"/>
            </p:cNvSpPr>
            <p:nvPr/>
          </p:nvSpPr>
          <p:spPr bwMode="auto">
            <a:xfrm>
              <a:off x="637" y="2426"/>
              <a:ext cx="127" cy="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r>
                <a:rPr lang="en-US" sz="1400" b="0">
                  <a:solidFill>
                    <a:srgbClr val="000080"/>
                  </a:solidFill>
                </a:rPr>
                <a:t>20</a:t>
              </a:r>
              <a:endParaRPr lang="ru-RU"/>
            </a:p>
          </p:txBody>
        </p:sp>
        <p:sp>
          <p:nvSpPr>
            <p:cNvPr id="538793" name="Rectangle 2217"/>
            <p:cNvSpPr>
              <a:spLocks noChangeArrowheads="1"/>
            </p:cNvSpPr>
            <p:nvPr/>
          </p:nvSpPr>
          <p:spPr bwMode="auto">
            <a:xfrm>
              <a:off x="238" y="2429"/>
              <a:ext cx="21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r>
                <a:rPr lang="en-US" sz="1400">
                  <a:solidFill>
                    <a:srgbClr val="000080"/>
                  </a:solidFill>
                </a:rPr>
                <a:t>UO</a:t>
              </a:r>
              <a:r>
                <a:rPr lang="en-US" sz="1400" baseline="-25000">
                  <a:solidFill>
                    <a:srgbClr val="000080"/>
                  </a:solidFill>
                </a:rPr>
                <a:t>2</a:t>
              </a:r>
              <a:endParaRPr lang="ru-RU"/>
            </a:p>
          </p:txBody>
        </p:sp>
        <p:sp>
          <p:nvSpPr>
            <p:cNvPr id="538794" name="Line 2218"/>
            <p:cNvSpPr>
              <a:spLocks noChangeShapeType="1"/>
            </p:cNvSpPr>
            <p:nvPr/>
          </p:nvSpPr>
          <p:spPr bwMode="auto">
            <a:xfrm flipH="1">
              <a:off x="363" y="679"/>
              <a:ext cx="2" cy="1691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8795" name="Line 2219"/>
            <p:cNvSpPr>
              <a:spLocks noChangeShapeType="1"/>
            </p:cNvSpPr>
            <p:nvPr/>
          </p:nvSpPr>
          <p:spPr bwMode="auto">
            <a:xfrm flipH="1">
              <a:off x="319" y="1850"/>
              <a:ext cx="45" cy="1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8796" name="Rectangle 2220"/>
            <p:cNvSpPr>
              <a:spLocks noChangeArrowheads="1"/>
            </p:cNvSpPr>
            <p:nvPr/>
          </p:nvSpPr>
          <p:spPr bwMode="auto">
            <a:xfrm>
              <a:off x="0" y="1777"/>
              <a:ext cx="311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r"/>
              <a:r>
                <a:rPr lang="en-US" sz="1400" b="0">
                  <a:solidFill>
                    <a:srgbClr val="000080"/>
                  </a:solidFill>
                </a:rPr>
                <a:t>2000</a:t>
              </a:r>
              <a:endParaRPr lang="ru-RU"/>
            </a:p>
          </p:txBody>
        </p:sp>
        <p:sp>
          <p:nvSpPr>
            <p:cNvPr id="538797" name="Rectangle 2221"/>
            <p:cNvSpPr>
              <a:spLocks noChangeArrowheads="1"/>
            </p:cNvSpPr>
            <p:nvPr/>
          </p:nvSpPr>
          <p:spPr bwMode="auto">
            <a:xfrm>
              <a:off x="806" y="2223"/>
              <a:ext cx="713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r>
                <a:rPr lang="en-US" sz="1400">
                  <a:solidFill>
                    <a:srgbClr val="000099"/>
                  </a:solidFill>
                </a:rPr>
                <a:t>UO</a:t>
              </a:r>
              <a:r>
                <a:rPr lang="en-US" sz="1400" baseline="-25000">
                  <a:solidFill>
                    <a:srgbClr val="000099"/>
                  </a:solidFill>
                </a:rPr>
                <a:t>2 </a:t>
              </a:r>
              <a:r>
                <a:rPr lang="en-US" sz="1400">
                  <a:solidFill>
                    <a:srgbClr val="000099"/>
                  </a:solidFill>
                </a:rPr>
                <a:t>+ SiO</a:t>
              </a:r>
              <a:r>
                <a:rPr lang="en-US" sz="1400" baseline="-25000">
                  <a:solidFill>
                    <a:srgbClr val="000099"/>
                  </a:solidFill>
                </a:rPr>
                <a:t>2</a:t>
              </a:r>
              <a:endParaRPr lang="ru-RU"/>
            </a:p>
          </p:txBody>
        </p:sp>
        <p:sp>
          <p:nvSpPr>
            <p:cNvPr id="538799" name="Rectangle 2223"/>
            <p:cNvSpPr>
              <a:spLocks noChangeArrowheads="1"/>
            </p:cNvSpPr>
            <p:nvPr/>
          </p:nvSpPr>
          <p:spPr bwMode="auto">
            <a:xfrm>
              <a:off x="0" y="2303"/>
              <a:ext cx="311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r"/>
              <a:r>
                <a:rPr lang="en-US" sz="1400" b="0">
                  <a:solidFill>
                    <a:srgbClr val="000080"/>
                  </a:solidFill>
                </a:rPr>
                <a:t>1600</a:t>
              </a:r>
              <a:endParaRPr lang="ru-RU"/>
            </a:p>
          </p:txBody>
        </p:sp>
        <p:sp>
          <p:nvSpPr>
            <p:cNvPr id="538800" name="Line 2224"/>
            <p:cNvSpPr>
              <a:spLocks noChangeShapeType="1"/>
            </p:cNvSpPr>
            <p:nvPr/>
          </p:nvSpPr>
          <p:spPr bwMode="auto">
            <a:xfrm flipH="1">
              <a:off x="319" y="2114"/>
              <a:ext cx="45" cy="0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8801" name="Rectangle 2225"/>
            <p:cNvSpPr>
              <a:spLocks noChangeArrowheads="1"/>
            </p:cNvSpPr>
            <p:nvPr/>
          </p:nvSpPr>
          <p:spPr bwMode="auto">
            <a:xfrm>
              <a:off x="0" y="2039"/>
              <a:ext cx="311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r"/>
              <a:r>
                <a:rPr lang="en-US" sz="1400" b="0">
                  <a:solidFill>
                    <a:srgbClr val="000080"/>
                  </a:solidFill>
                </a:rPr>
                <a:t>1800</a:t>
              </a:r>
              <a:endParaRPr lang="ru-RU"/>
            </a:p>
          </p:txBody>
        </p:sp>
        <p:sp>
          <p:nvSpPr>
            <p:cNvPr id="538802" name="Line 2226"/>
            <p:cNvSpPr>
              <a:spLocks noChangeShapeType="1"/>
            </p:cNvSpPr>
            <p:nvPr/>
          </p:nvSpPr>
          <p:spPr bwMode="auto">
            <a:xfrm flipH="1">
              <a:off x="319" y="1597"/>
              <a:ext cx="41" cy="0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8803" name="Rectangle 2227"/>
            <p:cNvSpPr>
              <a:spLocks noChangeArrowheads="1"/>
            </p:cNvSpPr>
            <p:nvPr/>
          </p:nvSpPr>
          <p:spPr bwMode="auto">
            <a:xfrm>
              <a:off x="35" y="1532"/>
              <a:ext cx="276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r"/>
              <a:r>
                <a:rPr lang="en-US" sz="1400" b="0">
                  <a:solidFill>
                    <a:srgbClr val="000080"/>
                  </a:solidFill>
                </a:rPr>
                <a:t>2200</a:t>
              </a:r>
              <a:endParaRPr lang="ru-RU"/>
            </a:p>
          </p:txBody>
        </p:sp>
        <p:sp>
          <p:nvSpPr>
            <p:cNvPr id="538804" name="Line 2228"/>
            <p:cNvSpPr>
              <a:spLocks noChangeShapeType="1"/>
            </p:cNvSpPr>
            <p:nvPr/>
          </p:nvSpPr>
          <p:spPr bwMode="auto">
            <a:xfrm flipH="1">
              <a:off x="319" y="1337"/>
              <a:ext cx="41" cy="0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8805" name="Rectangle 2229"/>
            <p:cNvSpPr>
              <a:spLocks noChangeArrowheads="1"/>
            </p:cNvSpPr>
            <p:nvPr/>
          </p:nvSpPr>
          <p:spPr bwMode="auto">
            <a:xfrm>
              <a:off x="35" y="1271"/>
              <a:ext cx="276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r"/>
              <a:r>
                <a:rPr lang="en-US" sz="1400" b="0">
                  <a:solidFill>
                    <a:srgbClr val="000080"/>
                  </a:solidFill>
                </a:rPr>
                <a:t>2400</a:t>
              </a:r>
              <a:endParaRPr lang="ru-RU"/>
            </a:p>
          </p:txBody>
        </p:sp>
        <p:sp>
          <p:nvSpPr>
            <p:cNvPr id="538806" name="Rectangle 2230"/>
            <p:cNvSpPr>
              <a:spLocks noChangeArrowheads="1"/>
            </p:cNvSpPr>
            <p:nvPr/>
          </p:nvSpPr>
          <p:spPr bwMode="auto">
            <a:xfrm>
              <a:off x="664" y="1856"/>
              <a:ext cx="713" cy="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r>
                <a:rPr lang="en-US" sz="1400">
                  <a:solidFill>
                    <a:srgbClr val="000099"/>
                  </a:solidFill>
                </a:rPr>
                <a:t>UO</a:t>
              </a:r>
              <a:r>
                <a:rPr lang="en-US" sz="1400" baseline="-25000">
                  <a:solidFill>
                    <a:srgbClr val="000099"/>
                  </a:solidFill>
                </a:rPr>
                <a:t>2 </a:t>
              </a:r>
              <a:r>
                <a:rPr lang="en-US" sz="1400">
                  <a:solidFill>
                    <a:srgbClr val="000099"/>
                  </a:solidFill>
                </a:rPr>
                <a:t>+ L</a:t>
              </a:r>
              <a:endParaRPr lang="ru-RU"/>
            </a:p>
          </p:txBody>
        </p:sp>
        <p:sp>
          <p:nvSpPr>
            <p:cNvPr id="538807" name="Line 2231"/>
            <p:cNvSpPr>
              <a:spLocks noChangeShapeType="1"/>
            </p:cNvSpPr>
            <p:nvPr/>
          </p:nvSpPr>
          <p:spPr bwMode="auto">
            <a:xfrm>
              <a:off x="1450" y="1424"/>
              <a:ext cx="187" cy="229"/>
            </a:xfrm>
            <a:prstGeom prst="line">
              <a:avLst/>
            </a:prstGeom>
            <a:noFill/>
            <a:ln w="12700">
              <a:solidFill>
                <a:srgbClr val="3333CC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969696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8808" name="Line 2232"/>
            <p:cNvSpPr>
              <a:spLocks noChangeShapeType="1"/>
            </p:cNvSpPr>
            <p:nvPr/>
          </p:nvSpPr>
          <p:spPr bwMode="auto">
            <a:xfrm flipH="1">
              <a:off x="1999" y="1850"/>
              <a:ext cx="45" cy="1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8809" name="Line 2233"/>
            <p:cNvSpPr>
              <a:spLocks noChangeShapeType="1"/>
            </p:cNvSpPr>
            <p:nvPr/>
          </p:nvSpPr>
          <p:spPr bwMode="auto">
            <a:xfrm flipH="1">
              <a:off x="1999" y="2370"/>
              <a:ext cx="45" cy="1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8810" name="Line 2234"/>
            <p:cNvSpPr>
              <a:spLocks noChangeShapeType="1"/>
            </p:cNvSpPr>
            <p:nvPr/>
          </p:nvSpPr>
          <p:spPr bwMode="auto">
            <a:xfrm flipH="1">
              <a:off x="1999" y="2114"/>
              <a:ext cx="45" cy="0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8811" name="Line 2235"/>
            <p:cNvSpPr>
              <a:spLocks noChangeShapeType="1"/>
            </p:cNvSpPr>
            <p:nvPr/>
          </p:nvSpPr>
          <p:spPr bwMode="auto">
            <a:xfrm flipH="1">
              <a:off x="1999" y="1596"/>
              <a:ext cx="45" cy="1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8812" name="Line 2236"/>
            <p:cNvSpPr>
              <a:spLocks noChangeShapeType="1"/>
            </p:cNvSpPr>
            <p:nvPr/>
          </p:nvSpPr>
          <p:spPr bwMode="auto">
            <a:xfrm flipH="1">
              <a:off x="1999" y="1337"/>
              <a:ext cx="45" cy="1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8813" name="Rectangle 2237"/>
            <p:cNvSpPr>
              <a:spLocks noChangeArrowheads="1"/>
            </p:cNvSpPr>
            <p:nvPr/>
          </p:nvSpPr>
          <p:spPr bwMode="auto">
            <a:xfrm>
              <a:off x="228" y="531"/>
              <a:ext cx="324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r>
                <a:rPr lang="en-US" sz="1400">
                  <a:solidFill>
                    <a:srgbClr val="000080"/>
                  </a:solidFill>
                </a:rPr>
                <a:t>T, </a:t>
              </a:r>
              <a:r>
                <a:rPr lang="en-US" sz="1400">
                  <a:solidFill>
                    <a:srgbClr val="000080"/>
                  </a:solidFill>
                  <a:sym typeface="Symbol" pitchFamily="18" charset="2"/>
                </a:rPr>
                <a:t></a:t>
              </a:r>
              <a:r>
                <a:rPr lang="en-US" sz="1400">
                  <a:solidFill>
                    <a:srgbClr val="000080"/>
                  </a:solidFill>
                </a:rPr>
                <a:t>C</a:t>
              </a:r>
              <a:endParaRPr lang="ru-RU"/>
            </a:p>
          </p:txBody>
        </p:sp>
        <p:sp>
          <p:nvSpPr>
            <p:cNvPr id="538814" name="Line 2238"/>
            <p:cNvSpPr>
              <a:spLocks noChangeShapeType="1"/>
            </p:cNvSpPr>
            <p:nvPr/>
          </p:nvSpPr>
          <p:spPr bwMode="auto">
            <a:xfrm flipH="1">
              <a:off x="319" y="1078"/>
              <a:ext cx="45" cy="0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8815" name="Line 2239"/>
            <p:cNvSpPr>
              <a:spLocks noChangeShapeType="1"/>
            </p:cNvSpPr>
            <p:nvPr/>
          </p:nvSpPr>
          <p:spPr bwMode="auto">
            <a:xfrm flipH="1">
              <a:off x="319" y="818"/>
              <a:ext cx="45" cy="1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8816" name="Rectangle 2240"/>
            <p:cNvSpPr>
              <a:spLocks noChangeArrowheads="1"/>
            </p:cNvSpPr>
            <p:nvPr/>
          </p:nvSpPr>
          <p:spPr bwMode="auto">
            <a:xfrm>
              <a:off x="35" y="744"/>
              <a:ext cx="276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r"/>
              <a:r>
                <a:rPr lang="en-US" sz="1400" b="0">
                  <a:solidFill>
                    <a:srgbClr val="000080"/>
                  </a:solidFill>
                </a:rPr>
                <a:t>2800</a:t>
              </a:r>
              <a:endParaRPr lang="ru-RU"/>
            </a:p>
          </p:txBody>
        </p:sp>
        <p:sp>
          <p:nvSpPr>
            <p:cNvPr id="538817" name="Line 2241"/>
            <p:cNvSpPr>
              <a:spLocks noChangeShapeType="1"/>
            </p:cNvSpPr>
            <p:nvPr/>
          </p:nvSpPr>
          <p:spPr bwMode="auto">
            <a:xfrm flipH="1">
              <a:off x="1408" y="1765"/>
              <a:ext cx="404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969696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8818" name="Freeform 2242"/>
            <p:cNvSpPr>
              <a:spLocks/>
            </p:cNvSpPr>
            <p:nvPr/>
          </p:nvSpPr>
          <p:spPr bwMode="auto">
            <a:xfrm>
              <a:off x="950" y="1406"/>
              <a:ext cx="454" cy="359"/>
            </a:xfrm>
            <a:custGeom>
              <a:avLst/>
              <a:gdLst>
                <a:gd name="T0" fmla="*/ 654 w 654"/>
                <a:gd name="T1" fmla="*/ 528 h 528"/>
                <a:gd name="T2" fmla="*/ 0 w 654"/>
                <a:gd name="T3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54" h="528">
                  <a:moveTo>
                    <a:pt x="654" y="528"/>
                  </a:moveTo>
                  <a:cubicBezTo>
                    <a:pt x="318" y="477"/>
                    <a:pt x="0" y="0"/>
                    <a:pt x="0" y="0"/>
                  </a:cubicBezTo>
                </a:path>
              </a:pathLst>
            </a:cu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969696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8819" name="Freeform 2243"/>
            <p:cNvSpPr>
              <a:spLocks/>
            </p:cNvSpPr>
            <p:nvPr/>
          </p:nvSpPr>
          <p:spPr bwMode="auto">
            <a:xfrm>
              <a:off x="366" y="726"/>
              <a:ext cx="581" cy="680"/>
            </a:xfrm>
            <a:custGeom>
              <a:avLst/>
              <a:gdLst>
                <a:gd name="T0" fmla="*/ 837 w 837"/>
                <a:gd name="T1" fmla="*/ 999 h 999"/>
                <a:gd name="T2" fmla="*/ 0 w 837"/>
                <a:gd name="T3" fmla="*/ 0 h 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37" h="999">
                  <a:moveTo>
                    <a:pt x="837" y="999"/>
                  </a:moveTo>
                  <a:cubicBezTo>
                    <a:pt x="390" y="282"/>
                    <a:pt x="66" y="36"/>
                    <a:pt x="0" y="0"/>
                  </a:cubicBezTo>
                </a:path>
              </a:pathLst>
            </a:custGeom>
            <a:noFill/>
            <a:ln w="25400" cap="flat" cmpd="sng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969696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8820" name="Rectangle 2244"/>
            <p:cNvSpPr>
              <a:spLocks noChangeArrowheads="1"/>
            </p:cNvSpPr>
            <p:nvPr/>
          </p:nvSpPr>
          <p:spPr bwMode="auto">
            <a:xfrm>
              <a:off x="963" y="817"/>
              <a:ext cx="323" cy="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r>
                <a:rPr lang="en-US" sz="1400">
                  <a:solidFill>
                    <a:srgbClr val="000099"/>
                  </a:solidFill>
                </a:rPr>
                <a:t>L</a:t>
              </a:r>
              <a:endParaRPr lang="ru-RU"/>
            </a:p>
          </p:txBody>
        </p:sp>
        <p:sp>
          <p:nvSpPr>
            <p:cNvPr id="538821" name="Rectangle 2245"/>
            <p:cNvSpPr>
              <a:spLocks noChangeArrowheads="1"/>
            </p:cNvSpPr>
            <p:nvPr/>
          </p:nvSpPr>
          <p:spPr bwMode="auto">
            <a:xfrm>
              <a:off x="1041" y="1335"/>
              <a:ext cx="412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r>
                <a:rPr lang="en-US" sz="1400">
                  <a:solidFill>
                    <a:srgbClr val="000099"/>
                  </a:solidFill>
                </a:rPr>
                <a:t>L</a:t>
              </a:r>
              <a:r>
                <a:rPr lang="en-US" sz="1400" baseline="-25000">
                  <a:solidFill>
                    <a:srgbClr val="000099"/>
                  </a:solidFill>
                </a:rPr>
                <a:t>1</a:t>
              </a:r>
              <a:r>
                <a:rPr lang="en-US" sz="1400">
                  <a:solidFill>
                    <a:srgbClr val="000099"/>
                  </a:solidFill>
                </a:rPr>
                <a:t> + L</a:t>
              </a:r>
              <a:r>
                <a:rPr lang="en-US" sz="1400" baseline="-25000">
                  <a:solidFill>
                    <a:srgbClr val="000099"/>
                  </a:solidFill>
                </a:rPr>
                <a:t>2</a:t>
              </a:r>
              <a:endParaRPr lang="ru-RU"/>
            </a:p>
          </p:txBody>
        </p:sp>
        <p:sp>
          <p:nvSpPr>
            <p:cNvPr id="538822" name="Rectangle 2246"/>
            <p:cNvSpPr>
              <a:spLocks noChangeArrowheads="1"/>
            </p:cNvSpPr>
            <p:nvPr/>
          </p:nvSpPr>
          <p:spPr bwMode="auto">
            <a:xfrm>
              <a:off x="569" y="1622"/>
              <a:ext cx="427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r>
                <a:rPr lang="en-US" sz="1400" b="0">
                  <a:solidFill>
                    <a:srgbClr val="000099"/>
                  </a:solidFill>
                </a:rPr>
                <a:t>2080</a:t>
              </a:r>
              <a:endParaRPr lang="ru-RU"/>
            </a:p>
          </p:txBody>
        </p:sp>
        <p:sp>
          <p:nvSpPr>
            <p:cNvPr id="538823" name="Line 2247"/>
            <p:cNvSpPr>
              <a:spLocks noChangeShapeType="1"/>
            </p:cNvSpPr>
            <p:nvPr/>
          </p:nvSpPr>
          <p:spPr bwMode="auto">
            <a:xfrm flipH="1">
              <a:off x="2003" y="1077"/>
              <a:ext cx="45" cy="1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8824" name="Line 2248"/>
            <p:cNvSpPr>
              <a:spLocks noChangeShapeType="1"/>
            </p:cNvSpPr>
            <p:nvPr/>
          </p:nvSpPr>
          <p:spPr bwMode="auto">
            <a:xfrm flipH="1">
              <a:off x="2003" y="818"/>
              <a:ext cx="45" cy="1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8825" name="Freeform 2249"/>
            <p:cNvSpPr>
              <a:spLocks/>
            </p:cNvSpPr>
            <p:nvPr/>
          </p:nvSpPr>
          <p:spPr bwMode="auto">
            <a:xfrm>
              <a:off x="1470" y="1004"/>
              <a:ext cx="493" cy="1126"/>
            </a:xfrm>
            <a:custGeom>
              <a:avLst/>
              <a:gdLst>
                <a:gd name="T0" fmla="*/ 0 w 1774"/>
                <a:gd name="T1" fmla="*/ 2662 h 4058"/>
                <a:gd name="T2" fmla="*/ 1440 w 1774"/>
                <a:gd name="T3" fmla="*/ 2647 h 4058"/>
                <a:gd name="T4" fmla="*/ 1774 w 1774"/>
                <a:gd name="T5" fmla="*/ 4058 h 4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74" h="4058">
                  <a:moveTo>
                    <a:pt x="0" y="2662"/>
                  </a:moveTo>
                  <a:cubicBezTo>
                    <a:pt x="135" y="810"/>
                    <a:pt x="809" y="0"/>
                    <a:pt x="1440" y="2647"/>
                  </a:cubicBezTo>
                  <a:cubicBezTo>
                    <a:pt x="1660" y="2887"/>
                    <a:pt x="1693" y="3403"/>
                    <a:pt x="1774" y="4058"/>
                  </a:cubicBezTo>
                </a:path>
              </a:pathLst>
            </a:custGeom>
            <a:noFill/>
            <a:ln w="25400" cap="flat" cmpd="sng">
              <a:solidFill>
                <a:srgbClr val="3333CC"/>
              </a:solidFill>
              <a:prstDash val="dash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969696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8826" name="Oval 2250"/>
            <p:cNvSpPr>
              <a:spLocks noChangeArrowheads="1"/>
            </p:cNvSpPr>
            <p:nvPr/>
          </p:nvSpPr>
          <p:spPr bwMode="auto">
            <a:xfrm>
              <a:off x="1845" y="1644"/>
              <a:ext cx="44" cy="44"/>
            </a:xfrm>
            <a:prstGeom prst="ellipse">
              <a:avLst/>
            </a:prstGeom>
            <a:solidFill>
              <a:srgbClr val="00CC99">
                <a:alpha val="60001"/>
              </a:srgbClr>
            </a:solidFill>
            <a:ln w="12700" algn="ctr">
              <a:solidFill>
                <a:srgbClr val="3333CC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969696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538827" name="Oval 2251"/>
            <p:cNvSpPr>
              <a:spLocks noChangeArrowheads="1"/>
            </p:cNvSpPr>
            <p:nvPr/>
          </p:nvSpPr>
          <p:spPr bwMode="auto">
            <a:xfrm>
              <a:off x="1448" y="1728"/>
              <a:ext cx="44" cy="44"/>
            </a:xfrm>
            <a:prstGeom prst="ellipse">
              <a:avLst/>
            </a:prstGeom>
            <a:solidFill>
              <a:srgbClr val="00CC99">
                <a:alpha val="60001"/>
              </a:srgbClr>
            </a:solidFill>
            <a:ln w="12700" algn="ctr">
              <a:solidFill>
                <a:srgbClr val="3333CC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969696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538830" name="Rectangle 2254"/>
            <p:cNvSpPr>
              <a:spLocks noChangeArrowheads="1"/>
            </p:cNvSpPr>
            <p:nvPr/>
          </p:nvSpPr>
          <p:spPr bwMode="auto">
            <a:xfrm>
              <a:off x="1187" y="1771"/>
              <a:ext cx="554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r>
                <a:rPr lang="en-US" sz="1400" b="0">
                  <a:solidFill>
                    <a:srgbClr val="FF0000"/>
                  </a:solidFill>
                </a:rPr>
                <a:t>2070±10</a:t>
              </a:r>
              <a:endParaRPr lang="ru-RU"/>
            </a:p>
          </p:txBody>
        </p:sp>
        <p:sp>
          <p:nvSpPr>
            <p:cNvPr id="538831" name="Rectangle 2255"/>
            <p:cNvSpPr>
              <a:spLocks noChangeArrowheads="1"/>
            </p:cNvSpPr>
            <p:nvPr/>
          </p:nvSpPr>
          <p:spPr bwMode="auto">
            <a:xfrm>
              <a:off x="821" y="2565"/>
              <a:ext cx="72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r>
                <a:rPr lang="en-US" sz="1400">
                  <a:solidFill>
                    <a:srgbClr val="000080"/>
                  </a:solidFill>
                </a:rPr>
                <a:t>mol</a:t>
              </a:r>
              <a:r>
                <a:rPr lang="it-IT" sz="1400">
                  <a:solidFill>
                    <a:srgbClr val="000080"/>
                  </a:solidFill>
                </a:rPr>
                <a:t> % SiO</a:t>
              </a:r>
              <a:r>
                <a:rPr lang="it-IT" sz="1400" baseline="-25000">
                  <a:solidFill>
                    <a:srgbClr val="000080"/>
                  </a:solidFill>
                </a:rPr>
                <a:t>2</a:t>
              </a:r>
              <a:endParaRPr lang="ru-RU"/>
            </a:p>
          </p:txBody>
        </p:sp>
        <p:sp>
          <p:nvSpPr>
            <p:cNvPr id="538832" name="Oval 2256"/>
            <p:cNvSpPr>
              <a:spLocks noChangeArrowheads="1"/>
            </p:cNvSpPr>
            <p:nvPr/>
          </p:nvSpPr>
          <p:spPr bwMode="auto">
            <a:xfrm>
              <a:off x="1799" y="1574"/>
              <a:ext cx="44" cy="44"/>
            </a:xfrm>
            <a:prstGeom prst="ellipse">
              <a:avLst/>
            </a:prstGeom>
            <a:solidFill>
              <a:srgbClr val="00CC99">
                <a:alpha val="60001"/>
              </a:srgbClr>
            </a:solidFill>
            <a:ln w="12700" algn="ctr">
              <a:solidFill>
                <a:srgbClr val="3333CC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969696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538833" name="Oval 2257"/>
            <p:cNvSpPr>
              <a:spLocks noChangeArrowheads="1"/>
            </p:cNvSpPr>
            <p:nvPr/>
          </p:nvSpPr>
          <p:spPr bwMode="auto">
            <a:xfrm>
              <a:off x="1479" y="1574"/>
              <a:ext cx="44" cy="43"/>
            </a:xfrm>
            <a:prstGeom prst="ellipse">
              <a:avLst/>
            </a:prstGeom>
            <a:solidFill>
              <a:srgbClr val="00CC99">
                <a:alpha val="60001"/>
              </a:srgbClr>
            </a:solidFill>
            <a:ln w="12700" algn="ctr">
              <a:solidFill>
                <a:srgbClr val="3333CC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969696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538834" name="Oval 2258"/>
            <p:cNvSpPr>
              <a:spLocks noChangeArrowheads="1"/>
            </p:cNvSpPr>
            <p:nvPr/>
          </p:nvSpPr>
          <p:spPr bwMode="auto">
            <a:xfrm>
              <a:off x="1457" y="1645"/>
              <a:ext cx="44" cy="43"/>
            </a:xfrm>
            <a:prstGeom prst="ellipse">
              <a:avLst/>
            </a:prstGeom>
            <a:solidFill>
              <a:srgbClr val="00CC99">
                <a:alpha val="60001"/>
              </a:srgbClr>
            </a:solidFill>
            <a:ln w="12700" algn="ctr">
              <a:solidFill>
                <a:srgbClr val="3333CC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969696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538835" name="Oval 2259"/>
            <p:cNvSpPr>
              <a:spLocks noChangeArrowheads="1"/>
            </p:cNvSpPr>
            <p:nvPr/>
          </p:nvSpPr>
          <p:spPr bwMode="auto">
            <a:xfrm>
              <a:off x="1843" y="1728"/>
              <a:ext cx="45" cy="44"/>
            </a:xfrm>
            <a:prstGeom prst="ellipse">
              <a:avLst/>
            </a:prstGeom>
            <a:solidFill>
              <a:srgbClr val="00CC99">
                <a:alpha val="60001"/>
              </a:srgbClr>
            </a:solidFill>
            <a:ln w="12700" algn="ctr">
              <a:solidFill>
                <a:srgbClr val="3333CC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969696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538836" name="Oval 2260"/>
            <p:cNvSpPr>
              <a:spLocks noChangeArrowheads="1"/>
            </p:cNvSpPr>
            <p:nvPr/>
          </p:nvSpPr>
          <p:spPr bwMode="auto">
            <a:xfrm>
              <a:off x="1532" y="1316"/>
              <a:ext cx="45" cy="44"/>
            </a:xfrm>
            <a:prstGeom prst="ellipse">
              <a:avLst/>
            </a:prstGeom>
            <a:solidFill>
              <a:srgbClr val="00CC99"/>
            </a:solidFill>
            <a:ln w="12700" algn="ctr">
              <a:solidFill>
                <a:srgbClr val="3333CC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969696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538837" name="Oval 2261"/>
            <p:cNvSpPr>
              <a:spLocks noChangeArrowheads="1"/>
            </p:cNvSpPr>
            <p:nvPr/>
          </p:nvSpPr>
          <p:spPr bwMode="auto">
            <a:xfrm>
              <a:off x="1696" y="1316"/>
              <a:ext cx="44" cy="44"/>
            </a:xfrm>
            <a:prstGeom prst="ellipse">
              <a:avLst/>
            </a:prstGeom>
            <a:solidFill>
              <a:srgbClr val="00CC99"/>
            </a:solidFill>
            <a:ln w="12700" algn="ctr">
              <a:solidFill>
                <a:srgbClr val="3333CC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969696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de-DE"/>
            </a:p>
          </p:txBody>
        </p:sp>
      </p:grpSp>
      <p:sp>
        <p:nvSpPr>
          <p:cNvPr id="538841" name="Rectangle 2265"/>
          <p:cNvSpPr>
            <a:spLocks noChangeArrowheads="1"/>
          </p:cNvSpPr>
          <p:nvPr/>
        </p:nvSpPr>
        <p:spPr bwMode="auto">
          <a:xfrm>
            <a:off x="684213" y="677863"/>
            <a:ext cx="24336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defTabSz="762000">
              <a:tabLst>
                <a:tab pos="990600" algn="l"/>
              </a:tabLst>
            </a:pPr>
            <a:r>
              <a:rPr lang="en-US">
                <a:solidFill>
                  <a:srgbClr val="660033"/>
                </a:solidFill>
              </a:rPr>
              <a:t>UO</a:t>
            </a:r>
            <a:r>
              <a:rPr lang="en-US" baseline="-25000">
                <a:solidFill>
                  <a:srgbClr val="660033"/>
                </a:solidFill>
              </a:rPr>
              <a:t>2</a:t>
            </a:r>
            <a:r>
              <a:rPr lang="en-US">
                <a:solidFill>
                  <a:srgbClr val="660033"/>
                </a:solidFill>
              </a:rPr>
              <a:t>-SiO</a:t>
            </a:r>
            <a:r>
              <a:rPr lang="en-US" baseline="-25000">
                <a:solidFill>
                  <a:srgbClr val="660033"/>
                </a:solidFill>
              </a:rPr>
              <a:t>2</a:t>
            </a:r>
          </a:p>
        </p:txBody>
      </p:sp>
      <p:sp>
        <p:nvSpPr>
          <p:cNvPr id="538842" name="Rectangle 2266"/>
          <p:cNvSpPr>
            <a:spLocks noChangeArrowheads="1"/>
          </p:cNvSpPr>
          <p:nvPr/>
        </p:nvSpPr>
        <p:spPr bwMode="auto">
          <a:xfrm>
            <a:off x="3132138" y="2092325"/>
            <a:ext cx="24336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defTabSz="762000">
              <a:tabLst>
                <a:tab pos="990600" algn="l"/>
              </a:tabLst>
            </a:pPr>
            <a:r>
              <a:rPr lang="en-US">
                <a:solidFill>
                  <a:srgbClr val="660033"/>
                </a:solidFill>
              </a:rPr>
              <a:t>ZrO</a:t>
            </a:r>
            <a:r>
              <a:rPr lang="en-US" baseline="-25000">
                <a:solidFill>
                  <a:srgbClr val="660033"/>
                </a:solidFill>
              </a:rPr>
              <a:t>2</a:t>
            </a:r>
            <a:r>
              <a:rPr lang="en-US">
                <a:solidFill>
                  <a:srgbClr val="660033"/>
                </a:solidFill>
              </a:rPr>
              <a:t>-FeO</a:t>
            </a:r>
            <a:r>
              <a:rPr lang="en-US" baseline="-25000">
                <a:solidFill>
                  <a:srgbClr val="660033"/>
                </a:solidFill>
              </a:rPr>
              <a:t>y</a:t>
            </a:r>
          </a:p>
        </p:txBody>
      </p:sp>
      <p:sp>
        <p:nvSpPr>
          <p:cNvPr id="538843" name="Rectangle 2267"/>
          <p:cNvSpPr>
            <a:spLocks noChangeArrowheads="1"/>
          </p:cNvSpPr>
          <p:nvPr/>
        </p:nvSpPr>
        <p:spPr bwMode="auto">
          <a:xfrm>
            <a:off x="5583238" y="677863"/>
            <a:ext cx="29305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defTabSz="762000">
              <a:tabLst>
                <a:tab pos="990600" algn="l"/>
              </a:tabLst>
            </a:pPr>
            <a:r>
              <a:rPr lang="en-US">
                <a:solidFill>
                  <a:srgbClr val="660033"/>
                </a:solidFill>
              </a:rPr>
              <a:t>UO</a:t>
            </a:r>
            <a:r>
              <a:rPr lang="en-US" baseline="-25000">
                <a:solidFill>
                  <a:srgbClr val="660033"/>
                </a:solidFill>
              </a:rPr>
              <a:t>2</a:t>
            </a:r>
            <a:r>
              <a:rPr lang="en-US">
                <a:solidFill>
                  <a:srgbClr val="660033"/>
                </a:solidFill>
              </a:rPr>
              <a:t>-FeO-SiO</a:t>
            </a:r>
            <a:r>
              <a:rPr lang="en-US" baseline="-25000">
                <a:solidFill>
                  <a:srgbClr val="660033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              </a:t>
            </a:r>
            <a:r>
              <a:rPr lang="en-US">
                <a:solidFill>
                  <a:srgbClr val="000099"/>
                </a:solidFill>
              </a:rPr>
              <a:t>PRECOS</a:t>
            </a:r>
            <a:r>
              <a:rPr lang="en-US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 project meeting</a:t>
            </a:r>
            <a:r>
              <a:rPr lang="en-GB"/>
              <a:t> </a:t>
            </a:r>
            <a:endParaRPr lang="en-GB">
              <a:solidFill>
                <a:srgbClr val="990033"/>
              </a:solidFill>
            </a:endParaRPr>
          </a:p>
        </p:txBody>
      </p:sp>
      <p:sp>
        <p:nvSpPr>
          <p:cNvPr id="168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C55676-101F-4DAC-AC36-D3F4F05E6ED5}" type="slidenum">
              <a:rPr lang="en-GB"/>
              <a:pPr/>
              <a:t>8</a:t>
            </a:fld>
            <a:endParaRPr lang="en-GB"/>
          </a:p>
        </p:txBody>
      </p:sp>
      <p:pic>
        <p:nvPicPr>
          <p:cNvPr id="166" name="Picture 7"/>
          <p:cNvPicPr>
            <a:picLocks noGrp="1"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64"/>
          <a:stretch>
            <a:fillRect/>
          </a:stretch>
        </p:blipFill>
        <p:spPr bwMode="auto">
          <a:xfrm>
            <a:off x="349250" y="6200775"/>
            <a:ext cx="546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5289" name="Oval 41"/>
          <p:cNvSpPr>
            <a:spLocks noChangeArrowheads="1"/>
          </p:cNvSpPr>
          <p:nvPr/>
        </p:nvSpPr>
        <p:spPr bwMode="auto">
          <a:xfrm>
            <a:off x="1331913" y="1925638"/>
            <a:ext cx="738187" cy="1087437"/>
          </a:xfrm>
          <a:prstGeom prst="ellipse">
            <a:avLst/>
          </a:prstGeom>
          <a:gradFill rotWithShape="1">
            <a:gsLst>
              <a:gs pos="0">
                <a:srgbClr val="FFFF99">
                  <a:alpha val="64999"/>
                </a:srgbClr>
              </a:gs>
              <a:gs pos="100000">
                <a:srgbClr val="FF3300">
                  <a:alpha val="30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>
                <a:solidFill>
                  <a:srgbClr val="FF0000"/>
                </a:solidFill>
              </a:rPr>
              <a:t>?</a:t>
            </a:r>
            <a:endParaRPr lang="ru-RU">
              <a:solidFill>
                <a:srgbClr val="FF0000"/>
              </a:solidFill>
            </a:endParaRPr>
          </a:p>
        </p:txBody>
      </p:sp>
      <p:sp>
        <p:nvSpPr>
          <p:cNvPr id="565290" name="Oval 42"/>
          <p:cNvSpPr>
            <a:spLocks noChangeArrowheads="1"/>
          </p:cNvSpPr>
          <p:nvPr/>
        </p:nvSpPr>
        <p:spPr bwMode="auto">
          <a:xfrm>
            <a:off x="1101725" y="3389313"/>
            <a:ext cx="461963" cy="681037"/>
          </a:xfrm>
          <a:prstGeom prst="ellipse">
            <a:avLst/>
          </a:prstGeom>
          <a:gradFill rotWithShape="1">
            <a:gsLst>
              <a:gs pos="0">
                <a:srgbClr val="FFFF99">
                  <a:alpha val="64999"/>
                </a:srgbClr>
              </a:gs>
              <a:gs pos="100000">
                <a:srgbClr val="FF3300">
                  <a:alpha val="30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>
                <a:solidFill>
                  <a:srgbClr val="FF0000"/>
                </a:solidFill>
              </a:rPr>
              <a:t>?</a:t>
            </a:r>
            <a:endParaRPr lang="ru-RU">
              <a:solidFill>
                <a:srgbClr val="FF0000"/>
              </a:solidFill>
            </a:endParaRPr>
          </a:p>
        </p:txBody>
      </p:sp>
      <p:sp>
        <p:nvSpPr>
          <p:cNvPr id="565291" name="Oval 43"/>
          <p:cNvSpPr>
            <a:spLocks noChangeArrowheads="1"/>
          </p:cNvSpPr>
          <p:nvPr/>
        </p:nvSpPr>
        <p:spPr bwMode="auto">
          <a:xfrm>
            <a:off x="3548063" y="2779713"/>
            <a:ext cx="738187" cy="1087437"/>
          </a:xfrm>
          <a:prstGeom prst="ellipse">
            <a:avLst/>
          </a:prstGeom>
          <a:gradFill rotWithShape="1">
            <a:gsLst>
              <a:gs pos="0">
                <a:srgbClr val="FFFF99">
                  <a:alpha val="64999"/>
                </a:srgbClr>
              </a:gs>
              <a:gs pos="100000">
                <a:srgbClr val="FF3300">
                  <a:alpha val="30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>
                <a:solidFill>
                  <a:srgbClr val="FF0000"/>
                </a:solidFill>
              </a:rPr>
              <a:t>?</a:t>
            </a:r>
            <a:endParaRPr lang="ru-RU">
              <a:solidFill>
                <a:srgbClr val="FF0000"/>
              </a:solidFill>
            </a:endParaRPr>
          </a:p>
        </p:txBody>
      </p:sp>
      <p:sp>
        <p:nvSpPr>
          <p:cNvPr id="565295" name="Oval 47"/>
          <p:cNvSpPr>
            <a:spLocks noChangeArrowheads="1"/>
          </p:cNvSpPr>
          <p:nvPr/>
        </p:nvSpPr>
        <p:spPr bwMode="auto">
          <a:xfrm>
            <a:off x="4232275" y="4524375"/>
            <a:ext cx="461963" cy="681038"/>
          </a:xfrm>
          <a:prstGeom prst="ellipse">
            <a:avLst/>
          </a:prstGeom>
          <a:gradFill rotWithShape="1">
            <a:gsLst>
              <a:gs pos="0">
                <a:srgbClr val="FFFF99">
                  <a:alpha val="64999"/>
                </a:srgbClr>
              </a:gs>
              <a:gs pos="100000">
                <a:srgbClr val="FF3300">
                  <a:alpha val="30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>
                <a:solidFill>
                  <a:srgbClr val="FF0000"/>
                </a:solidFill>
              </a:rPr>
              <a:t>?</a:t>
            </a:r>
            <a:endParaRPr lang="ru-RU">
              <a:solidFill>
                <a:srgbClr val="FF0000"/>
              </a:solidFill>
            </a:endParaRPr>
          </a:p>
        </p:txBody>
      </p:sp>
      <p:sp>
        <p:nvSpPr>
          <p:cNvPr id="565250" name="Rectangle 2"/>
          <p:cNvSpPr>
            <a:spLocks noChangeArrowheads="1"/>
          </p:cNvSpPr>
          <p:nvPr/>
        </p:nvSpPr>
        <p:spPr bwMode="auto">
          <a:xfrm>
            <a:off x="161925" y="0"/>
            <a:ext cx="8848725" cy="59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800" rIns="92075" bIns="46038" anchor="ctr"/>
          <a:lstStyle/>
          <a:p>
            <a:pPr algn="ctr" defTabSz="762000">
              <a:lnSpc>
                <a:spcPct val="80000"/>
              </a:lnSpc>
            </a:pPr>
            <a:r>
              <a:rPr lang="en-US" sz="3200">
                <a:solidFill>
                  <a:srgbClr val="000099"/>
                </a:solidFill>
              </a:rPr>
              <a:t>1</a:t>
            </a:r>
            <a:r>
              <a:rPr lang="en-US" sz="3200" baseline="30000">
                <a:solidFill>
                  <a:srgbClr val="000099"/>
                </a:solidFill>
              </a:rPr>
              <a:t>st</a:t>
            </a:r>
            <a:r>
              <a:rPr lang="en-US" sz="3200">
                <a:solidFill>
                  <a:srgbClr val="000099"/>
                </a:solidFill>
              </a:rPr>
              <a:t> &amp; 2</a:t>
            </a:r>
            <a:r>
              <a:rPr lang="en-US" sz="3200" baseline="-25000">
                <a:solidFill>
                  <a:srgbClr val="000099"/>
                </a:solidFill>
              </a:rPr>
              <a:t> </a:t>
            </a:r>
            <a:r>
              <a:rPr lang="en-US" sz="3200" baseline="30000">
                <a:solidFill>
                  <a:srgbClr val="000099"/>
                </a:solidFill>
              </a:rPr>
              <a:t>nd</a:t>
            </a:r>
            <a:r>
              <a:rPr lang="en-US" sz="3200">
                <a:solidFill>
                  <a:srgbClr val="000099"/>
                </a:solidFill>
              </a:rPr>
              <a:t> quarter points</a:t>
            </a:r>
            <a:endParaRPr lang="ru-RU" sz="3200">
              <a:solidFill>
                <a:srgbClr val="000099"/>
              </a:solidFill>
            </a:endParaRPr>
          </a:p>
        </p:txBody>
      </p:sp>
      <p:sp>
        <p:nvSpPr>
          <p:cNvPr id="565371" name="Line 123"/>
          <p:cNvSpPr>
            <a:spLocks noChangeShapeType="1"/>
          </p:cNvSpPr>
          <p:nvPr/>
        </p:nvSpPr>
        <p:spPr bwMode="auto">
          <a:xfrm flipH="1">
            <a:off x="928688" y="3908425"/>
            <a:ext cx="3444875" cy="0"/>
          </a:xfrm>
          <a:prstGeom prst="line">
            <a:avLst/>
          </a:prstGeom>
          <a:noFill/>
          <a:ln w="25400">
            <a:solidFill>
              <a:srgbClr val="3333C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69696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5372" name="Rectangle 124"/>
          <p:cNvSpPr>
            <a:spLocks noChangeArrowheads="1"/>
          </p:cNvSpPr>
          <p:nvPr/>
        </p:nvSpPr>
        <p:spPr bwMode="auto">
          <a:xfrm>
            <a:off x="339725" y="2271713"/>
            <a:ext cx="4524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/>
            <a:r>
              <a:rPr lang="en-US" sz="1400" b="0">
                <a:solidFill>
                  <a:srgbClr val="000080"/>
                </a:solidFill>
              </a:rPr>
              <a:t>2600</a:t>
            </a:r>
            <a:endParaRPr lang="ru-RU"/>
          </a:p>
        </p:txBody>
      </p:sp>
      <p:sp>
        <p:nvSpPr>
          <p:cNvPr id="565373" name="Freeform 125"/>
          <p:cNvSpPr>
            <a:spLocks/>
          </p:cNvSpPr>
          <p:nvPr/>
        </p:nvSpPr>
        <p:spPr bwMode="auto">
          <a:xfrm>
            <a:off x="4475163" y="4148138"/>
            <a:ext cx="142875" cy="884237"/>
          </a:xfrm>
          <a:custGeom>
            <a:avLst/>
            <a:gdLst>
              <a:gd name="T0" fmla="*/ 83 w 90"/>
              <a:gd name="T1" fmla="*/ 567 h 567"/>
              <a:gd name="T2" fmla="*/ 0 w 90"/>
              <a:gd name="T3" fmla="*/ 0 h 56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0" h="567">
                <a:moveTo>
                  <a:pt x="83" y="567"/>
                </a:moveTo>
                <a:cubicBezTo>
                  <a:pt x="90" y="138"/>
                  <a:pt x="0" y="0"/>
                  <a:pt x="0" y="0"/>
                </a:cubicBez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69696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5374" name="Line 126"/>
          <p:cNvSpPr>
            <a:spLocks noChangeShapeType="1"/>
          </p:cNvSpPr>
          <p:nvPr/>
        </p:nvSpPr>
        <p:spPr bwMode="auto">
          <a:xfrm flipH="1">
            <a:off x="938213" y="5029200"/>
            <a:ext cx="375761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69696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5375" name="Freeform 127"/>
          <p:cNvSpPr>
            <a:spLocks/>
          </p:cNvSpPr>
          <p:nvPr/>
        </p:nvSpPr>
        <p:spPr bwMode="auto">
          <a:xfrm>
            <a:off x="4611688" y="4989513"/>
            <a:ext cx="74612" cy="42862"/>
          </a:xfrm>
          <a:custGeom>
            <a:avLst/>
            <a:gdLst>
              <a:gd name="T0" fmla="*/ 0 w 1656"/>
              <a:gd name="T1" fmla="*/ 804 h 804"/>
              <a:gd name="T2" fmla="*/ 1656 w 1656"/>
              <a:gd name="T3" fmla="*/ 0 h 80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656" h="804">
                <a:moveTo>
                  <a:pt x="0" y="804"/>
                </a:moveTo>
                <a:cubicBezTo>
                  <a:pt x="492" y="288"/>
                  <a:pt x="1164" y="84"/>
                  <a:pt x="1656" y="0"/>
                </a:cubicBez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69696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5376" name="Rectangle 128"/>
          <p:cNvSpPr>
            <a:spLocks noChangeArrowheads="1"/>
          </p:cNvSpPr>
          <p:nvPr/>
        </p:nvSpPr>
        <p:spPr bwMode="auto">
          <a:xfrm>
            <a:off x="2346325" y="4781550"/>
            <a:ext cx="974725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1400" b="0">
                <a:solidFill>
                  <a:srgbClr val="FF0000"/>
                </a:solidFill>
              </a:rPr>
              <a:t>1719±10</a:t>
            </a:r>
            <a:endParaRPr lang="ru-RU"/>
          </a:p>
        </p:txBody>
      </p:sp>
      <p:sp>
        <p:nvSpPr>
          <p:cNvPr id="565377" name="Freeform 129"/>
          <p:cNvSpPr>
            <a:spLocks/>
          </p:cNvSpPr>
          <p:nvPr/>
        </p:nvSpPr>
        <p:spPr bwMode="auto">
          <a:xfrm>
            <a:off x="3340100" y="3625850"/>
            <a:ext cx="1130300" cy="511175"/>
          </a:xfrm>
          <a:custGeom>
            <a:avLst/>
            <a:gdLst>
              <a:gd name="T0" fmla="*/ 711 w 711"/>
              <a:gd name="T1" fmla="*/ 329 h 329"/>
              <a:gd name="T2" fmla="*/ 0 w 711"/>
              <a:gd name="T3" fmla="*/ 192 h 3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11" h="329">
                <a:moveTo>
                  <a:pt x="711" y="329"/>
                </a:moveTo>
                <a:cubicBezTo>
                  <a:pt x="492" y="0"/>
                  <a:pt x="129" y="129"/>
                  <a:pt x="0" y="192"/>
                </a:cubicBezTo>
              </a:path>
            </a:pathLst>
          </a:custGeom>
          <a:noFill/>
          <a:ln w="2540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69696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5378" name="Line 130"/>
          <p:cNvSpPr>
            <a:spLocks noChangeShapeType="1"/>
          </p:cNvSpPr>
          <p:nvPr/>
        </p:nvSpPr>
        <p:spPr bwMode="auto">
          <a:xfrm>
            <a:off x="952500" y="2962275"/>
            <a:ext cx="1588" cy="2366963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5379" name="Line 131"/>
          <p:cNvSpPr>
            <a:spLocks noChangeShapeType="1"/>
          </p:cNvSpPr>
          <p:nvPr/>
        </p:nvSpPr>
        <p:spPr bwMode="auto">
          <a:xfrm>
            <a:off x="4695825" y="1487488"/>
            <a:ext cx="0" cy="3841750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5380" name="Line 132"/>
          <p:cNvSpPr>
            <a:spLocks noChangeShapeType="1"/>
          </p:cNvSpPr>
          <p:nvPr/>
        </p:nvSpPr>
        <p:spPr bwMode="auto">
          <a:xfrm flipV="1">
            <a:off x="4695825" y="5329238"/>
            <a:ext cx="0" cy="41275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5381" name="Line 133"/>
          <p:cNvSpPr>
            <a:spLocks noChangeShapeType="1"/>
          </p:cNvSpPr>
          <p:nvPr/>
        </p:nvSpPr>
        <p:spPr bwMode="auto">
          <a:xfrm>
            <a:off x="952500" y="5329238"/>
            <a:ext cx="3743325" cy="0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5382" name="Line 134"/>
          <p:cNvSpPr>
            <a:spLocks noChangeShapeType="1"/>
          </p:cNvSpPr>
          <p:nvPr/>
        </p:nvSpPr>
        <p:spPr bwMode="auto">
          <a:xfrm flipV="1">
            <a:off x="4321175" y="5329238"/>
            <a:ext cx="0" cy="41275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5383" name="Line 135"/>
          <p:cNvSpPr>
            <a:spLocks noChangeShapeType="1"/>
          </p:cNvSpPr>
          <p:nvPr/>
        </p:nvSpPr>
        <p:spPr bwMode="auto">
          <a:xfrm flipV="1">
            <a:off x="3571875" y="5329238"/>
            <a:ext cx="3175" cy="41275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5384" name="Line 136"/>
          <p:cNvSpPr>
            <a:spLocks noChangeShapeType="1"/>
          </p:cNvSpPr>
          <p:nvPr/>
        </p:nvSpPr>
        <p:spPr bwMode="auto">
          <a:xfrm flipV="1">
            <a:off x="2825750" y="5329238"/>
            <a:ext cx="0" cy="41275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5385" name="Line 137"/>
          <p:cNvSpPr>
            <a:spLocks noChangeShapeType="1"/>
          </p:cNvSpPr>
          <p:nvPr/>
        </p:nvSpPr>
        <p:spPr bwMode="auto">
          <a:xfrm flipV="1">
            <a:off x="2076450" y="5329238"/>
            <a:ext cx="0" cy="41275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565386" name="Group 138"/>
          <p:cNvGrpSpPr>
            <a:grpSpLocks/>
          </p:cNvGrpSpPr>
          <p:nvPr/>
        </p:nvGrpSpPr>
        <p:grpSpPr bwMode="auto">
          <a:xfrm>
            <a:off x="1701800" y="5329238"/>
            <a:ext cx="2246313" cy="100012"/>
            <a:chOff x="1172" y="3018"/>
            <a:chExt cx="1412" cy="33"/>
          </a:xfrm>
        </p:grpSpPr>
        <p:sp>
          <p:nvSpPr>
            <p:cNvPr id="565387" name="Line 139"/>
            <p:cNvSpPr>
              <a:spLocks noChangeShapeType="1"/>
            </p:cNvSpPr>
            <p:nvPr/>
          </p:nvSpPr>
          <p:spPr bwMode="auto">
            <a:xfrm flipV="1">
              <a:off x="2583" y="3018"/>
              <a:ext cx="1" cy="33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5388" name="Line 140"/>
            <p:cNvSpPr>
              <a:spLocks noChangeShapeType="1"/>
            </p:cNvSpPr>
            <p:nvPr/>
          </p:nvSpPr>
          <p:spPr bwMode="auto">
            <a:xfrm flipV="1">
              <a:off x="2113" y="3018"/>
              <a:ext cx="0" cy="33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5389" name="Line 141"/>
            <p:cNvSpPr>
              <a:spLocks noChangeShapeType="1"/>
            </p:cNvSpPr>
            <p:nvPr/>
          </p:nvSpPr>
          <p:spPr bwMode="auto">
            <a:xfrm flipV="1">
              <a:off x="1642" y="3018"/>
              <a:ext cx="1" cy="33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5390" name="Line 142"/>
            <p:cNvSpPr>
              <a:spLocks noChangeShapeType="1"/>
            </p:cNvSpPr>
            <p:nvPr/>
          </p:nvSpPr>
          <p:spPr bwMode="auto">
            <a:xfrm flipV="1">
              <a:off x="1172" y="3018"/>
              <a:ext cx="0" cy="33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65391" name="Line 143"/>
          <p:cNvSpPr>
            <a:spLocks noChangeShapeType="1"/>
          </p:cNvSpPr>
          <p:nvPr/>
        </p:nvSpPr>
        <p:spPr bwMode="auto">
          <a:xfrm flipV="1">
            <a:off x="1327150" y="5329238"/>
            <a:ext cx="1588" cy="41275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5392" name="Line 144"/>
          <p:cNvSpPr>
            <a:spLocks noChangeShapeType="1"/>
          </p:cNvSpPr>
          <p:nvPr/>
        </p:nvSpPr>
        <p:spPr bwMode="auto">
          <a:xfrm flipV="1">
            <a:off x="952500" y="5329238"/>
            <a:ext cx="0" cy="41275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5393" name="Rectangle 145"/>
          <p:cNvSpPr>
            <a:spLocks noChangeArrowheads="1"/>
          </p:cNvSpPr>
          <p:nvPr/>
        </p:nvSpPr>
        <p:spPr bwMode="auto">
          <a:xfrm>
            <a:off x="4513263" y="5462588"/>
            <a:ext cx="3778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1400">
                <a:solidFill>
                  <a:srgbClr val="000080"/>
                </a:solidFill>
              </a:rPr>
              <a:t>SiO</a:t>
            </a:r>
            <a:r>
              <a:rPr lang="en-US" sz="1400" baseline="-25000">
                <a:solidFill>
                  <a:srgbClr val="000080"/>
                </a:solidFill>
              </a:rPr>
              <a:t>2</a:t>
            </a:r>
            <a:endParaRPr lang="ru-RU"/>
          </a:p>
        </p:txBody>
      </p:sp>
      <p:sp>
        <p:nvSpPr>
          <p:cNvPr id="565394" name="Rectangle 146"/>
          <p:cNvSpPr>
            <a:spLocks noChangeArrowheads="1"/>
          </p:cNvSpPr>
          <p:nvPr/>
        </p:nvSpPr>
        <p:spPr bwMode="auto">
          <a:xfrm>
            <a:off x="3794125" y="5456238"/>
            <a:ext cx="28892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1400" b="0">
                <a:solidFill>
                  <a:srgbClr val="000080"/>
                </a:solidFill>
              </a:rPr>
              <a:t>80</a:t>
            </a:r>
            <a:endParaRPr lang="ru-RU"/>
          </a:p>
        </p:txBody>
      </p:sp>
      <p:sp>
        <p:nvSpPr>
          <p:cNvPr id="565395" name="Rectangle 147"/>
          <p:cNvSpPr>
            <a:spLocks noChangeArrowheads="1"/>
          </p:cNvSpPr>
          <p:nvPr/>
        </p:nvSpPr>
        <p:spPr bwMode="auto">
          <a:xfrm>
            <a:off x="3044825" y="5456238"/>
            <a:ext cx="292100" cy="16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1400" b="0">
                <a:solidFill>
                  <a:srgbClr val="000080"/>
                </a:solidFill>
              </a:rPr>
              <a:t>60</a:t>
            </a:r>
            <a:endParaRPr lang="ru-RU"/>
          </a:p>
        </p:txBody>
      </p:sp>
      <p:sp>
        <p:nvSpPr>
          <p:cNvPr id="565396" name="Rectangle 148"/>
          <p:cNvSpPr>
            <a:spLocks noChangeArrowheads="1"/>
          </p:cNvSpPr>
          <p:nvPr/>
        </p:nvSpPr>
        <p:spPr bwMode="auto">
          <a:xfrm>
            <a:off x="2295525" y="5456238"/>
            <a:ext cx="292100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1400" b="0">
                <a:solidFill>
                  <a:srgbClr val="000080"/>
                </a:solidFill>
              </a:rPr>
              <a:t>40</a:t>
            </a:r>
            <a:endParaRPr lang="ru-RU"/>
          </a:p>
        </p:txBody>
      </p:sp>
      <p:sp>
        <p:nvSpPr>
          <p:cNvPr id="565397" name="Rectangle 149"/>
          <p:cNvSpPr>
            <a:spLocks noChangeArrowheads="1"/>
          </p:cNvSpPr>
          <p:nvPr/>
        </p:nvSpPr>
        <p:spPr bwMode="auto">
          <a:xfrm>
            <a:off x="1570038" y="5456238"/>
            <a:ext cx="292100" cy="16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1400" b="0">
                <a:solidFill>
                  <a:srgbClr val="000080"/>
                </a:solidFill>
              </a:rPr>
              <a:t>20</a:t>
            </a:r>
            <a:endParaRPr lang="ru-RU"/>
          </a:p>
        </p:txBody>
      </p:sp>
      <p:sp>
        <p:nvSpPr>
          <p:cNvPr id="565398" name="Rectangle 150"/>
          <p:cNvSpPr>
            <a:spLocks noChangeArrowheads="1"/>
          </p:cNvSpPr>
          <p:nvPr/>
        </p:nvSpPr>
        <p:spPr bwMode="auto">
          <a:xfrm>
            <a:off x="657225" y="5462588"/>
            <a:ext cx="4905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1400">
                <a:solidFill>
                  <a:srgbClr val="000080"/>
                </a:solidFill>
              </a:rPr>
              <a:t>UO</a:t>
            </a:r>
            <a:r>
              <a:rPr lang="en-US" sz="1400" baseline="-25000">
                <a:solidFill>
                  <a:srgbClr val="000080"/>
                </a:solidFill>
              </a:rPr>
              <a:t>2</a:t>
            </a:r>
            <a:endParaRPr lang="ru-RU"/>
          </a:p>
        </p:txBody>
      </p:sp>
      <p:sp>
        <p:nvSpPr>
          <p:cNvPr id="565399" name="Line 151"/>
          <p:cNvSpPr>
            <a:spLocks noChangeShapeType="1"/>
          </p:cNvSpPr>
          <p:nvPr/>
        </p:nvSpPr>
        <p:spPr bwMode="auto">
          <a:xfrm flipH="1">
            <a:off x="944563" y="1458913"/>
            <a:ext cx="3175" cy="3867150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5400" name="Line 152"/>
          <p:cNvSpPr>
            <a:spLocks noChangeShapeType="1"/>
          </p:cNvSpPr>
          <p:nvPr/>
        </p:nvSpPr>
        <p:spPr bwMode="auto">
          <a:xfrm flipH="1">
            <a:off x="842963" y="4137025"/>
            <a:ext cx="101600" cy="3175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5401" name="Rectangle 153"/>
          <p:cNvSpPr>
            <a:spLocks noChangeArrowheads="1"/>
          </p:cNvSpPr>
          <p:nvPr/>
        </p:nvSpPr>
        <p:spPr bwMode="auto">
          <a:xfrm>
            <a:off x="376238" y="4052888"/>
            <a:ext cx="4159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/>
            <a:r>
              <a:rPr lang="en-US" sz="1400" b="0">
                <a:solidFill>
                  <a:srgbClr val="000080"/>
                </a:solidFill>
              </a:rPr>
              <a:t>2000</a:t>
            </a:r>
            <a:endParaRPr lang="ru-RU"/>
          </a:p>
        </p:txBody>
      </p:sp>
      <p:sp>
        <p:nvSpPr>
          <p:cNvPr id="565402" name="Rectangle 154"/>
          <p:cNvSpPr>
            <a:spLocks noChangeArrowheads="1"/>
          </p:cNvSpPr>
          <p:nvPr/>
        </p:nvSpPr>
        <p:spPr bwMode="auto">
          <a:xfrm>
            <a:off x="1955800" y="5022850"/>
            <a:ext cx="1631950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1400">
                <a:solidFill>
                  <a:srgbClr val="000099"/>
                </a:solidFill>
              </a:rPr>
              <a:t>UO</a:t>
            </a:r>
            <a:r>
              <a:rPr lang="en-US" sz="1400" baseline="-25000">
                <a:solidFill>
                  <a:srgbClr val="000099"/>
                </a:solidFill>
              </a:rPr>
              <a:t>2 </a:t>
            </a:r>
            <a:r>
              <a:rPr lang="en-US" sz="1400">
                <a:solidFill>
                  <a:srgbClr val="000099"/>
                </a:solidFill>
              </a:rPr>
              <a:t>+ SiO</a:t>
            </a:r>
            <a:r>
              <a:rPr lang="en-US" sz="1400" baseline="-25000">
                <a:solidFill>
                  <a:srgbClr val="000099"/>
                </a:solidFill>
              </a:rPr>
              <a:t>2</a:t>
            </a:r>
            <a:endParaRPr lang="ru-RU"/>
          </a:p>
        </p:txBody>
      </p:sp>
      <p:sp>
        <p:nvSpPr>
          <p:cNvPr id="565403" name="Line 155"/>
          <p:cNvSpPr>
            <a:spLocks noChangeShapeType="1"/>
          </p:cNvSpPr>
          <p:nvPr/>
        </p:nvSpPr>
        <p:spPr bwMode="auto">
          <a:xfrm flipH="1">
            <a:off x="842963" y="5326063"/>
            <a:ext cx="101600" cy="3175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5404" name="Rectangle 156"/>
          <p:cNvSpPr>
            <a:spLocks noChangeArrowheads="1"/>
          </p:cNvSpPr>
          <p:nvPr/>
        </p:nvSpPr>
        <p:spPr bwMode="auto">
          <a:xfrm>
            <a:off x="376238" y="5240338"/>
            <a:ext cx="415925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/>
            <a:r>
              <a:rPr lang="en-US" sz="1400" b="0">
                <a:solidFill>
                  <a:srgbClr val="000080"/>
                </a:solidFill>
              </a:rPr>
              <a:t>1600</a:t>
            </a:r>
            <a:endParaRPr lang="ru-RU"/>
          </a:p>
        </p:txBody>
      </p:sp>
      <p:sp>
        <p:nvSpPr>
          <p:cNvPr id="565405" name="Line 157"/>
          <p:cNvSpPr>
            <a:spLocks noChangeShapeType="1"/>
          </p:cNvSpPr>
          <p:nvPr/>
        </p:nvSpPr>
        <p:spPr bwMode="auto">
          <a:xfrm flipH="1">
            <a:off x="842963" y="4741863"/>
            <a:ext cx="101600" cy="0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5406" name="Rectangle 158"/>
          <p:cNvSpPr>
            <a:spLocks noChangeArrowheads="1"/>
          </p:cNvSpPr>
          <p:nvPr/>
        </p:nvSpPr>
        <p:spPr bwMode="auto">
          <a:xfrm>
            <a:off x="376238" y="4646613"/>
            <a:ext cx="4159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/>
            <a:r>
              <a:rPr lang="en-US" sz="1400" b="0">
                <a:solidFill>
                  <a:srgbClr val="000080"/>
                </a:solidFill>
              </a:rPr>
              <a:t>1800</a:t>
            </a:r>
            <a:endParaRPr lang="ru-RU"/>
          </a:p>
        </p:txBody>
      </p:sp>
      <p:sp>
        <p:nvSpPr>
          <p:cNvPr id="565407" name="Line 159"/>
          <p:cNvSpPr>
            <a:spLocks noChangeShapeType="1"/>
          </p:cNvSpPr>
          <p:nvPr/>
        </p:nvSpPr>
        <p:spPr bwMode="auto">
          <a:xfrm flipH="1">
            <a:off x="842963" y="3557588"/>
            <a:ext cx="95250" cy="0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5408" name="Rectangle 160"/>
          <p:cNvSpPr>
            <a:spLocks noChangeArrowheads="1"/>
          </p:cNvSpPr>
          <p:nvPr/>
        </p:nvSpPr>
        <p:spPr bwMode="auto">
          <a:xfrm>
            <a:off x="339725" y="3459163"/>
            <a:ext cx="452438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/>
            <a:r>
              <a:rPr lang="en-US" sz="1400" b="0">
                <a:solidFill>
                  <a:srgbClr val="000080"/>
                </a:solidFill>
              </a:rPr>
              <a:t>2200</a:t>
            </a:r>
            <a:endParaRPr lang="ru-RU"/>
          </a:p>
        </p:txBody>
      </p:sp>
      <p:sp>
        <p:nvSpPr>
          <p:cNvPr id="565409" name="Line 161"/>
          <p:cNvSpPr>
            <a:spLocks noChangeShapeType="1"/>
          </p:cNvSpPr>
          <p:nvPr/>
        </p:nvSpPr>
        <p:spPr bwMode="auto">
          <a:xfrm flipH="1">
            <a:off x="842963" y="2962275"/>
            <a:ext cx="95250" cy="0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5410" name="Rectangle 162"/>
          <p:cNvSpPr>
            <a:spLocks noChangeArrowheads="1"/>
          </p:cNvSpPr>
          <p:nvPr/>
        </p:nvSpPr>
        <p:spPr bwMode="auto">
          <a:xfrm>
            <a:off x="339725" y="2867025"/>
            <a:ext cx="452438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/>
            <a:r>
              <a:rPr lang="en-US" sz="1400" b="0">
                <a:solidFill>
                  <a:srgbClr val="000080"/>
                </a:solidFill>
              </a:rPr>
              <a:t>2400</a:t>
            </a:r>
            <a:endParaRPr lang="ru-RU"/>
          </a:p>
        </p:txBody>
      </p:sp>
      <p:sp>
        <p:nvSpPr>
          <p:cNvPr id="565411" name="Rectangle 163"/>
          <p:cNvSpPr>
            <a:spLocks noChangeArrowheads="1"/>
          </p:cNvSpPr>
          <p:nvPr/>
        </p:nvSpPr>
        <p:spPr bwMode="auto">
          <a:xfrm>
            <a:off x="1631950" y="4149725"/>
            <a:ext cx="16319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1400">
                <a:solidFill>
                  <a:srgbClr val="000099"/>
                </a:solidFill>
              </a:rPr>
              <a:t>UO</a:t>
            </a:r>
            <a:r>
              <a:rPr lang="en-US" sz="1400" baseline="-25000">
                <a:solidFill>
                  <a:srgbClr val="000099"/>
                </a:solidFill>
              </a:rPr>
              <a:t>2 </a:t>
            </a:r>
            <a:r>
              <a:rPr lang="en-US" sz="1400">
                <a:solidFill>
                  <a:srgbClr val="000099"/>
                </a:solidFill>
              </a:rPr>
              <a:t>+ L</a:t>
            </a:r>
            <a:endParaRPr lang="ru-RU"/>
          </a:p>
        </p:txBody>
      </p:sp>
      <p:sp>
        <p:nvSpPr>
          <p:cNvPr id="565412" name="Line 164"/>
          <p:cNvSpPr>
            <a:spLocks noChangeShapeType="1"/>
          </p:cNvSpPr>
          <p:nvPr/>
        </p:nvSpPr>
        <p:spPr bwMode="auto">
          <a:xfrm>
            <a:off x="3332163" y="3314700"/>
            <a:ext cx="527050" cy="371475"/>
          </a:xfrm>
          <a:prstGeom prst="line">
            <a:avLst/>
          </a:prstGeom>
          <a:noFill/>
          <a:ln w="12700">
            <a:solidFill>
              <a:srgbClr val="3333CC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69696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5413" name="Line 165"/>
          <p:cNvSpPr>
            <a:spLocks noChangeShapeType="1"/>
          </p:cNvSpPr>
          <p:nvPr/>
        </p:nvSpPr>
        <p:spPr bwMode="auto">
          <a:xfrm flipH="1">
            <a:off x="4686300" y="4137025"/>
            <a:ext cx="103188" cy="3175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5414" name="Line 166"/>
          <p:cNvSpPr>
            <a:spLocks noChangeShapeType="1"/>
          </p:cNvSpPr>
          <p:nvPr/>
        </p:nvSpPr>
        <p:spPr bwMode="auto">
          <a:xfrm flipH="1">
            <a:off x="4686300" y="5326063"/>
            <a:ext cx="103188" cy="3175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5415" name="Line 167"/>
          <p:cNvSpPr>
            <a:spLocks noChangeShapeType="1"/>
          </p:cNvSpPr>
          <p:nvPr/>
        </p:nvSpPr>
        <p:spPr bwMode="auto">
          <a:xfrm flipH="1">
            <a:off x="4686300" y="4741863"/>
            <a:ext cx="103188" cy="0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5416" name="Line 168"/>
          <p:cNvSpPr>
            <a:spLocks noChangeShapeType="1"/>
          </p:cNvSpPr>
          <p:nvPr/>
        </p:nvSpPr>
        <p:spPr bwMode="auto">
          <a:xfrm flipH="1">
            <a:off x="4686300" y="3556000"/>
            <a:ext cx="103188" cy="1588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5417" name="Line 169"/>
          <p:cNvSpPr>
            <a:spLocks noChangeShapeType="1"/>
          </p:cNvSpPr>
          <p:nvPr/>
        </p:nvSpPr>
        <p:spPr bwMode="auto">
          <a:xfrm flipH="1">
            <a:off x="4686300" y="2962275"/>
            <a:ext cx="103188" cy="3175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5418" name="Rectangle 170"/>
          <p:cNvSpPr>
            <a:spLocks noChangeArrowheads="1"/>
          </p:cNvSpPr>
          <p:nvPr/>
        </p:nvSpPr>
        <p:spPr bwMode="auto">
          <a:xfrm>
            <a:off x="587375" y="1195388"/>
            <a:ext cx="7413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1400">
                <a:solidFill>
                  <a:srgbClr val="000080"/>
                </a:solidFill>
              </a:rPr>
              <a:t>T, </a:t>
            </a:r>
            <a:r>
              <a:rPr lang="en-US" sz="1400">
                <a:solidFill>
                  <a:srgbClr val="000080"/>
                </a:solidFill>
                <a:sym typeface="Symbol" pitchFamily="18" charset="2"/>
              </a:rPr>
              <a:t></a:t>
            </a:r>
            <a:r>
              <a:rPr lang="en-US" sz="1400">
                <a:solidFill>
                  <a:srgbClr val="000080"/>
                </a:solidFill>
              </a:rPr>
              <a:t>C</a:t>
            </a:r>
            <a:endParaRPr lang="ru-RU"/>
          </a:p>
        </p:txBody>
      </p:sp>
      <p:sp>
        <p:nvSpPr>
          <p:cNvPr id="565419" name="Line 171"/>
          <p:cNvSpPr>
            <a:spLocks noChangeShapeType="1"/>
          </p:cNvSpPr>
          <p:nvPr/>
        </p:nvSpPr>
        <p:spPr bwMode="auto">
          <a:xfrm flipH="1">
            <a:off x="842963" y="2370138"/>
            <a:ext cx="101600" cy="1587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5420" name="Line 172"/>
          <p:cNvSpPr>
            <a:spLocks noChangeShapeType="1"/>
          </p:cNvSpPr>
          <p:nvPr/>
        </p:nvSpPr>
        <p:spPr bwMode="auto">
          <a:xfrm flipH="1">
            <a:off x="842963" y="1776413"/>
            <a:ext cx="101600" cy="1587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5421" name="Rectangle 173"/>
          <p:cNvSpPr>
            <a:spLocks noChangeArrowheads="1"/>
          </p:cNvSpPr>
          <p:nvPr/>
        </p:nvSpPr>
        <p:spPr bwMode="auto">
          <a:xfrm>
            <a:off x="339725" y="1681163"/>
            <a:ext cx="452438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/>
            <a:r>
              <a:rPr lang="en-US" sz="1400" b="0">
                <a:solidFill>
                  <a:srgbClr val="000080"/>
                </a:solidFill>
              </a:rPr>
              <a:t>2800</a:t>
            </a:r>
            <a:endParaRPr lang="ru-RU"/>
          </a:p>
        </p:txBody>
      </p:sp>
      <p:sp>
        <p:nvSpPr>
          <p:cNvPr id="565422" name="Line 174"/>
          <p:cNvSpPr>
            <a:spLocks noChangeShapeType="1"/>
          </p:cNvSpPr>
          <p:nvPr/>
        </p:nvSpPr>
        <p:spPr bwMode="auto">
          <a:xfrm flipH="1">
            <a:off x="3335338" y="3943350"/>
            <a:ext cx="92551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69696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5423" name="Freeform 175"/>
          <p:cNvSpPr>
            <a:spLocks/>
          </p:cNvSpPr>
          <p:nvPr/>
        </p:nvSpPr>
        <p:spPr bwMode="auto">
          <a:xfrm>
            <a:off x="2286000" y="3121025"/>
            <a:ext cx="1039813" cy="822325"/>
          </a:xfrm>
          <a:custGeom>
            <a:avLst/>
            <a:gdLst>
              <a:gd name="T0" fmla="*/ 654 w 654"/>
              <a:gd name="T1" fmla="*/ 528 h 528"/>
              <a:gd name="T2" fmla="*/ 0 w 654"/>
              <a:gd name="T3" fmla="*/ 0 h 52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54" h="528">
                <a:moveTo>
                  <a:pt x="654" y="528"/>
                </a:moveTo>
                <a:cubicBezTo>
                  <a:pt x="318" y="477"/>
                  <a:pt x="0" y="0"/>
                  <a:pt x="0" y="0"/>
                </a:cubicBez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69696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5424" name="Freeform 176"/>
          <p:cNvSpPr>
            <a:spLocks/>
          </p:cNvSpPr>
          <p:nvPr/>
        </p:nvSpPr>
        <p:spPr bwMode="auto">
          <a:xfrm>
            <a:off x="950913" y="1563688"/>
            <a:ext cx="1330325" cy="1557337"/>
          </a:xfrm>
          <a:custGeom>
            <a:avLst/>
            <a:gdLst>
              <a:gd name="T0" fmla="*/ 837 w 837"/>
              <a:gd name="T1" fmla="*/ 999 h 999"/>
              <a:gd name="T2" fmla="*/ 0 w 837"/>
              <a:gd name="T3" fmla="*/ 0 h 99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37" h="999">
                <a:moveTo>
                  <a:pt x="837" y="999"/>
                </a:moveTo>
                <a:cubicBezTo>
                  <a:pt x="390" y="282"/>
                  <a:pt x="66" y="36"/>
                  <a:pt x="0" y="0"/>
                </a:cubicBezTo>
              </a:path>
            </a:pathLst>
          </a:custGeom>
          <a:noFill/>
          <a:ln w="2540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69696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5425" name="Rectangle 177"/>
          <p:cNvSpPr>
            <a:spLocks noChangeArrowheads="1"/>
          </p:cNvSpPr>
          <p:nvPr/>
        </p:nvSpPr>
        <p:spPr bwMode="auto">
          <a:xfrm>
            <a:off x="2316163" y="1804988"/>
            <a:ext cx="1630362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1400">
                <a:solidFill>
                  <a:srgbClr val="000099"/>
                </a:solidFill>
              </a:rPr>
              <a:t>L</a:t>
            </a:r>
            <a:endParaRPr lang="ru-RU"/>
          </a:p>
        </p:txBody>
      </p:sp>
      <p:sp>
        <p:nvSpPr>
          <p:cNvPr id="565426" name="Rectangle 178"/>
          <p:cNvSpPr>
            <a:spLocks noChangeArrowheads="1"/>
          </p:cNvSpPr>
          <p:nvPr/>
        </p:nvSpPr>
        <p:spPr bwMode="auto">
          <a:xfrm>
            <a:off x="2768600" y="3006725"/>
            <a:ext cx="9445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1400">
                <a:solidFill>
                  <a:srgbClr val="000099"/>
                </a:solidFill>
              </a:rPr>
              <a:t>L</a:t>
            </a:r>
            <a:r>
              <a:rPr lang="en-US" sz="1400" baseline="-25000">
                <a:solidFill>
                  <a:srgbClr val="000099"/>
                </a:solidFill>
              </a:rPr>
              <a:t>1</a:t>
            </a:r>
            <a:r>
              <a:rPr lang="en-US" sz="1400">
                <a:solidFill>
                  <a:srgbClr val="000099"/>
                </a:solidFill>
              </a:rPr>
              <a:t> + L</a:t>
            </a:r>
            <a:r>
              <a:rPr lang="en-US" sz="1400" baseline="-25000">
                <a:solidFill>
                  <a:srgbClr val="000099"/>
                </a:solidFill>
              </a:rPr>
              <a:t>2</a:t>
            </a:r>
            <a:endParaRPr lang="ru-RU"/>
          </a:p>
        </p:txBody>
      </p:sp>
      <p:sp>
        <p:nvSpPr>
          <p:cNvPr id="565427" name="Rectangle 179"/>
          <p:cNvSpPr>
            <a:spLocks noChangeArrowheads="1"/>
          </p:cNvSpPr>
          <p:nvPr/>
        </p:nvSpPr>
        <p:spPr bwMode="auto">
          <a:xfrm>
            <a:off x="1416050" y="3648075"/>
            <a:ext cx="974725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1400" b="0">
                <a:solidFill>
                  <a:srgbClr val="000099"/>
                </a:solidFill>
              </a:rPr>
              <a:t>2080</a:t>
            </a:r>
            <a:endParaRPr lang="ru-RU"/>
          </a:p>
        </p:txBody>
      </p:sp>
      <p:sp>
        <p:nvSpPr>
          <p:cNvPr id="565428" name="Line 180"/>
          <p:cNvSpPr>
            <a:spLocks noChangeShapeType="1"/>
          </p:cNvSpPr>
          <p:nvPr/>
        </p:nvSpPr>
        <p:spPr bwMode="auto">
          <a:xfrm flipH="1">
            <a:off x="4695825" y="2368550"/>
            <a:ext cx="104775" cy="1588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5429" name="Line 181"/>
          <p:cNvSpPr>
            <a:spLocks noChangeShapeType="1"/>
          </p:cNvSpPr>
          <p:nvPr/>
        </p:nvSpPr>
        <p:spPr bwMode="auto">
          <a:xfrm flipH="1">
            <a:off x="4695825" y="1776413"/>
            <a:ext cx="104775" cy="1587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5430" name="Freeform 182"/>
          <p:cNvSpPr>
            <a:spLocks/>
          </p:cNvSpPr>
          <p:nvPr/>
        </p:nvSpPr>
        <p:spPr bwMode="auto">
          <a:xfrm>
            <a:off x="3478213" y="2201863"/>
            <a:ext cx="1127125" cy="2576512"/>
          </a:xfrm>
          <a:custGeom>
            <a:avLst/>
            <a:gdLst>
              <a:gd name="T0" fmla="*/ 0 w 1774"/>
              <a:gd name="T1" fmla="*/ 2662 h 4058"/>
              <a:gd name="T2" fmla="*/ 1440 w 1774"/>
              <a:gd name="T3" fmla="*/ 2647 h 4058"/>
              <a:gd name="T4" fmla="*/ 1774 w 1774"/>
              <a:gd name="T5" fmla="*/ 4058 h 40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74" h="4058">
                <a:moveTo>
                  <a:pt x="0" y="2662"/>
                </a:moveTo>
                <a:cubicBezTo>
                  <a:pt x="135" y="810"/>
                  <a:pt x="809" y="0"/>
                  <a:pt x="1440" y="2647"/>
                </a:cubicBezTo>
                <a:cubicBezTo>
                  <a:pt x="1660" y="2887"/>
                  <a:pt x="1693" y="3403"/>
                  <a:pt x="1774" y="4058"/>
                </a:cubicBezTo>
              </a:path>
            </a:pathLst>
          </a:custGeom>
          <a:noFill/>
          <a:ln w="25400" cap="flat" cmpd="sng">
            <a:solidFill>
              <a:srgbClr val="3333CC"/>
            </a:solidFill>
            <a:prstDash val="dash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69696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5431" name="Oval 183"/>
          <p:cNvSpPr>
            <a:spLocks noChangeArrowheads="1"/>
          </p:cNvSpPr>
          <p:nvPr/>
        </p:nvSpPr>
        <p:spPr bwMode="auto">
          <a:xfrm>
            <a:off x="4333875" y="3665538"/>
            <a:ext cx="101600" cy="100012"/>
          </a:xfrm>
          <a:prstGeom prst="ellipse">
            <a:avLst/>
          </a:prstGeom>
          <a:solidFill>
            <a:srgbClr val="00CC99">
              <a:alpha val="60001"/>
            </a:srgbClr>
          </a:solidFill>
          <a:ln w="12700" algn="ctr">
            <a:solidFill>
              <a:srgbClr val="3333CC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69696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e-DE"/>
          </a:p>
        </p:txBody>
      </p:sp>
      <p:sp>
        <p:nvSpPr>
          <p:cNvPr id="565432" name="Oval 184"/>
          <p:cNvSpPr>
            <a:spLocks noChangeArrowheads="1"/>
          </p:cNvSpPr>
          <p:nvPr/>
        </p:nvSpPr>
        <p:spPr bwMode="auto">
          <a:xfrm>
            <a:off x="3425825" y="3859213"/>
            <a:ext cx="101600" cy="100012"/>
          </a:xfrm>
          <a:prstGeom prst="ellipse">
            <a:avLst/>
          </a:prstGeom>
          <a:solidFill>
            <a:srgbClr val="00CC99">
              <a:alpha val="60001"/>
            </a:srgbClr>
          </a:solidFill>
          <a:ln w="12700" algn="ctr">
            <a:solidFill>
              <a:srgbClr val="3333CC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69696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e-DE"/>
          </a:p>
        </p:txBody>
      </p:sp>
      <p:sp>
        <p:nvSpPr>
          <p:cNvPr id="565433" name="Line 185"/>
          <p:cNvSpPr>
            <a:spLocks noChangeShapeType="1"/>
          </p:cNvSpPr>
          <p:nvPr/>
        </p:nvSpPr>
        <p:spPr bwMode="auto">
          <a:xfrm flipV="1">
            <a:off x="3848100" y="2549525"/>
            <a:ext cx="0" cy="2794000"/>
          </a:xfrm>
          <a:prstGeom prst="line">
            <a:avLst/>
          </a:prstGeom>
          <a:noFill/>
          <a:ln w="12700">
            <a:solidFill>
              <a:srgbClr val="008000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69696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5435" name="Rectangle 187"/>
          <p:cNvSpPr>
            <a:spLocks noChangeArrowheads="1"/>
          </p:cNvSpPr>
          <p:nvPr/>
        </p:nvSpPr>
        <p:spPr bwMode="auto">
          <a:xfrm>
            <a:off x="3122613" y="3957638"/>
            <a:ext cx="974725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1400" b="0">
                <a:solidFill>
                  <a:srgbClr val="FF0000"/>
                </a:solidFill>
              </a:rPr>
              <a:t>2070±10</a:t>
            </a:r>
            <a:endParaRPr lang="ru-RU"/>
          </a:p>
        </p:txBody>
      </p:sp>
      <p:sp>
        <p:nvSpPr>
          <p:cNvPr id="565436" name="Rectangle 188"/>
          <p:cNvSpPr>
            <a:spLocks noChangeArrowheads="1"/>
          </p:cNvSpPr>
          <p:nvPr/>
        </p:nvSpPr>
        <p:spPr bwMode="auto">
          <a:xfrm>
            <a:off x="2232025" y="5730875"/>
            <a:ext cx="1203325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1400">
                <a:solidFill>
                  <a:srgbClr val="000080"/>
                </a:solidFill>
              </a:rPr>
              <a:t>mol</a:t>
            </a:r>
            <a:r>
              <a:rPr lang="it-IT" sz="1400">
                <a:solidFill>
                  <a:srgbClr val="000080"/>
                </a:solidFill>
              </a:rPr>
              <a:t> % SiO</a:t>
            </a:r>
            <a:r>
              <a:rPr lang="it-IT" sz="1400" baseline="-25000">
                <a:solidFill>
                  <a:srgbClr val="000080"/>
                </a:solidFill>
              </a:rPr>
              <a:t>2</a:t>
            </a:r>
            <a:endParaRPr lang="ru-RU"/>
          </a:p>
        </p:txBody>
      </p:sp>
      <p:sp>
        <p:nvSpPr>
          <p:cNvPr id="565437" name="Oval 189"/>
          <p:cNvSpPr>
            <a:spLocks noChangeArrowheads="1"/>
          </p:cNvSpPr>
          <p:nvPr/>
        </p:nvSpPr>
        <p:spPr bwMode="auto">
          <a:xfrm>
            <a:off x="4230688" y="3506788"/>
            <a:ext cx="101600" cy="100012"/>
          </a:xfrm>
          <a:prstGeom prst="ellipse">
            <a:avLst/>
          </a:prstGeom>
          <a:solidFill>
            <a:srgbClr val="00CC99">
              <a:alpha val="60001"/>
            </a:srgbClr>
          </a:solidFill>
          <a:ln w="12700" algn="ctr">
            <a:solidFill>
              <a:srgbClr val="3333CC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69696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e-DE"/>
          </a:p>
        </p:txBody>
      </p:sp>
      <p:sp>
        <p:nvSpPr>
          <p:cNvPr id="565438" name="Oval 190"/>
          <p:cNvSpPr>
            <a:spLocks noChangeArrowheads="1"/>
          </p:cNvSpPr>
          <p:nvPr/>
        </p:nvSpPr>
        <p:spPr bwMode="auto">
          <a:xfrm>
            <a:off x="3497263" y="3505200"/>
            <a:ext cx="101600" cy="98425"/>
          </a:xfrm>
          <a:prstGeom prst="ellipse">
            <a:avLst/>
          </a:prstGeom>
          <a:solidFill>
            <a:srgbClr val="00CC99">
              <a:alpha val="60001"/>
            </a:srgbClr>
          </a:solidFill>
          <a:ln w="12700" algn="ctr">
            <a:solidFill>
              <a:srgbClr val="3333CC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69696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e-DE"/>
          </a:p>
        </p:txBody>
      </p:sp>
      <p:sp>
        <p:nvSpPr>
          <p:cNvPr id="565439" name="Oval 191"/>
          <p:cNvSpPr>
            <a:spLocks noChangeArrowheads="1"/>
          </p:cNvSpPr>
          <p:nvPr/>
        </p:nvSpPr>
        <p:spPr bwMode="auto">
          <a:xfrm>
            <a:off x="3446463" y="3667125"/>
            <a:ext cx="101600" cy="100013"/>
          </a:xfrm>
          <a:prstGeom prst="ellipse">
            <a:avLst/>
          </a:prstGeom>
          <a:solidFill>
            <a:srgbClr val="00CC99">
              <a:alpha val="60001"/>
            </a:srgbClr>
          </a:solidFill>
          <a:ln w="12700" algn="ctr">
            <a:solidFill>
              <a:srgbClr val="3333CC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69696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e-DE"/>
          </a:p>
        </p:txBody>
      </p:sp>
      <p:sp>
        <p:nvSpPr>
          <p:cNvPr id="565440" name="Oval 192"/>
          <p:cNvSpPr>
            <a:spLocks noChangeArrowheads="1"/>
          </p:cNvSpPr>
          <p:nvPr/>
        </p:nvSpPr>
        <p:spPr bwMode="auto">
          <a:xfrm>
            <a:off x="4332288" y="3859213"/>
            <a:ext cx="101600" cy="100012"/>
          </a:xfrm>
          <a:prstGeom prst="ellipse">
            <a:avLst/>
          </a:prstGeom>
          <a:solidFill>
            <a:srgbClr val="00CC99">
              <a:alpha val="60001"/>
            </a:srgbClr>
          </a:solidFill>
          <a:ln w="12700" algn="ctr">
            <a:solidFill>
              <a:srgbClr val="3333CC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69696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e-DE"/>
          </a:p>
        </p:txBody>
      </p:sp>
      <p:sp>
        <p:nvSpPr>
          <p:cNvPr id="565441" name="Oval 193"/>
          <p:cNvSpPr>
            <a:spLocks noChangeArrowheads="1"/>
          </p:cNvSpPr>
          <p:nvPr/>
        </p:nvSpPr>
        <p:spPr bwMode="auto">
          <a:xfrm>
            <a:off x="3619500" y="2914650"/>
            <a:ext cx="101600" cy="100013"/>
          </a:xfrm>
          <a:prstGeom prst="ellipse">
            <a:avLst/>
          </a:prstGeom>
          <a:solidFill>
            <a:srgbClr val="00CC99"/>
          </a:solidFill>
          <a:ln w="12700" algn="ctr">
            <a:solidFill>
              <a:srgbClr val="3333CC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69696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e-DE"/>
          </a:p>
        </p:txBody>
      </p:sp>
      <p:sp>
        <p:nvSpPr>
          <p:cNvPr id="565442" name="Oval 194"/>
          <p:cNvSpPr>
            <a:spLocks noChangeArrowheads="1"/>
          </p:cNvSpPr>
          <p:nvPr/>
        </p:nvSpPr>
        <p:spPr bwMode="auto">
          <a:xfrm>
            <a:off x="3992563" y="2914650"/>
            <a:ext cx="103187" cy="100013"/>
          </a:xfrm>
          <a:prstGeom prst="ellipse">
            <a:avLst/>
          </a:prstGeom>
          <a:solidFill>
            <a:srgbClr val="00CC99"/>
          </a:solidFill>
          <a:ln w="12700" algn="ctr">
            <a:solidFill>
              <a:srgbClr val="3333CC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69696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e-DE"/>
          </a:p>
        </p:txBody>
      </p:sp>
      <p:sp>
        <p:nvSpPr>
          <p:cNvPr id="565453" name="Rectangle 205"/>
          <p:cNvSpPr>
            <a:spLocks noChangeArrowheads="1"/>
          </p:cNvSpPr>
          <p:nvPr/>
        </p:nvSpPr>
        <p:spPr bwMode="auto">
          <a:xfrm>
            <a:off x="111125" y="496888"/>
            <a:ext cx="28352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defTabSz="762000">
              <a:tabLst>
                <a:tab pos="990600" algn="l"/>
              </a:tabLst>
            </a:pPr>
            <a:r>
              <a:rPr lang="en-US">
                <a:solidFill>
                  <a:srgbClr val="660033"/>
                </a:solidFill>
              </a:rPr>
              <a:t>UO</a:t>
            </a:r>
            <a:r>
              <a:rPr lang="en-US" baseline="-25000">
                <a:solidFill>
                  <a:srgbClr val="660033"/>
                </a:solidFill>
              </a:rPr>
              <a:t>2</a:t>
            </a:r>
            <a:r>
              <a:rPr lang="en-US">
                <a:solidFill>
                  <a:srgbClr val="660033"/>
                </a:solidFill>
                <a:cs typeface="Arial" pitchFamily="34" charset="0"/>
              </a:rPr>
              <a:t>–</a:t>
            </a:r>
            <a:r>
              <a:rPr lang="en-US">
                <a:solidFill>
                  <a:srgbClr val="660033"/>
                </a:solidFill>
              </a:rPr>
              <a:t>SiO</a:t>
            </a:r>
            <a:r>
              <a:rPr lang="en-US" baseline="-25000">
                <a:solidFill>
                  <a:srgbClr val="660033"/>
                </a:solidFill>
              </a:rPr>
              <a:t>2</a:t>
            </a:r>
          </a:p>
        </p:txBody>
      </p:sp>
      <p:sp>
        <p:nvSpPr>
          <p:cNvPr id="565455" name="Line 207"/>
          <p:cNvSpPr>
            <a:spLocks noChangeShapeType="1"/>
          </p:cNvSpPr>
          <p:nvPr/>
        </p:nvSpPr>
        <p:spPr bwMode="auto">
          <a:xfrm flipV="1">
            <a:off x="4325938" y="3074988"/>
            <a:ext cx="0" cy="2268537"/>
          </a:xfrm>
          <a:prstGeom prst="line">
            <a:avLst/>
          </a:prstGeom>
          <a:noFill/>
          <a:ln w="12700">
            <a:solidFill>
              <a:srgbClr val="008000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69696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5456" name="Line 208"/>
          <p:cNvSpPr>
            <a:spLocks noChangeShapeType="1"/>
          </p:cNvSpPr>
          <p:nvPr/>
        </p:nvSpPr>
        <p:spPr bwMode="auto">
          <a:xfrm flipV="1">
            <a:off x="4610100" y="4067175"/>
            <a:ext cx="0" cy="1276350"/>
          </a:xfrm>
          <a:prstGeom prst="line">
            <a:avLst/>
          </a:prstGeom>
          <a:noFill/>
          <a:ln w="12700">
            <a:solidFill>
              <a:srgbClr val="008000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69696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5458" name="Line 210"/>
          <p:cNvSpPr>
            <a:spLocks noChangeShapeType="1"/>
          </p:cNvSpPr>
          <p:nvPr/>
        </p:nvSpPr>
        <p:spPr bwMode="auto">
          <a:xfrm flipV="1">
            <a:off x="3573463" y="2949575"/>
            <a:ext cx="0" cy="2393950"/>
          </a:xfrm>
          <a:prstGeom prst="line">
            <a:avLst/>
          </a:prstGeom>
          <a:noFill/>
          <a:ln w="12700">
            <a:solidFill>
              <a:srgbClr val="008000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69696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5459" name="Line 211"/>
          <p:cNvSpPr>
            <a:spLocks noChangeShapeType="1"/>
          </p:cNvSpPr>
          <p:nvPr/>
        </p:nvSpPr>
        <p:spPr bwMode="auto">
          <a:xfrm flipV="1">
            <a:off x="2827338" y="3224213"/>
            <a:ext cx="0" cy="2119312"/>
          </a:xfrm>
          <a:prstGeom prst="line">
            <a:avLst/>
          </a:prstGeom>
          <a:noFill/>
          <a:ln w="12700">
            <a:solidFill>
              <a:srgbClr val="008000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69696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5460" name="Line 212"/>
          <p:cNvSpPr>
            <a:spLocks noChangeShapeType="1"/>
          </p:cNvSpPr>
          <p:nvPr/>
        </p:nvSpPr>
        <p:spPr bwMode="auto">
          <a:xfrm flipV="1">
            <a:off x="2073275" y="2540000"/>
            <a:ext cx="0" cy="2803525"/>
          </a:xfrm>
          <a:prstGeom prst="line">
            <a:avLst/>
          </a:prstGeom>
          <a:noFill/>
          <a:ln w="12700">
            <a:solidFill>
              <a:srgbClr val="008000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69696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5462" name="Line 214"/>
          <p:cNvSpPr>
            <a:spLocks noChangeShapeType="1"/>
          </p:cNvSpPr>
          <p:nvPr/>
        </p:nvSpPr>
        <p:spPr bwMode="auto">
          <a:xfrm flipV="1">
            <a:off x="3192463" y="3676650"/>
            <a:ext cx="0" cy="1666875"/>
          </a:xfrm>
          <a:prstGeom prst="line">
            <a:avLst/>
          </a:prstGeom>
          <a:noFill/>
          <a:ln w="12700">
            <a:solidFill>
              <a:srgbClr val="008000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69696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5463" name="Line 215"/>
          <p:cNvSpPr>
            <a:spLocks noChangeShapeType="1"/>
          </p:cNvSpPr>
          <p:nvPr/>
        </p:nvSpPr>
        <p:spPr bwMode="auto">
          <a:xfrm flipV="1">
            <a:off x="2454275" y="3135313"/>
            <a:ext cx="0" cy="2208212"/>
          </a:xfrm>
          <a:prstGeom prst="line">
            <a:avLst/>
          </a:prstGeom>
          <a:noFill/>
          <a:ln w="12700">
            <a:solidFill>
              <a:srgbClr val="008000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69696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5464" name="Line 216"/>
          <p:cNvSpPr>
            <a:spLocks noChangeShapeType="1"/>
          </p:cNvSpPr>
          <p:nvPr/>
        </p:nvSpPr>
        <p:spPr bwMode="auto">
          <a:xfrm flipV="1">
            <a:off x="4510088" y="3729038"/>
            <a:ext cx="0" cy="1614487"/>
          </a:xfrm>
          <a:prstGeom prst="line">
            <a:avLst/>
          </a:prstGeom>
          <a:noFill/>
          <a:ln w="12700">
            <a:solidFill>
              <a:srgbClr val="008000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69696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5465" name="Line 217"/>
          <p:cNvSpPr>
            <a:spLocks noChangeShapeType="1"/>
          </p:cNvSpPr>
          <p:nvPr/>
        </p:nvSpPr>
        <p:spPr bwMode="auto">
          <a:xfrm flipV="1">
            <a:off x="1701800" y="2070100"/>
            <a:ext cx="0" cy="3273425"/>
          </a:xfrm>
          <a:prstGeom prst="line">
            <a:avLst/>
          </a:prstGeom>
          <a:noFill/>
          <a:ln w="12700">
            <a:solidFill>
              <a:srgbClr val="008000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69696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5466" name="Rectangle 218"/>
          <p:cNvSpPr>
            <a:spLocks noChangeArrowheads="1"/>
          </p:cNvSpPr>
          <p:nvPr/>
        </p:nvSpPr>
        <p:spPr bwMode="auto">
          <a:xfrm>
            <a:off x="4545013" y="3819525"/>
            <a:ext cx="1397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1400">
                <a:solidFill>
                  <a:srgbClr val="006600"/>
                </a:solidFill>
              </a:rPr>
              <a:t>1</a:t>
            </a:r>
            <a:endParaRPr lang="ru-RU">
              <a:solidFill>
                <a:srgbClr val="006600"/>
              </a:solidFill>
            </a:endParaRPr>
          </a:p>
        </p:txBody>
      </p:sp>
      <p:sp>
        <p:nvSpPr>
          <p:cNvPr id="565467" name="Rectangle 219"/>
          <p:cNvSpPr>
            <a:spLocks noChangeArrowheads="1"/>
          </p:cNvSpPr>
          <p:nvPr/>
        </p:nvSpPr>
        <p:spPr bwMode="auto">
          <a:xfrm>
            <a:off x="4446588" y="3552825"/>
            <a:ext cx="1397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1400">
                <a:solidFill>
                  <a:srgbClr val="006600"/>
                </a:solidFill>
              </a:rPr>
              <a:t>2</a:t>
            </a:r>
            <a:endParaRPr lang="ru-RU">
              <a:solidFill>
                <a:srgbClr val="006600"/>
              </a:solidFill>
            </a:endParaRPr>
          </a:p>
        </p:txBody>
      </p:sp>
      <p:sp>
        <p:nvSpPr>
          <p:cNvPr id="565468" name="Rectangle 220"/>
          <p:cNvSpPr>
            <a:spLocks noChangeArrowheads="1"/>
          </p:cNvSpPr>
          <p:nvPr/>
        </p:nvSpPr>
        <p:spPr bwMode="auto">
          <a:xfrm>
            <a:off x="4251325" y="2808288"/>
            <a:ext cx="1397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1400">
                <a:solidFill>
                  <a:srgbClr val="006600"/>
                </a:solidFill>
              </a:rPr>
              <a:t>3</a:t>
            </a:r>
            <a:endParaRPr lang="ru-RU">
              <a:solidFill>
                <a:srgbClr val="006600"/>
              </a:solidFill>
            </a:endParaRPr>
          </a:p>
        </p:txBody>
      </p:sp>
      <p:sp>
        <p:nvSpPr>
          <p:cNvPr id="565469" name="Rectangle 221"/>
          <p:cNvSpPr>
            <a:spLocks noChangeArrowheads="1"/>
          </p:cNvSpPr>
          <p:nvPr/>
        </p:nvSpPr>
        <p:spPr bwMode="auto">
          <a:xfrm>
            <a:off x="3790950" y="2276475"/>
            <a:ext cx="1397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1400">
                <a:solidFill>
                  <a:srgbClr val="006600"/>
                </a:solidFill>
              </a:rPr>
              <a:t>4</a:t>
            </a:r>
            <a:endParaRPr lang="ru-RU">
              <a:solidFill>
                <a:srgbClr val="006600"/>
              </a:solidFill>
            </a:endParaRPr>
          </a:p>
        </p:txBody>
      </p:sp>
      <p:sp>
        <p:nvSpPr>
          <p:cNvPr id="565470" name="Rectangle 222"/>
          <p:cNvSpPr>
            <a:spLocks noChangeArrowheads="1"/>
          </p:cNvSpPr>
          <p:nvPr/>
        </p:nvSpPr>
        <p:spPr bwMode="auto">
          <a:xfrm>
            <a:off x="3498850" y="2722563"/>
            <a:ext cx="1397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1400">
                <a:solidFill>
                  <a:srgbClr val="006600"/>
                </a:solidFill>
              </a:rPr>
              <a:t>5</a:t>
            </a:r>
            <a:endParaRPr lang="ru-RU">
              <a:solidFill>
                <a:srgbClr val="006600"/>
              </a:solidFill>
            </a:endParaRPr>
          </a:p>
        </p:txBody>
      </p:sp>
      <p:sp>
        <p:nvSpPr>
          <p:cNvPr id="565471" name="Rectangle 223"/>
          <p:cNvSpPr>
            <a:spLocks noChangeArrowheads="1"/>
          </p:cNvSpPr>
          <p:nvPr/>
        </p:nvSpPr>
        <p:spPr bwMode="auto">
          <a:xfrm>
            <a:off x="3117850" y="3406775"/>
            <a:ext cx="1397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1400">
                <a:solidFill>
                  <a:srgbClr val="006600"/>
                </a:solidFill>
              </a:rPr>
              <a:t>6</a:t>
            </a:r>
            <a:endParaRPr lang="ru-RU">
              <a:solidFill>
                <a:srgbClr val="006600"/>
              </a:solidFill>
            </a:endParaRPr>
          </a:p>
        </p:txBody>
      </p:sp>
      <p:sp>
        <p:nvSpPr>
          <p:cNvPr id="565472" name="Rectangle 224"/>
          <p:cNvSpPr>
            <a:spLocks noChangeArrowheads="1"/>
          </p:cNvSpPr>
          <p:nvPr/>
        </p:nvSpPr>
        <p:spPr bwMode="auto">
          <a:xfrm>
            <a:off x="2762250" y="2971800"/>
            <a:ext cx="1397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1400">
                <a:solidFill>
                  <a:srgbClr val="006600"/>
                </a:solidFill>
              </a:rPr>
              <a:t>7</a:t>
            </a:r>
            <a:endParaRPr lang="ru-RU">
              <a:solidFill>
                <a:srgbClr val="006600"/>
              </a:solidFill>
            </a:endParaRPr>
          </a:p>
        </p:txBody>
      </p:sp>
      <p:sp>
        <p:nvSpPr>
          <p:cNvPr id="565473" name="Rectangle 225"/>
          <p:cNvSpPr>
            <a:spLocks noChangeArrowheads="1"/>
          </p:cNvSpPr>
          <p:nvPr/>
        </p:nvSpPr>
        <p:spPr bwMode="auto">
          <a:xfrm>
            <a:off x="2371725" y="2873375"/>
            <a:ext cx="1397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1400">
                <a:solidFill>
                  <a:srgbClr val="006600"/>
                </a:solidFill>
              </a:rPr>
              <a:t>8</a:t>
            </a:r>
            <a:endParaRPr lang="ru-RU">
              <a:solidFill>
                <a:srgbClr val="006600"/>
              </a:solidFill>
            </a:endParaRPr>
          </a:p>
        </p:txBody>
      </p:sp>
      <p:sp>
        <p:nvSpPr>
          <p:cNvPr id="565474" name="Rectangle 226"/>
          <p:cNvSpPr>
            <a:spLocks noChangeArrowheads="1"/>
          </p:cNvSpPr>
          <p:nvPr/>
        </p:nvSpPr>
        <p:spPr bwMode="auto">
          <a:xfrm>
            <a:off x="1990725" y="2287588"/>
            <a:ext cx="1397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1400">
                <a:solidFill>
                  <a:srgbClr val="006600"/>
                </a:solidFill>
              </a:rPr>
              <a:t>9</a:t>
            </a:r>
            <a:endParaRPr lang="ru-RU">
              <a:solidFill>
                <a:srgbClr val="006600"/>
              </a:solidFill>
            </a:endParaRPr>
          </a:p>
        </p:txBody>
      </p:sp>
      <p:sp>
        <p:nvSpPr>
          <p:cNvPr id="565475" name="Rectangle 227"/>
          <p:cNvSpPr>
            <a:spLocks noChangeArrowheads="1"/>
          </p:cNvSpPr>
          <p:nvPr/>
        </p:nvSpPr>
        <p:spPr bwMode="auto">
          <a:xfrm>
            <a:off x="1539875" y="1863725"/>
            <a:ext cx="3333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1400">
                <a:solidFill>
                  <a:srgbClr val="006600"/>
                </a:solidFill>
              </a:rPr>
              <a:t>10</a:t>
            </a:r>
            <a:endParaRPr lang="ru-RU">
              <a:solidFill>
                <a:srgbClr val="006600"/>
              </a:solidFill>
            </a:endParaRPr>
          </a:p>
        </p:txBody>
      </p:sp>
      <p:graphicFrame>
        <p:nvGraphicFramePr>
          <p:cNvPr id="565758" name="Group 510"/>
          <p:cNvGraphicFramePr>
            <a:graphicFrameLocks noGrp="1"/>
          </p:cNvGraphicFramePr>
          <p:nvPr>
            <p:ph/>
          </p:nvPr>
        </p:nvGraphicFramePr>
        <p:xfrm>
          <a:off x="5076825" y="1098550"/>
          <a:ext cx="3990975" cy="4854010"/>
        </p:xfrm>
        <a:graphic>
          <a:graphicData uri="http://schemas.openxmlformats.org/drawingml/2006/table">
            <a:tbl>
              <a:tblPr/>
              <a:tblGrid>
                <a:gridCol w="419100"/>
                <a:gridCol w="814388"/>
                <a:gridCol w="2757487"/>
              </a:tblGrid>
              <a:tr h="382588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Pt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SiO</a:t>
                      </a:r>
                      <a:r>
                        <a:rPr kumimoji="0" lang="en-US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, mol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 %</a:t>
                      </a:r>
                      <a:endParaRPr kumimoji="0" lang="ru-RU" sz="1400" b="1" i="0" u="none" strike="noStrike" cap="none" normalizeH="0" baseline="-2500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Objectives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97.5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eutectic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95.0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liquidus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90.0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Miscibility gap determination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(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T=2080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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C</a:t>
                      </a: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)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78.0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Miscibility gap determination</a:t>
                      </a:r>
                    </a:p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(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T=2500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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C</a:t>
                      </a: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)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(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T=2300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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C</a:t>
                      </a: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)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70.0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Miscibility gap determination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(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T=2080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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C</a:t>
                      </a: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)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6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60.0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liquidus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7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50.0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8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40.0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9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30.0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10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20.0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65641" name="Line 393"/>
          <p:cNvSpPr>
            <a:spLocks noChangeShapeType="1"/>
          </p:cNvSpPr>
          <p:nvPr/>
        </p:nvSpPr>
        <p:spPr bwMode="auto">
          <a:xfrm flipH="1">
            <a:off x="3859213" y="5324475"/>
            <a:ext cx="65087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5745" name="Rectangle 497"/>
          <p:cNvSpPr>
            <a:spLocks noChangeArrowheads="1"/>
          </p:cNvSpPr>
          <p:nvPr/>
        </p:nvSpPr>
        <p:spPr bwMode="auto">
          <a:xfrm>
            <a:off x="4776788" y="547688"/>
            <a:ext cx="4395787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defTabSz="762000">
              <a:tabLst>
                <a:tab pos="990600" algn="l"/>
              </a:tabLst>
            </a:pPr>
            <a:r>
              <a:rPr lang="en-US" sz="2600">
                <a:solidFill>
                  <a:srgbClr val="800000"/>
                </a:solidFill>
              </a:rPr>
              <a:t>PRECOS matrix – 7 points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              </a:t>
            </a:r>
            <a:r>
              <a:rPr lang="en-US">
                <a:solidFill>
                  <a:srgbClr val="000099"/>
                </a:solidFill>
              </a:rPr>
              <a:t>PRECOS</a:t>
            </a:r>
            <a:r>
              <a:rPr lang="en-US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 project meeting</a:t>
            </a:r>
            <a:r>
              <a:rPr lang="en-GB"/>
              <a:t> </a:t>
            </a:r>
            <a:endParaRPr lang="en-GB">
              <a:solidFill>
                <a:srgbClr val="990033"/>
              </a:solidFill>
            </a:endParaRPr>
          </a:p>
        </p:txBody>
      </p:sp>
      <p:sp>
        <p:nvSpPr>
          <p:cNvPr id="375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456292-2659-45A7-858A-A4B9CAC61C14}" type="slidenum">
              <a:rPr lang="en-GB"/>
              <a:pPr/>
              <a:t>9</a:t>
            </a:fld>
            <a:endParaRPr lang="en-GB"/>
          </a:p>
        </p:txBody>
      </p:sp>
      <p:pic>
        <p:nvPicPr>
          <p:cNvPr id="373" name="Picture 7"/>
          <p:cNvPicPr>
            <a:picLocks noGrp="1"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64"/>
          <a:stretch>
            <a:fillRect/>
          </a:stretch>
        </p:blipFill>
        <p:spPr bwMode="auto">
          <a:xfrm>
            <a:off x="349250" y="6200775"/>
            <a:ext cx="546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2740" name="Oval 1108"/>
          <p:cNvSpPr>
            <a:spLocks noChangeArrowheads="1"/>
          </p:cNvSpPr>
          <p:nvPr/>
        </p:nvSpPr>
        <p:spPr bwMode="auto">
          <a:xfrm>
            <a:off x="2070100" y="5032375"/>
            <a:ext cx="461963" cy="681038"/>
          </a:xfrm>
          <a:prstGeom prst="ellipse">
            <a:avLst/>
          </a:prstGeom>
          <a:gradFill rotWithShape="1">
            <a:gsLst>
              <a:gs pos="0">
                <a:srgbClr val="FFFF99">
                  <a:alpha val="64999"/>
                </a:srgbClr>
              </a:gs>
              <a:gs pos="100000">
                <a:srgbClr val="FF3300">
                  <a:alpha val="30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>
                <a:solidFill>
                  <a:srgbClr val="FF0000"/>
                </a:solidFill>
              </a:rPr>
              <a:t>?</a:t>
            </a:r>
            <a:endParaRPr lang="ru-RU">
              <a:solidFill>
                <a:srgbClr val="FF0000"/>
              </a:solidFill>
            </a:endParaRPr>
          </a:p>
        </p:txBody>
      </p:sp>
      <p:sp>
        <p:nvSpPr>
          <p:cNvPr id="582739" name="Oval 1107"/>
          <p:cNvSpPr>
            <a:spLocks noChangeArrowheads="1"/>
          </p:cNvSpPr>
          <p:nvPr/>
        </p:nvSpPr>
        <p:spPr bwMode="auto">
          <a:xfrm>
            <a:off x="1768475" y="3197225"/>
            <a:ext cx="461963" cy="681038"/>
          </a:xfrm>
          <a:prstGeom prst="ellipse">
            <a:avLst/>
          </a:prstGeom>
          <a:gradFill rotWithShape="1">
            <a:gsLst>
              <a:gs pos="0">
                <a:srgbClr val="FFFF99">
                  <a:alpha val="64999"/>
                </a:srgbClr>
              </a:gs>
              <a:gs pos="100000">
                <a:srgbClr val="FF3300">
                  <a:alpha val="30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>
                <a:solidFill>
                  <a:srgbClr val="FF0000"/>
                </a:solidFill>
              </a:rPr>
              <a:t>?</a:t>
            </a:r>
            <a:endParaRPr lang="ru-RU">
              <a:solidFill>
                <a:srgbClr val="FF0000"/>
              </a:solidFill>
            </a:endParaRPr>
          </a:p>
        </p:txBody>
      </p:sp>
      <p:sp>
        <p:nvSpPr>
          <p:cNvPr id="574468" name="Text Box 4"/>
          <p:cNvSpPr txBox="1">
            <a:spLocks noChangeArrowheads="1"/>
          </p:cNvSpPr>
          <p:nvPr/>
        </p:nvSpPr>
        <p:spPr bwMode="auto">
          <a:xfrm>
            <a:off x="1668463" y="2873375"/>
            <a:ext cx="6746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57150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71450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28600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r>
              <a:rPr lang="en-US" sz="1800">
                <a:latin typeface="Arial" pitchFamily="34" charset="0"/>
              </a:rPr>
              <a:t>ZrO</a:t>
            </a:r>
            <a:r>
              <a:rPr lang="en-US" sz="1800" baseline="-25000">
                <a:latin typeface="Arial" pitchFamily="34" charset="0"/>
              </a:rPr>
              <a:t>2</a:t>
            </a:r>
            <a:endParaRPr lang="ru-RU" sz="1800" baseline="-25000">
              <a:latin typeface="Arial" pitchFamily="34" charset="0"/>
            </a:endParaRPr>
          </a:p>
        </p:txBody>
      </p:sp>
      <p:sp>
        <p:nvSpPr>
          <p:cNvPr id="574860" name="Freeform 396"/>
          <p:cNvSpPr>
            <a:spLocks/>
          </p:cNvSpPr>
          <p:nvPr/>
        </p:nvSpPr>
        <p:spPr bwMode="auto">
          <a:xfrm>
            <a:off x="1198563" y="3840163"/>
            <a:ext cx="1979612" cy="1389062"/>
          </a:xfrm>
          <a:custGeom>
            <a:avLst/>
            <a:gdLst>
              <a:gd name="T0" fmla="*/ 1984 w 1984"/>
              <a:gd name="T1" fmla="*/ 1392 h 1392"/>
              <a:gd name="T2" fmla="*/ 136 w 1984"/>
              <a:gd name="T3" fmla="*/ 1032 h 1392"/>
              <a:gd name="T4" fmla="*/ 1168 w 1984"/>
              <a:gd name="T5" fmla="*/ 0 h 1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84" h="1392">
                <a:moveTo>
                  <a:pt x="1984" y="1392"/>
                </a:moveTo>
                <a:cubicBezTo>
                  <a:pt x="1677" y="1332"/>
                  <a:pt x="272" y="1264"/>
                  <a:pt x="136" y="1032"/>
                </a:cubicBezTo>
                <a:cubicBezTo>
                  <a:pt x="0" y="800"/>
                  <a:pt x="953" y="215"/>
                  <a:pt x="1168" y="0"/>
                </a:cubicBezTo>
              </a:path>
            </a:pathLst>
          </a:custGeo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rgbClr val="FF3300">
                  <a:alpha val="14000"/>
                </a:srgbClr>
              </a:gs>
            </a:gsLst>
            <a:path path="rect">
              <a:fillToRect l="50000" t="50000" r="50000" b="50000"/>
            </a:path>
          </a:gradFill>
          <a:ln w="12700" cap="flat" cmpd="sng">
            <a:solidFill>
              <a:srgbClr val="FF0000"/>
            </a:solidFill>
            <a:prstDash val="lgDash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4861" name="AutoShape 397"/>
          <p:cNvSpPr>
            <a:spLocks noChangeArrowheads="1"/>
          </p:cNvSpPr>
          <p:nvPr/>
        </p:nvSpPr>
        <p:spPr bwMode="auto">
          <a:xfrm>
            <a:off x="631825" y="3257550"/>
            <a:ext cx="2800350" cy="2422525"/>
          </a:xfrm>
          <a:prstGeom prst="triangle">
            <a:avLst>
              <a:gd name="adj" fmla="val 50000"/>
            </a:avLst>
          </a:prstGeom>
          <a:solidFill>
            <a:schemeClr val="accent1">
              <a:alpha val="20000"/>
            </a:schemeClr>
          </a:solidFill>
          <a:ln w="12700" algn="ctr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74862" name="Text Box 398"/>
          <p:cNvSpPr txBox="1">
            <a:spLocks noChangeArrowheads="1"/>
          </p:cNvSpPr>
          <p:nvPr/>
        </p:nvSpPr>
        <p:spPr bwMode="auto">
          <a:xfrm>
            <a:off x="312738" y="5745163"/>
            <a:ext cx="62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57150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71450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28600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r>
              <a:rPr lang="en-US" sz="1800">
                <a:latin typeface="Arial" pitchFamily="34" charset="0"/>
              </a:rPr>
              <a:t>FeO</a:t>
            </a:r>
            <a:endParaRPr lang="ru-RU" sz="1800">
              <a:latin typeface="Arial" pitchFamily="34" charset="0"/>
            </a:endParaRPr>
          </a:p>
        </p:txBody>
      </p:sp>
      <p:sp>
        <p:nvSpPr>
          <p:cNvPr id="574863" name="Text Box 399"/>
          <p:cNvSpPr txBox="1">
            <a:spLocks noChangeArrowheads="1"/>
          </p:cNvSpPr>
          <p:nvPr/>
        </p:nvSpPr>
        <p:spPr bwMode="auto">
          <a:xfrm>
            <a:off x="3038475" y="5737225"/>
            <a:ext cx="8397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57150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71450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28600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r>
              <a:rPr lang="en-US" sz="1800">
                <a:latin typeface="Arial" pitchFamily="34" charset="0"/>
              </a:rPr>
              <a:t>FeO</a:t>
            </a:r>
            <a:r>
              <a:rPr lang="ru-RU" sz="1800" baseline="-25000">
                <a:latin typeface="Arial" pitchFamily="34" charset="0"/>
              </a:rPr>
              <a:t>1.5</a:t>
            </a:r>
          </a:p>
        </p:txBody>
      </p:sp>
      <p:sp>
        <p:nvSpPr>
          <p:cNvPr id="574865" name="Text Box 401"/>
          <p:cNvSpPr txBox="1">
            <a:spLocks noChangeArrowheads="1"/>
          </p:cNvSpPr>
          <p:nvPr/>
        </p:nvSpPr>
        <p:spPr bwMode="auto">
          <a:xfrm>
            <a:off x="1955800" y="5695950"/>
            <a:ext cx="92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57150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71450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28600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r>
              <a:rPr lang="en-US" sz="1800">
                <a:latin typeface="Arial" pitchFamily="34" charset="0"/>
              </a:rPr>
              <a:t>FeO</a:t>
            </a:r>
            <a:r>
              <a:rPr lang="ru-RU" sz="1800" baseline="-25000">
                <a:latin typeface="Arial" pitchFamily="34" charset="0"/>
              </a:rPr>
              <a:t>1.33</a:t>
            </a:r>
          </a:p>
        </p:txBody>
      </p:sp>
      <p:sp>
        <p:nvSpPr>
          <p:cNvPr id="574868" name="Text Box 404"/>
          <p:cNvSpPr txBox="1">
            <a:spLocks noChangeArrowheads="1"/>
          </p:cNvSpPr>
          <p:nvPr/>
        </p:nvSpPr>
        <p:spPr bwMode="auto">
          <a:xfrm>
            <a:off x="1952625" y="4181475"/>
            <a:ext cx="557213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57150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71450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28600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r>
              <a:rPr lang="en-US" sz="4800">
                <a:solidFill>
                  <a:srgbClr val="FF0000"/>
                </a:solidFill>
                <a:latin typeface="Arial" pitchFamily="34" charset="0"/>
              </a:rPr>
              <a:t>?</a:t>
            </a:r>
            <a:endParaRPr lang="ru-RU" sz="480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574869" name="Line 405"/>
          <p:cNvSpPr>
            <a:spLocks noChangeShapeType="1"/>
          </p:cNvSpPr>
          <p:nvPr/>
        </p:nvSpPr>
        <p:spPr bwMode="auto">
          <a:xfrm flipH="1">
            <a:off x="631825" y="3248025"/>
            <a:ext cx="1385888" cy="2422525"/>
          </a:xfrm>
          <a:prstGeom prst="line">
            <a:avLst/>
          </a:prstGeom>
          <a:noFill/>
          <a:ln w="50800">
            <a:solidFill>
              <a:srgbClr val="008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4870" name="Line 406"/>
          <p:cNvSpPr>
            <a:spLocks noChangeShapeType="1"/>
          </p:cNvSpPr>
          <p:nvPr/>
        </p:nvSpPr>
        <p:spPr bwMode="auto">
          <a:xfrm>
            <a:off x="620713" y="5680075"/>
            <a:ext cx="2808287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4871" name="Oval 407"/>
          <p:cNvSpPr>
            <a:spLocks noChangeArrowheads="1"/>
          </p:cNvSpPr>
          <p:nvPr/>
        </p:nvSpPr>
        <p:spPr bwMode="auto">
          <a:xfrm>
            <a:off x="2222500" y="3600450"/>
            <a:ext cx="76200" cy="77788"/>
          </a:xfrm>
          <a:prstGeom prst="ellipse">
            <a:avLst/>
          </a:prstGeom>
          <a:solidFill>
            <a:srgbClr val="3366FF"/>
          </a:solidFill>
          <a:ln w="12700" algn="ctr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74872" name="Text Box 408"/>
          <p:cNvSpPr txBox="1">
            <a:spLocks noChangeArrowheads="1"/>
          </p:cNvSpPr>
          <p:nvPr/>
        </p:nvSpPr>
        <p:spPr bwMode="auto">
          <a:xfrm>
            <a:off x="2274888" y="3535363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57150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71450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28600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r>
              <a:rPr lang="en-US" sz="1800">
                <a:latin typeface="Arial" pitchFamily="34" charset="0"/>
              </a:rPr>
              <a:t>ss</a:t>
            </a:r>
            <a:endParaRPr lang="ru-RU" sz="1800">
              <a:latin typeface="Arial" pitchFamily="34" charset="0"/>
            </a:endParaRPr>
          </a:p>
        </p:txBody>
      </p:sp>
      <p:sp>
        <p:nvSpPr>
          <p:cNvPr id="574873" name="Text Box 409"/>
          <p:cNvSpPr txBox="1">
            <a:spLocks noChangeArrowheads="1"/>
          </p:cNvSpPr>
          <p:nvPr/>
        </p:nvSpPr>
        <p:spPr bwMode="auto">
          <a:xfrm rot="-3600000">
            <a:off x="561182" y="4045743"/>
            <a:ext cx="1339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57150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71450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28600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r>
              <a:rPr lang="en-US" sz="1800">
                <a:solidFill>
                  <a:srgbClr val="008000"/>
                </a:solidFill>
                <a:latin typeface="Arial" pitchFamily="34" charset="0"/>
              </a:rPr>
              <a:t>CORPHAD</a:t>
            </a:r>
            <a:endParaRPr lang="ru-RU" sz="1800">
              <a:solidFill>
                <a:srgbClr val="008000"/>
              </a:solidFill>
              <a:latin typeface="Arial" pitchFamily="34" charset="0"/>
            </a:endParaRPr>
          </a:p>
        </p:txBody>
      </p:sp>
      <p:sp>
        <p:nvSpPr>
          <p:cNvPr id="574466" name="Rectangle 2"/>
          <p:cNvSpPr>
            <a:spLocks noChangeArrowheads="1"/>
          </p:cNvSpPr>
          <p:nvPr/>
        </p:nvSpPr>
        <p:spPr bwMode="auto">
          <a:xfrm>
            <a:off x="161925" y="0"/>
            <a:ext cx="8837613" cy="59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800" rIns="92075" bIns="46038" anchor="ctr"/>
          <a:lstStyle/>
          <a:p>
            <a:pPr algn="ctr" defTabSz="762000">
              <a:lnSpc>
                <a:spcPct val="80000"/>
              </a:lnSpc>
            </a:pPr>
            <a:r>
              <a:rPr lang="en-US" sz="3200">
                <a:solidFill>
                  <a:srgbClr val="000099"/>
                </a:solidFill>
              </a:rPr>
              <a:t>1</a:t>
            </a:r>
            <a:r>
              <a:rPr lang="en-US" sz="3200" baseline="30000">
                <a:solidFill>
                  <a:srgbClr val="000099"/>
                </a:solidFill>
              </a:rPr>
              <a:t>st</a:t>
            </a:r>
            <a:r>
              <a:rPr lang="en-US" sz="3200">
                <a:solidFill>
                  <a:srgbClr val="000099"/>
                </a:solidFill>
              </a:rPr>
              <a:t> &amp; 2</a:t>
            </a:r>
            <a:r>
              <a:rPr lang="en-US" sz="3200" baseline="30000">
                <a:solidFill>
                  <a:srgbClr val="000099"/>
                </a:solidFill>
              </a:rPr>
              <a:t> nd</a:t>
            </a:r>
            <a:r>
              <a:rPr lang="en-US" sz="3200">
                <a:solidFill>
                  <a:srgbClr val="000099"/>
                </a:solidFill>
              </a:rPr>
              <a:t> quarter points</a:t>
            </a:r>
            <a:endParaRPr lang="ru-RU" sz="3200">
              <a:solidFill>
                <a:srgbClr val="000099"/>
              </a:solidFill>
            </a:endParaRPr>
          </a:p>
        </p:txBody>
      </p:sp>
      <p:sp>
        <p:nvSpPr>
          <p:cNvPr id="574467" name="Rectangle 3"/>
          <p:cNvSpPr>
            <a:spLocks noChangeArrowheads="1"/>
          </p:cNvSpPr>
          <p:nvPr/>
        </p:nvSpPr>
        <p:spPr bwMode="auto">
          <a:xfrm>
            <a:off x="231775" y="733425"/>
            <a:ext cx="1174750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 defTabSz="762000">
              <a:tabLst>
                <a:tab pos="990600" algn="l"/>
              </a:tabLst>
            </a:pPr>
            <a:endParaRPr lang="ru-RU" baseline="-25000">
              <a:solidFill>
                <a:srgbClr val="660033"/>
              </a:solidFill>
            </a:endParaRPr>
          </a:p>
          <a:p>
            <a:pPr algn="just" defTabSz="762000">
              <a:tabLst>
                <a:tab pos="990600" algn="l"/>
              </a:tabLst>
            </a:pPr>
            <a:r>
              <a:rPr lang="en-GB" sz="2400">
                <a:solidFill>
                  <a:srgbClr val="660033"/>
                </a:solidFill>
              </a:rPr>
              <a:t> </a:t>
            </a:r>
            <a:r>
              <a:rPr lang="ru-RU" sz="2400">
                <a:solidFill>
                  <a:srgbClr val="660033"/>
                </a:solidFill>
              </a:rPr>
              <a:t>	</a:t>
            </a:r>
            <a:endParaRPr lang="en-US" sz="2400" baseline="-25000">
              <a:solidFill>
                <a:srgbClr val="660033"/>
              </a:solidFill>
            </a:endParaRPr>
          </a:p>
        </p:txBody>
      </p:sp>
      <p:grpSp>
        <p:nvGrpSpPr>
          <p:cNvPr id="575300" name="Group 836"/>
          <p:cNvGrpSpPr>
            <a:grpSpLocks/>
          </p:cNvGrpSpPr>
          <p:nvPr/>
        </p:nvGrpSpPr>
        <p:grpSpPr bwMode="auto">
          <a:xfrm>
            <a:off x="47625" y="1028700"/>
            <a:ext cx="1873250" cy="1973263"/>
            <a:chOff x="-12" y="732"/>
            <a:chExt cx="1180" cy="1243"/>
          </a:xfrm>
        </p:grpSpPr>
        <p:sp>
          <p:nvSpPr>
            <p:cNvPr id="574877" name="Line 413"/>
            <p:cNvSpPr>
              <a:spLocks noChangeShapeType="1"/>
            </p:cNvSpPr>
            <p:nvPr/>
          </p:nvSpPr>
          <p:spPr bwMode="auto">
            <a:xfrm flipH="1">
              <a:off x="273" y="1669"/>
              <a:ext cx="87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4878" name="Rectangle 414"/>
            <p:cNvSpPr>
              <a:spLocks noChangeArrowheads="1"/>
            </p:cNvSpPr>
            <p:nvPr/>
          </p:nvSpPr>
          <p:spPr bwMode="auto">
            <a:xfrm>
              <a:off x="473" y="1881"/>
              <a:ext cx="466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r>
                <a:rPr lang="en-US" sz="1000"/>
                <a:t>FeO (mol %)</a:t>
              </a:r>
              <a:endParaRPr lang="ru-RU" sz="1000"/>
            </a:p>
          </p:txBody>
        </p:sp>
        <p:sp>
          <p:nvSpPr>
            <p:cNvPr id="574879" name="Line 415"/>
            <p:cNvSpPr>
              <a:spLocks noChangeShapeType="1"/>
            </p:cNvSpPr>
            <p:nvPr/>
          </p:nvSpPr>
          <p:spPr bwMode="auto">
            <a:xfrm flipH="1" flipV="1">
              <a:off x="194" y="1747"/>
              <a:ext cx="19" cy="21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4880" name="Line 416"/>
            <p:cNvSpPr>
              <a:spLocks noChangeShapeType="1"/>
            </p:cNvSpPr>
            <p:nvPr/>
          </p:nvSpPr>
          <p:spPr bwMode="auto">
            <a:xfrm>
              <a:off x="216" y="1666"/>
              <a:ext cx="931" cy="0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4881" name="Line 417"/>
            <p:cNvSpPr>
              <a:spLocks noChangeShapeType="1"/>
            </p:cNvSpPr>
            <p:nvPr/>
          </p:nvSpPr>
          <p:spPr bwMode="auto">
            <a:xfrm flipH="1">
              <a:off x="194" y="855"/>
              <a:ext cx="0" cy="9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4882" name="Line 418"/>
            <p:cNvSpPr>
              <a:spLocks noChangeShapeType="1"/>
            </p:cNvSpPr>
            <p:nvPr/>
          </p:nvSpPr>
          <p:spPr bwMode="auto">
            <a:xfrm flipH="1">
              <a:off x="194" y="1785"/>
              <a:ext cx="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4883" name="Line 419"/>
            <p:cNvSpPr>
              <a:spLocks noChangeShapeType="1"/>
            </p:cNvSpPr>
            <p:nvPr/>
          </p:nvSpPr>
          <p:spPr bwMode="auto">
            <a:xfrm flipH="1">
              <a:off x="194" y="1734"/>
              <a:ext cx="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4884" name="Line 420"/>
            <p:cNvSpPr>
              <a:spLocks noChangeShapeType="1"/>
            </p:cNvSpPr>
            <p:nvPr/>
          </p:nvSpPr>
          <p:spPr bwMode="auto">
            <a:xfrm flipH="1">
              <a:off x="194" y="1682"/>
              <a:ext cx="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4885" name="Line 421"/>
            <p:cNvSpPr>
              <a:spLocks noChangeShapeType="1"/>
            </p:cNvSpPr>
            <p:nvPr/>
          </p:nvSpPr>
          <p:spPr bwMode="auto">
            <a:xfrm flipH="1">
              <a:off x="194" y="1630"/>
              <a:ext cx="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4886" name="Line 422"/>
            <p:cNvSpPr>
              <a:spLocks noChangeShapeType="1"/>
            </p:cNvSpPr>
            <p:nvPr/>
          </p:nvSpPr>
          <p:spPr bwMode="auto">
            <a:xfrm flipH="1">
              <a:off x="194" y="1579"/>
              <a:ext cx="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4887" name="Line 423"/>
            <p:cNvSpPr>
              <a:spLocks noChangeShapeType="1"/>
            </p:cNvSpPr>
            <p:nvPr/>
          </p:nvSpPr>
          <p:spPr bwMode="auto">
            <a:xfrm flipH="1">
              <a:off x="194" y="1527"/>
              <a:ext cx="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4888" name="Line 424"/>
            <p:cNvSpPr>
              <a:spLocks noChangeShapeType="1"/>
            </p:cNvSpPr>
            <p:nvPr/>
          </p:nvSpPr>
          <p:spPr bwMode="auto">
            <a:xfrm flipH="1">
              <a:off x="194" y="1475"/>
              <a:ext cx="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4889" name="Line 425"/>
            <p:cNvSpPr>
              <a:spLocks noChangeShapeType="1"/>
            </p:cNvSpPr>
            <p:nvPr/>
          </p:nvSpPr>
          <p:spPr bwMode="auto">
            <a:xfrm flipH="1">
              <a:off x="194" y="1424"/>
              <a:ext cx="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4890" name="Line 426"/>
            <p:cNvSpPr>
              <a:spLocks noChangeShapeType="1"/>
            </p:cNvSpPr>
            <p:nvPr/>
          </p:nvSpPr>
          <p:spPr bwMode="auto">
            <a:xfrm flipH="1">
              <a:off x="194" y="1372"/>
              <a:ext cx="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4891" name="Line 427"/>
            <p:cNvSpPr>
              <a:spLocks noChangeShapeType="1"/>
            </p:cNvSpPr>
            <p:nvPr/>
          </p:nvSpPr>
          <p:spPr bwMode="auto">
            <a:xfrm flipH="1">
              <a:off x="194" y="1320"/>
              <a:ext cx="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4892" name="Line 428"/>
            <p:cNvSpPr>
              <a:spLocks noChangeShapeType="1"/>
            </p:cNvSpPr>
            <p:nvPr/>
          </p:nvSpPr>
          <p:spPr bwMode="auto">
            <a:xfrm flipH="1">
              <a:off x="194" y="1269"/>
              <a:ext cx="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4893" name="Line 429"/>
            <p:cNvSpPr>
              <a:spLocks noChangeShapeType="1"/>
            </p:cNvSpPr>
            <p:nvPr/>
          </p:nvSpPr>
          <p:spPr bwMode="auto">
            <a:xfrm flipH="1">
              <a:off x="194" y="1218"/>
              <a:ext cx="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4894" name="Line 430"/>
            <p:cNvSpPr>
              <a:spLocks noChangeShapeType="1"/>
            </p:cNvSpPr>
            <p:nvPr/>
          </p:nvSpPr>
          <p:spPr bwMode="auto">
            <a:xfrm flipH="1">
              <a:off x="194" y="1166"/>
              <a:ext cx="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4895" name="Line 431"/>
            <p:cNvSpPr>
              <a:spLocks noChangeShapeType="1"/>
            </p:cNvSpPr>
            <p:nvPr/>
          </p:nvSpPr>
          <p:spPr bwMode="auto">
            <a:xfrm flipH="1">
              <a:off x="194" y="1113"/>
              <a:ext cx="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4896" name="Line 432"/>
            <p:cNvSpPr>
              <a:spLocks noChangeShapeType="1"/>
            </p:cNvSpPr>
            <p:nvPr/>
          </p:nvSpPr>
          <p:spPr bwMode="auto">
            <a:xfrm flipH="1">
              <a:off x="194" y="1062"/>
              <a:ext cx="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4897" name="Line 433"/>
            <p:cNvSpPr>
              <a:spLocks noChangeShapeType="1"/>
            </p:cNvSpPr>
            <p:nvPr/>
          </p:nvSpPr>
          <p:spPr bwMode="auto">
            <a:xfrm flipH="1">
              <a:off x="194" y="1011"/>
              <a:ext cx="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4898" name="Line 434"/>
            <p:cNvSpPr>
              <a:spLocks noChangeShapeType="1"/>
            </p:cNvSpPr>
            <p:nvPr/>
          </p:nvSpPr>
          <p:spPr bwMode="auto">
            <a:xfrm flipH="1">
              <a:off x="194" y="959"/>
              <a:ext cx="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4899" name="Line 435"/>
            <p:cNvSpPr>
              <a:spLocks noChangeShapeType="1"/>
            </p:cNvSpPr>
            <p:nvPr/>
          </p:nvSpPr>
          <p:spPr bwMode="auto">
            <a:xfrm flipH="1">
              <a:off x="1148" y="844"/>
              <a:ext cx="0" cy="94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4900" name="Line 436"/>
            <p:cNvSpPr>
              <a:spLocks noChangeShapeType="1"/>
            </p:cNvSpPr>
            <p:nvPr/>
          </p:nvSpPr>
          <p:spPr bwMode="auto">
            <a:xfrm>
              <a:off x="1141" y="1785"/>
              <a:ext cx="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4901" name="Line 437"/>
            <p:cNvSpPr>
              <a:spLocks noChangeShapeType="1"/>
            </p:cNvSpPr>
            <p:nvPr/>
          </p:nvSpPr>
          <p:spPr bwMode="auto">
            <a:xfrm>
              <a:off x="1141" y="1734"/>
              <a:ext cx="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4902" name="Line 438"/>
            <p:cNvSpPr>
              <a:spLocks noChangeShapeType="1"/>
            </p:cNvSpPr>
            <p:nvPr/>
          </p:nvSpPr>
          <p:spPr bwMode="auto">
            <a:xfrm>
              <a:off x="1141" y="1682"/>
              <a:ext cx="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4903" name="Line 439"/>
            <p:cNvSpPr>
              <a:spLocks noChangeShapeType="1"/>
            </p:cNvSpPr>
            <p:nvPr/>
          </p:nvSpPr>
          <p:spPr bwMode="auto">
            <a:xfrm>
              <a:off x="1141" y="1630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4904" name="Line 440"/>
            <p:cNvSpPr>
              <a:spLocks noChangeShapeType="1"/>
            </p:cNvSpPr>
            <p:nvPr/>
          </p:nvSpPr>
          <p:spPr bwMode="auto">
            <a:xfrm>
              <a:off x="1141" y="1579"/>
              <a:ext cx="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4905" name="Line 441"/>
            <p:cNvSpPr>
              <a:spLocks noChangeShapeType="1"/>
            </p:cNvSpPr>
            <p:nvPr/>
          </p:nvSpPr>
          <p:spPr bwMode="auto">
            <a:xfrm>
              <a:off x="1141" y="1527"/>
              <a:ext cx="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4906" name="Line 442"/>
            <p:cNvSpPr>
              <a:spLocks noChangeShapeType="1"/>
            </p:cNvSpPr>
            <p:nvPr/>
          </p:nvSpPr>
          <p:spPr bwMode="auto">
            <a:xfrm>
              <a:off x="1141" y="1475"/>
              <a:ext cx="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4907" name="Line 443"/>
            <p:cNvSpPr>
              <a:spLocks noChangeShapeType="1"/>
            </p:cNvSpPr>
            <p:nvPr/>
          </p:nvSpPr>
          <p:spPr bwMode="auto">
            <a:xfrm>
              <a:off x="1141" y="1424"/>
              <a:ext cx="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4908" name="Line 444"/>
            <p:cNvSpPr>
              <a:spLocks noChangeShapeType="1"/>
            </p:cNvSpPr>
            <p:nvPr/>
          </p:nvSpPr>
          <p:spPr bwMode="auto">
            <a:xfrm>
              <a:off x="1141" y="1372"/>
              <a:ext cx="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4909" name="Line 445"/>
            <p:cNvSpPr>
              <a:spLocks noChangeShapeType="1"/>
            </p:cNvSpPr>
            <p:nvPr/>
          </p:nvSpPr>
          <p:spPr bwMode="auto">
            <a:xfrm>
              <a:off x="1141" y="1320"/>
              <a:ext cx="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4910" name="Line 446"/>
            <p:cNvSpPr>
              <a:spLocks noChangeShapeType="1"/>
            </p:cNvSpPr>
            <p:nvPr/>
          </p:nvSpPr>
          <p:spPr bwMode="auto">
            <a:xfrm>
              <a:off x="1141" y="1269"/>
              <a:ext cx="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4911" name="Line 447"/>
            <p:cNvSpPr>
              <a:spLocks noChangeShapeType="1"/>
            </p:cNvSpPr>
            <p:nvPr/>
          </p:nvSpPr>
          <p:spPr bwMode="auto">
            <a:xfrm>
              <a:off x="1141" y="1218"/>
              <a:ext cx="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4912" name="Line 448"/>
            <p:cNvSpPr>
              <a:spLocks noChangeShapeType="1"/>
            </p:cNvSpPr>
            <p:nvPr/>
          </p:nvSpPr>
          <p:spPr bwMode="auto">
            <a:xfrm>
              <a:off x="1141" y="1166"/>
              <a:ext cx="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4913" name="Line 449"/>
            <p:cNvSpPr>
              <a:spLocks noChangeShapeType="1"/>
            </p:cNvSpPr>
            <p:nvPr/>
          </p:nvSpPr>
          <p:spPr bwMode="auto">
            <a:xfrm>
              <a:off x="1141" y="1113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4914" name="Line 450"/>
            <p:cNvSpPr>
              <a:spLocks noChangeShapeType="1"/>
            </p:cNvSpPr>
            <p:nvPr/>
          </p:nvSpPr>
          <p:spPr bwMode="auto">
            <a:xfrm>
              <a:off x="1141" y="1062"/>
              <a:ext cx="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4915" name="Line 451"/>
            <p:cNvSpPr>
              <a:spLocks noChangeShapeType="1"/>
            </p:cNvSpPr>
            <p:nvPr/>
          </p:nvSpPr>
          <p:spPr bwMode="auto">
            <a:xfrm flipH="1">
              <a:off x="196" y="1785"/>
              <a:ext cx="95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4916" name="Line 452"/>
            <p:cNvSpPr>
              <a:spLocks noChangeShapeType="1"/>
            </p:cNvSpPr>
            <p:nvPr/>
          </p:nvSpPr>
          <p:spPr bwMode="auto">
            <a:xfrm flipH="1" flipV="1">
              <a:off x="1053" y="1775"/>
              <a:ext cx="0" cy="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4917" name="Line 453"/>
            <p:cNvSpPr>
              <a:spLocks noChangeShapeType="1"/>
            </p:cNvSpPr>
            <p:nvPr/>
          </p:nvSpPr>
          <p:spPr bwMode="auto">
            <a:xfrm flipH="1" flipV="1">
              <a:off x="958" y="1775"/>
              <a:ext cx="0" cy="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4918" name="Line 454"/>
            <p:cNvSpPr>
              <a:spLocks noChangeShapeType="1"/>
            </p:cNvSpPr>
            <p:nvPr/>
          </p:nvSpPr>
          <p:spPr bwMode="auto">
            <a:xfrm flipH="1" flipV="1">
              <a:off x="862" y="1775"/>
              <a:ext cx="0" cy="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4919" name="Line 455"/>
            <p:cNvSpPr>
              <a:spLocks noChangeShapeType="1"/>
            </p:cNvSpPr>
            <p:nvPr/>
          </p:nvSpPr>
          <p:spPr bwMode="auto">
            <a:xfrm flipH="1" flipV="1">
              <a:off x="767" y="1775"/>
              <a:ext cx="0" cy="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4920" name="Line 456"/>
            <p:cNvSpPr>
              <a:spLocks noChangeShapeType="1"/>
            </p:cNvSpPr>
            <p:nvPr/>
          </p:nvSpPr>
          <p:spPr bwMode="auto">
            <a:xfrm flipH="1" flipV="1">
              <a:off x="671" y="1775"/>
              <a:ext cx="0" cy="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4921" name="Line 457"/>
            <p:cNvSpPr>
              <a:spLocks noChangeShapeType="1"/>
            </p:cNvSpPr>
            <p:nvPr/>
          </p:nvSpPr>
          <p:spPr bwMode="auto">
            <a:xfrm flipH="1" flipV="1">
              <a:off x="576" y="1775"/>
              <a:ext cx="0" cy="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4922" name="Line 458"/>
            <p:cNvSpPr>
              <a:spLocks noChangeShapeType="1"/>
            </p:cNvSpPr>
            <p:nvPr/>
          </p:nvSpPr>
          <p:spPr bwMode="auto">
            <a:xfrm flipH="1" flipV="1">
              <a:off x="481" y="1775"/>
              <a:ext cx="0" cy="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4923" name="Line 459"/>
            <p:cNvSpPr>
              <a:spLocks noChangeShapeType="1"/>
            </p:cNvSpPr>
            <p:nvPr/>
          </p:nvSpPr>
          <p:spPr bwMode="auto">
            <a:xfrm flipH="1" flipV="1">
              <a:off x="387" y="1775"/>
              <a:ext cx="0" cy="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4924" name="Line 460"/>
            <p:cNvSpPr>
              <a:spLocks noChangeShapeType="1"/>
            </p:cNvSpPr>
            <p:nvPr/>
          </p:nvSpPr>
          <p:spPr bwMode="auto">
            <a:xfrm flipH="1" flipV="1">
              <a:off x="290" y="1775"/>
              <a:ext cx="1" cy="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4925" name="Freeform 461"/>
            <p:cNvSpPr>
              <a:spLocks/>
            </p:cNvSpPr>
            <p:nvPr/>
          </p:nvSpPr>
          <p:spPr bwMode="auto">
            <a:xfrm flipH="1">
              <a:off x="710" y="1305"/>
              <a:ext cx="133" cy="122"/>
            </a:xfrm>
            <a:custGeom>
              <a:avLst/>
              <a:gdLst>
                <a:gd name="T0" fmla="*/ 0 w 902"/>
                <a:gd name="T1" fmla="*/ 562 h 562"/>
                <a:gd name="T2" fmla="*/ 24 w 902"/>
                <a:gd name="T3" fmla="*/ 549 h 562"/>
                <a:gd name="T4" fmla="*/ 49 w 902"/>
                <a:gd name="T5" fmla="*/ 535 h 562"/>
                <a:gd name="T6" fmla="*/ 77 w 902"/>
                <a:gd name="T7" fmla="*/ 520 h 562"/>
                <a:gd name="T8" fmla="*/ 105 w 902"/>
                <a:gd name="T9" fmla="*/ 504 h 562"/>
                <a:gd name="T10" fmla="*/ 163 w 902"/>
                <a:gd name="T11" fmla="*/ 469 h 562"/>
                <a:gd name="T12" fmla="*/ 224 w 902"/>
                <a:gd name="T13" fmla="*/ 431 h 562"/>
                <a:gd name="T14" fmla="*/ 289 w 902"/>
                <a:gd name="T15" fmla="*/ 391 h 562"/>
                <a:gd name="T16" fmla="*/ 354 w 902"/>
                <a:gd name="T17" fmla="*/ 351 h 562"/>
                <a:gd name="T18" fmla="*/ 420 w 902"/>
                <a:gd name="T19" fmla="*/ 308 h 562"/>
                <a:gd name="T20" fmla="*/ 487 w 902"/>
                <a:gd name="T21" fmla="*/ 266 h 562"/>
                <a:gd name="T22" fmla="*/ 551 w 902"/>
                <a:gd name="T23" fmla="*/ 224 h 562"/>
                <a:gd name="T24" fmla="*/ 614 w 902"/>
                <a:gd name="T25" fmla="*/ 183 h 562"/>
                <a:gd name="T26" fmla="*/ 674 w 902"/>
                <a:gd name="T27" fmla="*/ 143 h 562"/>
                <a:gd name="T28" fmla="*/ 703 w 902"/>
                <a:gd name="T29" fmla="*/ 126 h 562"/>
                <a:gd name="T30" fmla="*/ 730 w 902"/>
                <a:gd name="T31" fmla="*/ 107 h 562"/>
                <a:gd name="T32" fmla="*/ 757 w 902"/>
                <a:gd name="T33" fmla="*/ 91 h 562"/>
                <a:gd name="T34" fmla="*/ 782 w 902"/>
                <a:gd name="T35" fmla="*/ 75 h 562"/>
                <a:gd name="T36" fmla="*/ 806 w 902"/>
                <a:gd name="T37" fmla="*/ 59 h 562"/>
                <a:gd name="T38" fmla="*/ 829 w 902"/>
                <a:gd name="T39" fmla="*/ 44 h 562"/>
                <a:gd name="T40" fmla="*/ 849 w 902"/>
                <a:gd name="T41" fmla="*/ 32 h 562"/>
                <a:gd name="T42" fmla="*/ 868 w 902"/>
                <a:gd name="T43" fmla="*/ 19 h 562"/>
                <a:gd name="T44" fmla="*/ 886 w 902"/>
                <a:gd name="T45" fmla="*/ 9 h 562"/>
                <a:gd name="T46" fmla="*/ 902 w 902"/>
                <a:gd name="T47" fmla="*/ 0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02" h="562">
                  <a:moveTo>
                    <a:pt x="0" y="562"/>
                  </a:moveTo>
                  <a:lnTo>
                    <a:pt x="24" y="549"/>
                  </a:lnTo>
                  <a:lnTo>
                    <a:pt x="49" y="535"/>
                  </a:lnTo>
                  <a:lnTo>
                    <a:pt x="77" y="520"/>
                  </a:lnTo>
                  <a:lnTo>
                    <a:pt x="105" y="504"/>
                  </a:lnTo>
                  <a:lnTo>
                    <a:pt x="163" y="469"/>
                  </a:lnTo>
                  <a:lnTo>
                    <a:pt x="224" y="431"/>
                  </a:lnTo>
                  <a:lnTo>
                    <a:pt x="289" y="391"/>
                  </a:lnTo>
                  <a:lnTo>
                    <a:pt x="354" y="351"/>
                  </a:lnTo>
                  <a:lnTo>
                    <a:pt x="420" y="308"/>
                  </a:lnTo>
                  <a:lnTo>
                    <a:pt x="487" y="266"/>
                  </a:lnTo>
                  <a:lnTo>
                    <a:pt x="551" y="224"/>
                  </a:lnTo>
                  <a:lnTo>
                    <a:pt x="614" y="183"/>
                  </a:lnTo>
                  <a:lnTo>
                    <a:pt x="674" y="143"/>
                  </a:lnTo>
                  <a:lnTo>
                    <a:pt x="703" y="126"/>
                  </a:lnTo>
                  <a:lnTo>
                    <a:pt x="730" y="107"/>
                  </a:lnTo>
                  <a:lnTo>
                    <a:pt x="757" y="91"/>
                  </a:lnTo>
                  <a:lnTo>
                    <a:pt x="782" y="75"/>
                  </a:lnTo>
                  <a:lnTo>
                    <a:pt x="806" y="59"/>
                  </a:lnTo>
                  <a:lnTo>
                    <a:pt x="829" y="44"/>
                  </a:lnTo>
                  <a:lnTo>
                    <a:pt x="849" y="32"/>
                  </a:lnTo>
                  <a:lnTo>
                    <a:pt x="868" y="19"/>
                  </a:lnTo>
                  <a:lnTo>
                    <a:pt x="886" y="9"/>
                  </a:lnTo>
                  <a:lnTo>
                    <a:pt x="90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4926" name="Oval 462"/>
            <p:cNvSpPr>
              <a:spLocks noChangeArrowheads="1"/>
            </p:cNvSpPr>
            <p:nvPr/>
          </p:nvSpPr>
          <p:spPr bwMode="auto">
            <a:xfrm flipH="1">
              <a:off x="190" y="1741"/>
              <a:ext cx="8" cy="13"/>
            </a:xfrm>
            <a:prstGeom prst="ellipse">
              <a:avLst/>
            </a:prstGeom>
            <a:solidFill>
              <a:srgbClr val="FFFF00"/>
            </a:solidFill>
            <a:ln w="762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4927" name="Rectangle 463"/>
            <p:cNvSpPr>
              <a:spLocks noChangeArrowheads="1"/>
            </p:cNvSpPr>
            <p:nvPr/>
          </p:nvSpPr>
          <p:spPr bwMode="auto">
            <a:xfrm flipH="1">
              <a:off x="-12" y="1642"/>
              <a:ext cx="176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/>
                <a:t>1300</a:t>
              </a:r>
              <a:endParaRPr lang="ru-RU" sz="1000"/>
            </a:p>
          </p:txBody>
        </p:sp>
        <p:sp>
          <p:nvSpPr>
            <p:cNvPr id="574928" name="Rectangle 464"/>
            <p:cNvSpPr>
              <a:spLocks noChangeArrowheads="1"/>
            </p:cNvSpPr>
            <p:nvPr/>
          </p:nvSpPr>
          <p:spPr bwMode="auto">
            <a:xfrm flipH="1">
              <a:off x="-12" y="1435"/>
              <a:ext cx="176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/>
                <a:t>1700</a:t>
              </a:r>
              <a:endParaRPr lang="ru-RU" sz="1000"/>
            </a:p>
          </p:txBody>
        </p:sp>
        <p:sp>
          <p:nvSpPr>
            <p:cNvPr id="574929" name="Rectangle 465"/>
            <p:cNvSpPr>
              <a:spLocks noChangeArrowheads="1"/>
            </p:cNvSpPr>
            <p:nvPr/>
          </p:nvSpPr>
          <p:spPr bwMode="auto">
            <a:xfrm flipH="1">
              <a:off x="-12" y="1228"/>
              <a:ext cx="176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/>
                <a:t>2100</a:t>
              </a:r>
              <a:endParaRPr lang="ru-RU" sz="1000"/>
            </a:p>
          </p:txBody>
        </p:sp>
        <p:sp>
          <p:nvSpPr>
            <p:cNvPr id="574930" name="Rectangle 466"/>
            <p:cNvSpPr>
              <a:spLocks noChangeArrowheads="1"/>
            </p:cNvSpPr>
            <p:nvPr/>
          </p:nvSpPr>
          <p:spPr bwMode="auto">
            <a:xfrm flipH="1">
              <a:off x="-12" y="1021"/>
              <a:ext cx="176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/>
                <a:t>2500</a:t>
              </a:r>
              <a:endParaRPr lang="ru-RU" sz="1000"/>
            </a:p>
          </p:txBody>
        </p:sp>
        <p:sp>
          <p:nvSpPr>
            <p:cNvPr id="574931" name="Rectangle 467"/>
            <p:cNvSpPr>
              <a:spLocks noChangeArrowheads="1"/>
            </p:cNvSpPr>
            <p:nvPr/>
          </p:nvSpPr>
          <p:spPr bwMode="auto">
            <a:xfrm flipH="1">
              <a:off x="942" y="1803"/>
              <a:ext cx="8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/>
                <a:t>80</a:t>
              </a:r>
              <a:endParaRPr lang="ru-RU" sz="1000"/>
            </a:p>
          </p:txBody>
        </p:sp>
        <p:sp>
          <p:nvSpPr>
            <p:cNvPr id="574932" name="Rectangle 468"/>
            <p:cNvSpPr>
              <a:spLocks noChangeArrowheads="1"/>
            </p:cNvSpPr>
            <p:nvPr/>
          </p:nvSpPr>
          <p:spPr bwMode="auto">
            <a:xfrm flipH="1">
              <a:off x="751" y="1803"/>
              <a:ext cx="8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/>
                <a:t>60</a:t>
              </a:r>
              <a:endParaRPr lang="ru-RU" sz="1000"/>
            </a:p>
          </p:txBody>
        </p:sp>
        <p:sp>
          <p:nvSpPr>
            <p:cNvPr id="574933" name="Rectangle 469"/>
            <p:cNvSpPr>
              <a:spLocks noChangeArrowheads="1"/>
            </p:cNvSpPr>
            <p:nvPr/>
          </p:nvSpPr>
          <p:spPr bwMode="auto">
            <a:xfrm flipH="1">
              <a:off x="562" y="1803"/>
              <a:ext cx="8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/>
                <a:t>40</a:t>
              </a:r>
              <a:endParaRPr lang="ru-RU" sz="1000"/>
            </a:p>
          </p:txBody>
        </p:sp>
        <p:sp>
          <p:nvSpPr>
            <p:cNvPr id="574934" name="Rectangle 470"/>
            <p:cNvSpPr>
              <a:spLocks noChangeArrowheads="1"/>
            </p:cNvSpPr>
            <p:nvPr/>
          </p:nvSpPr>
          <p:spPr bwMode="auto">
            <a:xfrm flipH="1">
              <a:off x="370" y="1803"/>
              <a:ext cx="8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/>
                <a:t>20</a:t>
              </a:r>
              <a:endParaRPr lang="ru-RU" sz="1000"/>
            </a:p>
          </p:txBody>
        </p:sp>
        <p:sp>
          <p:nvSpPr>
            <p:cNvPr id="574935" name="Rectangle 471"/>
            <p:cNvSpPr>
              <a:spLocks noChangeArrowheads="1"/>
            </p:cNvSpPr>
            <p:nvPr/>
          </p:nvSpPr>
          <p:spPr bwMode="auto">
            <a:xfrm flipH="1">
              <a:off x="102" y="732"/>
              <a:ext cx="204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r>
                <a:rPr lang="en-US" sz="1000"/>
                <a:t>T, </a:t>
              </a:r>
              <a:r>
                <a:rPr lang="en-US" sz="1000">
                  <a:sym typeface="Symbol" pitchFamily="18" charset="2"/>
                </a:rPr>
                <a:t></a:t>
              </a:r>
              <a:r>
                <a:rPr lang="en-US" sz="1000"/>
                <a:t>C</a:t>
              </a:r>
              <a:endParaRPr lang="ru-RU" sz="1000"/>
            </a:p>
          </p:txBody>
        </p:sp>
        <p:sp>
          <p:nvSpPr>
            <p:cNvPr id="574936" name="Rectangle 472"/>
            <p:cNvSpPr>
              <a:spLocks noChangeArrowheads="1"/>
            </p:cNvSpPr>
            <p:nvPr/>
          </p:nvSpPr>
          <p:spPr bwMode="auto">
            <a:xfrm flipH="1">
              <a:off x="1107" y="1786"/>
              <a:ext cx="61" cy="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/>
            <a:p>
              <a:r>
                <a:rPr lang="en-US" sz="1000"/>
                <a:t>FeO</a:t>
              </a:r>
              <a:endParaRPr lang="ru-RU" sz="1000"/>
            </a:p>
          </p:txBody>
        </p:sp>
        <p:sp>
          <p:nvSpPr>
            <p:cNvPr id="574937" name="Rectangle 473"/>
            <p:cNvSpPr>
              <a:spLocks noChangeArrowheads="1"/>
            </p:cNvSpPr>
            <p:nvPr/>
          </p:nvSpPr>
          <p:spPr bwMode="auto">
            <a:xfrm flipH="1">
              <a:off x="112" y="1797"/>
              <a:ext cx="20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sz="1000"/>
                <a:t>ZrO</a:t>
              </a:r>
              <a:r>
                <a:rPr lang="en-US" sz="1000" baseline="-25000"/>
                <a:t>2</a:t>
              </a:r>
              <a:endParaRPr lang="ru-RU" sz="1000"/>
            </a:p>
          </p:txBody>
        </p:sp>
        <p:sp>
          <p:nvSpPr>
            <p:cNvPr id="574938" name="Line 474"/>
            <p:cNvSpPr>
              <a:spLocks noChangeShapeType="1"/>
            </p:cNvSpPr>
            <p:nvPr/>
          </p:nvSpPr>
          <p:spPr bwMode="auto">
            <a:xfrm>
              <a:off x="194" y="1772"/>
              <a:ext cx="953" cy="0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4939" name="Rectangle 475"/>
            <p:cNvSpPr>
              <a:spLocks noChangeArrowheads="1"/>
            </p:cNvSpPr>
            <p:nvPr/>
          </p:nvSpPr>
          <p:spPr bwMode="auto">
            <a:xfrm flipH="1">
              <a:off x="534" y="1563"/>
              <a:ext cx="454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1000" b="0"/>
                <a:t>(133</a:t>
              </a:r>
              <a:r>
                <a:rPr lang="ru-RU" sz="1000" b="0"/>
                <a:t>2±5</a:t>
              </a:r>
              <a:r>
                <a:rPr lang="en-US" sz="1000" b="0"/>
                <a:t>)</a:t>
              </a:r>
              <a:r>
                <a:rPr lang="en-US" sz="1000" b="0">
                  <a:sym typeface="Symbol" pitchFamily="18" charset="2"/>
                </a:rPr>
                <a:t></a:t>
              </a:r>
              <a:r>
                <a:rPr lang="en-US" sz="1000" b="0"/>
                <a:t>C</a:t>
              </a:r>
              <a:endParaRPr lang="ru-RU" sz="1000"/>
            </a:p>
          </p:txBody>
        </p:sp>
        <p:sp>
          <p:nvSpPr>
            <p:cNvPr id="574940" name="Line 476"/>
            <p:cNvSpPr>
              <a:spLocks noChangeShapeType="1"/>
            </p:cNvSpPr>
            <p:nvPr/>
          </p:nvSpPr>
          <p:spPr bwMode="auto">
            <a:xfrm flipH="1">
              <a:off x="1050" y="1642"/>
              <a:ext cx="95" cy="24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4941" name="Line 477"/>
            <p:cNvSpPr>
              <a:spLocks noChangeShapeType="1"/>
            </p:cNvSpPr>
            <p:nvPr/>
          </p:nvSpPr>
          <p:spPr bwMode="auto">
            <a:xfrm>
              <a:off x="217" y="1425"/>
              <a:ext cx="738" cy="0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4942" name="Freeform 478"/>
            <p:cNvSpPr>
              <a:spLocks/>
            </p:cNvSpPr>
            <p:nvPr/>
          </p:nvSpPr>
          <p:spPr bwMode="auto">
            <a:xfrm>
              <a:off x="194" y="953"/>
              <a:ext cx="115" cy="472"/>
            </a:xfrm>
            <a:custGeom>
              <a:avLst/>
              <a:gdLst>
                <a:gd name="T0" fmla="*/ 0 w 774"/>
                <a:gd name="T1" fmla="*/ 0 h 2172"/>
                <a:gd name="T2" fmla="*/ 774 w 774"/>
                <a:gd name="T3" fmla="*/ 2172 h 2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2172">
                  <a:moveTo>
                    <a:pt x="0" y="0"/>
                  </a:moveTo>
                  <a:cubicBezTo>
                    <a:pt x="723" y="690"/>
                    <a:pt x="645" y="1233"/>
                    <a:pt x="774" y="2172"/>
                  </a:cubicBezTo>
                </a:path>
              </a:pathLst>
            </a:custGeom>
            <a:noFill/>
            <a:ln w="19050" cmpd="sng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4943" name="Freeform 479"/>
            <p:cNvSpPr>
              <a:spLocks/>
            </p:cNvSpPr>
            <p:nvPr/>
          </p:nvSpPr>
          <p:spPr bwMode="auto">
            <a:xfrm>
              <a:off x="198" y="1147"/>
              <a:ext cx="110" cy="278"/>
            </a:xfrm>
            <a:custGeom>
              <a:avLst/>
              <a:gdLst>
                <a:gd name="T0" fmla="*/ 0 w 747"/>
                <a:gd name="T1" fmla="*/ 0 h 1280"/>
                <a:gd name="T2" fmla="*/ 747 w 747"/>
                <a:gd name="T3" fmla="*/ 1280 h 1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47" h="1280">
                  <a:moveTo>
                    <a:pt x="0" y="0"/>
                  </a:moveTo>
                  <a:cubicBezTo>
                    <a:pt x="327" y="200"/>
                    <a:pt x="651" y="1043"/>
                    <a:pt x="747" y="1280"/>
                  </a:cubicBezTo>
                </a:path>
              </a:pathLst>
            </a:custGeom>
            <a:noFill/>
            <a:ln w="19050" cmpd="sng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4944" name="Freeform 480"/>
            <p:cNvSpPr>
              <a:spLocks/>
            </p:cNvSpPr>
            <p:nvPr/>
          </p:nvSpPr>
          <p:spPr bwMode="auto">
            <a:xfrm flipH="1">
              <a:off x="196" y="1140"/>
              <a:ext cx="21" cy="633"/>
            </a:xfrm>
            <a:custGeom>
              <a:avLst/>
              <a:gdLst>
                <a:gd name="T0" fmla="*/ 141 w 141"/>
                <a:gd name="T1" fmla="*/ 0 h 2871"/>
                <a:gd name="T2" fmla="*/ 20 w 141"/>
                <a:gd name="T3" fmla="*/ 1507 h 2871"/>
                <a:gd name="T4" fmla="*/ 20 w 141"/>
                <a:gd name="T5" fmla="*/ 2871 h 2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1" h="2871">
                  <a:moveTo>
                    <a:pt x="141" y="0"/>
                  </a:moveTo>
                  <a:cubicBezTo>
                    <a:pt x="90" y="514"/>
                    <a:pt x="40" y="1029"/>
                    <a:pt x="20" y="1507"/>
                  </a:cubicBezTo>
                  <a:cubicBezTo>
                    <a:pt x="0" y="1985"/>
                    <a:pt x="20" y="2644"/>
                    <a:pt x="20" y="2871"/>
                  </a:cubicBezTo>
                </a:path>
              </a:pathLst>
            </a:custGeom>
            <a:noFill/>
            <a:ln w="19050" cmpd="sng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4945" name="Freeform 481"/>
            <p:cNvSpPr>
              <a:spLocks/>
            </p:cNvSpPr>
            <p:nvPr/>
          </p:nvSpPr>
          <p:spPr bwMode="auto">
            <a:xfrm>
              <a:off x="197" y="953"/>
              <a:ext cx="752" cy="472"/>
            </a:xfrm>
            <a:custGeom>
              <a:avLst/>
              <a:gdLst>
                <a:gd name="T0" fmla="*/ 5089 w 5089"/>
                <a:gd name="T1" fmla="*/ 2175 h 2175"/>
                <a:gd name="T2" fmla="*/ 0 w 5089"/>
                <a:gd name="T3" fmla="*/ 0 h 2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89" h="2175">
                  <a:moveTo>
                    <a:pt x="5089" y="2175"/>
                  </a:moveTo>
                  <a:cubicBezTo>
                    <a:pt x="4548" y="1688"/>
                    <a:pt x="2412" y="70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4946" name="Oval 482"/>
            <p:cNvSpPr>
              <a:spLocks noChangeArrowheads="1"/>
            </p:cNvSpPr>
            <p:nvPr/>
          </p:nvSpPr>
          <p:spPr bwMode="auto">
            <a:xfrm flipH="1">
              <a:off x="190" y="947"/>
              <a:ext cx="8" cy="12"/>
            </a:xfrm>
            <a:prstGeom prst="ellipse">
              <a:avLst/>
            </a:prstGeom>
            <a:solidFill>
              <a:srgbClr val="FFFF00"/>
            </a:solidFill>
            <a:ln w="762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4947" name="Freeform 483"/>
            <p:cNvSpPr>
              <a:spLocks/>
            </p:cNvSpPr>
            <p:nvPr/>
          </p:nvSpPr>
          <p:spPr bwMode="auto">
            <a:xfrm>
              <a:off x="949" y="1425"/>
              <a:ext cx="100" cy="241"/>
            </a:xfrm>
            <a:custGeom>
              <a:avLst/>
              <a:gdLst>
                <a:gd name="T0" fmla="*/ 653 w 653"/>
                <a:gd name="T1" fmla="*/ 1107 h 1107"/>
                <a:gd name="T2" fmla="*/ 0 w 653"/>
                <a:gd name="T3" fmla="*/ 0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53" h="1107">
                  <a:moveTo>
                    <a:pt x="653" y="1107"/>
                  </a:moveTo>
                  <a:cubicBezTo>
                    <a:pt x="509" y="573"/>
                    <a:pt x="239" y="81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4948" name="Oval 484"/>
            <p:cNvSpPr>
              <a:spLocks noChangeArrowheads="1"/>
            </p:cNvSpPr>
            <p:nvPr/>
          </p:nvSpPr>
          <p:spPr bwMode="auto">
            <a:xfrm flipH="1">
              <a:off x="190" y="1134"/>
              <a:ext cx="8" cy="13"/>
            </a:xfrm>
            <a:prstGeom prst="ellipse">
              <a:avLst/>
            </a:prstGeom>
            <a:solidFill>
              <a:srgbClr val="FFFF00"/>
            </a:solidFill>
            <a:ln w="762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4949" name="Rectangle 485"/>
            <p:cNvSpPr>
              <a:spLocks noChangeArrowheads="1"/>
            </p:cNvSpPr>
            <p:nvPr/>
          </p:nvSpPr>
          <p:spPr bwMode="auto">
            <a:xfrm flipH="1">
              <a:off x="-12" y="814"/>
              <a:ext cx="176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/>
                <a:t>2900</a:t>
              </a:r>
              <a:endParaRPr lang="ru-RU" sz="1000"/>
            </a:p>
          </p:txBody>
        </p:sp>
        <p:sp>
          <p:nvSpPr>
            <p:cNvPr id="574950" name="Text Box 486"/>
            <p:cNvSpPr txBox="1">
              <a:spLocks noChangeArrowheads="1"/>
            </p:cNvSpPr>
            <p:nvPr/>
          </p:nvSpPr>
          <p:spPr bwMode="auto">
            <a:xfrm>
              <a:off x="374" y="867"/>
              <a:ext cx="6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accent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algn="ctr"/>
              <a:r>
                <a:rPr lang="en-US" sz="1400">
                  <a:solidFill>
                    <a:srgbClr val="800000"/>
                  </a:solidFill>
                  <a:latin typeface="Arial" pitchFamily="34" charset="0"/>
                </a:rPr>
                <a:t>Published</a:t>
              </a:r>
            </a:p>
          </p:txBody>
        </p:sp>
      </p:grpSp>
      <p:sp>
        <p:nvSpPr>
          <p:cNvPr id="574951" name="Line 487"/>
          <p:cNvSpPr>
            <a:spLocks noChangeShapeType="1"/>
          </p:cNvSpPr>
          <p:nvPr/>
        </p:nvSpPr>
        <p:spPr bwMode="auto">
          <a:xfrm>
            <a:off x="1176338" y="3117850"/>
            <a:ext cx="146050" cy="687388"/>
          </a:xfrm>
          <a:prstGeom prst="line">
            <a:avLst/>
          </a:prstGeom>
          <a:noFill/>
          <a:ln w="12700">
            <a:solidFill>
              <a:srgbClr val="80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575229" name="Group 765"/>
          <p:cNvGrpSpPr>
            <a:grpSpLocks/>
          </p:cNvGrpSpPr>
          <p:nvPr/>
        </p:nvGrpSpPr>
        <p:grpSpPr bwMode="auto">
          <a:xfrm>
            <a:off x="2327275" y="850900"/>
            <a:ext cx="463550" cy="1957388"/>
            <a:chOff x="2704" y="633"/>
            <a:chExt cx="342" cy="1445"/>
          </a:xfrm>
        </p:grpSpPr>
        <p:sp>
          <p:nvSpPr>
            <p:cNvPr id="574813" name="Rectangle 349"/>
            <p:cNvSpPr>
              <a:spLocks noChangeAspect="1" noChangeArrowheads="1"/>
            </p:cNvSpPr>
            <p:nvPr/>
          </p:nvSpPr>
          <p:spPr bwMode="auto">
            <a:xfrm flipH="1">
              <a:off x="2740" y="2014"/>
              <a:ext cx="306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r"/>
              <a:r>
                <a:rPr lang="en-US" sz="1000" b="0">
                  <a:solidFill>
                    <a:srgbClr val="000000"/>
                  </a:solidFill>
                </a:rPr>
                <a:t>1300</a:t>
              </a:r>
              <a:endParaRPr lang="ru-RU" sz="1000" b="0"/>
            </a:p>
          </p:txBody>
        </p:sp>
        <p:sp>
          <p:nvSpPr>
            <p:cNvPr id="574815" name="Rectangle 351"/>
            <p:cNvSpPr>
              <a:spLocks noChangeAspect="1" noChangeArrowheads="1"/>
            </p:cNvSpPr>
            <p:nvPr/>
          </p:nvSpPr>
          <p:spPr bwMode="auto">
            <a:xfrm flipH="1">
              <a:off x="2704" y="1617"/>
              <a:ext cx="342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r"/>
              <a:r>
                <a:rPr lang="en-US" sz="1000" b="0">
                  <a:solidFill>
                    <a:srgbClr val="000000"/>
                  </a:solidFill>
                </a:rPr>
                <a:t>1700</a:t>
              </a:r>
              <a:endParaRPr lang="ru-RU" sz="1000" b="0"/>
            </a:p>
          </p:txBody>
        </p:sp>
        <p:sp>
          <p:nvSpPr>
            <p:cNvPr id="574985" name="Rectangle 521"/>
            <p:cNvSpPr>
              <a:spLocks noChangeAspect="1" noChangeArrowheads="1"/>
            </p:cNvSpPr>
            <p:nvPr/>
          </p:nvSpPr>
          <p:spPr bwMode="auto">
            <a:xfrm flipH="1">
              <a:off x="2704" y="1419"/>
              <a:ext cx="342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r"/>
              <a:r>
                <a:rPr lang="en-US" sz="1000" b="0">
                  <a:solidFill>
                    <a:srgbClr val="000000"/>
                  </a:solidFill>
                </a:rPr>
                <a:t>1</a:t>
              </a:r>
              <a:r>
                <a:rPr lang="ru-RU" sz="1000" b="0">
                  <a:solidFill>
                    <a:srgbClr val="000000"/>
                  </a:solidFill>
                </a:rPr>
                <a:t>9</a:t>
              </a:r>
              <a:r>
                <a:rPr lang="en-US" sz="1000" b="0">
                  <a:solidFill>
                    <a:srgbClr val="000000"/>
                  </a:solidFill>
                </a:rPr>
                <a:t>00</a:t>
              </a:r>
              <a:endParaRPr lang="ru-RU" sz="1000" b="0"/>
            </a:p>
          </p:txBody>
        </p:sp>
        <p:sp>
          <p:nvSpPr>
            <p:cNvPr id="574986" name="Rectangle 522"/>
            <p:cNvSpPr>
              <a:spLocks noChangeAspect="1" noChangeArrowheads="1"/>
            </p:cNvSpPr>
            <p:nvPr/>
          </p:nvSpPr>
          <p:spPr bwMode="auto">
            <a:xfrm flipH="1">
              <a:off x="2704" y="1227"/>
              <a:ext cx="342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r"/>
              <a:r>
                <a:rPr lang="ru-RU" sz="1000" b="0">
                  <a:solidFill>
                    <a:srgbClr val="000000"/>
                  </a:solidFill>
                </a:rPr>
                <a:t>21</a:t>
              </a:r>
              <a:r>
                <a:rPr lang="en-US" sz="1000" b="0">
                  <a:solidFill>
                    <a:srgbClr val="000000"/>
                  </a:solidFill>
                </a:rPr>
                <a:t>00</a:t>
              </a:r>
              <a:endParaRPr lang="ru-RU" sz="1000" b="0"/>
            </a:p>
          </p:txBody>
        </p:sp>
        <p:sp>
          <p:nvSpPr>
            <p:cNvPr id="574987" name="Rectangle 523"/>
            <p:cNvSpPr>
              <a:spLocks noChangeAspect="1" noChangeArrowheads="1"/>
            </p:cNvSpPr>
            <p:nvPr/>
          </p:nvSpPr>
          <p:spPr bwMode="auto">
            <a:xfrm flipH="1">
              <a:off x="2704" y="1021"/>
              <a:ext cx="342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r"/>
              <a:r>
                <a:rPr lang="ru-RU" sz="1000" b="0">
                  <a:solidFill>
                    <a:srgbClr val="000000"/>
                  </a:solidFill>
                </a:rPr>
                <a:t>23</a:t>
              </a:r>
              <a:r>
                <a:rPr lang="en-US" sz="1000" b="0">
                  <a:solidFill>
                    <a:srgbClr val="000000"/>
                  </a:solidFill>
                </a:rPr>
                <a:t>00</a:t>
              </a:r>
              <a:endParaRPr lang="ru-RU" sz="1000" b="0"/>
            </a:p>
          </p:txBody>
        </p:sp>
        <p:sp>
          <p:nvSpPr>
            <p:cNvPr id="574988" name="Rectangle 524"/>
            <p:cNvSpPr>
              <a:spLocks noChangeAspect="1" noChangeArrowheads="1"/>
            </p:cNvSpPr>
            <p:nvPr/>
          </p:nvSpPr>
          <p:spPr bwMode="auto">
            <a:xfrm flipH="1">
              <a:off x="2704" y="831"/>
              <a:ext cx="342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r"/>
              <a:r>
                <a:rPr lang="ru-RU" sz="1000" b="0">
                  <a:solidFill>
                    <a:srgbClr val="000000"/>
                  </a:solidFill>
                </a:rPr>
                <a:t>25</a:t>
              </a:r>
              <a:r>
                <a:rPr lang="en-US" sz="1000" b="0">
                  <a:solidFill>
                    <a:srgbClr val="000000"/>
                  </a:solidFill>
                </a:rPr>
                <a:t>00</a:t>
              </a:r>
              <a:endParaRPr lang="ru-RU" sz="1000" b="0"/>
            </a:p>
          </p:txBody>
        </p:sp>
        <p:sp>
          <p:nvSpPr>
            <p:cNvPr id="574989" name="Rectangle 525"/>
            <p:cNvSpPr>
              <a:spLocks noChangeAspect="1" noChangeArrowheads="1"/>
            </p:cNvSpPr>
            <p:nvPr/>
          </p:nvSpPr>
          <p:spPr bwMode="auto">
            <a:xfrm flipH="1">
              <a:off x="2704" y="633"/>
              <a:ext cx="342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r"/>
              <a:r>
                <a:rPr lang="ru-RU" sz="1000" b="0">
                  <a:solidFill>
                    <a:srgbClr val="000000"/>
                  </a:solidFill>
                </a:rPr>
                <a:t>27</a:t>
              </a:r>
              <a:r>
                <a:rPr lang="en-US" sz="1000" b="0">
                  <a:solidFill>
                    <a:srgbClr val="000000"/>
                  </a:solidFill>
                </a:rPr>
                <a:t>00</a:t>
              </a:r>
              <a:endParaRPr lang="ru-RU" sz="1000" b="0"/>
            </a:p>
          </p:txBody>
        </p:sp>
      </p:grpSp>
      <p:sp>
        <p:nvSpPr>
          <p:cNvPr id="575018" name="Line 554"/>
          <p:cNvSpPr>
            <a:spLocks noChangeShapeType="1"/>
          </p:cNvSpPr>
          <p:nvPr/>
        </p:nvSpPr>
        <p:spPr bwMode="auto">
          <a:xfrm>
            <a:off x="3994150" y="3857625"/>
            <a:ext cx="130175" cy="728663"/>
          </a:xfrm>
          <a:prstGeom prst="line">
            <a:avLst/>
          </a:prstGeom>
          <a:noFill/>
          <a:ln w="25400">
            <a:solidFill>
              <a:srgbClr val="0000FF"/>
            </a:solidFill>
            <a:prstDash val="lgDash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4735" name="Line 271"/>
          <p:cNvSpPr>
            <a:spLocks noChangeShapeType="1"/>
          </p:cNvSpPr>
          <p:nvPr/>
        </p:nvSpPr>
        <p:spPr bwMode="auto">
          <a:xfrm flipH="1" flipV="1">
            <a:off x="3429000" y="1474788"/>
            <a:ext cx="776288" cy="1019175"/>
          </a:xfrm>
          <a:prstGeom prst="line">
            <a:avLst/>
          </a:prstGeom>
          <a:noFill/>
          <a:ln w="3175">
            <a:solidFill>
              <a:srgbClr val="000000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4736" name="Rectangle 272"/>
          <p:cNvSpPr>
            <a:spLocks noChangeAspect="1" noChangeArrowheads="1"/>
          </p:cNvSpPr>
          <p:nvPr/>
        </p:nvSpPr>
        <p:spPr bwMode="auto">
          <a:xfrm flipH="1">
            <a:off x="2606675" y="609600"/>
            <a:ext cx="482600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1200">
                <a:solidFill>
                  <a:srgbClr val="000000"/>
                </a:solidFill>
              </a:rPr>
              <a:t>Т</a:t>
            </a:r>
            <a:r>
              <a:rPr lang="en-US" sz="1200">
                <a:solidFill>
                  <a:srgbClr val="000000"/>
                </a:solidFill>
              </a:rPr>
              <a:t>, </a:t>
            </a:r>
            <a:r>
              <a:rPr lang="en-US" sz="1200">
                <a:solidFill>
                  <a:srgbClr val="000000"/>
                </a:solidFill>
                <a:sym typeface="Symbol" pitchFamily="18" charset="2"/>
              </a:rPr>
              <a:t></a:t>
            </a:r>
            <a:r>
              <a:rPr lang="en-US" sz="1200">
                <a:solidFill>
                  <a:srgbClr val="000000"/>
                </a:solidFill>
              </a:rPr>
              <a:t>C</a:t>
            </a:r>
            <a:endParaRPr lang="ru-RU" sz="1200"/>
          </a:p>
        </p:txBody>
      </p:sp>
      <p:sp>
        <p:nvSpPr>
          <p:cNvPr id="574737" name="Rectangle 273"/>
          <p:cNvSpPr>
            <a:spLocks noChangeAspect="1" noChangeArrowheads="1"/>
          </p:cNvSpPr>
          <p:nvPr/>
        </p:nvSpPr>
        <p:spPr bwMode="auto">
          <a:xfrm flipH="1">
            <a:off x="3073400" y="4402138"/>
            <a:ext cx="576263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mol </a:t>
            </a:r>
            <a:r>
              <a:rPr lang="ru-RU" sz="1400">
                <a:solidFill>
                  <a:srgbClr val="000000"/>
                </a:solidFill>
              </a:rPr>
              <a:t>%</a:t>
            </a:r>
            <a:endParaRPr lang="ru-RU" sz="1400"/>
          </a:p>
        </p:txBody>
      </p:sp>
      <p:sp>
        <p:nvSpPr>
          <p:cNvPr id="574738" name="Line 274"/>
          <p:cNvSpPr>
            <a:spLocks noChangeShapeType="1"/>
          </p:cNvSpPr>
          <p:nvPr/>
        </p:nvSpPr>
        <p:spPr bwMode="auto">
          <a:xfrm flipH="1" flipV="1">
            <a:off x="2943225" y="1751013"/>
            <a:ext cx="696913" cy="742950"/>
          </a:xfrm>
          <a:prstGeom prst="line">
            <a:avLst/>
          </a:prstGeom>
          <a:noFill/>
          <a:ln w="3175">
            <a:solidFill>
              <a:srgbClr val="000000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4739" name="Line 275"/>
          <p:cNvSpPr>
            <a:spLocks noChangeShapeType="1"/>
          </p:cNvSpPr>
          <p:nvPr/>
        </p:nvSpPr>
        <p:spPr bwMode="auto">
          <a:xfrm flipH="1" flipV="1">
            <a:off x="3495675" y="1476375"/>
            <a:ext cx="796925" cy="1093788"/>
          </a:xfrm>
          <a:prstGeom prst="line">
            <a:avLst/>
          </a:prstGeom>
          <a:noFill/>
          <a:ln w="3175">
            <a:solidFill>
              <a:srgbClr val="000000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4740" name="Line 276"/>
          <p:cNvSpPr>
            <a:spLocks noChangeAspect="1" noChangeShapeType="1"/>
          </p:cNvSpPr>
          <p:nvPr/>
        </p:nvSpPr>
        <p:spPr bwMode="auto">
          <a:xfrm flipH="1">
            <a:off x="2847975" y="3857625"/>
            <a:ext cx="17208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4741" name="Line 277"/>
          <p:cNvSpPr>
            <a:spLocks noChangeAspect="1" noChangeShapeType="1"/>
          </p:cNvSpPr>
          <p:nvPr/>
        </p:nvSpPr>
        <p:spPr bwMode="auto">
          <a:xfrm flipH="1" flipV="1">
            <a:off x="4052888" y="3832225"/>
            <a:ext cx="0" cy="25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4742" name="Line 278"/>
          <p:cNvSpPr>
            <a:spLocks noChangeAspect="1" noChangeShapeType="1"/>
          </p:cNvSpPr>
          <p:nvPr/>
        </p:nvSpPr>
        <p:spPr bwMode="auto">
          <a:xfrm flipH="1" flipV="1">
            <a:off x="3535363" y="3832225"/>
            <a:ext cx="1587" cy="25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4744" name="Rectangle 280"/>
          <p:cNvSpPr>
            <a:spLocks noChangeAspect="1" noChangeArrowheads="1"/>
          </p:cNvSpPr>
          <p:nvPr/>
        </p:nvSpPr>
        <p:spPr bwMode="auto">
          <a:xfrm flipH="1">
            <a:off x="3783013" y="3865563"/>
            <a:ext cx="195262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1000" b="0">
                <a:solidFill>
                  <a:srgbClr val="000000"/>
                </a:solidFill>
              </a:rPr>
              <a:t>60</a:t>
            </a:r>
            <a:endParaRPr lang="ru-RU" sz="1000" b="0"/>
          </a:p>
        </p:txBody>
      </p:sp>
      <p:sp>
        <p:nvSpPr>
          <p:cNvPr id="574745" name="Rectangle 281"/>
          <p:cNvSpPr>
            <a:spLocks noChangeAspect="1" noChangeArrowheads="1"/>
          </p:cNvSpPr>
          <p:nvPr/>
        </p:nvSpPr>
        <p:spPr bwMode="auto">
          <a:xfrm flipH="1">
            <a:off x="3438525" y="3865563"/>
            <a:ext cx="192088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1000" b="0">
                <a:solidFill>
                  <a:srgbClr val="000000"/>
                </a:solidFill>
              </a:rPr>
              <a:t>40</a:t>
            </a:r>
            <a:endParaRPr lang="ru-RU" sz="1000" b="0"/>
          </a:p>
        </p:txBody>
      </p:sp>
      <p:sp>
        <p:nvSpPr>
          <p:cNvPr id="574747" name="Rectangle 283"/>
          <p:cNvSpPr>
            <a:spLocks noChangeAspect="1" noChangeArrowheads="1"/>
          </p:cNvSpPr>
          <p:nvPr/>
        </p:nvSpPr>
        <p:spPr bwMode="auto">
          <a:xfrm flipH="1">
            <a:off x="4589463" y="3798888"/>
            <a:ext cx="4476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1000">
                <a:solidFill>
                  <a:srgbClr val="000000"/>
                </a:solidFill>
              </a:rPr>
              <a:t>FeO</a:t>
            </a:r>
            <a:r>
              <a:rPr lang="en-US" sz="1000" baseline="-25000">
                <a:solidFill>
                  <a:srgbClr val="000000"/>
                </a:solidFill>
              </a:rPr>
              <a:t>1.5</a:t>
            </a:r>
            <a:endParaRPr lang="ru-RU" sz="1000"/>
          </a:p>
        </p:txBody>
      </p:sp>
      <p:sp>
        <p:nvSpPr>
          <p:cNvPr id="574749" name="Line 285"/>
          <p:cNvSpPr>
            <a:spLocks noChangeAspect="1" noChangeShapeType="1"/>
          </p:cNvSpPr>
          <p:nvPr/>
        </p:nvSpPr>
        <p:spPr bwMode="auto">
          <a:xfrm>
            <a:off x="2847975" y="3760788"/>
            <a:ext cx="1139825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4754" name="Freeform 290"/>
          <p:cNvSpPr>
            <a:spLocks noChangeAspect="1"/>
          </p:cNvSpPr>
          <p:nvPr/>
        </p:nvSpPr>
        <p:spPr bwMode="auto">
          <a:xfrm flipH="1">
            <a:off x="2854325" y="2254250"/>
            <a:ext cx="57150" cy="239713"/>
          </a:xfrm>
          <a:custGeom>
            <a:avLst/>
            <a:gdLst>
              <a:gd name="T0" fmla="*/ 0 w 283"/>
              <a:gd name="T1" fmla="*/ 678 h 678"/>
              <a:gd name="T2" fmla="*/ 283 w 283"/>
              <a:gd name="T3" fmla="*/ 0 h 67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83" h="678">
                <a:moveTo>
                  <a:pt x="0" y="678"/>
                </a:moveTo>
                <a:cubicBezTo>
                  <a:pt x="93" y="297"/>
                  <a:pt x="283" y="0"/>
                  <a:pt x="283" y="0"/>
                </a:cubicBezTo>
              </a:path>
            </a:pathLst>
          </a:custGeom>
          <a:noFill/>
          <a:ln w="19050" cap="flat" cmpd="sng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4758" name="Line 294"/>
          <p:cNvSpPr>
            <a:spLocks noChangeAspect="1" noChangeShapeType="1"/>
          </p:cNvSpPr>
          <p:nvPr/>
        </p:nvSpPr>
        <p:spPr bwMode="auto">
          <a:xfrm>
            <a:off x="3475038" y="2632075"/>
            <a:ext cx="517525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4759" name="Freeform 295"/>
          <p:cNvSpPr>
            <a:spLocks noChangeAspect="1"/>
          </p:cNvSpPr>
          <p:nvPr/>
        </p:nvSpPr>
        <p:spPr bwMode="auto">
          <a:xfrm>
            <a:off x="3079750" y="2632075"/>
            <a:ext cx="454025" cy="1128713"/>
          </a:xfrm>
          <a:custGeom>
            <a:avLst/>
            <a:gdLst>
              <a:gd name="T0" fmla="*/ 0 w 495"/>
              <a:gd name="T1" fmla="*/ 3180 h 3180"/>
              <a:gd name="T2" fmla="*/ 495 w 495"/>
              <a:gd name="T3" fmla="*/ 0 h 31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95" h="3180">
                <a:moveTo>
                  <a:pt x="0" y="3180"/>
                </a:moveTo>
                <a:cubicBezTo>
                  <a:pt x="225" y="2562"/>
                  <a:pt x="417" y="153"/>
                  <a:pt x="495" y="0"/>
                </a:cubicBezTo>
              </a:path>
            </a:pathLst>
          </a:custGeom>
          <a:noFill/>
          <a:ln w="19050" cap="flat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4760" name="Freeform 296"/>
          <p:cNvSpPr>
            <a:spLocks noChangeAspect="1"/>
          </p:cNvSpPr>
          <p:nvPr/>
        </p:nvSpPr>
        <p:spPr bwMode="auto">
          <a:xfrm>
            <a:off x="2974975" y="2632075"/>
            <a:ext cx="500063" cy="73025"/>
          </a:xfrm>
          <a:custGeom>
            <a:avLst/>
            <a:gdLst>
              <a:gd name="T0" fmla="*/ 547 w 547"/>
              <a:gd name="T1" fmla="*/ 0 h 244"/>
              <a:gd name="T2" fmla="*/ 0 w 547"/>
              <a:gd name="T3" fmla="*/ 244 h 24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47" h="244">
                <a:moveTo>
                  <a:pt x="547" y="0"/>
                </a:moveTo>
                <a:cubicBezTo>
                  <a:pt x="326" y="101"/>
                  <a:pt x="0" y="244"/>
                  <a:pt x="0" y="244"/>
                </a:cubicBez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4761" name="Freeform 297"/>
          <p:cNvSpPr>
            <a:spLocks noChangeAspect="1"/>
          </p:cNvSpPr>
          <p:nvPr/>
        </p:nvSpPr>
        <p:spPr bwMode="auto">
          <a:xfrm>
            <a:off x="3032125" y="2633663"/>
            <a:ext cx="501650" cy="71437"/>
          </a:xfrm>
          <a:custGeom>
            <a:avLst/>
            <a:gdLst>
              <a:gd name="T0" fmla="*/ 548 w 548"/>
              <a:gd name="T1" fmla="*/ 0 h 245"/>
              <a:gd name="T2" fmla="*/ 0 w 548"/>
              <a:gd name="T3" fmla="*/ 245 h 2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48" h="245">
                <a:moveTo>
                  <a:pt x="548" y="0"/>
                </a:moveTo>
                <a:cubicBezTo>
                  <a:pt x="344" y="104"/>
                  <a:pt x="0" y="245"/>
                  <a:pt x="0" y="245"/>
                </a:cubicBez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4762" name="Line 298"/>
          <p:cNvSpPr>
            <a:spLocks noChangeAspect="1" noChangeShapeType="1"/>
          </p:cNvSpPr>
          <p:nvPr/>
        </p:nvSpPr>
        <p:spPr bwMode="auto">
          <a:xfrm flipV="1">
            <a:off x="3992563" y="2397125"/>
            <a:ext cx="0" cy="145891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4763" name="Freeform 299"/>
          <p:cNvSpPr>
            <a:spLocks noChangeAspect="1"/>
          </p:cNvSpPr>
          <p:nvPr/>
        </p:nvSpPr>
        <p:spPr bwMode="auto">
          <a:xfrm>
            <a:off x="3475038" y="2397125"/>
            <a:ext cx="514350" cy="236538"/>
          </a:xfrm>
          <a:custGeom>
            <a:avLst/>
            <a:gdLst>
              <a:gd name="T0" fmla="*/ 683 w 683"/>
              <a:gd name="T1" fmla="*/ 0 h 534"/>
              <a:gd name="T2" fmla="*/ 0 w 683"/>
              <a:gd name="T3" fmla="*/ 534 h 53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83" h="534">
                <a:moveTo>
                  <a:pt x="683" y="0"/>
                </a:moveTo>
                <a:cubicBezTo>
                  <a:pt x="390" y="2"/>
                  <a:pt x="72" y="338"/>
                  <a:pt x="0" y="534"/>
                </a:cubicBez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4764" name="Freeform 300"/>
          <p:cNvSpPr>
            <a:spLocks noChangeAspect="1"/>
          </p:cNvSpPr>
          <p:nvPr/>
        </p:nvSpPr>
        <p:spPr bwMode="auto">
          <a:xfrm>
            <a:off x="3992563" y="2397125"/>
            <a:ext cx="168275" cy="185738"/>
          </a:xfrm>
          <a:custGeom>
            <a:avLst/>
            <a:gdLst>
              <a:gd name="T0" fmla="*/ 0 w 251"/>
              <a:gd name="T1" fmla="*/ 0 h 147"/>
              <a:gd name="T2" fmla="*/ 251 w 251"/>
              <a:gd name="T3" fmla="*/ 147 h 14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51" h="147">
                <a:moveTo>
                  <a:pt x="0" y="0"/>
                </a:moveTo>
                <a:cubicBezTo>
                  <a:pt x="65" y="55"/>
                  <a:pt x="99" y="99"/>
                  <a:pt x="251" y="147"/>
                </a:cubicBezTo>
              </a:path>
            </a:pathLst>
          </a:custGeom>
          <a:noFill/>
          <a:ln w="19050" cap="flat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4765" name="Freeform 301"/>
          <p:cNvSpPr>
            <a:spLocks noChangeAspect="1"/>
          </p:cNvSpPr>
          <p:nvPr/>
        </p:nvSpPr>
        <p:spPr bwMode="auto">
          <a:xfrm>
            <a:off x="3994150" y="2582863"/>
            <a:ext cx="168275" cy="1074737"/>
          </a:xfrm>
          <a:custGeom>
            <a:avLst/>
            <a:gdLst>
              <a:gd name="T0" fmla="*/ 310 w 310"/>
              <a:gd name="T1" fmla="*/ 0 h 4478"/>
              <a:gd name="T2" fmla="*/ 0 w 310"/>
              <a:gd name="T3" fmla="*/ 4478 h 447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10" h="4478">
                <a:moveTo>
                  <a:pt x="310" y="0"/>
                </a:moveTo>
                <a:cubicBezTo>
                  <a:pt x="124" y="417"/>
                  <a:pt x="13" y="2769"/>
                  <a:pt x="0" y="4478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4766" name="Freeform 302"/>
          <p:cNvSpPr>
            <a:spLocks/>
          </p:cNvSpPr>
          <p:nvPr/>
        </p:nvSpPr>
        <p:spPr bwMode="auto">
          <a:xfrm>
            <a:off x="4532313" y="2581275"/>
            <a:ext cx="36512" cy="431800"/>
          </a:xfrm>
          <a:custGeom>
            <a:avLst/>
            <a:gdLst>
              <a:gd name="T0" fmla="*/ 2 w 39"/>
              <a:gd name="T1" fmla="*/ 0 h 1565"/>
              <a:gd name="T2" fmla="*/ 38 w 39"/>
              <a:gd name="T3" fmla="*/ 1565 h 156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9" h="1565">
                <a:moveTo>
                  <a:pt x="2" y="0"/>
                </a:moveTo>
                <a:cubicBezTo>
                  <a:pt x="0" y="0"/>
                  <a:pt x="39" y="1560"/>
                  <a:pt x="38" y="1565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4767" name="Line 303"/>
          <p:cNvSpPr>
            <a:spLocks noChangeAspect="1" noChangeShapeType="1"/>
          </p:cNvSpPr>
          <p:nvPr/>
        </p:nvSpPr>
        <p:spPr bwMode="auto">
          <a:xfrm flipH="1">
            <a:off x="4013200" y="3265488"/>
            <a:ext cx="549275" cy="0"/>
          </a:xfrm>
          <a:prstGeom prst="line">
            <a:avLst/>
          </a:prstGeom>
          <a:noFill/>
          <a:ln w="3175">
            <a:solidFill>
              <a:srgbClr val="000000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4768" name="Freeform 304"/>
          <p:cNvSpPr>
            <a:spLocks noChangeAspect="1"/>
          </p:cNvSpPr>
          <p:nvPr/>
        </p:nvSpPr>
        <p:spPr bwMode="auto">
          <a:xfrm>
            <a:off x="4032250" y="3092450"/>
            <a:ext cx="530225" cy="1588"/>
          </a:xfrm>
          <a:custGeom>
            <a:avLst/>
            <a:gdLst>
              <a:gd name="T0" fmla="*/ 979 w 979"/>
              <a:gd name="T1" fmla="*/ 4 h 4"/>
              <a:gd name="T2" fmla="*/ 0 w 979"/>
              <a:gd name="T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79" h="4">
                <a:moveTo>
                  <a:pt x="979" y="4"/>
                </a:move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4769" name="Freeform 305"/>
          <p:cNvSpPr>
            <a:spLocks noChangeAspect="1"/>
          </p:cNvSpPr>
          <p:nvPr/>
        </p:nvSpPr>
        <p:spPr bwMode="auto">
          <a:xfrm>
            <a:off x="4065588" y="2863850"/>
            <a:ext cx="493712" cy="0"/>
          </a:xfrm>
          <a:custGeom>
            <a:avLst/>
            <a:gdLst>
              <a:gd name="T0" fmla="*/ 907 w 907"/>
              <a:gd name="T1" fmla="*/ 0 h 1"/>
              <a:gd name="T2" fmla="*/ 0 w 907"/>
              <a:gd name="T3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07" h="1">
                <a:moveTo>
                  <a:pt x="907" y="0"/>
                </a:moveTo>
                <a:lnTo>
                  <a:pt x="0" y="1"/>
                </a:lnTo>
              </a:path>
            </a:pathLst>
          </a:custGeom>
          <a:noFill/>
          <a:ln w="3175">
            <a:solidFill>
              <a:srgbClr val="000000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4770" name="Line 306"/>
          <p:cNvSpPr>
            <a:spLocks noChangeAspect="1" noChangeShapeType="1"/>
          </p:cNvSpPr>
          <p:nvPr/>
        </p:nvSpPr>
        <p:spPr bwMode="auto">
          <a:xfrm flipH="1">
            <a:off x="4110038" y="2674938"/>
            <a:ext cx="423862" cy="0"/>
          </a:xfrm>
          <a:prstGeom prst="line">
            <a:avLst/>
          </a:prstGeom>
          <a:noFill/>
          <a:ln w="3175">
            <a:solidFill>
              <a:srgbClr val="000000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4771" name="Line 307"/>
          <p:cNvSpPr>
            <a:spLocks noChangeAspect="1" noChangeShapeType="1"/>
          </p:cNvSpPr>
          <p:nvPr/>
        </p:nvSpPr>
        <p:spPr bwMode="auto">
          <a:xfrm flipH="1">
            <a:off x="4160838" y="2600325"/>
            <a:ext cx="371475" cy="0"/>
          </a:xfrm>
          <a:prstGeom prst="line">
            <a:avLst/>
          </a:prstGeom>
          <a:noFill/>
          <a:ln w="3175">
            <a:solidFill>
              <a:srgbClr val="000000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4772" name="Line 308"/>
          <p:cNvSpPr>
            <a:spLocks noChangeShapeType="1"/>
          </p:cNvSpPr>
          <p:nvPr/>
        </p:nvSpPr>
        <p:spPr bwMode="auto">
          <a:xfrm flipH="1" flipV="1">
            <a:off x="4052888" y="2493963"/>
            <a:ext cx="58737" cy="180975"/>
          </a:xfrm>
          <a:prstGeom prst="line">
            <a:avLst/>
          </a:prstGeom>
          <a:noFill/>
          <a:ln w="3175">
            <a:solidFill>
              <a:srgbClr val="000000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4773" name="Freeform 309"/>
          <p:cNvSpPr>
            <a:spLocks/>
          </p:cNvSpPr>
          <p:nvPr/>
        </p:nvSpPr>
        <p:spPr bwMode="auto">
          <a:xfrm>
            <a:off x="3990975" y="2411413"/>
            <a:ext cx="74613" cy="452437"/>
          </a:xfrm>
          <a:custGeom>
            <a:avLst/>
            <a:gdLst>
              <a:gd name="T0" fmla="*/ 139 w 139"/>
              <a:gd name="T1" fmla="*/ 1913 h 1913"/>
              <a:gd name="T2" fmla="*/ 0 w 139"/>
              <a:gd name="T3" fmla="*/ 0 h 191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39" h="1913">
                <a:moveTo>
                  <a:pt x="139" y="1913"/>
                </a:move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4774" name="Freeform 310"/>
          <p:cNvSpPr>
            <a:spLocks/>
          </p:cNvSpPr>
          <p:nvPr/>
        </p:nvSpPr>
        <p:spPr bwMode="auto">
          <a:xfrm>
            <a:off x="3990975" y="2498725"/>
            <a:ext cx="41275" cy="593725"/>
          </a:xfrm>
          <a:custGeom>
            <a:avLst/>
            <a:gdLst>
              <a:gd name="T0" fmla="*/ 75 w 75"/>
              <a:gd name="T1" fmla="*/ 2511 h 2511"/>
              <a:gd name="T2" fmla="*/ 0 w 75"/>
              <a:gd name="T3" fmla="*/ 0 h 251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2511">
                <a:moveTo>
                  <a:pt x="75" y="2511"/>
                </a:move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4775" name="Line 311"/>
          <p:cNvSpPr>
            <a:spLocks noChangeShapeType="1"/>
          </p:cNvSpPr>
          <p:nvPr/>
        </p:nvSpPr>
        <p:spPr bwMode="auto">
          <a:xfrm flipH="1" flipV="1">
            <a:off x="3995738" y="2640013"/>
            <a:ext cx="17462" cy="625475"/>
          </a:xfrm>
          <a:prstGeom prst="line">
            <a:avLst/>
          </a:prstGeom>
          <a:noFill/>
          <a:ln w="3175">
            <a:solidFill>
              <a:srgbClr val="000000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4776" name="Line 312"/>
          <p:cNvSpPr>
            <a:spLocks noChangeShapeType="1"/>
          </p:cNvSpPr>
          <p:nvPr/>
        </p:nvSpPr>
        <p:spPr bwMode="auto">
          <a:xfrm flipH="1" flipV="1">
            <a:off x="4143375" y="2573338"/>
            <a:ext cx="9525" cy="23812"/>
          </a:xfrm>
          <a:prstGeom prst="line">
            <a:avLst/>
          </a:prstGeom>
          <a:noFill/>
          <a:ln w="3175">
            <a:solidFill>
              <a:srgbClr val="000000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4777" name="Freeform 313"/>
          <p:cNvSpPr>
            <a:spLocks/>
          </p:cNvSpPr>
          <p:nvPr/>
        </p:nvSpPr>
        <p:spPr bwMode="auto">
          <a:xfrm>
            <a:off x="3017838" y="1443038"/>
            <a:ext cx="838200" cy="968375"/>
          </a:xfrm>
          <a:custGeom>
            <a:avLst/>
            <a:gdLst>
              <a:gd name="T0" fmla="*/ 188 w 188"/>
              <a:gd name="T1" fmla="*/ 556 h 556"/>
              <a:gd name="T2" fmla="*/ 0 w 188"/>
              <a:gd name="T3" fmla="*/ 0 h 55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556">
                <a:moveTo>
                  <a:pt x="188" y="556"/>
                </a:moveTo>
                <a:cubicBezTo>
                  <a:pt x="94" y="278"/>
                  <a:pt x="0" y="0"/>
                  <a:pt x="0" y="0"/>
                </a:cubicBezTo>
              </a:path>
            </a:pathLst>
          </a:custGeom>
          <a:noFill/>
          <a:ln w="3175">
            <a:solidFill>
              <a:srgbClr val="000000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4778" name="Line 314"/>
          <p:cNvSpPr>
            <a:spLocks noChangeAspect="1" noChangeShapeType="1"/>
          </p:cNvSpPr>
          <p:nvPr/>
        </p:nvSpPr>
        <p:spPr bwMode="auto">
          <a:xfrm flipH="1">
            <a:off x="3644900" y="2495550"/>
            <a:ext cx="347663" cy="0"/>
          </a:xfrm>
          <a:prstGeom prst="line">
            <a:avLst/>
          </a:prstGeom>
          <a:noFill/>
          <a:ln w="3175">
            <a:solidFill>
              <a:srgbClr val="000000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4779" name="Line 315"/>
          <p:cNvSpPr>
            <a:spLocks noChangeAspect="1" noChangeShapeType="1"/>
          </p:cNvSpPr>
          <p:nvPr/>
        </p:nvSpPr>
        <p:spPr bwMode="auto">
          <a:xfrm flipH="1">
            <a:off x="4000500" y="3416300"/>
            <a:ext cx="561975" cy="0"/>
          </a:xfrm>
          <a:prstGeom prst="line">
            <a:avLst/>
          </a:prstGeom>
          <a:noFill/>
          <a:ln w="3175">
            <a:solidFill>
              <a:srgbClr val="000000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4780" name="Line 316"/>
          <p:cNvSpPr>
            <a:spLocks noChangeAspect="1" noChangeShapeType="1"/>
          </p:cNvSpPr>
          <p:nvPr/>
        </p:nvSpPr>
        <p:spPr bwMode="auto">
          <a:xfrm flipH="1">
            <a:off x="4000500" y="3548063"/>
            <a:ext cx="561975" cy="0"/>
          </a:xfrm>
          <a:prstGeom prst="line">
            <a:avLst/>
          </a:prstGeom>
          <a:noFill/>
          <a:ln w="3175">
            <a:solidFill>
              <a:srgbClr val="000000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4781" name="Line 317"/>
          <p:cNvSpPr>
            <a:spLocks noChangeAspect="1" noChangeShapeType="1"/>
          </p:cNvSpPr>
          <p:nvPr/>
        </p:nvSpPr>
        <p:spPr bwMode="auto">
          <a:xfrm flipH="1">
            <a:off x="3990975" y="3651250"/>
            <a:ext cx="571500" cy="0"/>
          </a:xfrm>
          <a:prstGeom prst="line">
            <a:avLst/>
          </a:prstGeom>
          <a:noFill/>
          <a:ln w="3175">
            <a:solidFill>
              <a:srgbClr val="000000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4782" name="Line 318"/>
          <p:cNvSpPr>
            <a:spLocks noChangeAspect="1" noChangeShapeType="1"/>
          </p:cNvSpPr>
          <p:nvPr/>
        </p:nvSpPr>
        <p:spPr bwMode="auto">
          <a:xfrm flipH="1">
            <a:off x="3351213" y="3143250"/>
            <a:ext cx="631825" cy="0"/>
          </a:xfrm>
          <a:prstGeom prst="line">
            <a:avLst/>
          </a:prstGeom>
          <a:noFill/>
          <a:ln w="3175">
            <a:solidFill>
              <a:srgbClr val="000000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4783" name="Line 319"/>
          <p:cNvSpPr>
            <a:spLocks noChangeAspect="1" noChangeShapeType="1"/>
          </p:cNvSpPr>
          <p:nvPr/>
        </p:nvSpPr>
        <p:spPr bwMode="auto">
          <a:xfrm flipH="1">
            <a:off x="3400425" y="2994025"/>
            <a:ext cx="592138" cy="0"/>
          </a:xfrm>
          <a:prstGeom prst="line">
            <a:avLst/>
          </a:prstGeom>
          <a:noFill/>
          <a:ln w="3175">
            <a:solidFill>
              <a:srgbClr val="000000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4784" name="Line 320"/>
          <p:cNvSpPr>
            <a:spLocks noChangeAspect="1" noChangeShapeType="1"/>
          </p:cNvSpPr>
          <p:nvPr/>
        </p:nvSpPr>
        <p:spPr bwMode="auto">
          <a:xfrm flipH="1">
            <a:off x="3463925" y="2824163"/>
            <a:ext cx="523875" cy="0"/>
          </a:xfrm>
          <a:prstGeom prst="line">
            <a:avLst/>
          </a:prstGeom>
          <a:noFill/>
          <a:ln w="3175">
            <a:solidFill>
              <a:srgbClr val="000000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4785" name="Line 321"/>
          <p:cNvSpPr>
            <a:spLocks noChangeShapeType="1"/>
          </p:cNvSpPr>
          <p:nvPr/>
        </p:nvSpPr>
        <p:spPr bwMode="auto">
          <a:xfrm flipH="1" flipV="1">
            <a:off x="2886075" y="2078038"/>
            <a:ext cx="555625" cy="558800"/>
          </a:xfrm>
          <a:prstGeom prst="line">
            <a:avLst/>
          </a:prstGeom>
          <a:noFill/>
          <a:ln w="3175">
            <a:solidFill>
              <a:srgbClr val="000000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4787" name="Line 323"/>
          <p:cNvSpPr>
            <a:spLocks noChangeShapeType="1"/>
          </p:cNvSpPr>
          <p:nvPr/>
        </p:nvSpPr>
        <p:spPr bwMode="auto">
          <a:xfrm flipH="1" flipV="1">
            <a:off x="3246438" y="2674938"/>
            <a:ext cx="204787" cy="149225"/>
          </a:xfrm>
          <a:prstGeom prst="line">
            <a:avLst/>
          </a:prstGeom>
          <a:noFill/>
          <a:ln w="3175">
            <a:solidFill>
              <a:srgbClr val="000000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4788" name="Line 324"/>
          <p:cNvSpPr>
            <a:spLocks noChangeShapeType="1"/>
          </p:cNvSpPr>
          <p:nvPr/>
        </p:nvSpPr>
        <p:spPr bwMode="auto">
          <a:xfrm flipH="1" flipV="1">
            <a:off x="3048000" y="2703513"/>
            <a:ext cx="352425" cy="290512"/>
          </a:xfrm>
          <a:prstGeom prst="line">
            <a:avLst/>
          </a:prstGeom>
          <a:noFill/>
          <a:ln w="3175">
            <a:solidFill>
              <a:srgbClr val="000000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4792" name="Line 328"/>
          <p:cNvSpPr>
            <a:spLocks noChangeShapeType="1"/>
          </p:cNvSpPr>
          <p:nvPr/>
        </p:nvSpPr>
        <p:spPr bwMode="auto">
          <a:xfrm flipH="1" flipV="1">
            <a:off x="3992563" y="2824163"/>
            <a:ext cx="7937" cy="592137"/>
          </a:xfrm>
          <a:prstGeom prst="line">
            <a:avLst/>
          </a:prstGeom>
          <a:noFill/>
          <a:ln w="3175">
            <a:solidFill>
              <a:srgbClr val="000000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4793" name="Line 329"/>
          <p:cNvSpPr>
            <a:spLocks noChangeShapeType="1"/>
          </p:cNvSpPr>
          <p:nvPr/>
        </p:nvSpPr>
        <p:spPr bwMode="auto">
          <a:xfrm flipH="1" flipV="1">
            <a:off x="3990975" y="2998788"/>
            <a:ext cx="1588" cy="549275"/>
          </a:xfrm>
          <a:prstGeom prst="line">
            <a:avLst/>
          </a:prstGeom>
          <a:noFill/>
          <a:ln w="3175">
            <a:solidFill>
              <a:srgbClr val="000000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4794" name="Line 330"/>
          <p:cNvSpPr>
            <a:spLocks noChangeShapeType="1"/>
          </p:cNvSpPr>
          <p:nvPr/>
        </p:nvSpPr>
        <p:spPr bwMode="auto">
          <a:xfrm flipH="1" flipV="1">
            <a:off x="3987800" y="3143250"/>
            <a:ext cx="6350" cy="508000"/>
          </a:xfrm>
          <a:prstGeom prst="line">
            <a:avLst/>
          </a:prstGeom>
          <a:noFill/>
          <a:ln w="3175">
            <a:solidFill>
              <a:srgbClr val="000000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4795" name="Rectangle 331"/>
          <p:cNvSpPr>
            <a:spLocks noChangeAspect="1" noChangeArrowheads="1"/>
          </p:cNvSpPr>
          <p:nvPr/>
        </p:nvSpPr>
        <p:spPr bwMode="auto">
          <a:xfrm flipH="1">
            <a:off x="4240213" y="3624263"/>
            <a:ext cx="122237" cy="63500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00" b="0">
                <a:solidFill>
                  <a:srgbClr val="000000"/>
                </a:solidFill>
              </a:rPr>
              <a:t>10</a:t>
            </a:r>
            <a:r>
              <a:rPr lang="ru-RU" sz="400" b="0" baseline="30000">
                <a:solidFill>
                  <a:srgbClr val="000000"/>
                </a:solidFill>
              </a:rPr>
              <a:t>-7</a:t>
            </a:r>
            <a:endParaRPr lang="ru-RU" sz="400" b="0"/>
          </a:p>
        </p:txBody>
      </p:sp>
      <p:sp>
        <p:nvSpPr>
          <p:cNvPr id="574796" name="Rectangle 332"/>
          <p:cNvSpPr>
            <a:spLocks noChangeAspect="1" noChangeArrowheads="1"/>
          </p:cNvSpPr>
          <p:nvPr/>
        </p:nvSpPr>
        <p:spPr bwMode="auto">
          <a:xfrm flipH="1">
            <a:off x="4233863" y="3514725"/>
            <a:ext cx="133350" cy="65088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00" b="0">
                <a:solidFill>
                  <a:srgbClr val="000000"/>
                </a:solidFill>
              </a:rPr>
              <a:t>10</a:t>
            </a:r>
            <a:r>
              <a:rPr lang="ru-RU" sz="400" b="0" baseline="30000">
                <a:solidFill>
                  <a:srgbClr val="000000"/>
                </a:solidFill>
              </a:rPr>
              <a:t>-5</a:t>
            </a:r>
            <a:endParaRPr lang="ru-RU" sz="400" b="0"/>
          </a:p>
        </p:txBody>
      </p:sp>
      <p:sp>
        <p:nvSpPr>
          <p:cNvPr id="574797" name="Rectangle 333"/>
          <p:cNvSpPr>
            <a:spLocks noChangeAspect="1" noChangeArrowheads="1"/>
          </p:cNvSpPr>
          <p:nvPr/>
        </p:nvSpPr>
        <p:spPr bwMode="auto">
          <a:xfrm flipH="1">
            <a:off x="4248150" y="3394075"/>
            <a:ext cx="111125" cy="57150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00" b="0">
                <a:solidFill>
                  <a:srgbClr val="000000"/>
                </a:solidFill>
              </a:rPr>
              <a:t>10</a:t>
            </a:r>
            <a:r>
              <a:rPr lang="ru-RU" sz="400" b="0" baseline="30000">
                <a:solidFill>
                  <a:srgbClr val="000000"/>
                </a:solidFill>
              </a:rPr>
              <a:t>-3</a:t>
            </a:r>
            <a:endParaRPr lang="ru-RU" sz="400" b="0"/>
          </a:p>
        </p:txBody>
      </p:sp>
      <p:sp>
        <p:nvSpPr>
          <p:cNvPr id="574798" name="Rectangle 334"/>
          <p:cNvSpPr>
            <a:spLocks noChangeAspect="1" noChangeArrowheads="1"/>
          </p:cNvSpPr>
          <p:nvPr/>
        </p:nvSpPr>
        <p:spPr bwMode="auto">
          <a:xfrm flipH="1">
            <a:off x="4248150" y="3244850"/>
            <a:ext cx="111125" cy="58738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00" b="0">
                <a:solidFill>
                  <a:srgbClr val="000000"/>
                </a:solidFill>
              </a:rPr>
              <a:t>10</a:t>
            </a:r>
            <a:r>
              <a:rPr lang="ru-RU" sz="400" b="0" baseline="30000">
                <a:solidFill>
                  <a:srgbClr val="000000"/>
                </a:solidFill>
              </a:rPr>
              <a:t>-</a:t>
            </a:r>
            <a:r>
              <a:rPr lang="en-US" sz="400" b="0" baseline="30000">
                <a:solidFill>
                  <a:srgbClr val="000000"/>
                </a:solidFill>
              </a:rPr>
              <a:t>1</a:t>
            </a:r>
            <a:endParaRPr lang="en-US" sz="400" b="0" baseline="30000"/>
          </a:p>
          <a:p>
            <a:endParaRPr lang="ru-RU" sz="400" b="0"/>
          </a:p>
        </p:txBody>
      </p:sp>
      <p:sp>
        <p:nvSpPr>
          <p:cNvPr id="574799" name="Rectangle 335"/>
          <p:cNvSpPr>
            <a:spLocks noChangeAspect="1" noChangeArrowheads="1"/>
          </p:cNvSpPr>
          <p:nvPr/>
        </p:nvSpPr>
        <p:spPr bwMode="auto">
          <a:xfrm flipH="1">
            <a:off x="4230688" y="3065463"/>
            <a:ext cx="146050" cy="57150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00" b="0">
                <a:solidFill>
                  <a:srgbClr val="000000"/>
                </a:solidFill>
              </a:rPr>
              <a:t>10</a:t>
            </a:r>
            <a:r>
              <a:rPr lang="en-US" sz="400" b="0" baseline="30000">
                <a:solidFill>
                  <a:srgbClr val="000000"/>
                </a:solidFill>
              </a:rPr>
              <a:t>1</a:t>
            </a:r>
            <a:endParaRPr lang="en-US" sz="400" b="0" baseline="30000"/>
          </a:p>
          <a:p>
            <a:endParaRPr lang="ru-RU" sz="400" b="0"/>
          </a:p>
        </p:txBody>
      </p:sp>
      <p:sp>
        <p:nvSpPr>
          <p:cNvPr id="574800" name="Rectangle 336"/>
          <p:cNvSpPr>
            <a:spLocks noChangeAspect="1" noChangeArrowheads="1"/>
          </p:cNvSpPr>
          <p:nvPr/>
        </p:nvSpPr>
        <p:spPr bwMode="auto">
          <a:xfrm flipH="1">
            <a:off x="4248150" y="2836863"/>
            <a:ext cx="111125" cy="58737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00" b="0">
                <a:solidFill>
                  <a:srgbClr val="000000"/>
                </a:solidFill>
              </a:rPr>
              <a:t>10</a:t>
            </a:r>
            <a:r>
              <a:rPr lang="ru-RU" sz="400" b="0" baseline="30000">
                <a:solidFill>
                  <a:srgbClr val="000000"/>
                </a:solidFill>
              </a:rPr>
              <a:t>3</a:t>
            </a:r>
            <a:endParaRPr lang="ru-RU" sz="400" b="0"/>
          </a:p>
        </p:txBody>
      </p:sp>
      <p:sp>
        <p:nvSpPr>
          <p:cNvPr id="574801" name="Rectangle 337"/>
          <p:cNvSpPr>
            <a:spLocks noChangeArrowheads="1"/>
          </p:cNvSpPr>
          <p:nvPr/>
        </p:nvSpPr>
        <p:spPr bwMode="auto">
          <a:xfrm flipH="1">
            <a:off x="4249738" y="2638425"/>
            <a:ext cx="117475" cy="61913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400" b="0">
                <a:solidFill>
                  <a:srgbClr val="000000"/>
                </a:solidFill>
              </a:rPr>
              <a:t>air</a:t>
            </a:r>
            <a:endParaRPr lang="ru-RU" sz="400" b="0"/>
          </a:p>
        </p:txBody>
      </p:sp>
      <p:sp>
        <p:nvSpPr>
          <p:cNvPr id="574803" name="Freeform 339"/>
          <p:cNvSpPr>
            <a:spLocks/>
          </p:cNvSpPr>
          <p:nvPr/>
        </p:nvSpPr>
        <p:spPr bwMode="auto">
          <a:xfrm>
            <a:off x="4302125" y="2474913"/>
            <a:ext cx="266700" cy="107950"/>
          </a:xfrm>
          <a:custGeom>
            <a:avLst/>
            <a:gdLst>
              <a:gd name="T0" fmla="*/ 0 w 449"/>
              <a:gd name="T1" fmla="*/ 514 h 514"/>
              <a:gd name="T2" fmla="*/ 449 w 449"/>
              <a:gd name="T3" fmla="*/ 0 h 51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49" h="514">
                <a:moveTo>
                  <a:pt x="0" y="514"/>
                </a:moveTo>
                <a:cubicBezTo>
                  <a:pt x="177" y="235"/>
                  <a:pt x="219" y="184"/>
                  <a:pt x="449" y="0"/>
                </a:cubicBezTo>
              </a:path>
            </a:pathLst>
          </a:custGeom>
          <a:noFill/>
          <a:ln w="19050" cap="flat" cmpd="sng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4804" name="Freeform 340"/>
          <p:cNvSpPr>
            <a:spLocks/>
          </p:cNvSpPr>
          <p:nvPr/>
        </p:nvSpPr>
        <p:spPr bwMode="auto">
          <a:xfrm>
            <a:off x="4533900" y="2474913"/>
            <a:ext cx="36513" cy="106362"/>
          </a:xfrm>
          <a:custGeom>
            <a:avLst/>
            <a:gdLst>
              <a:gd name="T0" fmla="*/ 0 w 63"/>
              <a:gd name="T1" fmla="*/ 521 h 521"/>
              <a:gd name="T2" fmla="*/ 62 w 63"/>
              <a:gd name="T3" fmla="*/ 0 h 52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3" h="521">
                <a:moveTo>
                  <a:pt x="0" y="521"/>
                </a:moveTo>
                <a:cubicBezTo>
                  <a:pt x="30" y="411"/>
                  <a:pt x="63" y="12"/>
                  <a:pt x="62" y="0"/>
                </a:cubicBezTo>
              </a:path>
            </a:pathLst>
          </a:custGeom>
          <a:noFill/>
          <a:ln w="19050" cap="flat" cmpd="sng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4805" name="Line 341"/>
          <p:cNvSpPr>
            <a:spLocks noChangeAspect="1" noChangeShapeType="1"/>
          </p:cNvSpPr>
          <p:nvPr/>
        </p:nvSpPr>
        <p:spPr bwMode="auto">
          <a:xfrm flipH="1">
            <a:off x="3875088" y="2411413"/>
            <a:ext cx="117475" cy="0"/>
          </a:xfrm>
          <a:prstGeom prst="line">
            <a:avLst/>
          </a:prstGeom>
          <a:noFill/>
          <a:ln w="3175">
            <a:solidFill>
              <a:srgbClr val="000000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4806" name="AutoShape 342"/>
          <p:cNvSpPr>
            <a:spLocks noChangeArrowheads="1"/>
          </p:cNvSpPr>
          <p:nvPr/>
        </p:nvSpPr>
        <p:spPr bwMode="auto">
          <a:xfrm flipH="1">
            <a:off x="3984625" y="3849688"/>
            <a:ext cx="14288" cy="15875"/>
          </a:xfrm>
          <a:prstGeom prst="octagon">
            <a:avLst>
              <a:gd name="adj" fmla="val 29287"/>
            </a:avLst>
          </a:prstGeom>
          <a:solidFill>
            <a:srgbClr val="FFFF00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74808" name="Line 344"/>
          <p:cNvSpPr>
            <a:spLocks noChangeAspect="1" noChangeShapeType="1"/>
          </p:cNvSpPr>
          <p:nvPr/>
        </p:nvSpPr>
        <p:spPr bwMode="auto">
          <a:xfrm flipH="1">
            <a:off x="2847975" y="746125"/>
            <a:ext cx="1588" cy="31115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574817" name="Group 353"/>
          <p:cNvGrpSpPr>
            <a:grpSpLocks/>
          </p:cNvGrpSpPr>
          <p:nvPr/>
        </p:nvGrpSpPr>
        <p:grpSpPr bwMode="auto">
          <a:xfrm>
            <a:off x="2847975" y="2268538"/>
            <a:ext cx="28575" cy="1325562"/>
            <a:chOff x="7531" y="11325"/>
            <a:chExt cx="230" cy="5603"/>
          </a:xfrm>
        </p:grpSpPr>
        <p:sp>
          <p:nvSpPr>
            <p:cNvPr id="574818" name="Line 354"/>
            <p:cNvSpPr>
              <a:spLocks noChangeAspect="1" noChangeShapeType="1"/>
            </p:cNvSpPr>
            <p:nvPr/>
          </p:nvSpPr>
          <p:spPr bwMode="auto">
            <a:xfrm rot="-5400000" flipH="1" flipV="1">
              <a:off x="7645" y="16812"/>
              <a:ext cx="2" cy="23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4819" name="Line 355"/>
            <p:cNvSpPr>
              <a:spLocks noChangeAspect="1" noChangeShapeType="1"/>
            </p:cNvSpPr>
            <p:nvPr/>
          </p:nvSpPr>
          <p:spPr bwMode="auto">
            <a:xfrm rot="-5400000" flipH="1" flipV="1">
              <a:off x="7645" y="15687"/>
              <a:ext cx="2" cy="23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4820" name="Line 356"/>
            <p:cNvSpPr>
              <a:spLocks noChangeAspect="1" noChangeShapeType="1"/>
            </p:cNvSpPr>
            <p:nvPr/>
          </p:nvSpPr>
          <p:spPr bwMode="auto">
            <a:xfrm rot="-5400000" flipH="1" flipV="1">
              <a:off x="7645" y="14564"/>
              <a:ext cx="2" cy="23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4821" name="Line 357"/>
            <p:cNvSpPr>
              <a:spLocks noChangeAspect="1" noChangeShapeType="1"/>
            </p:cNvSpPr>
            <p:nvPr/>
          </p:nvSpPr>
          <p:spPr bwMode="auto">
            <a:xfrm rot="-5400000" flipH="1" flipV="1">
              <a:off x="7645" y="13439"/>
              <a:ext cx="2" cy="23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4822" name="Line 358"/>
            <p:cNvSpPr>
              <a:spLocks noChangeAspect="1" noChangeShapeType="1"/>
            </p:cNvSpPr>
            <p:nvPr/>
          </p:nvSpPr>
          <p:spPr bwMode="auto">
            <a:xfrm rot="-5400000" flipH="1" flipV="1">
              <a:off x="7645" y="12324"/>
              <a:ext cx="2" cy="23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4823" name="Line 359"/>
            <p:cNvSpPr>
              <a:spLocks noChangeAspect="1" noChangeShapeType="1"/>
            </p:cNvSpPr>
            <p:nvPr/>
          </p:nvSpPr>
          <p:spPr bwMode="auto">
            <a:xfrm rot="-5400000" flipH="1" flipV="1">
              <a:off x="7645" y="11211"/>
              <a:ext cx="2" cy="23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74831" name="Freeform 367"/>
          <p:cNvSpPr>
            <a:spLocks noChangeAspect="1"/>
          </p:cNvSpPr>
          <p:nvPr/>
        </p:nvSpPr>
        <p:spPr bwMode="auto">
          <a:xfrm>
            <a:off x="3989388" y="2397125"/>
            <a:ext cx="312737" cy="185738"/>
          </a:xfrm>
          <a:custGeom>
            <a:avLst/>
            <a:gdLst>
              <a:gd name="T0" fmla="*/ 0 w 617"/>
              <a:gd name="T1" fmla="*/ 0 h 846"/>
              <a:gd name="T2" fmla="*/ 617 w 617"/>
              <a:gd name="T3" fmla="*/ 846 h 84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17" h="846">
                <a:moveTo>
                  <a:pt x="0" y="0"/>
                </a:moveTo>
                <a:cubicBezTo>
                  <a:pt x="200" y="9"/>
                  <a:pt x="485" y="525"/>
                  <a:pt x="617" y="846"/>
                </a:cubicBezTo>
              </a:path>
            </a:pathLst>
          </a:custGeom>
          <a:noFill/>
          <a:ln w="19050" cap="flat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4832" name="Oval 368"/>
          <p:cNvSpPr>
            <a:spLocks noChangeArrowheads="1"/>
          </p:cNvSpPr>
          <p:nvPr/>
        </p:nvSpPr>
        <p:spPr bwMode="auto">
          <a:xfrm flipH="1">
            <a:off x="3981450" y="2387600"/>
            <a:ext cx="22225" cy="20638"/>
          </a:xfrm>
          <a:prstGeom prst="ellipse">
            <a:avLst/>
          </a:prstGeom>
          <a:solidFill>
            <a:srgbClr val="FFFF00"/>
          </a:solidFill>
          <a:ln w="31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74833" name="Oval 369"/>
          <p:cNvSpPr>
            <a:spLocks noChangeArrowheads="1"/>
          </p:cNvSpPr>
          <p:nvPr/>
        </p:nvSpPr>
        <p:spPr bwMode="auto">
          <a:xfrm flipH="1">
            <a:off x="4556125" y="2466975"/>
            <a:ext cx="20638" cy="22225"/>
          </a:xfrm>
          <a:prstGeom prst="ellipse">
            <a:avLst/>
          </a:prstGeom>
          <a:solidFill>
            <a:srgbClr val="FFFF00"/>
          </a:solidFill>
          <a:ln w="31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74834" name="Freeform 370"/>
          <p:cNvSpPr>
            <a:spLocks/>
          </p:cNvSpPr>
          <p:nvPr/>
        </p:nvSpPr>
        <p:spPr bwMode="auto">
          <a:xfrm>
            <a:off x="4052888" y="2493963"/>
            <a:ext cx="150812" cy="0"/>
          </a:xfrm>
          <a:custGeom>
            <a:avLst/>
            <a:gdLst>
              <a:gd name="T0" fmla="*/ 0 w 277"/>
              <a:gd name="T1" fmla="*/ 0 h 2"/>
              <a:gd name="T2" fmla="*/ 277 w 277"/>
              <a:gd name="T3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77" h="2">
                <a:moveTo>
                  <a:pt x="0" y="0"/>
                </a:moveTo>
                <a:lnTo>
                  <a:pt x="277" y="2"/>
                </a:lnTo>
              </a:path>
            </a:pathLst>
          </a:custGeom>
          <a:noFill/>
          <a:ln w="3175" cap="flat" cmpd="sng">
            <a:solidFill>
              <a:srgbClr val="000000"/>
            </a:solidFill>
            <a:prstDash val="lgDash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4835" name="Line 371"/>
          <p:cNvSpPr>
            <a:spLocks noChangeShapeType="1"/>
          </p:cNvSpPr>
          <p:nvPr/>
        </p:nvSpPr>
        <p:spPr bwMode="auto">
          <a:xfrm>
            <a:off x="4143375" y="2573338"/>
            <a:ext cx="149225" cy="0"/>
          </a:xfrm>
          <a:prstGeom prst="line">
            <a:avLst/>
          </a:prstGeom>
          <a:noFill/>
          <a:ln w="3175">
            <a:solidFill>
              <a:srgbClr val="000000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4836" name="Line 372"/>
          <p:cNvSpPr>
            <a:spLocks noChangeAspect="1" noChangeShapeType="1"/>
          </p:cNvSpPr>
          <p:nvPr/>
        </p:nvSpPr>
        <p:spPr bwMode="auto">
          <a:xfrm>
            <a:off x="4160838" y="2582863"/>
            <a:ext cx="373062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4841" name="Line 377"/>
          <p:cNvSpPr>
            <a:spLocks noChangeAspect="1" noChangeShapeType="1"/>
          </p:cNvSpPr>
          <p:nvPr/>
        </p:nvSpPr>
        <p:spPr bwMode="auto">
          <a:xfrm flipH="1" flipV="1">
            <a:off x="3365500" y="3832225"/>
            <a:ext cx="0" cy="25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4842" name="Line 378"/>
          <p:cNvSpPr>
            <a:spLocks noChangeAspect="1" noChangeShapeType="1"/>
          </p:cNvSpPr>
          <p:nvPr/>
        </p:nvSpPr>
        <p:spPr bwMode="auto">
          <a:xfrm flipH="1" flipV="1">
            <a:off x="3709988" y="3832225"/>
            <a:ext cx="0" cy="25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4843" name="Line 379"/>
          <p:cNvSpPr>
            <a:spLocks noChangeAspect="1" noChangeShapeType="1"/>
          </p:cNvSpPr>
          <p:nvPr/>
        </p:nvSpPr>
        <p:spPr bwMode="auto">
          <a:xfrm flipH="1" flipV="1">
            <a:off x="3881438" y="3832225"/>
            <a:ext cx="0" cy="25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4844" name="Line 380"/>
          <p:cNvSpPr>
            <a:spLocks noChangeAspect="1" noChangeShapeType="1"/>
          </p:cNvSpPr>
          <p:nvPr/>
        </p:nvSpPr>
        <p:spPr bwMode="auto">
          <a:xfrm flipH="1" flipV="1">
            <a:off x="4222750" y="3832225"/>
            <a:ext cx="0" cy="25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4845" name="Line 381"/>
          <p:cNvSpPr>
            <a:spLocks noChangeAspect="1" noChangeShapeType="1"/>
          </p:cNvSpPr>
          <p:nvPr/>
        </p:nvSpPr>
        <p:spPr bwMode="auto">
          <a:xfrm flipH="1" flipV="1">
            <a:off x="4395788" y="3832225"/>
            <a:ext cx="0" cy="25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4846" name="Rectangle 382"/>
          <p:cNvSpPr>
            <a:spLocks noChangeAspect="1" noChangeArrowheads="1"/>
          </p:cNvSpPr>
          <p:nvPr/>
        </p:nvSpPr>
        <p:spPr bwMode="auto">
          <a:xfrm flipH="1">
            <a:off x="4125913" y="3865563"/>
            <a:ext cx="195262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1000" b="0">
                <a:solidFill>
                  <a:srgbClr val="000000"/>
                </a:solidFill>
              </a:rPr>
              <a:t>80</a:t>
            </a:r>
            <a:endParaRPr lang="ru-RU" sz="1000" b="0"/>
          </a:p>
        </p:txBody>
      </p:sp>
      <p:sp>
        <p:nvSpPr>
          <p:cNvPr id="574847" name="Rectangle 383"/>
          <p:cNvSpPr>
            <a:spLocks noChangeAspect="1" noChangeArrowheads="1"/>
          </p:cNvSpPr>
          <p:nvPr/>
        </p:nvSpPr>
        <p:spPr bwMode="auto">
          <a:xfrm flipH="1">
            <a:off x="3687763" y="2643188"/>
            <a:ext cx="117475" cy="58737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00" b="0">
                <a:solidFill>
                  <a:srgbClr val="000000"/>
                </a:solidFill>
              </a:rPr>
              <a:t>10</a:t>
            </a:r>
            <a:r>
              <a:rPr lang="ru-RU" sz="400" b="0" baseline="30000">
                <a:solidFill>
                  <a:srgbClr val="000000"/>
                </a:solidFill>
              </a:rPr>
              <a:t>-</a:t>
            </a:r>
            <a:r>
              <a:rPr lang="en-US" sz="400" b="0" baseline="30000">
                <a:solidFill>
                  <a:srgbClr val="000000"/>
                </a:solidFill>
              </a:rPr>
              <a:t>1</a:t>
            </a:r>
            <a:endParaRPr lang="ru-RU" sz="400" b="0"/>
          </a:p>
        </p:txBody>
      </p:sp>
      <p:sp>
        <p:nvSpPr>
          <p:cNvPr id="574848" name="Rectangle 384"/>
          <p:cNvSpPr>
            <a:spLocks noChangeAspect="1" noChangeArrowheads="1"/>
          </p:cNvSpPr>
          <p:nvPr/>
        </p:nvSpPr>
        <p:spPr bwMode="auto">
          <a:xfrm flipH="1">
            <a:off x="3402013" y="2308225"/>
            <a:ext cx="155575" cy="58738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00" b="0">
                <a:solidFill>
                  <a:srgbClr val="000000"/>
                </a:solidFill>
              </a:rPr>
              <a:t>10</a:t>
            </a:r>
            <a:r>
              <a:rPr lang="en-US" sz="400" b="0" baseline="30000">
                <a:solidFill>
                  <a:srgbClr val="000000"/>
                </a:solidFill>
              </a:rPr>
              <a:t>1</a:t>
            </a:r>
            <a:endParaRPr lang="en-US" sz="400" b="0" baseline="30000"/>
          </a:p>
          <a:p>
            <a:endParaRPr lang="ru-RU" sz="400" b="0"/>
          </a:p>
        </p:txBody>
      </p:sp>
      <p:sp>
        <p:nvSpPr>
          <p:cNvPr id="574849" name="Rectangle 385"/>
          <p:cNvSpPr>
            <a:spLocks noChangeAspect="1" noChangeArrowheads="1"/>
          </p:cNvSpPr>
          <p:nvPr/>
        </p:nvSpPr>
        <p:spPr bwMode="auto">
          <a:xfrm flipH="1">
            <a:off x="3616325" y="3119438"/>
            <a:ext cx="144463" cy="58737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00" b="0">
                <a:solidFill>
                  <a:srgbClr val="000000"/>
                </a:solidFill>
              </a:rPr>
              <a:t>10</a:t>
            </a:r>
            <a:r>
              <a:rPr lang="ru-RU" sz="400" b="0" baseline="30000">
                <a:solidFill>
                  <a:srgbClr val="000000"/>
                </a:solidFill>
              </a:rPr>
              <a:t>-7</a:t>
            </a:r>
            <a:endParaRPr lang="ru-RU" sz="400" b="0"/>
          </a:p>
        </p:txBody>
      </p:sp>
      <p:sp>
        <p:nvSpPr>
          <p:cNvPr id="574850" name="Rectangle 386"/>
          <p:cNvSpPr>
            <a:spLocks noChangeAspect="1" noChangeArrowheads="1"/>
          </p:cNvSpPr>
          <p:nvPr/>
        </p:nvSpPr>
        <p:spPr bwMode="auto">
          <a:xfrm flipH="1">
            <a:off x="3616325" y="2965450"/>
            <a:ext cx="144463" cy="61913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00" b="0">
                <a:solidFill>
                  <a:srgbClr val="000000"/>
                </a:solidFill>
              </a:rPr>
              <a:t>10</a:t>
            </a:r>
            <a:r>
              <a:rPr lang="ru-RU" sz="400" b="0" baseline="30000">
                <a:solidFill>
                  <a:srgbClr val="000000"/>
                </a:solidFill>
              </a:rPr>
              <a:t>-5</a:t>
            </a:r>
            <a:endParaRPr lang="ru-RU" sz="400" b="0"/>
          </a:p>
        </p:txBody>
      </p:sp>
      <p:sp>
        <p:nvSpPr>
          <p:cNvPr id="574851" name="Rectangle 387"/>
          <p:cNvSpPr>
            <a:spLocks noChangeAspect="1" noChangeArrowheads="1"/>
          </p:cNvSpPr>
          <p:nvPr/>
        </p:nvSpPr>
        <p:spPr bwMode="auto">
          <a:xfrm flipH="1">
            <a:off x="3616325" y="2798763"/>
            <a:ext cx="119063" cy="57150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00" b="0">
                <a:solidFill>
                  <a:srgbClr val="000000"/>
                </a:solidFill>
              </a:rPr>
              <a:t>10</a:t>
            </a:r>
            <a:r>
              <a:rPr lang="ru-RU" sz="400" b="0" baseline="30000">
                <a:solidFill>
                  <a:srgbClr val="000000"/>
                </a:solidFill>
              </a:rPr>
              <a:t>-3</a:t>
            </a:r>
            <a:endParaRPr lang="ru-RU" sz="400" b="0"/>
          </a:p>
        </p:txBody>
      </p:sp>
      <p:sp>
        <p:nvSpPr>
          <p:cNvPr id="574853" name="Rectangle 389"/>
          <p:cNvSpPr>
            <a:spLocks noChangeAspect="1" noChangeArrowheads="1"/>
          </p:cNvSpPr>
          <p:nvPr/>
        </p:nvSpPr>
        <p:spPr bwMode="auto">
          <a:xfrm flipH="1">
            <a:off x="3679825" y="2281238"/>
            <a:ext cx="109538" cy="58737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00" b="0">
                <a:solidFill>
                  <a:srgbClr val="000000"/>
                </a:solidFill>
              </a:rPr>
              <a:t>10</a:t>
            </a:r>
            <a:r>
              <a:rPr lang="ru-RU" sz="400" b="0" baseline="30000">
                <a:solidFill>
                  <a:srgbClr val="000000"/>
                </a:solidFill>
              </a:rPr>
              <a:t>3</a:t>
            </a:r>
            <a:endParaRPr lang="ru-RU" sz="400" b="0"/>
          </a:p>
        </p:txBody>
      </p:sp>
      <p:sp>
        <p:nvSpPr>
          <p:cNvPr id="574855" name="Rectangle 391"/>
          <p:cNvSpPr>
            <a:spLocks noChangeAspect="1" noChangeArrowheads="1"/>
          </p:cNvSpPr>
          <p:nvPr/>
        </p:nvSpPr>
        <p:spPr bwMode="auto">
          <a:xfrm flipH="1">
            <a:off x="3465513" y="1319213"/>
            <a:ext cx="215900" cy="134937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900" b="0">
                <a:solidFill>
                  <a:srgbClr val="000000"/>
                </a:solidFill>
              </a:rPr>
              <a:t>10</a:t>
            </a:r>
            <a:r>
              <a:rPr lang="ru-RU" sz="900" b="0" baseline="30000">
                <a:solidFill>
                  <a:srgbClr val="000000"/>
                </a:solidFill>
              </a:rPr>
              <a:t>5</a:t>
            </a:r>
            <a:endParaRPr lang="ru-RU" sz="900" b="0"/>
          </a:p>
        </p:txBody>
      </p:sp>
      <p:sp>
        <p:nvSpPr>
          <p:cNvPr id="574856" name="Rectangle 392"/>
          <p:cNvSpPr>
            <a:spLocks noChangeAspect="1" noChangeArrowheads="1"/>
          </p:cNvSpPr>
          <p:nvPr/>
        </p:nvSpPr>
        <p:spPr bwMode="auto">
          <a:xfrm flipH="1">
            <a:off x="4376738" y="2586038"/>
            <a:ext cx="101600" cy="58737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00" b="0">
                <a:solidFill>
                  <a:srgbClr val="000000"/>
                </a:solidFill>
              </a:rPr>
              <a:t>10</a:t>
            </a:r>
            <a:r>
              <a:rPr lang="ru-RU" sz="400" b="0" baseline="30000">
                <a:solidFill>
                  <a:srgbClr val="000000"/>
                </a:solidFill>
              </a:rPr>
              <a:t>5</a:t>
            </a:r>
            <a:endParaRPr lang="ru-RU" sz="400" b="0"/>
          </a:p>
        </p:txBody>
      </p:sp>
      <p:sp>
        <p:nvSpPr>
          <p:cNvPr id="574857" name="Rectangle 393"/>
          <p:cNvSpPr>
            <a:spLocks noChangeArrowheads="1"/>
          </p:cNvSpPr>
          <p:nvPr/>
        </p:nvSpPr>
        <p:spPr bwMode="auto">
          <a:xfrm flipH="1">
            <a:off x="3281363" y="1336675"/>
            <a:ext cx="168275" cy="104775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900" b="0">
                <a:solidFill>
                  <a:srgbClr val="000000"/>
                </a:solidFill>
              </a:rPr>
              <a:t>air</a:t>
            </a:r>
            <a:endParaRPr lang="ru-RU" sz="900" b="0"/>
          </a:p>
        </p:txBody>
      </p:sp>
      <p:sp>
        <p:nvSpPr>
          <p:cNvPr id="574858" name="Line 394"/>
          <p:cNvSpPr>
            <a:spLocks noChangeAspect="1" noChangeShapeType="1"/>
          </p:cNvSpPr>
          <p:nvPr/>
        </p:nvSpPr>
        <p:spPr bwMode="auto">
          <a:xfrm flipH="1">
            <a:off x="3441700" y="2636838"/>
            <a:ext cx="547688" cy="0"/>
          </a:xfrm>
          <a:prstGeom prst="line">
            <a:avLst/>
          </a:prstGeom>
          <a:noFill/>
          <a:ln w="3175">
            <a:solidFill>
              <a:srgbClr val="000000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574978" name="Group 514"/>
          <p:cNvGrpSpPr>
            <a:grpSpLocks/>
          </p:cNvGrpSpPr>
          <p:nvPr/>
        </p:nvGrpSpPr>
        <p:grpSpPr bwMode="auto">
          <a:xfrm>
            <a:off x="2847975" y="942975"/>
            <a:ext cx="28575" cy="1325563"/>
            <a:chOff x="7531" y="11325"/>
            <a:chExt cx="230" cy="5603"/>
          </a:xfrm>
        </p:grpSpPr>
        <p:sp>
          <p:nvSpPr>
            <p:cNvPr id="574979" name="Line 515"/>
            <p:cNvSpPr>
              <a:spLocks noChangeAspect="1" noChangeShapeType="1"/>
            </p:cNvSpPr>
            <p:nvPr/>
          </p:nvSpPr>
          <p:spPr bwMode="auto">
            <a:xfrm rot="-5400000" flipH="1" flipV="1">
              <a:off x="7645" y="16812"/>
              <a:ext cx="2" cy="23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4980" name="Line 516"/>
            <p:cNvSpPr>
              <a:spLocks noChangeAspect="1" noChangeShapeType="1"/>
            </p:cNvSpPr>
            <p:nvPr/>
          </p:nvSpPr>
          <p:spPr bwMode="auto">
            <a:xfrm rot="-5400000" flipH="1" flipV="1">
              <a:off x="7645" y="15687"/>
              <a:ext cx="2" cy="23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4981" name="Line 517"/>
            <p:cNvSpPr>
              <a:spLocks noChangeAspect="1" noChangeShapeType="1"/>
            </p:cNvSpPr>
            <p:nvPr/>
          </p:nvSpPr>
          <p:spPr bwMode="auto">
            <a:xfrm rot="-5400000" flipH="1" flipV="1">
              <a:off x="7645" y="14564"/>
              <a:ext cx="2" cy="23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4982" name="Line 518"/>
            <p:cNvSpPr>
              <a:spLocks noChangeAspect="1" noChangeShapeType="1"/>
            </p:cNvSpPr>
            <p:nvPr/>
          </p:nvSpPr>
          <p:spPr bwMode="auto">
            <a:xfrm rot="-5400000" flipH="1" flipV="1">
              <a:off x="7645" y="13439"/>
              <a:ext cx="2" cy="23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4983" name="Line 519"/>
            <p:cNvSpPr>
              <a:spLocks noChangeAspect="1" noChangeShapeType="1"/>
            </p:cNvSpPr>
            <p:nvPr/>
          </p:nvSpPr>
          <p:spPr bwMode="auto">
            <a:xfrm rot="-5400000" flipH="1" flipV="1">
              <a:off x="7645" y="12324"/>
              <a:ext cx="2" cy="23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4984" name="Line 520"/>
            <p:cNvSpPr>
              <a:spLocks noChangeAspect="1" noChangeShapeType="1"/>
            </p:cNvSpPr>
            <p:nvPr/>
          </p:nvSpPr>
          <p:spPr bwMode="auto">
            <a:xfrm rot="-5400000" flipH="1" flipV="1">
              <a:off x="7645" y="11211"/>
              <a:ext cx="2" cy="23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575001" name="Group 537"/>
          <p:cNvGrpSpPr>
            <a:grpSpLocks/>
          </p:cNvGrpSpPr>
          <p:nvPr/>
        </p:nvGrpSpPr>
        <p:grpSpPr bwMode="auto">
          <a:xfrm>
            <a:off x="4537075" y="701675"/>
            <a:ext cx="31750" cy="3155950"/>
            <a:chOff x="4654" y="466"/>
            <a:chExt cx="23" cy="2329"/>
          </a:xfrm>
        </p:grpSpPr>
        <p:sp>
          <p:nvSpPr>
            <p:cNvPr id="574748" name="Line 284"/>
            <p:cNvSpPr>
              <a:spLocks noChangeAspect="1" noChangeShapeType="1"/>
            </p:cNvSpPr>
            <p:nvPr/>
          </p:nvSpPr>
          <p:spPr bwMode="auto">
            <a:xfrm>
              <a:off x="4675" y="466"/>
              <a:ext cx="2" cy="232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574824" name="Group 360"/>
            <p:cNvGrpSpPr>
              <a:grpSpLocks/>
            </p:cNvGrpSpPr>
            <p:nvPr/>
          </p:nvGrpSpPr>
          <p:grpSpPr bwMode="auto">
            <a:xfrm>
              <a:off x="4654" y="1622"/>
              <a:ext cx="22" cy="978"/>
              <a:chOff x="14030" y="11325"/>
              <a:chExt cx="231" cy="5603"/>
            </a:xfrm>
          </p:grpSpPr>
          <p:sp>
            <p:nvSpPr>
              <p:cNvPr id="574825" name="Line 361"/>
              <p:cNvSpPr>
                <a:spLocks noChangeAspect="1" noChangeShapeType="1"/>
              </p:cNvSpPr>
              <p:nvPr/>
            </p:nvSpPr>
            <p:spPr bwMode="auto">
              <a:xfrm rot="-5400000" flipH="1" flipV="1">
                <a:off x="14145" y="16811"/>
                <a:ext cx="2" cy="23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74826" name="Line 362"/>
              <p:cNvSpPr>
                <a:spLocks noChangeAspect="1" noChangeShapeType="1"/>
              </p:cNvSpPr>
              <p:nvPr/>
            </p:nvSpPr>
            <p:spPr bwMode="auto">
              <a:xfrm rot="-5400000" flipH="1" flipV="1">
                <a:off x="14145" y="15686"/>
                <a:ext cx="2" cy="23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74827" name="Line 363"/>
              <p:cNvSpPr>
                <a:spLocks noChangeAspect="1" noChangeShapeType="1"/>
              </p:cNvSpPr>
              <p:nvPr/>
            </p:nvSpPr>
            <p:spPr bwMode="auto">
              <a:xfrm rot="-5400000" flipH="1" flipV="1">
                <a:off x="14145" y="14563"/>
                <a:ext cx="2" cy="23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74828" name="Line 364"/>
              <p:cNvSpPr>
                <a:spLocks noChangeAspect="1" noChangeShapeType="1"/>
              </p:cNvSpPr>
              <p:nvPr/>
            </p:nvSpPr>
            <p:spPr bwMode="auto">
              <a:xfrm rot="-5400000" flipH="1" flipV="1">
                <a:off x="14145" y="13438"/>
                <a:ext cx="2" cy="23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74829" name="Line 365"/>
              <p:cNvSpPr>
                <a:spLocks noChangeAspect="1" noChangeShapeType="1"/>
              </p:cNvSpPr>
              <p:nvPr/>
            </p:nvSpPr>
            <p:spPr bwMode="auto">
              <a:xfrm rot="-5400000" flipH="1" flipV="1">
                <a:off x="14145" y="12323"/>
                <a:ext cx="2" cy="23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74830" name="Line 366"/>
              <p:cNvSpPr>
                <a:spLocks noChangeAspect="1" noChangeShapeType="1"/>
              </p:cNvSpPr>
              <p:nvPr/>
            </p:nvSpPr>
            <p:spPr bwMode="auto">
              <a:xfrm rot="-5400000" flipH="1" flipV="1">
                <a:off x="14145" y="11210"/>
                <a:ext cx="2" cy="23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574991" name="Group 527"/>
            <p:cNvGrpSpPr>
              <a:grpSpLocks/>
            </p:cNvGrpSpPr>
            <p:nvPr/>
          </p:nvGrpSpPr>
          <p:grpSpPr bwMode="auto">
            <a:xfrm>
              <a:off x="4656" y="644"/>
              <a:ext cx="21" cy="978"/>
              <a:chOff x="7531" y="11325"/>
              <a:chExt cx="230" cy="5603"/>
            </a:xfrm>
          </p:grpSpPr>
          <p:sp>
            <p:nvSpPr>
              <p:cNvPr id="574992" name="Line 528"/>
              <p:cNvSpPr>
                <a:spLocks noChangeAspect="1" noChangeShapeType="1"/>
              </p:cNvSpPr>
              <p:nvPr/>
            </p:nvSpPr>
            <p:spPr bwMode="auto">
              <a:xfrm rot="-5400000" flipH="1" flipV="1">
                <a:off x="7645" y="16812"/>
                <a:ext cx="2" cy="23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74993" name="Line 529"/>
              <p:cNvSpPr>
                <a:spLocks noChangeAspect="1" noChangeShapeType="1"/>
              </p:cNvSpPr>
              <p:nvPr/>
            </p:nvSpPr>
            <p:spPr bwMode="auto">
              <a:xfrm rot="-5400000" flipH="1" flipV="1">
                <a:off x="7645" y="15687"/>
                <a:ext cx="2" cy="23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74994" name="Line 530"/>
              <p:cNvSpPr>
                <a:spLocks noChangeAspect="1" noChangeShapeType="1"/>
              </p:cNvSpPr>
              <p:nvPr/>
            </p:nvSpPr>
            <p:spPr bwMode="auto">
              <a:xfrm rot="-5400000" flipH="1" flipV="1">
                <a:off x="7645" y="14564"/>
                <a:ext cx="2" cy="23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74995" name="Line 531"/>
              <p:cNvSpPr>
                <a:spLocks noChangeAspect="1" noChangeShapeType="1"/>
              </p:cNvSpPr>
              <p:nvPr/>
            </p:nvSpPr>
            <p:spPr bwMode="auto">
              <a:xfrm rot="-5400000" flipH="1" flipV="1">
                <a:off x="7645" y="13439"/>
                <a:ext cx="2" cy="23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74996" name="Line 532"/>
              <p:cNvSpPr>
                <a:spLocks noChangeAspect="1" noChangeShapeType="1"/>
              </p:cNvSpPr>
              <p:nvPr/>
            </p:nvSpPr>
            <p:spPr bwMode="auto">
              <a:xfrm rot="-5400000" flipH="1" flipV="1">
                <a:off x="7645" y="12324"/>
                <a:ext cx="2" cy="23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74997" name="Line 533"/>
              <p:cNvSpPr>
                <a:spLocks noChangeAspect="1" noChangeShapeType="1"/>
              </p:cNvSpPr>
              <p:nvPr/>
            </p:nvSpPr>
            <p:spPr bwMode="auto">
              <a:xfrm rot="-5400000" flipH="1" flipV="1">
                <a:off x="7645" y="11211"/>
                <a:ext cx="2" cy="23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574998" name="Line 534"/>
          <p:cNvSpPr>
            <a:spLocks noChangeShapeType="1"/>
          </p:cNvSpPr>
          <p:nvPr/>
        </p:nvSpPr>
        <p:spPr bwMode="auto">
          <a:xfrm>
            <a:off x="2847975" y="3851275"/>
            <a:ext cx="1277938" cy="73183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4999" name="Line 535"/>
          <p:cNvSpPr>
            <a:spLocks noChangeShapeType="1"/>
          </p:cNvSpPr>
          <p:nvPr/>
        </p:nvSpPr>
        <p:spPr bwMode="auto">
          <a:xfrm flipV="1">
            <a:off x="4122738" y="3851275"/>
            <a:ext cx="441325" cy="73183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5000" name="Rectangle 536"/>
          <p:cNvSpPr>
            <a:spLocks noChangeAspect="1" noChangeArrowheads="1"/>
          </p:cNvSpPr>
          <p:nvPr/>
        </p:nvSpPr>
        <p:spPr bwMode="auto">
          <a:xfrm flipH="1">
            <a:off x="3951288" y="4616450"/>
            <a:ext cx="35718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1000">
                <a:solidFill>
                  <a:srgbClr val="000000"/>
                </a:solidFill>
              </a:rPr>
              <a:t>ZrO</a:t>
            </a:r>
            <a:r>
              <a:rPr lang="en-US" sz="1000" baseline="-25000">
                <a:solidFill>
                  <a:srgbClr val="000000"/>
                </a:solidFill>
              </a:rPr>
              <a:t>2</a:t>
            </a:r>
            <a:endParaRPr lang="ru-RU" sz="1000"/>
          </a:p>
        </p:txBody>
      </p:sp>
      <p:grpSp>
        <p:nvGrpSpPr>
          <p:cNvPr id="575002" name="Group 538"/>
          <p:cNvGrpSpPr>
            <a:grpSpLocks/>
          </p:cNvGrpSpPr>
          <p:nvPr/>
        </p:nvGrpSpPr>
        <p:grpSpPr bwMode="auto">
          <a:xfrm>
            <a:off x="4092575" y="1430338"/>
            <a:ext cx="31750" cy="3157537"/>
            <a:chOff x="4654" y="466"/>
            <a:chExt cx="23" cy="2329"/>
          </a:xfrm>
        </p:grpSpPr>
        <p:sp>
          <p:nvSpPr>
            <p:cNvPr id="575003" name="Line 539"/>
            <p:cNvSpPr>
              <a:spLocks noChangeAspect="1" noChangeShapeType="1"/>
            </p:cNvSpPr>
            <p:nvPr/>
          </p:nvSpPr>
          <p:spPr bwMode="auto">
            <a:xfrm>
              <a:off x="4675" y="466"/>
              <a:ext cx="2" cy="232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575004" name="Group 540"/>
            <p:cNvGrpSpPr>
              <a:grpSpLocks/>
            </p:cNvGrpSpPr>
            <p:nvPr/>
          </p:nvGrpSpPr>
          <p:grpSpPr bwMode="auto">
            <a:xfrm>
              <a:off x="4654" y="1622"/>
              <a:ext cx="22" cy="978"/>
              <a:chOff x="14030" y="11325"/>
              <a:chExt cx="231" cy="5603"/>
            </a:xfrm>
          </p:grpSpPr>
          <p:sp>
            <p:nvSpPr>
              <p:cNvPr id="575005" name="Line 541"/>
              <p:cNvSpPr>
                <a:spLocks noChangeAspect="1" noChangeShapeType="1"/>
              </p:cNvSpPr>
              <p:nvPr/>
            </p:nvSpPr>
            <p:spPr bwMode="auto">
              <a:xfrm rot="-5400000" flipH="1" flipV="1">
                <a:off x="14145" y="16811"/>
                <a:ext cx="2" cy="23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75006" name="Line 542"/>
              <p:cNvSpPr>
                <a:spLocks noChangeAspect="1" noChangeShapeType="1"/>
              </p:cNvSpPr>
              <p:nvPr/>
            </p:nvSpPr>
            <p:spPr bwMode="auto">
              <a:xfrm rot="-5400000" flipH="1" flipV="1">
                <a:off x="14145" y="15686"/>
                <a:ext cx="2" cy="23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75007" name="Line 543"/>
              <p:cNvSpPr>
                <a:spLocks noChangeAspect="1" noChangeShapeType="1"/>
              </p:cNvSpPr>
              <p:nvPr/>
            </p:nvSpPr>
            <p:spPr bwMode="auto">
              <a:xfrm rot="-5400000" flipH="1" flipV="1">
                <a:off x="14145" y="14563"/>
                <a:ext cx="2" cy="23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75008" name="Line 544"/>
              <p:cNvSpPr>
                <a:spLocks noChangeAspect="1" noChangeShapeType="1"/>
              </p:cNvSpPr>
              <p:nvPr/>
            </p:nvSpPr>
            <p:spPr bwMode="auto">
              <a:xfrm rot="-5400000" flipH="1" flipV="1">
                <a:off x="14145" y="13438"/>
                <a:ext cx="2" cy="23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75009" name="Line 545"/>
              <p:cNvSpPr>
                <a:spLocks noChangeAspect="1" noChangeShapeType="1"/>
              </p:cNvSpPr>
              <p:nvPr/>
            </p:nvSpPr>
            <p:spPr bwMode="auto">
              <a:xfrm rot="-5400000" flipH="1" flipV="1">
                <a:off x="14145" y="12323"/>
                <a:ext cx="2" cy="23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75010" name="Line 546"/>
              <p:cNvSpPr>
                <a:spLocks noChangeAspect="1" noChangeShapeType="1"/>
              </p:cNvSpPr>
              <p:nvPr/>
            </p:nvSpPr>
            <p:spPr bwMode="auto">
              <a:xfrm rot="-5400000" flipH="1" flipV="1">
                <a:off x="14145" y="11210"/>
                <a:ext cx="2" cy="23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575011" name="Group 547"/>
            <p:cNvGrpSpPr>
              <a:grpSpLocks/>
            </p:cNvGrpSpPr>
            <p:nvPr/>
          </p:nvGrpSpPr>
          <p:grpSpPr bwMode="auto">
            <a:xfrm>
              <a:off x="4656" y="644"/>
              <a:ext cx="21" cy="978"/>
              <a:chOff x="7531" y="11325"/>
              <a:chExt cx="230" cy="5603"/>
            </a:xfrm>
          </p:grpSpPr>
          <p:sp>
            <p:nvSpPr>
              <p:cNvPr id="575012" name="Line 548"/>
              <p:cNvSpPr>
                <a:spLocks noChangeAspect="1" noChangeShapeType="1"/>
              </p:cNvSpPr>
              <p:nvPr/>
            </p:nvSpPr>
            <p:spPr bwMode="auto">
              <a:xfrm rot="-5400000" flipH="1" flipV="1">
                <a:off x="7645" y="16812"/>
                <a:ext cx="2" cy="23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75013" name="Line 549"/>
              <p:cNvSpPr>
                <a:spLocks noChangeAspect="1" noChangeShapeType="1"/>
              </p:cNvSpPr>
              <p:nvPr/>
            </p:nvSpPr>
            <p:spPr bwMode="auto">
              <a:xfrm rot="-5400000" flipH="1" flipV="1">
                <a:off x="7645" y="15687"/>
                <a:ext cx="2" cy="23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75014" name="Line 550"/>
              <p:cNvSpPr>
                <a:spLocks noChangeAspect="1" noChangeShapeType="1"/>
              </p:cNvSpPr>
              <p:nvPr/>
            </p:nvSpPr>
            <p:spPr bwMode="auto">
              <a:xfrm rot="-5400000" flipH="1" flipV="1">
                <a:off x="7645" y="14564"/>
                <a:ext cx="2" cy="23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75015" name="Line 551"/>
              <p:cNvSpPr>
                <a:spLocks noChangeAspect="1" noChangeShapeType="1"/>
              </p:cNvSpPr>
              <p:nvPr/>
            </p:nvSpPr>
            <p:spPr bwMode="auto">
              <a:xfrm rot="-5400000" flipH="1" flipV="1">
                <a:off x="7645" y="13439"/>
                <a:ext cx="2" cy="23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75016" name="Line 552"/>
              <p:cNvSpPr>
                <a:spLocks noChangeAspect="1" noChangeShapeType="1"/>
              </p:cNvSpPr>
              <p:nvPr/>
            </p:nvSpPr>
            <p:spPr bwMode="auto">
              <a:xfrm rot="-5400000" flipH="1" flipV="1">
                <a:off x="7645" y="12324"/>
                <a:ext cx="2" cy="23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75017" name="Line 553"/>
              <p:cNvSpPr>
                <a:spLocks noChangeAspect="1" noChangeShapeType="1"/>
              </p:cNvSpPr>
              <p:nvPr/>
            </p:nvSpPr>
            <p:spPr bwMode="auto">
              <a:xfrm rot="-5400000" flipH="1" flipV="1">
                <a:off x="7645" y="11211"/>
                <a:ext cx="2" cy="23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575301" name="Group 837"/>
          <p:cNvGrpSpPr>
            <a:grpSpLocks/>
          </p:cNvGrpSpPr>
          <p:nvPr/>
        </p:nvGrpSpPr>
        <p:grpSpPr bwMode="auto">
          <a:xfrm>
            <a:off x="2416175" y="2400300"/>
            <a:ext cx="935038" cy="1541463"/>
            <a:chOff x="2012" y="1551"/>
            <a:chExt cx="589" cy="971"/>
          </a:xfrm>
        </p:grpSpPr>
        <p:sp>
          <p:nvSpPr>
            <p:cNvPr id="574743" name="Line 279"/>
            <p:cNvSpPr>
              <a:spLocks noChangeAspect="1" noChangeShapeType="1"/>
            </p:cNvSpPr>
            <p:nvPr/>
          </p:nvSpPr>
          <p:spPr bwMode="auto">
            <a:xfrm flipH="1" flipV="1">
              <a:off x="2393" y="2453"/>
              <a:ext cx="0" cy="1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4746" name="Rectangle 282"/>
            <p:cNvSpPr>
              <a:spLocks noChangeAspect="1" noChangeArrowheads="1"/>
            </p:cNvSpPr>
            <p:nvPr/>
          </p:nvSpPr>
          <p:spPr bwMode="auto">
            <a:xfrm flipH="1">
              <a:off x="2442" y="2474"/>
              <a:ext cx="121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r>
                <a:rPr lang="en-US" sz="1000" b="0">
                  <a:solidFill>
                    <a:srgbClr val="000000"/>
                  </a:solidFill>
                </a:rPr>
                <a:t>20</a:t>
              </a:r>
              <a:endParaRPr lang="ru-RU" sz="1000" b="0"/>
            </a:p>
          </p:txBody>
        </p:sp>
        <p:sp>
          <p:nvSpPr>
            <p:cNvPr id="574750" name="Line 286"/>
            <p:cNvSpPr>
              <a:spLocks noChangeAspect="1" noChangeShapeType="1"/>
            </p:cNvSpPr>
            <p:nvPr/>
          </p:nvSpPr>
          <p:spPr bwMode="auto">
            <a:xfrm>
              <a:off x="2284" y="2145"/>
              <a:ext cx="103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4751" name="Line 287"/>
            <p:cNvSpPr>
              <a:spLocks noChangeAspect="1" noChangeShapeType="1"/>
            </p:cNvSpPr>
            <p:nvPr/>
          </p:nvSpPr>
          <p:spPr bwMode="auto">
            <a:xfrm>
              <a:off x="2284" y="1743"/>
              <a:ext cx="116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4752" name="Line 288"/>
            <p:cNvSpPr>
              <a:spLocks noChangeAspect="1" noChangeShapeType="1"/>
            </p:cNvSpPr>
            <p:nvPr/>
          </p:nvSpPr>
          <p:spPr bwMode="auto">
            <a:xfrm>
              <a:off x="2284" y="1716"/>
              <a:ext cx="7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4753" name="Line 289"/>
            <p:cNvSpPr>
              <a:spLocks noChangeAspect="1" noChangeShapeType="1"/>
            </p:cNvSpPr>
            <p:nvPr/>
          </p:nvSpPr>
          <p:spPr bwMode="auto">
            <a:xfrm>
              <a:off x="2284" y="1610"/>
              <a:ext cx="42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4755" name="Freeform 291"/>
            <p:cNvSpPr>
              <a:spLocks noChangeAspect="1"/>
            </p:cNvSpPr>
            <p:nvPr/>
          </p:nvSpPr>
          <p:spPr bwMode="auto">
            <a:xfrm>
              <a:off x="2373" y="1742"/>
              <a:ext cx="57" cy="666"/>
            </a:xfrm>
            <a:custGeom>
              <a:avLst/>
              <a:gdLst>
                <a:gd name="T0" fmla="*/ 99 w 99"/>
                <a:gd name="T1" fmla="*/ 2940 h 2940"/>
                <a:gd name="T2" fmla="*/ 48 w 99"/>
                <a:gd name="T3" fmla="*/ 0 h 2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9" h="2940">
                  <a:moveTo>
                    <a:pt x="99" y="2940"/>
                  </a:moveTo>
                  <a:cubicBezTo>
                    <a:pt x="9" y="2187"/>
                    <a:pt x="0" y="1479"/>
                    <a:pt x="48" y="0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4756" name="Freeform 292"/>
            <p:cNvSpPr>
              <a:spLocks noChangeAspect="1"/>
            </p:cNvSpPr>
            <p:nvPr/>
          </p:nvSpPr>
          <p:spPr bwMode="auto">
            <a:xfrm>
              <a:off x="2324" y="1610"/>
              <a:ext cx="30" cy="105"/>
            </a:xfrm>
            <a:custGeom>
              <a:avLst/>
              <a:gdLst>
                <a:gd name="T0" fmla="*/ 0 w 53"/>
                <a:gd name="T1" fmla="*/ 0 h 404"/>
                <a:gd name="T2" fmla="*/ 53 w 53"/>
                <a:gd name="T3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3" h="404">
                  <a:moveTo>
                    <a:pt x="0" y="0"/>
                  </a:moveTo>
                  <a:cubicBezTo>
                    <a:pt x="0" y="129"/>
                    <a:pt x="24" y="303"/>
                    <a:pt x="53" y="404"/>
                  </a:cubicBez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4757" name="Line 293"/>
            <p:cNvSpPr>
              <a:spLocks noChangeShapeType="1"/>
            </p:cNvSpPr>
            <p:nvPr/>
          </p:nvSpPr>
          <p:spPr bwMode="auto">
            <a:xfrm>
              <a:off x="2354" y="1715"/>
              <a:ext cx="10" cy="2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4786" name="Line 322"/>
            <p:cNvSpPr>
              <a:spLocks noChangeShapeType="1"/>
            </p:cNvSpPr>
            <p:nvPr/>
          </p:nvSpPr>
          <p:spPr bwMode="auto">
            <a:xfrm flipH="1" flipV="1">
              <a:off x="2313" y="1551"/>
              <a:ext cx="179" cy="17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lg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4789" name="Line 325"/>
            <p:cNvSpPr>
              <a:spLocks noChangeShapeType="1"/>
            </p:cNvSpPr>
            <p:nvPr/>
          </p:nvSpPr>
          <p:spPr bwMode="auto">
            <a:xfrm flipH="1" flipV="1">
              <a:off x="2392" y="1890"/>
              <a:ext cx="209" cy="12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lg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4790" name="Line 326"/>
            <p:cNvSpPr>
              <a:spLocks noChangeAspect="1" noChangeShapeType="1"/>
            </p:cNvSpPr>
            <p:nvPr/>
          </p:nvSpPr>
          <p:spPr bwMode="auto">
            <a:xfrm flipH="1">
              <a:off x="2285" y="1890"/>
              <a:ext cx="107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lg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4791" name="Line 327"/>
            <p:cNvSpPr>
              <a:spLocks noChangeShapeType="1"/>
            </p:cNvSpPr>
            <p:nvPr/>
          </p:nvSpPr>
          <p:spPr bwMode="auto">
            <a:xfrm flipH="1" flipV="1">
              <a:off x="2359" y="1721"/>
              <a:ext cx="21" cy="1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lg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4802" name="AutoShape 338"/>
            <p:cNvSpPr>
              <a:spLocks noChangeArrowheads="1"/>
            </p:cNvSpPr>
            <p:nvPr/>
          </p:nvSpPr>
          <p:spPr bwMode="auto">
            <a:xfrm flipH="1">
              <a:off x="2425" y="2401"/>
              <a:ext cx="13" cy="13"/>
            </a:xfrm>
            <a:prstGeom prst="diamond">
              <a:avLst/>
            </a:prstGeom>
            <a:solidFill>
              <a:srgbClr val="FFFF00"/>
            </a:solidFill>
            <a:ln w="317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4807" name="Rectangle 343"/>
            <p:cNvSpPr>
              <a:spLocks noChangeAspect="1" noChangeArrowheads="1"/>
            </p:cNvSpPr>
            <p:nvPr/>
          </p:nvSpPr>
          <p:spPr bwMode="auto">
            <a:xfrm flipH="1">
              <a:off x="2338" y="2410"/>
              <a:ext cx="195" cy="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r>
                <a:rPr lang="en-US" sz="500" b="0">
                  <a:solidFill>
                    <a:srgbClr val="000000"/>
                  </a:solidFill>
                </a:rPr>
                <a:t>Fe</a:t>
              </a:r>
              <a:r>
                <a:rPr lang="ru-RU" sz="500" b="0" baseline="-25000">
                  <a:solidFill>
                    <a:srgbClr val="000000"/>
                  </a:solidFill>
                </a:rPr>
                <a:t>0.938</a:t>
              </a:r>
              <a:r>
                <a:rPr lang="en-US" sz="500" b="0">
                  <a:solidFill>
                    <a:srgbClr val="000000"/>
                  </a:solidFill>
                </a:rPr>
                <a:t>O</a:t>
              </a:r>
              <a:endParaRPr lang="ru-RU" sz="500" b="0"/>
            </a:p>
          </p:txBody>
        </p:sp>
        <p:sp>
          <p:nvSpPr>
            <p:cNvPr id="574810" name="Rectangle 346"/>
            <p:cNvSpPr>
              <a:spLocks noChangeAspect="1" noChangeArrowheads="1"/>
            </p:cNvSpPr>
            <p:nvPr/>
          </p:nvSpPr>
          <p:spPr bwMode="auto">
            <a:xfrm flipH="1">
              <a:off x="2078" y="2263"/>
              <a:ext cx="179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r"/>
              <a:r>
                <a:rPr lang="en-US" sz="1000" b="0">
                  <a:solidFill>
                    <a:srgbClr val="000000"/>
                  </a:solidFill>
                </a:rPr>
                <a:t>700</a:t>
              </a:r>
              <a:endParaRPr lang="ru-RU" sz="1000" b="0"/>
            </a:p>
          </p:txBody>
        </p:sp>
        <p:sp>
          <p:nvSpPr>
            <p:cNvPr id="574811" name="Rectangle 347"/>
            <p:cNvSpPr>
              <a:spLocks noChangeAspect="1" noChangeArrowheads="1"/>
            </p:cNvSpPr>
            <p:nvPr/>
          </p:nvSpPr>
          <p:spPr bwMode="auto">
            <a:xfrm flipH="1">
              <a:off x="2076" y="2094"/>
              <a:ext cx="181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r"/>
              <a:r>
                <a:rPr lang="en-US" sz="1000" b="0">
                  <a:solidFill>
                    <a:srgbClr val="000000"/>
                  </a:solidFill>
                </a:rPr>
                <a:t>900</a:t>
              </a:r>
              <a:endParaRPr lang="ru-RU" sz="1000" b="0"/>
            </a:p>
          </p:txBody>
        </p:sp>
        <p:sp>
          <p:nvSpPr>
            <p:cNvPr id="574812" name="Rectangle 348"/>
            <p:cNvSpPr>
              <a:spLocks noChangeAspect="1" noChangeArrowheads="1"/>
            </p:cNvSpPr>
            <p:nvPr/>
          </p:nvSpPr>
          <p:spPr bwMode="auto">
            <a:xfrm flipH="1">
              <a:off x="2021" y="1929"/>
              <a:ext cx="236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r"/>
              <a:r>
                <a:rPr lang="en-US" sz="1000" b="0">
                  <a:solidFill>
                    <a:srgbClr val="000000"/>
                  </a:solidFill>
                </a:rPr>
                <a:t>1100</a:t>
              </a:r>
              <a:endParaRPr lang="ru-RU" sz="1000" b="0"/>
            </a:p>
          </p:txBody>
        </p:sp>
        <p:sp>
          <p:nvSpPr>
            <p:cNvPr id="574814" name="Rectangle 350"/>
            <p:cNvSpPr>
              <a:spLocks noChangeAspect="1" noChangeArrowheads="1"/>
            </p:cNvSpPr>
            <p:nvPr/>
          </p:nvSpPr>
          <p:spPr bwMode="auto">
            <a:xfrm flipH="1">
              <a:off x="2012" y="1587"/>
              <a:ext cx="245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r"/>
              <a:r>
                <a:rPr lang="en-US" sz="1000" b="0">
                  <a:solidFill>
                    <a:srgbClr val="000000"/>
                  </a:solidFill>
                </a:rPr>
                <a:t>1500</a:t>
              </a:r>
              <a:endParaRPr lang="ru-RU" sz="1000" b="0"/>
            </a:p>
          </p:txBody>
        </p:sp>
        <p:sp>
          <p:nvSpPr>
            <p:cNvPr id="574816" name="Rectangle 352"/>
            <p:cNvSpPr>
              <a:spLocks noChangeAspect="1" noChangeArrowheads="1"/>
            </p:cNvSpPr>
            <p:nvPr/>
          </p:nvSpPr>
          <p:spPr bwMode="auto">
            <a:xfrm flipH="1">
              <a:off x="2098" y="2439"/>
              <a:ext cx="187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r>
                <a:rPr lang="en-US" sz="1000">
                  <a:solidFill>
                    <a:srgbClr val="000000"/>
                  </a:solidFill>
                </a:rPr>
                <a:t>FeO</a:t>
              </a:r>
              <a:endParaRPr lang="ru-RU" sz="1000"/>
            </a:p>
          </p:txBody>
        </p:sp>
        <p:sp>
          <p:nvSpPr>
            <p:cNvPr id="574837" name="Line 373"/>
            <p:cNvSpPr>
              <a:spLocks noChangeShapeType="1"/>
            </p:cNvSpPr>
            <p:nvPr/>
          </p:nvSpPr>
          <p:spPr bwMode="auto">
            <a:xfrm flipH="1">
              <a:off x="2380" y="1740"/>
              <a:ext cx="2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lg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4838" name="Line 374"/>
            <p:cNvSpPr>
              <a:spLocks noChangeShapeType="1"/>
            </p:cNvSpPr>
            <p:nvPr/>
          </p:nvSpPr>
          <p:spPr bwMode="auto">
            <a:xfrm flipH="1">
              <a:off x="2488" y="1723"/>
              <a:ext cx="47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lg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4840" name="Line 376"/>
            <p:cNvSpPr>
              <a:spLocks noChangeAspect="1" noChangeShapeType="1"/>
            </p:cNvSpPr>
            <p:nvPr/>
          </p:nvSpPr>
          <p:spPr bwMode="auto">
            <a:xfrm flipH="1" flipV="1">
              <a:off x="2501" y="2453"/>
              <a:ext cx="0" cy="1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4852" name="Rectangle 388"/>
            <p:cNvSpPr>
              <a:spLocks noChangeAspect="1" noChangeArrowheads="1"/>
            </p:cNvSpPr>
            <p:nvPr/>
          </p:nvSpPr>
          <p:spPr bwMode="auto">
            <a:xfrm flipH="1">
              <a:off x="2524" y="1571"/>
              <a:ext cx="68" cy="37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r>
                <a:rPr lang="ru-RU" sz="400" b="0">
                  <a:solidFill>
                    <a:srgbClr val="000000"/>
                  </a:solidFill>
                </a:rPr>
                <a:t>10</a:t>
              </a:r>
              <a:r>
                <a:rPr lang="ru-RU" sz="400" b="0" baseline="30000">
                  <a:solidFill>
                    <a:srgbClr val="000000"/>
                  </a:solidFill>
                </a:rPr>
                <a:t>-</a:t>
              </a:r>
              <a:r>
                <a:rPr lang="en-US" sz="400" b="0" baseline="30000">
                  <a:solidFill>
                    <a:srgbClr val="000000"/>
                  </a:solidFill>
                </a:rPr>
                <a:t>1</a:t>
              </a:r>
              <a:endParaRPr lang="en-US" sz="400" b="0" baseline="30000"/>
            </a:p>
            <a:p>
              <a:endParaRPr lang="ru-RU" sz="400" b="0"/>
            </a:p>
          </p:txBody>
        </p:sp>
        <p:sp>
          <p:nvSpPr>
            <p:cNvPr id="574854" name="Rectangle 390"/>
            <p:cNvSpPr>
              <a:spLocks noChangeAspect="1" noChangeArrowheads="1"/>
            </p:cNvSpPr>
            <p:nvPr/>
          </p:nvSpPr>
          <p:spPr bwMode="auto">
            <a:xfrm flipH="1">
              <a:off x="2406" y="1650"/>
              <a:ext cx="70" cy="37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r>
                <a:rPr lang="ru-RU" sz="400" b="0">
                  <a:solidFill>
                    <a:srgbClr val="000000"/>
                  </a:solidFill>
                </a:rPr>
                <a:t>10</a:t>
              </a:r>
              <a:r>
                <a:rPr lang="ru-RU" sz="400" b="0" baseline="30000">
                  <a:solidFill>
                    <a:srgbClr val="000000"/>
                  </a:solidFill>
                </a:rPr>
                <a:t>-3</a:t>
              </a:r>
              <a:endParaRPr lang="ru-RU" sz="400" b="0"/>
            </a:p>
          </p:txBody>
        </p:sp>
        <p:sp>
          <p:nvSpPr>
            <p:cNvPr id="574839" name="Oval 375"/>
            <p:cNvSpPr>
              <a:spLocks noChangeArrowheads="1"/>
            </p:cNvSpPr>
            <p:nvPr/>
          </p:nvSpPr>
          <p:spPr bwMode="auto">
            <a:xfrm flipH="1">
              <a:off x="2279" y="1727"/>
              <a:ext cx="14" cy="13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75028" name="Oval 564"/>
          <p:cNvSpPr>
            <a:spLocks noChangeArrowheads="1"/>
          </p:cNvSpPr>
          <p:nvPr/>
        </p:nvSpPr>
        <p:spPr bwMode="auto">
          <a:xfrm>
            <a:off x="4106863" y="2060575"/>
            <a:ext cx="33337" cy="33338"/>
          </a:xfrm>
          <a:prstGeom prst="ellipse">
            <a:avLst/>
          </a:prstGeom>
          <a:solidFill>
            <a:srgbClr val="FFFF00"/>
          </a:solidFill>
          <a:ln w="762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75023" name="Oval 559"/>
          <p:cNvSpPr>
            <a:spLocks noChangeArrowheads="1"/>
          </p:cNvSpPr>
          <p:nvPr/>
        </p:nvSpPr>
        <p:spPr bwMode="auto">
          <a:xfrm>
            <a:off x="4106863" y="3592513"/>
            <a:ext cx="33337" cy="31750"/>
          </a:xfrm>
          <a:prstGeom prst="ellipse">
            <a:avLst/>
          </a:prstGeom>
          <a:solidFill>
            <a:srgbClr val="FFFF00"/>
          </a:solidFill>
          <a:ln w="762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75027" name="Oval 563"/>
          <p:cNvSpPr>
            <a:spLocks noChangeArrowheads="1"/>
          </p:cNvSpPr>
          <p:nvPr/>
        </p:nvSpPr>
        <p:spPr bwMode="auto">
          <a:xfrm>
            <a:off x="4106863" y="1587500"/>
            <a:ext cx="33337" cy="33338"/>
          </a:xfrm>
          <a:prstGeom prst="ellipse">
            <a:avLst/>
          </a:prstGeom>
          <a:solidFill>
            <a:srgbClr val="FFFF00"/>
          </a:solidFill>
          <a:ln w="762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75226" name="Line 762"/>
          <p:cNvSpPr>
            <a:spLocks noChangeShapeType="1"/>
          </p:cNvSpPr>
          <p:nvPr/>
        </p:nvSpPr>
        <p:spPr bwMode="auto">
          <a:xfrm flipH="1">
            <a:off x="4116388" y="3857625"/>
            <a:ext cx="161925" cy="736600"/>
          </a:xfrm>
          <a:prstGeom prst="line">
            <a:avLst/>
          </a:prstGeom>
          <a:noFill/>
          <a:ln w="25400">
            <a:solidFill>
              <a:srgbClr val="0000FF"/>
            </a:solidFill>
            <a:prstDash val="lgDash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5227" name="Line 763"/>
          <p:cNvSpPr>
            <a:spLocks noChangeShapeType="1"/>
          </p:cNvSpPr>
          <p:nvPr/>
        </p:nvSpPr>
        <p:spPr bwMode="auto">
          <a:xfrm flipH="1">
            <a:off x="4110038" y="3865563"/>
            <a:ext cx="420687" cy="712787"/>
          </a:xfrm>
          <a:prstGeom prst="line">
            <a:avLst/>
          </a:prstGeom>
          <a:noFill/>
          <a:ln w="25400">
            <a:solidFill>
              <a:srgbClr val="0000FF"/>
            </a:solidFill>
            <a:prstDash val="lgDash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5232" name="Rectangle 768"/>
          <p:cNvSpPr>
            <a:spLocks noChangeArrowheads="1"/>
          </p:cNvSpPr>
          <p:nvPr/>
        </p:nvSpPr>
        <p:spPr bwMode="auto">
          <a:xfrm>
            <a:off x="111125" y="496888"/>
            <a:ext cx="28352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defTabSz="762000">
              <a:tabLst>
                <a:tab pos="990600" algn="l"/>
              </a:tabLst>
            </a:pPr>
            <a:r>
              <a:rPr lang="en-US">
                <a:solidFill>
                  <a:srgbClr val="660033"/>
                </a:solidFill>
              </a:rPr>
              <a:t>ZrO</a:t>
            </a:r>
            <a:r>
              <a:rPr lang="en-US" baseline="-25000">
                <a:solidFill>
                  <a:srgbClr val="660033"/>
                </a:solidFill>
              </a:rPr>
              <a:t>2</a:t>
            </a:r>
            <a:r>
              <a:rPr lang="en-US">
                <a:solidFill>
                  <a:srgbClr val="660033"/>
                </a:solidFill>
                <a:cs typeface="Arial" pitchFamily="34" charset="0"/>
              </a:rPr>
              <a:t>–</a:t>
            </a:r>
            <a:r>
              <a:rPr lang="en-US">
                <a:solidFill>
                  <a:srgbClr val="660033"/>
                </a:solidFill>
              </a:rPr>
              <a:t>FeO</a:t>
            </a:r>
            <a:r>
              <a:rPr lang="en-US" baseline="-25000">
                <a:solidFill>
                  <a:srgbClr val="660033"/>
                </a:solidFill>
              </a:rPr>
              <a:t>y</a:t>
            </a:r>
          </a:p>
        </p:txBody>
      </p:sp>
      <p:graphicFrame>
        <p:nvGraphicFramePr>
          <p:cNvPr id="582742" name="Group 1110"/>
          <p:cNvGraphicFramePr>
            <a:graphicFrameLocks noGrp="1"/>
          </p:cNvGraphicFramePr>
          <p:nvPr>
            <p:ph/>
          </p:nvPr>
        </p:nvGraphicFramePr>
        <p:xfrm>
          <a:off x="5045075" y="1046163"/>
          <a:ext cx="3925888" cy="5149232"/>
        </p:xfrm>
        <a:graphic>
          <a:graphicData uri="http://schemas.openxmlformats.org/drawingml/2006/table">
            <a:tbl>
              <a:tblPr/>
              <a:tblGrid>
                <a:gridCol w="412750"/>
                <a:gridCol w="850900"/>
                <a:gridCol w="1276350"/>
                <a:gridCol w="1385888"/>
              </a:tblGrid>
              <a:tr h="382588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Pt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FeO</a:t>
                      </a:r>
                      <a:r>
                        <a:rPr kumimoji="0" lang="en-US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1.5,</a:t>
                      </a:r>
                    </a:p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mol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 %</a:t>
                      </a:r>
                      <a:endParaRPr kumimoji="0" lang="ru-RU" sz="1400" b="1" i="0" u="none" strike="noStrike" cap="none" normalizeH="0" baseline="-2500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Atmosphere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Objectives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95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air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eurectic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O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  <a:endParaRPr kumimoji="0" lang="ru-RU" sz="1400" b="0" i="0" u="none" strike="noStrike" cap="none" normalizeH="0" baseline="-2500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25425">
                <a:tc row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90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air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O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  <a:endParaRPr kumimoji="0" lang="ru-RU" sz="1400" b="0" i="0" u="none" strike="noStrike" cap="none" normalizeH="0" baseline="-2500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00025">
                <a:tc row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20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air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solid solutions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O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  <a:endParaRPr kumimoji="0" lang="ru-RU" sz="1400" b="0" i="0" u="none" strike="noStrike" cap="none" normalizeH="0" baseline="-2500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28588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6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7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10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air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O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9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60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air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8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Miscibility gap determination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5738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10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O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15900">
                <a:tc row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11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50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air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O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12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07963">
                <a:tc row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13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40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air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O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30175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14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75321" name="Line 857"/>
          <p:cNvSpPr>
            <a:spLocks noChangeShapeType="1"/>
          </p:cNvSpPr>
          <p:nvPr/>
        </p:nvSpPr>
        <p:spPr bwMode="auto">
          <a:xfrm>
            <a:off x="2028825" y="3257550"/>
            <a:ext cx="233363" cy="2413000"/>
          </a:xfrm>
          <a:prstGeom prst="line">
            <a:avLst/>
          </a:prstGeom>
          <a:noFill/>
          <a:ln w="25400">
            <a:solidFill>
              <a:srgbClr val="0000FF"/>
            </a:solidFill>
            <a:prstDash val="lgDash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5415" name="Rectangle 951"/>
          <p:cNvSpPr>
            <a:spLocks noChangeArrowheads="1"/>
          </p:cNvSpPr>
          <p:nvPr/>
        </p:nvSpPr>
        <p:spPr bwMode="auto">
          <a:xfrm>
            <a:off x="4776788" y="547688"/>
            <a:ext cx="4395787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defTabSz="762000">
              <a:tabLst>
                <a:tab pos="990600" algn="l"/>
              </a:tabLst>
            </a:pPr>
            <a:r>
              <a:rPr lang="en-US" sz="2600">
                <a:solidFill>
                  <a:srgbClr val="800000"/>
                </a:solidFill>
              </a:rPr>
              <a:t>PRECOS matrix – 3 points</a:t>
            </a:r>
          </a:p>
        </p:txBody>
      </p:sp>
      <p:grpSp>
        <p:nvGrpSpPr>
          <p:cNvPr id="582705" name="Group 1073"/>
          <p:cNvGrpSpPr>
            <a:grpSpLocks/>
          </p:cNvGrpSpPr>
          <p:nvPr/>
        </p:nvGrpSpPr>
        <p:grpSpPr bwMode="auto">
          <a:xfrm>
            <a:off x="2298700" y="5435600"/>
            <a:ext cx="969963" cy="0"/>
            <a:chOff x="1448" y="3399"/>
            <a:chExt cx="611" cy="0"/>
          </a:xfrm>
        </p:grpSpPr>
        <p:sp>
          <p:nvSpPr>
            <p:cNvPr id="575324" name="Line 860"/>
            <p:cNvSpPr>
              <a:spLocks noChangeShapeType="1"/>
            </p:cNvSpPr>
            <p:nvPr/>
          </p:nvSpPr>
          <p:spPr bwMode="auto">
            <a:xfrm>
              <a:off x="1448" y="3399"/>
              <a:ext cx="611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stealth" w="sm" len="lg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2704" name="Line 1072"/>
            <p:cNvSpPr>
              <a:spLocks noChangeShapeType="1"/>
            </p:cNvSpPr>
            <p:nvPr/>
          </p:nvSpPr>
          <p:spPr bwMode="auto">
            <a:xfrm>
              <a:off x="1612" y="3399"/>
              <a:ext cx="430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stealth" w="sm" len="lg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582706" name="Group 1074"/>
          <p:cNvGrpSpPr>
            <a:grpSpLocks/>
          </p:cNvGrpSpPr>
          <p:nvPr/>
        </p:nvGrpSpPr>
        <p:grpSpPr bwMode="auto">
          <a:xfrm flipV="1">
            <a:off x="2255838" y="5192713"/>
            <a:ext cx="893762" cy="42862"/>
            <a:chOff x="1448" y="3399"/>
            <a:chExt cx="611" cy="0"/>
          </a:xfrm>
        </p:grpSpPr>
        <p:sp>
          <p:nvSpPr>
            <p:cNvPr id="582707" name="Line 1075"/>
            <p:cNvSpPr>
              <a:spLocks noChangeShapeType="1"/>
            </p:cNvSpPr>
            <p:nvPr/>
          </p:nvSpPr>
          <p:spPr bwMode="auto">
            <a:xfrm>
              <a:off x="1448" y="3399"/>
              <a:ext cx="611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stealth" w="sm" len="lg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2708" name="Line 1076"/>
            <p:cNvSpPr>
              <a:spLocks noChangeShapeType="1"/>
            </p:cNvSpPr>
            <p:nvPr/>
          </p:nvSpPr>
          <p:spPr bwMode="auto">
            <a:xfrm>
              <a:off x="1612" y="3399"/>
              <a:ext cx="430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stealth" w="sm" len="lg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582712" name="Group 1080"/>
          <p:cNvGrpSpPr>
            <a:grpSpLocks/>
          </p:cNvGrpSpPr>
          <p:nvPr/>
        </p:nvGrpSpPr>
        <p:grpSpPr bwMode="auto">
          <a:xfrm flipV="1">
            <a:off x="2212975" y="4700588"/>
            <a:ext cx="641350" cy="47625"/>
            <a:chOff x="1448" y="3399"/>
            <a:chExt cx="611" cy="0"/>
          </a:xfrm>
        </p:grpSpPr>
        <p:sp>
          <p:nvSpPr>
            <p:cNvPr id="582713" name="Line 1081"/>
            <p:cNvSpPr>
              <a:spLocks noChangeShapeType="1"/>
            </p:cNvSpPr>
            <p:nvPr/>
          </p:nvSpPr>
          <p:spPr bwMode="auto">
            <a:xfrm>
              <a:off x="1448" y="3399"/>
              <a:ext cx="611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stealth" w="sm" len="lg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2714" name="Line 1082"/>
            <p:cNvSpPr>
              <a:spLocks noChangeShapeType="1"/>
            </p:cNvSpPr>
            <p:nvPr/>
          </p:nvSpPr>
          <p:spPr bwMode="auto">
            <a:xfrm>
              <a:off x="1612" y="3399"/>
              <a:ext cx="430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stealth" w="sm" len="lg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582715" name="Group 1083"/>
          <p:cNvGrpSpPr>
            <a:grpSpLocks/>
          </p:cNvGrpSpPr>
          <p:nvPr/>
        </p:nvGrpSpPr>
        <p:grpSpPr bwMode="auto">
          <a:xfrm flipV="1">
            <a:off x="2146300" y="4203700"/>
            <a:ext cx="427038" cy="57150"/>
            <a:chOff x="1448" y="3399"/>
            <a:chExt cx="611" cy="0"/>
          </a:xfrm>
        </p:grpSpPr>
        <p:sp>
          <p:nvSpPr>
            <p:cNvPr id="582716" name="Line 1084"/>
            <p:cNvSpPr>
              <a:spLocks noChangeShapeType="1"/>
            </p:cNvSpPr>
            <p:nvPr/>
          </p:nvSpPr>
          <p:spPr bwMode="auto">
            <a:xfrm>
              <a:off x="1448" y="3399"/>
              <a:ext cx="611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stealth" w="sm" len="lg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2717" name="Line 1085"/>
            <p:cNvSpPr>
              <a:spLocks noChangeShapeType="1"/>
            </p:cNvSpPr>
            <p:nvPr/>
          </p:nvSpPr>
          <p:spPr bwMode="auto">
            <a:xfrm>
              <a:off x="1612" y="3399"/>
              <a:ext cx="430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stealth" w="sm" len="lg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582724" name="Group 1092"/>
          <p:cNvGrpSpPr>
            <a:grpSpLocks/>
          </p:cNvGrpSpPr>
          <p:nvPr/>
        </p:nvGrpSpPr>
        <p:grpSpPr bwMode="auto">
          <a:xfrm flipV="1">
            <a:off x="2074863" y="3486150"/>
            <a:ext cx="131762" cy="42863"/>
            <a:chOff x="1448" y="3399"/>
            <a:chExt cx="611" cy="0"/>
          </a:xfrm>
        </p:grpSpPr>
        <p:sp>
          <p:nvSpPr>
            <p:cNvPr id="582725" name="Line 1093"/>
            <p:cNvSpPr>
              <a:spLocks noChangeShapeType="1"/>
            </p:cNvSpPr>
            <p:nvPr/>
          </p:nvSpPr>
          <p:spPr bwMode="auto">
            <a:xfrm>
              <a:off x="1448" y="3399"/>
              <a:ext cx="611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stealth" w="sm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2726" name="Line 1094"/>
            <p:cNvSpPr>
              <a:spLocks noChangeShapeType="1"/>
            </p:cNvSpPr>
            <p:nvPr/>
          </p:nvSpPr>
          <p:spPr bwMode="auto">
            <a:xfrm>
              <a:off x="1612" y="3399"/>
              <a:ext cx="430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stealth" w="sm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582727" name="Group 1095"/>
          <p:cNvGrpSpPr>
            <a:grpSpLocks/>
          </p:cNvGrpSpPr>
          <p:nvPr/>
        </p:nvGrpSpPr>
        <p:grpSpPr bwMode="auto">
          <a:xfrm flipV="1">
            <a:off x="2182813" y="4462463"/>
            <a:ext cx="541337" cy="42862"/>
            <a:chOff x="1448" y="3399"/>
            <a:chExt cx="611" cy="0"/>
          </a:xfrm>
        </p:grpSpPr>
        <p:sp>
          <p:nvSpPr>
            <p:cNvPr id="582728" name="Line 1096"/>
            <p:cNvSpPr>
              <a:spLocks noChangeShapeType="1"/>
            </p:cNvSpPr>
            <p:nvPr/>
          </p:nvSpPr>
          <p:spPr bwMode="auto">
            <a:xfrm>
              <a:off x="1448" y="3399"/>
              <a:ext cx="611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stealth" w="sm" len="lg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2729" name="Line 1097"/>
            <p:cNvSpPr>
              <a:spLocks noChangeShapeType="1"/>
            </p:cNvSpPr>
            <p:nvPr/>
          </p:nvSpPr>
          <p:spPr bwMode="auto">
            <a:xfrm>
              <a:off x="1612" y="3399"/>
              <a:ext cx="430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stealth" w="sm" len="lg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582733" name="Group 1101"/>
          <p:cNvGrpSpPr>
            <a:grpSpLocks/>
          </p:cNvGrpSpPr>
          <p:nvPr/>
        </p:nvGrpSpPr>
        <p:grpSpPr bwMode="auto">
          <a:xfrm flipV="1">
            <a:off x="2063750" y="3381375"/>
            <a:ext cx="106363" cy="100013"/>
            <a:chOff x="1448" y="3399"/>
            <a:chExt cx="611" cy="0"/>
          </a:xfrm>
        </p:grpSpPr>
        <p:sp>
          <p:nvSpPr>
            <p:cNvPr id="582734" name="Line 1102"/>
            <p:cNvSpPr>
              <a:spLocks noChangeShapeType="1"/>
            </p:cNvSpPr>
            <p:nvPr/>
          </p:nvSpPr>
          <p:spPr bwMode="auto">
            <a:xfrm>
              <a:off x="1448" y="3399"/>
              <a:ext cx="611" cy="0"/>
            </a:xfrm>
            <a:prstGeom prst="line">
              <a:avLst/>
            </a:prstGeom>
            <a:noFill/>
            <a:ln w="6350">
              <a:solidFill>
                <a:schemeClr val="accent2"/>
              </a:solidFill>
              <a:round/>
              <a:headEnd type="stealth" w="sm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2735" name="Line 1103"/>
            <p:cNvSpPr>
              <a:spLocks noChangeShapeType="1"/>
            </p:cNvSpPr>
            <p:nvPr/>
          </p:nvSpPr>
          <p:spPr bwMode="auto">
            <a:xfrm>
              <a:off x="1612" y="3399"/>
              <a:ext cx="430" cy="0"/>
            </a:xfrm>
            <a:prstGeom prst="line">
              <a:avLst/>
            </a:prstGeom>
            <a:noFill/>
            <a:ln w="6350">
              <a:solidFill>
                <a:schemeClr val="accent2"/>
              </a:solidFill>
              <a:round/>
              <a:headEnd type="stealth" w="sm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997</Words>
  <Application>Microsoft Office PowerPoint</Application>
  <PresentationFormat>Bildschirmpräsentation (4:3)</PresentationFormat>
  <Paragraphs>545</Paragraphs>
  <Slides>12</Slides>
  <Notes>7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20" baseType="lpstr">
      <vt:lpstr>Arial Unicode MS</vt:lpstr>
      <vt:lpstr>Arial</vt:lpstr>
      <vt:lpstr>Times New Roman CYR</vt:lpstr>
      <vt:lpstr>Times New Roman</vt:lpstr>
      <vt:lpstr>Wingdings</vt:lpstr>
      <vt:lpstr>Symbol</vt:lpstr>
      <vt:lpstr>Оформление по умолчанию</vt:lpstr>
      <vt:lpstr>CorelDRAW 7.0 Graphic</vt:lpstr>
      <vt:lpstr>PRECOS experimental matrix  Logic of experimental process Experimental program (1 st &amp; 2 nd quarters)</vt:lpstr>
      <vt:lpstr>PRECOS Matrix</vt:lpstr>
      <vt:lpstr>Logic and sequence of system study</vt:lpstr>
      <vt:lpstr>Complex of methods</vt:lpstr>
      <vt:lpstr>Complex of methods</vt:lpstr>
      <vt:lpstr>Logic and sequence of system study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PRECOS ISTC project</dc:title>
  <dc:subject>Corphad 7Meeting</dc:subject>
  <dc:creator>S Bechta</dc:creator>
  <cp:lastModifiedBy>Peters, Ursula</cp:lastModifiedBy>
  <cp:revision>787</cp:revision>
  <cp:lastPrinted>2001-10-30T08:59:27Z</cp:lastPrinted>
  <dcterms:created xsi:type="dcterms:W3CDTF">1998-10-12T06:52:06Z</dcterms:created>
  <dcterms:modified xsi:type="dcterms:W3CDTF">2012-10-18T16:33:26Z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asmolov@nsi.kiae.ru</vt:lpwstr>
  </property>
  <property fmtid="{D5CDD505-2E9C-101B-9397-08002B2CF9AE}" pid="8" name="HomePage">
    <vt:lpwstr>http:\\www.nsi.kiae.ru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false</vt:bool>
  </property>
  <property fmtid="{D5CDD505-2E9C-101B-9397-08002B2CF9AE}" pid="13" name="BackColor">
    <vt:i4>10140862</vt:i4>
  </property>
  <property fmtid="{D5CDD505-2E9C-101B-9397-08002B2CF9AE}" pid="14" name="TextColor">
    <vt:i4>0</vt:i4>
  </property>
  <property fmtid="{D5CDD505-2E9C-101B-9397-08002B2CF9AE}" pid="15" name="LinkColor">
    <vt:i4>16711680</vt:i4>
  </property>
  <property fmtid="{D5CDD505-2E9C-101B-9397-08002B2CF9AE}" pid="16" name="VisitedColor">
    <vt:i4>10040268</vt:i4>
  </property>
  <property fmtid="{D5CDD505-2E9C-101B-9397-08002B2CF9AE}" pid="17" name="TransparentButton">
    <vt:i4>-1</vt:i4>
  </property>
  <property fmtid="{D5CDD505-2E9C-101B-9397-08002B2CF9AE}" pid="18" name="ButtonType">
    <vt:i4>1</vt:i4>
  </property>
  <property fmtid="{D5CDD505-2E9C-101B-9397-08002B2CF9AE}" pid="19" name="ShowNotes">
    <vt:bool>true</vt:bool>
  </property>
  <property fmtid="{D5CDD505-2E9C-101B-9397-08002B2CF9AE}" pid="20" name="NavBtnPos">
    <vt:i4>1</vt:i4>
  </property>
  <property fmtid="{D5CDD505-2E9C-101B-9397-08002B2CF9AE}" pid="21" name="OutputDir">
    <vt:lpwstr>C:\PRG10\ASMOLOV</vt:lpwstr>
  </property>
  <property fmtid="{D5CDD505-2E9C-101B-9397-08002B2CF9AE}" pid="22" name="Description0">
    <vt:lpwstr>PRECOS project test matrix, experiment logic and program for the 1st and 2nd quarters</vt:lpwstr>
  </property>
</Properties>
</file>