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6" r:id="rId2"/>
    <p:sldId id="379" r:id="rId3"/>
  </p:sldIdLst>
  <p:sldSz cx="9144000" cy="6858000" type="screen4x3"/>
  <p:notesSz cx="7045325" cy="9345613"/>
  <p:custDataLst>
    <p:tags r:id="rId6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99"/>
    <a:srgbClr val="FFCC66"/>
    <a:srgbClr val="FF6600"/>
    <a:srgbClr val="FF9933"/>
    <a:srgbClr val="800000"/>
    <a:srgbClr val="663300"/>
    <a:srgbClr val="CC6600"/>
    <a:srgbClr val="847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04" autoAdjust="0"/>
    <p:restoredTop sz="99283" autoAdjust="0"/>
  </p:normalViewPr>
  <p:slideViewPr>
    <p:cSldViewPr snapToGrid="0">
      <p:cViewPr>
        <p:scale>
          <a:sx n="96" d="100"/>
          <a:sy n="96" d="100"/>
        </p:scale>
        <p:origin x="-1282" y="-10"/>
      </p:cViewPr>
      <p:guideLst>
        <p:guide orient="horz" pos="4258"/>
        <p:guide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640" y="-108"/>
      </p:cViewPr>
      <p:guideLst>
        <p:guide orient="horz" pos="2945"/>
        <p:guide pos="22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1175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3" tIns="46168" rIns="92333" bIns="46168" numCol="1" anchor="t" anchorCtr="0" compatLnSpc="1">
            <a:prstTxWarp prst="textNoShape">
              <a:avLst/>
            </a:prstTxWarp>
          </a:bodyPr>
          <a:lstStyle>
            <a:lvl1pPr defTabSz="923925">
              <a:defRPr sz="1200" b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4150" y="0"/>
            <a:ext cx="3051175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3" tIns="46168" rIns="92333" bIns="46168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88413"/>
            <a:ext cx="30511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3" tIns="46168" rIns="92333" bIns="46168" numCol="1" anchor="b" anchorCtr="0" compatLnSpc="1">
            <a:prstTxWarp prst="textNoShape">
              <a:avLst/>
            </a:prstTxWarp>
          </a:bodyPr>
          <a:lstStyle>
            <a:lvl1pPr defTabSz="923925">
              <a:defRPr sz="1200" b="0">
                <a:latin typeface="Times New Roman CYR" charset="-52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829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0816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 CY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 bwMode="auto">
          <a:xfrm>
            <a:off x="1189038" y="703263"/>
            <a:ext cx="4667250" cy="3500437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6438" y="4438650"/>
            <a:ext cx="5632450" cy="42037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23" tIns="45811" rIns="91623" bIns="45811"/>
          <a:lstStyle/>
          <a:p>
            <a:endParaRPr lang="ru-RU" smtClean="0">
              <a:latin typeface="Times New Roman CYR" charset="-5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88690-3ECE-4F95-9047-3E9D3B2A57D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6833666"/>
      </p:ext>
    </p:extLst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0133E-28DA-4485-B68C-676186ED15F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8196980"/>
      </p:ext>
    </p:extLst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1300" y="0"/>
            <a:ext cx="1966913" cy="6096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53100" cy="6096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2A1FA-41E1-4A87-AFD1-D865DC5C3958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653115"/>
      </p:ext>
    </p:extLst>
  </p:cSld>
  <p:clrMapOvr>
    <a:masterClrMapping/>
  </p:clrMapOvr>
  <p:transition advClick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813" y="0"/>
            <a:ext cx="7772400" cy="6524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00A17-099D-45F6-A38A-F506B2D531DB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586798"/>
      </p:ext>
    </p:extLst>
  </p:cSld>
  <p:clrMapOvr>
    <a:masterClrMapping/>
  </p:clrMapOvr>
  <p:transition advClick="0"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0"/>
            <a:ext cx="7872413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8FC0B-5723-4B91-88E9-6C4A048743F3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74501"/>
      </p:ext>
    </p:extLst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55360-EBB7-4DD5-AC19-11E7AC21CF87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353553"/>
      </p:ext>
    </p:extLst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3B8E6-256C-4495-B42E-A44C3F3F450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127138"/>
      </p:ext>
    </p:extLst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61E36-6ADE-41D7-AB01-E5176E0FE62E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133888"/>
      </p:ext>
    </p:extLst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B9DF0-067D-4FBA-8E13-2CAF0ACB7124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837889"/>
      </p:ext>
    </p:extLst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ADC98-F38C-4444-A3CF-61EB0333C20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1605998"/>
      </p:ext>
    </p:extLst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9F8C8-4213-4631-978B-DEFBBABBB0DC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573766"/>
      </p:ext>
    </p:extLst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FD3AB-667B-4451-A4A5-67846B1F616A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44836"/>
      </p:ext>
    </p:extLst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DD0D2-41D7-4123-9903-1506200C60C2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931389"/>
      </p:ext>
    </p:extLst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5813" y="0"/>
            <a:ext cx="77724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Щелчок правит образец текста</a:t>
            </a:r>
          </a:p>
          <a:p>
            <a:pPr lvl="1"/>
            <a:r>
              <a:rPr lang="en-GB" smtClean="0"/>
              <a:t>Второй уровень</a:t>
            </a:r>
          </a:p>
          <a:p>
            <a:pPr lvl="2"/>
            <a:r>
              <a:rPr lang="en-GB" smtClean="0"/>
              <a:t>Третий уровень</a:t>
            </a:r>
          </a:p>
          <a:p>
            <a:pPr lvl="3"/>
            <a:r>
              <a:rPr lang="en-GB" smtClean="0"/>
              <a:t>Четвертый уровень</a:t>
            </a:r>
          </a:p>
          <a:p>
            <a:pPr lvl="4"/>
            <a:r>
              <a:rPr lang="en-GB" smtClean="0"/>
              <a:t>Пятый уровень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7488" y="6154738"/>
            <a:ext cx="3529012" cy="538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000066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               </a:t>
            </a:r>
            <a:r>
              <a:rPr lang="en-US">
                <a:solidFill>
                  <a:srgbClr val="000099"/>
                </a:solidFill>
              </a:rPr>
              <a:t>PRECOS</a:t>
            </a:r>
            <a:r>
              <a:rPr lang="en-US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/>
              <a:t> </a:t>
            </a:r>
            <a:endParaRPr lang="en-GB">
              <a:solidFill>
                <a:srgbClr val="990033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3738" y="6237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600" b="0">
                <a:solidFill>
                  <a:srgbClr val="0000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B208AF1-57FF-4A2C-AECB-7DCF2C382C0D}" type="slidenum">
              <a:rPr lang="en-GB"/>
              <a:pPr>
                <a:defRPr/>
              </a:pPr>
              <a:t>‹Nr.›</a:t>
            </a:fld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50838" y="6178550"/>
            <a:ext cx="861695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596063" y="6259513"/>
            <a:ext cx="1560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defTabSz="762000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St.Petersburg, Russia</a:t>
            </a:r>
            <a:br>
              <a:rPr lang="en-US" sz="1600">
                <a:solidFill>
                  <a:srgbClr val="000099"/>
                </a:solidFill>
                <a:latin typeface="Calibri" pitchFamily="34" charset="0"/>
              </a:rPr>
            </a:br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June 2, 2010</a:t>
            </a:r>
            <a:endParaRPr lang="en-GB" sz="1600">
              <a:solidFill>
                <a:srgbClr val="000099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 advClick="0">
    <p:zoom dir="in"/>
  </p:transition>
  <p:timing>
    <p:tnLst>
      <p:par>
        <p:cTn id="1" dur="indefinite" restart="never" nodeType="tmRoot"/>
      </p:par>
    </p:tnLst>
  </p:timing>
  <p:hf hdr="0" dt="0"/>
  <p:txStyles>
    <p:titleStyle>
      <a:lvl1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Calibri" pitchFamily="34" charset="0"/>
          <a:ea typeface="+mj-ea"/>
          <a:cs typeface="+mj-cs"/>
        </a:defRPr>
      </a:lvl1pPr>
      <a:lvl2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2pPr>
      <a:lvl3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3pPr>
      <a:lvl4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4pPr>
      <a:lvl5pPr algn="ctr" defTabSz="7620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Calibri" pitchFamily="34" charset="0"/>
        </a:defRPr>
      </a:lvl5pPr>
      <a:lvl6pPr marL="4572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defTabSz="7620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 Unicode MS" pitchFamily="34" charset="-128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Grp="1"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7175" y="1549400"/>
            <a:ext cx="8562975" cy="1746250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sz="6600" smtClean="0"/>
              <a:t>PRECOS Project Plans  </a:t>
            </a:r>
            <a:r>
              <a:rPr lang="en-US" sz="4800" smtClean="0"/>
              <a:t/>
            </a:r>
            <a:br>
              <a:rPr lang="en-US" sz="4800" smtClean="0"/>
            </a:br>
            <a:r>
              <a:rPr lang="en-US" sz="3600" smtClean="0"/>
              <a:t>in the 9-12 Quarters</a:t>
            </a:r>
          </a:p>
        </p:txBody>
      </p:sp>
      <p:grpSp>
        <p:nvGrpSpPr>
          <p:cNvPr id="1029" name="Group 18"/>
          <p:cNvGrpSpPr>
            <a:grpSpLocks/>
          </p:cNvGrpSpPr>
          <p:nvPr/>
        </p:nvGrpSpPr>
        <p:grpSpPr bwMode="auto">
          <a:xfrm>
            <a:off x="4860925" y="55563"/>
            <a:ext cx="4035425" cy="939800"/>
            <a:chOff x="3062" y="0"/>
            <a:chExt cx="2542" cy="592"/>
          </a:xfrm>
        </p:grpSpPr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3062" y="122"/>
              <a:ext cx="1834" cy="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r"/>
              <a:r>
                <a:rPr lang="en-GB" sz="1800">
                  <a:latin typeface="Calibri" pitchFamily="34" charset="0"/>
                </a:rPr>
                <a:t> </a:t>
              </a:r>
              <a:r>
                <a:rPr lang="en-US" sz="1800">
                  <a:latin typeface="Calibri" pitchFamily="34" charset="0"/>
                </a:rPr>
                <a:t>ISTC</a:t>
              </a:r>
              <a:r>
                <a:rPr lang="en-GB" sz="1800">
                  <a:latin typeface="Calibri" pitchFamily="34" charset="0"/>
                </a:rPr>
                <a:t> </a:t>
              </a:r>
              <a:r>
                <a:rPr lang="en-US" sz="1800">
                  <a:latin typeface="Calibri" pitchFamily="34" charset="0"/>
                </a:rPr>
                <a:t>PRECOS</a:t>
              </a:r>
              <a:r>
                <a:rPr lang="en-GB" sz="1800">
                  <a:latin typeface="Calibri" pitchFamily="34" charset="0"/>
                </a:rPr>
                <a:t> </a:t>
              </a:r>
            </a:p>
            <a:p>
              <a:pPr algn="r"/>
              <a:r>
                <a:rPr lang="en-GB" sz="1800">
                  <a:latin typeface="Calibri" pitchFamily="34" charset="0"/>
                </a:rPr>
                <a:t>Project </a:t>
              </a:r>
              <a:r>
                <a:rPr lang="en-US" sz="1800">
                  <a:latin typeface="Calibri" pitchFamily="34" charset="0"/>
                </a:rPr>
                <a:t>#3813</a:t>
              </a:r>
              <a:endParaRPr lang="en-GB" sz="1800">
                <a:latin typeface="Calibri" pitchFamily="34" charset="0"/>
              </a:endParaRPr>
            </a:p>
          </p:txBody>
        </p:sp>
        <p:pic>
          <p:nvPicPr>
            <p:cNvPr id="1037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3064"/>
            <a:stretch>
              <a:fillRect/>
            </a:stretch>
          </p:blipFill>
          <p:spPr bwMode="auto">
            <a:xfrm>
              <a:off x="4896" y="0"/>
              <a:ext cx="708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030" name="Group 17"/>
          <p:cNvGrpSpPr>
            <a:grpSpLocks/>
          </p:cNvGrpSpPr>
          <p:nvPr/>
        </p:nvGrpSpPr>
        <p:grpSpPr bwMode="auto">
          <a:xfrm>
            <a:off x="217488" y="55563"/>
            <a:ext cx="4498975" cy="914400"/>
            <a:chOff x="137" y="0"/>
            <a:chExt cx="2834" cy="576"/>
          </a:xfrm>
        </p:grpSpPr>
        <p:sp>
          <p:nvSpPr>
            <p:cNvPr id="1035" name="Rectangle 10"/>
            <p:cNvSpPr>
              <a:spLocks noChangeArrowheads="1"/>
            </p:cNvSpPr>
            <p:nvPr/>
          </p:nvSpPr>
          <p:spPr bwMode="auto">
            <a:xfrm>
              <a:off x="699" y="104"/>
              <a:ext cx="22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>
              <a:spAutoFit/>
            </a:bodyPr>
            <a:lstStyle/>
            <a:p>
              <a:r>
                <a:rPr lang="en-US" sz="1800">
                  <a:latin typeface="Calibri" pitchFamily="34" charset="0"/>
                  <a:ea typeface="Arial Unicode MS" pitchFamily="34" charset="-128"/>
                  <a:cs typeface="Arial Unicode MS" pitchFamily="34" charset="-128"/>
                </a:rPr>
                <a:t>A.P. Alexandrov </a:t>
              </a:r>
            </a:p>
            <a:p>
              <a:r>
                <a:rPr lang="en-GB" sz="1800">
                  <a:latin typeface="Calibri" pitchFamily="34" charset="0"/>
                </a:rPr>
                <a:t>Research</a:t>
              </a:r>
              <a:r>
                <a:rPr lang="en-US" sz="1800">
                  <a:latin typeface="Calibri" pitchFamily="34" charset="0"/>
                </a:rPr>
                <a:t> </a:t>
              </a:r>
              <a:r>
                <a:rPr lang="en-GB" sz="1800">
                  <a:latin typeface="Calibri" pitchFamily="34" charset="0"/>
                </a:rPr>
                <a:t>Institute</a:t>
              </a:r>
              <a:r>
                <a:rPr lang="en-US" sz="1800">
                  <a:latin typeface="Calibri" pitchFamily="34" charset="0"/>
                </a:rPr>
                <a:t> of Technology</a:t>
              </a:r>
              <a:endParaRPr lang="en-GB" sz="1800">
                <a:latin typeface="Calibri" pitchFamily="34" charset="0"/>
              </a:endParaRPr>
            </a:p>
          </p:txBody>
        </p:sp>
        <p:graphicFrame>
          <p:nvGraphicFramePr>
            <p:cNvPr id="1026" name="Object 13"/>
            <p:cNvGraphicFramePr>
              <a:graphicFrameLocks noChangeAspect="1"/>
            </p:cNvGraphicFramePr>
            <p:nvPr/>
          </p:nvGraphicFramePr>
          <p:xfrm>
            <a:off x="137" y="0"/>
            <a:ext cx="517" cy="5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9" name="CorelDRAW" r:id="rId5" imgW="515520" imgH="574200" progId="CorelDraw.Graphic.7">
                    <p:embed/>
                  </p:oleObj>
                </mc:Choice>
                <mc:Fallback>
                  <p:oleObj name="CorelDRAW" r:id="rId5" imgW="515520" imgH="574200" progId="CorelDraw.Graphic.7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" y="0"/>
                          <a:ext cx="517" cy="5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31" name="Rectangle 5"/>
          <p:cNvSpPr>
            <a:spLocks noChangeArrowheads="1"/>
          </p:cNvSpPr>
          <p:nvPr/>
        </p:nvSpPr>
        <p:spPr bwMode="auto">
          <a:xfrm>
            <a:off x="565150" y="4214813"/>
            <a:ext cx="750887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GB" sz="2000">
                <a:latin typeface="Calibri" pitchFamily="34" charset="0"/>
              </a:rPr>
              <a:t>Presented by Victor Gusarov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>
                <a:latin typeface="Calibri" pitchFamily="34" charset="0"/>
              </a:rPr>
              <a:t>3</a:t>
            </a:r>
            <a:r>
              <a:rPr lang="en-US" baseline="30000">
                <a:latin typeface="Calibri" pitchFamily="34" charset="0"/>
              </a:rPr>
              <a:t>rd</a:t>
            </a:r>
            <a:r>
              <a:rPr lang="en-US">
                <a:latin typeface="Calibri" pitchFamily="34" charset="0"/>
              </a:rPr>
              <a:t> </a:t>
            </a:r>
            <a:r>
              <a:rPr lang="en-GB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PRECOS</a:t>
            </a:r>
            <a:r>
              <a:rPr lang="en-US">
                <a:latin typeface="Calibri" pitchFamily="34" charset="0"/>
              </a:rPr>
              <a:t> </a:t>
            </a:r>
            <a:r>
              <a:rPr lang="en-GB">
                <a:latin typeface="Calibri" pitchFamily="34" charset="0"/>
              </a:rPr>
              <a:t>Meeting</a:t>
            </a:r>
          </a:p>
        </p:txBody>
      </p:sp>
      <p:grpSp>
        <p:nvGrpSpPr>
          <p:cNvPr id="1032" name="Group 28"/>
          <p:cNvGrpSpPr>
            <a:grpSpLocks/>
          </p:cNvGrpSpPr>
          <p:nvPr/>
        </p:nvGrpSpPr>
        <p:grpSpPr bwMode="auto">
          <a:xfrm>
            <a:off x="3629025" y="4124325"/>
            <a:ext cx="1349375" cy="749300"/>
            <a:chOff x="4905" y="34"/>
            <a:chExt cx="850" cy="472"/>
          </a:xfrm>
        </p:grpSpPr>
        <p:sp>
          <p:nvSpPr>
            <p:cNvPr id="1033" name="Text Box 22"/>
            <p:cNvSpPr txBox="1">
              <a:spLocks noChangeArrowheads="1"/>
            </p:cNvSpPr>
            <p:nvPr/>
          </p:nvSpPr>
          <p:spPr bwMode="auto">
            <a:xfrm>
              <a:off x="4905" y="352"/>
              <a:ext cx="85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>
                  <a:latin typeface="Calibri" pitchFamily="34" charset="0"/>
                </a:rPr>
                <a:t>SPbSIT </a:t>
              </a:r>
              <a:r>
                <a:rPr lang="ru-RU" sz="1600">
                  <a:latin typeface="Calibri" pitchFamily="34" charset="0"/>
                </a:rPr>
                <a:t>(</a:t>
              </a:r>
              <a:r>
                <a:rPr lang="en-US" sz="1600">
                  <a:latin typeface="Calibri" pitchFamily="34" charset="0"/>
                </a:rPr>
                <a:t>TU</a:t>
              </a:r>
              <a:r>
                <a:rPr lang="ru-RU" sz="1600">
                  <a:latin typeface="Calibri" pitchFamily="34" charset="0"/>
                </a:rPr>
                <a:t>)</a:t>
              </a:r>
            </a:p>
          </p:txBody>
        </p:sp>
        <p:pic>
          <p:nvPicPr>
            <p:cNvPr id="1034" name="Picture 27" descr="C:\WINDOWS\Profiles\Альмяшев\Рабочий стол\ti.GIF"/>
            <p:cNvPicPr>
              <a:picLocks noChangeAspect="1" noChangeArrowheads="1"/>
            </p:cNvPicPr>
            <p:nvPr/>
          </p:nvPicPr>
          <p:blipFill>
            <a:blip r:embed="rId7" cstate="print">
              <a:grayscl/>
              <a:biLevel thresh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88" y="34"/>
              <a:ext cx="283" cy="3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advClick="0"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ижний колонтитул 4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en-US" sz="1600" smtClean="0">
                <a:solidFill>
                  <a:srgbClr val="000066"/>
                </a:solidFill>
                <a:latin typeface="Calibri" pitchFamily="34" charset="0"/>
              </a:rPr>
              <a:t>               </a:t>
            </a:r>
            <a:r>
              <a:rPr lang="en-US" sz="1600" smtClean="0">
                <a:solidFill>
                  <a:srgbClr val="000099"/>
                </a:solidFill>
                <a:latin typeface="Calibri" pitchFamily="34" charset="0"/>
              </a:rPr>
              <a:t>PRECOS</a:t>
            </a:r>
            <a:r>
              <a:rPr lang="en-US" sz="1600" smtClean="0">
                <a:solidFill>
                  <a:srgbClr val="000099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 project meeting</a:t>
            </a:r>
            <a:r>
              <a:rPr lang="en-GB" sz="1600" smtClean="0">
                <a:solidFill>
                  <a:srgbClr val="000066"/>
                </a:solidFill>
                <a:latin typeface="Calibri" pitchFamily="34" charset="0"/>
              </a:rPr>
              <a:t> </a:t>
            </a:r>
            <a:endParaRPr lang="en-GB" sz="1600" smtClean="0">
              <a:solidFill>
                <a:srgbClr val="990033"/>
              </a:solidFill>
              <a:latin typeface="Calibri" pitchFamily="34" charset="0"/>
            </a:endParaRPr>
          </a:p>
        </p:txBody>
      </p:sp>
      <p:sp>
        <p:nvSpPr>
          <p:cNvPr id="3075" name="Номер слайда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76200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64CC80D-7F6A-4B6B-9AB2-08A2A9117861}" type="slidenum">
              <a:rPr lang="en-GB" sz="1600" b="0" smtClean="0">
                <a:solidFill>
                  <a:srgbClr val="000099"/>
                </a:solidFill>
                <a:latin typeface="Calibri" pitchFamily="34" charset="0"/>
              </a:rPr>
              <a:pPr/>
              <a:t>2</a:t>
            </a:fld>
            <a:endParaRPr lang="en-GB" sz="1600" b="0" smtClean="0">
              <a:solidFill>
                <a:srgbClr val="000099"/>
              </a:solidFill>
              <a:latin typeface="Calibri" pitchFamily="34" charset="0"/>
            </a:endParaRPr>
          </a:p>
        </p:txBody>
      </p:sp>
      <p:pic>
        <p:nvPicPr>
          <p:cNvPr id="3076" name="Picture 7"/>
          <p:cNvPicPr>
            <a:picLocks noGrp="1"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064"/>
          <a:stretch>
            <a:fillRect/>
          </a:stretch>
        </p:blipFill>
        <p:spPr bwMode="auto">
          <a:xfrm>
            <a:off x="349250" y="6200775"/>
            <a:ext cx="546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71513" y="0"/>
            <a:ext cx="7772400" cy="652463"/>
          </a:xfrm>
        </p:spPr>
        <p:txBody>
          <a:bodyPr/>
          <a:lstStyle/>
          <a:p>
            <a:r>
              <a:rPr lang="en-US" smtClean="0"/>
              <a:t>PRECOS matrix</a:t>
            </a:r>
            <a:endParaRPr lang="ru-RU" smtClean="0"/>
          </a:p>
        </p:txBody>
      </p:sp>
      <p:graphicFrame>
        <p:nvGraphicFramePr>
          <p:cNvPr id="3175" name="Group 103"/>
          <p:cNvGraphicFramePr>
            <a:graphicFrameLocks noGrp="1"/>
          </p:cNvGraphicFramePr>
          <p:nvPr>
            <p:ph sz="half" idx="2"/>
          </p:nvPr>
        </p:nvGraphicFramePr>
        <p:xfrm>
          <a:off x="88900" y="733425"/>
          <a:ext cx="8940800" cy="5334000"/>
        </p:xfrm>
        <a:graphic>
          <a:graphicData uri="http://schemas.openxmlformats.org/drawingml/2006/table">
            <a:tbl>
              <a:tblPr/>
              <a:tblGrid>
                <a:gridCol w="584200"/>
                <a:gridCol w="1689100"/>
                <a:gridCol w="1155700"/>
                <a:gridCol w="2413000"/>
                <a:gridCol w="1168400"/>
                <a:gridCol w="520700"/>
                <a:gridCol w="1409700"/>
              </a:tblGrid>
              <a:tr h="180975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Task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Composition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Atmosphere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Experimental data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Priority level</a:t>
                      </a:r>
                      <a:endParaRPr kumimoji="0" lang="en-GB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Pt N 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State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42875">
                <a:tc row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U–Zr–Fe–O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660033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Argon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solidus, </a:t>
                      </a: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tie-lines in the miscibility gap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6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In progress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</a:tr>
              <a:tr h="1857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U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O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660033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228600">
                <a:tc rowSpan="4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Air and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oxygen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solidus, </a:t>
                      </a:r>
                    </a:p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solubility limits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In progress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</a:t>
                      </a:r>
                      <a:endParaRPr kumimoji="0" lang="en-GB" sz="1200" b="0" i="0" u="none" strike="noStrike" cap="none" normalizeH="0" baseline="-3000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Argon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LPM verification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2700" cap="flat" cmpd="sng" algn="ctr">
                      <a:solidFill>
                        <a:srgbClr val="800000"/>
                      </a:solidFill>
                      <a:prstDash val="lg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</a:tr>
              <a:tr h="2873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–SiO</a:t>
                      </a:r>
                      <a:r>
                        <a:rPr kumimoji="0" lang="en-GB" sz="12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solidus,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tie-lines in the miscibility gap, 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eutectic point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7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Close to completion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</a:tr>
              <a:tr h="30321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CaO–UO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solidus, solubility limits, 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eutectic point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7+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In progress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>
                        <a:alpha val="70195"/>
                      </a:srgbClr>
                    </a:solidFill>
                  </a:tcPr>
                </a:tc>
              </a:tr>
              <a:tr h="377825">
                <a:tc rowSpan="4"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>
                        <a:alpha val="5019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–FeO–SiO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Argon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 solubility limits, tie-lines in the miscibility gap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, ternary eutectic point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10+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In progress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</a:tr>
              <a:tr h="22542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UO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–FeO–CaO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liquidus, solidus solubility limits,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10+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In progress</a:t>
                      </a: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69803"/>
                      </a:srgbClr>
                    </a:solidFill>
                  </a:tcPr>
                </a:tc>
              </a:tr>
              <a:tr h="18573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–FeO–SiO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2-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ZrO</a:t>
                      </a:r>
                      <a:r>
                        <a:rPr kumimoji="0" lang="en-GB" sz="12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–FeO–CaO</a:t>
                      </a: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ternary eutectic point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2-</a:t>
                      </a:r>
                      <a:endParaRPr kumimoji="0" lang="en-GB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4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Eutectic composition measurement of 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 realistic complex corium mixture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Argon or Air</a:t>
                      </a:r>
                      <a:endParaRPr kumimoji="0" lang="en-GB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Systems proposed by partners: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 French system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 German system </a:t>
                      </a:r>
                    </a:p>
                    <a:p>
                      <a:pPr marL="0" marR="0" lvl="0" indent="0" algn="l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- Russian system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3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7620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Calibri" pitchFamily="34" charset="0"/>
                        </a:rPr>
                        <a:t>-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9050" cap="flat" cmpd="sng" algn="ctr">
                      <a:solidFill>
                        <a:srgbClr val="6633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>
                      <a:noFill/>
                    </a:ln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PRECOS Matrix  &amp;#x0D;&amp;#x0A;Second Year of the Experimental Program&amp;quot;&quot;/&gt;&lt;property id=&quot;20307&quot; value=&quot;266&quot;/&gt;&lt;/object&gt;&lt;object type=&quot;3&quot; unique_id=&quot;10005&quot;&gt;&lt;property id=&quot;20148&quot; value=&quot;5&quot;/&gt;&lt;property id=&quot;20300&quot; value=&quot;Slide 2 - &amp;quot;PRECOS matrix&amp;quot;&quot;/&gt;&lt;property id=&quot;20307&quot; value=&quot;379&quot;/&gt;&lt;/object&gt;&lt;object type=&quot;3&quot; unique_id=&quot;10006&quot;&gt;&lt;property id=&quot;20148&quot; value=&quot;5&quot;/&gt;&lt;property id=&quot;20300&quot; value=&quot;Slide 3 - &amp;quot;Sequence of System Study&amp;quot;&quot;/&gt;&lt;property id=&quot;20307&quot; value=&quot;365&quot;/&gt;&lt;/object&gt;&lt;object type=&quot;3&quot; unique_id=&quot;10007&quot;&gt;&lt;property id=&quot;20148&quot; value=&quot;5&quot;/&gt;&lt;property id=&quot;20300&quot; value=&quot;Slide 5&quot;/&gt;&lt;property id=&quot;20307&quot; value=&quot;346&quot;/&gt;&lt;/object&gt;&lt;object type=&quot;3&quot; unique_id=&quot;10008&quot;&gt;&lt;property id=&quot;20148&quot; value=&quot;5&quot;/&gt;&lt;property id=&quot;20300&quot; value=&quot;Slide 6&quot;/&gt;&lt;property id=&quot;20307&quot; value=&quot;383&quot;/&gt;&lt;/object&gt;&lt;object type=&quot;3&quot; unique_id=&quot;10009&quot;&gt;&lt;property id=&quot;20148&quot; value=&quot;5&quot;/&gt;&lt;property id=&quot;20300&quot; value=&quot;Slide 7&quot;/&gt;&lt;property id=&quot;20307&quot; value=&quot;369&quot;/&gt;&lt;/object&gt;&lt;object type=&quot;3&quot; unique_id=&quot;10170&quot;&gt;&lt;property id=&quot;20148&quot; value=&quot;5&quot;/&gt;&lt;property id=&quot;20300&quot; value=&quot;Slide 4 - &amp;quot;Complex of Methods&amp;quot;&quot;/&gt;&lt;property id=&quot;20307&quot; value=&quot;38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</Words>
  <Application>Microsoft Office PowerPoint</Application>
  <PresentationFormat>Bildschirmpräsentation (4:3)</PresentationFormat>
  <Paragraphs>86</Paragraphs>
  <Slides>2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Calibri</vt:lpstr>
      <vt:lpstr>Arial Unicode MS</vt:lpstr>
      <vt:lpstr>Times New Roman CYR</vt:lpstr>
      <vt:lpstr>Times New Roman</vt:lpstr>
      <vt:lpstr>Оформление по умолчанию</vt:lpstr>
      <vt:lpstr>CorelDRAW 7.0 Graphic</vt:lpstr>
      <vt:lpstr>PRECOS Project Plans   in the 9-12 Quarters</vt:lpstr>
      <vt:lpstr>PRECOS matrix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PRECOS ISTC project</dc:title>
  <dc:subject>Corphad 7Meeting</dc:subject>
  <dc:creator>S Bechta</dc:creator>
  <cp:lastModifiedBy>Peters, Ursula</cp:lastModifiedBy>
  <cp:revision>872</cp:revision>
  <cp:lastPrinted>2001-10-30T08:59:27Z</cp:lastPrinted>
  <dcterms:created xsi:type="dcterms:W3CDTF">1998-10-12T06:52:06Z</dcterms:created>
  <dcterms:modified xsi:type="dcterms:W3CDTF">2012-10-18T18:16:34Z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asmolov@nsi.kiae.ru</vt:lpwstr>
  </property>
  <property fmtid="{D5CDD505-2E9C-101B-9397-08002B2CF9AE}" pid="8" name="HomePage">
    <vt:lpwstr>http:\\www.nsi.kiae.ru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10140862</vt:i4>
  </property>
  <property fmtid="{D5CDD505-2E9C-101B-9397-08002B2CF9AE}" pid="14" name="TextColor">
    <vt:i4>0</vt:i4>
  </property>
  <property fmtid="{D5CDD505-2E9C-101B-9397-08002B2CF9AE}" pid="15" name="LinkColor">
    <vt:i4>16711680</vt:i4>
  </property>
  <property fmtid="{D5CDD505-2E9C-101B-9397-08002B2CF9AE}" pid="16" name="VisitedColor">
    <vt:i4>10040268</vt:i4>
  </property>
  <property fmtid="{D5CDD505-2E9C-101B-9397-08002B2CF9AE}" pid="17" name="TransparentButton">
    <vt:i4>-1</vt:i4>
  </property>
  <property fmtid="{D5CDD505-2E9C-101B-9397-08002B2CF9AE}" pid="18" name="ButtonType">
    <vt:i4>1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C:\PRG10\ASMOLOV</vt:lpwstr>
  </property>
  <property fmtid="{D5CDD505-2E9C-101B-9397-08002B2CF9AE}" pid="22" name="Description0">
    <vt:lpwstr/>
  </property>
</Properties>
</file>