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66" r:id="rId2"/>
    <p:sldId id="379" r:id="rId3"/>
    <p:sldId id="384" r:id="rId4"/>
    <p:sldId id="385" r:id="rId5"/>
    <p:sldId id="382" r:id="rId6"/>
    <p:sldId id="386" r:id="rId7"/>
    <p:sldId id="383" r:id="rId8"/>
    <p:sldId id="387" r:id="rId9"/>
    <p:sldId id="369" r:id="rId10"/>
  </p:sldIdLst>
  <p:sldSz cx="9144000" cy="6858000" type="screen4x3"/>
  <p:notesSz cx="6797675" cy="9926638"/>
  <p:custDataLst>
    <p:tags r:id="rId13"/>
  </p:custDataLst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2800" b="1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800" b="1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800" b="1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800" b="1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800" b="1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2800" b="1"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sz="2800" b="1"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sz="2800" b="1"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sz="2800" b="1"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66CCFF"/>
    <a:srgbClr val="847638"/>
    <a:srgbClr val="FF0000"/>
    <a:srgbClr val="CC3300"/>
    <a:srgbClr val="993300"/>
    <a:srgbClr val="990000"/>
    <a:srgbClr val="800000"/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904" autoAdjust="0"/>
    <p:restoredTop sz="99283" autoAdjust="0"/>
  </p:normalViewPr>
  <p:slideViewPr>
    <p:cSldViewPr snapToGrid="0">
      <p:cViewPr>
        <p:scale>
          <a:sx n="100" d="100"/>
          <a:sy n="100" d="100"/>
        </p:scale>
        <p:origin x="-1162" y="82"/>
      </p:cViewPr>
      <p:guideLst>
        <p:guide orient="horz" pos="4258"/>
        <p:guide/>
      </p:guideLst>
    </p:cSldViewPr>
  </p:slideViewPr>
  <p:outlineViewPr>
    <p:cViewPr>
      <p:scale>
        <a:sx n="25" d="100"/>
        <a:sy n="25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77" d="100"/>
          <a:sy n="77" d="100"/>
        </p:scale>
        <p:origin x="-576" y="-102"/>
      </p:cViewPr>
      <p:guideLst>
        <p:guide orient="horz" pos="3128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13" cy="46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49" tIns="46076" rIns="92149" bIns="46076" numCol="1" anchor="t" anchorCtr="0" compatLnSpc="1">
            <a:prstTxWarp prst="textNoShape">
              <a:avLst/>
            </a:prstTxWarp>
          </a:bodyPr>
          <a:lstStyle>
            <a:lvl1pPr defTabSz="922338">
              <a:defRPr sz="1200" b="0" smtClean="0">
                <a:latin typeface="Times New Roman CYR" charset="-52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8675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2863" y="0"/>
            <a:ext cx="2944812" cy="46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49" tIns="46076" rIns="92149" bIns="46076" numCol="1" anchor="t" anchorCtr="0" compatLnSpc="1">
            <a:prstTxWarp prst="textNoShape">
              <a:avLst/>
            </a:prstTxWarp>
          </a:bodyPr>
          <a:lstStyle>
            <a:lvl1pPr algn="r" defTabSz="922338">
              <a:defRPr sz="1200" b="0" smtClean="0">
                <a:latin typeface="Times New Roman CYR" charset="-52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8676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2450"/>
            <a:ext cx="2944813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49" tIns="46076" rIns="92149" bIns="46076" numCol="1" anchor="b" anchorCtr="0" compatLnSpc="1">
            <a:prstTxWarp prst="textNoShape">
              <a:avLst/>
            </a:prstTxWarp>
          </a:bodyPr>
          <a:lstStyle>
            <a:lvl1pPr defTabSz="922338">
              <a:defRPr sz="1200" b="0" smtClean="0">
                <a:latin typeface="Times New Roman CYR" charset="-52"/>
              </a:defRPr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804919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5129792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 CYR" charset="-52"/>
        <a:ea typeface="+mn-ea"/>
        <a:cs typeface="+mn-cs"/>
      </a:defRPr>
    </a:lvl1pPr>
    <a:lvl2pPr marL="457200"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 CYR" charset="-52"/>
        <a:ea typeface="+mn-ea"/>
        <a:cs typeface="+mn-cs"/>
      </a:defRPr>
    </a:lvl2pPr>
    <a:lvl3pPr marL="914400"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 CYR" charset="-52"/>
        <a:ea typeface="+mn-ea"/>
        <a:cs typeface="+mn-cs"/>
      </a:defRPr>
    </a:lvl3pPr>
    <a:lvl4pPr marL="1371600"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 CYR" charset="-52"/>
        <a:ea typeface="+mn-ea"/>
        <a:cs typeface="+mn-cs"/>
      </a:defRPr>
    </a:lvl4pPr>
    <a:lvl5pPr marL="1828800"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 CYR" charset="-52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Rot="1" noChangeArrowheads="1" noTextEdit="1"/>
          </p:cNvSpPr>
          <p:nvPr>
            <p:ph type="sldImg"/>
          </p:nvPr>
        </p:nvSpPr>
        <p:spPr bwMode="auto">
          <a:xfrm>
            <a:off x="919163" y="746125"/>
            <a:ext cx="4959350" cy="3719513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1038" y="4713288"/>
            <a:ext cx="5435600" cy="446722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smtClean="0">
              <a:latin typeface="Times New Roman CYR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ChangeArrowheads="1" noTextEdit="1"/>
          </p:cNvSpPr>
          <p:nvPr>
            <p:ph type="sldImg"/>
          </p:nvPr>
        </p:nvSpPr>
        <p:spPr bwMode="auto">
          <a:xfrm>
            <a:off x="919163" y="746125"/>
            <a:ext cx="4959350" cy="371951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5" name="Rectangle 3"/>
          <p:cNvSpPr>
            <a:spLocks noChangeArrowheads="1"/>
          </p:cNvSpPr>
          <p:nvPr>
            <p:ph type="body" idx="1"/>
          </p:nvPr>
        </p:nvSpPr>
        <p:spPr bwMode="auto">
          <a:xfrm>
            <a:off x="906463" y="4710113"/>
            <a:ext cx="4984750" cy="44704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defTabSz="914400"/>
            <a:endParaRPr lang="en-US" smtClean="0">
              <a:latin typeface="Times New Roman CYR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ChangeArrowheads="1" noTextEdit="1"/>
          </p:cNvSpPr>
          <p:nvPr>
            <p:ph type="sldImg"/>
          </p:nvPr>
        </p:nvSpPr>
        <p:spPr bwMode="auto">
          <a:xfrm>
            <a:off x="919163" y="746125"/>
            <a:ext cx="4959350" cy="371951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3" name="Rectangle 3"/>
          <p:cNvSpPr>
            <a:spLocks noChangeArrowheads="1"/>
          </p:cNvSpPr>
          <p:nvPr>
            <p:ph type="body" idx="1"/>
          </p:nvPr>
        </p:nvSpPr>
        <p:spPr bwMode="auto">
          <a:xfrm>
            <a:off x="906463" y="4710113"/>
            <a:ext cx="4984750" cy="44704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defTabSz="914400"/>
            <a:endParaRPr lang="en-US" smtClean="0">
              <a:latin typeface="Times New Roman CYR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ChangeArrowheads="1" noTextEdit="1"/>
          </p:cNvSpPr>
          <p:nvPr>
            <p:ph type="sldImg"/>
          </p:nvPr>
        </p:nvSpPr>
        <p:spPr bwMode="auto">
          <a:xfrm>
            <a:off x="919163" y="746125"/>
            <a:ext cx="4959350" cy="371951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5" name="Rectangle 3"/>
          <p:cNvSpPr>
            <a:spLocks noChangeArrowheads="1"/>
          </p:cNvSpPr>
          <p:nvPr>
            <p:ph type="body" idx="1"/>
          </p:nvPr>
        </p:nvSpPr>
        <p:spPr bwMode="auto">
          <a:xfrm>
            <a:off x="906463" y="4710113"/>
            <a:ext cx="4984750" cy="44704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defTabSz="914400"/>
            <a:endParaRPr lang="en-US" smtClean="0">
              <a:latin typeface="Times New Roman CYR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ChangeArrowheads="1" noTextEdit="1"/>
          </p:cNvSpPr>
          <p:nvPr>
            <p:ph type="sldImg"/>
          </p:nvPr>
        </p:nvSpPr>
        <p:spPr bwMode="auto">
          <a:xfrm>
            <a:off x="919163" y="746125"/>
            <a:ext cx="4959350" cy="371951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1" name="Rectangle 3"/>
          <p:cNvSpPr>
            <a:spLocks noChangeArrowheads="1"/>
          </p:cNvSpPr>
          <p:nvPr>
            <p:ph type="body" idx="1"/>
          </p:nvPr>
        </p:nvSpPr>
        <p:spPr bwMode="auto">
          <a:xfrm>
            <a:off x="906463" y="4710113"/>
            <a:ext cx="4984750" cy="44704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defTabSz="914400"/>
            <a:endParaRPr lang="en-US" smtClean="0">
              <a:latin typeface="Times New Roman CYR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ChangeArrowheads="1" noTextEdit="1"/>
          </p:cNvSpPr>
          <p:nvPr>
            <p:ph type="sldImg"/>
          </p:nvPr>
        </p:nvSpPr>
        <p:spPr bwMode="auto">
          <a:xfrm>
            <a:off x="919163" y="746125"/>
            <a:ext cx="4959350" cy="371951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219" name="Rectangle 3"/>
          <p:cNvSpPr>
            <a:spLocks noChangeArrowheads="1"/>
          </p:cNvSpPr>
          <p:nvPr>
            <p:ph type="body" idx="1"/>
          </p:nvPr>
        </p:nvSpPr>
        <p:spPr bwMode="auto">
          <a:xfrm>
            <a:off x="906463" y="4710113"/>
            <a:ext cx="4984750" cy="44704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defTabSz="914400"/>
            <a:endParaRPr lang="en-US" smtClean="0">
              <a:latin typeface="Times New Roman CYR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ChangeArrowheads="1" noTextEdit="1"/>
          </p:cNvSpPr>
          <p:nvPr>
            <p:ph type="sldImg"/>
          </p:nvPr>
        </p:nvSpPr>
        <p:spPr bwMode="auto">
          <a:xfrm>
            <a:off x="919163" y="746125"/>
            <a:ext cx="4959350" cy="371951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9" name="Rectangle 3"/>
          <p:cNvSpPr>
            <a:spLocks noChangeArrowheads="1"/>
          </p:cNvSpPr>
          <p:nvPr>
            <p:ph type="body" idx="1"/>
          </p:nvPr>
        </p:nvSpPr>
        <p:spPr bwMode="auto">
          <a:xfrm>
            <a:off x="906463" y="4710113"/>
            <a:ext cx="4984750" cy="44704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defTabSz="914400"/>
            <a:endParaRPr lang="en-US" smtClean="0">
              <a:latin typeface="Times New Roman CYR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ChangeArrowheads="1" noTextEdit="1"/>
          </p:cNvSpPr>
          <p:nvPr>
            <p:ph type="sldImg"/>
          </p:nvPr>
        </p:nvSpPr>
        <p:spPr bwMode="auto">
          <a:xfrm>
            <a:off x="919163" y="746125"/>
            <a:ext cx="4959350" cy="371951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3" name="Rectangle 3"/>
          <p:cNvSpPr>
            <a:spLocks noChangeArrowheads="1"/>
          </p:cNvSpPr>
          <p:nvPr>
            <p:ph type="body" idx="1"/>
          </p:nvPr>
        </p:nvSpPr>
        <p:spPr bwMode="auto">
          <a:xfrm>
            <a:off x="906463" y="4710113"/>
            <a:ext cx="4984750" cy="44704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defTabSz="914400"/>
            <a:endParaRPr lang="en-US" smtClean="0">
              <a:latin typeface="Times New Roman CYR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               </a:t>
            </a:r>
            <a:r>
              <a:rPr lang="en-US">
                <a:solidFill>
                  <a:srgbClr val="000099"/>
                </a:solidFill>
              </a:rPr>
              <a:t>PRECOS</a:t>
            </a:r>
            <a:r>
              <a:rPr lang="en-US">
                <a:solidFill>
                  <a:srgbClr val="000099"/>
                </a:solidFill>
                <a:ea typeface="Arial Unicode MS" pitchFamily="34" charset="-128"/>
                <a:cs typeface="Arial Unicode MS" pitchFamily="34" charset="-128"/>
              </a:rPr>
              <a:t> project meeting</a:t>
            </a:r>
            <a:r>
              <a:rPr lang="en-GB"/>
              <a:t> </a:t>
            </a:r>
            <a:endParaRPr lang="en-GB">
              <a:solidFill>
                <a:srgbClr val="990033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214492F-89DA-4EAC-B978-A22084C02B3C}" type="slidenum">
              <a:rPr lang="en-GB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9379937"/>
      </p:ext>
    </p:extLst>
  </p:cSld>
  <p:clrMapOvr>
    <a:masterClrMapping/>
  </p:clrMapOvr>
  <p:transition advClick="0">
    <p:zoom dir="in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               </a:t>
            </a:r>
            <a:r>
              <a:rPr lang="en-US">
                <a:solidFill>
                  <a:srgbClr val="000099"/>
                </a:solidFill>
              </a:rPr>
              <a:t>PRECOS</a:t>
            </a:r>
            <a:r>
              <a:rPr lang="en-US">
                <a:solidFill>
                  <a:srgbClr val="000099"/>
                </a:solidFill>
                <a:ea typeface="Arial Unicode MS" pitchFamily="34" charset="-128"/>
                <a:cs typeface="Arial Unicode MS" pitchFamily="34" charset="-128"/>
              </a:rPr>
              <a:t> project meeting</a:t>
            </a:r>
            <a:r>
              <a:rPr lang="en-GB"/>
              <a:t> </a:t>
            </a:r>
            <a:endParaRPr lang="en-GB">
              <a:solidFill>
                <a:srgbClr val="990033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870421C-E0A2-4F15-B060-1BCF6BE10EA8}" type="slidenum">
              <a:rPr lang="en-GB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11206686"/>
      </p:ext>
    </p:extLst>
  </p:cSld>
  <p:clrMapOvr>
    <a:masterClrMapping/>
  </p:clrMapOvr>
  <p:transition advClick="0">
    <p:zoom dir="in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91300" y="0"/>
            <a:ext cx="1966913" cy="60960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85800" y="0"/>
            <a:ext cx="5753100" cy="60960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               </a:t>
            </a:r>
            <a:r>
              <a:rPr lang="en-US">
                <a:solidFill>
                  <a:srgbClr val="000099"/>
                </a:solidFill>
              </a:rPr>
              <a:t>PRECOS</a:t>
            </a:r>
            <a:r>
              <a:rPr lang="en-US">
                <a:solidFill>
                  <a:srgbClr val="000099"/>
                </a:solidFill>
                <a:ea typeface="Arial Unicode MS" pitchFamily="34" charset="-128"/>
                <a:cs typeface="Arial Unicode MS" pitchFamily="34" charset="-128"/>
              </a:rPr>
              <a:t> project meeting</a:t>
            </a:r>
            <a:r>
              <a:rPr lang="en-GB"/>
              <a:t> </a:t>
            </a:r>
            <a:endParaRPr lang="en-GB">
              <a:solidFill>
                <a:srgbClr val="990033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53908FA-0F9A-4AAF-AFAA-D12D821F26F8}" type="slidenum">
              <a:rPr lang="en-GB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69499127"/>
      </p:ext>
    </p:extLst>
  </p:cSld>
  <p:clrMapOvr>
    <a:masterClrMapping/>
  </p:clrMapOvr>
  <p:transition advClick="0">
    <p:zoom dir="in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5813" y="0"/>
            <a:ext cx="7772400" cy="6524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               </a:t>
            </a:r>
            <a:r>
              <a:rPr lang="en-US">
                <a:solidFill>
                  <a:srgbClr val="000099"/>
                </a:solidFill>
              </a:rPr>
              <a:t>PRECOS</a:t>
            </a:r>
            <a:r>
              <a:rPr lang="en-US">
                <a:solidFill>
                  <a:srgbClr val="000099"/>
                </a:solidFill>
                <a:ea typeface="Arial Unicode MS" pitchFamily="34" charset="-128"/>
                <a:cs typeface="Arial Unicode MS" pitchFamily="34" charset="-128"/>
              </a:rPr>
              <a:t> project meeting</a:t>
            </a:r>
            <a:r>
              <a:rPr lang="en-GB"/>
              <a:t> </a:t>
            </a:r>
            <a:endParaRPr lang="en-GB">
              <a:solidFill>
                <a:srgbClr val="990033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E14FC06-60FF-45FB-AB4B-DB940B341201}" type="slidenum">
              <a:rPr lang="en-GB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4963984"/>
      </p:ext>
    </p:extLst>
  </p:cSld>
  <p:clrMapOvr>
    <a:masterClrMapping/>
  </p:clrMapOvr>
  <p:transition advClick="0">
    <p:zoom dir="in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685800" y="0"/>
            <a:ext cx="7872413" cy="6096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               </a:t>
            </a:r>
            <a:r>
              <a:rPr lang="en-US">
                <a:solidFill>
                  <a:srgbClr val="000099"/>
                </a:solidFill>
              </a:rPr>
              <a:t>PRECOS</a:t>
            </a:r>
            <a:r>
              <a:rPr lang="en-US">
                <a:solidFill>
                  <a:srgbClr val="000099"/>
                </a:solidFill>
                <a:ea typeface="Arial Unicode MS" pitchFamily="34" charset="-128"/>
                <a:cs typeface="Arial Unicode MS" pitchFamily="34" charset="-128"/>
              </a:rPr>
              <a:t> project meeting</a:t>
            </a:r>
            <a:r>
              <a:rPr lang="en-GB"/>
              <a:t> </a:t>
            </a:r>
            <a:endParaRPr lang="en-GB">
              <a:solidFill>
                <a:srgbClr val="990033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B5E8A94-1816-4DC8-9ABA-45272E27EBBE}" type="slidenum">
              <a:rPr lang="en-GB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9326424"/>
      </p:ext>
    </p:extLst>
  </p:cSld>
  <p:clrMapOvr>
    <a:masterClrMapping/>
  </p:clrMapOvr>
  <p:transition advClick="0">
    <p:zoom dir="in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               </a:t>
            </a:r>
            <a:r>
              <a:rPr lang="en-US">
                <a:solidFill>
                  <a:srgbClr val="000099"/>
                </a:solidFill>
              </a:rPr>
              <a:t>PRECOS</a:t>
            </a:r>
            <a:r>
              <a:rPr lang="en-US">
                <a:solidFill>
                  <a:srgbClr val="000099"/>
                </a:solidFill>
                <a:ea typeface="Arial Unicode MS" pitchFamily="34" charset="-128"/>
                <a:cs typeface="Arial Unicode MS" pitchFamily="34" charset="-128"/>
              </a:rPr>
              <a:t> project meeting</a:t>
            </a:r>
            <a:r>
              <a:rPr lang="en-GB"/>
              <a:t> </a:t>
            </a:r>
            <a:endParaRPr lang="en-GB">
              <a:solidFill>
                <a:srgbClr val="990033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80DBF04-27C7-43BD-88AA-77877A503C5A}" type="slidenum">
              <a:rPr lang="en-GB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00820277"/>
      </p:ext>
    </p:extLst>
  </p:cSld>
  <p:clrMapOvr>
    <a:masterClrMapping/>
  </p:clrMapOvr>
  <p:transition advClick="0">
    <p:zoom dir="in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               </a:t>
            </a:r>
            <a:r>
              <a:rPr lang="en-US">
                <a:solidFill>
                  <a:srgbClr val="000099"/>
                </a:solidFill>
              </a:rPr>
              <a:t>PRECOS</a:t>
            </a:r>
            <a:r>
              <a:rPr lang="en-US">
                <a:solidFill>
                  <a:srgbClr val="000099"/>
                </a:solidFill>
                <a:ea typeface="Arial Unicode MS" pitchFamily="34" charset="-128"/>
                <a:cs typeface="Arial Unicode MS" pitchFamily="34" charset="-128"/>
              </a:rPr>
              <a:t> project meeting</a:t>
            </a:r>
            <a:r>
              <a:rPr lang="en-GB"/>
              <a:t> </a:t>
            </a:r>
            <a:endParaRPr lang="en-GB">
              <a:solidFill>
                <a:srgbClr val="990033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65C1F6D-5F8C-4C03-9E45-29F7DD901CD6}" type="slidenum">
              <a:rPr lang="en-GB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9716600"/>
      </p:ext>
    </p:extLst>
  </p:cSld>
  <p:clrMapOvr>
    <a:masterClrMapping/>
  </p:clrMapOvr>
  <p:transition advClick="0">
    <p:zoom dir="in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               </a:t>
            </a:r>
            <a:r>
              <a:rPr lang="en-US">
                <a:solidFill>
                  <a:srgbClr val="000099"/>
                </a:solidFill>
              </a:rPr>
              <a:t>PRECOS</a:t>
            </a:r>
            <a:r>
              <a:rPr lang="en-US">
                <a:solidFill>
                  <a:srgbClr val="000099"/>
                </a:solidFill>
                <a:ea typeface="Arial Unicode MS" pitchFamily="34" charset="-128"/>
                <a:cs typeface="Arial Unicode MS" pitchFamily="34" charset="-128"/>
              </a:rPr>
              <a:t> project meeting</a:t>
            </a:r>
            <a:r>
              <a:rPr lang="en-GB"/>
              <a:t> </a:t>
            </a:r>
            <a:endParaRPr lang="en-GB">
              <a:solidFill>
                <a:srgbClr val="990033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35CBE2E-FD0B-415B-9D27-591C4535D924}" type="slidenum">
              <a:rPr lang="en-GB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5780580"/>
      </p:ext>
    </p:extLst>
  </p:cSld>
  <p:clrMapOvr>
    <a:masterClrMapping/>
  </p:clrMapOvr>
  <p:transition advClick="0">
    <p:zoom dir="in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               </a:t>
            </a:r>
            <a:r>
              <a:rPr lang="en-US">
                <a:solidFill>
                  <a:srgbClr val="000099"/>
                </a:solidFill>
              </a:rPr>
              <a:t>PRECOS</a:t>
            </a:r>
            <a:r>
              <a:rPr lang="en-US">
                <a:solidFill>
                  <a:srgbClr val="000099"/>
                </a:solidFill>
                <a:ea typeface="Arial Unicode MS" pitchFamily="34" charset="-128"/>
                <a:cs typeface="Arial Unicode MS" pitchFamily="34" charset="-128"/>
              </a:rPr>
              <a:t> project meeting</a:t>
            </a:r>
            <a:r>
              <a:rPr lang="en-GB"/>
              <a:t> </a:t>
            </a:r>
            <a:endParaRPr lang="en-GB">
              <a:solidFill>
                <a:srgbClr val="990033"/>
              </a:solidFill>
            </a:endParaRP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A1C886A-F2B9-4EF2-A9D3-66D9CD792A40}" type="slidenum">
              <a:rPr lang="en-GB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9183572"/>
      </p:ext>
    </p:extLst>
  </p:cSld>
  <p:clrMapOvr>
    <a:masterClrMapping/>
  </p:clrMapOvr>
  <p:transition advClick="0">
    <p:zoom dir="in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               </a:t>
            </a:r>
            <a:r>
              <a:rPr lang="en-US">
                <a:solidFill>
                  <a:srgbClr val="000099"/>
                </a:solidFill>
              </a:rPr>
              <a:t>PRECOS</a:t>
            </a:r>
            <a:r>
              <a:rPr lang="en-US">
                <a:solidFill>
                  <a:srgbClr val="000099"/>
                </a:solidFill>
                <a:ea typeface="Arial Unicode MS" pitchFamily="34" charset="-128"/>
                <a:cs typeface="Arial Unicode MS" pitchFamily="34" charset="-128"/>
              </a:rPr>
              <a:t> project meeting</a:t>
            </a:r>
            <a:r>
              <a:rPr lang="en-GB"/>
              <a:t> </a:t>
            </a:r>
            <a:endParaRPr lang="en-GB">
              <a:solidFill>
                <a:srgbClr val="990033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27CF15E-BE49-4A1A-8764-831F7FFE8070}" type="slidenum">
              <a:rPr lang="en-GB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4530201"/>
      </p:ext>
    </p:extLst>
  </p:cSld>
  <p:clrMapOvr>
    <a:masterClrMapping/>
  </p:clrMapOvr>
  <p:transition advClick="0">
    <p:zoom dir="in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               </a:t>
            </a:r>
            <a:r>
              <a:rPr lang="en-US">
                <a:solidFill>
                  <a:srgbClr val="000099"/>
                </a:solidFill>
              </a:rPr>
              <a:t>PRECOS</a:t>
            </a:r>
            <a:r>
              <a:rPr lang="en-US">
                <a:solidFill>
                  <a:srgbClr val="000099"/>
                </a:solidFill>
                <a:ea typeface="Arial Unicode MS" pitchFamily="34" charset="-128"/>
                <a:cs typeface="Arial Unicode MS" pitchFamily="34" charset="-128"/>
              </a:rPr>
              <a:t> project meeting</a:t>
            </a:r>
            <a:r>
              <a:rPr lang="en-GB"/>
              <a:t> </a:t>
            </a:r>
            <a:endParaRPr lang="en-GB">
              <a:solidFill>
                <a:srgbClr val="990033"/>
              </a:solidFill>
            </a:endParaRP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FB9EA47-E43B-4A17-A31D-CE6A4AC0D1E2}" type="slidenum">
              <a:rPr lang="en-GB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4739362"/>
      </p:ext>
    </p:extLst>
  </p:cSld>
  <p:clrMapOvr>
    <a:masterClrMapping/>
  </p:clrMapOvr>
  <p:transition advClick="0">
    <p:zoom dir="in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               </a:t>
            </a:r>
            <a:r>
              <a:rPr lang="en-US">
                <a:solidFill>
                  <a:srgbClr val="000099"/>
                </a:solidFill>
              </a:rPr>
              <a:t>PRECOS</a:t>
            </a:r>
            <a:r>
              <a:rPr lang="en-US">
                <a:solidFill>
                  <a:srgbClr val="000099"/>
                </a:solidFill>
                <a:ea typeface="Arial Unicode MS" pitchFamily="34" charset="-128"/>
                <a:cs typeface="Arial Unicode MS" pitchFamily="34" charset="-128"/>
              </a:rPr>
              <a:t> project meeting</a:t>
            </a:r>
            <a:r>
              <a:rPr lang="en-GB"/>
              <a:t> </a:t>
            </a:r>
            <a:endParaRPr lang="en-GB">
              <a:solidFill>
                <a:srgbClr val="990033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F9156AB-F6B4-4F4A-9591-7509AD930BBF}" type="slidenum">
              <a:rPr lang="en-GB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4687956"/>
      </p:ext>
    </p:extLst>
  </p:cSld>
  <p:clrMapOvr>
    <a:masterClrMapping/>
  </p:clrMapOvr>
  <p:transition advClick="0">
    <p:zoom dir="in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               </a:t>
            </a:r>
            <a:r>
              <a:rPr lang="en-US">
                <a:solidFill>
                  <a:srgbClr val="000099"/>
                </a:solidFill>
              </a:rPr>
              <a:t>PRECOS</a:t>
            </a:r>
            <a:r>
              <a:rPr lang="en-US">
                <a:solidFill>
                  <a:srgbClr val="000099"/>
                </a:solidFill>
                <a:ea typeface="Arial Unicode MS" pitchFamily="34" charset="-128"/>
                <a:cs typeface="Arial Unicode MS" pitchFamily="34" charset="-128"/>
              </a:rPr>
              <a:t> project meeting</a:t>
            </a:r>
            <a:r>
              <a:rPr lang="en-GB"/>
              <a:t> </a:t>
            </a:r>
            <a:endParaRPr lang="en-GB">
              <a:solidFill>
                <a:srgbClr val="990033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C8C7D7B-A94B-4823-8F3B-9471CBC81B8D}" type="slidenum">
              <a:rPr lang="en-GB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4667599"/>
      </p:ext>
    </p:extLst>
  </p:cSld>
  <p:clrMapOvr>
    <a:masterClrMapping/>
  </p:clrMapOvr>
  <p:transition advClick="0">
    <p:zoom dir="in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5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85813" y="0"/>
            <a:ext cx="7772400" cy="652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Щелчок правит 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Щелчок правит образец текста</a:t>
            </a:r>
          </a:p>
          <a:p>
            <a:pPr lvl="1"/>
            <a:r>
              <a:rPr lang="en-GB" smtClean="0"/>
              <a:t>Второй уровень</a:t>
            </a:r>
          </a:p>
          <a:p>
            <a:pPr lvl="2"/>
            <a:r>
              <a:rPr lang="en-GB" smtClean="0"/>
              <a:t>Третий уровень</a:t>
            </a:r>
          </a:p>
          <a:p>
            <a:pPr lvl="3"/>
            <a:r>
              <a:rPr lang="en-GB" smtClean="0"/>
              <a:t>Четвертый уровень</a:t>
            </a:r>
          </a:p>
          <a:p>
            <a:pPr lvl="4"/>
            <a:r>
              <a:rPr lang="en-GB" smtClean="0"/>
              <a:t>Пятый уровень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17488" y="6154738"/>
            <a:ext cx="3529012" cy="538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000066"/>
                </a:solidFill>
              </a:defRPr>
            </a:lvl1pPr>
          </a:lstStyle>
          <a:p>
            <a:r>
              <a:rPr lang="en-US"/>
              <a:t>               </a:t>
            </a:r>
            <a:r>
              <a:rPr lang="en-US">
                <a:solidFill>
                  <a:srgbClr val="000099"/>
                </a:solidFill>
              </a:rPr>
              <a:t>PRECOS</a:t>
            </a:r>
            <a:r>
              <a:rPr lang="en-US">
                <a:solidFill>
                  <a:srgbClr val="000099"/>
                </a:solidFill>
                <a:ea typeface="Arial Unicode MS" pitchFamily="34" charset="-128"/>
                <a:cs typeface="Arial Unicode MS" pitchFamily="34" charset="-128"/>
              </a:rPr>
              <a:t> project meeting</a:t>
            </a:r>
            <a:r>
              <a:rPr lang="en-GB"/>
              <a:t> </a:t>
            </a:r>
            <a:endParaRPr lang="en-GB">
              <a:solidFill>
                <a:srgbClr val="990033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43738" y="623728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 b="0">
                <a:solidFill>
                  <a:srgbClr val="000099"/>
                </a:solidFill>
              </a:defRPr>
            </a:lvl1pPr>
          </a:lstStyle>
          <a:p>
            <a:fld id="{4ABBB593-6261-4AA1-9082-E206ECCD17CF}" type="slidenum">
              <a:rPr lang="en-GB"/>
              <a:pPr/>
              <a:t>‹Nr.›</a:t>
            </a:fld>
            <a:endParaRPr lang="en-GB"/>
          </a:p>
        </p:txBody>
      </p:sp>
      <p:sp>
        <p:nvSpPr>
          <p:cNvPr id="1032" name="Line 8"/>
          <p:cNvSpPr>
            <a:spLocks noChangeShapeType="1"/>
          </p:cNvSpPr>
          <p:nvPr userDrawn="1"/>
        </p:nvSpPr>
        <p:spPr bwMode="auto">
          <a:xfrm>
            <a:off x="350838" y="6178550"/>
            <a:ext cx="8616950" cy="0"/>
          </a:xfrm>
          <a:prstGeom prst="line">
            <a:avLst/>
          </a:prstGeom>
          <a:noFill/>
          <a:ln w="28575">
            <a:solidFill>
              <a:srgbClr val="000099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596063" y="6259513"/>
            <a:ext cx="15605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defTabSz="762000"/>
            <a:r>
              <a:rPr lang="en-US" sz="1400">
                <a:solidFill>
                  <a:srgbClr val="000099"/>
                </a:solidFill>
              </a:rPr>
              <a:t>St-Petersburg, Russia</a:t>
            </a:r>
            <a:br>
              <a:rPr lang="en-US" sz="1400">
                <a:solidFill>
                  <a:srgbClr val="000099"/>
                </a:solidFill>
              </a:rPr>
            </a:br>
            <a:r>
              <a:rPr lang="en-US" sz="1400">
                <a:solidFill>
                  <a:srgbClr val="000099"/>
                </a:solidFill>
              </a:rPr>
              <a:t>May 26, 2009</a:t>
            </a:r>
            <a:endParaRPr lang="en-GB" sz="1400">
              <a:solidFill>
                <a:srgbClr val="000099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0" r:id="rId2"/>
    <p:sldLayoutId id="2147483659" r:id="rId3"/>
    <p:sldLayoutId id="2147483658" r:id="rId4"/>
    <p:sldLayoutId id="2147483657" r:id="rId5"/>
    <p:sldLayoutId id="2147483656" r:id="rId6"/>
    <p:sldLayoutId id="2147483655" r:id="rId7"/>
    <p:sldLayoutId id="2147483654" r:id="rId8"/>
    <p:sldLayoutId id="2147483653" r:id="rId9"/>
    <p:sldLayoutId id="2147483652" r:id="rId10"/>
    <p:sldLayoutId id="2147483651" r:id="rId11"/>
    <p:sldLayoutId id="2147483650" r:id="rId12"/>
    <p:sldLayoutId id="2147483649" r:id="rId13"/>
  </p:sldLayoutIdLst>
  <p:transition advClick="0">
    <p:zoom dir="in"/>
  </p:transition>
  <p:timing>
    <p:tnLst>
      <p:par>
        <p:cTn id="1" dur="indefinite" restart="never" nodeType="tmRoot"/>
      </p:par>
    </p:tnLst>
  </p:timing>
  <p:hf hdr="0" dt="0"/>
  <p:txStyles>
    <p:titleStyle>
      <a:lvl1pPr algn="ctr" defTabSz="762000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0099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defTabSz="762000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0099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</a:defRPr>
      </a:lvl2pPr>
      <a:lvl3pPr algn="ctr" defTabSz="762000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0099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</a:defRPr>
      </a:lvl3pPr>
      <a:lvl4pPr algn="ctr" defTabSz="762000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0099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</a:defRPr>
      </a:lvl4pPr>
      <a:lvl5pPr algn="ctr" defTabSz="762000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0099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</a:defRPr>
      </a:lvl5pPr>
      <a:lvl6pPr marL="457200" algn="ctr" defTabSz="762000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0099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</a:defRPr>
      </a:lvl6pPr>
      <a:lvl7pPr marL="914400" algn="ctr" defTabSz="762000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0099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</a:defRPr>
      </a:lvl7pPr>
      <a:lvl8pPr marL="1371600" algn="ctr" defTabSz="762000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0099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</a:defRPr>
      </a:lvl8pPr>
      <a:lvl9pPr marL="1828800" algn="ctr" defTabSz="762000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0099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</a:defRPr>
      </a:lvl9pPr>
    </p:titleStyle>
    <p:bodyStyle>
      <a:lvl1pPr marL="342900" indent="-342900" algn="l" defTabSz="762000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  <a:ea typeface="+mn-ea"/>
          <a:cs typeface="+mn-cs"/>
        </a:defRPr>
      </a:lvl1pPr>
      <a:lvl2pPr marL="742950" indent="-285750" algn="l" defTabSz="762000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Arial Unicode MS" pitchFamily="34" charset="-128"/>
        </a:defRPr>
      </a:lvl2pPr>
      <a:lvl3pPr marL="1143000" indent="-228600" algn="l" defTabSz="762000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defTabSz="762000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defTabSz="762000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defTabSz="762000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defTabSz="762000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defTabSz="762000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defTabSz="762000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7" Type="http://schemas.openxmlformats.org/officeDocument/2006/relationships/image" Target="../media/image4.png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5" Type="http://schemas.openxmlformats.org/officeDocument/2006/relationships/oleObject" Target="../embeddings/oleObject1.bin"/><Relationship Id="rId4" Type="http://schemas.openxmlformats.org/officeDocument/2006/relationships/image" Target="../media/image3.w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7"/>
          <p:cNvPicPr>
            <a:picLocks noGrp="1"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3064"/>
          <a:stretch>
            <a:fillRect/>
          </a:stretch>
        </p:blipFill>
        <p:spPr bwMode="auto">
          <a:xfrm>
            <a:off x="349250" y="6200775"/>
            <a:ext cx="5461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1422400"/>
            <a:ext cx="9144000" cy="2336800"/>
          </a:xfrm>
        </p:spPr>
        <p:txBody>
          <a:bodyPr/>
          <a:lstStyle/>
          <a:p>
            <a:pPr>
              <a:spcBef>
                <a:spcPct val="30000"/>
              </a:spcBef>
            </a:pPr>
            <a:r>
              <a:rPr lang="en-US" sz="4400" smtClean="0">
                <a:effectLst/>
              </a:rPr>
              <a:t>Proposals on the Ternary Oxide System Study: </a:t>
            </a:r>
            <a:br>
              <a:rPr lang="en-US" sz="4400" smtClean="0">
                <a:effectLst/>
              </a:rPr>
            </a:br>
            <a:r>
              <a:rPr lang="en-US" sz="4400" smtClean="0">
                <a:effectLst/>
              </a:rPr>
              <a:t>UO</a:t>
            </a:r>
            <a:r>
              <a:rPr lang="en-US" sz="4400" baseline="-25000" smtClean="0">
                <a:effectLst/>
              </a:rPr>
              <a:t>2</a:t>
            </a:r>
            <a:r>
              <a:rPr lang="en-US" sz="4400" smtClean="0">
                <a:effectLst/>
              </a:rPr>
              <a:t>-FeO-SiO</a:t>
            </a:r>
            <a:r>
              <a:rPr lang="en-US" sz="4400" baseline="-25000" smtClean="0">
                <a:effectLst/>
              </a:rPr>
              <a:t>2 </a:t>
            </a:r>
            <a:r>
              <a:rPr lang="en-US" sz="4400" smtClean="0">
                <a:effectLst/>
              </a:rPr>
              <a:t>and UO</a:t>
            </a:r>
            <a:r>
              <a:rPr lang="en-US" sz="4400" baseline="-25000" smtClean="0">
                <a:effectLst/>
              </a:rPr>
              <a:t>2</a:t>
            </a:r>
            <a:r>
              <a:rPr lang="en-US" sz="4400" smtClean="0">
                <a:effectLst/>
              </a:rPr>
              <a:t>-FeO-CaO</a:t>
            </a:r>
            <a:endParaRPr lang="en-US" sz="3000" smtClean="0">
              <a:effectLst/>
            </a:endParaRPr>
          </a:p>
        </p:txBody>
      </p:sp>
      <p:grpSp>
        <p:nvGrpSpPr>
          <p:cNvPr id="1029" name="Group 18"/>
          <p:cNvGrpSpPr>
            <a:grpSpLocks/>
          </p:cNvGrpSpPr>
          <p:nvPr/>
        </p:nvGrpSpPr>
        <p:grpSpPr bwMode="auto">
          <a:xfrm>
            <a:off x="4860925" y="55563"/>
            <a:ext cx="4035425" cy="939800"/>
            <a:chOff x="3062" y="0"/>
            <a:chExt cx="2542" cy="592"/>
          </a:xfrm>
        </p:grpSpPr>
        <p:sp>
          <p:nvSpPr>
            <p:cNvPr id="1036" name="Rectangle 11"/>
            <p:cNvSpPr>
              <a:spLocks noChangeArrowheads="1"/>
            </p:cNvSpPr>
            <p:nvPr/>
          </p:nvSpPr>
          <p:spPr bwMode="auto">
            <a:xfrm>
              <a:off x="3062" y="122"/>
              <a:ext cx="1834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2075" tIns="46038" rIns="92075" bIns="46038">
              <a:spAutoFit/>
            </a:bodyPr>
            <a:lstStyle/>
            <a:p>
              <a:r>
                <a:rPr lang="en-GB" sz="1800"/>
                <a:t> </a:t>
              </a:r>
              <a:r>
                <a:rPr lang="en-US" sz="1800"/>
                <a:t>ISTC</a:t>
              </a:r>
              <a:r>
                <a:rPr lang="en-GB" sz="1800"/>
                <a:t> </a:t>
              </a:r>
              <a:r>
                <a:rPr lang="en-US" sz="1800"/>
                <a:t>PRECOS</a:t>
              </a:r>
              <a:r>
                <a:rPr lang="en-GB" sz="1800"/>
                <a:t> Project</a:t>
              </a:r>
              <a:endParaRPr lang="en-US" sz="1800"/>
            </a:p>
            <a:p>
              <a:r>
                <a:rPr lang="en-US" sz="1800"/>
                <a:t>#3813</a:t>
              </a:r>
              <a:endParaRPr lang="en-GB" sz="1800"/>
            </a:p>
          </p:txBody>
        </p:sp>
        <p:pic>
          <p:nvPicPr>
            <p:cNvPr id="1037" name="Picture 12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83064"/>
            <a:stretch>
              <a:fillRect/>
            </a:stretch>
          </p:blipFill>
          <p:spPr bwMode="auto">
            <a:xfrm>
              <a:off x="4896" y="0"/>
              <a:ext cx="708" cy="5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1030" name="Group 17"/>
          <p:cNvGrpSpPr>
            <a:grpSpLocks/>
          </p:cNvGrpSpPr>
          <p:nvPr/>
        </p:nvGrpSpPr>
        <p:grpSpPr bwMode="auto">
          <a:xfrm>
            <a:off x="217488" y="55563"/>
            <a:ext cx="4498975" cy="914400"/>
            <a:chOff x="137" y="0"/>
            <a:chExt cx="2834" cy="576"/>
          </a:xfrm>
        </p:grpSpPr>
        <p:sp>
          <p:nvSpPr>
            <p:cNvPr id="1035" name="Rectangle 10"/>
            <p:cNvSpPr>
              <a:spLocks noChangeArrowheads="1"/>
            </p:cNvSpPr>
            <p:nvPr/>
          </p:nvSpPr>
          <p:spPr bwMode="auto">
            <a:xfrm>
              <a:off x="699" y="104"/>
              <a:ext cx="2272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2075" tIns="46038" rIns="92075" bIns="46038">
              <a:spAutoFit/>
            </a:bodyPr>
            <a:lstStyle/>
            <a:p>
              <a:r>
                <a:rPr lang="en-US" sz="1800">
                  <a:ea typeface="Arial Unicode MS" pitchFamily="34" charset="-128"/>
                  <a:cs typeface="Arial Unicode MS" pitchFamily="34" charset="-128"/>
                </a:rPr>
                <a:t>A.P. Alexandrov </a:t>
              </a:r>
              <a:r>
                <a:rPr lang="en-GB" sz="1800"/>
                <a:t>Research</a:t>
              </a:r>
              <a:r>
                <a:rPr lang="en-US" sz="1800"/>
                <a:t> </a:t>
              </a:r>
              <a:r>
                <a:rPr lang="en-GB" sz="1800"/>
                <a:t>Institute</a:t>
              </a:r>
              <a:r>
                <a:rPr lang="en-US" sz="1800"/>
                <a:t> of Technology</a:t>
              </a:r>
              <a:endParaRPr lang="en-GB" sz="1800"/>
            </a:p>
          </p:txBody>
        </p:sp>
        <p:graphicFrame>
          <p:nvGraphicFramePr>
            <p:cNvPr id="1026" name="Object 13"/>
            <p:cNvGraphicFramePr>
              <a:graphicFrameLocks noChangeAspect="1"/>
            </p:cNvGraphicFramePr>
            <p:nvPr/>
          </p:nvGraphicFramePr>
          <p:xfrm>
            <a:off x="137" y="0"/>
            <a:ext cx="517" cy="57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39" name="CorelDRAW" r:id="rId5" imgW="515520" imgH="574200" progId="CorelDraw.Graphic.7">
                    <p:embed/>
                  </p:oleObj>
                </mc:Choice>
                <mc:Fallback>
                  <p:oleObj name="CorelDRAW" r:id="rId5" imgW="515520" imgH="574200" progId="CorelDraw.Graphic.7">
                    <p:embed/>
                    <p:pic>
                      <p:nvPicPr>
                        <p:cNvPr id="0" name="Object 1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37" y="0"/>
                          <a:ext cx="517" cy="57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031" name="Rectangle 5"/>
          <p:cNvSpPr>
            <a:spLocks noChangeArrowheads="1"/>
          </p:cNvSpPr>
          <p:nvPr/>
        </p:nvSpPr>
        <p:spPr bwMode="auto">
          <a:xfrm>
            <a:off x="565150" y="4214813"/>
            <a:ext cx="7508875" cy="175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en-GB" sz="2000"/>
              <a:t>Presented by </a:t>
            </a:r>
            <a:r>
              <a:rPr lang="en-US" sz="2000"/>
              <a:t>Svetlana Kirillova</a:t>
            </a:r>
            <a:endParaRPr lang="en-GB" sz="2000">
              <a:latin typeface="Arial Unicode MS" pitchFamily="34" charset="-128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en-US" sz="2000">
                <a:latin typeface="Arial Unicode MS" pitchFamily="34" charset="-128"/>
              </a:rPr>
              <a:t>2</a:t>
            </a:r>
            <a:r>
              <a:rPr lang="en-US" sz="2000" baseline="30000">
                <a:latin typeface="Arial Unicode MS" pitchFamily="34" charset="-128"/>
              </a:rPr>
              <a:t>nd </a:t>
            </a:r>
            <a:r>
              <a:rPr lang="en-GB" sz="200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PRECOS</a:t>
            </a:r>
            <a:r>
              <a:rPr lang="en-US" sz="2000">
                <a:latin typeface="Arial Unicode MS" pitchFamily="34" charset="-128"/>
              </a:rPr>
              <a:t> </a:t>
            </a:r>
            <a:r>
              <a:rPr lang="en-GB" sz="2000">
                <a:latin typeface="Arial Unicode MS" pitchFamily="34" charset="-128"/>
              </a:rPr>
              <a:t>Meeting</a:t>
            </a:r>
          </a:p>
        </p:txBody>
      </p:sp>
      <p:grpSp>
        <p:nvGrpSpPr>
          <p:cNvPr id="1032" name="Группа 16"/>
          <p:cNvGrpSpPr>
            <a:grpSpLocks/>
          </p:cNvGrpSpPr>
          <p:nvPr/>
        </p:nvGrpSpPr>
        <p:grpSpPr bwMode="auto">
          <a:xfrm>
            <a:off x="4427538" y="3746500"/>
            <a:ext cx="1330325" cy="1206500"/>
            <a:chOff x="4478338" y="3784600"/>
            <a:chExt cx="1330325" cy="1206501"/>
          </a:xfrm>
        </p:grpSpPr>
        <p:sp>
          <p:nvSpPr>
            <p:cNvPr id="1033" name="Text Box 1065"/>
            <p:cNvSpPr txBox="1">
              <a:spLocks noChangeArrowheads="1"/>
            </p:cNvSpPr>
            <p:nvPr/>
          </p:nvSpPr>
          <p:spPr bwMode="auto">
            <a:xfrm>
              <a:off x="4478338" y="4652963"/>
              <a:ext cx="1330325" cy="3381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defRPr sz="2800" b="1"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>
                <a:defRPr sz="2800" b="1"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>
                <a:defRPr sz="2800" b="1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>
                <a:defRPr sz="2800" b="1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>
                <a:defRPr sz="2800" b="1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 eaLnBrk="1" hangingPunct="1">
                <a:lnSpc>
                  <a:spcPct val="80000"/>
                </a:lnSpc>
              </a:pPr>
              <a:r>
                <a:rPr lang="en-US" sz="1600">
                  <a:latin typeface="Arial Unicode MS" pitchFamily="34" charset="-128"/>
                </a:rPr>
                <a:t>ETU</a:t>
              </a:r>
              <a:endParaRPr lang="ru-RU" sz="1600">
                <a:latin typeface="Arial Unicode MS" pitchFamily="34" charset="-128"/>
              </a:endParaRPr>
            </a:p>
            <a:p>
              <a:pPr algn="ctr" eaLnBrk="1" hangingPunct="1">
                <a:lnSpc>
                  <a:spcPct val="80000"/>
                </a:lnSpc>
              </a:pPr>
              <a:r>
                <a:rPr lang="en-US" sz="1200">
                  <a:latin typeface="Arial Unicode MS" pitchFamily="34" charset="-128"/>
                </a:rPr>
                <a:t>Saint</a:t>
              </a:r>
              <a:r>
                <a:rPr lang="ru-RU" sz="1200">
                  <a:latin typeface="Arial Unicode MS" pitchFamily="34" charset="-128"/>
                </a:rPr>
                <a:t>-</a:t>
              </a:r>
              <a:r>
                <a:rPr lang="en-US" sz="1200">
                  <a:latin typeface="Arial Unicode MS" pitchFamily="34" charset="-128"/>
                </a:rPr>
                <a:t>Petersburg</a:t>
              </a:r>
            </a:p>
          </p:txBody>
        </p:sp>
        <p:pic>
          <p:nvPicPr>
            <p:cNvPr id="1034" name="Рисунок 15" descr="Безимени-2.png"/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32350" y="3784600"/>
              <a:ext cx="615203" cy="8715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</p:cSld>
  <p:clrMapOvr>
    <a:masterClrMapping/>
  </p:clrMapOvr>
  <p:transition advClick="0">
    <p:cut thruBlk="1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Нижний колонтитул 4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762000">
              <a:defRPr sz="2800" b="1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762000">
              <a:defRPr sz="2800" b="1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762000">
              <a:defRPr sz="2800" b="1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762000">
              <a:defRPr sz="2800" b="1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762000">
              <a:defRPr sz="2800" b="1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US" sz="1400">
                <a:solidFill>
                  <a:srgbClr val="000066"/>
                </a:solidFill>
              </a:rPr>
              <a:t>               </a:t>
            </a:r>
            <a:r>
              <a:rPr lang="en-US" sz="1400">
                <a:solidFill>
                  <a:srgbClr val="000099"/>
                </a:solidFill>
              </a:rPr>
              <a:t>PRECOS</a:t>
            </a:r>
            <a:r>
              <a:rPr lang="en-US" sz="1400">
                <a:solidFill>
                  <a:srgbClr val="000099"/>
                </a:solidFill>
                <a:ea typeface="Arial Unicode MS" pitchFamily="34" charset="-128"/>
                <a:cs typeface="Arial Unicode MS" pitchFamily="34" charset="-128"/>
              </a:rPr>
              <a:t> project meeting</a:t>
            </a:r>
            <a:r>
              <a:rPr lang="en-GB" sz="1400">
                <a:solidFill>
                  <a:srgbClr val="000066"/>
                </a:solidFill>
              </a:rPr>
              <a:t> </a:t>
            </a:r>
            <a:endParaRPr lang="en-GB" sz="1400">
              <a:solidFill>
                <a:srgbClr val="990033"/>
              </a:solidFill>
            </a:endParaRPr>
          </a:p>
        </p:txBody>
      </p:sp>
      <p:sp>
        <p:nvSpPr>
          <p:cNvPr id="3075" name="Номер слайда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762000">
              <a:defRPr sz="2800" b="1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762000">
              <a:defRPr sz="2800" b="1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762000">
              <a:defRPr sz="2800" b="1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762000">
              <a:defRPr sz="2800" b="1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762000">
              <a:defRPr sz="2800" b="1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fld id="{F6E1B443-5087-4455-B18B-E23A40323332}" type="slidenum">
              <a:rPr lang="en-GB" sz="1400" b="0">
                <a:solidFill>
                  <a:srgbClr val="000099"/>
                </a:solidFill>
              </a:rPr>
              <a:pPr/>
              <a:t>2</a:t>
            </a:fld>
            <a:endParaRPr lang="en-GB" sz="1400" b="0">
              <a:solidFill>
                <a:srgbClr val="000099"/>
              </a:solidFill>
            </a:endParaRPr>
          </a:p>
        </p:txBody>
      </p:sp>
      <p:pic>
        <p:nvPicPr>
          <p:cNvPr id="3076" name="Picture 7"/>
          <p:cNvPicPr>
            <a:picLocks noGrp="1"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3064"/>
          <a:stretch>
            <a:fillRect/>
          </a:stretch>
        </p:blipFill>
        <p:spPr bwMode="auto">
          <a:xfrm>
            <a:off x="349250" y="6200775"/>
            <a:ext cx="5461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smtClean="0">
                <a:effectLst/>
              </a:rPr>
              <a:t>PRECOS matrix</a:t>
            </a:r>
            <a:endParaRPr lang="ru-RU" sz="3200" smtClean="0">
              <a:effectLst/>
            </a:endParaRPr>
          </a:p>
        </p:txBody>
      </p:sp>
      <p:graphicFrame>
        <p:nvGraphicFramePr>
          <p:cNvPr id="3152" name="Group 80"/>
          <p:cNvGraphicFramePr>
            <a:graphicFrameLocks noGrp="1"/>
          </p:cNvGraphicFramePr>
          <p:nvPr>
            <p:ph sz="half" idx="2"/>
          </p:nvPr>
        </p:nvGraphicFramePr>
        <p:xfrm>
          <a:off x="296863" y="688975"/>
          <a:ext cx="8550275" cy="5242560"/>
        </p:xfrm>
        <a:graphic>
          <a:graphicData uri="http://schemas.openxmlformats.org/drawingml/2006/table">
            <a:tbl>
              <a:tblPr/>
              <a:tblGrid>
                <a:gridCol w="649287"/>
                <a:gridCol w="1892300"/>
                <a:gridCol w="1439863"/>
                <a:gridCol w="2522537"/>
                <a:gridCol w="1219200"/>
                <a:gridCol w="827088"/>
              </a:tblGrid>
              <a:tr h="180975">
                <a:tc>
                  <a:txBody>
                    <a:bodyPr/>
                    <a:lstStyle/>
                    <a:p>
                      <a:pPr marL="342900" marR="0" lvl="0" indent="-34290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Task</a:t>
                      </a:r>
                      <a:endParaRPr kumimoji="0" lang="en-GB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990000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Composition</a:t>
                      </a:r>
                      <a:endParaRPr kumimoji="0" lang="en-GB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990000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anchor="ctr" horzOverflow="overflow">
                    <a:lnL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Atmosphere</a:t>
                      </a:r>
                      <a:endParaRPr kumimoji="0" lang="en-GB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990000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anchor="ctr" horzOverflow="overflow">
                    <a:lnL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Experimental data</a:t>
                      </a:r>
                      <a:endParaRPr kumimoji="0" lang="en-GB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990000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anchor="ctr" horzOverflow="overflow">
                    <a:lnL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Priority level</a:t>
                      </a:r>
                      <a:endParaRPr kumimoji="0" lang="en-GB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990000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anchor="ctr" horzOverflow="overflow">
                    <a:lnL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Pt N 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990000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anchor="ctr" horzOverflow="overflow">
                    <a:lnL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455613">
                <a:tc rowSpan="2">
                  <a:txBody>
                    <a:bodyPr/>
                    <a:lstStyle/>
                    <a:p>
                      <a:pPr marL="342900" marR="0" lvl="0" indent="-34290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1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990000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>
                      <a:noFill/>
                    </a:lnL>
                    <a:lnR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Different compositions in the U–Zr–Fe–O system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660033"/>
                      </a:solidFill>
                      <a:prstDash val="lgDash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>
                        <a:alpha val="50195"/>
                      </a:srgb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Argon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990000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anchor="ctr" horzOverflow="overflow">
                    <a:lnL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>
                        <a:alpha val="50195"/>
                      </a:srgb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Selected points (liquidus, solidus, tie-lines in the miscibility gap)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990000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anchor="ctr" horzOverflow="overflow">
                    <a:lnL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>
                        <a:alpha val="50195"/>
                      </a:srgb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342900" marR="0" lvl="0" indent="-34290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1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990000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anchor="ctr" horzOverflow="overflow">
                    <a:lnL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>
                        <a:alpha val="50195"/>
                      </a:srgb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342900" marR="0" lvl="0" indent="-34290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6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990000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anchor="ctr" horzOverflow="overflow">
                    <a:lnL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>
                      <a:noFill/>
                    </a:lnR>
                    <a:lnT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>
                        <a:alpha val="50195"/>
                      </a:srgbClr>
                    </a:solidFill>
                  </a:tcPr>
                </a:tc>
              </a:tr>
              <a:tr h="185738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just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Arial Unicode MS" pitchFamily="34" charset="-128"/>
                        </a:rPr>
                        <a:t>U</a:t>
                      </a: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–</a:t>
                      </a: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Arial Unicode MS" pitchFamily="34" charset="-128"/>
                        </a:rPr>
                        <a:t>O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660033"/>
                      </a:solidFill>
                      <a:prstDash val="lgDash"/>
                      <a:round/>
                      <a:headEnd type="none" w="sm" len="sm"/>
                      <a:tailEnd type="none" w="sm" len="sm"/>
                    </a:lnT>
                    <a:lnB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>
                        <a:alpha val="50195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</a:tr>
              <a:tr h="185738">
                <a:tc rowSpan="3">
                  <a:txBody>
                    <a:bodyPr/>
                    <a:lstStyle/>
                    <a:p>
                      <a:pPr marL="342900" marR="0" lvl="0" indent="-34290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2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990000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>
                      <a:noFill/>
                    </a:lnL>
                    <a:lnR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ZrO</a:t>
                      </a:r>
                      <a:r>
                        <a:rPr kumimoji="0" lang="en-GB" sz="1200" b="0" i="0" u="none" strike="noStrike" cap="none" normalizeH="0" baseline="-3000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2</a:t>
                      </a: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–FeO</a:t>
                      </a:r>
                      <a:r>
                        <a:rPr kumimoji="0" lang="en-GB" sz="1200" b="0" i="0" u="none" strike="noStrike" cap="none" normalizeH="0" baseline="-3000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y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Air and </a:t>
                      </a: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Arial" pitchFamily="34" charset="0"/>
                          <a:ea typeface="Arial Unicode MS" pitchFamily="34" charset="-128"/>
                          <a:cs typeface="Arial Unicode MS" pitchFamily="34" charset="-128"/>
                        </a:rPr>
                        <a:t>oxygen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990000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liquidus, solidus, solubility limits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990000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2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990000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anchor="ctr" horzOverflow="overflow">
                    <a:lnL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3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990000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anchor="ctr" horzOverflow="overflow">
                    <a:lnL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>
                      <a:noFill/>
                    </a:lnR>
                    <a:lnT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>
                        <a:alpha val="50195"/>
                      </a:srgbClr>
                    </a:solidFill>
                  </a:tcPr>
                </a:tc>
              </a:tr>
              <a:tr h="287338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just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UO</a:t>
                      </a:r>
                      <a:r>
                        <a:rPr kumimoji="0" lang="en-GB" sz="12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2</a:t>
                      </a: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–SiO</a:t>
                      </a:r>
                      <a:r>
                        <a:rPr kumimoji="0" lang="en-GB" sz="12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2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>
                        <a:alpha val="50195"/>
                      </a:srgbClr>
                    </a:solidFill>
                  </a:tcPr>
                </a:tc>
                <a:tc rowSpan="6"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Argon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990000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anchor="ctr" horzOverflow="overflow">
                    <a:lnL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liquidus, solidus,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990000"/>
                        </a:solidFill>
                        <a:effectLst/>
                        <a:latin typeface="Arial" pitchFamily="34" charset="0"/>
                        <a:ea typeface="Arial Unicode MS" pitchFamily="34" charset="-128"/>
                        <a:cs typeface="Arial Unicode MS" pitchFamily="34" charset="-128"/>
                      </a:endParaRPr>
                    </a:p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tie-lines in the miscibility gap, 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990000"/>
                        </a:solidFill>
                        <a:effectLst/>
                        <a:latin typeface="Arial Unicode MS" pitchFamily="34" charset="-128"/>
                      </a:endParaRPr>
                    </a:p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eutectic point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1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990000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anchor="ctr" horzOverflow="overflow">
                    <a:lnL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Arial Unicode MS" pitchFamily="34" charset="-128"/>
                        </a:rPr>
                        <a:t>7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>
                      <a:noFill/>
                    </a:lnR>
                    <a:lnT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>
                        <a:alpha val="50195"/>
                      </a:srgbClr>
                    </a:solidFill>
                  </a:tcPr>
                </a:tc>
              </a:tr>
              <a:tr h="303213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just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CaO–UO</a:t>
                      </a:r>
                      <a:r>
                        <a:rPr kumimoji="0" lang="en-GB" sz="1200" b="0" i="0" u="none" strike="noStrike" cap="none" normalizeH="0" baseline="-3000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2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>
                        <a:alpha val="50195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liquidus, solidus, solubility limits, 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990000"/>
                        </a:solidFill>
                        <a:effectLst/>
                        <a:latin typeface="Arial Unicode MS" pitchFamily="34" charset="-128"/>
                      </a:endParaRPr>
                    </a:p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eutectic point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990000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anchor="ctr" horzOverflow="overflow">
                    <a:lnL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1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990000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anchor="ctr" horzOverflow="overflow">
                    <a:lnL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7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990000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anchor="ctr" horzOverflow="overflow">
                    <a:lnL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>
                      <a:noFill/>
                    </a:lnR>
                    <a:lnT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>
                        <a:alpha val="50195"/>
                      </a:srgbClr>
                    </a:solidFill>
                  </a:tcPr>
                </a:tc>
              </a:tr>
              <a:tr h="377825">
                <a:tc rowSpan="4">
                  <a:txBody>
                    <a:bodyPr/>
                    <a:lstStyle/>
                    <a:p>
                      <a:pPr marL="342900" marR="0" lvl="0" indent="-34290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3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990000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>
                      <a:noFill/>
                    </a:lnL>
                    <a:lnR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UO</a:t>
                      </a:r>
                      <a:r>
                        <a:rPr kumimoji="0" lang="en-GB" sz="1600" b="1" i="0" u="none" strike="noStrike" cap="none" normalizeH="0" baseline="-3000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2</a:t>
                      </a:r>
                      <a:r>
                        <a:rPr kumimoji="0" lang="en-GB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–FeO–SiO</a:t>
                      </a:r>
                      <a:r>
                        <a:rPr kumimoji="0" lang="en-GB" sz="1600" b="1" i="0" u="none" strike="noStrike" cap="none" normalizeH="0" baseline="-3000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2</a:t>
                      </a:r>
                      <a:endParaRPr kumimoji="0" lang="en-GB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990000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anchor="ctr" horzOverflow="overflow">
                    <a:lnL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CCFF">
                        <a:alpha val="49803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liquidus, solidus, solubility limits, tie-lines in the miscibility gap</a:t>
                      </a: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, ternary eutectic point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990000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CCFF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1</a:t>
                      </a:r>
                      <a:endParaRPr kumimoji="0" lang="en-GB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990000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anchor="ctr" horzOverflow="overflow">
                    <a:lnL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CCFF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10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>
                      <a:noFill/>
                    </a:lnR>
                    <a:lnT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CCFF">
                        <a:alpha val="50195"/>
                      </a:srgbClr>
                    </a:solidFill>
                  </a:tcPr>
                </a:tc>
              </a:tr>
              <a:tr h="225425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just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UO</a:t>
                      </a:r>
                      <a:r>
                        <a:rPr kumimoji="0" lang="en-GB" sz="1600" b="1" i="0" u="none" strike="noStrike" cap="none" normalizeH="0" baseline="-3000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2</a:t>
                      </a:r>
                      <a:r>
                        <a:rPr kumimoji="0" lang="en-GB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–FeO–CaO</a:t>
                      </a:r>
                      <a:endParaRPr kumimoji="0" lang="en-GB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990000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anchor="ctr" horzOverflow="overflow">
                    <a:lnL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CCFF">
                        <a:alpha val="49803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liquidus, solidus, solubility limits, </a:t>
                      </a: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ternary eutectic point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990000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CCFF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1</a:t>
                      </a:r>
                      <a:endParaRPr kumimoji="0" lang="en-GB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990000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anchor="ctr" horzOverflow="overflow">
                    <a:lnL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CCFF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10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>
                      <a:noFill/>
                    </a:lnR>
                    <a:lnT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CCFF">
                        <a:alpha val="50195"/>
                      </a:srgbClr>
                    </a:solidFill>
                  </a:tcPr>
                </a:tc>
              </a:tr>
              <a:tr h="185738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just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ZrO</a:t>
                      </a:r>
                      <a:r>
                        <a:rPr kumimoji="0" lang="en-GB" sz="1200" b="0" i="0" u="none" strike="noStrike" cap="none" normalizeH="0" baseline="-3000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2</a:t>
                      </a: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–FeO–SiO</a:t>
                      </a:r>
                      <a:r>
                        <a:rPr kumimoji="0" lang="en-GB" sz="1200" b="0" i="0" u="none" strike="noStrike" cap="none" normalizeH="0" baseline="-3000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2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>
                        <a:alpha val="50195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ternary eutectic point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990000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2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990000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anchor="ctr" horzOverflow="overflow">
                    <a:lnL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2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990000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anchor="ctr" horzOverflow="overflow">
                    <a:lnL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>
                      <a:noFill/>
                    </a:lnR>
                    <a:lnT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>
                        <a:alpha val="50195"/>
                      </a:srgbClr>
                    </a:solidFill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just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ZrO</a:t>
                      </a:r>
                      <a:r>
                        <a:rPr kumimoji="0" lang="en-GB" sz="1200" b="0" i="0" u="none" strike="noStrike" cap="none" normalizeH="0" baseline="-3000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2</a:t>
                      </a: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–FeO–CaO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>
                        <a:alpha val="50195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ternary eutectic point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990000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2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990000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anchor="ctr" horzOverflow="overflow">
                    <a:lnL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2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990000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anchor="ctr" horzOverflow="overflow">
                    <a:lnL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>
                      <a:noFill/>
                    </a:lnR>
                    <a:lnT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>
                        <a:alpha val="50195"/>
                      </a:srgbClr>
                    </a:solidFill>
                  </a:tcPr>
                </a:tc>
              </a:tr>
              <a:tr h="338138">
                <a:tc>
                  <a:txBody>
                    <a:bodyPr/>
                    <a:lstStyle/>
                    <a:p>
                      <a:pPr marL="342900" marR="0" lvl="0" indent="-34290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4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990000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>
                      <a:noFill/>
                    </a:lnL>
                    <a:lnR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Eutectic composition measurement of a realistic complex corium mixture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990000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anchor="ctr" horzOverflow="overflow">
                    <a:lnL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Argon or Air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990000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anchor="ctr" horzOverflow="overflow">
                    <a:lnL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System (atmosphere) proposed by  French partners (1 system), System (atmosphere) proposed by  German partners (1 system), System (atmosphere) proposed by  Russian partners (1 system)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990000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2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990000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anchor="ctr" horzOverflow="overflow">
                    <a:lnL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3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990000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anchor="ctr" horzOverflow="overflow">
                    <a:lnL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>
                      <a:noFill/>
                    </a:lnR>
                    <a:lnT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>
                        <a:alpha val="50195"/>
                      </a:srgb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advClick="0">
    <p:zoom dir="in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Нижний колонтитул 1"/>
          <p:cNvSpPr txBox="1">
            <a:spLocks noGrp="1"/>
          </p:cNvSpPr>
          <p:nvPr/>
        </p:nvSpPr>
        <p:spPr bwMode="auto">
          <a:xfrm>
            <a:off x="217488" y="6154738"/>
            <a:ext cx="3529012" cy="538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 anchor="ctr"/>
          <a:lstStyle>
            <a:lvl1pPr defTabSz="762000">
              <a:defRPr sz="2800" b="1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762000">
              <a:defRPr sz="2800" b="1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762000">
              <a:defRPr sz="2800" b="1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762000">
              <a:defRPr sz="2800" b="1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762000">
              <a:defRPr sz="2800" b="1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/>
            <a:r>
              <a:rPr lang="en-US" sz="1400">
                <a:solidFill>
                  <a:srgbClr val="000066"/>
                </a:solidFill>
              </a:rPr>
              <a:t>               </a:t>
            </a:r>
            <a:r>
              <a:rPr lang="en-US" sz="1400">
                <a:solidFill>
                  <a:srgbClr val="000099"/>
                </a:solidFill>
              </a:rPr>
              <a:t>PRECOS</a:t>
            </a:r>
            <a:r>
              <a:rPr lang="en-US" sz="1400">
                <a:solidFill>
                  <a:srgbClr val="000099"/>
                </a:solidFill>
                <a:ea typeface="Arial Unicode MS" pitchFamily="34" charset="-128"/>
                <a:cs typeface="Arial Unicode MS" pitchFamily="34" charset="-128"/>
              </a:rPr>
              <a:t> project meeting</a:t>
            </a:r>
            <a:r>
              <a:rPr lang="en-GB" sz="1400">
                <a:solidFill>
                  <a:srgbClr val="000066"/>
                </a:solidFill>
              </a:rPr>
              <a:t> </a:t>
            </a:r>
            <a:endParaRPr lang="en-GB" sz="1400">
              <a:solidFill>
                <a:srgbClr val="990033"/>
              </a:solidFill>
            </a:endParaRPr>
          </a:p>
        </p:txBody>
      </p:sp>
      <p:sp>
        <p:nvSpPr>
          <p:cNvPr id="27651" name="Номер слайда 2"/>
          <p:cNvSpPr txBox="1">
            <a:spLocks noGrp="1"/>
          </p:cNvSpPr>
          <p:nvPr/>
        </p:nvSpPr>
        <p:spPr bwMode="auto">
          <a:xfrm>
            <a:off x="7043738" y="6237288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 anchor="ctr"/>
          <a:lstStyle>
            <a:lvl1pPr defTabSz="762000">
              <a:defRPr sz="2800" b="1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762000">
              <a:defRPr sz="2800" b="1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762000">
              <a:defRPr sz="2800" b="1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762000">
              <a:defRPr sz="2800" b="1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762000">
              <a:defRPr sz="2800" b="1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/>
            <a:fld id="{0EB684AB-AFBC-4E62-AC0E-AA9F974380E3}" type="slidenum">
              <a:rPr lang="en-GB" sz="1400" b="0">
                <a:solidFill>
                  <a:srgbClr val="000099"/>
                </a:solidFill>
              </a:rPr>
              <a:pPr algn="r"/>
              <a:t>3</a:t>
            </a:fld>
            <a:endParaRPr lang="en-GB" sz="1400" b="0">
              <a:solidFill>
                <a:srgbClr val="000099"/>
              </a:solidFill>
            </a:endParaRPr>
          </a:p>
        </p:txBody>
      </p:sp>
      <p:pic>
        <p:nvPicPr>
          <p:cNvPr id="27652" name="Picture 7"/>
          <p:cNvPicPr>
            <a:picLocks noGrp="1"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3064"/>
          <a:stretch>
            <a:fillRect/>
          </a:stretch>
        </p:blipFill>
        <p:spPr bwMode="auto">
          <a:xfrm>
            <a:off x="349250" y="6200775"/>
            <a:ext cx="5461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7653" name="Rectangle 64"/>
          <p:cNvSpPr>
            <a:spLocks noChangeArrowheads="1"/>
          </p:cNvSpPr>
          <p:nvPr/>
        </p:nvSpPr>
        <p:spPr bwMode="auto">
          <a:xfrm>
            <a:off x="161925" y="0"/>
            <a:ext cx="8982075" cy="1025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360000" rIns="92075" bIns="46038"/>
          <a:lstStyle/>
          <a:p>
            <a:pPr algn="ctr" defTabSz="762000">
              <a:lnSpc>
                <a:spcPct val="80000"/>
              </a:lnSpc>
            </a:pPr>
            <a:r>
              <a:rPr lang="en-US" sz="3200">
                <a:solidFill>
                  <a:srgbClr val="000099"/>
                </a:solidFill>
              </a:rPr>
              <a:t>Research objectives</a:t>
            </a:r>
            <a:endParaRPr lang="ru-RU" sz="3200">
              <a:solidFill>
                <a:srgbClr val="000099"/>
              </a:solidFill>
            </a:endParaRPr>
          </a:p>
        </p:txBody>
      </p:sp>
      <p:sp>
        <p:nvSpPr>
          <p:cNvPr id="27659" name="Text Box 11"/>
          <p:cNvSpPr txBox="1">
            <a:spLocks noChangeArrowheads="1"/>
          </p:cNvSpPr>
          <p:nvPr/>
        </p:nvSpPr>
        <p:spPr bwMode="auto">
          <a:xfrm>
            <a:off x="939800" y="1252538"/>
            <a:ext cx="7832725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accent2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/>
          </a:p>
        </p:txBody>
      </p:sp>
      <p:sp>
        <p:nvSpPr>
          <p:cNvPr id="27660" name="Text Box 12"/>
          <p:cNvSpPr txBox="1">
            <a:spLocks noChangeArrowheads="1"/>
          </p:cNvSpPr>
          <p:nvPr/>
        </p:nvSpPr>
        <p:spPr bwMode="auto">
          <a:xfrm>
            <a:off x="931863" y="1828800"/>
            <a:ext cx="7272337" cy="2835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accent2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tabLst>
                <a:tab pos="271463" algn="l"/>
              </a:tabLst>
              <a:defRPr sz="2800" b="1">
                <a:solidFill>
                  <a:schemeClr val="tx1"/>
                </a:solidFill>
                <a:latin typeface="Arial" pitchFamily="34" charset="0"/>
              </a:defRPr>
            </a:lvl1pPr>
            <a:lvl2pPr>
              <a:tabLst>
                <a:tab pos="271463" algn="l"/>
              </a:tabLst>
              <a:defRPr sz="2800" b="1">
                <a:solidFill>
                  <a:schemeClr val="tx1"/>
                </a:solidFill>
                <a:latin typeface="Arial" pitchFamily="34" charset="0"/>
              </a:defRPr>
            </a:lvl2pPr>
            <a:lvl3pPr>
              <a:tabLst>
                <a:tab pos="271463" algn="l"/>
              </a:tabLst>
              <a:defRPr sz="2800" b="1">
                <a:solidFill>
                  <a:schemeClr val="tx1"/>
                </a:solidFill>
                <a:latin typeface="Arial" pitchFamily="34" charset="0"/>
              </a:defRPr>
            </a:lvl3pPr>
            <a:lvl4pPr>
              <a:tabLst>
                <a:tab pos="271463" algn="l"/>
              </a:tabLst>
              <a:defRPr sz="2800" b="1">
                <a:solidFill>
                  <a:schemeClr val="tx1"/>
                </a:solidFill>
                <a:latin typeface="Arial" pitchFamily="34" charset="0"/>
              </a:defRPr>
            </a:lvl4pPr>
            <a:lvl5pPr>
              <a:tabLst>
                <a:tab pos="271463" algn="l"/>
              </a:tabLst>
              <a:defRPr sz="2800" b="1">
                <a:solidFill>
                  <a:schemeClr val="tx1"/>
                </a:solidFill>
                <a:latin typeface="Arial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271463" algn="l"/>
              </a:tabLst>
              <a:defRPr sz="2800" b="1">
                <a:solidFill>
                  <a:schemeClr val="tx1"/>
                </a:solidFill>
                <a:latin typeface="Arial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271463" algn="l"/>
              </a:tabLst>
              <a:defRPr sz="2800" b="1">
                <a:solidFill>
                  <a:schemeClr val="tx1"/>
                </a:solidFill>
                <a:latin typeface="Arial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271463" algn="l"/>
              </a:tabLst>
              <a:defRPr sz="2800" b="1">
                <a:solidFill>
                  <a:schemeClr val="tx1"/>
                </a:solidFill>
                <a:latin typeface="Arial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271463" algn="l"/>
              </a:tabLst>
              <a:defRPr sz="2800" b="1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50000"/>
              </a:spcBef>
              <a:buFont typeface="Wingdings" pitchFamily="2" charset="2"/>
              <a:buChar char="Ø"/>
            </a:pPr>
            <a:r>
              <a:rPr lang="en-GB" sz="2000">
                <a:solidFill>
                  <a:srgbClr val="800000"/>
                </a:solidFill>
              </a:rPr>
              <a:t> To specify the binary and ternary </a:t>
            </a:r>
            <a:r>
              <a:rPr lang="en-US" sz="2000">
                <a:solidFill>
                  <a:srgbClr val="800000"/>
                </a:solidFill>
              </a:rPr>
              <a:t>eutectic points in the 	inert atmosphere</a:t>
            </a:r>
          </a:p>
          <a:p>
            <a:pPr>
              <a:spcBef>
                <a:spcPct val="50000"/>
              </a:spcBef>
              <a:buFont typeface="Wingdings" pitchFamily="2" charset="2"/>
              <a:buChar char="Ø"/>
            </a:pPr>
            <a:r>
              <a:rPr lang="en-US" sz="2000">
                <a:solidFill>
                  <a:srgbClr val="800000"/>
                </a:solidFill>
              </a:rPr>
              <a:t> To determine the solidus and liquidus curves</a:t>
            </a:r>
          </a:p>
          <a:p>
            <a:pPr>
              <a:spcBef>
                <a:spcPct val="50000"/>
              </a:spcBef>
              <a:buFont typeface="Wingdings" pitchFamily="2" charset="2"/>
              <a:buChar char="Ø"/>
            </a:pPr>
            <a:r>
              <a:rPr lang="en-US" sz="2000">
                <a:solidFill>
                  <a:srgbClr val="800000"/>
                </a:solidFill>
              </a:rPr>
              <a:t> To determine solubility limits of components in the 	formed solid solutions</a:t>
            </a:r>
          </a:p>
          <a:p>
            <a:pPr>
              <a:spcBef>
                <a:spcPct val="50000"/>
              </a:spcBef>
              <a:buFont typeface="Wingdings" pitchFamily="2" charset="2"/>
              <a:buChar char="Ø"/>
            </a:pPr>
            <a:r>
              <a:rPr lang="en-US" sz="2000">
                <a:solidFill>
                  <a:srgbClr val="800000"/>
                </a:solidFill>
              </a:rPr>
              <a:t> To find the existence limits of compounds</a:t>
            </a:r>
          </a:p>
          <a:p>
            <a:pPr>
              <a:spcBef>
                <a:spcPct val="50000"/>
              </a:spcBef>
              <a:buFont typeface="Wingdings" pitchFamily="2" charset="2"/>
              <a:buChar char="Ø"/>
            </a:pPr>
            <a:r>
              <a:rPr lang="en-US" sz="2000">
                <a:solidFill>
                  <a:srgbClr val="800000"/>
                </a:solidFill>
              </a:rPr>
              <a:t> </a:t>
            </a:r>
            <a:r>
              <a:rPr lang="en-GB" sz="2000">
                <a:solidFill>
                  <a:srgbClr val="800000"/>
                </a:solidFill>
              </a:rPr>
              <a:t>To determine the tie-lines in the miscibility gap</a:t>
            </a: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Нижний колонтитул 1"/>
          <p:cNvSpPr txBox="1">
            <a:spLocks noGrp="1"/>
          </p:cNvSpPr>
          <p:nvPr/>
        </p:nvSpPr>
        <p:spPr bwMode="auto">
          <a:xfrm>
            <a:off x="217488" y="6154738"/>
            <a:ext cx="3529012" cy="538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 anchor="ctr"/>
          <a:lstStyle>
            <a:lvl1pPr defTabSz="762000">
              <a:defRPr sz="2800" b="1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762000">
              <a:defRPr sz="2800" b="1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762000">
              <a:defRPr sz="2800" b="1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762000">
              <a:defRPr sz="2800" b="1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762000">
              <a:defRPr sz="2800" b="1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/>
            <a:r>
              <a:rPr lang="en-US" sz="1400">
                <a:solidFill>
                  <a:srgbClr val="000066"/>
                </a:solidFill>
              </a:rPr>
              <a:t>               </a:t>
            </a:r>
            <a:r>
              <a:rPr lang="en-US" sz="1400">
                <a:solidFill>
                  <a:srgbClr val="000099"/>
                </a:solidFill>
              </a:rPr>
              <a:t>PRECOS</a:t>
            </a:r>
            <a:r>
              <a:rPr lang="en-US" sz="1400">
                <a:solidFill>
                  <a:srgbClr val="000099"/>
                </a:solidFill>
                <a:ea typeface="Arial Unicode MS" pitchFamily="34" charset="-128"/>
                <a:cs typeface="Arial Unicode MS" pitchFamily="34" charset="-128"/>
              </a:rPr>
              <a:t> project meeting</a:t>
            </a:r>
            <a:r>
              <a:rPr lang="en-GB" sz="1400">
                <a:solidFill>
                  <a:srgbClr val="000066"/>
                </a:solidFill>
              </a:rPr>
              <a:t> </a:t>
            </a:r>
            <a:endParaRPr lang="en-GB" sz="1400">
              <a:solidFill>
                <a:srgbClr val="990033"/>
              </a:solidFill>
            </a:endParaRPr>
          </a:p>
        </p:txBody>
      </p:sp>
      <p:sp>
        <p:nvSpPr>
          <p:cNvPr id="29699" name="Номер слайда 2"/>
          <p:cNvSpPr txBox="1">
            <a:spLocks noGrp="1"/>
          </p:cNvSpPr>
          <p:nvPr/>
        </p:nvSpPr>
        <p:spPr bwMode="auto">
          <a:xfrm>
            <a:off x="7043738" y="6237288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 anchor="ctr"/>
          <a:lstStyle>
            <a:lvl1pPr defTabSz="762000">
              <a:defRPr sz="2800" b="1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762000">
              <a:defRPr sz="2800" b="1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762000">
              <a:defRPr sz="2800" b="1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762000">
              <a:defRPr sz="2800" b="1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762000">
              <a:defRPr sz="2800" b="1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/>
            <a:fld id="{9D294ABC-5E94-44F3-91B7-278CC73451FF}" type="slidenum">
              <a:rPr lang="en-GB" sz="1400" b="0">
                <a:solidFill>
                  <a:srgbClr val="000099"/>
                </a:solidFill>
              </a:rPr>
              <a:pPr algn="r"/>
              <a:t>4</a:t>
            </a:fld>
            <a:endParaRPr lang="en-GB" sz="1400" b="0">
              <a:solidFill>
                <a:srgbClr val="000099"/>
              </a:solidFill>
            </a:endParaRPr>
          </a:p>
        </p:txBody>
      </p:sp>
      <p:pic>
        <p:nvPicPr>
          <p:cNvPr id="29700" name="Picture 7"/>
          <p:cNvPicPr>
            <a:picLocks noGrp="1"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3064"/>
          <a:stretch>
            <a:fillRect/>
          </a:stretch>
        </p:blipFill>
        <p:spPr bwMode="auto">
          <a:xfrm>
            <a:off x="349250" y="6200775"/>
            <a:ext cx="5461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9701" name="Rectangle 64"/>
          <p:cNvSpPr>
            <a:spLocks noChangeArrowheads="1"/>
          </p:cNvSpPr>
          <p:nvPr/>
        </p:nvSpPr>
        <p:spPr bwMode="auto">
          <a:xfrm>
            <a:off x="161925" y="0"/>
            <a:ext cx="8982075" cy="1025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360000" rIns="92075" bIns="46038"/>
          <a:lstStyle/>
          <a:p>
            <a:pPr algn="ctr" defTabSz="762000">
              <a:lnSpc>
                <a:spcPct val="80000"/>
              </a:lnSpc>
            </a:pPr>
            <a:r>
              <a:rPr lang="en-US" sz="3200">
                <a:solidFill>
                  <a:srgbClr val="000099"/>
                </a:solidFill>
              </a:rPr>
              <a:t>Methods</a:t>
            </a:r>
            <a:endParaRPr lang="ru-RU" sz="3200">
              <a:solidFill>
                <a:srgbClr val="000099"/>
              </a:solidFill>
            </a:endParaRPr>
          </a:p>
        </p:txBody>
      </p:sp>
      <p:sp>
        <p:nvSpPr>
          <p:cNvPr id="29709" name="Rectangle 24"/>
          <p:cNvSpPr>
            <a:spLocks noChangeArrowheads="1"/>
          </p:cNvSpPr>
          <p:nvPr/>
        </p:nvSpPr>
        <p:spPr bwMode="auto">
          <a:xfrm>
            <a:off x="200025" y="1614488"/>
            <a:ext cx="8194675" cy="53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anchor="ctr">
            <a:spAutoFit/>
          </a:bodyPr>
          <a:lstStyle/>
          <a:p>
            <a:pPr defTabSz="762000">
              <a:lnSpc>
                <a:spcPct val="80000"/>
              </a:lnSpc>
              <a:buFont typeface="Wingdings" pitchFamily="2" charset="2"/>
              <a:buChar char="ь"/>
              <a:tabLst>
                <a:tab pos="269875" algn="l"/>
              </a:tabLst>
            </a:pPr>
            <a:r>
              <a:rPr lang="ru-RU" sz="1800">
                <a:solidFill>
                  <a:srgbClr val="800000"/>
                </a:solidFill>
              </a:rPr>
              <a:t> 	</a:t>
            </a:r>
            <a:r>
              <a:rPr lang="en-US" sz="1800">
                <a:solidFill>
                  <a:srgbClr val="800000"/>
                </a:solidFill>
              </a:rPr>
              <a:t>Visual-polythermal analysis</a:t>
            </a:r>
            <a:r>
              <a:rPr lang="ru-RU" sz="1800">
                <a:solidFill>
                  <a:srgbClr val="800000"/>
                </a:solidFill>
              </a:rPr>
              <a:t> </a:t>
            </a:r>
            <a:endParaRPr lang="en-US" sz="1800">
              <a:solidFill>
                <a:srgbClr val="800000"/>
              </a:solidFill>
            </a:endParaRPr>
          </a:p>
          <a:p>
            <a:pPr defTabSz="762000">
              <a:lnSpc>
                <a:spcPct val="80000"/>
              </a:lnSpc>
              <a:buFont typeface="Wingdings" pitchFamily="2" charset="2"/>
              <a:buNone/>
              <a:tabLst>
                <a:tab pos="269875" algn="l"/>
              </a:tabLst>
            </a:pPr>
            <a:r>
              <a:rPr lang="en-US" sz="1800">
                <a:solidFill>
                  <a:srgbClr val="800000"/>
                </a:solidFill>
              </a:rPr>
              <a:t>	</a:t>
            </a:r>
            <a:r>
              <a:rPr lang="ru-RU" sz="1800">
                <a:solidFill>
                  <a:srgbClr val="800000"/>
                </a:solidFill>
              </a:rPr>
              <a:t>(</a:t>
            </a:r>
            <a:r>
              <a:rPr lang="en-US" sz="1800">
                <a:solidFill>
                  <a:srgbClr val="800000"/>
                </a:solidFill>
              </a:rPr>
              <a:t>Galakhov microfurnace,</a:t>
            </a:r>
            <a:r>
              <a:rPr lang="ru-RU" sz="1800">
                <a:solidFill>
                  <a:srgbClr val="800000"/>
                </a:solidFill>
              </a:rPr>
              <a:t> </a:t>
            </a:r>
            <a:r>
              <a:rPr lang="en-US" sz="1800">
                <a:solidFill>
                  <a:srgbClr val="800000"/>
                </a:solidFill>
              </a:rPr>
              <a:t>induction melting in the cold crucible</a:t>
            </a:r>
            <a:r>
              <a:rPr lang="ru-RU" sz="1800">
                <a:solidFill>
                  <a:srgbClr val="800000"/>
                </a:solidFill>
              </a:rPr>
              <a:t>)</a:t>
            </a:r>
            <a:endParaRPr lang="en-US" sz="1800">
              <a:solidFill>
                <a:srgbClr val="800000"/>
              </a:solidFill>
            </a:endParaRPr>
          </a:p>
        </p:txBody>
      </p:sp>
      <p:sp>
        <p:nvSpPr>
          <p:cNvPr id="29710" name="Rectangle 25"/>
          <p:cNvSpPr>
            <a:spLocks noChangeArrowheads="1"/>
          </p:cNvSpPr>
          <p:nvPr/>
        </p:nvSpPr>
        <p:spPr bwMode="auto">
          <a:xfrm>
            <a:off x="200025" y="2211388"/>
            <a:ext cx="8736013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anchor="ctr">
            <a:spAutoFit/>
          </a:bodyPr>
          <a:lstStyle/>
          <a:p>
            <a:pPr algn="just" defTabSz="762000">
              <a:buFont typeface="Wingdings" pitchFamily="2" charset="2"/>
              <a:buChar char="ь"/>
              <a:tabLst>
                <a:tab pos="269875" algn="l"/>
                <a:tab pos="4667250" algn="l"/>
              </a:tabLst>
            </a:pPr>
            <a:r>
              <a:rPr lang="ru-RU" sz="1800">
                <a:solidFill>
                  <a:srgbClr val="800000"/>
                </a:solidFill>
              </a:rPr>
              <a:t>	</a:t>
            </a:r>
            <a:r>
              <a:rPr lang="en-US" sz="1800">
                <a:solidFill>
                  <a:srgbClr val="800000"/>
                </a:solidFill>
              </a:rPr>
              <a:t>Complex</a:t>
            </a:r>
            <a:r>
              <a:rPr lang="ru-RU" sz="1800">
                <a:solidFill>
                  <a:srgbClr val="800000"/>
                </a:solidFill>
              </a:rPr>
              <a:t> </a:t>
            </a:r>
            <a:r>
              <a:rPr lang="en-US" sz="1800">
                <a:solidFill>
                  <a:srgbClr val="800000"/>
                </a:solidFill>
              </a:rPr>
              <a:t>thermal</a:t>
            </a:r>
            <a:r>
              <a:rPr lang="ru-RU" sz="1800">
                <a:solidFill>
                  <a:srgbClr val="800000"/>
                </a:solidFill>
              </a:rPr>
              <a:t> </a:t>
            </a:r>
            <a:r>
              <a:rPr lang="en-US" sz="1800">
                <a:solidFill>
                  <a:srgbClr val="800000"/>
                </a:solidFill>
              </a:rPr>
              <a:t>analysis</a:t>
            </a:r>
            <a:r>
              <a:rPr lang="ru-RU" sz="1800">
                <a:solidFill>
                  <a:srgbClr val="800000"/>
                </a:solidFill>
              </a:rPr>
              <a:t> (</a:t>
            </a:r>
            <a:r>
              <a:rPr lang="en-US" sz="1800">
                <a:solidFill>
                  <a:srgbClr val="800000"/>
                </a:solidFill>
              </a:rPr>
              <a:t>DTA/TG</a:t>
            </a:r>
            <a:r>
              <a:rPr lang="ru-RU" sz="1800">
                <a:solidFill>
                  <a:srgbClr val="800000"/>
                </a:solidFill>
              </a:rPr>
              <a:t>)</a:t>
            </a:r>
            <a:endParaRPr lang="en-US" sz="1800">
              <a:solidFill>
                <a:srgbClr val="800000"/>
              </a:solidFill>
            </a:endParaRPr>
          </a:p>
        </p:txBody>
      </p:sp>
      <p:sp>
        <p:nvSpPr>
          <p:cNvPr id="29711" name="Rectangle 28"/>
          <p:cNvSpPr>
            <a:spLocks noChangeArrowheads="1"/>
          </p:cNvSpPr>
          <p:nvPr/>
        </p:nvSpPr>
        <p:spPr bwMode="auto">
          <a:xfrm>
            <a:off x="677863" y="976313"/>
            <a:ext cx="76835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anchor="ctr">
            <a:spAutoFit/>
          </a:bodyPr>
          <a:lstStyle/>
          <a:p>
            <a:pPr algn="ctr" defTabSz="762000">
              <a:tabLst>
                <a:tab pos="990600" algn="l"/>
              </a:tabLst>
            </a:pPr>
            <a:r>
              <a:rPr lang="en-US" i="1">
                <a:solidFill>
                  <a:srgbClr val="800000"/>
                </a:solidFill>
              </a:rPr>
              <a:t>In situ </a:t>
            </a:r>
            <a:r>
              <a:rPr lang="en-US">
                <a:solidFill>
                  <a:srgbClr val="800000"/>
                </a:solidFill>
              </a:rPr>
              <a:t>measurements</a:t>
            </a:r>
          </a:p>
        </p:txBody>
      </p:sp>
      <p:sp>
        <p:nvSpPr>
          <p:cNvPr id="29712" name="Rectangle 30"/>
          <p:cNvSpPr>
            <a:spLocks noChangeArrowheads="1"/>
          </p:cNvSpPr>
          <p:nvPr/>
        </p:nvSpPr>
        <p:spPr bwMode="auto">
          <a:xfrm>
            <a:off x="200025" y="4065588"/>
            <a:ext cx="8786813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anchor="ctr">
            <a:spAutoFit/>
          </a:bodyPr>
          <a:lstStyle/>
          <a:p>
            <a:pPr defTabSz="762000">
              <a:buFont typeface="Wingdings" pitchFamily="2" charset="2"/>
              <a:buChar char="ь"/>
              <a:tabLst>
                <a:tab pos="269875" algn="l"/>
              </a:tabLst>
            </a:pPr>
            <a:r>
              <a:rPr lang="ru-RU" sz="1800">
                <a:solidFill>
                  <a:srgbClr val="800000"/>
                </a:solidFill>
              </a:rPr>
              <a:t> 	</a:t>
            </a:r>
            <a:r>
              <a:rPr lang="en-US" sz="1800">
                <a:solidFill>
                  <a:srgbClr val="800000"/>
                </a:solidFill>
              </a:rPr>
              <a:t>X-ray powder diffraction</a:t>
            </a:r>
          </a:p>
        </p:txBody>
      </p:sp>
      <p:sp>
        <p:nvSpPr>
          <p:cNvPr id="29713" name="Rectangle 31"/>
          <p:cNvSpPr>
            <a:spLocks noChangeArrowheads="1"/>
          </p:cNvSpPr>
          <p:nvPr/>
        </p:nvSpPr>
        <p:spPr bwMode="auto">
          <a:xfrm>
            <a:off x="200025" y="4497388"/>
            <a:ext cx="8736013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anchor="ctr">
            <a:spAutoFit/>
          </a:bodyPr>
          <a:lstStyle/>
          <a:p>
            <a:pPr algn="just" defTabSz="762000">
              <a:buFont typeface="Wingdings" pitchFamily="2" charset="2"/>
              <a:buChar char="ь"/>
              <a:tabLst>
                <a:tab pos="269875" algn="l"/>
                <a:tab pos="4667250" algn="l"/>
              </a:tabLst>
            </a:pPr>
            <a:r>
              <a:rPr lang="ru-RU" sz="1800">
                <a:solidFill>
                  <a:srgbClr val="800000"/>
                </a:solidFill>
              </a:rPr>
              <a:t>	</a:t>
            </a:r>
            <a:r>
              <a:rPr lang="en-US" sz="1800">
                <a:solidFill>
                  <a:srgbClr val="800000"/>
                </a:solidFill>
              </a:rPr>
              <a:t>X-ray fluorescent</a:t>
            </a:r>
            <a:r>
              <a:rPr lang="ru-RU" sz="1800">
                <a:solidFill>
                  <a:srgbClr val="800000"/>
                </a:solidFill>
              </a:rPr>
              <a:t> </a:t>
            </a:r>
            <a:r>
              <a:rPr lang="en-US" sz="1800">
                <a:solidFill>
                  <a:srgbClr val="800000"/>
                </a:solidFill>
              </a:rPr>
              <a:t>analysis</a:t>
            </a:r>
          </a:p>
        </p:txBody>
      </p:sp>
      <p:sp>
        <p:nvSpPr>
          <p:cNvPr id="29714" name="Rectangle 32"/>
          <p:cNvSpPr>
            <a:spLocks noChangeArrowheads="1"/>
          </p:cNvSpPr>
          <p:nvPr/>
        </p:nvSpPr>
        <p:spPr bwMode="auto">
          <a:xfrm>
            <a:off x="677863" y="2901950"/>
            <a:ext cx="76835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anchor="ctr">
            <a:spAutoFit/>
          </a:bodyPr>
          <a:lstStyle/>
          <a:p>
            <a:pPr algn="ctr" defTabSz="762000">
              <a:tabLst>
                <a:tab pos="990600" algn="l"/>
              </a:tabLst>
            </a:pPr>
            <a:r>
              <a:rPr lang="en-US">
                <a:solidFill>
                  <a:srgbClr val="800000"/>
                </a:solidFill>
              </a:rPr>
              <a:t>Post-test</a:t>
            </a:r>
            <a:r>
              <a:rPr lang="ru-RU">
                <a:solidFill>
                  <a:srgbClr val="800000"/>
                </a:solidFill>
              </a:rPr>
              <a:t> </a:t>
            </a:r>
            <a:r>
              <a:rPr lang="en-US">
                <a:solidFill>
                  <a:srgbClr val="800000"/>
                </a:solidFill>
              </a:rPr>
              <a:t>analysis</a:t>
            </a:r>
            <a:endParaRPr lang="en-US" i="1">
              <a:solidFill>
                <a:srgbClr val="800000"/>
              </a:solidFill>
            </a:endParaRPr>
          </a:p>
        </p:txBody>
      </p:sp>
      <p:sp>
        <p:nvSpPr>
          <p:cNvPr id="29715" name="Rectangle 33"/>
          <p:cNvSpPr>
            <a:spLocks noChangeArrowheads="1"/>
          </p:cNvSpPr>
          <p:nvPr/>
        </p:nvSpPr>
        <p:spPr bwMode="auto">
          <a:xfrm>
            <a:off x="200025" y="4929188"/>
            <a:ext cx="8736013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anchor="ctr">
            <a:spAutoFit/>
          </a:bodyPr>
          <a:lstStyle/>
          <a:p>
            <a:pPr algn="just" defTabSz="762000">
              <a:buFont typeface="Wingdings" pitchFamily="2" charset="2"/>
              <a:buChar char="ь"/>
              <a:tabLst>
                <a:tab pos="269875" algn="l"/>
                <a:tab pos="4667250" algn="l"/>
              </a:tabLst>
            </a:pPr>
            <a:r>
              <a:rPr lang="ru-RU" sz="1800">
                <a:solidFill>
                  <a:srgbClr val="800000"/>
                </a:solidFill>
              </a:rPr>
              <a:t>	</a:t>
            </a:r>
            <a:r>
              <a:rPr lang="en-US" sz="1800">
                <a:solidFill>
                  <a:srgbClr val="800000"/>
                </a:solidFill>
              </a:rPr>
              <a:t>Chemical analysis</a:t>
            </a:r>
          </a:p>
        </p:txBody>
      </p:sp>
      <p:sp>
        <p:nvSpPr>
          <p:cNvPr id="29716" name="Rectangle 34"/>
          <p:cNvSpPr>
            <a:spLocks noChangeArrowheads="1"/>
          </p:cNvSpPr>
          <p:nvPr/>
        </p:nvSpPr>
        <p:spPr bwMode="auto">
          <a:xfrm>
            <a:off x="200025" y="3470275"/>
            <a:ext cx="7869238" cy="53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anchor="ctr">
            <a:spAutoFit/>
          </a:bodyPr>
          <a:lstStyle/>
          <a:p>
            <a:pPr defTabSz="762000">
              <a:lnSpc>
                <a:spcPct val="80000"/>
              </a:lnSpc>
              <a:buFont typeface="Wingdings" pitchFamily="2" charset="2"/>
              <a:buChar char="ь"/>
              <a:tabLst>
                <a:tab pos="269875" algn="l"/>
              </a:tabLst>
            </a:pPr>
            <a:r>
              <a:rPr lang="ru-RU" sz="1800">
                <a:solidFill>
                  <a:srgbClr val="800000"/>
                </a:solidFill>
              </a:rPr>
              <a:t> 	</a:t>
            </a:r>
            <a:r>
              <a:rPr lang="en-US" sz="1800">
                <a:solidFill>
                  <a:srgbClr val="800000"/>
                </a:solidFill>
              </a:rPr>
              <a:t>Scanning electron microscopy/energy</a:t>
            </a:r>
            <a:r>
              <a:rPr lang="ru-RU" sz="1800">
                <a:solidFill>
                  <a:srgbClr val="800000"/>
                </a:solidFill>
              </a:rPr>
              <a:t>-</a:t>
            </a:r>
            <a:r>
              <a:rPr lang="en-US" sz="1800">
                <a:solidFill>
                  <a:srgbClr val="800000"/>
                </a:solidFill>
              </a:rPr>
              <a:t>dispersion</a:t>
            </a:r>
            <a:r>
              <a:rPr lang="ru-RU" sz="1800">
                <a:solidFill>
                  <a:srgbClr val="800000"/>
                </a:solidFill>
              </a:rPr>
              <a:t> </a:t>
            </a:r>
            <a:r>
              <a:rPr lang="en-US" sz="1800">
                <a:solidFill>
                  <a:srgbClr val="800000"/>
                </a:solidFill>
              </a:rPr>
              <a:t>X-ray analysis 	(wave</a:t>
            </a:r>
            <a:r>
              <a:rPr lang="ru-RU" sz="1800">
                <a:solidFill>
                  <a:srgbClr val="800000"/>
                </a:solidFill>
              </a:rPr>
              <a:t>-</a:t>
            </a:r>
            <a:r>
              <a:rPr lang="en-US" sz="1800">
                <a:solidFill>
                  <a:srgbClr val="800000"/>
                </a:solidFill>
              </a:rPr>
              <a:t>dispersion</a:t>
            </a:r>
            <a:r>
              <a:rPr lang="ru-RU" sz="1800">
                <a:solidFill>
                  <a:srgbClr val="800000"/>
                </a:solidFill>
              </a:rPr>
              <a:t> </a:t>
            </a:r>
            <a:r>
              <a:rPr lang="en-US" sz="1800">
                <a:solidFill>
                  <a:srgbClr val="800000"/>
                </a:solidFill>
              </a:rPr>
              <a:t>analysis)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3" name="AutoShape 3"/>
          <p:cNvSpPr>
            <a:spLocks noChangeAspect="1" noChangeArrowheads="1"/>
          </p:cNvSpPr>
          <p:nvPr/>
        </p:nvSpPr>
        <p:spPr bwMode="auto">
          <a:xfrm>
            <a:off x="1462088" y="1925638"/>
            <a:ext cx="2112962" cy="1857375"/>
          </a:xfrm>
          <a:prstGeom prst="triangle">
            <a:avLst>
              <a:gd name="adj" fmla="val 50000"/>
            </a:avLst>
          </a:prstGeom>
          <a:solidFill>
            <a:schemeClr val="accent1">
              <a:alpha val="20000"/>
            </a:schemeClr>
          </a:solidFill>
          <a:ln w="12700" algn="ctr">
            <a:solidFill>
              <a:srgbClr val="FF0000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098" name="Нижний колонтитул 2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762000">
              <a:defRPr sz="2800" b="1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762000">
              <a:defRPr sz="2800" b="1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762000">
              <a:defRPr sz="2800" b="1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762000">
              <a:defRPr sz="2800" b="1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762000">
              <a:defRPr sz="2800" b="1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US" sz="1400">
                <a:solidFill>
                  <a:srgbClr val="000066"/>
                </a:solidFill>
              </a:rPr>
              <a:t>               </a:t>
            </a:r>
            <a:r>
              <a:rPr lang="en-US" sz="1400">
                <a:solidFill>
                  <a:srgbClr val="000099"/>
                </a:solidFill>
              </a:rPr>
              <a:t>PRECOS</a:t>
            </a:r>
            <a:r>
              <a:rPr lang="en-US" sz="1400">
                <a:solidFill>
                  <a:srgbClr val="000099"/>
                </a:solidFill>
                <a:ea typeface="Arial Unicode MS" pitchFamily="34" charset="-128"/>
                <a:cs typeface="Arial Unicode MS" pitchFamily="34" charset="-128"/>
              </a:rPr>
              <a:t> project meeting</a:t>
            </a:r>
            <a:r>
              <a:rPr lang="en-GB" sz="1400">
                <a:solidFill>
                  <a:srgbClr val="000066"/>
                </a:solidFill>
              </a:rPr>
              <a:t> </a:t>
            </a:r>
            <a:endParaRPr lang="en-GB" sz="1400">
              <a:solidFill>
                <a:srgbClr val="990033"/>
              </a:solidFill>
            </a:endParaRPr>
          </a:p>
        </p:txBody>
      </p:sp>
      <p:sp>
        <p:nvSpPr>
          <p:cNvPr id="4099" name="Номер слайда 3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762000">
              <a:defRPr sz="2800" b="1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762000">
              <a:defRPr sz="2800" b="1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762000">
              <a:defRPr sz="2800" b="1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762000">
              <a:defRPr sz="2800" b="1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762000">
              <a:defRPr sz="2800" b="1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fld id="{399B2CFD-6A02-4E5A-93E6-6E7D2DE78D24}" type="slidenum">
              <a:rPr lang="en-GB" sz="1400" b="0">
                <a:solidFill>
                  <a:srgbClr val="000099"/>
                </a:solidFill>
              </a:rPr>
              <a:pPr/>
              <a:t>5</a:t>
            </a:fld>
            <a:endParaRPr lang="en-GB" sz="1400" b="0">
              <a:solidFill>
                <a:srgbClr val="000099"/>
              </a:solidFill>
            </a:endParaRPr>
          </a:p>
        </p:txBody>
      </p:sp>
      <p:pic>
        <p:nvPicPr>
          <p:cNvPr id="4100" name="Picture 7"/>
          <p:cNvPicPr>
            <a:picLocks noGrp="1"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3064"/>
          <a:stretch>
            <a:fillRect/>
          </a:stretch>
        </p:blipFill>
        <p:spPr bwMode="auto">
          <a:xfrm>
            <a:off x="349250" y="6200775"/>
            <a:ext cx="5461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4" name="Rectangle 4"/>
          <p:cNvSpPr>
            <a:spLocks noChangeArrowheads="1"/>
          </p:cNvSpPr>
          <p:nvPr/>
        </p:nvSpPr>
        <p:spPr bwMode="auto">
          <a:xfrm>
            <a:off x="161925" y="38100"/>
            <a:ext cx="8848725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800" rIns="92075" bIns="46038"/>
          <a:lstStyle/>
          <a:p>
            <a:pPr algn="ctr" defTabSz="762000">
              <a:lnSpc>
                <a:spcPct val="80000"/>
              </a:lnSpc>
            </a:pPr>
            <a:r>
              <a:rPr lang="en-US" sz="3200">
                <a:solidFill>
                  <a:srgbClr val="000099"/>
                </a:solidFill>
              </a:rPr>
              <a:t>UO</a:t>
            </a:r>
            <a:r>
              <a:rPr lang="en-US" sz="3200" baseline="-25000">
                <a:solidFill>
                  <a:srgbClr val="000099"/>
                </a:solidFill>
              </a:rPr>
              <a:t>2</a:t>
            </a:r>
            <a:r>
              <a:rPr lang="en-US" sz="3200">
                <a:solidFill>
                  <a:srgbClr val="000099"/>
                </a:solidFill>
              </a:rPr>
              <a:t>–FeO–SiO</a:t>
            </a:r>
            <a:r>
              <a:rPr lang="en-US" sz="3200" baseline="-25000">
                <a:solidFill>
                  <a:srgbClr val="000099"/>
                </a:solidFill>
              </a:rPr>
              <a:t>2</a:t>
            </a:r>
            <a:r>
              <a:rPr lang="en-US" sz="3200">
                <a:solidFill>
                  <a:srgbClr val="000099"/>
                </a:solidFill>
              </a:rPr>
              <a:t> system</a:t>
            </a:r>
            <a:endParaRPr lang="ru-RU" sz="3200">
              <a:solidFill>
                <a:srgbClr val="000099"/>
              </a:solidFill>
            </a:endParaRPr>
          </a:p>
        </p:txBody>
      </p:sp>
      <p:graphicFrame>
        <p:nvGraphicFramePr>
          <p:cNvPr id="4884" name="Group 788"/>
          <p:cNvGraphicFramePr>
            <a:graphicFrameLocks noGrp="1"/>
          </p:cNvGraphicFramePr>
          <p:nvPr>
            <p:ph/>
          </p:nvPr>
        </p:nvGraphicFramePr>
        <p:xfrm>
          <a:off x="5983288" y="1203325"/>
          <a:ext cx="3021012" cy="4140720"/>
        </p:xfrm>
        <a:graphic>
          <a:graphicData uri="http://schemas.openxmlformats.org/drawingml/2006/table">
            <a:tbl>
              <a:tblPr/>
              <a:tblGrid>
                <a:gridCol w="417512"/>
                <a:gridCol w="693738"/>
                <a:gridCol w="663575"/>
                <a:gridCol w="1246187"/>
              </a:tblGrid>
              <a:tr h="241300">
                <a:tc rowSpan="2"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" pitchFamily="34" charset="0"/>
                        </a:rPr>
                        <a:t>Pt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800000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 w="28575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 w="28575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" pitchFamily="34" charset="0"/>
                        </a:rPr>
                        <a:t>UO</a:t>
                      </a:r>
                      <a:r>
                        <a:rPr kumimoji="0" lang="en-US" sz="14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" pitchFamily="34" charset="0"/>
                        </a:rPr>
                        <a:t>2</a:t>
                      </a:r>
                      <a:endParaRPr kumimoji="0" lang="ru-RU" sz="1400" b="1" i="0" u="none" strike="noStrike" cap="none" normalizeH="0" baseline="-25000" smtClean="0">
                        <a:ln>
                          <a:noFill/>
                        </a:ln>
                        <a:solidFill>
                          <a:srgbClr val="800000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 w="28575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" pitchFamily="34" charset="0"/>
                        </a:rPr>
                        <a:t>FeO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800000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 w="28575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" pitchFamily="34" charset="0"/>
                        </a:rPr>
                        <a:t>Objectives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800000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" pitchFamily="34" charset="0"/>
                        </a:rPr>
                        <a:t>mol</a:t>
                      </a: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" pitchFamily="34" charset="0"/>
                        </a:rPr>
                        <a:t> %</a:t>
                      </a:r>
                      <a:endParaRPr kumimoji="0" lang="ru-RU" sz="1400" b="1" i="0" u="none" strike="noStrike" cap="none" normalizeH="0" baseline="-25000" smtClean="0">
                        <a:ln>
                          <a:noFill/>
                        </a:ln>
                        <a:solidFill>
                          <a:srgbClr val="800000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</a:tr>
              <a:tr h="282575">
                <a:tc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" pitchFamily="34" charset="0"/>
                        </a:rPr>
                        <a:t>1</a:t>
                      </a: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 w="28575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pitchFamily="34" charset="0"/>
                        </a:rPr>
                        <a:t>5.0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8000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pitchFamily="34" charset="0"/>
                        </a:rPr>
                        <a:t>63.3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8000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" pitchFamily="34" charset="0"/>
                        </a:rPr>
                        <a:t>eutectic</a:t>
                      </a:r>
                    </a:p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" pitchFamily="34" charset="0"/>
                        </a:rPr>
                        <a:t>(5 UO</a:t>
                      </a:r>
                      <a:r>
                        <a:rPr kumimoji="0" lang="en-US" sz="10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" pitchFamily="34" charset="0"/>
                        </a:rPr>
                        <a:t>2</a:t>
                      </a: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" pitchFamily="34" charset="0"/>
                        </a:rPr>
                        <a:t> – 95 Fe</a:t>
                      </a:r>
                      <a:r>
                        <a:rPr kumimoji="0" lang="en-US" sz="10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" pitchFamily="34" charset="0"/>
                        </a:rPr>
                        <a:t>2</a:t>
                      </a: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" pitchFamily="34" charset="0"/>
                        </a:rPr>
                        <a:t>SiO</a:t>
                      </a:r>
                      <a:r>
                        <a:rPr kumimoji="0" lang="en-US" sz="10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" pitchFamily="34" charset="0"/>
                        </a:rPr>
                        <a:t>4</a:t>
                      </a: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" pitchFamily="34" charset="0"/>
                        </a:rPr>
                        <a:t>)</a:t>
                      </a:r>
                      <a:endParaRPr kumimoji="0" lang="ru-RU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800000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0" marR="0" marT="46800" marB="46800" anchor="ctr" horzOverflow="overflow">
                    <a:lnL w="28575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>
                      <a:noFill/>
                    </a:lnR>
                    <a:lnT w="28575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2575">
                <a:tc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" pitchFamily="34" charset="0"/>
                        </a:rPr>
                        <a:t>2</a:t>
                      </a: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 w="28575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pitchFamily="34" charset="0"/>
                        </a:rPr>
                        <a:t>30.0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8000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pitchFamily="34" charset="0"/>
                        </a:rPr>
                        <a:t>46.7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8000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>
                        <a:alpha val="50000"/>
                      </a:srgb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" pitchFamily="34" charset="0"/>
                        </a:rPr>
                        <a:t>liquidus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800000"/>
                        </a:solidFill>
                        <a:effectLst/>
                        <a:latin typeface="Arial" pitchFamily="34" charset="0"/>
                      </a:endParaRPr>
                    </a:p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" pitchFamily="34" charset="0"/>
                        </a:rPr>
                        <a:t>solidus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800000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>
                      <a:noFill/>
                    </a:lnR>
                    <a:lnT w="127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0988">
                <a:tc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" pitchFamily="34" charset="0"/>
                        </a:rPr>
                        <a:t>3</a:t>
                      </a: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 w="28575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pitchFamily="34" charset="0"/>
                        </a:rPr>
                        <a:t>70.0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8000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pitchFamily="34" charset="0"/>
                        </a:rPr>
                        <a:t>20.0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8000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>
                        <a:alpha val="50000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</a:tr>
              <a:tr h="282575">
                <a:tc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" pitchFamily="34" charset="0"/>
                        </a:rPr>
                        <a:t>4</a:t>
                      </a: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 w="28575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pitchFamily="34" charset="0"/>
                        </a:rPr>
                        <a:t>~3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8000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pitchFamily="34" charset="0"/>
                        </a:rPr>
                        <a:t>~71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8000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>
                        <a:alpha val="50000"/>
                      </a:srgb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" pitchFamily="34" charset="0"/>
                        </a:rPr>
                        <a:t>eutectic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800000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>
                      <a:noFill/>
                    </a:lnR>
                    <a:lnT w="127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4163">
                <a:tc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" pitchFamily="34" charset="0"/>
                        </a:rPr>
                        <a:t>5</a:t>
                      </a: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 w="28575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pitchFamily="34" charset="0"/>
                        </a:rPr>
                        <a:t>~3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8000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pitchFamily="34" charset="0"/>
                        </a:rPr>
                        <a:t>~58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8000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>
                        <a:alpha val="50000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</a:tr>
              <a:tr h="280988">
                <a:tc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" pitchFamily="34" charset="0"/>
                        </a:rPr>
                        <a:t>6</a:t>
                      </a: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 w="28575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pitchFamily="34" charset="0"/>
                        </a:rPr>
                        <a:t>15.0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8000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pitchFamily="34" charset="0"/>
                        </a:rPr>
                        <a:t>46.7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8000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>
                        <a:alpha val="50000"/>
                      </a:srgb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" pitchFamily="34" charset="0"/>
                        </a:rPr>
                        <a:t>liquidus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800000"/>
                        </a:solidFill>
                        <a:effectLst/>
                        <a:latin typeface="Arial" pitchFamily="34" charset="0"/>
                      </a:endParaRPr>
                    </a:p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" pitchFamily="34" charset="0"/>
                        </a:rPr>
                        <a:t>solidus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800000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>
                      <a:noFill/>
                    </a:lnR>
                    <a:lnT w="127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2575">
                <a:tc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" pitchFamily="34" charset="0"/>
                        </a:rPr>
                        <a:t>7</a:t>
                      </a: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 w="28575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pitchFamily="34" charset="0"/>
                        </a:rPr>
                        <a:t>35.0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8000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pitchFamily="34" charset="0"/>
                        </a:rPr>
                        <a:t>20.0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8000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>
                        <a:alpha val="50000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</a:tr>
              <a:tr h="282575">
                <a:tc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" pitchFamily="34" charset="0"/>
                        </a:rPr>
                        <a:t>8</a:t>
                      </a: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 w="28575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pitchFamily="34" charset="0"/>
                        </a:rPr>
                        <a:t>5.0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8000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pitchFamily="34" charset="0"/>
                        </a:rPr>
                        <a:t>25.0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8000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>
                        <a:alpha val="50000"/>
                      </a:srgbClr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" pitchFamily="34" charset="0"/>
                        </a:rPr>
                        <a:t>miscibility gap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800000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>
                      <a:noFill/>
                    </a:lnR>
                    <a:lnT w="127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2575">
                <a:tc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" pitchFamily="34" charset="0"/>
                        </a:rPr>
                        <a:t>9</a:t>
                      </a: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 w="28575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pitchFamily="34" charset="0"/>
                        </a:rPr>
                        <a:t>10.0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8000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pitchFamily="34" charset="0"/>
                        </a:rPr>
                        <a:t>10.0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8000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>
                        <a:alpha val="50000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</a:tr>
              <a:tr h="282575">
                <a:tc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" pitchFamily="34" charset="0"/>
                        </a:rPr>
                        <a:t>10</a:t>
                      </a: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 w="28575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pitchFamily="34" charset="0"/>
                        </a:rPr>
                        <a:t>20.0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8000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pitchFamily="34" charset="0"/>
                        </a:rPr>
                        <a:t>7.0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8000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>
                        <a:alpha val="50000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177" name="Rectangle 411"/>
          <p:cNvSpPr>
            <a:spLocks noChangeArrowheads="1"/>
          </p:cNvSpPr>
          <p:nvPr/>
        </p:nvSpPr>
        <p:spPr bwMode="auto">
          <a:xfrm>
            <a:off x="4565650" y="547688"/>
            <a:ext cx="4606925" cy="488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anchor="ctr">
            <a:spAutoFit/>
          </a:bodyPr>
          <a:lstStyle/>
          <a:p>
            <a:pPr algn="ctr" defTabSz="762000">
              <a:tabLst>
                <a:tab pos="990600" algn="l"/>
              </a:tabLst>
            </a:pPr>
            <a:r>
              <a:rPr lang="en-US" sz="2600">
                <a:solidFill>
                  <a:srgbClr val="800000"/>
                </a:solidFill>
              </a:rPr>
              <a:t>PRECOS matrix – </a:t>
            </a:r>
            <a:r>
              <a:rPr lang="ru-RU" sz="2600">
                <a:solidFill>
                  <a:srgbClr val="800000"/>
                </a:solidFill>
              </a:rPr>
              <a:t>10</a:t>
            </a:r>
            <a:r>
              <a:rPr lang="en-US" sz="2600">
                <a:solidFill>
                  <a:srgbClr val="800000"/>
                </a:solidFill>
              </a:rPr>
              <a:t> points</a:t>
            </a:r>
          </a:p>
        </p:txBody>
      </p:sp>
      <p:grpSp>
        <p:nvGrpSpPr>
          <p:cNvPr id="4885" name="Group 789"/>
          <p:cNvGrpSpPr>
            <a:grpSpLocks/>
          </p:cNvGrpSpPr>
          <p:nvPr/>
        </p:nvGrpSpPr>
        <p:grpSpPr bwMode="auto">
          <a:xfrm>
            <a:off x="2773363" y="560388"/>
            <a:ext cx="1866900" cy="1489075"/>
            <a:chOff x="1747" y="353"/>
            <a:chExt cx="1176" cy="938"/>
          </a:xfrm>
        </p:grpSpPr>
        <p:grpSp>
          <p:nvGrpSpPr>
            <p:cNvPr id="4278" name="Group 410"/>
            <p:cNvGrpSpPr>
              <a:grpSpLocks/>
            </p:cNvGrpSpPr>
            <p:nvPr/>
          </p:nvGrpSpPr>
          <p:grpSpPr bwMode="auto">
            <a:xfrm>
              <a:off x="1747" y="353"/>
              <a:ext cx="1176" cy="938"/>
              <a:chOff x="-24" y="2899"/>
              <a:chExt cx="1176" cy="938"/>
            </a:xfrm>
          </p:grpSpPr>
          <p:sp>
            <p:nvSpPr>
              <p:cNvPr id="4282" name="Rectangle 344"/>
              <p:cNvSpPr>
                <a:spLocks noChangeArrowheads="1"/>
              </p:cNvSpPr>
              <p:nvPr/>
            </p:nvSpPr>
            <p:spPr bwMode="auto">
              <a:xfrm>
                <a:off x="-24" y="3108"/>
                <a:ext cx="259" cy="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/>
              <a:p>
                <a:pPr algn="r"/>
                <a:r>
                  <a:rPr lang="en-US" sz="800" b="0">
                    <a:solidFill>
                      <a:srgbClr val="000080"/>
                    </a:solidFill>
                  </a:rPr>
                  <a:t>2500</a:t>
                </a:r>
                <a:endParaRPr lang="ru-RU" sz="800"/>
              </a:p>
            </p:txBody>
          </p:sp>
          <p:sp>
            <p:nvSpPr>
              <p:cNvPr id="4283" name="Line 349"/>
              <p:cNvSpPr>
                <a:spLocks noChangeShapeType="1"/>
              </p:cNvSpPr>
              <p:nvPr/>
            </p:nvSpPr>
            <p:spPr bwMode="auto">
              <a:xfrm>
                <a:off x="268" y="3249"/>
                <a:ext cx="0" cy="423"/>
              </a:xfrm>
              <a:prstGeom prst="line">
                <a:avLst/>
              </a:prstGeom>
              <a:noFill/>
              <a:ln w="0">
                <a:solidFill>
                  <a:srgbClr val="969696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4284" name="Line 350"/>
              <p:cNvSpPr>
                <a:spLocks noChangeShapeType="1"/>
              </p:cNvSpPr>
              <p:nvPr/>
            </p:nvSpPr>
            <p:spPr bwMode="auto">
              <a:xfrm>
                <a:off x="923" y="2985"/>
                <a:ext cx="0" cy="687"/>
              </a:xfrm>
              <a:prstGeom prst="line">
                <a:avLst/>
              </a:prstGeom>
              <a:noFill/>
              <a:ln w="19050">
                <a:solidFill>
                  <a:srgbClr val="000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4285" name="Line 351"/>
              <p:cNvSpPr>
                <a:spLocks noChangeShapeType="1"/>
              </p:cNvSpPr>
              <p:nvPr/>
            </p:nvSpPr>
            <p:spPr bwMode="auto">
              <a:xfrm flipV="1">
                <a:off x="923" y="3672"/>
                <a:ext cx="0" cy="7"/>
              </a:xfrm>
              <a:prstGeom prst="line">
                <a:avLst/>
              </a:prstGeom>
              <a:noFill/>
              <a:ln w="19050">
                <a:solidFill>
                  <a:srgbClr val="000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4286" name="Line 352"/>
              <p:cNvSpPr>
                <a:spLocks noChangeShapeType="1"/>
              </p:cNvSpPr>
              <p:nvPr/>
            </p:nvSpPr>
            <p:spPr bwMode="auto">
              <a:xfrm>
                <a:off x="268" y="3672"/>
                <a:ext cx="655" cy="0"/>
              </a:xfrm>
              <a:prstGeom prst="line">
                <a:avLst/>
              </a:prstGeom>
              <a:noFill/>
              <a:ln w="19050">
                <a:solidFill>
                  <a:srgbClr val="000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4287" name="Line 353"/>
              <p:cNvSpPr>
                <a:spLocks noChangeShapeType="1"/>
              </p:cNvSpPr>
              <p:nvPr/>
            </p:nvSpPr>
            <p:spPr bwMode="auto">
              <a:xfrm flipV="1">
                <a:off x="858" y="3672"/>
                <a:ext cx="0" cy="7"/>
              </a:xfrm>
              <a:prstGeom prst="line">
                <a:avLst/>
              </a:prstGeom>
              <a:noFill/>
              <a:ln w="19050">
                <a:solidFill>
                  <a:srgbClr val="000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4288" name="Line 354"/>
              <p:cNvSpPr>
                <a:spLocks noChangeShapeType="1"/>
              </p:cNvSpPr>
              <p:nvPr/>
            </p:nvSpPr>
            <p:spPr bwMode="auto">
              <a:xfrm flipV="1">
                <a:off x="727" y="3672"/>
                <a:ext cx="0" cy="7"/>
              </a:xfrm>
              <a:prstGeom prst="line">
                <a:avLst/>
              </a:prstGeom>
              <a:noFill/>
              <a:ln w="19050">
                <a:solidFill>
                  <a:srgbClr val="000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4289" name="Line 355"/>
              <p:cNvSpPr>
                <a:spLocks noChangeShapeType="1"/>
              </p:cNvSpPr>
              <p:nvPr/>
            </p:nvSpPr>
            <p:spPr bwMode="auto">
              <a:xfrm flipV="1">
                <a:off x="596" y="3672"/>
                <a:ext cx="0" cy="7"/>
              </a:xfrm>
              <a:prstGeom prst="line">
                <a:avLst/>
              </a:prstGeom>
              <a:noFill/>
              <a:ln w="19050">
                <a:solidFill>
                  <a:srgbClr val="000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4290" name="Line 356"/>
              <p:cNvSpPr>
                <a:spLocks noChangeShapeType="1"/>
              </p:cNvSpPr>
              <p:nvPr/>
            </p:nvSpPr>
            <p:spPr bwMode="auto">
              <a:xfrm flipV="1">
                <a:off x="465" y="3672"/>
                <a:ext cx="0" cy="7"/>
              </a:xfrm>
              <a:prstGeom prst="line">
                <a:avLst/>
              </a:prstGeom>
              <a:noFill/>
              <a:ln w="19050">
                <a:solidFill>
                  <a:srgbClr val="000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grpSp>
            <p:nvGrpSpPr>
              <p:cNvPr id="4291" name="Group 357"/>
              <p:cNvGrpSpPr>
                <a:grpSpLocks/>
              </p:cNvGrpSpPr>
              <p:nvPr/>
            </p:nvGrpSpPr>
            <p:grpSpPr bwMode="auto">
              <a:xfrm>
                <a:off x="399" y="3672"/>
                <a:ext cx="394" cy="18"/>
                <a:chOff x="1172" y="3018"/>
                <a:chExt cx="1412" cy="33"/>
              </a:xfrm>
            </p:grpSpPr>
            <p:sp>
              <p:nvSpPr>
                <p:cNvPr id="4324" name="Line 358"/>
                <p:cNvSpPr>
                  <a:spLocks noChangeShapeType="1"/>
                </p:cNvSpPr>
                <p:nvPr/>
              </p:nvSpPr>
              <p:spPr bwMode="auto">
                <a:xfrm flipV="1">
                  <a:off x="2583" y="3018"/>
                  <a:ext cx="1" cy="33"/>
                </a:xfrm>
                <a:prstGeom prst="line">
                  <a:avLst/>
                </a:prstGeom>
                <a:noFill/>
                <a:ln w="19050">
                  <a:solidFill>
                    <a:srgbClr val="00008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4325" name="Line 359"/>
                <p:cNvSpPr>
                  <a:spLocks noChangeShapeType="1"/>
                </p:cNvSpPr>
                <p:nvPr/>
              </p:nvSpPr>
              <p:spPr bwMode="auto">
                <a:xfrm flipV="1">
                  <a:off x="2113" y="3018"/>
                  <a:ext cx="0" cy="33"/>
                </a:xfrm>
                <a:prstGeom prst="line">
                  <a:avLst/>
                </a:prstGeom>
                <a:noFill/>
                <a:ln w="19050">
                  <a:solidFill>
                    <a:srgbClr val="00008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4326" name="Line 360"/>
                <p:cNvSpPr>
                  <a:spLocks noChangeShapeType="1"/>
                </p:cNvSpPr>
                <p:nvPr/>
              </p:nvSpPr>
              <p:spPr bwMode="auto">
                <a:xfrm flipV="1">
                  <a:off x="1642" y="3018"/>
                  <a:ext cx="1" cy="33"/>
                </a:xfrm>
                <a:prstGeom prst="line">
                  <a:avLst/>
                </a:prstGeom>
                <a:noFill/>
                <a:ln w="19050">
                  <a:solidFill>
                    <a:srgbClr val="00008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4327" name="Line 361"/>
                <p:cNvSpPr>
                  <a:spLocks noChangeShapeType="1"/>
                </p:cNvSpPr>
                <p:nvPr/>
              </p:nvSpPr>
              <p:spPr bwMode="auto">
                <a:xfrm flipV="1">
                  <a:off x="1172" y="3018"/>
                  <a:ext cx="0" cy="33"/>
                </a:xfrm>
                <a:prstGeom prst="line">
                  <a:avLst/>
                </a:prstGeom>
                <a:noFill/>
                <a:ln w="19050">
                  <a:solidFill>
                    <a:srgbClr val="00008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</p:grpSp>
          <p:sp>
            <p:nvSpPr>
              <p:cNvPr id="4292" name="Line 362"/>
              <p:cNvSpPr>
                <a:spLocks noChangeShapeType="1"/>
              </p:cNvSpPr>
              <p:nvPr/>
            </p:nvSpPr>
            <p:spPr bwMode="auto">
              <a:xfrm flipV="1">
                <a:off x="333" y="3672"/>
                <a:ext cx="0" cy="7"/>
              </a:xfrm>
              <a:prstGeom prst="line">
                <a:avLst/>
              </a:prstGeom>
              <a:noFill/>
              <a:ln w="19050">
                <a:solidFill>
                  <a:srgbClr val="000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4293" name="Line 363"/>
              <p:cNvSpPr>
                <a:spLocks noChangeShapeType="1"/>
              </p:cNvSpPr>
              <p:nvPr/>
            </p:nvSpPr>
            <p:spPr bwMode="auto">
              <a:xfrm flipV="1">
                <a:off x="268" y="3672"/>
                <a:ext cx="0" cy="7"/>
              </a:xfrm>
              <a:prstGeom prst="line">
                <a:avLst/>
              </a:prstGeom>
              <a:noFill/>
              <a:ln w="19050">
                <a:solidFill>
                  <a:srgbClr val="000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4294" name="Rectangle 364"/>
              <p:cNvSpPr>
                <a:spLocks noChangeArrowheads="1"/>
              </p:cNvSpPr>
              <p:nvPr/>
            </p:nvSpPr>
            <p:spPr bwMode="auto">
              <a:xfrm>
                <a:off x="825" y="3695"/>
                <a:ext cx="327" cy="7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/>
              <a:p>
                <a:pPr algn="ctr"/>
                <a:r>
                  <a:rPr lang="en-US" sz="1000">
                    <a:solidFill>
                      <a:srgbClr val="000080"/>
                    </a:solidFill>
                  </a:rPr>
                  <a:t>Fe</a:t>
                </a:r>
                <a:r>
                  <a:rPr lang="en-US" sz="1000" baseline="-25000">
                    <a:solidFill>
                      <a:srgbClr val="000080"/>
                    </a:solidFill>
                  </a:rPr>
                  <a:t>2</a:t>
                </a:r>
                <a:r>
                  <a:rPr lang="en-US" sz="1000">
                    <a:solidFill>
                      <a:srgbClr val="000080"/>
                    </a:solidFill>
                  </a:rPr>
                  <a:t>SiO</a:t>
                </a:r>
                <a:r>
                  <a:rPr lang="en-US" sz="1000" baseline="-25000">
                    <a:solidFill>
                      <a:srgbClr val="000080"/>
                    </a:solidFill>
                  </a:rPr>
                  <a:t>4</a:t>
                </a:r>
                <a:endParaRPr lang="ru-RU" sz="1000"/>
              </a:p>
            </p:txBody>
          </p:sp>
          <p:sp>
            <p:nvSpPr>
              <p:cNvPr id="4295" name="Rectangle 365"/>
              <p:cNvSpPr>
                <a:spLocks noChangeArrowheads="1"/>
              </p:cNvSpPr>
              <p:nvPr/>
            </p:nvSpPr>
            <p:spPr bwMode="auto">
              <a:xfrm>
                <a:off x="732" y="3694"/>
                <a:ext cx="95" cy="2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/>
              <a:p>
                <a:pPr algn="ctr"/>
                <a:r>
                  <a:rPr lang="en-US" sz="800" b="0">
                    <a:solidFill>
                      <a:srgbClr val="000080"/>
                    </a:solidFill>
                  </a:rPr>
                  <a:t>80</a:t>
                </a:r>
                <a:endParaRPr lang="ru-RU" sz="800"/>
              </a:p>
            </p:txBody>
          </p:sp>
          <p:sp>
            <p:nvSpPr>
              <p:cNvPr id="4296" name="Rectangle 366"/>
              <p:cNvSpPr>
                <a:spLocks noChangeArrowheads="1"/>
              </p:cNvSpPr>
              <p:nvPr/>
            </p:nvSpPr>
            <p:spPr bwMode="auto">
              <a:xfrm>
                <a:off x="601" y="3694"/>
                <a:ext cx="96" cy="2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/>
              <a:p>
                <a:pPr algn="ctr"/>
                <a:r>
                  <a:rPr lang="en-US" sz="800" b="0">
                    <a:solidFill>
                      <a:srgbClr val="000080"/>
                    </a:solidFill>
                  </a:rPr>
                  <a:t>60</a:t>
                </a:r>
                <a:endParaRPr lang="ru-RU" sz="800"/>
              </a:p>
            </p:txBody>
          </p:sp>
          <p:sp>
            <p:nvSpPr>
              <p:cNvPr id="4297" name="Rectangle 367"/>
              <p:cNvSpPr>
                <a:spLocks noChangeArrowheads="1"/>
              </p:cNvSpPr>
              <p:nvPr/>
            </p:nvSpPr>
            <p:spPr bwMode="auto">
              <a:xfrm>
                <a:off x="470" y="3694"/>
                <a:ext cx="97" cy="2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/>
              <a:p>
                <a:pPr algn="ctr"/>
                <a:r>
                  <a:rPr lang="en-US" sz="800" b="0">
                    <a:solidFill>
                      <a:srgbClr val="000080"/>
                    </a:solidFill>
                  </a:rPr>
                  <a:t>40</a:t>
                </a:r>
                <a:endParaRPr lang="ru-RU" sz="800"/>
              </a:p>
            </p:txBody>
          </p:sp>
          <p:sp>
            <p:nvSpPr>
              <p:cNvPr id="4298" name="Rectangle 368"/>
              <p:cNvSpPr>
                <a:spLocks noChangeArrowheads="1"/>
              </p:cNvSpPr>
              <p:nvPr/>
            </p:nvSpPr>
            <p:spPr bwMode="auto">
              <a:xfrm>
                <a:off x="342" y="3694"/>
                <a:ext cx="98" cy="2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/>
              <a:p>
                <a:pPr algn="ctr"/>
                <a:r>
                  <a:rPr lang="en-US" sz="800" b="0">
                    <a:solidFill>
                      <a:srgbClr val="000080"/>
                    </a:solidFill>
                  </a:rPr>
                  <a:t>20</a:t>
                </a:r>
                <a:endParaRPr lang="ru-RU" sz="800"/>
              </a:p>
            </p:txBody>
          </p:sp>
          <p:sp>
            <p:nvSpPr>
              <p:cNvPr id="4299" name="Rectangle 369"/>
              <p:cNvSpPr>
                <a:spLocks noChangeArrowheads="1"/>
              </p:cNvSpPr>
              <p:nvPr/>
            </p:nvSpPr>
            <p:spPr bwMode="auto">
              <a:xfrm>
                <a:off x="182" y="3695"/>
                <a:ext cx="163" cy="4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/>
              <a:p>
                <a:pPr algn="ctr"/>
                <a:r>
                  <a:rPr lang="en-US" sz="1000">
                    <a:solidFill>
                      <a:srgbClr val="000080"/>
                    </a:solidFill>
                  </a:rPr>
                  <a:t>UO</a:t>
                </a:r>
                <a:r>
                  <a:rPr lang="en-US" sz="1000" baseline="-25000">
                    <a:solidFill>
                      <a:srgbClr val="000080"/>
                    </a:solidFill>
                  </a:rPr>
                  <a:t>2</a:t>
                </a:r>
                <a:endParaRPr lang="ru-RU" sz="1000"/>
              </a:p>
            </p:txBody>
          </p:sp>
          <p:sp>
            <p:nvSpPr>
              <p:cNvPr id="4300" name="Line 370"/>
              <p:cNvSpPr>
                <a:spLocks noChangeShapeType="1"/>
              </p:cNvSpPr>
              <p:nvPr/>
            </p:nvSpPr>
            <p:spPr bwMode="auto">
              <a:xfrm flipH="1">
                <a:off x="267" y="2980"/>
                <a:ext cx="0" cy="691"/>
              </a:xfrm>
              <a:prstGeom prst="line">
                <a:avLst/>
              </a:prstGeom>
              <a:noFill/>
              <a:ln w="19050">
                <a:solidFill>
                  <a:srgbClr val="000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4301" name="Line 371"/>
              <p:cNvSpPr>
                <a:spLocks noChangeShapeType="1"/>
              </p:cNvSpPr>
              <p:nvPr/>
            </p:nvSpPr>
            <p:spPr bwMode="auto">
              <a:xfrm flipH="1">
                <a:off x="248" y="3459"/>
                <a:ext cx="19" cy="0"/>
              </a:xfrm>
              <a:prstGeom prst="line">
                <a:avLst/>
              </a:prstGeom>
              <a:noFill/>
              <a:ln w="19050">
                <a:solidFill>
                  <a:srgbClr val="000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4302" name="Rectangle 372"/>
              <p:cNvSpPr>
                <a:spLocks noChangeArrowheads="1"/>
              </p:cNvSpPr>
              <p:nvPr/>
            </p:nvSpPr>
            <p:spPr bwMode="auto">
              <a:xfrm>
                <a:off x="-2" y="3428"/>
                <a:ext cx="237" cy="4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/>
              <a:p>
                <a:pPr algn="r"/>
                <a:r>
                  <a:rPr lang="en-US" sz="800" b="0">
                    <a:solidFill>
                      <a:srgbClr val="000080"/>
                    </a:solidFill>
                  </a:rPr>
                  <a:t>1600</a:t>
                </a:r>
                <a:endParaRPr lang="ru-RU" sz="800"/>
              </a:p>
            </p:txBody>
          </p:sp>
          <p:sp>
            <p:nvSpPr>
              <p:cNvPr id="4303" name="Line 373"/>
              <p:cNvSpPr>
                <a:spLocks noChangeShapeType="1"/>
              </p:cNvSpPr>
              <p:nvPr/>
            </p:nvSpPr>
            <p:spPr bwMode="auto">
              <a:xfrm flipH="1">
                <a:off x="248" y="3671"/>
                <a:ext cx="19" cy="1"/>
              </a:xfrm>
              <a:prstGeom prst="line">
                <a:avLst/>
              </a:prstGeom>
              <a:noFill/>
              <a:ln w="19050">
                <a:solidFill>
                  <a:srgbClr val="000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4304" name="Rectangle 374"/>
              <p:cNvSpPr>
                <a:spLocks noChangeArrowheads="1"/>
              </p:cNvSpPr>
              <p:nvPr/>
            </p:nvSpPr>
            <p:spPr bwMode="auto">
              <a:xfrm>
                <a:off x="-2" y="3639"/>
                <a:ext cx="237" cy="4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/>
              <a:p>
                <a:pPr algn="r"/>
                <a:endParaRPr lang="ru-RU" sz="1000"/>
              </a:p>
            </p:txBody>
          </p:sp>
          <p:sp>
            <p:nvSpPr>
              <p:cNvPr id="4305" name="Line 375"/>
              <p:cNvSpPr>
                <a:spLocks noChangeShapeType="1"/>
              </p:cNvSpPr>
              <p:nvPr/>
            </p:nvSpPr>
            <p:spPr bwMode="auto">
              <a:xfrm flipH="1">
                <a:off x="248" y="3566"/>
                <a:ext cx="19" cy="0"/>
              </a:xfrm>
              <a:prstGeom prst="line">
                <a:avLst/>
              </a:prstGeom>
              <a:noFill/>
              <a:ln w="19050">
                <a:solidFill>
                  <a:srgbClr val="000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4306" name="Rectangle 376"/>
              <p:cNvSpPr>
                <a:spLocks noChangeArrowheads="1"/>
              </p:cNvSpPr>
              <p:nvPr/>
            </p:nvSpPr>
            <p:spPr bwMode="auto">
              <a:xfrm>
                <a:off x="-2" y="3533"/>
                <a:ext cx="237" cy="4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/>
              <a:p>
                <a:pPr algn="r"/>
                <a:r>
                  <a:rPr lang="en-US" sz="800" b="0">
                    <a:solidFill>
                      <a:srgbClr val="000080"/>
                    </a:solidFill>
                  </a:rPr>
                  <a:t>1300</a:t>
                </a:r>
                <a:endParaRPr lang="ru-RU" sz="800"/>
              </a:p>
            </p:txBody>
          </p:sp>
          <p:sp>
            <p:nvSpPr>
              <p:cNvPr id="4307" name="Line 377"/>
              <p:cNvSpPr>
                <a:spLocks noChangeShapeType="1"/>
              </p:cNvSpPr>
              <p:nvPr/>
            </p:nvSpPr>
            <p:spPr bwMode="auto">
              <a:xfrm flipH="1">
                <a:off x="248" y="3355"/>
                <a:ext cx="19" cy="0"/>
              </a:xfrm>
              <a:prstGeom prst="line">
                <a:avLst/>
              </a:prstGeom>
              <a:noFill/>
              <a:ln w="19050">
                <a:solidFill>
                  <a:srgbClr val="000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4308" name="Rectangle 378"/>
              <p:cNvSpPr>
                <a:spLocks noChangeArrowheads="1"/>
              </p:cNvSpPr>
              <p:nvPr/>
            </p:nvSpPr>
            <p:spPr bwMode="auto">
              <a:xfrm>
                <a:off x="-24" y="3322"/>
                <a:ext cx="259" cy="4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/>
              <a:p>
                <a:pPr algn="r"/>
                <a:r>
                  <a:rPr lang="en-US" sz="800" b="0">
                    <a:solidFill>
                      <a:srgbClr val="000080"/>
                    </a:solidFill>
                  </a:rPr>
                  <a:t>1900</a:t>
                </a:r>
                <a:endParaRPr lang="ru-RU" sz="800"/>
              </a:p>
            </p:txBody>
          </p:sp>
          <p:sp>
            <p:nvSpPr>
              <p:cNvPr id="4309" name="Line 379"/>
              <p:cNvSpPr>
                <a:spLocks noChangeShapeType="1"/>
              </p:cNvSpPr>
              <p:nvPr/>
            </p:nvSpPr>
            <p:spPr bwMode="auto">
              <a:xfrm flipH="1">
                <a:off x="248" y="3249"/>
                <a:ext cx="19" cy="0"/>
              </a:xfrm>
              <a:prstGeom prst="line">
                <a:avLst/>
              </a:prstGeom>
              <a:noFill/>
              <a:ln w="19050">
                <a:solidFill>
                  <a:srgbClr val="000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4310" name="Rectangle 380"/>
              <p:cNvSpPr>
                <a:spLocks noChangeArrowheads="1"/>
              </p:cNvSpPr>
              <p:nvPr/>
            </p:nvSpPr>
            <p:spPr bwMode="auto">
              <a:xfrm>
                <a:off x="-24" y="3215"/>
                <a:ext cx="259" cy="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/>
              <a:p>
                <a:pPr algn="r"/>
                <a:r>
                  <a:rPr lang="en-US" sz="800" b="0">
                    <a:solidFill>
                      <a:srgbClr val="000080"/>
                    </a:solidFill>
                  </a:rPr>
                  <a:t>2200</a:t>
                </a:r>
                <a:endParaRPr lang="ru-RU" sz="800"/>
              </a:p>
            </p:txBody>
          </p:sp>
          <p:sp>
            <p:nvSpPr>
              <p:cNvPr id="4311" name="Line 381"/>
              <p:cNvSpPr>
                <a:spLocks noChangeShapeType="1"/>
              </p:cNvSpPr>
              <p:nvPr/>
            </p:nvSpPr>
            <p:spPr bwMode="auto">
              <a:xfrm flipH="1">
                <a:off x="922" y="3459"/>
                <a:ext cx="18" cy="0"/>
              </a:xfrm>
              <a:prstGeom prst="line">
                <a:avLst/>
              </a:prstGeom>
              <a:noFill/>
              <a:ln w="19050">
                <a:solidFill>
                  <a:srgbClr val="000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4312" name="Line 382"/>
              <p:cNvSpPr>
                <a:spLocks noChangeShapeType="1"/>
              </p:cNvSpPr>
              <p:nvPr/>
            </p:nvSpPr>
            <p:spPr bwMode="auto">
              <a:xfrm flipH="1">
                <a:off x="922" y="3671"/>
                <a:ext cx="18" cy="1"/>
              </a:xfrm>
              <a:prstGeom prst="line">
                <a:avLst/>
              </a:prstGeom>
              <a:noFill/>
              <a:ln w="19050">
                <a:solidFill>
                  <a:srgbClr val="000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4313" name="Line 383"/>
              <p:cNvSpPr>
                <a:spLocks noChangeShapeType="1"/>
              </p:cNvSpPr>
              <p:nvPr/>
            </p:nvSpPr>
            <p:spPr bwMode="auto">
              <a:xfrm flipH="1">
                <a:off x="922" y="3566"/>
                <a:ext cx="18" cy="0"/>
              </a:xfrm>
              <a:prstGeom prst="line">
                <a:avLst/>
              </a:prstGeom>
              <a:noFill/>
              <a:ln w="19050">
                <a:solidFill>
                  <a:srgbClr val="000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4314" name="Line 384"/>
              <p:cNvSpPr>
                <a:spLocks noChangeShapeType="1"/>
              </p:cNvSpPr>
              <p:nvPr/>
            </p:nvSpPr>
            <p:spPr bwMode="auto">
              <a:xfrm flipH="1">
                <a:off x="922" y="3355"/>
                <a:ext cx="18" cy="0"/>
              </a:xfrm>
              <a:prstGeom prst="line">
                <a:avLst/>
              </a:prstGeom>
              <a:noFill/>
              <a:ln w="19050">
                <a:solidFill>
                  <a:srgbClr val="000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4315" name="Line 385"/>
              <p:cNvSpPr>
                <a:spLocks noChangeShapeType="1"/>
              </p:cNvSpPr>
              <p:nvPr/>
            </p:nvSpPr>
            <p:spPr bwMode="auto">
              <a:xfrm flipH="1">
                <a:off x="922" y="3249"/>
                <a:ext cx="18" cy="0"/>
              </a:xfrm>
              <a:prstGeom prst="line">
                <a:avLst/>
              </a:prstGeom>
              <a:noFill/>
              <a:ln w="19050">
                <a:solidFill>
                  <a:srgbClr val="000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4316" name="Rectangle 386"/>
              <p:cNvSpPr>
                <a:spLocks noChangeArrowheads="1"/>
              </p:cNvSpPr>
              <p:nvPr/>
            </p:nvSpPr>
            <p:spPr bwMode="auto">
              <a:xfrm>
                <a:off x="213" y="2899"/>
                <a:ext cx="190" cy="7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/>
              <a:p>
                <a:pPr algn="ctr"/>
                <a:r>
                  <a:rPr lang="en-US" sz="1000">
                    <a:solidFill>
                      <a:srgbClr val="000080"/>
                    </a:solidFill>
                  </a:rPr>
                  <a:t>T, </a:t>
                </a:r>
                <a:r>
                  <a:rPr lang="en-US" sz="1000">
                    <a:solidFill>
                      <a:srgbClr val="000080"/>
                    </a:solidFill>
                    <a:sym typeface="Symbol" pitchFamily="18" charset="2"/>
                  </a:rPr>
                  <a:t>C</a:t>
                </a:r>
                <a:endParaRPr lang="ru-RU" sz="1000"/>
              </a:p>
            </p:txBody>
          </p:sp>
          <p:sp>
            <p:nvSpPr>
              <p:cNvPr id="4317" name="Line 387"/>
              <p:cNvSpPr>
                <a:spLocks noChangeShapeType="1"/>
              </p:cNvSpPr>
              <p:nvPr/>
            </p:nvSpPr>
            <p:spPr bwMode="auto">
              <a:xfrm flipH="1">
                <a:off x="248" y="3143"/>
                <a:ext cx="19" cy="1"/>
              </a:xfrm>
              <a:prstGeom prst="line">
                <a:avLst/>
              </a:prstGeom>
              <a:noFill/>
              <a:ln w="19050">
                <a:solidFill>
                  <a:srgbClr val="000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4318" name="Line 388"/>
              <p:cNvSpPr>
                <a:spLocks noChangeShapeType="1"/>
              </p:cNvSpPr>
              <p:nvPr/>
            </p:nvSpPr>
            <p:spPr bwMode="auto">
              <a:xfrm flipH="1">
                <a:off x="248" y="3037"/>
                <a:ext cx="19" cy="0"/>
              </a:xfrm>
              <a:prstGeom prst="line">
                <a:avLst/>
              </a:prstGeom>
              <a:noFill/>
              <a:ln w="19050">
                <a:solidFill>
                  <a:srgbClr val="000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4319" name="Rectangle 389"/>
              <p:cNvSpPr>
                <a:spLocks noChangeArrowheads="1"/>
              </p:cNvSpPr>
              <p:nvPr/>
            </p:nvSpPr>
            <p:spPr bwMode="auto">
              <a:xfrm>
                <a:off x="-24" y="3003"/>
                <a:ext cx="259" cy="4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/>
              <a:p>
                <a:pPr algn="r"/>
                <a:r>
                  <a:rPr lang="en-US" sz="800" b="0">
                    <a:solidFill>
                      <a:srgbClr val="000080"/>
                    </a:solidFill>
                  </a:rPr>
                  <a:t>2800</a:t>
                </a:r>
                <a:endParaRPr lang="ru-RU" sz="800"/>
              </a:p>
            </p:txBody>
          </p:sp>
          <p:sp>
            <p:nvSpPr>
              <p:cNvPr id="4320" name="Line 393"/>
              <p:cNvSpPr>
                <a:spLocks noChangeShapeType="1"/>
              </p:cNvSpPr>
              <p:nvPr/>
            </p:nvSpPr>
            <p:spPr bwMode="auto">
              <a:xfrm flipH="1">
                <a:off x="923" y="3143"/>
                <a:ext cx="22" cy="0"/>
              </a:xfrm>
              <a:prstGeom prst="line">
                <a:avLst/>
              </a:prstGeom>
              <a:noFill/>
              <a:ln w="19050">
                <a:solidFill>
                  <a:srgbClr val="000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4321" name="Line 394"/>
              <p:cNvSpPr>
                <a:spLocks noChangeShapeType="1"/>
              </p:cNvSpPr>
              <p:nvPr/>
            </p:nvSpPr>
            <p:spPr bwMode="auto">
              <a:xfrm flipH="1">
                <a:off x="923" y="3037"/>
                <a:ext cx="19" cy="0"/>
              </a:xfrm>
              <a:prstGeom prst="line">
                <a:avLst/>
              </a:prstGeom>
              <a:noFill/>
              <a:ln w="19050">
                <a:solidFill>
                  <a:srgbClr val="000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4322" name="Rectangle 395"/>
              <p:cNvSpPr>
                <a:spLocks noChangeArrowheads="1"/>
              </p:cNvSpPr>
              <p:nvPr/>
            </p:nvSpPr>
            <p:spPr bwMode="auto">
              <a:xfrm>
                <a:off x="335" y="3777"/>
                <a:ext cx="554" cy="6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/>
              <a:p>
                <a:pPr algn="ctr"/>
                <a:r>
                  <a:rPr lang="en-US" sz="1000">
                    <a:solidFill>
                      <a:srgbClr val="000080"/>
                    </a:solidFill>
                  </a:rPr>
                  <a:t>mol</a:t>
                </a:r>
                <a:r>
                  <a:rPr lang="it-IT" sz="1000">
                    <a:solidFill>
                      <a:srgbClr val="000080"/>
                    </a:solidFill>
                  </a:rPr>
                  <a:t> % Fe</a:t>
                </a:r>
                <a:r>
                  <a:rPr lang="it-IT" sz="1000" baseline="-25000">
                    <a:solidFill>
                      <a:srgbClr val="000080"/>
                    </a:solidFill>
                  </a:rPr>
                  <a:t>2</a:t>
                </a:r>
                <a:r>
                  <a:rPr lang="it-IT" sz="1000">
                    <a:solidFill>
                      <a:srgbClr val="000080"/>
                    </a:solidFill>
                  </a:rPr>
                  <a:t>SiO</a:t>
                </a:r>
                <a:r>
                  <a:rPr lang="it-IT" sz="1000" baseline="-25000">
                    <a:solidFill>
                      <a:srgbClr val="000080"/>
                    </a:solidFill>
                  </a:rPr>
                  <a:t>4</a:t>
                </a:r>
                <a:endParaRPr lang="ru-RU" sz="1000"/>
              </a:p>
            </p:txBody>
          </p:sp>
          <p:sp>
            <p:nvSpPr>
              <p:cNvPr id="4323" name="Oval 407"/>
              <p:cNvSpPr>
                <a:spLocks noChangeArrowheads="1"/>
              </p:cNvSpPr>
              <p:nvPr/>
            </p:nvSpPr>
            <p:spPr bwMode="auto">
              <a:xfrm>
                <a:off x="289" y="3030"/>
                <a:ext cx="620" cy="622"/>
              </a:xfrm>
              <a:prstGeom prst="ellipse">
                <a:avLst/>
              </a:prstGeom>
              <a:gradFill rotWithShape="1">
                <a:gsLst>
                  <a:gs pos="0">
                    <a:srgbClr val="FFFF99">
                      <a:alpha val="64998"/>
                    </a:srgbClr>
                  </a:gs>
                  <a:gs pos="100000">
                    <a:srgbClr val="FF3300">
                      <a:alpha val="29999"/>
                    </a:srgbClr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 algn="ctr">
                    <a:solidFill>
                      <a:srgbClr val="000000"/>
                    </a:solidFill>
                    <a:round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 sz="4800">
                    <a:solidFill>
                      <a:srgbClr val="FF0000"/>
                    </a:solidFill>
                  </a:rPr>
                  <a:t>?</a:t>
                </a:r>
                <a:endParaRPr lang="ru-RU" sz="4800">
                  <a:solidFill>
                    <a:srgbClr val="FF0000"/>
                  </a:solidFill>
                </a:endParaRPr>
              </a:p>
            </p:txBody>
          </p:sp>
        </p:grpSp>
        <p:sp>
          <p:nvSpPr>
            <p:cNvPr id="4279" name="Freeform 414"/>
            <p:cNvSpPr>
              <a:spLocks/>
            </p:cNvSpPr>
            <p:nvPr/>
          </p:nvSpPr>
          <p:spPr bwMode="auto">
            <a:xfrm>
              <a:off x="2043" y="612"/>
              <a:ext cx="596" cy="476"/>
            </a:xfrm>
            <a:custGeom>
              <a:avLst/>
              <a:gdLst>
                <a:gd name="T0" fmla="*/ 2668 w 2668"/>
                <a:gd name="T1" fmla="*/ 1330 h 1330"/>
                <a:gd name="T2" fmla="*/ 0 w 2668"/>
                <a:gd name="T3" fmla="*/ 0 h 1330"/>
                <a:gd name="T4" fmla="*/ 0 60000 65536"/>
                <a:gd name="T5" fmla="*/ 0 60000 65536"/>
                <a:gd name="T6" fmla="*/ 0 w 2668"/>
                <a:gd name="T7" fmla="*/ 0 h 1330"/>
                <a:gd name="T8" fmla="*/ 2668 w 2668"/>
                <a:gd name="T9" fmla="*/ 1330 h 133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668" h="1330">
                  <a:moveTo>
                    <a:pt x="2668" y="1330"/>
                  </a:moveTo>
                  <a:cubicBezTo>
                    <a:pt x="2147" y="783"/>
                    <a:pt x="1083" y="408"/>
                    <a:pt x="0" y="0"/>
                  </a:cubicBezTo>
                </a:path>
              </a:pathLst>
            </a:custGeom>
            <a:noFill/>
            <a:ln w="19050" cap="flat">
              <a:solidFill>
                <a:srgbClr val="0000FF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280" name="Line 415"/>
            <p:cNvSpPr>
              <a:spLocks noChangeShapeType="1"/>
            </p:cNvSpPr>
            <p:nvPr/>
          </p:nvSpPr>
          <p:spPr bwMode="auto">
            <a:xfrm flipH="1">
              <a:off x="2019" y="1090"/>
              <a:ext cx="673" cy="0"/>
            </a:xfrm>
            <a:prstGeom prst="line">
              <a:avLst/>
            </a:prstGeom>
            <a:noFill/>
            <a:ln w="19050">
              <a:solidFill>
                <a:srgbClr val="0000FF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281" name="Line 425"/>
            <p:cNvSpPr>
              <a:spLocks noChangeShapeType="1"/>
            </p:cNvSpPr>
            <p:nvPr/>
          </p:nvSpPr>
          <p:spPr bwMode="auto">
            <a:xfrm flipV="1">
              <a:off x="2638" y="1053"/>
              <a:ext cx="55" cy="34"/>
            </a:xfrm>
            <a:prstGeom prst="line">
              <a:avLst/>
            </a:prstGeom>
            <a:noFill/>
            <a:ln w="19050">
              <a:solidFill>
                <a:srgbClr val="0000FF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</p:grpSp>
      <p:grpSp>
        <p:nvGrpSpPr>
          <p:cNvPr id="4720" name="Group 624"/>
          <p:cNvGrpSpPr>
            <a:grpSpLocks/>
          </p:cNvGrpSpPr>
          <p:nvPr/>
        </p:nvGrpSpPr>
        <p:grpSpPr bwMode="auto">
          <a:xfrm>
            <a:off x="3908425" y="2195513"/>
            <a:ext cx="2001838" cy="1616075"/>
            <a:chOff x="2520" y="1348"/>
            <a:chExt cx="1261" cy="1018"/>
          </a:xfrm>
        </p:grpSpPr>
        <p:sp>
          <p:nvSpPr>
            <p:cNvPr id="4450" name="Rectangle 76"/>
            <p:cNvSpPr>
              <a:spLocks noChangeArrowheads="1"/>
            </p:cNvSpPr>
            <p:nvPr/>
          </p:nvSpPr>
          <p:spPr bwMode="auto">
            <a:xfrm>
              <a:off x="2625" y="2205"/>
              <a:ext cx="187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/>
            <a:p>
              <a:r>
                <a:rPr lang="ru-RU" sz="1000">
                  <a:solidFill>
                    <a:srgbClr val="000000"/>
                  </a:solidFill>
                </a:rPr>
                <a:t>UO</a:t>
              </a:r>
              <a:r>
                <a:rPr lang="en-US" sz="1000" baseline="-25000">
                  <a:solidFill>
                    <a:srgbClr val="000000"/>
                  </a:solidFill>
                </a:rPr>
                <a:t>2</a:t>
              </a:r>
              <a:endParaRPr lang="ru-RU" sz="1000" baseline="-25000"/>
            </a:p>
          </p:txBody>
        </p:sp>
        <p:sp>
          <p:nvSpPr>
            <p:cNvPr id="4487" name="Rectangle 118"/>
            <p:cNvSpPr>
              <a:spLocks noChangeArrowheads="1"/>
            </p:cNvSpPr>
            <p:nvPr/>
          </p:nvSpPr>
          <p:spPr bwMode="auto">
            <a:xfrm>
              <a:off x="2723" y="2016"/>
              <a:ext cx="96" cy="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sz="900">
                  <a:solidFill>
                    <a:srgbClr val="0000FF"/>
                  </a:solidFill>
                  <a:latin typeface="Arial Unicode MS" pitchFamily="34" charset="-128"/>
                </a:rPr>
                <a:t>SS</a:t>
              </a:r>
              <a:endParaRPr lang="ru-RU" sz="900"/>
            </a:p>
          </p:txBody>
        </p:sp>
        <p:grpSp>
          <p:nvGrpSpPr>
            <p:cNvPr id="4719" name="Group 623"/>
            <p:cNvGrpSpPr>
              <a:grpSpLocks/>
            </p:cNvGrpSpPr>
            <p:nvPr/>
          </p:nvGrpSpPr>
          <p:grpSpPr bwMode="auto">
            <a:xfrm>
              <a:off x="2520" y="1348"/>
              <a:ext cx="1261" cy="1018"/>
              <a:chOff x="2520" y="1348"/>
              <a:chExt cx="1261" cy="1018"/>
            </a:xfrm>
          </p:grpSpPr>
          <p:sp>
            <p:nvSpPr>
              <p:cNvPr id="4392" name="Freeform 17"/>
              <p:cNvSpPr>
                <a:spLocks/>
              </p:cNvSpPr>
              <p:nvPr/>
            </p:nvSpPr>
            <p:spPr bwMode="auto">
              <a:xfrm>
                <a:off x="3006" y="1636"/>
                <a:ext cx="609" cy="446"/>
              </a:xfrm>
              <a:custGeom>
                <a:avLst/>
                <a:gdLst>
                  <a:gd name="T0" fmla="*/ 2668 w 2668"/>
                  <a:gd name="T1" fmla="*/ 1330 h 1330"/>
                  <a:gd name="T2" fmla="*/ 0 w 2668"/>
                  <a:gd name="T3" fmla="*/ 0 h 1330"/>
                  <a:gd name="T4" fmla="*/ 0 60000 65536"/>
                  <a:gd name="T5" fmla="*/ 0 60000 65536"/>
                  <a:gd name="T6" fmla="*/ 0 w 2668"/>
                  <a:gd name="T7" fmla="*/ 0 h 1330"/>
                  <a:gd name="T8" fmla="*/ 2668 w 2668"/>
                  <a:gd name="T9" fmla="*/ 1330 h 1330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2668" h="1330">
                    <a:moveTo>
                      <a:pt x="2668" y="1330"/>
                    </a:moveTo>
                    <a:cubicBezTo>
                      <a:pt x="2147" y="783"/>
                      <a:pt x="1083" y="408"/>
                      <a:pt x="0" y="0"/>
                    </a:cubicBezTo>
                  </a:path>
                </a:pathLst>
              </a:custGeom>
              <a:noFill/>
              <a:ln w="19050" cap="flat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4393" name="Freeform 18"/>
              <p:cNvSpPr>
                <a:spLocks noEditPoints="1"/>
              </p:cNvSpPr>
              <p:nvPr/>
            </p:nvSpPr>
            <p:spPr bwMode="auto">
              <a:xfrm>
                <a:off x="2701" y="1456"/>
                <a:ext cx="304" cy="183"/>
              </a:xfrm>
              <a:custGeom>
                <a:avLst/>
                <a:gdLst>
                  <a:gd name="T0" fmla="*/ 1302 w 1333"/>
                  <a:gd name="T1" fmla="*/ 539 h 548"/>
                  <a:gd name="T2" fmla="*/ 1247 w 1333"/>
                  <a:gd name="T3" fmla="*/ 517 h 548"/>
                  <a:gd name="T4" fmla="*/ 1253 w 1333"/>
                  <a:gd name="T5" fmla="*/ 497 h 548"/>
                  <a:gd name="T6" fmla="*/ 1285 w 1333"/>
                  <a:gd name="T7" fmla="*/ 509 h 548"/>
                  <a:gd name="T8" fmla="*/ 1333 w 1333"/>
                  <a:gd name="T9" fmla="*/ 528 h 548"/>
                  <a:gd name="T10" fmla="*/ 1185 w 1333"/>
                  <a:gd name="T11" fmla="*/ 493 h 548"/>
                  <a:gd name="T12" fmla="*/ 1144 w 1333"/>
                  <a:gd name="T13" fmla="*/ 476 h 548"/>
                  <a:gd name="T14" fmla="*/ 1113 w 1333"/>
                  <a:gd name="T15" fmla="*/ 441 h 548"/>
                  <a:gd name="T16" fmla="*/ 1189 w 1333"/>
                  <a:gd name="T17" fmla="*/ 471 h 548"/>
                  <a:gd name="T18" fmla="*/ 1185 w 1333"/>
                  <a:gd name="T19" fmla="*/ 493 h 548"/>
                  <a:gd name="T20" fmla="*/ 1019 w 1333"/>
                  <a:gd name="T21" fmla="*/ 427 h 548"/>
                  <a:gd name="T22" fmla="*/ 965 w 1333"/>
                  <a:gd name="T23" fmla="*/ 405 h 548"/>
                  <a:gd name="T24" fmla="*/ 982 w 1333"/>
                  <a:gd name="T25" fmla="*/ 389 h 548"/>
                  <a:gd name="T26" fmla="*/ 1053 w 1333"/>
                  <a:gd name="T27" fmla="*/ 417 h 548"/>
                  <a:gd name="T28" fmla="*/ 905 w 1333"/>
                  <a:gd name="T29" fmla="*/ 381 h 548"/>
                  <a:gd name="T30" fmla="*/ 825 w 1333"/>
                  <a:gd name="T31" fmla="*/ 349 h 548"/>
                  <a:gd name="T32" fmla="*/ 888 w 1333"/>
                  <a:gd name="T33" fmla="*/ 351 h 548"/>
                  <a:gd name="T34" fmla="*/ 905 w 1333"/>
                  <a:gd name="T35" fmla="*/ 381 h 548"/>
                  <a:gd name="T36" fmla="*/ 684 w 1333"/>
                  <a:gd name="T37" fmla="*/ 293 h 548"/>
                  <a:gd name="T38" fmla="*/ 772 w 1333"/>
                  <a:gd name="T39" fmla="*/ 305 h 548"/>
                  <a:gd name="T40" fmla="*/ 624 w 1333"/>
                  <a:gd name="T41" fmla="*/ 269 h 548"/>
                  <a:gd name="T42" fmla="*/ 544 w 1333"/>
                  <a:gd name="T43" fmla="*/ 237 h 548"/>
                  <a:gd name="T44" fmla="*/ 589 w 1333"/>
                  <a:gd name="T45" fmla="*/ 232 h 548"/>
                  <a:gd name="T46" fmla="*/ 624 w 1333"/>
                  <a:gd name="T47" fmla="*/ 269 h 548"/>
                  <a:gd name="T48" fmla="*/ 482 w 1333"/>
                  <a:gd name="T49" fmla="*/ 212 h 548"/>
                  <a:gd name="T50" fmla="*/ 412 w 1333"/>
                  <a:gd name="T51" fmla="*/ 162 h 548"/>
                  <a:gd name="T52" fmla="*/ 492 w 1333"/>
                  <a:gd name="T53" fmla="*/ 193 h 548"/>
                  <a:gd name="T54" fmla="*/ 344 w 1333"/>
                  <a:gd name="T55" fmla="*/ 157 h 548"/>
                  <a:gd name="T56" fmla="*/ 292 w 1333"/>
                  <a:gd name="T57" fmla="*/ 137 h 548"/>
                  <a:gd name="T58" fmla="*/ 272 w 1333"/>
                  <a:gd name="T59" fmla="*/ 106 h 548"/>
                  <a:gd name="T60" fmla="*/ 346 w 1333"/>
                  <a:gd name="T61" fmla="*/ 135 h 548"/>
                  <a:gd name="T62" fmla="*/ 344 w 1333"/>
                  <a:gd name="T63" fmla="*/ 157 h 548"/>
                  <a:gd name="T64" fmla="*/ 165 w 1333"/>
                  <a:gd name="T65" fmla="*/ 86 h 548"/>
                  <a:gd name="T66" fmla="*/ 124 w 1333"/>
                  <a:gd name="T67" fmla="*/ 70 h 548"/>
                  <a:gd name="T68" fmla="*/ 135 w 1333"/>
                  <a:gd name="T69" fmla="*/ 51 h 548"/>
                  <a:gd name="T70" fmla="*/ 212 w 1333"/>
                  <a:gd name="T71" fmla="*/ 81 h 548"/>
                  <a:gd name="T72" fmla="*/ 64 w 1333"/>
                  <a:gd name="T73" fmla="*/ 45 h 548"/>
                  <a:gd name="T74" fmla="*/ 27 w 1333"/>
                  <a:gd name="T75" fmla="*/ 31 h 548"/>
                  <a:gd name="T76" fmla="*/ 8 w 1333"/>
                  <a:gd name="T77" fmla="*/ 0 h 548"/>
                  <a:gd name="T78" fmla="*/ 66 w 1333"/>
                  <a:gd name="T79" fmla="*/ 23 h 548"/>
                  <a:gd name="T80" fmla="*/ 64 w 1333"/>
                  <a:gd name="T81" fmla="*/ 45 h 548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w 1333"/>
                  <a:gd name="T124" fmla="*/ 0 h 548"/>
                  <a:gd name="T125" fmla="*/ 1333 w 1333"/>
                  <a:gd name="T126" fmla="*/ 548 h 548"/>
                </a:gdLst>
                <a:ahLst/>
                <a:cxnLst>
                  <a:cxn ang="T82">
                    <a:pos x="T0" y="T1"/>
                  </a:cxn>
                  <a:cxn ang="T83">
                    <a:pos x="T2" y="T3"/>
                  </a:cxn>
                  <a:cxn ang="T84">
                    <a:pos x="T4" y="T5"/>
                  </a:cxn>
                  <a:cxn ang="T85">
                    <a:pos x="T6" y="T7"/>
                  </a:cxn>
                  <a:cxn ang="T86">
                    <a:pos x="T8" y="T9"/>
                  </a:cxn>
                  <a:cxn ang="T87">
                    <a:pos x="T10" y="T11"/>
                  </a:cxn>
                  <a:cxn ang="T88">
                    <a:pos x="T12" y="T13"/>
                  </a:cxn>
                  <a:cxn ang="T89">
                    <a:pos x="T14" y="T15"/>
                  </a:cxn>
                  <a:cxn ang="T90">
                    <a:pos x="T16" y="T17"/>
                  </a:cxn>
                  <a:cxn ang="T91">
                    <a:pos x="T18" y="T19"/>
                  </a:cxn>
                  <a:cxn ang="T92">
                    <a:pos x="T20" y="T21"/>
                  </a:cxn>
                  <a:cxn ang="T93">
                    <a:pos x="T22" y="T23"/>
                  </a:cxn>
                  <a:cxn ang="T94">
                    <a:pos x="T24" y="T25"/>
                  </a:cxn>
                  <a:cxn ang="T95">
                    <a:pos x="T26" y="T27"/>
                  </a:cxn>
                  <a:cxn ang="T96">
                    <a:pos x="T28" y="T29"/>
                  </a:cxn>
                  <a:cxn ang="T97">
                    <a:pos x="T30" y="T31"/>
                  </a:cxn>
                  <a:cxn ang="T98">
                    <a:pos x="T32" y="T33"/>
                  </a:cxn>
                  <a:cxn ang="T99">
                    <a:pos x="T34" y="T35"/>
                  </a:cxn>
                  <a:cxn ang="T100">
                    <a:pos x="T36" y="T37"/>
                  </a:cxn>
                  <a:cxn ang="T101">
                    <a:pos x="T38" y="T39"/>
                  </a:cxn>
                  <a:cxn ang="T102">
                    <a:pos x="T40" y="T41"/>
                  </a:cxn>
                  <a:cxn ang="T103">
                    <a:pos x="T42" y="T43"/>
                  </a:cxn>
                  <a:cxn ang="T104">
                    <a:pos x="T44" y="T45"/>
                  </a:cxn>
                  <a:cxn ang="T105">
                    <a:pos x="T46" y="T47"/>
                  </a:cxn>
                  <a:cxn ang="T106">
                    <a:pos x="T48" y="T49"/>
                  </a:cxn>
                  <a:cxn ang="T107">
                    <a:pos x="T50" y="T51"/>
                  </a:cxn>
                  <a:cxn ang="T108">
                    <a:pos x="T52" y="T53"/>
                  </a:cxn>
                  <a:cxn ang="T109">
                    <a:pos x="T54" y="T55"/>
                  </a:cxn>
                  <a:cxn ang="T110">
                    <a:pos x="T56" y="T57"/>
                  </a:cxn>
                  <a:cxn ang="T111">
                    <a:pos x="T58" y="T59"/>
                  </a:cxn>
                  <a:cxn ang="T112">
                    <a:pos x="T60" y="T61"/>
                  </a:cxn>
                  <a:cxn ang="T113">
                    <a:pos x="T62" y="T63"/>
                  </a:cxn>
                  <a:cxn ang="T114">
                    <a:pos x="T64" y="T65"/>
                  </a:cxn>
                  <a:cxn ang="T115">
                    <a:pos x="T66" y="T67"/>
                  </a:cxn>
                  <a:cxn ang="T116">
                    <a:pos x="T68" y="T69"/>
                  </a:cxn>
                  <a:cxn ang="T117">
                    <a:pos x="T70" y="T71"/>
                  </a:cxn>
                  <a:cxn ang="T118">
                    <a:pos x="T72" y="T73"/>
                  </a:cxn>
                  <a:cxn ang="T119">
                    <a:pos x="T74" y="T75"/>
                  </a:cxn>
                  <a:cxn ang="T120">
                    <a:pos x="T76" y="T77"/>
                  </a:cxn>
                  <a:cxn ang="T121">
                    <a:pos x="T78" y="T79"/>
                  </a:cxn>
                  <a:cxn ang="T122">
                    <a:pos x="T80" y="T81"/>
                  </a:cxn>
                </a:cxnLst>
                <a:rect l="T123" t="T124" r="T125" b="T126"/>
                <a:pathLst>
                  <a:path w="1333" h="548">
                    <a:moveTo>
                      <a:pt x="1325" y="548"/>
                    </a:moveTo>
                    <a:lnTo>
                      <a:pt x="1302" y="539"/>
                    </a:lnTo>
                    <a:lnTo>
                      <a:pt x="1276" y="529"/>
                    </a:lnTo>
                    <a:lnTo>
                      <a:pt x="1247" y="517"/>
                    </a:lnTo>
                    <a:lnTo>
                      <a:pt x="1245" y="517"/>
                    </a:lnTo>
                    <a:lnTo>
                      <a:pt x="1253" y="497"/>
                    </a:lnTo>
                    <a:lnTo>
                      <a:pt x="1255" y="497"/>
                    </a:lnTo>
                    <a:lnTo>
                      <a:pt x="1285" y="509"/>
                    </a:lnTo>
                    <a:lnTo>
                      <a:pt x="1310" y="519"/>
                    </a:lnTo>
                    <a:lnTo>
                      <a:pt x="1333" y="528"/>
                    </a:lnTo>
                    <a:lnTo>
                      <a:pt x="1325" y="548"/>
                    </a:lnTo>
                    <a:close/>
                    <a:moveTo>
                      <a:pt x="1185" y="493"/>
                    </a:moveTo>
                    <a:lnTo>
                      <a:pt x="1181" y="491"/>
                    </a:lnTo>
                    <a:lnTo>
                      <a:pt x="1144" y="476"/>
                    </a:lnTo>
                    <a:lnTo>
                      <a:pt x="1105" y="461"/>
                    </a:lnTo>
                    <a:lnTo>
                      <a:pt x="1113" y="441"/>
                    </a:lnTo>
                    <a:lnTo>
                      <a:pt x="1151" y="456"/>
                    </a:lnTo>
                    <a:lnTo>
                      <a:pt x="1189" y="471"/>
                    </a:lnTo>
                    <a:lnTo>
                      <a:pt x="1193" y="473"/>
                    </a:lnTo>
                    <a:lnTo>
                      <a:pt x="1185" y="493"/>
                    </a:lnTo>
                    <a:close/>
                    <a:moveTo>
                      <a:pt x="1045" y="437"/>
                    </a:moveTo>
                    <a:lnTo>
                      <a:pt x="1019" y="427"/>
                    </a:lnTo>
                    <a:lnTo>
                      <a:pt x="974" y="409"/>
                    </a:lnTo>
                    <a:lnTo>
                      <a:pt x="965" y="405"/>
                    </a:lnTo>
                    <a:lnTo>
                      <a:pt x="973" y="385"/>
                    </a:lnTo>
                    <a:lnTo>
                      <a:pt x="982" y="389"/>
                    </a:lnTo>
                    <a:lnTo>
                      <a:pt x="1027" y="407"/>
                    </a:lnTo>
                    <a:lnTo>
                      <a:pt x="1053" y="417"/>
                    </a:lnTo>
                    <a:lnTo>
                      <a:pt x="1045" y="437"/>
                    </a:lnTo>
                    <a:close/>
                    <a:moveTo>
                      <a:pt x="905" y="381"/>
                    </a:moveTo>
                    <a:lnTo>
                      <a:pt x="880" y="371"/>
                    </a:lnTo>
                    <a:lnTo>
                      <a:pt x="825" y="349"/>
                    </a:lnTo>
                    <a:lnTo>
                      <a:pt x="833" y="329"/>
                    </a:lnTo>
                    <a:lnTo>
                      <a:pt x="888" y="351"/>
                    </a:lnTo>
                    <a:lnTo>
                      <a:pt x="913" y="361"/>
                    </a:lnTo>
                    <a:lnTo>
                      <a:pt x="905" y="381"/>
                    </a:lnTo>
                    <a:close/>
                    <a:moveTo>
                      <a:pt x="765" y="325"/>
                    </a:moveTo>
                    <a:lnTo>
                      <a:pt x="684" y="293"/>
                    </a:lnTo>
                    <a:lnTo>
                      <a:pt x="692" y="273"/>
                    </a:lnTo>
                    <a:lnTo>
                      <a:pt x="772" y="305"/>
                    </a:lnTo>
                    <a:lnTo>
                      <a:pt x="765" y="325"/>
                    </a:lnTo>
                    <a:close/>
                    <a:moveTo>
                      <a:pt x="624" y="269"/>
                    </a:moveTo>
                    <a:lnTo>
                      <a:pt x="581" y="252"/>
                    </a:lnTo>
                    <a:lnTo>
                      <a:pt x="544" y="237"/>
                    </a:lnTo>
                    <a:lnTo>
                      <a:pt x="552" y="217"/>
                    </a:lnTo>
                    <a:lnTo>
                      <a:pt x="589" y="232"/>
                    </a:lnTo>
                    <a:lnTo>
                      <a:pt x="632" y="249"/>
                    </a:lnTo>
                    <a:lnTo>
                      <a:pt x="624" y="269"/>
                    </a:lnTo>
                    <a:close/>
                    <a:moveTo>
                      <a:pt x="484" y="213"/>
                    </a:moveTo>
                    <a:lnTo>
                      <a:pt x="482" y="212"/>
                    </a:lnTo>
                    <a:lnTo>
                      <a:pt x="404" y="181"/>
                    </a:lnTo>
                    <a:lnTo>
                      <a:pt x="412" y="162"/>
                    </a:lnTo>
                    <a:lnTo>
                      <a:pt x="490" y="192"/>
                    </a:lnTo>
                    <a:lnTo>
                      <a:pt x="492" y="193"/>
                    </a:lnTo>
                    <a:lnTo>
                      <a:pt x="484" y="213"/>
                    </a:lnTo>
                    <a:close/>
                    <a:moveTo>
                      <a:pt x="344" y="157"/>
                    </a:moveTo>
                    <a:lnTo>
                      <a:pt x="338" y="155"/>
                    </a:lnTo>
                    <a:lnTo>
                      <a:pt x="292" y="137"/>
                    </a:lnTo>
                    <a:lnTo>
                      <a:pt x="264" y="126"/>
                    </a:lnTo>
                    <a:lnTo>
                      <a:pt x="272" y="106"/>
                    </a:lnTo>
                    <a:lnTo>
                      <a:pt x="300" y="117"/>
                    </a:lnTo>
                    <a:lnTo>
                      <a:pt x="346" y="135"/>
                    </a:lnTo>
                    <a:lnTo>
                      <a:pt x="352" y="137"/>
                    </a:lnTo>
                    <a:lnTo>
                      <a:pt x="344" y="157"/>
                    </a:lnTo>
                    <a:close/>
                    <a:moveTo>
                      <a:pt x="204" y="101"/>
                    </a:moveTo>
                    <a:lnTo>
                      <a:pt x="165" y="86"/>
                    </a:lnTo>
                    <a:lnTo>
                      <a:pt x="127" y="71"/>
                    </a:lnTo>
                    <a:lnTo>
                      <a:pt x="124" y="70"/>
                    </a:lnTo>
                    <a:lnTo>
                      <a:pt x="132" y="50"/>
                    </a:lnTo>
                    <a:lnTo>
                      <a:pt x="135" y="51"/>
                    </a:lnTo>
                    <a:lnTo>
                      <a:pt x="173" y="66"/>
                    </a:lnTo>
                    <a:lnTo>
                      <a:pt x="212" y="81"/>
                    </a:lnTo>
                    <a:lnTo>
                      <a:pt x="204" y="101"/>
                    </a:lnTo>
                    <a:close/>
                    <a:moveTo>
                      <a:pt x="64" y="45"/>
                    </a:moveTo>
                    <a:lnTo>
                      <a:pt x="58" y="43"/>
                    </a:lnTo>
                    <a:lnTo>
                      <a:pt x="27" y="31"/>
                    </a:lnTo>
                    <a:lnTo>
                      <a:pt x="0" y="20"/>
                    </a:lnTo>
                    <a:lnTo>
                      <a:pt x="8" y="0"/>
                    </a:lnTo>
                    <a:lnTo>
                      <a:pt x="35" y="11"/>
                    </a:lnTo>
                    <a:lnTo>
                      <a:pt x="66" y="23"/>
                    </a:lnTo>
                    <a:lnTo>
                      <a:pt x="72" y="26"/>
                    </a:lnTo>
                    <a:lnTo>
                      <a:pt x="64" y="45"/>
                    </a:lnTo>
                    <a:close/>
                  </a:path>
                </a:pathLst>
              </a:custGeom>
              <a:solidFill>
                <a:srgbClr val="0000FF"/>
              </a:solidFill>
              <a:ln w="1588" cap="flat">
                <a:solidFill>
                  <a:srgbClr val="0000FF"/>
                </a:solidFill>
                <a:prstDash val="solid"/>
                <a:bevel/>
                <a:headEnd/>
                <a:tailEnd/>
              </a:ln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4394" name="Freeform 19"/>
              <p:cNvSpPr>
                <a:spLocks noEditPoints="1"/>
              </p:cNvSpPr>
              <p:nvPr/>
            </p:nvSpPr>
            <p:spPr bwMode="auto">
              <a:xfrm>
                <a:off x="2699" y="1453"/>
                <a:ext cx="158" cy="625"/>
              </a:xfrm>
              <a:custGeom>
                <a:avLst/>
                <a:gdLst>
                  <a:gd name="T0" fmla="*/ 642 w 691"/>
                  <a:gd name="T1" fmla="*/ 1784 h 1865"/>
                  <a:gd name="T2" fmla="*/ 691 w 691"/>
                  <a:gd name="T3" fmla="*/ 1857 h 1865"/>
                  <a:gd name="T4" fmla="*/ 620 w 691"/>
                  <a:gd name="T5" fmla="*/ 1723 h 1865"/>
                  <a:gd name="T6" fmla="*/ 611 w 691"/>
                  <a:gd name="T7" fmla="*/ 1635 h 1865"/>
                  <a:gd name="T8" fmla="*/ 620 w 691"/>
                  <a:gd name="T9" fmla="*/ 1723 h 1865"/>
                  <a:gd name="T10" fmla="*/ 539 w 691"/>
                  <a:gd name="T11" fmla="*/ 1500 h 1865"/>
                  <a:gd name="T12" fmla="*/ 589 w 691"/>
                  <a:gd name="T13" fmla="*/ 1574 h 1865"/>
                  <a:gd name="T14" fmla="*/ 517 w 691"/>
                  <a:gd name="T15" fmla="*/ 1439 h 1865"/>
                  <a:gd name="T16" fmla="*/ 508 w 691"/>
                  <a:gd name="T17" fmla="*/ 1351 h 1865"/>
                  <a:gd name="T18" fmla="*/ 517 w 691"/>
                  <a:gd name="T19" fmla="*/ 1439 h 1865"/>
                  <a:gd name="T20" fmla="*/ 437 w 691"/>
                  <a:gd name="T21" fmla="*/ 1217 h 1865"/>
                  <a:gd name="T22" fmla="*/ 486 w 691"/>
                  <a:gd name="T23" fmla="*/ 1291 h 1865"/>
                  <a:gd name="T24" fmla="*/ 415 w 691"/>
                  <a:gd name="T25" fmla="*/ 1156 h 1865"/>
                  <a:gd name="T26" fmla="*/ 406 w 691"/>
                  <a:gd name="T27" fmla="*/ 1068 h 1865"/>
                  <a:gd name="T28" fmla="*/ 415 w 691"/>
                  <a:gd name="T29" fmla="*/ 1156 h 1865"/>
                  <a:gd name="T30" fmla="*/ 334 w 691"/>
                  <a:gd name="T31" fmla="*/ 933 h 1865"/>
                  <a:gd name="T32" fmla="*/ 384 w 691"/>
                  <a:gd name="T33" fmla="*/ 1007 h 1865"/>
                  <a:gd name="T34" fmla="*/ 312 w 691"/>
                  <a:gd name="T35" fmla="*/ 873 h 1865"/>
                  <a:gd name="T36" fmla="*/ 303 w 691"/>
                  <a:gd name="T37" fmla="*/ 784 h 1865"/>
                  <a:gd name="T38" fmla="*/ 312 w 691"/>
                  <a:gd name="T39" fmla="*/ 873 h 1865"/>
                  <a:gd name="T40" fmla="*/ 232 w 691"/>
                  <a:gd name="T41" fmla="*/ 650 h 1865"/>
                  <a:gd name="T42" fmla="*/ 282 w 691"/>
                  <a:gd name="T43" fmla="*/ 724 h 1865"/>
                  <a:gd name="T44" fmla="*/ 210 w 691"/>
                  <a:gd name="T45" fmla="*/ 589 h 1865"/>
                  <a:gd name="T46" fmla="*/ 201 w 691"/>
                  <a:gd name="T47" fmla="*/ 501 h 1865"/>
                  <a:gd name="T48" fmla="*/ 210 w 691"/>
                  <a:gd name="T49" fmla="*/ 589 h 1865"/>
                  <a:gd name="T50" fmla="*/ 130 w 691"/>
                  <a:gd name="T51" fmla="*/ 367 h 1865"/>
                  <a:gd name="T52" fmla="*/ 179 w 691"/>
                  <a:gd name="T53" fmla="*/ 440 h 1865"/>
                  <a:gd name="T54" fmla="*/ 108 w 691"/>
                  <a:gd name="T55" fmla="*/ 306 h 1865"/>
                  <a:gd name="T56" fmla="*/ 99 w 691"/>
                  <a:gd name="T57" fmla="*/ 218 h 1865"/>
                  <a:gd name="T58" fmla="*/ 108 w 691"/>
                  <a:gd name="T59" fmla="*/ 306 h 1865"/>
                  <a:gd name="T60" fmla="*/ 27 w 691"/>
                  <a:gd name="T61" fmla="*/ 83 h 1865"/>
                  <a:gd name="T62" fmla="*/ 77 w 691"/>
                  <a:gd name="T63" fmla="*/ 157 h 1865"/>
                  <a:gd name="T64" fmla="*/ 5 w 691"/>
                  <a:gd name="T65" fmla="*/ 23 h 1865"/>
                  <a:gd name="T66" fmla="*/ 20 w 691"/>
                  <a:gd name="T67" fmla="*/ 0 h 1865"/>
                  <a:gd name="T68" fmla="*/ 5 w 691"/>
                  <a:gd name="T69" fmla="*/ 23 h 1865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w 691"/>
                  <a:gd name="T106" fmla="*/ 0 h 1865"/>
                  <a:gd name="T107" fmla="*/ 691 w 691"/>
                  <a:gd name="T108" fmla="*/ 1865 h 1865"/>
                </a:gdLst>
                <a:ahLst/>
                <a:cxnLst>
                  <a:cxn ang="T70">
                    <a:pos x="T0" y="T1"/>
                  </a:cxn>
                  <a:cxn ang="T71">
                    <a:pos x="T2" y="T3"/>
                  </a:cxn>
                  <a:cxn ang="T72">
                    <a:pos x="T4" y="T5"/>
                  </a:cxn>
                  <a:cxn ang="T73">
                    <a:pos x="T6" y="T7"/>
                  </a:cxn>
                  <a:cxn ang="T74">
                    <a:pos x="T8" y="T9"/>
                  </a:cxn>
                  <a:cxn ang="T75">
                    <a:pos x="T10" y="T11"/>
                  </a:cxn>
                  <a:cxn ang="T76">
                    <a:pos x="T12" y="T13"/>
                  </a:cxn>
                  <a:cxn ang="T77">
                    <a:pos x="T14" y="T15"/>
                  </a:cxn>
                  <a:cxn ang="T78">
                    <a:pos x="T16" y="T17"/>
                  </a:cxn>
                  <a:cxn ang="T79">
                    <a:pos x="T18" y="T19"/>
                  </a:cxn>
                  <a:cxn ang="T80">
                    <a:pos x="T20" y="T21"/>
                  </a:cxn>
                  <a:cxn ang="T81">
                    <a:pos x="T22" y="T23"/>
                  </a:cxn>
                  <a:cxn ang="T82">
                    <a:pos x="T24" y="T25"/>
                  </a:cxn>
                  <a:cxn ang="T83">
                    <a:pos x="T26" y="T27"/>
                  </a:cxn>
                  <a:cxn ang="T84">
                    <a:pos x="T28" y="T29"/>
                  </a:cxn>
                  <a:cxn ang="T85">
                    <a:pos x="T30" y="T31"/>
                  </a:cxn>
                  <a:cxn ang="T86">
                    <a:pos x="T32" y="T33"/>
                  </a:cxn>
                  <a:cxn ang="T87">
                    <a:pos x="T34" y="T35"/>
                  </a:cxn>
                  <a:cxn ang="T88">
                    <a:pos x="T36" y="T37"/>
                  </a:cxn>
                  <a:cxn ang="T89">
                    <a:pos x="T38" y="T39"/>
                  </a:cxn>
                  <a:cxn ang="T90">
                    <a:pos x="T40" y="T41"/>
                  </a:cxn>
                  <a:cxn ang="T91">
                    <a:pos x="T42" y="T43"/>
                  </a:cxn>
                  <a:cxn ang="T92">
                    <a:pos x="T44" y="T45"/>
                  </a:cxn>
                  <a:cxn ang="T93">
                    <a:pos x="T46" y="T47"/>
                  </a:cxn>
                  <a:cxn ang="T94">
                    <a:pos x="T48" y="T49"/>
                  </a:cxn>
                  <a:cxn ang="T95">
                    <a:pos x="T50" y="T51"/>
                  </a:cxn>
                  <a:cxn ang="T96">
                    <a:pos x="T52" y="T53"/>
                  </a:cxn>
                  <a:cxn ang="T97">
                    <a:pos x="T54" y="T55"/>
                  </a:cxn>
                  <a:cxn ang="T98">
                    <a:pos x="T56" y="T57"/>
                  </a:cxn>
                  <a:cxn ang="T99">
                    <a:pos x="T58" y="T59"/>
                  </a:cxn>
                  <a:cxn ang="T100">
                    <a:pos x="T60" y="T61"/>
                  </a:cxn>
                  <a:cxn ang="T101">
                    <a:pos x="T62" y="T63"/>
                  </a:cxn>
                  <a:cxn ang="T102">
                    <a:pos x="T64" y="T65"/>
                  </a:cxn>
                  <a:cxn ang="T103">
                    <a:pos x="T66" y="T67"/>
                  </a:cxn>
                  <a:cxn ang="T104">
                    <a:pos x="T68" y="T69"/>
                  </a:cxn>
                </a:cxnLst>
                <a:rect l="T105" t="T106" r="T107" b="T108"/>
                <a:pathLst>
                  <a:path w="691" h="1865">
                    <a:moveTo>
                      <a:pt x="671" y="1865"/>
                    </a:moveTo>
                    <a:lnTo>
                      <a:pt x="642" y="1784"/>
                    </a:lnTo>
                    <a:lnTo>
                      <a:pt x="662" y="1776"/>
                    </a:lnTo>
                    <a:lnTo>
                      <a:pt x="691" y="1857"/>
                    </a:lnTo>
                    <a:lnTo>
                      <a:pt x="671" y="1865"/>
                    </a:lnTo>
                    <a:close/>
                    <a:moveTo>
                      <a:pt x="620" y="1723"/>
                    </a:moveTo>
                    <a:lnTo>
                      <a:pt x="590" y="1642"/>
                    </a:lnTo>
                    <a:lnTo>
                      <a:pt x="611" y="1635"/>
                    </a:lnTo>
                    <a:lnTo>
                      <a:pt x="640" y="1716"/>
                    </a:lnTo>
                    <a:lnTo>
                      <a:pt x="620" y="1723"/>
                    </a:lnTo>
                    <a:close/>
                    <a:moveTo>
                      <a:pt x="568" y="1581"/>
                    </a:moveTo>
                    <a:lnTo>
                      <a:pt x="539" y="1500"/>
                    </a:lnTo>
                    <a:lnTo>
                      <a:pt x="559" y="1493"/>
                    </a:lnTo>
                    <a:lnTo>
                      <a:pt x="589" y="1574"/>
                    </a:lnTo>
                    <a:lnTo>
                      <a:pt x="568" y="1581"/>
                    </a:lnTo>
                    <a:close/>
                    <a:moveTo>
                      <a:pt x="517" y="1439"/>
                    </a:moveTo>
                    <a:lnTo>
                      <a:pt x="488" y="1358"/>
                    </a:lnTo>
                    <a:lnTo>
                      <a:pt x="508" y="1351"/>
                    </a:lnTo>
                    <a:lnTo>
                      <a:pt x="537" y="1432"/>
                    </a:lnTo>
                    <a:lnTo>
                      <a:pt x="517" y="1439"/>
                    </a:lnTo>
                    <a:close/>
                    <a:moveTo>
                      <a:pt x="466" y="1298"/>
                    </a:moveTo>
                    <a:lnTo>
                      <a:pt x="437" y="1217"/>
                    </a:lnTo>
                    <a:lnTo>
                      <a:pt x="457" y="1210"/>
                    </a:lnTo>
                    <a:lnTo>
                      <a:pt x="486" y="1291"/>
                    </a:lnTo>
                    <a:lnTo>
                      <a:pt x="466" y="1298"/>
                    </a:lnTo>
                    <a:close/>
                    <a:moveTo>
                      <a:pt x="415" y="1156"/>
                    </a:moveTo>
                    <a:lnTo>
                      <a:pt x="386" y="1075"/>
                    </a:lnTo>
                    <a:lnTo>
                      <a:pt x="406" y="1068"/>
                    </a:lnTo>
                    <a:lnTo>
                      <a:pt x="435" y="1149"/>
                    </a:lnTo>
                    <a:lnTo>
                      <a:pt x="415" y="1156"/>
                    </a:lnTo>
                    <a:close/>
                    <a:moveTo>
                      <a:pt x="364" y="1014"/>
                    </a:moveTo>
                    <a:lnTo>
                      <a:pt x="334" y="933"/>
                    </a:lnTo>
                    <a:lnTo>
                      <a:pt x="355" y="926"/>
                    </a:lnTo>
                    <a:lnTo>
                      <a:pt x="384" y="1007"/>
                    </a:lnTo>
                    <a:lnTo>
                      <a:pt x="364" y="1014"/>
                    </a:lnTo>
                    <a:close/>
                    <a:moveTo>
                      <a:pt x="312" y="873"/>
                    </a:moveTo>
                    <a:lnTo>
                      <a:pt x="283" y="792"/>
                    </a:lnTo>
                    <a:lnTo>
                      <a:pt x="303" y="784"/>
                    </a:lnTo>
                    <a:lnTo>
                      <a:pt x="333" y="865"/>
                    </a:lnTo>
                    <a:lnTo>
                      <a:pt x="312" y="873"/>
                    </a:lnTo>
                    <a:close/>
                    <a:moveTo>
                      <a:pt x="261" y="731"/>
                    </a:moveTo>
                    <a:lnTo>
                      <a:pt x="232" y="650"/>
                    </a:lnTo>
                    <a:lnTo>
                      <a:pt x="252" y="643"/>
                    </a:lnTo>
                    <a:lnTo>
                      <a:pt x="282" y="724"/>
                    </a:lnTo>
                    <a:lnTo>
                      <a:pt x="261" y="731"/>
                    </a:lnTo>
                    <a:close/>
                    <a:moveTo>
                      <a:pt x="210" y="589"/>
                    </a:moveTo>
                    <a:lnTo>
                      <a:pt x="181" y="508"/>
                    </a:lnTo>
                    <a:lnTo>
                      <a:pt x="201" y="501"/>
                    </a:lnTo>
                    <a:lnTo>
                      <a:pt x="230" y="582"/>
                    </a:lnTo>
                    <a:lnTo>
                      <a:pt x="210" y="589"/>
                    </a:lnTo>
                    <a:close/>
                    <a:moveTo>
                      <a:pt x="159" y="448"/>
                    </a:moveTo>
                    <a:lnTo>
                      <a:pt x="130" y="367"/>
                    </a:lnTo>
                    <a:lnTo>
                      <a:pt x="150" y="359"/>
                    </a:lnTo>
                    <a:lnTo>
                      <a:pt x="179" y="440"/>
                    </a:lnTo>
                    <a:lnTo>
                      <a:pt x="159" y="448"/>
                    </a:lnTo>
                    <a:close/>
                    <a:moveTo>
                      <a:pt x="108" y="306"/>
                    </a:moveTo>
                    <a:lnTo>
                      <a:pt x="79" y="225"/>
                    </a:lnTo>
                    <a:lnTo>
                      <a:pt x="99" y="218"/>
                    </a:lnTo>
                    <a:lnTo>
                      <a:pt x="128" y="299"/>
                    </a:lnTo>
                    <a:lnTo>
                      <a:pt x="108" y="306"/>
                    </a:lnTo>
                    <a:close/>
                    <a:moveTo>
                      <a:pt x="57" y="164"/>
                    </a:moveTo>
                    <a:lnTo>
                      <a:pt x="27" y="83"/>
                    </a:lnTo>
                    <a:lnTo>
                      <a:pt x="47" y="76"/>
                    </a:lnTo>
                    <a:lnTo>
                      <a:pt x="77" y="157"/>
                    </a:lnTo>
                    <a:lnTo>
                      <a:pt x="57" y="164"/>
                    </a:lnTo>
                    <a:close/>
                    <a:moveTo>
                      <a:pt x="5" y="23"/>
                    </a:moveTo>
                    <a:lnTo>
                      <a:pt x="0" y="7"/>
                    </a:lnTo>
                    <a:lnTo>
                      <a:pt x="20" y="0"/>
                    </a:lnTo>
                    <a:lnTo>
                      <a:pt x="26" y="15"/>
                    </a:lnTo>
                    <a:lnTo>
                      <a:pt x="5" y="23"/>
                    </a:lnTo>
                    <a:close/>
                  </a:path>
                </a:pathLst>
              </a:custGeom>
              <a:solidFill>
                <a:srgbClr val="0000FF"/>
              </a:solidFill>
              <a:ln w="1588" cap="flat">
                <a:solidFill>
                  <a:srgbClr val="0000FF"/>
                </a:solidFill>
                <a:prstDash val="solid"/>
                <a:bevel/>
                <a:headEnd/>
                <a:tailEnd/>
              </a:ln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4395" name="Freeform 20"/>
              <p:cNvSpPr>
                <a:spLocks noEditPoints="1"/>
              </p:cNvSpPr>
              <p:nvPr/>
            </p:nvSpPr>
            <p:spPr bwMode="auto">
              <a:xfrm>
                <a:off x="2829" y="2075"/>
                <a:ext cx="28" cy="98"/>
              </a:xfrm>
              <a:custGeom>
                <a:avLst/>
                <a:gdLst>
                  <a:gd name="T0" fmla="*/ 125 w 125"/>
                  <a:gd name="T1" fmla="*/ 8 h 294"/>
                  <a:gd name="T2" fmla="*/ 96 w 125"/>
                  <a:gd name="T3" fmla="*/ 88 h 294"/>
                  <a:gd name="T4" fmla="*/ 75 w 125"/>
                  <a:gd name="T5" fmla="*/ 81 h 294"/>
                  <a:gd name="T6" fmla="*/ 105 w 125"/>
                  <a:gd name="T7" fmla="*/ 0 h 294"/>
                  <a:gd name="T8" fmla="*/ 125 w 125"/>
                  <a:gd name="T9" fmla="*/ 8 h 294"/>
                  <a:gd name="T10" fmla="*/ 73 w 125"/>
                  <a:gd name="T11" fmla="*/ 149 h 294"/>
                  <a:gd name="T12" fmla="*/ 44 w 125"/>
                  <a:gd name="T13" fmla="*/ 230 h 294"/>
                  <a:gd name="T14" fmla="*/ 24 w 125"/>
                  <a:gd name="T15" fmla="*/ 223 h 294"/>
                  <a:gd name="T16" fmla="*/ 53 w 125"/>
                  <a:gd name="T17" fmla="*/ 142 h 294"/>
                  <a:gd name="T18" fmla="*/ 73 w 125"/>
                  <a:gd name="T19" fmla="*/ 149 h 294"/>
                  <a:gd name="T20" fmla="*/ 22 w 125"/>
                  <a:gd name="T21" fmla="*/ 291 h 294"/>
                  <a:gd name="T22" fmla="*/ 20 w 125"/>
                  <a:gd name="T23" fmla="*/ 294 h 294"/>
                  <a:gd name="T24" fmla="*/ 0 w 125"/>
                  <a:gd name="T25" fmla="*/ 287 h 294"/>
                  <a:gd name="T26" fmla="*/ 2 w 125"/>
                  <a:gd name="T27" fmla="*/ 283 h 294"/>
                  <a:gd name="T28" fmla="*/ 22 w 125"/>
                  <a:gd name="T29" fmla="*/ 291 h 294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w 125"/>
                  <a:gd name="T46" fmla="*/ 0 h 294"/>
                  <a:gd name="T47" fmla="*/ 125 w 125"/>
                  <a:gd name="T48" fmla="*/ 294 h 294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T45" t="T46" r="T47" b="T48"/>
                <a:pathLst>
                  <a:path w="125" h="294">
                    <a:moveTo>
                      <a:pt x="125" y="8"/>
                    </a:moveTo>
                    <a:lnTo>
                      <a:pt x="96" y="88"/>
                    </a:lnTo>
                    <a:lnTo>
                      <a:pt x="75" y="81"/>
                    </a:lnTo>
                    <a:lnTo>
                      <a:pt x="105" y="0"/>
                    </a:lnTo>
                    <a:lnTo>
                      <a:pt x="125" y="8"/>
                    </a:lnTo>
                    <a:close/>
                    <a:moveTo>
                      <a:pt x="73" y="149"/>
                    </a:moveTo>
                    <a:lnTo>
                      <a:pt x="44" y="230"/>
                    </a:lnTo>
                    <a:lnTo>
                      <a:pt x="24" y="223"/>
                    </a:lnTo>
                    <a:lnTo>
                      <a:pt x="53" y="142"/>
                    </a:lnTo>
                    <a:lnTo>
                      <a:pt x="73" y="149"/>
                    </a:lnTo>
                    <a:close/>
                    <a:moveTo>
                      <a:pt x="22" y="291"/>
                    </a:moveTo>
                    <a:lnTo>
                      <a:pt x="20" y="294"/>
                    </a:lnTo>
                    <a:lnTo>
                      <a:pt x="0" y="287"/>
                    </a:lnTo>
                    <a:lnTo>
                      <a:pt x="2" y="283"/>
                    </a:lnTo>
                    <a:lnTo>
                      <a:pt x="22" y="291"/>
                    </a:lnTo>
                    <a:close/>
                  </a:path>
                </a:pathLst>
              </a:custGeom>
              <a:solidFill>
                <a:srgbClr val="0000FF"/>
              </a:solidFill>
              <a:ln w="1588" cap="flat">
                <a:solidFill>
                  <a:srgbClr val="0000FF"/>
                </a:solidFill>
                <a:prstDash val="solid"/>
                <a:bevel/>
                <a:headEnd/>
                <a:tailEnd/>
              </a:ln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4396" name="Line 21"/>
              <p:cNvSpPr>
                <a:spLocks noChangeShapeType="1"/>
              </p:cNvSpPr>
              <p:nvPr/>
            </p:nvSpPr>
            <p:spPr bwMode="auto">
              <a:xfrm flipH="1">
                <a:off x="3612" y="2069"/>
                <a:ext cx="41" cy="15"/>
              </a:xfrm>
              <a:prstGeom prst="line">
                <a:avLst/>
              </a:prstGeom>
              <a:noFill/>
              <a:ln w="1905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4397" name="Line 22"/>
              <p:cNvSpPr>
                <a:spLocks noChangeShapeType="1"/>
              </p:cNvSpPr>
              <p:nvPr/>
            </p:nvSpPr>
            <p:spPr bwMode="auto">
              <a:xfrm flipH="1">
                <a:off x="2856" y="2084"/>
                <a:ext cx="798" cy="0"/>
              </a:xfrm>
              <a:prstGeom prst="line">
                <a:avLst/>
              </a:prstGeom>
              <a:noFill/>
              <a:ln w="1905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4398" name="Line 23"/>
              <p:cNvSpPr>
                <a:spLocks noChangeShapeType="1"/>
              </p:cNvSpPr>
              <p:nvPr/>
            </p:nvSpPr>
            <p:spPr bwMode="auto">
              <a:xfrm>
                <a:off x="2702" y="1435"/>
                <a:ext cx="0" cy="748"/>
              </a:xfrm>
              <a:prstGeom prst="line">
                <a:avLst/>
              </a:prstGeom>
              <a:noFill/>
              <a:ln w="12700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4399" name="Line 24"/>
              <p:cNvSpPr>
                <a:spLocks noChangeShapeType="1"/>
              </p:cNvSpPr>
              <p:nvPr/>
            </p:nvSpPr>
            <p:spPr bwMode="auto">
              <a:xfrm>
                <a:off x="2702" y="2141"/>
                <a:ext cx="7" cy="1"/>
              </a:xfrm>
              <a:prstGeom prst="line">
                <a:avLst/>
              </a:prstGeom>
              <a:noFill/>
              <a:ln w="12700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4400" name="Line 25"/>
              <p:cNvSpPr>
                <a:spLocks noChangeShapeType="1"/>
              </p:cNvSpPr>
              <p:nvPr/>
            </p:nvSpPr>
            <p:spPr bwMode="auto">
              <a:xfrm>
                <a:off x="2702" y="2099"/>
                <a:ext cx="7" cy="0"/>
              </a:xfrm>
              <a:prstGeom prst="line">
                <a:avLst/>
              </a:prstGeom>
              <a:noFill/>
              <a:ln w="12700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4401" name="Line 26"/>
              <p:cNvSpPr>
                <a:spLocks noChangeShapeType="1"/>
              </p:cNvSpPr>
              <p:nvPr/>
            </p:nvSpPr>
            <p:spPr bwMode="auto">
              <a:xfrm>
                <a:off x="2702" y="2057"/>
                <a:ext cx="7" cy="1"/>
              </a:xfrm>
              <a:prstGeom prst="line">
                <a:avLst/>
              </a:prstGeom>
              <a:noFill/>
              <a:ln w="12700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4402" name="Line 27"/>
              <p:cNvSpPr>
                <a:spLocks noChangeShapeType="1"/>
              </p:cNvSpPr>
              <p:nvPr/>
            </p:nvSpPr>
            <p:spPr bwMode="auto">
              <a:xfrm>
                <a:off x="2702" y="2016"/>
                <a:ext cx="7" cy="1"/>
              </a:xfrm>
              <a:prstGeom prst="line">
                <a:avLst/>
              </a:prstGeom>
              <a:noFill/>
              <a:ln w="12700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4403" name="Line 28"/>
              <p:cNvSpPr>
                <a:spLocks noChangeShapeType="1"/>
              </p:cNvSpPr>
              <p:nvPr/>
            </p:nvSpPr>
            <p:spPr bwMode="auto">
              <a:xfrm>
                <a:off x="2702" y="1975"/>
                <a:ext cx="7" cy="0"/>
              </a:xfrm>
              <a:prstGeom prst="line">
                <a:avLst/>
              </a:prstGeom>
              <a:noFill/>
              <a:ln w="12700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4404" name="Line 29"/>
              <p:cNvSpPr>
                <a:spLocks noChangeShapeType="1"/>
              </p:cNvSpPr>
              <p:nvPr/>
            </p:nvSpPr>
            <p:spPr bwMode="auto">
              <a:xfrm>
                <a:off x="2702" y="1934"/>
                <a:ext cx="7" cy="0"/>
              </a:xfrm>
              <a:prstGeom prst="line">
                <a:avLst/>
              </a:prstGeom>
              <a:noFill/>
              <a:ln w="12700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4405" name="Line 30"/>
              <p:cNvSpPr>
                <a:spLocks noChangeShapeType="1"/>
              </p:cNvSpPr>
              <p:nvPr/>
            </p:nvSpPr>
            <p:spPr bwMode="auto">
              <a:xfrm>
                <a:off x="2702" y="1893"/>
                <a:ext cx="7" cy="0"/>
              </a:xfrm>
              <a:prstGeom prst="line">
                <a:avLst/>
              </a:prstGeom>
              <a:noFill/>
              <a:ln w="12700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4406" name="Line 31"/>
              <p:cNvSpPr>
                <a:spLocks noChangeShapeType="1"/>
              </p:cNvSpPr>
              <p:nvPr/>
            </p:nvSpPr>
            <p:spPr bwMode="auto">
              <a:xfrm>
                <a:off x="2702" y="1851"/>
                <a:ext cx="7" cy="0"/>
              </a:xfrm>
              <a:prstGeom prst="line">
                <a:avLst/>
              </a:prstGeom>
              <a:noFill/>
              <a:ln w="12700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4407" name="Line 32"/>
              <p:cNvSpPr>
                <a:spLocks noChangeShapeType="1"/>
              </p:cNvSpPr>
              <p:nvPr/>
            </p:nvSpPr>
            <p:spPr bwMode="auto">
              <a:xfrm>
                <a:off x="2702" y="1809"/>
                <a:ext cx="7" cy="0"/>
              </a:xfrm>
              <a:prstGeom prst="line">
                <a:avLst/>
              </a:prstGeom>
              <a:noFill/>
              <a:ln w="12700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4408" name="Line 33"/>
              <p:cNvSpPr>
                <a:spLocks noChangeShapeType="1"/>
              </p:cNvSpPr>
              <p:nvPr/>
            </p:nvSpPr>
            <p:spPr bwMode="auto">
              <a:xfrm>
                <a:off x="2702" y="1767"/>
                <a:ext cx="7" cy="0"/>
              </a:xfrm>
              <a:prstGeom prst="line">
                <a:avLst/>
              </a:prstGeom>
              <a:noFill/>
              <a:ln w="12700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4409" name="Line 34"/>
              <p:cNvSpPr>
                <a:spLocks noChangeShapeType="1"/>
              </p:cNvSpPr>
              <p:nvPr/>
            </p:nvSpPr>
            <p:spPr bwMode="auto">
              <a:xfrm>
                <a:off x="2702" y="1726"/>
                <a:ext cx="7" cy="0"/>
              </a:xfrm>
              <a:prstGeom prst="line">
                <a:avLst/>
              </a:prstGeom>
              <a:noFill/>
              <a:ln w="12700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4410" name="Line 35"/>
              <p:cNvSpPr>
                <a:spLocks noChangeShapeType="1"/>
              </p:cNvSpPr>
              <p:nvPr/>
            </p:nvSpPr>
            <p:spPr bwMode="auto">
              <a:xfrm>
                <a:off x="2702" y="1684"/>
                <a:ext cx="7" cy="1"/>
              </a:xfrm>
              <a:prstGeom prst="line">
                <a:avLst/>
              </a:prstGeom>
              <a:noFill/>
              <a:ln w="12700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4411" name="Line 36"/>
              <p:cNvSpPr>
                <a:spLocks noChangeShapeType="1"/>
              </p:cNvSpPr>
              <p:nvPr/>
            </p:nvSpPr>
            <p:spPr bwMode="auto">
              <a:xfrm>
                <a:off x="2702" y="1643"/>
                <a:ext cx="7" cy="0"/>
              </a:xfrm>
              <a:prstGeom prst="line">
                <a:avLst/>
              </a:prstGeom>
              <a:noFill/>
              <a:ln w="12700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4412" name="Line 37"/>
              <p:cNvSpPr>
                <a:spLocks noChangeShapeType="1"/>
              </p:cNvSpPr>
              <p:nvPr/>
            </p:nvSpPr>
            <p:spPr bwMode="auto">
              <a:xfrm>
                <a:off x="2702" y="1601"/>
                <a:ext cx="7" cy="1"/>
              </a:xfrm>
              <a:prstGeom prst="line">
                <a:avLst/>
              </a:prstGeom>
              <a:noFill/>
              <a:ln w="12700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4413" name="Line 38"/>
              <p:cNvSpPr>
                <a:spLocks noChangeShapeType="1"/>
              </p:cNvSpPr>
              <p:nvPr/>
            </p:nvSpPr>
            <p:spPr bwMode="auto">
              <a:xfrm>
                <a:off x="2702" y="1559"/>
                <a:ext cx="7" cy="0"/>
              </a:xfrm>
              <a:prstGeom prst="line">
                <a:avLst/>
              </a:prstGeom>
              <a:noFill/>
              <a:ln w="12700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4414" name="Line 39"/>
              <p:cNvSpPr>
                <a:spLocks noChangeShapeType="1"/>
              </p:cNvSpPr>
              <p:nvPr/>
            </p:nvSpPr>
            <p:spPr bwMode="auto">
              <a:xfrm>
                <a:off x="2702" y="1518"/>
                <a:ext cx="7" cy="0"/>
              </a:xfrm>
              <a:prstGeom prst="line">
                <a:avLst/>
              </a:prstGeom>
              <a:noFill/>
              <a:ln w="12700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4415" name="Line 40"/>
              <p:cNvSpPr>
                <a:spLocks noChangeShapeType="1"/>
              </p:cNvSpPr>
              <p:nvPr/>
            </p:nvSpPr>
            <p:spPr bwMode="auto">
              <a:xfrm>
                <a:off x="2702" y="1477"/>
                <a:ext cx="7" cy="0"/>
              </a:xfrm>
              <a:prstGeom prst="line">
                <a:avLst/>
              </a:prstGeom>
              <a:noFill/>
              <a:ln w="12700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4416" name="Line 41"/>
              <p:cNvSpPr>
                <a:spLocks noChangeShapeType="1"/>
              </p:cNvSpPr>
              <p:nvPr/>
            </p:nvSpPr>
            <p:spPr bwMode="auto">
              <a:xfrm>
                <a:off x="2702" y="1435"/>
                <a:ext cx="7" cy="1"/>
              </a:xfrm>
              <a:prstGeom prst="line">
                <a:avLst/>
              </a:prstGeom>
              <a:noFill/>
              <a:ln w="12700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4417" name="Line 42"/>
              <p:cNvSpPr>
                <a:spLocks noChangeShapeType="1"/>
              </p:cNvSpPr>
              <p:nvPr/>
            </p:nvSpPr>
            <p:spPr bwMode="auto">
              <a:xfrm>
                <a:off x="2702" y="2099"/>
                <a:ext cx="9" cy="0"/>
              </a:xfrm>
              <a:prstGeom prst="line">
                <a:avLst/>
              </a:prstGeom>
              <a:noFill/>
              <a:ln w="12700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4418" name="Line 43"/>
              <p:cNvSpPr>
                <a:spLocks noChangeShapeType="1"/>
              </p:cNvSpPr>
              <p:nvPr/>
            </p:nvSpPr>
            <p:spPr bwMode="auto">
              <a:xfrm>
                <a:off x="2702" y="2016"/>
                <a:ext cx="9" cy="1"/>
              </a:xfrm>
              <a:prstGeom prst="line">
                <a:avLst/>
              </a:prstGeom>
              <a:noFill/>
              <a:ln w="12700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4419" name="Line 44"/>
              <p:cNvSpPr>
                <a:spLocks noChangeShapeType="1"/>
              </p:cNvSpPr>
              <p:nvPr/>
            </p:nvSpPr>
            <p:spPr bwMode="auto">
              <a:xfrm>
                <a:off x="2702" y="1934"/>
                <a:ext cx="9" cy="0"/>
              </a:xfrm>
              <a:prstGeom prst="line">
                <a:avLst/>
              </a:prstGeom>
              <a:noFill/>
              <a:ln w="12700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4420" name="Line 45"/>
              <p:cNvSpPr>
                <a:spLocks noChangeShapeType="1"/>
              </p:cNvSpPr>
              <p:nvPr/>
            </p:nvSpPr>
            <p:spPr bwMode="auto">
              <a:xfrm>
                <a:off x="2702" y="1851"/>
                <a:ext cx="9" cy="0"/>
              </a:xfrm>
              <a:prstGeom prst="line">
                <a:avLst/>
              </a:prstGeom>
              <a:noFill/>
              <a:ln w="12700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4421" name="Line 46"/>
              <p:cNvSpPr>
                <a:spLocks noChangeShapeType="1"/>
              </p:cNvSpPr>
              <p:nvPr/>
            </p:nvSpPr>
            <p:spPr bwMode="auto">
              <a:xfrm>
                <a:off x="2702" y="1767"/>
                <a:ext cx="9" cy="0"/>
              </a:xfrm>
              <a:prstGeom prst="line">
                <a:avLst/>
              </a:prstGeom>
              <a:noFill/>
              <a:ln w="12700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4422" name="Line 47"/>
              <p:cNvSpPr>
                <a:spLocks noChangeShapeType="1"/>
              </p:cNvSpPr>
              <p:nvPr/>
            </p:nvSpPr>
            <p:spPr bwMode="auto">
              <a:xfrm>
                <a:off x="2702" y="1684"/>
                <a:ext cx="9" cy="1"/>
              </a:xfrm>
              <a:prstGeom prst="line">
                <a:avLst/>
              </a:prstGeom>
              <a:noFill/>
              <a:ln w="12700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4423" name="Line 48"/>
              <p:cNvSpPr>
                <a:spLocks noChangeShapeType="1"/>
              </p:cNvSpPr>
              <p:nvPr/>
            </p:nvSpPr>
            <p:spPr bwMode="auto">
              <a:xfrm>
                <a:off x="2702" y="1601"/>
                <a:ext cx="9" cy="1"/>
              </a:xfrm>
              <a:prstGeom prst="line">
                <a:avLst/>
              </a:prstGeom>
              <a:noFill/>
              <a:ln w="12700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4424" name="Line 49"/>
              <p:cNvSpPr>
                <a:spLocks noChangeShapeType="1"/>
              </p:cNvSpPr>
              <p:nvPr/>
            </p:nvSpPr>
            <p:spPr bwMode="auto">
              <a:xfrm>
                <a:off x="2702" y="1518"/>
                <a:ext cx="9" cy="0"/>
              </a:xfrm>
              <a:prstGeom prst="line">
                <a:avLst/>
              </a:prstGeom>
              <a:noFill/>
              <a:ln w="12700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4425" name="Line 50"/>
              <p:cNvSpPr>
                <a:spLocks noChangeShapeType="1"/>
              </p:cNvSpPr>
              <p:nvPr/>
            </p:nvSpPr>
            <p:spPr bwMode="auto">
              <a:xfrm>
                <a:off x="2702" y="1435"/>
                <a:ext cx="9" cy="1"/>
              </a:xfrm>
              <a:prstGeom prst="line">
                <a:avLst/>
              </a:prstGeom>
              <a:noFill/>
              <a:ln w="12700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4426" name="Line 51"/>
              <p:cNvSpPr>
                <a:spLocks noChangeShapeType="1"/>
              </p:cNvSpPr>
              <p:nvPr/>
            </p:nvSpPr>
            <p:spPr bwMode="auto">
              <a:xfrm>
                <a:off x="2702" y="2183"/>
                <a:ext cx="951" cy="1"/>
              </a:xfrm>
              <a:prstGeom prst="line">
                <a:avLst/>
              </a:prstGeom>
              <a:noFill/>
              <a:ln w="12700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4427" name="Line 52"/>
              <p:cNvSpPr>
                <a:spLocks noChangeShapeType="1"/>
              </p:cNvSpPr>
              <p:nvPr/>
            </p:nvSpPr>
            <p:spPr bwMode="auto">
              <a:xfrm flipV="1">
                <a:off x="2798" y="2171"/>
                <a:ext cx="0" cy="12"/>
              </a:xfrm>
              <a:prstGeom prst="line">
                <a:avLst/>
              </a:prstGeom>
              <a:noFill/>
              <a:ln w="12700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4428" name="Line 53"/>
              <p:cNvSpPr>
                <a:spLocks noChangeShapeType="1"/>
              </p:cNvSpPr>
              <p:nvPr/>
            </p:nvSpPr>
            <p:spPr bwMode="auto">
              <a:xfrm flipV="1">
                <a:off x="2892" y="2171"/>
                <a:ext cx="0" cy="12"/>
              </a:xfrm>
              <a:prstGeom prst="line">
                <a:avLst/>
              </a:prstGeom>
              <a:noFill/>
              <a:ln w="12700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4429" name="Line 54"/>
              <p:cNvSpPr>
                <a:spLocks noChangeShapeType="1"/>
              </p:cNvSpPr>
              <p:nvPr/>
            </p:nvSpPr>
            <p:spPr bwMode="auto">
              <a:xfrm flipV="1">
                <a:off x="2987" y="2171"/>
                <a:ext cx="0" cy="12"/>
              </a:xfrm>
              <a:prstGeom prst="line">
                <a:avLst/>
              </a:prstGeom>
              <a:noFill/>
              <a:ln w="12700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4430" name="Line 55"/>
              <p:cNvSpPr>
                <a:spLocks noChangeShapeType="1"/>
              </p:cNvSpPr>
              <p:nvPr/>
            </p:nvSpPr>
            <p:spPr bwMode="auto">
              <a:xfrm flipV="1">
                <a:off x="3082" y="2171"/>
                <a:ext cx="1" cy="12"/>
              </a:xfrm>
              <a:prstGeom prst="line">
                <a:avLst/>
              </a:prstGeom>
              <a:noFill/>
              <a:ln w="12700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4431" name="Line 56"/>
              <p:cNvSpPr>
                <a:spLocks noChangeShapeType="1"/>
              </p:cNvSpPr>
              <p:nvPr/>
            </p:nvSpPr>
            <p:spPr bwMode="auto">
              <a:xfrm flipV="1">
                <a:off x="3177" y="2171"/>
                <a:ext cx="1" cy="12"/>
              </a:xfrm>
              <a:prstGeom prst="line">
                <a:avLst/>
              </a:prstGeom>
              <a:noFill/>
              <a:ln w="12700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4432" name="Line 57"/>
              <p:cNvSpPr>
                <a:spLocks noChangeShapeType="1"/>
              </p:cNvSpPr>
              <p:nvPr/>
            </p:nvSpPr>
            <p:spPr bwMode="auto">
              <a:xfrm flipV="1">
                <a:off x="3272" y="2171"/>
                <a:ext cx="0" cy="12"/>
              </a:xfrm>
              <a:prstGeom prst="line">
                <a:avLst/>
              </a:prstGeom>
              <a:noFill/>
              <a:ln w="12700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4433" name="Line 58"/>
              <p:cNvSpPr>
                <a:spLocks noChangeShapeType="1"/>
              </p:cNvSpPr>
              <p:nvPr/>
            </p:nvSpPr>
            <p:spPr bwMode="auto">
              <a:xfrm flipV="1">
                <a:off x="3368" y="2171"/>
                <a:ext cx="0" cy="12"/>
              </a:xfrm>
              <a:prstGeom prst="line">
                <a:avLst/>
              </a:prstGeom>
              <a:noFill/>
              <a:ln w="12700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4434" name="Line 59"/>
              <p:cNvSpPr>
                <a:spLocks noChangeShapeType="1"/>
              </p:cNvSpPr>
              <p:nvPr/>
            </p:nvSpPr>
            <p:spPr bwMode="auto">
              <a:xfrm flipV="1">
                <a:off x="3462" y="2171"/>
                <a:ext cx="1" cy="12"/>
              </a:xfrm>
              <a:prstGeom prst="line">
                <a:avLst/>
              </a:prstGeom>
              <a:noFill/>
              <a:ln w="12700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4435" name="Line 60"/>
              <p:cNvSpPr>
                <a:spLocks noChangeShapeType="1"/>
              </p:cNvSpPr>
              <p:nvPr/>
            </p:nvSpPr>
            <p:spPr bwMode="auto">
              <a:xfrm flipV="1">
                <a:off x="3558" y="2171"/>
                <a:ext cx="0" cy="12"/>
              </a:xfrm>
              <a:prstGeom prst="line">
                <a:avLst/>
              </a:prstGeom>
              <a:noFill/>
              <a:ln w="12700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4436" name="Rectangle 61"/>
              <p:cNvSpPr>
                <a:spLocks noChangeArrowheads="1"/>
              </p:cNvSpPr>
              <p:nvPr/>
            </p:nvSpPr>
            <p:spPr bwMode="auto">
              <a:xfrm>
                <a:off x="2697" y="1455"/>
                <a:ext cx="22" cy="9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ru-RU" sz="1000" b="0">
                    <a:solidFill>
                      <a:srgbClr val="000000"/>
                    </a:solidFill>
                    <a:latin typeface="Arial Unicode MS" pitchFamily="34" charset="-128"/>
                  </a:rPr>
                  <a:t> </a:t>
                </a:r>
                <a:endParaRPr lang="ru-RU" sz="1000"/>
              </a:p>
            </p:txBody>
          </p:sp>
          <p:sp>
            <p:nvSpPr>
              <p:cNvPr id="4437" name="Rectangle 62"/>
              <p:cNvSpPr>
                <a:spLocks noChangeArrowheads="1"/>
              </p:cNvSpPr>
              <p:nvPr/>
            </p:nvSpPr>
            <p:spPr bwMode="auto">
              <a:xfrm>
                <a:off x="2685" y="2160"/>
                <a:ext cx="22" cy="9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ru-RU" sz="1000" b="0">
                    <a:solidFill>
                      <a:srgbClr val="000000"/>
                    </a:solidFill>
                    <a:latin typeface="Arial Unicode MS" pitchFamily="34" charset="-128"/>
                  </a:rPr>
                  <a:t> </a:t>
                </a:r>
                <a:endParaRPr lang="ru-RU" sz="1000"/>
              </a:p>
            </p:txBody>
          </p:sp>
          <p:sp>
            <p:nvSpPr>
              <p:cNvPr id="4438" name="Rectangle 63"/>
              <p:cNvSpPr>
                <a:spLocks noChangeArrowheads="1"/>
              </p:cNvSpPr>
              <p:nvPr/>
            </p:nvSpPr>
            <p:spPr bwMode="auto">
              <a:xfrm>
                <a:off x="2520" y="2050"/>
                <a:ext cx="176" cy="9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ru-RU" sz="1000" b="0">
                    <a:solidFill>
                      <a:srgbClr val="000000"/>
                    </a:solidFill>
                  </a:rPr>
                  <a:t>1300</a:t>
                </a:r>
                <a:endParaRPr lang="ru-RU" sz="1000"/>
              </a:p>
            </p:txBody>
          </p:sp>
          <p:sp>
            <p:nvSpPr>
              <p:cNvPr id="4439" name="Rectangle 64"/>
              <p:cNvSpPr>
                <a:spLocks noChangeArrowheads="1"/>
              </p:cNvSpPr>
              <p:nvPr/>
            </p:nvSpPr>
            <p:spPr bwMode="auto">
              <a:xfrm>
                <a:off x="2685" y="2077"/>
                <a:ext cx="22" cy="9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ru-RU" sz="1000" b="0">
                    <a:solidFill>
                      <a:srgbClr val="000000"/>
                    </a:solidFill>
                    <a:latin typeface="Arial Unicode MS" pitchFamily="34" charset="-128"/>
                  </a:rPr>
                  <a:t> </a:t>
                </a:r>
                <a:endParaRPr lang="ru-RU" sz="1000"/>
              </a:p>
            </p:txBody>
          </p:sp>
          <p:sp>
            <p:nvSpPr>
              <p:cNvPr id="4440" name="Rectangle 65"/>
              <p:cNvSpPr>
                <a:spLocks noChangeArrowheads="1"/>
              </p:cNvSpPr>
              <p:nvPr/>
            </p:nvSpPr>
            <p:spPr bwMode="auto">
              <a:xfrm>
                <a:off x="2685" y="1995"/>
                <a:ext cx="22" cy="9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ru-RU" sz="1000" b="0">
                    <a:solidFill>
                      <a:srgbClr val="000000"/>
                    </a:solidFill>
                    <a:latin typeface="Arial Unicode MS" pitchFamily="34" charset="-128"/>
                  </a:rPr>
                  <a:t> </a:t>
                </a:r>
                <a:endParaRPr lang="ru-RU" sz="1000"/>
              </a:p>
            </p:txBody>
          </p:sp>
          <p:sp>
            <p:nvSpPr>
              <p:cNvPr id="4441" name="Rectangle 66"/>
              <p:cNvSpPr>
                <a:spLocks noChangeArrowheads="1"/>
              </p:cNvSpPr>
              <p:nvPr/>
            </p:nvSpPr>
            <p:spPr bwMode="auto">
              <a:xfrm>
                <a:off x="2520" y="1884"/>
                <a:ext cx="176" cy="9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ru-RU" sz="1000" b="0">
                    <a:solidFill>
                      <a:srgbClr val="000000"/>
                    </a:solidFill>
                  </a:rPr>
                  <a:t>1700</a:t>
                </a:r>
                <a:endParaRPr lang="ru-RU" sz="1000"/>
              </a:p>
            </p:txBody>
          </p:sp>
          <p:sp>
            <p:nvSpPr>
              <p:cNvPr id="4442" name="Rectangle 67"/>
              <p:cNvSpPr>
                <a:spLocks noChangeArrowheads="1"/>
              </p:cNvSpPr>
              <p:nvPr/>
            </p:nvSpPr>
            <p:spPr bwMode="auto">
              <a:xfrm>
                <a:off x="2685" y="1911"/>
                <a:ext cx="22" cy="9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ru-RU" sz="1000" b="0">
                    <a:solidFill>
                      <a:srgbClr val="000000"/>
                    </a:solidFill>
                    <a:latin typeface="Arial Unicode MS" pitchFamily="34" charset="-128"/>
                  </a:rPr>
                  <a:t> </a:t>
                </a:r>
                <a:endParaRPr lang="ru-RU" sz="1000"/>
              </a:p>
            </p:txBody>
          </p:sp>
          <p:sp>
            <p:nvSpPr>
              <p:cNvPr id="4443" name="Rectangle 68"/>
              <p:cNvSpPr>
                <a:spLocks noChangeArrowheads="1"/>
              </p:cNvSpPr>
              <p:nvPr/>
            </p:nvSpPr>
            <p:spPr bwMode="auto">
              <a:xfrm>
                <a:off x="2685" y="1829"/>
                <a:ext cx="22" cy="9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ru-RU" sz="1000" b="0">
                    <a:solidFill>
                      <a:srgbClr val="000000"/>
                    </a:solidFill>
                    <a:latin typeface="Arial Unicode MS" pitchFamily="34" charset="-128"/>
                  </a:rPr>
                  <a:t> </a:t>
                </a:r>
                <a:endParaRPr lang="ru-RU" sz="1000"/>
              </a:p>
            </p:txBody>
          </p:sp>
          <p:sp>
            <p:nvSpPr>
              <p:cNvPr id="4444" name="Rectangle 69"/>
              <p:cNvSpPr>
                <a:spLocks noChangeArrowheads="1"/>
              </p:cNvSpPr>
              <p:nvPr/>
            </p:nvSpPr>
            <p:spPr bwMode="auto">
              <a:xfrm>
                <a:off x="2520" y="1718"/>
                <a:ext cx="176" cy="9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ru-RU" sz="1000" b="0">
                    <a:solidFill>
                      <a:srgbClr val="000000"/>
                    </a:solidFill>
                  </a:rPr>
                  <a:t>2100</a:t>
                </a:r>
                <a:endParaRPr lang="ru-RU" sz="1000"/>
              </a:p>
            </p:txBody>
          </p:sp>
          <p:sp>
            <p:nvSpPr>
              <p:cNvPr id="4445" name="Rectangle 70"/>
              <p:cNvSpPr>
                <a:spLocks noChangeArrowheads="1"/>
              </p:cNvSpPr>
              <p:nvPr/>
            </p:nvSpPr>
            <p:spPr bwMode="auto">
              <a:xfrm>
                <a:off x="2685" y="1745"/>
                <a:ext cx="22" cy="9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ru-RU" sz="1000" b="0">
                    <a:solidFill>
                      <a:srgbClr val="000000"/>
                    </a:solidFill>
                    <a:latin typeface="Arial Unicode MS" pitchFamily="34" charset="-128"/>
                  </a:rPr>
                  <a:t> </a:t>
                </a:r>
                <a:endParaRPr lang="ru-RU" sz="1000"/>
              </a:p>
            </p:txBody>
          </p:sp>
          <p:sp>
            <p:nvSpPr>
              <p:cNvPr id="4446" name="Rectangle 71"/>
              <p:cNvSpPr>
                <a:spLocks noChangeArrowheads="1"/>
              </p:cNvSpPr>
              <p:nvPr/>
            </p:nvSpPr>
            <p:spPr bwMode="auto">
              <a:xfrm>
                <a:off x="2685" y="1662"/>
                <a:ext cx="22" cy="9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ru-RU" sz="1000" b="0">
                    <a:solidFill>
                      <a:srgbClr val="000000"/>
                    </a:solidFill>
                    <a:latin typeface="Arial Unicode MS" pitchFamily="34" charset="-128"/>
                  </a:rPr>
                  <a:t> </a:t>
                </a:r>
                <a:endParaRPr lang="ru-RU" sz="1000"/>
              </a:p>
            </p:txBody>
          </p:sp>
          <p:sp>
            <p:nvSpPr>
              <p:cNvPr id="4447" name="Rectangle 72"/>
              <p:cNvSpPr>
                <a:spLocks noChangeArrowheads="1"/>
              </p:cNvSpPr>
              <p:nvPr/>
            </p:nvSpPr>
            <p:spPr bwMode="auto">
              <a:xfrm>
                <a:off x="2520" y="1552"/>
                <a:ext cx="176" cy="9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ru-RU" sz="1000" b="0">
                    <a:solidFill>
                      <a:srgbClr val="000000"/>
                    </a:solidFill>
                  </a:rPr>
                  <a:t>2500</a:t>
                </a:r>
                <a:endParaRPr lang="ru-RU" sz="1000"/>
              </a:p>
            </p:txBody>
          </p:sp>
          <p:sp>
            <p:nvSpPr>
              <p:cNvPr id="4448" name="Rectangle 73"/>
              <p:cNvSpPr>
                <a:spLocks noChangeArrowheads="1"/>
              </p:cNvSpPr>
              <p:nvPr/>
            </p:nvSpPr>
            <p:spPr bwMode="auto">
              <a:xfrm>
                <a:off x="2685" y="1579"/>
                <a:ext cx="22" cy="9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ru-RU" sz="1000" b="0">
                    <a:solidFill>
                      <a:srgbClr val="000000"/>
                    </a:solidFill>
                    <a:latin typeface="Arial Unicode MS" pitchFamily="34" charset="-128"/>
                  </a:rPr>
                  <a:t> </a:t>
                </a:r>
                <a:endParaRPr lang="ru-RU" sz="1000"/>
              </a:p>
            </p:txBody>
          </p:sp>
          <p:sp>
            <p:nvSpPr>
              <p:cNvPr id="4449" name="Rectangle 74"/>
              <p:cNvSpPr>
                <a:spLocks noChangeArrowheads="1"/>
              </p:cNvSpPr>
              <p:nvPr/>
            </p:nvSpPr>
            <p:spPr bwMode="auto">
              <a:xfrm>
                <a:off x="2685" y="1497"/>
                <a:ext cx="22" cy="9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ru-RU" sz="1000" b="0">
                    <a:solidFill>
                      <a:srgbClr val="000000"/>
                    </a:solidFill>
                    <a:latin typeface="Arial Unicode MS" pitchFamily="34" charset="-128"/>
                  </a:rPr>
                  <a:t> </a:t>
                </a:r>
                <a:endParaRPr lang="ru-RU" sz="1000"/>
              </a:p>
            </p:txBody>
          </p:sp>
          <p:sp>
            <p:nvSpPr>
              <p:cNvPr id="4451" name="Rectangle 78"/>
              <p:cNvSpPr>
                <a:spLocks noChangeArrowheads="1"/>
              </p:cNvSpPr>
              <p:nvPr/>
            </p:nvSpPr>
            <p:spPr bwMode="auto">
              <a:xfrm>
                <a:off x="2856" y="2205"/>
                <a:ext cx="88" cy="9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ru-RU" sz="1000" b="0">
                    <a:solidFill>
                      <a:srgbClr val="000000"/>
                    </a:solidFill>
                    <a:latin typeface="Arial Unicode MS" pitchFamily="34" charset="-128"/>
                  </a:rPr>
                  <a:t>20</a:t>
                </a:r>
                <a:endParaRPr lang="ru-RU" sz="1000"/>
              </a:p>
            </p:txBody>
          </p:sp>
          <p:sp>
            <p:nvSpPr>
              <p:cNvPr id="4452" name="Rectangle 80"/>
              <p:cNvSpPr>
                <a:spLocks noChangeArrowheads="1"/>
              </p:cNvSpPr>
              <p:nvPr/>
            </p:nvSpPr>
            <p:spPr bwMode="auto">
              <a:xfrm>
                <a:off x="3046" y="2205"/>
                <a:ext cx="88" cy="9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ru-RU" sz="1000" b="0">
                    <a:solidFill>
                      <a:srgbClr val="000000"/>
                    </a:solidFill>
                    <a:latin typeface="Arial Unicode MS" pitchFamily="34" charset="-128"/>
                  </a:rPr>
                  <a:t>40</a:t>
                </a:r>
                <a:endParaRPr lang="ru-RU" sz="1000"/>
              </a:p>
            </p:txBody>
          </p:sp>
          <p:sp>
            <p:nvSpPr>
              <p:cNvPr id="4453" name="Rectangle 82"/>
              <p:cNvSpPr>
                <a:spLocks noChangeArrowheads="1"/>
              </p:cNvSpPr>
              <p:nvPr/>
            </p:nvSpPr>
            <p:spPr bwMode="auto">
              <a:xfrm>
                <a:off x="3236" y="2205"/>
                <a:ext cx="88" cy="9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ru-RU" sz="1000" b="0">
                    <a:solidFill>
                      <a:srgbClr val="000000"/>
                    </a:solidFill>
                    <a:latin typeface="Arial Unicode MS" pitchFamily="34" charset="-128"/>
                  </a:rPr>
                  <a:t>60</a:t>
                </a:r>
                <a:endParaRPr lang="ru-RU" sz="1000"/>
              </a:p>
            </p:txBody>
          </p:sp>
          <p:sp>
            <p:nvSpPr>
              <p:cNvPr id="4454" name="Rectangle 84"/>
              <p:cNvSpPr>
                <a:spLocks noChangeArrowheads="1"/>
              </p:cNvSpPr>
              <p:nvPr/>
            </p:nvSpPr>
            <p:spPr bwMode="auto">
              <a:xfrm>
                <a:off x="3426" y="2205"/>
                <a:ext cx="88" cy="9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ru-RU" sz="1000" b="0">
                    <a:solidFill>
                      <a:srgbClr val="000000"/>
                    </a:solidFill>
                    <a:latin typeface="Arial Unicode MS" pitchFamily="34" charset="-128"/>
                  </a:rPr>
                  <a:t>80</a:t>
                </a:r>
                <a:endParaRPr lang="ru-RU" sz="1000"/>
              </a:p>
            </p:txBody>
          </p:sp>
          <p:sp>
            <p:nvSpPr>
              <p:cNvPr id="4455" name="Rectangle 86"/>
              <p:cNvSpPr>
                <a:spLocks noChangeArrowheads="1"/>
              </p:cNvSpPr>
              <p:nvPr/>
            </p:nvSpPr>
            <p:spPr bwMode="auto">
              <a:xfrm>
                <a:off x="3626" y="2207"/>
                <a:ext cx="155" cy="9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ru-RU" sz="1000">
                    <a:solidFill>
                      <a:srgbClr val="000000"/>
                    </a:solidFill>
                  </a:rPr>
                  <a:t>FeO</a:t>
                </a:r>
                <a:endParaRPr lang="ru-RU" sz="1000"/>
              </a:p>
            </p:txBody>
          </p:sp>
          <p:sp>
            <p:nvSpPr>
              <p:cNvPr id="4456" name="Rectangle 87"/>
              <p:cNvSpPr>
                <a:spLocks noChangeArrowheads="1"/>
              </p:cNvSpPr>
              <p:nvPr/>
            </p:nvSpPr>
            <p:spPr bwMode="auto">
              <a:xfrm>
                <a:off x="3014" y="2270"/>
                <a:ext cx="456" cy="9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ru-RU" sz="1000">
                    <a:solidFill>
                      <a:srgbClr val="000000"/>
                    </a:solidFill>
                  </a:rPr>
                  <a:t>FeO, mol</a:t>
                </a:r>
                <a:r>
                  <a:rPr lang="en-US" sz="1000">
                    <a:solidFill>
                      <a:srgbClr val="000000"/>
                    </a:solidFill>
                  </a:rPr>
                  <a:t>. </a:t>
                </a:r>
                <a:r>
                  <a:rPr lang="ru-RU" sz="1000">
                    <a:solidFill>
                      <a:srgbClr val="000000"/>
                    </a:solidFill>
                  </a:rPr>
                  <a:t>%</a:t>
                </a:r>
                <a:endParaRPr lang="ru-RU" sz="1000"/>
              </a:p>
            </p:txBody>
          </p:sp>
          <p:sp>
            <p:nvSpPr>
              <p:cNvPr id="4457" name="Rectangle 88"/>
              <p:cNvSpPr>
                <a:spLocks noChangeArrowheads="1"/>
              </p:cNvSpPr>
              <p:nvPr/>
            </p:nvSpPr>
            <p:spPr bwMode="auto">
              <a:xfrm>
                <a:off x="2627" y="1348"/>
                <a:ext cx="183" cy="9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ru-RU" sz="1000">
                    <a:solidFill>
                      <a:srgbClr val="000000"/>
                    </a:solidFill>
                    <a:latin typeface="Arial Unicode MS" pitchFamily="34" charset="-128"/>
                  </a:rPr>
                  <a:t>T, </a:t>
                </a:r>
                <a:r>
                  <a:rPr lang="ru-RU" sz="1000">
                    <a:solidFill>
                      <a:srgbClr val="000000"/>
                    </a:solidFill>
                    <a:latin typeface="Symbol" pitchFamily="18" charset="2"/>
                  </a:rPr>
                  <a:t>°</a:t>
                </a:r>
                <a:r>
                  <a:rPr lang="ru-RU" sz="1000">
                    <a:solidFill>
                      <a:srgbClr val="000000"/>
                    </a:solidFill>
                    <a:latin typeface="Arial Unicode MS" pitchFamily="34" charset="-128"/>
                  </a:rPr>
                  <a:t>C</a:t>
                </a:r>
              </a:p>
            </p:txBody>
          </p:sp>
          <p:sp>
            <p:nvSpPr>
              <p:cNvPr id="4458" name="Rectangle 89"/>
              <p:cNvSpPr>
                <a:spLocks noChangeArrowheads="1"/>
              </p:cNvSpPr>
              <p:nvPr/>
            </p:nvSpPr>
            <p:spPr bwMode="auto">
              <a:xfrm>
                <a:off x="2842" y="1348"/>
                <a:ext cx="22" cy="9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ru-RU" sz="1000">
                    <a:solidFill>
                      <a:srgbClr val="000000"/>
                    </a:solidFill>
                    <a:latin typeface="Arial Unicode MS" pitchFamily="34" charset="-128"/>
                  </a:rPr>
                  <a:t> </a:t>
                </a:r>
                <a:endParaRPr lang="ru-RU" sz="1000"/>
              </a:p>
            </p:txBody>
          </p:sp>
          <p:sp>
            <p:nvSpPr>
              <p:cNvPr id="4459" name="Line 90"/>
              <p:cNvSpPr>
                <a:spLocks noChangeShapeType="1"/>
              </p:cNvSpPr>
              <p:nvPr/>
            </p:nvSpPr>
            <p:spPr bwMode="auto">
              <a:xfrm>
                <a:off x="3654" y="1436"/>
                <a:ext cx="0" cy="747"/>
              </a:xfrm>
              <a:prstGeom prst="line">
                <a:avLst/>
              </a:prstGeom>
              <a:noFill/>
              <a:ln w="12700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4460" name="Line 91"/>
              <p:cNvSpPr>
                <a:spLocks noChangeShapeType="1"/>
              </p:cNvSpPr>
              <p:nvPr/>
            </p:nvSpPr>
            <p:spPr bwMode="auto">
              <a:xfrm flipH="1">
                <a:off x="3646" y="2142"/>
                <a:ext cx="8" cy="0"/>
              </a:xfrm>
              <a:prstGeom prst="line">
                <a:avLst/>
              </a:prstGeom>
              <a:noFill/>
              <a:ln w="12700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4461" name="Line 92"/>
              <p:cNvSpPr>
                <a:spLocks noChangeShapeType="1"/>
              </p:cNvSpPr>
              <p:nvPr/>
            </p:nvSpPr>
            <p:spPr bwMode="auto">
              <a:xfrm flipH="1">
                <a:off x="3646" y="2099"/>
                <a:ext cx="8" cy="1"/>
              </a:xfrm>
              <a:prstGeom prst="line">
                <a:avLst/>
              </a:prstGeom>
              <a:noFill/>
              <a:ln w="12700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4462" name="Line 93"/>
              <p:cNvSpPr>
                <a:spLocks noChangeShapeType="1"/>
              </p:cNvSpPr>
              <p:nvPr/>
            </p:nvSpPr>
            <p:spPr bwMode="auto">
              <a:xfrm flipH="1">
                <a:off x="3646" y="2058"/>
                <a:ext cx="7" cy="0"/>
              </a:xfrm>
              <a:prstGeom prst="line">
                <a:avLst/>
              </a:prstGeom>
              <a:noFill/>
              <a:ln w="12700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4463" name="Line 94"/>
              <p:cNvSpPr>
                <a:spLocks noChangeShapeType="1"/>
              </p:cNvSpPr>
              <p:nvPr/>
            </p:nvSpPr>
            <p:spPr bwMode="auto">
              <a:xfrm flipH="1">
                <a:off x="3646" y="2017"/>
                <a:ext cx="8" cy="0"/>
              </a:xfrm>
              <a:prstGeom prst="line">
                <a:avLst/>
              </a:prstGeom>
              <a:noFill/>
              <a:ln w="12700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4464" name="Line 95"/>
              <p:cNvSpPr>
                <a:spLocks noChangeShapeType="1"/>
              </p:cNvSpPr>
              <p:nvPr/>
            </p:nvSpPr>
            <p:spPr bwMode="auto">
              <a:xfrm flipH="1">
                <a:off x="3646" y="1975"/>
                <a:ext cx="8" cy="0"/>
              </a:xfrm>
              <a:prstGeom prst="line">
                <a:avLst/>
              </a:prstGeom>
              <a:noFill/>
              <a:ln w="12700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4465" name="Line 96"/>
              <p:cNvSpPr>
                <a:spLocks noChangeShapeType="1"/>
              </p:cNvSpPr>
              <p:nvPr/>
            </p:nvSpPr>
            <p:spPr bwMode="auto">
              <a:xfrm flipH="1">
                <a:off x="3646" y="1934"/>
                <a:ext cx="8" cy="0"/>
              </a:xfrm>
              <a:prstGeom prst="line">
                <a:avLst/>
              </a:prstGeom>
              <a:noFill/>
              <a:ln w="12700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4466" name="Line 97"/>
              <p:cNvSpPr>
                <a:spLocks noChangeShapeType="1"/>
              </p:cNvSpPr>
              <p:nvPr/>
            </p:nvSpPr>
            <p:spPr bwMode="auto">
              <a:xfrm flipH="1">
                <a:off x="3646" y="1893"/>
                <a:ext cx="8" cy="0"/>
              </a:xfrm>
              <a:prstGeom prst="line">
                <a:avLst/>
              </a:prstGeom>
              <a:noFill/>
              <a:ln w="12700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4467" name="Line 98"/>
              <p:cNvSpPr>
                <a:spLocks noChangeShapeType="1"/>
              </p:cNvSpPr>
              <p:nvPr/>
            </p:nvSpPr>
            <p:spPr bwMode="auto">
              <a:xfrm flipH="1">
                <a:off x="3646" y="1851"/>
                <a:ext cx="8" cy="0"/>
              </a:xfrm>
              <a:prstGeom prst="line">
                <a:avLst/>
              </a:prstGeom>
              <a:noFill/>
              <a:ln w="12700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4468" name="Line 99"/>
              <p:cNvSpPr>
                <a:spLocks noChangeShapeType="1"/>
              </p:cNvSpPr>
              <p:nvPr/>
            </p:nvSpPr>
            <p:spPr bwMode="auto">
              <a:xfrm flipH="1">
                <a:off x="3646" y="1809"/>
                <a:ext cx="8" cy="1"/>
              </a:xfrm>
              <a:prstGeom prst="line">
                <a:avLst/>
              </a:prstGeom>
              <a:noFill/>
              <a:ln w="12700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4469" name="Line 100"/>
              <p:cNvSpPr>
                <a:spLocks noChangeShapeType="1"/>
              </p:cNvSpPr>
              <p:nvPr/>
            </p:nvSpPr>
            <p:spPr bwMode="auto">
              <a:xfrm flipH="1">
                <a:off x="3646" y="1768"/>
                <a:ext cx="8" cy="0"/>
              </a:xfrm>
              <a:prstGeom prst="line">
                <a:avLst/>
              </a:prstGeom>
              <a:noFill/>
              <a:ln w="12700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4470" name="Line 101"/>
              <p:cNvSpPr>
                <a:spLocks noChangeShapeType="1"/>
              </p:cNvSpPr>
              <p:nvPr/>
            </p:nvSpPr>
            <p:spPr bwMode="auto">
              <a:xfrm flipH="1">
                <a:off x="3646" y="1726"/>
                <a:ext cx="8" cy="1"/>
              </a:xfrm>
              <a:prstGeom prst="line">
                <a:avLst/>
              </a:prstGeom>
              <a:noFill/>
              <a:ln w="12700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4471" name="Line 102"/>
              <p:cNvSpPr>
                <a:spLocks noChangeShapeType="1"/>
              </p:cNvSpPr>
              <p:nvPr/>
            </p:nvSpPr>
            <p:spPr bwMode="auto">
              <a:xfrm flipH="1">
                <a:off x="3646" y="1685"/>
                <a:ext cx="8" cy="1"/>
              </a:xfrm>
              <a:prstGeom prst="line">
                <a:avLst/>
              </a:prstGeom>
              <a:noFill/>
              <a:ln w="12700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4472" name="Line 103"/>
              <p:cNvSpPr>
                <a:spLocks noChangeShapeType="1"/>
              </p:cNvSpPr>
              <p:nvPr/>
            </p:nvSpPr>
            <p:spPr bwMode="auto">
              <a:xfrm flipH="1">
                <a:off x="3646" y="1644"/>
                <a:ext cx="8" cy="0"/>
              </a:xfrm>
              <a:prstGeom prst="line">
                <a:avLst/>
              </a:prstGeom>
              <a:noFill/>
              <a:ln w="12700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4473" name="Line 104"/>
              <p:cNvSpPr>
                <a:spLocks noChangeShapeType="1"/>
              </p:cNvSpPr>
              <p:nvPr/>
            </p:nvSpPr>
            <p:spPr bwMode="auto">
              <a:xfrm flipH="1">
                <a:off x="3646" y="1602"/>
                <a:ext cx="8" cy="0"/>
              </a:xfrm>
              <a:prstGeom prst="line">
                <a:avLst/>
              </a:prstGeom>
              <a:noFill/>
              <a:ln w="12700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4474" name="Line 105"/>
              <p:cNvSpPr>
                <a:spLocks noChangeShapeType="1"/>
              </p:cNvSpPr>
              <p:nvPr/>
            </p:nvSpPr>
            <p:spPr bwMode="auto">
              <a:xfrm flipH="1">
                <a:off x="3646" y="1559"/>
                <a:ext cx="8" cy="1"/>
              </a:xfrm>
              <a:prstGeom prst="line">
                <a:avLst/>
              </a:prstGeom>
              <a:noFill/>
              <a:ln w="12700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4475" name="Line 106"/>
              <p:cNvSpPr>
                <a:spLocks noChangeShapeType="1"/>
              </p:cNvSpPr>
              <p:nvPr/>
            </p:nvSpPr>
            <p:spPr bwMode="auto">
              <a:xfrm flipH="1">
                <a:off x="3646" y="1518"/>
                <a:ext cx="8" cy="1"/>
              </a:xfrm>
              <a:prstGeom prst="line">
                <a:avLst/>
              </a:prstGeom>
              <a:noFill/>
              <a:ln w="12700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4476" name="Line 107"/>
              <p:cNvSpPr>
                <a:spLocks noChangeShapeType="1"/>
              </p:cNvSpPr>
              <p:nvPr/>
            </p:nvSpPr>
            <p:spPr bwMode="auto">
              <a:xfrm flipH="1">
                <a:off x="3646" y="1477"/>
                <a:ext cx="8" cy="0"/>
              </a:xfrm>
              <a:prstGeom prst="line">
                <a:avLst/>
              </a:prstGeom>
              <a:noFill/>
              <a:ln w="12700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4477" name="Line 108"/>
              <p:cNvSpPr>
                <a:spLocks noChangeShapeType="1"/>
              </p:cNvSpPr>
              <p:nvPr/>
            </p:nvSpPr>
            <p:spPr bwMode="auto">
              <a:xfrm flipH="1">
                <a:off x="3646" y="1436"/>
                <a:ext cx="8" cy="0"/>
              </a:xfrm>
              <a:prstGeom prst="line">
                <a:avLst/>
              </a:prstGeom>
              <a:noFill/>
              <a:ln w="12700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4478" name="Line 109"/>
              <p:cNvSpPr>
                <a:spLocks noChangeShapeType="1"/>
              </p:cNvSpPr>
              <p:nvPr/>
            </p:nvSpPr>
            <p:spPr bwMode="auto">
              <a:xfrm flipH="1">
                <a:off x="3645" y="2099"/>
                <a:ext cx="9" cy="1"/>
              </a:xfrm>
              <a:prstGeom prst="line">
                <a:avLst/>
              </a:prstGeom>
              <a:noFill/>
              <a:ln w="12700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4479" name="Line 110"/>
              <p:cNvSpPr>
                <a:spLocks noChangeShapeType="1"/>
              </p:cNvSpPr>
              <p:nvPr/>
            </p:nvSpPr>
            <p:spPr bwMode="auto">
              <a:xfrm flipH="1">
                <a:off x="3645" y="2017"/>
                <a:ext cx="9" cy="0"/>
              </a:xfrm>
              <a:prstGeom prst="line">
                <a:avLst/>
              </a:prstGeom>
              <a:noFill/>
              <a:ln w="12700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4480" name="Line 111"/>
              <p:cNvSpPr>
                <a:spLocks noChangeShapeType="1"/>
              </p:cNvSpPr>
              <p:nvPr/>
            </p:nvSpPr>
            <p:spPr bwMode="auto">
              <a:xfrm flipH="1">
                <a:off x="3645" y="1934"/>
                <a:ext cx="9" cy="0"/>
              </a:xfrm>
              <a:prstGeom prst="line">
                <a:avLst/>
              </a:prstGeom>
              <a:noFill/>
              <a:ln w="12700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4481" name="Line 112"/>
              <p:cNvSpPr>
                <a:spLocks noChangeShapeType="1"/>
              </p:cNvSpPr>
              <p:nvPr/>
            </p:nvSpPr>
            <p:spPr bwMode="auto">
              <a:xfrm flipH="1">
                <a:off x="3645" y="1851"/>
                <a:ext cx="9" cy="0"/>
              </a:xfrm>
              <a:prstGeom prst="line">
                <a:avLst/>
              </a:prstGeom>
              <a:noFill/>
              <a:ln w="12700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4482" name="Line 113"/>
              <p:cNvSpPr>
                <a:spLocks noChangeShapeType="1"/>
              </p:cNvSpPr>
              <p:nvPr/>
            </p:nvSpPr>
            <p:spPr bwMode="auto">
              <a:xfrm flipH="1">
                <a:off x="3645" y="1768"/>
                <a:ext cx="9" cy="0"/>
              </a:xfrm>
              <a:prstGeom prst="line">
                <a:avLst/>
              </a:prstGeom>
              <a:noFill/>
              <a:ln w="12700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4483" name="Line 114"/>
              <p:cNvSpPr>
                <a:spLocks noChangeShapeType="1"/>
              </p:cNvSpPr>
              <p:nvPr/>
            </p:nvSpPr>
            <p:spPr bwMode="auto">
              <a:xfrm flipH="1">
                <a:off x="3645" y="1685"/>
                <a:ext cx="9" cy="1"/>
              </a:xfrm>
              <a:prstGeom prst="line">
                <a:avLst/>
              </a:prstGeom>
              <a:noFill/>
              <a:ln w="12700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4484" name="Line 115"/>
              <p:cNvSpPr>
                <a:spLocks noChangeShapeType="1"/>
              </p:cNvSpPr>
              <p:nvPr/>
            </p:nvSpPr>
            <p:spPr bwMode="auto">
              <a:xfrm flipH="1">
                <a:off x="3645" y="1602"/>
                <a:ext cx="9" cy="0"/>
              </a:xfrm>
              <a:prstGeom prst="line">
                <a:avLst/>
              </a:prstGeom>
              <a:noFill/>
              <a:ln w="12700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4485" name="Line 116"/>
              <p:cNvSpPr>
                <a:spLocks noChangeShapeType="1"/>
              </p:cNvSpPr>
              <p:nvPr/>
            </p:nvSpPr>
            <p:spPr bwMode="auto">
              <a:xfrm flipH="1">
                <a:off x="3645" y="1518"/>
                <a:ext cx="9" cy="1"/>
              </a:xfrm>
              <a:prstGeom prst="line">
                <a:avLst/>
              </a:prstGeom>
              <a:noFill/>
              <a:ln w="12700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4486" name="Line 117"/>
              <p:cNvSpPr>
                <a:spLocks noChangeShapeType="1"/>
              </p:cNvSpPr>
              <p:nvPr/>
            </p:nvSpPr>
            <p:spPr bwMode="auto">
              <a:xfrm flipH="1">
                <a:off x="3645" y="1436"/>
                <a:ext cx="9" cy="0"/>
              </a:xfrm>
              <a:prstGeom prst="line">
                <a:avLst/>
              </a:prstGeom>
              <a:noFill/>
              <a:ln w="12700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4488" name="Rectangle 119"/>
              <p:cNvSpPr>
                <a:spLocks noChangeArrowheads="1"/>
              </p:cNvSpPr>
              <p:nvPr/>
            </p:nvSpPr>
            <p:spPr bwMode="auto">
              <a:xfrm>
                <a:off x="2791" y="2011"/>
                <a:ext cx="22" cy="9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ru-RU" sz="1000">
                    <a:solidFill>
                      <a:srgbClr val="0000FF"/>
                    </a:solidFill>
                    <a:latin typeface="Arial Unicode MS" pitchFamily="34" charset="-128"/>
                  </a:rPr>
                  <a:t> </a:t>
                </a:r>
                <a:endParaRPr lang="ru-RU" sz="1000"/>
              </a:p>
            </p:txBody>
          </p:sp>
          <p:sp>
            <p:nvSpPr>
              <p:cNvPr id="4489" name="Rectangle 120"/>
              <p:cNvSpPr>
                <a:spLocks noChangeArrowheads="1"/>
              </p:cNvSpPr>
              <p:nvPr/>
            </p:nvSpPr>
            <p:spPr bwMode="auto">
              <a:xfrm>
                <a:off x="3003" y="1869"/>
                <a:ext cx="198" cy="9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ru-RU" sz="1000">
                    <a:solidFill>
                      <a:srgbClr val="0000FF"/>
                    </a:solidFill>
                    <a:latin typeface="Arial Unicode MS" pitchFamily="34" charset="-128"/>
                  </a:rPr>
                  <a:t>L+SS</a:t>
                </a:r>
                <a:endParaRPr lang="ru-RU" sz="1000"/>
              </a:p>
            </p:txBody>
          </p:sp>
          <p:sp>
            <p:nvSpPr>
              <p:cNvPr id="4490" name="Rectangle 121"/>
              <p:cNvSpPr>
                <a:spLocks noChangeArrowheads="1"/>
              </p:cNvSpPr>
              <p:nvPr/>
            </p:nvSpPr>
            <p:spPr bwMode="auto">
              <a:xfrm>
                <a:off x="3084" y="1869"/>
                <a:ext cx="22" cy="9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ru-RU" sz="1000">
                    <a:solidFill>
                      <a:srgbClr val="0000FF"/>
                    </a:solidFill>
                    <a:latin typeface="Arial Unicode MS" pitchFamily="34" charset="-128"/>
                  </a:rPr>
                  <a:t> </a:t>
                </a:r>
                <a:endParaRPr lang="ru-RU" sz="1000"/>
              </a:p>
            </p:txBody>
          </p:sp>
          <p:sp>
            <p:nvSpPr>
              <p:cNvPr id="4491" name="Rectangle 122"/>
              <p:cNvSpPr>
                <a:spLocks noChangeArrowheads="1"/>
              </p:cNvSpPr>
              <p:nvPr/>
            </p:nvSpPr>
            <p:spPr bwMode="auto">
              <a:xfrm>
                <a:off x="3218" y="1579"/>
                <a:ext cx="45" cy="9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ru-RU" sz="1000">
                    <a:solidFill>
                      <a:srgbClr val="0000FF"/>
                    </a:solidFill>
                    <a:latin typeface="Arial Unicode MS" pitchFamily="34" charset="-128"/>
                  </a:rPr>
                  <a:t>L</a:t>
                </a:r>
                <a:endParaRPr lang="ru-RU" sz="1000"/>
              </a:p>
            </p:txBody>
          </p:sp>
          <p:sp>
            <p:nvSpPr>
              <p:cNvPr id="4492" name="Rectangle 123"/>
              <p:cNvSpPr>
                <a:spLocks noChangeArrowheads="1"/>
              </p:cNvSpPr>
              <p:nvPr/>
            </p:nvSpPr>
            <p:spPr bwMode="auto">
              <a:xfrm>
                <a:off x="3242" y="1579"/>
                <a:ext cx="22" cy="9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ru-RU" sz="1000">
                    <a:solidFill>
                      <a:srgbClr val="0000FF"/>
                    </a:solidFill>
                  </a:rPr>
                  <a:t> </a:t>
                </a:r>
                <a:endParaRPr lang="ru-RU" sz="1000"/>
              </a:p>
            </p:txBody>
          </p:sp>
        </p:grpSp>
        <p:sp>
          <p:nvSpPr>
            <p:cNvPr id="4493" name="Text Box 197"/>
            <p:cNvSpPr txBox="1">
              <a:spLocks noChangeArrowheads="1"/>
            </p:cNvSpPr>
            <p:nvPr/>
          </p:nvSpPr>
          <p:spPr bwMode="auto">
            <a:xfrm>
              <a:off x="2831" y="1365"/>
              <a:ext cx="716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800" b="1"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>
                <a:defRPr sz="2800" b="1"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>
                <a:defRPr sz="2800" b="1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>
                <a:defRPr sz="2800" b="1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>
                <a:defRPr sz="2800" b="1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/>
              <a:r>
                <a:rPr lang="en-US" sz="1400">
                  <a:solidFill>
                    <a:schemeClr val="accent2"/>
                  </a:solidFill>
                </a:rPr>
                <a:t>Published</a:t>
              </a:r>
            </a:p>
          </p:txBody>
        </p:sp>
      </p:grpSp>
      <p:sp>
        <p:nvSpPr>
          <p:cNvPr id="4102" name="Freeform 2"/>
          <p:cNvSpPr>
            <a:spLocks noChangeAspect="1"/>
          </p:cNvSpPr>
          <p:nvPr/>
        </p:nvSpPr>
        <p:spPr bwMode="auto">
          <a:xfrm>
            <a:off x="1549400" y="3370263"/>
            <a:ext cx="635000" cy="417512"/>
          </a:xfrm>
          <a:custGeom>
            <a:avLst/>
            <a:gdLst>
              <a:gd name="T0" fmla="*/ 0 w 400"/>
              <a:gd name="T1" fmla="*/ 300 h 263"/>
              <a:gd name="T2" fmla="*/ 96 w 400"/>
              <a:gd name="T3" fmla="*/ 501 h 263"/>
              <a:gd name="T4" fmla="*/ 655 w 400"/>
              <a:gd name="T5" fmla="*/ 493 h 263"/>
              <a:gd name="T6" fmla="*/ 174 w 400"/>
              <a:gd name="T7" fmla="*/ 0 h 263"/>
              <a:gd name="T8" fmla="*/ 0 w 400"/>
              <a:gd name="T9" fmla="*/ 300 h 26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00"/>
              <a:gd name="T16" fmla="*/ 0 h 263"/>
              <a:gd name="T17" fmla="*/ 667 w 400"/>
              <a:gd name="T18" fmla="*/ 501 h 26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00" h="263">
                <a:moveTo>
                  <a:pt x="0" y="176"/>
                </a:moveTo>
                <a:cubicBezTo>
                  <a:pt x="0" y="176"/>
                  <a:pt x="14" y="211"/>
                  <a:pt x="5" y="261"/>
                </a:cubicBezTo>
                <a:cubicBezTo>
                  <a:pt x="58" y="263"/>
                  <a:pt x="2" y="261"/>
                  <a:pt x="389" y="261"/>
                </a:cubicBezTo>
                <a:cubicBezTo>
                  <a:pt x="400" y="211"/>
                  <a:pt x="277" y="0"/>
                  <a:pt x="101" y="5"/>
                </a:cubicBezTo>
                <a:cubicBezTo>
                  <a:pt x="2" y="183"/>
                  <a:pt x="0" y="176"/>
                  <a:pt x="0" y="176"/>
                </a:cubicBezTo>
                <a:close/>
              </a:path>
            </a:pathLst>
          </a:custGeom>
          <a:gradFill rotWithShape="1">
            <a:gsLst>
              <a:gs pos="0">
                <a:schemeClr val="accent1">
                  <a:alpha val="39000"/>
                </a:schemeClr>
              </a:gs>
              <a:gs pos="100000">
                <a:srgbClr val="000099">
                  <a:alpha val="14000"/>
                </a:srgbClr>
              </a:gs>
            </a:gsLst>
            <a:path path="rect">
              <a:fillToRect l="50000" t="50000" r="50000" b="50000"/>
            </a:path>
          </a:gradFill>
          <a:ln w="12700" cap="flat" cmpd="sng">
            <a:solidFill>
              <a:srgbClr val="008000"/>
            </a:solidFill>
            <a:prstDash val="lgDash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de-DE"/>
          </a:p>
        </p:txBody>
      </p:sp>
      <p:sp>
        <p:nvSpPr>
          <p:cNvPr id="4107" name="Text Box 6"/>
          <p:cNvSpPr txBox="1">
            <a:spLocks noChangeAspect="1" noChangeArrowheads="1"/>
          </p:cNvSpPr>
          <p:nvPr/>
        </p:nvSpPr>
        <p:spPr bwMode="auto">
          <a:xfrm>
            <a:off x="1190625" y="3757613"/>
            <a:ext cx="6127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2800" b="1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sz="2800" b="1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sz="2800" b="1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2800" b="1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2800" b="1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US" sz="1600"/>
              <a:t>SiO</a:t>
            </a:r>
            <a:r>
              <a:rPr lang="en-US" sz="1600" baseline="-25000"/>
              <a:t>2</a:t>
            </a:r>
            <a:endParaRPr lang="ru-RU" sz="1600"/>
          </a:p>
        </p:txBody>
      </p:sp>
      <p:sp>
        <p:nvSpPr>
          <p:cNvPr id="4108" name="Text Box 8"/>
          <p:cNvSpPr txBox="1">
            <a:spLocks noChangeAspect="1" noChangeArrowheads="1"/>
          </p:cNvSpPr>
          <p:nvPr/>
        </p:nvSpPr>
        <p:spPr bwMode="auto">
          <a:xfrm>
            <a:off x="2284413" y="1658938"/>
            <a:ext cx="566737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2800" b="1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sz="2800" b="1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sz="2800" b="1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2800" b="1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2800" b="1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US" sz="1600"/>
              <a:t>UO</a:t>
            </a:r>
            <a:r>
              <a:rPr lang="en-US" sz="1600" baseline="-25000"/>
              <a:t>2</a:t>
            </a:r>
            <a:endParaRPr lang="ru-RU" sz="1600" baseline="-25000"/>
          </a:p>
        </p:txBody>
      </p:sp>
      <p:sp>
        <p:nvSpPr>
          <p:cNvPr id="4109" name="Text Box 7"/>
          <p:cNvSpPr txBox="1">
            <a:spLocks noChangeAspect="1" noChangeArrowheads="1"/>
          </p:cNvSpPr>
          <p:nvPr/>
        </p:nvSpPr>
        <p:spPr bwMode="auto">
          <a:xfrm>
            <a:off x="3362325" y="3757613"/>
            <a:ext cx="579438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2800" b="1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sz="2800" b="1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sz="2800" b="1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2800" b="1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2800" b="1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US" sz="1600"/>
              <a:t>FeO</a:t>
            </a:r>
            <a:endParaRPr lang="ru-RU" sz="1600" baseline="-25000"/>
          </a:p>
        </p:txBody>
      </p:sp>
      <p:sp>
        <p:nvSpPr>
          <p:cNvPr id="4110" name="Line 9"/>
          <p:cNvSpPr>
            <a:spLocks noChangeAspect="1" noChangeShapeType="1"/>
          </p:cNvSpPr>
          <p:nvPr/>
        </p:nvSpPr>
        <p:spPr bwMode="auto">
          <a:xfrm>
            <a:off x="2520950" y="1925638"/>
            <a:ext cx="420688" cy="1863725"/>
          </a:xfrm>
          <a:prstGeom prst="line">
            <a:avLst/>
          </a:prstGeom>
          <a:noFill/>
          <a:ln w="31750">
            <a:solidFill>
              <a:srgbClr val="FF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111" name="Line 11"/>
          <p:cNvSpPr>
            <a:spLocks noChangeAspect="1" noChangeShapeType="1"/>
          </p:cNvSpPr>
          <p:nvPr/>
        </p:nvSpPr>
        <p:spPr bwMode="auto">
          <a:xfrm>
            <a:off x="2928938" y="3783013"/>
            <a:ext cx="644525" cy="0"/>
          </a:xfrm>
          <a:prstGeom prst="line">
            <a:avLst/>
          </a:prstGeom>
          <a:noFill/>
          <a:ln w="50800">
            <a:solidFill>
              <a:srgbClr val="0000FF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112" name="Line 12"/>
          <p:cNvSpPr>
            <a:spLocks noChangeAspect="1" noChangeShapeType="1"/>
          </p:cNvSpPr>
          <p:nvPr/>
        </p:nvSpPr>
        <p:spPr bwMode="auto">
          <a:xfrm flipV="1">
            <a:off x="1465263" y="1916113"/>
            <a:ext cx="1055687" cy="1874837"/>
          </a:xfrm>
          <a:prstGeom prst="line">
            <a:avLst/>
          </a:prstGeom>
          <a:noFill/>
          <a:ln w="50800">
            <a:solidFill>
              <a:srgbClr val="008000"/>
            </a:solidFill>
            <a:prstDash val="dash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113" name="Line 13"/>
          <p:cNvSpPr>
            <a:spLocks noChangeAspect="1" noChangeShapeType="1"/>
          </p:cNvSpPr>
          <p:nvPr/>
        </p:nvSpPr>
        <p:spPr bwMode="auto">
          <a:xfrm>
            <a:off x="2516188" y="1922463"/>
            <a:ext cx="1057275" cy="1860550"/>
          </a:xfrm>
          <a:prstGeom prst="line">
            <a:avLst/>
          </a:prstGeom>
          <a:noFill/>
          <a:ln w="50800">
            <a:solidFill>
              <a:srgbClr val="008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114" name="Text Box 14"/>
          <p:cNvSpPr txBox="1">
            <a:spLocks noChangeAspect="1" noChangeArrowheads="1"/>
          </p:cNvSpPr>
          <p:nvPr/>
        </p:nvSpPr>
        <p:spPr bwMode="auto">
          <a:xfrm rot="3627502">
            <a:off x="2456657" y="2615406"/>
            <a:ext cx="1471612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2800" b="1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sz="2800" b="1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sz="2800" b="1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2800" b="1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2800" b="1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US" sz="2000">
                <a:solidFill>
                  <a:srgbClr val="008000"/>
                </a:solidFill>
              </a:rPr>
              <a:t>CORPHAD</a:t>
            </a:r>
            <a:endParaRPr lang="ru-RU" sz="2000">
              <a:solidFill>
                <a:srgbClr val="008000"/>
              </a:solidFill>
            </a:endParaRPr>
          </a:p>
        </p:txBody>
      </p:sp>
      <p:sp>
        <p:nvSpPr>
          <p:cNvPr id="4115" name="Text Box 15"/>
          <p:cNvSpPr txBox="1">
            <a:spLocks noChangeAspect="1" noChangeArrowheads="1"/>
          </p:cNvSpPr>
          <p:nvPr/>
        </p:nvSpPr>
        <p:spPr bwMode="auto">
          <a:xfrm rot="-3682559">
            <a:off x="770731" y="2615407"/>
            <a:ext cx="2182813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2800" b="1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sz="2800" b="1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sz="2800" b="1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2800" b="1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2800" b="1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US" sz="1600">
                <a:solidFill>
                  <a:srgbClr val="008000"/>
                </a:solidFill>
              </a:rPr>
              <a:t>CORPHAD+PRECOS</a:t>
            </a:r>
            <a:endParaRPr lang="ru-RU" sz="1600">
              <a:solidFill>
                <a:srgbClr val="008000"/>
              </a:solidFill>
            </a:endParaRPr>
          </a:p>
        </p:txBody>
      </p:sp>
      <p:sp>
        <p:nvSpPr>
          <p:cNvPr id="4116" name="Oval 198"/>
          <p:cNvSpPr>
            <a:spLocks noChangeAspect="1" noChangeArrowheads="1"/>
          </p:cNvSpPr>
          <p:nvPr/>
        </p:nvSpPr>
        <p:spPr bwMode="auto">
          <a:xfrm>
            <a:off x="2903538" y="3748088"/>
            <a:ext cx="58737" cy="58737"/>
          </a:xfrm>
          <a:prstGeom prst="ellipse">
            <a:avLst/>
          </a:prstGeom>
          <a:solidFill>
            <a:srgbClr val="FFFF00"/>
          </a:solidFill>
          <a:ln w="12700" algn="ctr">
            <a:solidFill>
              <a:schemeClr val="accent2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117" name="Text Box 199"/>
          <p:cNvSpPr txBox="1">
            <a:spLocks noChangeAspect="1" noChangeArrowheads="1"/>
          </p:cNvSpPr>
          <p:nvPr/>
        </p:nvSpPr>
        <p:spPr bwMode="auto">
          <a:xfrm>
            <a:off x="2584450" y="3757613"/>
            <a:ext cx="927100" cy="334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2800" b="1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sz="2800" b="1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sz="2800" b="1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2800" b="1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2800" b="1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US" sz="1600"/>
              <a:t>Fe</a:t>
            </a:r>
            <a:r>
              <a:rPr lang="en-US" sz="1600" baseline="-25000"/>
              <a:t>2</a:t>
            </a:r>
            <a:r>
              <a:rPr lang="en-US" sz="1600"/>
              <a:t>SiO</a:t>
            </a:r>
            <a:r>
              <a:rPr lang="en-US" sz="1600" baseline="-25000"/>
              <a:t>4</a:t>
            </a:r>
            <a:endParaRPr lang="ru-RU" sz="1600" baseline="-25000"/>
          </a:p>
        </p:txBody>
      </p:sp>
      <p:sp>
        <p:nvSpPr>
          <p:cNvPr id="4118" name="Line 205"/>
          <p:cNvSpPr>
            <a:spLocks noChangeAspect="1" noChangeShapeType="1"/>
          </p:cNvSpPr>
          <p:nvPr/>
        </p:nvSpPr>
        <p:spPr bwMode="auto">
          <a:xfrm>
            <a:off x="1479550" y="3783013"/>
            <a:ext cx="1430338" cy="0"/>
          </a:xfrm>
          <a:prstGeom prst="line">
            <a:avLst/>
          </a:prstGeom>
          <a:noFill/>
          <a:ln w="50800">
            <a:solidFill>
              <a:srgbClr val="0000FF"/>
            </a:solidFill>
            <a:prstDash val="dash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119" name="Oval 241"/>
          <p:cNvSpPr>
            <a:spLocks noChangeAspect="1" noChangeArrowheads="1"/>
          </p:cNvSpPr>
          <p:nvPr/>
        </p:nvSpPr>
        <p:spPr bwMode="auto">
          <a:xfrm>
            <a:off x="2259013" y="2435225"/>
            <a:ext cx="349250" cy="525463"/>
          </a:xfrm>
          <a:prstGeom prst="ellipse">
            <a:avLst/>
          </a:prstGeom>
          <a:gradFill rotWithShape="1">
            <a:gsLst>
              <a:gs pos="0">
                <a:srgbClr val="FFFF99">
                  <a:alpha val="64998"/>
                </a:srgbClr>
              </a:gs>
              <a:gs pos="100000">
                <a:srgbClr val="FF3300">
                  <a:alpha val="29999"/>
                </a:srgbClr>
              </a:gs>
            </a:gsLst>
            <a:path path="shape">
              <a:fillToRect l="50000" t="50000" r="50000" b="50000"/>
            </a:path>
          </a:gradFill>
          <a:ln>
            <a:noFill/>
          </a:ln>
          <a:extLs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round/>
                <a:headEnd type="none" w="sm" len="sm"/>
                <a:tailEnd type="none" w="sm" len="sm"/>
              </a14:hiddenLine>
            </a:ext>
          </a:extLst>
        </p:spPr>
        <p:txBody>
          <a:bodyPr wrap="none" anchor="ctr"/>
          <a:lstStyle/>
          <a:p>
            <a:pPr algn="ctr"/>
            <a:r>
              <a:rPr lang="en-US" sz="2000">
                <a:solidFill>
                  <a:srgbClr val="FF0000"/>
                </a:solidFill>
              </a:rPr>
              <a:t>?</a:t>
            </a:r>
            <a:endParaRPr lang="ru-RU" sz="2000">
              <a:solidFill>
                <a:srgbClr val="FF0000"/>
              </a:solidFill>
            </a:endParaRPr>
          </a:p>
        </p:txBody>
      </p:sp>
      <p:sp>
        <p:nvSpPr>
          <p:cNvPr id="4178" name="Oval 424"/>
          <p:cNvSpPr>
            <a:spLocks noChangeAspect="1" noChangeArrowheads="1"/>
          </p:cNvSpPr>
          <p:nvPr/>
        </p:nvSpPr>
        <p:spPr bwMode="auto">
          <a:xfrm>
            <a:off x="1685925" y="3405188"/>
            <a:ext cx="349250" cy="365125"/>
          </a:xfrm>
          <a:prstGeom prst="ellipse">
            <a:avLst/>
          </a:prstGeom>
          <a:gradFill rotWithShape="1">
            <a:gsLst>
              <a:gs pos="0">
                <a:srgbClr val="FFFF99">
                  <a:alpha val="64998"/>
                </a:srgbClr>
              </a:gs>
              <a:gs pos="100000">
                <a:srgbClr val="FF3300">
                  <a:alpha val="29999"/>
                </a:srgbClr>
              </a:gs>
            </a:gsLst>
            <a:path path="shape">
              <a:fillToRect l="50000" t="50000" r="50000" b="50000"/>
            </a:path>
          </a:gradFill>
          <a:ln>
            <a:noFill/>
          </a:ln>
          <a:extLs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round/>
                <a:headEnd type="none" w="sm" len="sm"/>
                <a:tailEnd type="none" w="sm" len="sm"/>
              </a14:hiddenLine>
            </a:ext>
          </a:extLst>
        </p:spPr>
        <p:txBody>
          <a:bodyPr wrap="none" anchor="ctr"/>
          <a:lstStyle/>
          <a:p>
            <a:r>
              <a:rPr lang="en-US" sz="2000">
                <a:solidFill>
                  <a:srgbClr val="FF0000"/>
                </a:solidFill>
              </a:rPr>
              <a:t>?</a:t>
            </a:r>
            <a:endParaRPr lang="ru-RU" sz="2000">
              <a:solidFill>
                <a:srgbClr val="FF0000"/>
              </a:solidFill>
            </a:endParaRPr>
          </a:p>
        </p:txBody>
      </p:sp>
      <p:sp>
        <p:nvSpPr>
          <p:cNvPr id="4180" name="Oval 438"/>
          <p:cNvSpPr>
            <a:spLocks noChangeAspect="1" noChangeArrowheads="1"/>
          </p:cNvSpPr>
          <p:nvPr/>
        </p:nvSpPr>
        <p:spPr bwMode="auto">
          <a:xfrm>
            <a:off x="2935288" y="3605213"/>
            <a:ext cx="127000" cy="134937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round/>
                <a:headEnd type="none" w="sm" len="sm"/>
                <a:tailEnd type="none" w="sm" len="sm"/>
              </a14:hiddenLine>
            </a:ext>
          </a:extLst>
        </p:spPr>
        <p:txBody>
          <a:bodyPr wrap="none" anchor="ctr"/>
          <a:lstStyle/>
          <a:p>
            <a:pPr algn="ctr"/>
            <a:r>
              <a:rPr lang="en-US" sz="1400">
                <a:solidFill>
                  <a:srgbClr val="008000"/>
                </a:solidFill>
              </a:rPr>
              <a:t>1</a:t>
            </a:r>
            <a:endParaRPr lang="ru-RU" sz="1400">
              <a:solidFill>
                <a:srgbClr val="008000"/>
              </a:solidFill>
            </a:endParaRPr>
          </a:p>
        </p:txBody>
      </p:sp>
      <p:sp>
        <p:nvSpPr>
          <p:cNvPr id="4181" name="Oval 440"/>
          <p:cNvSpPr>
            <a:spLocks noChangeAspect="1" noChangeArrowheads="1"/>
          </p:cNvSpPr>
          <p:nvPr/>
        </p:nvSpPr>
        <p:spPr bwMode="auto">
          <a:xfrm>
            <a:off x="2889250" y="3654425"/>
            <a:ext cx="58738" cy="58738"/>
          </a:xfrm>
          <a:prstGeom prst="ellipse">
            <a:avLst/>
          </a:prstGeom>
          <a:solidFill>
            <a:srgbClr val="CCFFFF"/>
          </a:solidFill>
          <a:ln w="12700" algn="ctr">
            <a:solidFill>
              <a:srgbClr val="0080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182" name="Oval 441"/>
          <p:cNvSpPr>
            <a:spLocks noChangeAspect="1" noChangeArrowheads="1"/>
          </p:cNvSpPr>
          <p:nvPr/>
        </p:nvSpPr>
        <p:spPr bwMode="auto">
          <a:xfrm>
            <a:off x="2803525" y="3255963"/>
            <a:ext cx="58738" cy="58737"/>
          </a:xfrm>
          <a:prstGeom prst="ellipse">
            <a:avLst/>
          </a:prstGeom>
          <a:solidFill>
            <a:srgbClr val="CCFFFF"/>
          </a:solidFill>
          <a:ln w="12700" algn="ctr">
            <a:solidFill>
              <a:srgbClr val="0080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183" name="Oval 442"/>
          <p:cNvSpPr>
            <a:spLocks noChangeAspect="1" noChangeArrowheads="1"/>
          </p:cNvSpPr>
          <p:nvPr/>
        </p:nvSpPr>
        <p:spPr bwMode="auto">
          <a:xfrm>
            <a:off x="2638425" y="2574925"/>
            <a:ext cx="58738" cy="58738"/>
          </a:xfrm>
          <a:prstGeom prst="ellipse">
            <a:avLst/>
          </a:prstGeom>
          <a:solidFill>
            <a:srgbClr val="CCFFFF"/>
          </a:solidFill>
          <a:ln w="12700" algn="ctr">
            <a:solidFill>
              <a:srgbClr val="0080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184" name="Oval 443"/>
          <p:cNvSpPr>
            <a:spLocks noChangeAspect="1" noChangeArrowheads="1"/>
          </p:cNvSpPr>
          <p:nvPr/>
        </p:nvSpPr>
        <p:spPr bwMode="auto">
          <a:xfrm>
            <a:off x="2660650" y="3479800"/>
            <a:ext cx="58738" cy="58738"/>
          </a:xfrm>
          <a:prstGeom prst="ellipse">
            <a:avLst/>
          </a:prstGeom>
          <a:solidFill>
            <a:srgbClr val="CCFFFF"/>
          </a:solidFill>
          <a:ln w="12700" algn="ctr">
            <a:solidFill>
              <a:srgbClr val="0080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185" name="Oval 444"/>
          <p:cNvSpPr>
            <a:spLocks noChangeAspect="1" noChangeArrowheads="1"/>
          </p:cNvSpPr>
          <p:nvPr/>
        </p:nvSpPr>
        <p:spPr bwMode="auto">
          <a:xfrm>
            <a:off x="2767013" y="3689350"/>
            <a:ext cx="58737" cy="58738"/>
          </a:xfrm>
          <a:prstGeom prst="ellipse">
            <a:avLst/>
          </a:prstGeom>
          <a:solidFill>
            <a:srgbClr val="CCFFFF"/>
          </a:solidFill>
          <a:ln w="12700" algn="ctr">
            <a:solidFill>
              <a:srgbClr val="0080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186" name="Oval 445"/>
          <p:cNvSpPr>
            <a:spLocks noChangeAspect="1" noChangeArrowheads="1"/>
          </p:cNvSpPr>
          <p:nvPr/>
        </p:nvSpPr>
        <p:spPr bwMode="auto">
          <a:xfrm>
            <a:off x="3036888" y="3676650"/>
            <a:ext cx="58737" cy="58738"/>
          </a:xfrm>
          <a:prstGeom prst="ellipse">
            <a:avLst/>
          </a:prstGeom>
          <a:solidFill>
            <a:srgbClr val="CCFFFF"/>
          </a:solidFill>
          <a:ln w="12700" algn="ctr">
            <a:solidFill>
              <a:srgbClr val="0080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187" name="Oval 446"/>
          <p:cNvSpPr>
            <a:spLocks noChangeAspect="1" noChangeArrowheads="1"/>
          </p:cNvSpPr>
          <p:nvPr/>
        </p:nvSpPr>
        <p:spPr bwMode="auto">
          <a:xfrm>
            <a:off x="2305050" y="3100388"/>
            <a:ext cx="57150" cy="58737"/>
          </a:xfrm>
          <a:prstGeom prst="ellipse">
            <a:avLst/>
          </a:prstGeom>
          <a:solidFill>
            <a:srgbClr val="CCFFFF"/>
          </a:solidFill>
          <a:ln w="12700" algn="ctr">
            <a:solidFill>
              <a:srgbClr val="0080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188" name="Oval 447"/>
          <p:cNvSpPr>
            <a:spLocks noChangeAspect="1" noChangeArrowheads="1"/>
          </p:cNvSpPr>
          <p:nvPr/>
        </p:nvSpPr>
        <p:spPr bwMode="auto">
          <a:xfrm>
            <a:off x="1773238" y="3463925"/>
            <a:ext cx="58737" cy="57150"/>
          </a:xfrm>
          <a:prstGeom prst="ellipse">
            <a:avLst/>
          </a:prstGeom>
          <a:solidFill>
            <a:srgbClr val="CCFFFF"/>
          </a:solidFill>
          <a:ln w="12700" algn="ctr">
            <a:solidFill>
              <a:srgbClr val="0080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189" name="Oval 448"/>
          <p:cNvSpPr>
            <a:spLocks noChangeAspect="1" noChangeArrowheads="1"/>
          </p:cNvSpPr>
          <p:nvPr/>
        </p:nvSpPr>
        <p:spPr bwMode="auto">
          <a:xfrm>
            <a:off x="1927225" y="3681413"/>
            <a:ext cx="58738" cy="58737"/>
          </a:xfrm>
          <a:prstGeom prst="ellipse">
            <a:avLst/>
          </a:prstGeom>
          <a:solidFill>
            <a:srgbClr val="CCFFFF"/>
          </a:solidFill>
          <a:ln w="12700" algn="ctr">
            <a:solidFill>
              <a:srgbClr val="0080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190" name="Oval 449"/>
          <p:cNvSpPr>
            <a:spLocks noChangeAspect="1" noChangeArrowheads="1"/>
          </p:cNvSpPr>
          <p:nvPr/>
        </p:nvSpPr>
        <p:spPr bwMode="auto">
          <a:xfrm>
            <a:off x="1757363" y="3613150"/>
            <a:ext cx="58737" cy="57150"/>
          </a:xfrm>
          <a:prstGeom prst="ellipse">
            <a:avLst/>
          </a:prstGeom>
          <a:solidFill>
            <a:srgbClr val="CCFFFF"/>
          </a:solidFill>
          <a:ln w="12700" algn="ctr">
            <a:solidFill>
              <a:srgbClr val="0080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191" name="Oval 450"/>
          <p:cNvSpPr>
            <a:spLocks noChangeAspect="1" noChangeArrowheads="1"/>
          </p:cNvSpPr>
          <p:nvPr/>
        </p:nvSpPr>
        <p:spPr bwMode="auto">
          <a:xfrm>
            <a:off x="2887663" y="3284538"/>
            <a:ext cx="127000" cy="134937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round/>
                <a:headEnd type="none" w="sm" len="sm"/>
                <a:tailEnd type="none" w="sm" len="sm"/>
              </a14:hiddenLine>
            </a:ext>
          </a:extLst>
        </p:spPr>
        <p:txBody>
          <a:bodyPr wrap="none" anchor="ctr"/>
          <a:lstStyle/>
          <a:p>
            <a:pPr algn="ctr"/>
            <a:r>
              <a:rPr lang="en-US" sz="1400">
                <a:solidFill>
                  <a:srgbClr val="008000"/>
                </a:solidFill>
              </a:rPr>
              <a:t>2</a:t>
            </a:r>
            <a:endParaRPr lang="ru-RU" sz="1400">
              <a:solidFill>
                <a:srgbClr val="008000"/>
              </a:solidFill>
            </a:endParaRPr>
          </a:p>
        </p:txBody>
      </p:sp>
      <p:sp>
        <p:nvSpPr>
          <p:cNvPr id="4192" name="Oval 451"/>
          <p:cNvSpPr>
            <a:spLocks noChangeAspect="1" noChangeArrowheads="1"/>
          </p:cNvSpPr>
          <p:nvPr/>
        </p:nvSpPr>
        <p:spPr bwMode="auto">
          <a:xfrm>
            <a:off x="2709863" y="2540000"/>
            <a:ext cx="127000" cy="134938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round/>
                <a:headEnd type="none" w="sm" len="sm"/>
                <a:tailEnd type="none" w="sm" len="sm"/>
              </a14:hiddenLine>
            </a:ext>
          </a:extLst>
        </p:spPr>
        <p:txBody>
          <a:bodyPr wrap="none" anchor="ctr"/>
          <a:lstStyle/>
          <a:p>
            <a:pPr algn="ctr"/>
            <a:r>
              <a:rPr lang="en-US" sz="1400">
                <a:solidFill>
                  <a:srgbClr val="008000"/>
                </a:solidFill>
              </a:rPr>
              <a:t>3</a:t>
            </a:r>
            <a:endParaRPr lang="ru-RU" sz="1400">
              <a:solidFill>
                <a:srgbClr val="008000"/>
              </a:solidFill>
            </a:endParaRPr>
          </a:p>
        </p:txBody>
      </p:sp>
      <p:sp>
        <p:nvSpPr>
          <p:cNvPr id="4193" name="Oval 453"/>
          <p:cNvSpPr>
            <a:spLocks noChangeAspect="1" noChangeArrowheads="1"/>
          </p:cNvSpPr>
          <p:nvPr/>
        </p:nvSpPr>
        <p:spPr bwMode="auto">
          <a:xfrm>
            <a:off x="3081338" y="3551238"/>
            <a:ext cx="127000" cy="133350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round/>
                <a:headEnd type="none" w="sm" len="sm"/>
                <a:tailEnd type="none" w="sm" len="sm"/>
              </a14:hiddenLine>
            </a:ext>
          </a:extLst>
        </p:spPr>
        <p:txBody>
          <a:bodyPr wrap="none" anchor="ctr"/>
          <a:lstStyle/>
          <a:p>
            <a:pPr algn="ctr"/>
            <a:r>
              <a:rPr lang="ru-RU" sz="1400">
                <a:solidFill>
                  <a:srgbClr val="008000"/>
                </a:solidFill>
              </a:rPr>
              <a:t>4</a:t>
            </a:r>
          </a:p>
        </p:txBody>
      </p:sp>
      <p:sp>
        <p:nvSpPr>
          <p:cNvPr id="4194" name="Oval 454"/>
          <p:cNvSpPr>
            <a:spLocks noChangeAspect="1" noChangeArrowheads="1"/>
          </p:cNvSpPr>
          <p:nvPr/>
        </p:nvSpPr>
        <p:spPr bwMode="auto">
          <a:xfrm>
            <a:off x="2722563" y="3516313"/>
            <a:ext cx="127000" cy="134937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round/>
                <a:headEnd type="none" w="sm" len="sm"/>
                <a:tailEnd type="none" w="sm" len="sm"/>
              </a14:hiddenLine>
            </a:ext>
          </a:extLst>
        </p:spPr>
        <p:txBody>
          <a:bodyPr wrap="none" anchor="ctr"/>
          <a:lstStyle/>
          <a:p>
            <a:pPr algn="ctr"/>
            <a:r>
              <a:rPr lang="ru-RU" sz="1400">
                <a:solidFill>
                  <a:srgbClr val="008000"/>
                </a:solidFill>
              </a:rPr>
              <a:t>5</a:t>
            </a:r>
          </a:p>
        </p:txBody>
      </p:sp>
      <p:sp>
        <p:nvSpPr>
          <p:cNvPr id="4195" name="Oval 455"/>
          <p:cNvSpPr>
            <a:spLocks noChangeAspect="1" noChangeArrowheads="1"/>
          </p:cNvSpPr>
          <p:nvPr/>
        </p:nvSpPr>
        <p:spPr bwMode="auto">
          <a:xfrm>
            <a:off x="2597150" y="3305175"/>
            <a:ext cx="127000" cy="134938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round/>
                <a:headEnd type="none" w="sm" len="sm"/>
                <a:tailEnd type="none" w="sm" len="sm"/>
              </a14:hiddenLine>
            </a:ext>
          </a:extLst>
        </p:spPr>
        <p:txBody>
          <a:bodyPr wrap="none" anchor="ctr"/>
          <a:lstStyle/>
          <a:p>
            <a:pPr algn="ctr"/>
            <a:r>
              <a:rPr lang="ru-RU" sz="1400">
                <a:solidFill>
                  <a:srgbClr val="008000"/>
                </a:solidFill>
              </a:rPr>
              <a:t>6</a:t>
            </a:r>
          </a:p>
        </p:txBody>
      </p:sp>
      <p:sp>
        <p:nvSpPr>
          <p:cNvPr id="4196" name="Oval 456"/>
          <p:cNvSpPr>
            <a:spLocks noChangeAspect="1" noChangeArrowheads="1"/>
          </p:cNvSpPr>
          <p:nvPr/>
        </p:nvSpPr>
        <p:spPr bwMode="auto">
          <a:xfrm>
            <a:off x="1801813" y="3341688"/>
            <a:ext cx="127000" cy="133350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round/>
                <a:headEnd type="none" w="sm" len="sm"/>
                <a:tailEnd type="none" w="sm" len="sm"/>
              </a14:hiddenLine>
            </a:ext>
          </a:extLst>
        </p:spPr>
        <p:txBody>
          <a:bodyPr wrap="none" anchor="ctr"/>
          <a:lstStyle/>
          <a:p>
            <a:pPr algn="ctr"/>
            <a:r>
              <a:rPr lang="ru-RU" sz="1400">
                <a:solidFill>
                  <a:srgbClr val="008000"/>
                </a:solidFill>
              </a:rPr>
              <a:t>8</a:t>
            </a:r>
          </a:p>
        </p:txBody>
      </p:sp>
      <p:sp>
        <p:nvSpPr>
          <p:cNvPr id="4197" name="Oval 457"/>
          <p:cNvSpPr>
            <a:spLocks noChangeAspect="1" noChangeArrowheads="1"/>
          </p:cNvSpPr>
          <p:nvPr/>
        </p:nvSpPr>
        <p:spPr bwMode="auto">
          <a:xfrm>
            <a:off x="1665288" y="3683000"/>
            <a:ext cx="184150" cy="133350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round/>
                <a:headEnd type="none" w="sm" len="sm"/>
                <a:tailEnd type="none" w="sm" len="sm"/>
              </a14:hiddenLine>
            </a:ext>
          </a:extLst>
        </p:spPr>
        <p:txBody>
          <a:bodyPr wrap="none" anchor="ctr"/>
          <a:lstStyle/>
          <a:p>
            <a:pPr algn="ctr"/>
            <a:r>
              <a:rPr lang="ru-RU" sz="1400">
                <a:solidFill>
                  <a:srgbClr val="008000"/>
                </a:solidFill>
              </a:rPr>
              <a:t>10</a:t>
            </a:r>
          </a:p>
        </p:txBody>
      </p:sp>
      <p:sp>
        <p:nvSpPr>
          <p:cNvPr id="4198" name="Oval 458"/>
          <p:cNvSpPr>
            <a:spLocks noChangeAspect="1" noChangeArrowheads="1"/>
          </p:cNvSpPr>
          <p:nvPr/>
        </p:nvSpPr>
        <p:spPr bwMode="auto">
          <a:xfrm>
            <a:off x="2006600" y="3597275"/>
            <a:ext cx="127000" cy="134938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round/>
                <a:headEnd type="none" w="sm" len="sm"/>
                <a:tailEnd type="none" w="sm" len="sm"/>
              </a14:hiddenLine>
            </a:ext>
          </a:extLst>
        </p:spPr>
        <p:txBody>
          <a:bodyPr wrap="none" anchor="ctr"/>
          <a:lstStyle/>
          <a:p>
            <a:pPr algn="ctr"/>
            <a:r>
              <a:rPr lang="ru-RU" sz="1400">
                <a:solidFill>
                  <a:srgbClr val="008000"/>
                </a:solidFill>
              </a:rPr>
              <a:t>9</a:t>
            </a:r>
          </a:p>
        </p:txBody>
      </p:sp>
      <p:sp>
        <p:nvSpPr>
          <p:cNvPr id="4199" name="Oval 459"/>
          <p:cNvSpPr>
            <a:spLocks noChangeAspect="1" noChangeArrowheads="1"/>
          </p:cNvSpPr>
          <p:nvPr/>
        </p:nvSpPr>
        <p:spPr bwMode="auto">
          <a:xfrm>
            <a:off x="2347913" y="2976563"/>
            <a:ext cx="127000" cy="134937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round/>
                <a:headEnd type="none" w="sm" len="sm"/>
                <a:tailEnd type="none" w="sm" len="sm"/>
              </a14:hiddenLine>
            </a:ext>
          </a:extLst>
        </p:spPr>
        <p:txBody>
          <a:bodyPr wrap="none" anchor="ctr"/>
          <a:lstStyle/>
          <a:p>
            <a:pPr algn="ctr"/>
            <a:r>
              <a:rPr lang="ru-RU" sz="1400">
                <a:solidFill>
                  <a:srgbClr val="008000"/>
                </a:solidFill>
              </a:rPr>
              <a:t>7</a:t>
            </a:r>
          </a:p>
        </p:txBody>
      </p:sp>
      <p:grpSp>
        <p:nvGrpSpPr>
          <p:cNvPr id="4498" name="Group 402"/>
          <p:cNvGrpSpPr>
            <a:grpSpLocks/>
          </p:cNvGrpSpPr>
          <p:nvPr/>
        </p:nvGrpSpPr>
        <p:grpSpPr bwMode="auto">
          <a:xfrm>
            <a:off x="134938" y="255588"/>
            <a:ext cx="1900237" cy="1938337"/>
            <a:chOff x="1223" y="752"/>
            <a:chExt cx="2998" cy="3058"/>
          </a:xfrm>
        </p:grpSpPr>
        <p:sp>
          <p:nvSpPr>
            <p:cNvPr id="65538" name="Line 2"/>
            <p:cNvSpPr>
              <a:spLocks noChangeShapeType="1"/>
            </p:cNvSpPr>
            <p:nvPr/>
          </p:nvSpPr>
          <p:spPr bwMode="auto">
            <a:xfrm flipH="1">
              <a:off x="1684" y="2508"/>
              <a:ext cx="2169" cy="0"/>
            </a:xfrm>
            <a:prstGeom prst="line">
              <a:avLst/>
            </a:prstGeom>
            <a:noFill/>
            <a:ln w="25400">
              <a:solidFill>
                <a:srgbClr val="3333CC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ru-RU" sz="1800">
                <a:latin typeface="+mn-lt"/>
              </a:endParaRPr>
            </a:p>
          </p:txBody>
        </p:sp>
        <p:sp>
          <p:nvSpPr>
            <p:cNvPr id="4500" name="Rectangle 3"/>
            <p:cNvSpPr>
              <a:spLocks noChangeArrowheads="1"/>
            </p:cNvSpPr>
            <p:nvPr/>
          </p:nvSpPr>
          <p:spPr bwMode="auto">
            <a:xfrm>
              <a:off x="1267" y="1456"/>
              <a:ext cx="331" cy="15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algn="r">
                <a:spcAft>
                  <a:spcPts val="1000"/>
                </a:spcAft>
              </a:pPr>
              <a:r>
                <a:rPr lang="en-US" sz="800" b="0">
                  <a:solidFill>
                    <a:srgbClr val="000080"/>
                  </a:solidFill>
                  <a:latin typeface="Calibri" pitchFamily="34" charset="0"/>
                </a:rPr>
                <a:t>2600</a:t>
              </a:r>
              <a:endParaRPr lang="ru-RU" sz="800">
                <a:latin typeface="Calibri" pitchFamily="34" charset="0"/>
              </a:endParaRPr>
            </a:p>
          </p:txBody>
        </p:sp>
        <p:sp>
          <p:nvSpPr>
            <p:cNvPr id="65540" name="Freeform 4"/>
            <p:cNvSpPr>
              <a:spLocks/>
            </p:cNvSpPr>
            <p:nvPr/>
          </p:nvSpPr>
          <p:spPr bwMode="auto">
            <a:xfrm>
              <a:off x="3918" y="2660"/>
              <a:ext cx="90" cy="556"/>
            </a:xfrm>
            <a:custGeom>
              <a:avLst/>
              <a:gdLst/>
              <a:ahLst/>
              <a:cxnLst>
                <a:cxn ang="0">
                  <a:pos x="83" y="567"/>
                </a:cxn>
                <a:cxn ang="0">
                  <a:pos x="0" y="0"/>
                </a:cxn>
              </a:cxnLst>
              <a:rect l="0" t="0" r="r" b="b"/>
              <a:pathLst>
                <a:path w="90" h="567">
                  <a:moveTo>
                    <a:pt x="83" y="567"/>
                  </a:moveTo>
                  <a:cubicBezTo>
                    <a:pt x="90" y="138"/>
                    <a:pt x="0" y="0"/>
                    <a:pt x="0" y="0"/>
                  </a:cubicBezTo>
                </a:path>
              </a:pathLst>
            </a:custGeom>
            <a:noFill/>
            <a:ln w="25400" cap="flat" cmpd="sng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ru-RU" sz="800">
                <a:latin typeface="Calibri" pitchFamily="34" charset="0"/>
              </a:endParaRPr>
            </a:p>
          </p:txBody>
        </p:sp>
        <p:sp>
          <p:nvSpPr>
            <p:cNvPr id="65541" name="Line 5"/>
            <p:cNvSpPr>
              <a:spLocks noChangeShapeType="1"/>
            </p:cNvSpPr>
            <p:nvPr/>
          </p:nvSpPr>
          <p:spPr bwMode="auto">
            <a:xfrm flipH="1">
              <a:off x="1689" y="3214"/>
              <a:ext cx="2369" cy="0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ru-RU" sz="1800">
                <a:latin typeface="+mn-lt"/>
              </a:endParaRPr>
            </a:p>
          </p:txBody>
        </p:sp>
        <p:sp>
          <p:nvSpPr>
            <p:cNvPr id="65542" name="Freeform 6"/>
            <p:cNvSpPr>
              <a:spLocks/>
            </p:cNvSpPr>
            <p:nvPr/>
          </p:nvSpPr>
          <p:spPr bwMode="auto">
            <a:xfrm>
              <a:off x="4003" y="3189"/>
              <a:ext cx="48" cy="28"/>
            </a:xfrm>
            <a:custGeom>
              <a:avLst/>
              <a:gdLst/>
              <a:ahLst/>
              <a:cxnLst>
                <a:cxn ang="0">
                  <a:pos x="0" y="804"/>
                </a:cxn>
                <a:cxn ang="0">
                  <a:pos x="1656" y="0"/>
                </a:cxn>
              </a:cxnLst>
              <a:rect l="0" t="0" r="r" b="b"/>
              <a:pathLst>
                <a:path w="1656" h="804">
                  <a:moveTo>
                    <a:pt x="0" y="804"/>
                  </a:moveTo>
                  <a:cubicBezTo>
                    <a:pt x="492" y="288"/>
                    <a:pt x="1164" y="84"/>
                    <a:pt x="1656" y="0"/>
                  </a:cubicBezTo>
                </a:path>
              </a:pathLst>
            </a:custGeom>
            <a:noFill/>
            <a:ln w="25400" cap="flat" cmpd="sng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ru-RU" sz="800">
                <a:latin typeface="Calibri" pitchFamily="34" charset="0"/>
              </a:endParaRPr>
            </a:p>
          </p:txBody>
        </p:sp>
        <p:sp>
          <p:nvSpPr>
            <p:cNvPr id="4504" name="Rectangle 7"/>
            <p:cNvSpPr>
              <a:spLocks noChangeArrowheads="1"/>
            </p:cNvSpPr>
            <p:nvPr/>
          </p:nvSpPr>
          <p:spPr bwMode="auto">
            <a:xfrm>
              <a:off x="2417" y="3059"/>
              <a:ext cx="614" cy="1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algn="ctr">
                <a:spcAft>
                  <a:spcPts val="1000"/>
                </a:spcAft>
              </a:pPr>
              <a:r>
                <a:rPr lang="en-US" sz="800" b="0">
                  <a:solidFill>
                    <a:srgbClr val="FF0000"/>
                  </a:solidFill>
                  <a:latin typeface="Calibri" pitchFamily="34" charset="0"/>
                </a:rPr>
                <a:t>1719±10</a:t>
              </a:r>
              <a:endParaRPr lang="ru-RU" sz="800">
                <a:latin typeface="Calibri" pitchFamily="34" charset="0"/>
              </a:endParaRPr>
            </a:p>
          </p:txBody>
        </p:sp>
        <p:sp>
          <p:nvSpPr>
            <p:cNvPr id="65544" name="Freeform 8"/>
            <p:cNvSpPr>
              <a:spLocks/>
            </p:cNvSpPr>
            <p:nvPr/>
          </p:nvSpPr>
          <p:spPr bwMode="auto">
            <a:xfrm>
              <a:off x="3204" y="2330"/>
              <a:ext cx="711" cy="323"/>
            </a:xfrm>
            <a:custGeom>
              <a:avLst/>
              <a:gdLst/>
              <a:ahLst/>
              <a:cxnLst>
                <a:cxn ang="0">
                  <a:pos x="711" y="329"/>
                </a:cxn>
                <a:cxn ang="0">
                  <a:pos x="0" y="192"/>
                </a:cxn>
              </a:cxnLst>
              <a:rect l="0" t="0" r="r" b="b"/>
              <a:pathLst>
                <a:path w="711" h="329">
                  <a:moveTo>
                    <a:pt x="711" y="329"/>
                  </a:moveTo>
                  <a:cubicBezTo>
                    <a:pt x="492" y="0"/>
                    <a:pt x="129" y="129"/>
                    <a:pt x="0" y="192"/>
                  </a:cubicBezTo>
                </a:path>
              </a:pathLst>
            </a:custGeom>
            <a:noFill/>
            <a:ln w="25400" cap="flat" cmpd="sng">
              <a:solidFill>
                <a:srgbClr val="FF0000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ru-RU" sz="800">
                <a:latin typeface="Calibri" pitchFamily="34" charset="0"/>
              </a:endParaRPr>
            </a:p>
          </p:txBody>
        </p:sp>
        <p:sp>
          <p:nvSpPr>
            <p:cNvPr id="65545" name="Line 9"/>
            <p:cNvSpPr>
              <a:spLocks noChangeShapeType="1"/>
            </p:cNvSpPr>
            <p:nvPr/>
          </p:nvSpPr>
          <p:spPr bwMode="auto">
            <a:xfrm>
              <a:off x="1699" y="1914"/>
              <a:ext cx="3" cy="1490"/>
            </a:xfrm>
            <a:prstGeom prst="line">
              <a:avLst/>
            </a:prstGeom>
            <a:noFill/>
            <a:ln w="0">
              <a:solidFill>
                <a:srgbClr val="969696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sz="1800">
                <a:latin typeface="+mn-lt"/>
              </a:endParaRPr>
            </a:p>
          </p:txBody>
        </p:sp>
        <p:sp>
          <p:nvSpPr>
            <p:cNvPr id="65546" name="Line 10"/>
            <p:cNvSpPr>
              <a:spLocks noChangeShapeType="1"/>
            </p:cNvSpPr>
            <p:nvPr/>
          </p:nvSpPr>
          <p:spPr bwMode="auto">
            <a:xfrm>
              <a:off x="4058" y="985"/>
              <a:ext cx="0" cy="2419"/>
            </a:xfrm>
            <a:prstGeom prst="line">
              <a:avLst/>
            </a:prstGeom>
            <a:noFill/>
            <a:ln w="19050">
              <a:solidFill>
                <a:srgbClr val="00008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 sz="1800">
                <a:latin typeface="+mn-lt"/>
              </a:endParaRPr>
            </a:p>
          </p:txBody>
        </p:sp>
        <p:sp>
          <p:nvSpPr>
            <p:cNvPr id="65547" name="Line 11"/>
            <p:cNvSpPr>
              <a:spLocks noChangeShapeType="1"/>
            </p:cNvSpPr>
            <p:nvPr/>
          </p:nvSpPr>
          <p:spPr bwMode="auto">
            <a:xfrm flipV="1">
              <a:off x="4058" y="3404"/>
              <a:ext cx="0" cy="25"/>
            </a:xfrm>
            <a:prstGeom prst="line">
              <a:avLst/>
            </a:prstGeom>
            <a:noFill/>
            <a:ln w="19050">
              <a:solidFill>
                <a:srgbClr val="00008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 sz="1800">
                <a:latin typeface="+mn-lt"/>
              </a:endParaRPr>
            </a:p>
          </p:txBody>
        </p:sp>
        <p:sp>
          <p:nvSpPr>
            <p:cNvPr id="65548" name="Line 12"/>
            <p:cNvSpPr>
              <a:spLocks noChangeShapeType="1"/>
            </p:cNvSpPr>
            <p:nvPr/>
          </p:nvSpPr>
          <p:spPr bwMode="auto">
            <a:xfrm>
              <a:off x="1699" y="3404"/>
              <a:ext cx="2359" cy="0"/>
            </a:xfrm>
            <a:prstGeom prst="line">
              <a:avLst/>
            </a:prstGeom>
            <a:noFill/>
            <a:ln w="19050">
              <a:solidFill>
                <a:srgbClr val="00008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 sz="1800">
                <a:latin typeface="+mn-lt"/>
              </a:endParaRPr>
            </a:p>
          </p:txBody>
        </p:sp>
        <p:sp>
          <p:nvSpPr>
            <p:cNvPr id="65549" name="Line 13"/>
            <p:cNvSpPr>
              <a:spLocks noChangeShapeType="1"/>
            </p:cNvSpPr>
            <p:nvPr/>
          </p:nvSpPr>
          <p:spPr bwMode="auto">
            <a:xfrm flipV="1">
              <a:off x="3820" y="3404"/>
              <a:ext cx="0" cy="25"/>
            </a:xfrm>
            <a:prstGeom prst="line">
              <a:avLst/>
            </a:prstGeom>
            <a:noFill/>
            <a:ln w="19050">
              <a:solidFill>
                <a:srgbClr val="00008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 sz="1800">
                <a:latin typeface="+mn-lt"/>
              </a:endParaRPr>
            </a:p>
          </p:txBody>
        </p:sp>
        <p:sp>
          <p:nvSpPr>
            <p:cNvPr id="65550" name="Line 14"/>
            <p:cNvSpPr>
              <a:spLocks noChangeShapeType="1"/>
            </p:cNvSpPr>
            <p:nvPr/>
          </p:nvSpPr>
          <p:spPr bwMode="auto">
            <a:xfrm flipV="1">
              <a:off x="3349" y="3404"/>
              <a:ext cx="3" cy="25"/>
            </a:xfrm>
            <a:prstGeom prst="line">
              <a:avLst/>
            </a:prstGeom>
            <a:noFill/>
            <a:ln w="19050">
              <a:solidFill>
                <a:srgbClr val="00008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 sz="1800">
                <a:latin typeface="+mn-lt"/>
              </a:endParaRPr>
            </a:p>
          </p:txBody>
        </p:sp>
        <p:sp>
          <p:nvSpPr>
            <p:cNvPr id="65551" name="Line 15"/>
            <p:cNvSpPr>
              <a:spLocks noChangeShapeType="1"/>
            </p:cNvSpPr>
            <p:nvPr/>
          </p:nvSpPr>
          <p:spPr bwMode="auto">
            <a:xfrm flipV="1">
              <a:off x="2879" y="3404"/>
              <a:ext cx="0" cy="25"/>
            </a:xfrm>
            <a:prstGeom prst="line">
              <a:avLst/>
            </a:prstGeom>
            <a:noFill/>
            <a:ln w="19050">
              <a:solidFill>
                <a:srgbClr val="00008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 sz="1800">
                <a:latin typeface="+mn-lt"/>
              </a:endParaRPr>
            </a:p>
          </p:txBody>
        </p:sp>
        <p:sp>
          <p:nvSpPr>
            <p:cNvPr id="65552" name="Line 16"/>
            <p:cNvSpPr>
              <a:spLocks noChangeShapeType="1"/>
            </p:cNvSpPr>
            <p:nvPr/>
          </p:nvSpPr>
          <p:spPr bwMode="auto">
            <a:xfrm flipV="1">
              <a:off x="2408" y="3404"/>
              <a:ext cx="0" cy="25"/>
            </a:xfrm>
            <a:prstGeom prst="line">
              <a:avLst/>
            </a:prstGeom>
            <a:noFill/>
            <a:ln w="19050">
              <a:solidFill>
                <a:srgbClr val="00008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 sz="1800">
                <a:latin typeface="+mn-lt"/>
              </a:endParaRPr>
            </a:p>
          </p:txBody>
        </p:sp>
        <p:grpSp>
          <p:nvGrpSpPr>
            <p:cNvPr id="4514" name="Group 17"/>
            <p:cNvGrpSpPr>
              <a:grpSpLocks/>
            </p:cNvGrpSpPr>
            <p:nvPr/>
          </p:nvGrpSpPr>
          <p:grpSpPr bwMode="auto">
            <a:xfrm>
              <a:off x="2171" y="3404"/>
              <a:ext cx="1415" cy="63"/>
              <a:chOff x="1172" y="3018"/>
              <a:chExt cx="1412" cy="33"/>
            </a:xfrm>
          </p:grpSpPr>
          <p:sp>
            <p:nvSpPr>
              <p:cNvPr id="65554" name="Line 18"/>
              <p:cNvSpPr>
                <a:spLocks noChangeShapeType="1"/>
              </p:cNvSpPr>
              <p:nvPr/>
            </p:nvSpPr>
            <p:spPr bwMode="auto">
              <a:xfrm flipV="1">
                <a:off x="2583" y="3018"/>
                <a:ext cx="0" cy="33"/>
              </a:xfrm>
              <a:prstGeom prst="line">
                <a:avLst/>
              </a:prstGeom>
              <a:noFill/>
              <a:ln w="19050">
                <a:solidFill>
                  <a:srgbClr val="00008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 sz="1800">
                  <a:latin typeface="+mn-lt"/>
                </a:endParaRPr>
              </a:p>
            </p:txBody>
          </p:sp>
          <p:sp>
            <p:nvSpPr>
              <p:cNvPr id="65555" name="Line 19"/>
              <p:cNvSpPr>
                <a:spLocks noChangeShapeType="1"/>
              </p:cNvSpPr>
              <p:nvPr/>
            </p:nvSpPr>
            <p:spPr bwMode="auto">
              <a:xfrm flipV="1">
                <a:off x="2113" y="3018"/>
                <a:ext cx="0" cy="33"/>
              </a:xfrm>
              <a:prstGeom prst="line">
                <a:avLst/>
              </a:prstGeom>
              <a:noFill/>
              <a:ln w="19050">
                <a:solidFill>
                  <a:srgbClr val="00008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 sz="1800">
                  <a:latin typeface="+mn-lt"/>
                </a:endParaRPr>
              </a:p>
            </p:txBody>
          </p:sp>
          <p:sp>
            <p:nvSpPr>
              <p:cNvPr id="65556" name="Line 20"/>
              <p:cNvSpPr>
                <a:spLocks noChangeShapeType="1"/>
              </p:cNvSpPr>
              <p:nvPr/>
            </p:nvSpPr>
            <p:spPr bwMode="auto">
              <a:xfrm flipV="1">
                <a:off x="1643" y="3018"/>
                <a:ext cx="0" cy="33"/>
              </a:xfrm>
              <a:prstGeom prst="line">
                <a:avLst/>
              </a:prstGeom>
              <a:noFill/>
              <a:ln w="19050">
                <a:solidFill>
                  <a:srgbClr val="00008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 sz="1800">
                  <a:latin typeface="+mn-lt"/>
                </a:endParaRPr>
              </a:p>
            </p:txBody>
          </p:sp>
          <p:sp>
            <p:nvSpPr>
              <p:cNvPr id="65557" name="Line 21"/>
              <p:cNvSpPr>
                <a:spLocks noChangeShapeType="1"/>
              </p:cNvSpPr>
              <p:nvPr/>
            </p:nvSpPr>
            <p:spPr bwMode="auto">
              <a:xfrm flipV="1">
                <a:off x="1173" y="3018"/>
                <a:ext cx="0" cy="33"/>
              </a:xfrm>
              <a:prstGeom prst="line">
                <a:avLst/>
              </a:prstGeom>
              <a:noFill/>
              <a:ln w="19050">
                <a:solidFill>
                  <a:srgbClr val="00008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 sz="1800">
                  <a:latin typeface="+mn-lt"/>
                </a:endParaRPr>
              </a:p>
            </p:txBody>
          </p:sp>
        </p:grpSp>
        <p:sp>
          <p:nvSpPr>
            <p:cNvPr id="65558" name="Line 22"/>
            <p:cNvSpPr>
              <a:spLocks noChangeShapeType="1"/>
            </p:cNvSpPr>
            <p:nvPr/>
          </p:nvSpPr>
          <p:spPr bwMode="auto">
            <a:xfrm flipV="1">
              <a:off x="1934" y="3404"/>
              <a:ext cx="3" cy="25"/>
            </a:xfrm>
            <a:prstGeom prst="line">
              <a:avLst/>
            </a:prstGeom>
            <a:noFill/>
            <a:ln w="19050">
              <a:solidFill>
                <a:srgbClr val="00008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 sz="1800">
                <a:latin typeface="+mn-lt"/>
              </a:endParaRPr>
            </a:p>
          </p:txBody>
        </p:sp>
        <p:sp>
          <p:nvSpPr>
            <p:cNvPr id="65559" name="Line 23"/>
            <p:cNvSpPr>
              <a:spLocks noChangeShapeType="1"/>
            </p:cNvSpPr>
            <p:nvPr/>
          </p:nvSpPr>
          <p:spPr bwMode="auto">
            <a:xfrm flipV="1">
              <a:off x="1699" y="3404"/>
              <a:ext cx="0" cy="25"/>
            </a:xfrm>
            <a:prstGeom prst="line">
              <a:avLst/>
            </a:prstGeom>
            <a:noFill/>
            <a:ln w="19050">
              <a:solidFill>
                <a:srgbClr val="00008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 sz="1800">
                <a:latin typeface="+mn-lt"/>
              </a:endParaRPr>
            </a:p>
          </p:txBody>
        </p:sp>
        <p:sp>
          <p:nvSpPr>
            <p:cNvPr id="4521" name="Rectangle 24"/>
            <p:cNvSpPr>
              <a:spLocks noChangeArrowheads="1"/>
            </p:cNvSpPr>
            <p:nvPr/>
          </p:nvSpPr>
          <p:spPr bwMode="auto">
            <a:xfrm>
              <a:off x="3917" y="3489"/>
              <a:ext cx="304" cy="1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algn="ctr">
                <a:spcAft>
                  <a:spcPts val="1000"/>
                </a:spcAft>
              </a:pPr>
              <a:r>
                <a:rPr lang="en-US" sz="800">
                  <a:solidFill>
                    <a:srgbClr val="000080"/>
                  </a:solidFill>
                  <a:latin typeface="Calibri" pitchFamily="34" charset="0"/>
                </a:rPr>
                <a:t>SiO</a:t>
              </a:r>
              <a:r>
                <a:rPr lang="en-US" sz="800" baseline="-25000">
                  <a:solidFill>
                    <a:srgbClr val="000080"/>
                  </a:solidFill>
                  <a:latin typeface="Calibri" pitchFamily="34" charset="0"/>
                </a:rPr>
                <a:t>2</a:t>
              </a:r>
              <a:endParaRPr lang="ru-RU" sz="800">
                <a:latin typeface="Calibri" pitchFamily="34" charset="0"/>
              </a:endParaRPr>
            </a:p>
          </p:txBody>
        </p:sp>
        <p:sp>
          <p:nvSpPr>
            <p:cNvPr id="4522" name="Rectangle 25"/>
            <p:cNvSpPr>
              <a:spLocks noChangeArrowheads="1"/>
            </p:cNvSpPr>
            <p:nvPr/>
          </p:nvSpPr>
          <p:spPr bwMode="auto">
            <a:xfrm>
              <a:off x="3489" y="3484"/>
              <a:ext cx="182" cy="10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algn="ctr">
                <a:spcAft>
                  <a:spcPts val="1000"/>
                </a:spcAft>
              </a:pPr>
              <a:r>
                <a:rPr lang="en-US" sz="800" b="0">
                  <a:solidFill>
                    <a:srgbClr val="000080"/>
                  </a:solidFill>
                  <a:latin typeface="Calibri" pitchFamily="34" charset="0"/>
                </a:rPr>
                <a:t>80</a:t>
              </a:r>
              <a:endParaRPr lang="ru-RU" sz="800">
                <a:latin typeface="Calibri" pitchFamily="34" charset="0"/>
              </a:endParaRPr>
            </a:p>
          </p:txBody>
        </p:sp>
        <p:sp>
          <p:nvSpPr>
            <p:cNvPr id="4523" name="Rectangle 26"/>
            <p:cNvSpPr>
              <a:spLocks noChangeArrowheads="1"/>
            </p:cNvSpPr>
            <p:nvPr/>
          </p:nvSpPr>
          <p:spPr bwMode="auto">
            <a:xfrm>
              <a:off x="3017" y="3484"/>
              <a:ext cx="184" cy="10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algn="ctr">
                <a:spcAft>
                  <a:spcPts val="1000"/>
                </a:spcAft>
              </a:pPr>
              <a:r>
                <a:rPr lang="en-US" sz="800" b="0">
                  <a:solidFill>
                    <a:srgbClr val="000080"/>
                  </a:solidFill>
                  <a:latin typeface="Calibri" pitchFamily="34" charset="0"/>
                </a:rPr>
                <a:t>60</a:t>
              </a:r>
              <a:endParaRPr lang="ru-RU" sz="800">
                <a:latin typeface="Calibri" pitchFamily="34" charset="0"/>
              </a:endParaRPr>
            </a:p>
          </p:txBody>
        </p:sp>
        <p:sp>
          <p:nvSpPr>
            <p:cNvPr id="4524" name="Rectangle 27"/>
            <p:cNvSpPr>
              <a:spLocks noChangeArrowheads="1"/>
            </p:cNvSpPr>
            <p:nvPr/>
          </p:nvSpPr>
          <p:spPr bwMode="auto">
            <a:xfrm>
              <a:off x="2545" y="3484"/>
              <a:ext cx="185" cy="10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algn="ctr">
                <a:spcAft>
                  <a:spcPts val="1000"/>
                </a:spcAft>
              </a:pPr>
              <a:r>
                <a:rPr lang="en-US" sz="800" b="0">
                  <a:solidFill>
                    <a:srgbClr val="000080"/>
                  </a:solidFill>
                  <a:latin typeface="Calibri" pitchFamily="34" charset="0"/>
                </a:rPr>
                <a:t>40</a:t>
              </a:r>
              <a:endParaRPr lang="ru-RU" sz="800">
                <a:latin typeface="Calibri" pitchFamily="34" charset="0"/>
              </a:endParaRPr>
            </a:p>
          </p:txBody>
        </p:sp>
        <p:sp>
          <p:nvSpPr>
            <p:cNvPr id="4525" name="Rectangle 28"/>
            <p:cNvSpPr>
              <a:spLocks noChangeArrowheads="1"/>
            </p:cNvSpPr>
            <p:nvPr/>
          </p:nvSpPr>
          <p:spPr bwMode="auto">
            <a:xfrm>
              <a:off x="2088" y="3484"/>
              <a:ext cx="184" cy="10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algn="ctr">
                <a:spcAft>
                  <a:spcPts val="1000"/>
                </a:spcAft>
              </a:pPr>
              <a:r>
                <a:rPr lang="en-US" sz="800" b="0">
                  <a:solidFill>
                    <a:srgbClr val="000080"/>
                  </a:solidFill>
                  <a:latin typeface="Calibri" pitchFamily="34" charset="0"/>
                </a:rPr>
                <a:t>20</a:t>
              </a:r>
              <a:endParaRPr lang="ru-RU" sz="800">
                <a:latin typeface="Calibri" pitchFamily="34" charset="0"/>
              </a:endParaRPr>
            </a:p>
          </p:txBody>
        </p:sp>
        <p:sp>
          <p:nvSpPr>
            <p:cNvPr id="4526" name="Rectangle 29"/>
            <p:cNvSpPr>
              <a:spLocks noChangeArrowheads="1"/>
            </p:cNvSpPr>
            <p:nvPr/>
          </p:nvSpPr>
          <p:spPr bwMode="auto">
            <a:xfrm>
              <a:off x="1489" y="3490"/>
              <a:ext cx="395" cy="1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algn="ctr">
                <a:spcAft>
                  <a:spcPts val="1000"/>
                </a:spcAft>
              </a:pPr>
              <a:r>
                <a:rPr lang="en-US" sz="800">
                  <a:solidFill>
                    <a:srgbClr val="000080"/>
                  </a:solidFill>
                  <a:latin typeface="Calibri" pitchFamily="34" charset="0"/>
                </a:rPr>
                <a:t>UO</a:t>
              </a:r>
              <a:r>
                <a:rPr lang="en-US" sz="800" baseline="-25000">
                  <a:solidFill>
                    <a:srgbClr val="000080"/>
                  </a:solidFill>
                  <a:latin typeface="Calibri" pitchFamily="34" charset="0"/>
                </a:rPr>
                <a:t>2</a:t>
              </a:r>
              <a:endParaRPr lang="ru-RU" sz="800">
                <a:latin typeface="Calibri" pitchFamily="34" charset="0"/>
              </a:endParaRPr>
            </a:p>
          </p:txBody>
        </p:sp>
        <p:sp>
          <p:nvSpPr>
            <p:cNvPr id="65566" name="Line 30"/>
            <p:cNvSpPr>
              <a:spLocks noChangeShapeType="1"/>
            </p:cNvSpPr>
            <p:nvPr/>
          </p:nvSpPr>
          <p:spPr bwMode="auto">
            <a:xfrm flipH="1">
              <a:off x="1694" y="965"/>
              <a:ext cx="3" cy="2437"/>
            </a:xfrm>
            <a:prstGeom prst="line">
              <a:avLst/>
            </a:prstGeom>
            <a:noFill/>
            <a:ln w="19050">
              <a:solidFill>
                <a:srgbClr val="00008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 sz="1800">
                <a:latin typeface="+mn-lt"/>
              </a:endParaRPr>
            </a:p>
          </p:txBody>
        </p:sp>
        <p:sp>
          <p:nvSpPr>
            <p:cNvPr id="65567" name="Line 31"/>
            <p:cNvSpPr>
              <a:spLocks noChangeShapeType="1"/>
            </p:cNvSpPr>
            <p:nvPr/>
          </p:nvSpPr>
          <p:spPr bwMode="auto">
            <a:xfrm flipH="1">
              <a:off x="1631" y="2653"/>
              <a:ext cx="63" cy="0"/>
            </a:xfrm>
            <a:prstGeom prst="line">
              <a:avLst/>
            </a:prstGeom>
            <a:noFill/>
            <a:ln w="19050">
              <a:solidFill>
                <a:srgbClr val="00008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 sz="1800">
                <a:latin typeface="+mn-lt"/>
              </a:endParaRPr>
            </a:p>
          </p:txBody>
        </p:sp>
        <p:sp>
          <p:nvSpPr>
            <p:cNvPr id="4529" name="Rectangle 32"/>
            <p:cNvSpPr>
              <a:spLocks noChangeArrowheads="1"/>
            </p:cNvSpPr>
            <p:nvPr/>
          </p:nvSpPr>
          <p:spPr bwMode="auto">
            <a:xfrm>
              <a:off x="1223" y="2578"/>
              <a:ext cx="375" cy="15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algn="r">
                <a:spcAft>
                  <a:spcPts val="1000"/>
                </a:spcAft>
              </a:pPr>
              <a:r>
                <a:rPr lang="en-US" sz="800" b="0">
                  <a:solidFill>
                    <a:srgbClr val="000080"/>
                  </a:solidFill>
                  <a:latin typeface="Calibri" pitchFamily="34" charset="0"/>
                </a:rPr>
                <a:t>2000</a:t>
              </a:r>
              <a:endParaRPr lang="ru-RU" sz="800">
                <a:latin typeface="Calibri" pitchFamily="34" charset="0"/>
              </a:endParaRPr>
            </a:p>
          </p:txBody>
        </p:sp>
        <p:sp>
          <p:nvSpPr>
            <p:cNvPr id="4530" name="Rectangle 33"/>
            <p:cNvSpPr>
              <a:spLocks noChangeArrowheads="1"/>
            </p:cNvSpPr>
            <p:nvPr/>
          </p:nvSpPr>
          <p:spPr bwMode="auto">
            <a:xfrm>
              <a:off x="2332" y="3211"/>
              <a:ext cx="1028" cy="1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algn="ctr">
                <a:spcAft>
                  <a:spcPts val="1000"/>
                </a:spcAft>
              </a:pPr>
              <a:r>
                <a:rPr lang="en-US" sz="800">
                  <a:solidFill>
                    <a:srgbClr val="000099"/>
                  </a:solidFill>
                  <a:latin typeface="Calibri" pitchFamily="34" charset="0"/>
                </a:rPr>
                <a:t>UO</a:t>
              </a:r>
              <a:r>
                <a:rPr lang="en-US" sz="800" baseline="-25000">
                  <a:solidFill>
                    <a:srgbClr val="000099"/>
                  </a:solidFill>
                  <a:latin typeface="Calibri" pitchFamily="34" charset="0"/>
                </a:rPr>
                <a:t>2 </a:t>
              </a:r>
              <a:r>
                <a:rPr lang="en-US" sz="800">
                  <a:solidFill>
                    <a:srgbClr val="000099"/>
                  </a:solidFill>
                  <a:latin typeface="Calibri" pitchFamily="34" charset="0"/>
                </a:rPr>
                <a:t>+ SiO</a:t>
              </a:r>
              <a:r>
                <a:rPr lang="en-US" sz="800" baseline="-25000">
                  <a:solidFill>
                    <a:srgbClr val="000099"/>
                  </a:solidFill>
                  <a:latin typeface="Calibri" pitchFamily="34" charset="0"/>
                </a:rPr>
                <a:t>2</a:t>
              </a:r>
              <a:endParaRPr lang="ru-RU" sz="800">
                <a:latin typeface="Calibri" pitchFamily="34" charset="0"/>
              </a:endParaRPr>
            </a:p>
          </p:txBody>
        </p:sp>
        <p:sp>
          <p:nvSpPr>
            <p:cNvPr id="65570" name="Line 34"/>
            <p:cNvSpPr>
              <a:spLocks noChangeShapeType="1"/>
            </p:cNvSpPr>
            <p:nvPr/>
          </p:nvSpPr>
          <p:spPr bwMode="auto">
            <a:xfrm flipH="1">
              <a:off x="1631" y="3402"/>
              <a:ext cx="63" cy="3"/>
            </a:xfrm>
            <a:prstGeom prst="line">
              <a:avLst/>
            </a:prstGeom>
            <a:noFill/>
            <a:ln w="19050">
              <a:solidFill>
                <a:srgbClr val="00008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 sz="1800">
                <a:latin typeface="+mn-lt"/>
              </a:endParaRPr>
            </a:p>
          </p:txBody>
        </p:sp>
        <p:sp>
          <p:nvSpPr>
            <p:cNvPr id="4532" name="Rectangle 35"/>
            <p:cNvSpPr>
              <a:spLocks noChangeArrowheads="1"/>
            </p:cNvSpPr>
            <p:nvPr/>
          </p:nvSpPr>
          <p:spPr bwMode="auto">
            <a:xfrm>
              <a:off x="1223" y="3326"/>
              <a:ext cx="375" cy="15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algn="r">
                <a:spcAft>
                  <a:spcPts val="1000"/>
                </a:spcAft>
              </a:pPr>
              <a:r>
                <a:rPr lang="en-US" sz="800" b="0">
                  <a:solidFill>
                    <a:srgbClr val="000080"/>
                  </a:solidFill>
                  <a:latin typeface="Calibri" pitchFamily="34" charset="0"/>
                </a:rPr>
                <a:t>1600</a:t>
              </a:r>
              <a:endParaRPr lang="ru-RU" sz="800">
                <a:latin typeface="Calibri" pitchFamily="34" charset="0"/>
              </a:endParaRPr>
            </a:p>
          </p:txBody>
        </p:sp>
        <p:sp>
          <p:nvSpPr>
            <p:cNvPr id="65572" name="Line 36"/>
            <p:cNvSpPr>
              <a:spLocks noChangeShapeType="1"/>
            </p:cNvSpPr>
            <p:nvPr/>
          </p:nvSpPr>
          <p:spPr bwMode="auto">
            <a:xfrm flipH="1">
              <a:off x="1631" y="3034"/>
              <a:ext cx="63" cy="0"/>
            </a:xfrm>
            <a:prstGeom prst="line">
              <a:avLst/>
            </a:prstGeom>
            <a:noFill/>
            <a:ln w="19050">
              <a:solidFill>
                <a:srgbClr val="00008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 sz="1800">
                <a:latin typeface="+mn-lt"/>
              </a:endParaRPr>
            </a:p>
          </p:txBody>
        </p:sp>
        <p:sp>
          <p:nvSpPr>
            <p:cNvPr id="4534" name="Rectangle 37"/>
            <p:cNvSpPr>
              <a:spLocks noChangeArrowheads="1"/>
            </p:cNvSpPr>
            <p:nvPr/>
          </p:nvSpPr>
          <p:spPr bwMode="auto">
            <a:xfrm>
              <a:off x="1223" y="2952"/>
              <a:ext cx="375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algn="r">
                <a:spcAft>
                  <a:spcPts val="1000"/>
                </a:spcAft>
              </a:pPr>
              <a:r>
                <a:rPr lang="en-US" sz="800" b="0">
                  <a:solidFill>
                    <a:srgbClr val="000080"/>
                  </a:solidFill>
                  <a:latin typeface="Calibri" pitchFamily="34" charset="0"/>
                </a:rPr>
                <a:t>1800</a:t>
              </a:r>
              <a:endParaRPr lang="ru-RU" sz="800">
                <a:latin typeface="Calibri" pitchFamily="34" charset="0"/>
              </a:endParaRPr>
            </a:p>
          </p:txBody>
        </p:sp>
        <p:sp>
          <p:nvSpPr>
            <p:cNvPr id="65574" name="Line 38"/>
            <p:cNvSpPr>
              <a:spLocks noChangeShapeType="1"/>
            </p:cNvSpPr>
            <p:nvPr/>
          </p:nvSpPr>
          <p:spPr bwMode="auto">
            <a:xfrm flipH="1">
              <a:off x="1631" y="2287"/>
              <a:ext cx="58" cy="0"/>
            </a:xfrm>
            <a:prstGeom prst="line">
              <a:avLst/>
            </a:prstGeom>
            <a:noFill/>
            <a:ln w="19050">
              <a:solidFill>
                <a:srgbClr val="00008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 sz="1800">
                <a:latin typeface="+mn-lt"/>
              </a:endParaRPr>
            </a:p>
          </p:txBody>
        </p:sp>
        <p:sp>
          <p:nvSpPr>
            <p:cNvPr id="4536" name="Rectangle 39"/>
            <p:cNvSpPr>
              <a:spLocks noChangeArrowheads="1"/>
            </p:cNvSpPr>
            <p:nvPr/>
          </p:nvSpPr>
          <p:spPr bwMode="auto">
            <a:xfrm>
              <a:off x="1267" y="2204"/>
              <a:ext cx="331" cy="15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algn="r">
                <a:spcAft>
                  <a:spcPts val="1000"/>
                </a:spcAft>
              </a:pPr>
              <a:r>
                <a:rPr lang="en-US" sz="800" b="0">
                  <a:solidFill>
                    <a:srgbClr val="000080"/>
                  </a:solidFill>
                  <a:latin typeface="Calibri" pitchFamily="34" charset="0"/>
                </a:rPr>
                <a:t>2200</a:t>
              </a:r>
              <a:endParaRPr lang="ru-RU" sz="800">
                <a:latin typeface="Calibri" pitchFamily="34" charset="0"/>
              </a:endParaRPr>
            </a:p>
          </p:txBody>
        </p:sp>
        <p:sp>
          <p:nvSpPr>
            <p:cNvPr id="65576" name="Line 40"/>
            <p:cNvSpPr>
              <a:spLocks noChangeShapeType="1"/>
            </p:cNvSpPr>
            <p:nvPr/>
          </p:nvSpPr>
          <p:spPr bwMode="auto">
            <a:xfrm flipH="1">
              <a:off x="1631" y="1914"/>
              <a:ext cx="58" cy="0"/>
            </a:xfrm>
            <a:prstGeom prst="line">
              <a:avLst/>
            </a:prstGeom>
            <a:noFill/>
            <a:ln w="19050">
              <a:solidFill>
                <a:srgbClr val="00008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 sz="1800">
                <a:latin typeface="+mn-lt"/>
              </a:endParaRPr>
            </a:p>
          </p:txBody>
        </p:sp>
        <p:sp>
          <p:nvSpPr>
            <p:cNvPr id="4538" name="Rectangle 41"/>
            <p:cNvSpPr>
              <a:spLocks noChangeArrowheads="1"/>
            </p:cNvSpPr>
            <p:nvPr/>
          </p:nvSpPr>
          <p:spPr bwMode="auto">
            <a:xfrm>
              <a:off x="1267" y="1830"/>
              <a:ext cx="331" cy="15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algn="r">
                <a:spcAft>
                  <a:spcPts val="1000"/>
                </a:spcAft>
              </a:pPr>
              <a:r>
                <a:rPr lang="en-US" sz="800" b="0">
                  <a:solidFill>
                    <a:srgbClr val="000080"/>
                  </a:solidFill>
                  <a:latin typeface="Calibri" pitchFamily="34" charset="0"/>
                </a:rPr>
                <a:t>2400</a:t>
              </a:r>
              <a:endParaRPr lang="ru-RU" sz="800">
                <a:latin typeface="Calibri" pitchFamily="34" charset="0"/>
              </a:endParaRPr>
            </a:p>
          </p:txBody>
        </p:sp>
        <p:sp>
          <p:nvSpPr>
            <p:cNvPr id="4539" name="Rectangle 42"/>
            <p:cNvSpPr>
              <a:spLocks noChangeArrowheads="1"/>
            </p:cNvSpPr>
            <p:nvPr/>
          </p:nvSpPr>
          <p:spPr bwMode="auto">
            <a:xfrm>
              <a:off x="2127" y="2661"/>
              <a:ext cx="1028" cy="1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algn="ctr">
                <a:spcAft>
                  <a:spcPts val="1000"/>
                </a:spcAft>
              </a:pPr>
              <a:r>
                <a:rPr lang="en-US" sz="800">
                  <a:solidFill>
                    <a:srgbClr val="000099"/>
                  </a:solidFill>
                  <a:latin typeface="Calibri" pitchFamily="34" charset="0"/>
                </a:rPr>
                <a:t>UO</a:t>
              </a:r>
              <a:r>
                <a:rPr lang="en-US" sz="800" baseline="-25000">
                  <a:solidFill>
                    <a:srgbClr val="000099"/>
                  </a:solidFill>
                  <a:latin typeface="Calibri" pitchFamily="34" charset="0"/>
                </a:rPr>
                <a:t>2 </a:t>
              </a:r>
              <a:r>
                <a:rPr lang="en-US" sz="800">
                  <a:solidFill>
                    <a:srgbClr val="000099"/>
                  </a:solidFill>
                  <a:latin typeface="Calibri" pitchFamily="34" charset="0"/>
                </a:rPr>
                <a:t>+ L</a:t>
              </a:r>
              <a:endParaRPr lang="ru-RU" sz="800">
                <a:latin typeface="Calibri" pitchFamily="34" charset="0"/>
              </a:endParaRPr>
            </a:p>
          </p:txBody>
        </p:sp>
        <p:sp>
          <p:nvSpPr>
            <p:cNvPr id="65579" name="Line 43"/>
            <p:cNvSpPr>
              <a:spLocks noChangeShapeType="1"/>
            </p:cNvSpPr>
            <p:nvPr/>
          </p:nvSpPr>
          <p:spPr bwMode="auto">
            <a:xfrm>
              <a:off x="3194" y="2212"/>
              <a:ext cx="336" cy="158"/>
            </a:xfrm>
            <a:prstGeom prst="line">
              <a:avLst/>
            </a:prstGeom>
            <a:noFill/>
            <a:ln w="12700">
              <a:solidFill>
                <a:srgbClr val="3333CC"/>
              </a:solidFill>
              <a:round/>
              <a:headEnd type="none" w="sm" len="sm"/>
              <a:tailEnd type="triangl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ru-RU" sz="1800">
                <a:latin typeface="+mn-lt"/>
              </a:endParaRPr>
            </a:p>
          </p:txBody>
        </p:sp>
        <p:sp>
          <p:nvSpPr>
            <p:cNvPr id="65580" name="Line 44"/>
            <p:cNvSpPr>
              <a:spLocks noChangeShapeType="1"/>
            </p:cNvSpPr>
            <p:nvPr/>
          </p:nvSpPr>
          <p:spPr bwMode="auto">
            <a:xfrm flipH="1">
              <a:off x="4051" y="2653"/>
              <a:ext cx="65" cy="0"/>
            </a:xfrm>
            <a:prstGeom prst="line">
              <a:avLst/>
            </a:prstGeom>
            <a:noFill/>
            <a:ln w="19050">
              <a:solidFill>
                <a:srgbClr val="00008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 sz="1800">
                <a:latin typeface="+mn-lt"/>
              </a:endParaRPr>
            </a:p>
          </p:txBody>
        </p:sp>
        <p:sp>
          <p:nvSpPr>
            <p:cNvPr id="65581" name="Line 45"/>
            <p:cNvSpPr>
              <a:spLocks noChangeShapeType="1"/>
            </p:cNvSpPr>
            <p:nvPr/>
          </p:nvSpPr>
          <p:spPr bwMode="auto">
            <a:xfrm flipH="1">
              <a:off x="4051" y="3402"/>
              <a:ext cx="65" cy="3"/>
            </a:xfrm>
            <a:prstGeom prst="line">
              <a:avLst/>
            </a:prstGeom>
            <a:noFill/>
            <a:ln w="19050">
              <a:solidFill>
                <a:srgbClr val="00008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 sz="1800">
                <a:latin typeface="+mn-lt"/>
              </a:endParaRPr>
            </a:p>
          </p:txBody>
        </p:sp>
        <p:sp>
          <p:nvSpPr>
            <p:cNvPr id="65582" name="Line 46"/>
            <p:cNvSpPr>
              <a:spLocks noChangeShapeType="1"/>
            </p:cNvSpPr>
            <p:nvPr/>
          </p:nvSpPr>
          <p:spPr bwMode="auto">
            <a:xfrm flipH="1">
              <a:off x="4051" y="3034"/>
              <a:ext cx="65" cy="0"/>
            </a:xfrm>
            <a:prstGeom prst="line">
              <a:avLst/>
            </a:prstGeom>
            <a:noFill/>
            <a:ln w="19050">
              <a:solidFill>
                <a:srgbClr val="00008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 sz="1800">
                <a:latin typeface="+mn-lt"/>
              </a:endParaRPr>
            </a:p>
          </p:txBody>
        </p:sp>
        <p:sp>
          <p:nvSpPr>
            <p:cNvPr id="65583" name="Line 47"/>
            <p:cNvSpPr>
              <a:spLocks noChangeShapeType="1"/>
            </p:cNvSpPr>
            <p:nvPr/>
          </p:nvSpPr>
          <p:spPr bwMode="auto">
            <a:xfrm flipH="1">
              <a:off x="4051" y="2285"/>
              <a:ext cx="65" cy="3"/>
            </a:xfrm>
            <a:prstGeom prst="line">
              <a:avLst/>
            </a:prstGeom>
            <a:noFill/>
            <a:ln w="19050">
              <a:solidFill>
                <a:srgbClr val="00008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 sz="1800">
                <a:latin typeface="+mn-lt"/>
              </a:endParaRPr>
            </a:p>
          </p:txBody>
        </p:sp>
        <p:sp>
          <p:nvSpPr>
            <p:cNvPr id="65584" name="Line 48"/>
            <p:cNvSpPr>
              <a:spLocks noChangeShapeType="1"/>
            </p:cNvSpPr>
            <p:nvPr/>
          </p:nvSpPr>
          <p:spPr bwMode="auto">
            <a:xfrm flipH="1">
              <a:off x="4051" y="1914"/>
              <a:ext cx="65" cy="0"/>
            </a:xfrm>
            <a:prstGeom prst="line">
              <a:avLst/>
            </a:prstGeom>
            <a:noFill/>
            <a:ln w="19050">
              <a:solidFill>
                <a:srgbClr val="00008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 sz="1800">
                <a:latin typeface="+mn-lt"/>
              </a:endParaRPr>
            </a:p>
          </p:txBody>
        </p:sp>
        <p:sp>
          <p:nvSpPr>
            <p:cNvPr id="4546" name="Rectangle 49"/>
            <p:cNvSpPr>
              <a:spLocks noChangeArrowheads="1"/>
            </p:cNvSpPr>
            <p:nvPr/>
          </p:nvSpPr>
          <p:spPr bwMode="auto">
            <a:xfrm>
              <a:off x="1500" y="752"/>
              <a:ext cx="466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algn="ctr">
                <a:spcAft>
                  <a:spcPts val="1000"/>
                </a:spcAft>
              </a:pPr>
              <a:r>
                <a:rPr lang="en-US" sz="800">
                  <a:solidFill>
                    <a:srgbClr val="000080"/>
                  </a:solidFill>
                  <a:latin typeface="Calibri" pitchFamily="34" charset="0"/>
                </a:rPr>
                <a:t>T, </a:t>
              </a:r>
              <a:r>
                <a:rPr lang="en-US" sz="800">
                  <a:solidFill>
                    <a:srgbClr val="000080"/>
                  </a:solidFill>
                  <a:latin typeface="Calibri" pitchFamily="34" charset="0"/>
                  <a:sym typeface="Symbol" pitchFamily="18" charset="2"/>
                </a:rPr>
                <a:t></a:t>
              </a:r>
              <a:r>
                <a:rPr lang="en-US" sz="800">
                  <a:solidFill>
                    <a:srgbClr val="000080"/>
                  </a:solidFill>
                  <a:latin typeface="Calibri" pitchFamily="34" charset="0"/>
                </a:rPr>
                <a:t>C</a:t>
              </a:r>
              <a:endParaRPr lang="ru-RU" sz="800">
                <a:latin typeface="Calibri" pitchFamily="34" charset="0"/>
              </a:endParaRPr>
            </a:p>
          </p:txBody>
        </p:sp>
        <p:sp>
          <p:nvSpPr>
            <p:cNvPr id="65586" name="Line 50"/>
            <p:cNvSpPr>
              <a:spLocks noChangeShapeType="1"/>
            </p:cNvSpPr>
            <p:nvPr/>
          </p:nvSpPr>
          <p:spPr bwMode="auto">
            <a:xfrm flipH="1">
              <a:off x="1631" y="1541"/>
              <a:ext cx="63" cy="0"/>
            </a:xfrm>
            <a:prstGeom prst="line">
              <a:avLst/>
            </a:prstGeom>
            <a:noFill/>
            <a:ln w="19050">
              <a:solidFill>
                <a:srgbClr val="00008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 sz="1800">
                <a:latin typeface="+mn-lt"/>
              </a:endParaRPr>
            </a:p>
          </p:txBody>
        </p:sp>
        <p:sp>
          <p:nvSpPr>
            <p:cNvPr id="65587" name="Line 51"/>
            <p:cNvSpPr>
              <a:spLocks noChangeShapeType="1"/>
            </p:cNvSpPr>
            <p:nvPr/>
          </p:nvSpPr>
          <p:spPr bwMode="auto">
            <a:xfrm flipH="1">
              <a:off x="1631" y="1165"/>
              <a:ext cx="63" cy="0"/>
            </a:xfrm>
            <a:prstGeom prst="line">
              <a:avLst/>
            </a:prstGeom>
            <a:noFill/>
            <a:ln w="19050">
              <a:solidFill>
                <a:srgbClr val="00008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 sz="1800">
                <a:latin typeface="+mn-lt"/>
              </a:endParaRPr>
            </a:p>
          </p:txBody>
        </p:sp>
        <p:sp>
          <p:nvSpPr>
            <p:cNvPr id="4549" name="Rectangle 52"/>
            <p:cNvSpPr>
              <a:spLocks noChangeArrowheads="1"/>
            </p:cNvSpPr>
            <p:nvPr/>
          </p:nvSpPr>
          <p:spPr bwMode="auto">
            <a:xfrm>
              <a:off x="1267" y="1083"/>
              <a:ext cx="331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algn="r">
                <a:spcAft>
                  <a:spcPts val="1000"/>
                </a:spcAft>
              </a:pPr>
              <a:r>
                <a:rPr lang="en-US" sz="800" b="0">
                  <a:solidFill>
                    <a:srgbClr val="000080"/>
                  </a:solidFill>
                  <a:latin typeface="Calibri" pitchFamily="34" charset="0"/>
                </a:rPr>
                <a:t>2800</a:t>
              </a:r>
              <a:endParaRPr lang="ru-RU" sz="800">
                <a:latin typeface="Calibri" pitchFamily="34" charset="0"/>
              </a:endParaRPr>
            </a:p>
          </p:txBody>
        </p:sp>
        <p:sp>
          <p:nvSpPr>
            <p:cNvPr id="65589" name="Line 53"/>
            <p:cNvSpPr>
              <a:spLocks noChangeShapeType="1"/>
            </p:cNvSpPr>
            <p:nvPr/>
          </p:nvSpPr>
          <p:spPr bwMode="auto">
            <a:xfrm flipH="1">
              <a:off x="3199" y="2530"/>
              <a:ext cx="584" cy="0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ru-RU" sz="1800">
                <a:latin typeface="+mn-lt"/>
              </a:endParaRPr>
            </a:p>
          </p:txBody>
        </p:sp>
        <p:sp>
          <p:nvSpPr>
            <p:cNvPr id="65590" name="Freeform 54"/>
            <p:cNvSpPr>
              <a:spLocks/>
            </p:cNvSpPr>
            <p:nvPr/>
          </p:nvSpPr>
          <p:spPr bwMode="auto">
            <a:xfrm>
              <a:off x="2538" y="2012"/>
              <a:ext cx="656" cy="518"/>
            </a:xfrm>
            <a:custGeom>
              <a:avLst/>
              <a:gdLst/>
              <a:ahLst/>
              <a:cxnLst>
                <a:cxn ang="0">
                  <a:pos x="654" y="528"/>
                </a:cxn>
                <a:cxn ang="0">
                  <a:pos x="0" y="0"/>
                </a:cxn>
              </a:cxnLst>
              <a:rect l="0" t="0" r="r" b="b"/>
              <a:pathLst>
                <a:path w="654" h="528">
                  <a:moveTo>
                    <a:pt x="654" y="528"/>
                  </a:moveTo>
                  <a:cubicBezTo>
                    <a:pt x="318" y="477"/>
                    <a:pt x="0" y="0"/>
                    <a:pt x="0" y="0"/>
                  </a:cubicBezTo>
                </a:path>
              </a:pathLst>
            </a:custGeom>
            <a:noFill/>
            <a:ln w="25400" cap="flat" cmpd="sng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ru-RU" sz="800">
                <a:latin typeface="Calibri" pitchFamily="34" charset="0"/>
              </a:endParaRPr>
            </a:p>
          </p:txBody>
        </p:sp>
        <p:sp>
          <p:nvSpPr>
            <p:cNvPr id="65591" name="Freeform 55"/>
            <p:cNvSpPr>
              <a:spLocks/>
            </p:cNvSpPr>
            <p:nvPr/>
          </p:nvSpPr>
          <p:spPr bwMode="auto">
            <a:xfrm>
              <a:off x="1699" y="1033"/>
              <a:ext cx="837" cy="979"/>
            </a:xfrm>
            <a:custGeom>
              <a:avLst/>
              <a:gdLst/>
              <a:ahLst/>
              <a:cxnLst>
                <a:cxn ang="0">
                  <a:pos x="837" y="999"/>
                </a:cxn>
                <a:cxn ang="0">
                  <a:pos x="0" y="0"/>
                </a:cxn>
              </a:cxnLst>
              <a:rect l="0" t="0" r="r" b="b"/>
              <a:pathLst>
                <a:path w="837" h="999">
                  <a:moveTo>
                    <a:pt x="837" y="999"/>
                  </a:moveTo>
                  <a:cubicBezTo>
                    <a:pt x="390" y="282"/>
                    <a:pt x="66" y="36"/>
                    <a:pt x="0" y="0"/>
                  </a:cubicBezTo>
                </a:path>
              </a:pathLst>
            </a:custGeom>
            <a:noFill/>
            <a:ln w="25400" cap="flat" cmpd="sng">
              <a:solidFill>
                <a:srgbClr val="FF0000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ru-RU" sz="800">
                <a:latin typeface="Calibri" pitchFamily="34" charset="0"/>
              </a:endParaRPr>
            </a:p>
          </p:txBody>
        </p:sp>
        <p:sp>
          <p:nvSpPr>
            <p:cNvPr id="4553" name="Rectangle 56"/>
            <p:cNvSpPr>
              <a:spLocks noChangeArrowheads="1"/>
            </p:cNvSpPr>
            <p:nvPr/>
          </p:nvSpPr>
          <p:spPr bwMode="auto">
            <a:xfrm>
              <a:off x="2558" y="1184"/>
              <a:ext cx="1027" cy="1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algn="ctr">
                <a:spcAft>
                  <a:spcPts val="1000"/>
                </a:spcAft>
              </a:pPr>
              <a:endParaRPr lang="ru-RU" sz="800">
                <a:latin typeface="Calibri" pitchFamily="34" charset="0"/>
              </a:endParaRPr>
            </a:p>
          </p:txBody>
        </p:sp>
        <p:sp>
          <p:nvSpPr>
            <p:cNvPr id="4554" name="Rectangle 57"/>
            <p:cNvSpPr>
              <a:spLocks noChangeArrowheads="1"/>
            </p:cNvSpPr>
            <p:nvPr/>
          </p:nvSpPr>
          <p:spPr bwMode="auto">
            <a:xfrm>
              <a:off x="2887" y="2021"/>
              <a:ext cx="594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algn="ctr">
                <a:spcAft>
                  <a:spcPts val="1000"/>
                </a:spcAft>
              </a:pPr>
              <a:r>
                <a:rPr lang="en-US" sz="800">
                  <a:solidFill>
                    <a:srgbClr val="000099"/>
                  </a:solidFill>
                  <a:latin typeface="Calibri" pitchFamily="34" charset="0"/>
                </a:rPr>
                <a:t>L</a:t>
              </a:r>
              <a:r>
                <a:rPr lang="en-US" sz="800" baseline="-25000">
                  <a:solidFill>
                    <a:srgbClr val="000099"/>
                  </a:solidFill>
                  <a:latin typeface="Calibri" pitchFamily="34" charset="0"/>
                </a:rPr>
                <a:t>1</a:t>
              </a:r>
              <a:r>
                <a:rPr lang="en-US" sz="800">
                  <a:solidFill>
                    <a:srgbClr val="000099"/>
                  </a:solidFill>
                  <a:latin typeface="Calibri" pitchFamily="34" charset="0"/>
                </a:rPr>
                <a:t> + L</a:t>
              </a:r>
              <a:r>
                <a:rPr lang="en-US" sz="800" baseline="-25000">
                  <a:solidFill>
                    <a:srgbClr val="000099"/>
                  </a:solidFill>
                  <a:latin typeface="Calibri" pitchFamily="34" charset="0"/>
                </a:rPr>
                <a:t>2</a:t>
              </a:r>
              <a:endParaRPr lang="ru-RU" sz="800">
                <a:latin typeface="Calibri" pitchFamily="34" charset="0"/>
              </a:endParaRPr>
            </a:p>
          </p:txBody>
        </p:sp>
        <p:sp>
          <p:nvSpPr>
            <p:cNvPr id="4555" name="Rectangle 58"/>
            <p:cNvSpPr>
              <a:spLocks noChangeArrowheads="1"/>
            </p:cNvSpPr>
            <p:nvPr/>
          </p:nvSpPr>
          <p:spPr bwMode="auto">
            <a:xfrm>
              <a:off x="1991" y="2344"/>
              <a:ext cx="615" cy="1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algn="ctr">
                <a:spcAft>
                  <a:spcPts val="1000"/>
                </a:spcAft>
              </a:pPr>
              <a:r>
                <a:rPr lang="en-US" sz="800" b="0">
                  <a:solidFill>
                    <a:srgbClr val="000099"/>
                  </a:solidFill>
                  <a:latin typeface="Calibri" pitchFamily="34" charset="0"/>
                </a:rPr>
                <a:t>2080</a:t>
              </a:r>
              <a:endParaRPr lang="ru-RU" sz="800">
                <a:latin typeface="Calibri" pitchFamily="34" charset="0"/>
              </a:endParaRPr>
            </a:p>
          </p:txBody>
        </p:sp>
        <p:sp>
          <p:nvSpPr>
            <p:cNvPr id="65595" name="Line 59"/>
            <p:cNvSpPr>
              <a:spLocks noChangeShapeType="1"/>
            </p:cNvSpPr>
            <p:nvPr/>
          </p:nvSpPr>
          <p:spPr bwMode="auto">
            <a:xfrm flipH="1">
              <a:off x="4058" y="1538"/>
              <a:ext cx="65" cy="3"/>
            </a:xfrm>
            <a:prstGeom prst="line">
              <a:avLst/>
            </a:prstGeom>
            <a:noFill/>
            <a:ln w="19050">
              <a:solidFill>
                <a:srgbClr val="00008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 sz="1800">
                <a:latin typeface="+mn-lt"/>
              </a:endParaRPr>
            </a:p>
          </p:txBody>
        </p:sp>
        <p:sp>
          <p:nvSpPr>
            <p:cNvPr id="65596" name="Line 60"/>
            <p:cNvSpPr>
              <a:spLocks noChangeShapeType="1"/>
            </p:cNvSpPr>
            <p:nvPr/>
          </p:nvSpPr>
          <p:spPr bwMode="auto">
            <a:xfrm flipH="1">
              <a:off x="4058" y="1165"/>
              <a:ext cx="65" cy="0"/>
            </a:xfrm>
            <a:prstGeom prst="line">
              <a:avLst/>
            </a:prstGeom>
            <a:noFill/>
            <a:ln w="19050">
              <a:solidFill>
                <a:srgbClr val="00008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 sz="1800">
                <a:latin typeface="+mn-lt"/>
              </a:endParaRPr>
            </a:p>
          </p:txBody>
        </p:sp>
        <p:sp>
          <p:nvSpPr>
            <p:cNvPr id="65597" name="Freeform 61"/>
            <p:cNvSpPr>
              <a:spLocks/>
            </p:cNvSpPr>
            <p:nvPr/>
          </p:nvSpPr>
          <p:spPr bwMode="auto">
            <a:xfrm>
              <a:off x="3289" y="1433"/>
              <a:ext cx="711" cy="1623"/>
            </a:xfrm>
            <a:custGeom>
              <a:avLst/>
              <a:gdLst/>
              <a:ahLst/>
              <a:cxnLst>
                <a:cxn ang="0">
                  <a:pos x="0" y="2662"/>
                </a:cxn>
                <a:cxn ang="0">
                  <a:pos x="1440" y="2647"/>
                </a:cxn>
                <a:cxn ang="0">
                  <a:pos x="1774" y="4058"/>
                </a:cxn>
              </a:cxnLst>
              <a:rect l="0" t="0" r="r" b="b"/>
              <a:pathLst>
                <a:path w="1774" h="4058">
                  <a:moveTo>
                    <a:pt x="0" y="2662"/>
                  </a:moveTo>
                  <a:cubicBezTo>
                    <a:pt x="135" y="810"/>
                    <a:pt x="809" y="0"/>
                    <a:pt x="1440" y="2647"/>
                  </a:cubicBezTo>
                  <a:cubicBezTo>
                    <a:pt x="1660" y="2887"/>
                    <a:pt x="1693" y="3403"/>
                    <a:pt x="1774" y="4058"/>
                  </a:cubicBezTo>
                </a:path>
              </a:pathLst>
            </a:custGeom>
            <a:noFill/>
            <a:ln w="25400" cap="flat" cmpd="sng">
              <a:solidFill>
                <a:srgbClr val="3333CC">
                  <a:alpha val="33000"/>
                </a:srgbClr>
              </a:solidFill>
              <a:prstDash val="dashDot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ru-RU" sz="800">
                <a:latin typeface="Calibri" pitchFamily="34" charset="0"/>
              </a:endParaRPr>
            </a:p>
          </p:txBody>
        </p:sp>
        <p:sp>
          <p:nvSpPr>
            <p:cNvPr id="65598" name="Oval 62"/>
            <p:cNvSpPr>
              <a:spLocks noChangeArrowheads="1"/>
            </p:cNvSpPr>
            <p:nvPr/>
          </p:nvSpPr>
          <p:spPr bwMode="auto">
            <a:xfrm>
              <a:off x="3828" y="2355"/>
              <a:ext cx="65" cy="65"/>
            </a:xfrm>
            <a:prstGeom prst="ellipse">
              <a:avLst/>
            </a:prstGeom>
            <a:solidFill>
              <a:srgbClr val="00CC99">
                <a:alpha val="60001"/>
              </a:srgbClr>
            </a:solidFill>
            <a:ln w="12700" algn="ctr">
              <a:solidFill>
                <a:srgbClr val="3333CC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  <p:txBody>
            <a:bodyPr anchor="ctr"/>
            <a:lstStyle/>
            <a:p>
              <a:endParaRPr lang="ru-RU" sz="800">
                <a:latin typeface="Calibri" pitchFamily="34" charset="0"/>
              </a:endParaRPr>
            </a:p>
          </p:txBody>
        </p:sp>
        <p:sp>
          <p:nvSpPr>
            <p:cNvPr id="65599" name="Oval 63"/>
            <p:cNvSpPr>
              <a:spLocks noChangeArrowheads="1"/>
            </p:cNvSpPr>
            <p:nvPr/>
          </p:nvSpPr>
          <p:spPr bwMode="auto">
            <a:xfrm>
              <a:off x="3257" y="2478"/>
              <a:ext cx="65" cy="63"/>
            </a:xfrm>
            <a:prstGeom prst="ellipse">
              <a:avLst/>
            </a:prstGeom>
            <a:solidFill>
              <a:srgbClr val="00CC99">
                <a:alpha val="60001"/>
              </a:srgbClr>
            </a:solidFill>
            <a:ln w="12700" algn="ctr">
              <a:solidFill>
                <a:srgbClr val="3333CC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  <p:txBody>
            <a:bodyPr anchor="ctr"/>
            <a:lstStyle/>
            <a:p>
              <a:endParaRPr lang="ru-RU" sz="800">
                <a:latin typeface="Calibri" pitchFamily="34" charset="0"/>
              </a:endParaRPr>
            </a:p>
          </p:txBody>
        </p:sp>
        <p:sp>
          <p:nvSpPr>
            <p:cNvPr id="4561" name="Rectangle 66"/>
            <p:cNvSpPr>
              <a:spLocks noChangeArrowheads="1"/>
            </p:cNvSpPr>
            <p:nvPr/>
          </p:nvSpPr>
          <p:spPr bwMode="auto">
            <a:xfrm>
              <a:off x="3066" y="2540"/>
              <a:ext cx="614" cy="1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algn="ctr">
                <a:spcAft>
                  <a:spcPts val="1000"/>
                </a:spcAft>
              </a:pPr>
              <a:r>
                <a:rPr lang="en-US" sz="800" b="0">
                  <a:solidFill>
                    <a:srgbClr val="FF0000"/>
                  </a:solidFill>
                  <a:latin typeface="Calibri" pitchFamily="34" charset="0"/>
                </a:rPr>
                <a:t>2070±10</a:t>
              </a:r>
              <a:endParaRPr lang="ru-RU" sz="800">
                <a:latin typeface="Calibri" pitchFamily="34" charset="0"/>
              </a:endParaRPr>
            </a:p>
          </p:txBody>
        </p:sp>
        <p:sp>
          <p:nvSpPr>
            <p:cNvPr id="4562" name="Rectangle 67"/>
            <p:cNvSpPr>
              <a:spLocks noChangeArrowheads="1"/>
            </p:cNvSpPr>
            <p:nvPr/>
          </p:nvSpPr>
          <p:spPr bwMode="auto">
            <a:xfrm>
              <a:off x="2506" y="3626"/>
              <a:ext cx="758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algn="ctr">
                <a:spcAft>
                  <a:spcPts val="1000"/>
                </a:spcAft>
              </a:pPr>
              <a:r>
                <a:rPr lang="en-US" sz="800">
                  <a:solidFill>
                    <a:srgbClr val="000080"/>
                  </a:solidFill>
                  <a:latin typeface="Calibri" pitchFamily="34" charset="0"/>
                </a:rPr>
                <a:t>mol</a:t>
              </a:r>
              <a:r>
                <a:rPr lang="ru-RU" sz="800">
                  <a:solidFill>
                    <a:srgbClr val="000080"/>
                  </a:solidFill>
                  <a:latin typeface="Calibri" pitchFamily="34" charset="0"/>
                </a:rPr>
                <a:t>.</a:t>
              </a:r>
              <a:r>
                <a:rPr lang="it-IT" sz="800">
                  <a:solidFill>
                    <a:srgbClr val="000080"/>
                  </a:solidFill>
                  <a:latin typeface="Calibri" pitchFamily="34" charset="0"/>
                </a:rPr>
                <a:t>% SiO</a:t>
              </a:r>
              <a:r>
                <a:rPr lang="it-IT" sz="800" baseline="-25000">
                  <a:solidFill>
                    <a:srgbClr val="000080"/>
                  </a:solidFill>
                  <a:latin typeface="Calibri" pitchFamily="34" charset="0"/>
                </a:rPr>
                <a:t>2</a:t>
              </a:r>
              <a:endParaRPr lang="ru-RU" sz="800">
                <a:latin typeface="Calibri" pitchFamily="34" charset="0"/>
              </a:endParaRPr>
            </a:p>
          </p:txBody>
        </p:sp>
        <p:sp>
          <p:nvSpPr>
            <p:cNvPr id="65604" name="Oval 68"/>
            <p:cNvSpPr>
              <a:spLocks noChangeArrowheads="1"/>
            </p:cNvSpPr>
            <p:nvPr/>
          </p:nvSpPr>
          <p:spPr bwMode="auto">
            <a:xfrm>
              <a:off x="3765" y="2257"/>
              <a:ext cx="63" cy="60"/>
            </a:xfrm>
            <a:prstGeom prst="ellipse">
              <a:avLst/>
            </a:prstGeom>
            <a:solidFill>
              <a:srgbClr val="00CC99">
                <a:alpha val="60001"/>
              </a:srgbClr>
            </a:solidFill>
            <a:ln w="12700" algn="ctr">
              <a:solidFill>
                <a:srgbClr val="3333CC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  <p:txBody>
            <a:bodyPr anchor="ctr"/>
            <a:lstStyle/>
            <a:p>
              <a:endParaRPr lang="ru-RU" sz="800">
                <a:latin typeface="Calibri" pitchFamily="34" charset="0"/>
              </a:endParaRPr>
            </a:p>
          </p:txBody>
        </p:sp>
        <p:sp>
          <p:nvSpPr>
            <p:cNvPr id="65605" name="Oval 69"/>
            <p:cNvSpPr>
              <a:spLocks noChangeArrowheads="1"/>
            </p:cNvSpPr>
            <p:nvPr/>
          </p:nvSpPr>
          <p:spPr bwMode="auto">
            <a:xfrm>
              <a:off x="3302" y="2255"/>
              <a:ext cx="65" cy="63"/>
            </a:xfrm>
            <a:prstGeom prst="ellipse">
              <a:avLst/>
            </a:prstGeom>
            <a:solidFill>
              <a:srgbClr val="00CC99">
                <a:alpha val="60001"/>
              </a:srgbClr>
            </a:solidFill>
            <a:ln w="12700" algn="ctr">
              <a:solidFill>
                <a:srgbClr val="3333CC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  <p:txBody>
            <a:bodyPr anchor="ctr"/>
            <a:lstStyle/>
            <a:p>
              <a:endParaRPr lang="ru-RU" sz="800">
                <a:latin typeface="Calibri" pitchFamily="34" charset="0"/>
              </a:endParaRPr>
            </a:p>
          </p:txBody>
        </p:sp>
        <p:sp>
          <p:nvSpPr>
            <p:cNvPr id="65606" name="Oval 70"/>
            <p:cNvSpPr>
              <a:spLocks noChangeArrowheads="1"/>
            </p:cNvSpPr>
            <p:nvPr/>
          </p:nvSpPr>
          <p:spPr bwMode="auto">
            <a:xfrm>
              <a:off x="3269" y="2357"/>
              <a:ext cx="65" cy="63"/>
            </a:xfrm>
            <a:prstGeom prst="ellipse">
              <a:avLst/>
            </a:prstGeom>
            <a:solidFill>
              <a:srgbClr val="00CC99">
                <a:alpha val="60001"/>
              </a:srgbClr>
            </a:solidFill>
            <a:ln w="12700" algn="ctr">
              <a:solidFill>
                <a:srgbClr val="3333CC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  <p:txBody>
            <a:bodyPr anchor="ctr"/>
            <a:lstStyle/>
            <a:p>
              <a:endParaRPr lang="ru-RU" sz="800">
                <a:latin typeface="Calibri" pitchFamily="34" charset="0"/>
              </a:endParaRPr>
            </a:p>
          </p:txBody>
        </p:sp>
        <p:sp>
          <p:nvSpPr>
            <p:cNvPr id="65607" name="Oval 71"/>
            <p:cNvSpPr>
              <a:spLocks noChangeArrowheads="1"/>
            </p:cNvSpPr>
            <p:nvPr/>
          </p:nvSpPr>
          <p:spPr bwMode="auto">
            <a:xfrm>
              <a:off x="3828" y="2478"/>
              <a:ext cx="65" cy="63"/>
            </a:xfrm>
            <a:prstGeom prst="ellipse">
              <a:avLst/>
            </a:prstGeom>
            <a:solidFill>
              <a:srgbClr val="00CC99">
                <a:alpha val="60001"/>
              </a:srgbClr>
            </a:solidFill>
            <a:ln w="12700" algn="ctr">
              <a:solidFill>
                <a:srgbClr val="3333CC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  <p:txBody>
            <a:bodyPr anchor="ctr"/>
            <a:lstStyle/>
            <a:p>
              <a:endParaRPr lang="ru-RU" sz="800">
                <a:latin typeface="Calibri" pitchFamily="34" charset="0"/>
              </a:endParaRPr>
            </a:p>
          </p:txBody>
        </p:sp>
        <p:sp>
          <p:nvSpPr>
            <p:cNvPr id="65608" name="Oval 72"/>
            <p:cNvSpPr>
              <a:spLocks noChangeArrowheads="1"/>
            </p:cNvSpPr>
            <p:nvPr/>
          </p:nvSpPr>
          <p:spPr bwMode="auto">
            <a:xfrm>
              <a:off x="3379" y="1884"/>
              <a:ext cx="63" cy="63"/>
            </a:xfrm>
            <a:prstGeom prst="ellipse">
              <a:avLst/>
            </a:prstGeom>
            <a:solidFill>
              <a:srgbClr val="00CC99"/>
            </a:solidFill>
            <a:ln w="12700" algn="ctr">
              <a:solidFill>
                <a:srgbClr val="3333CC"/>
              </a:solidFill>
              <a:round/>
              <a:headEnd type="none" w="sm" len="sm"/>
              <a:tailEnd type="none" w="sm" len="sm"/>
            </a:ln>
            <a:effectLst/>
          </p:spPr>
          <p:txBody>
            <a:bodyPr anchor="ctr"/>
            <a:lstStyle/>
            <a:p>
              <a:endParaRPr lang="ru-RU" sz="800">
                <a:latin typeface="Calibri" pitchFamily="34" charset="0"/>
              </a:endParaRPr>
            </a:p>
          </p:txBody>
        </p:sp>
        <p:sp>
          <p:nvSpPr>
            <p:cNvPr id="65609" name="Oval 73"/>
            <p:cNvSpPr>
              <a:spLocks noChangeArrowheads="1"/>
            </p:cNvSpPr>
            <p:nvPr/>
          </p:nvSpPr>
          <p:spPr bwMode="auto">
            <a:xfrm>
              <a:off x="3615" y="1884"/>
              <a:ext cx="65" cy="63"/>
            </a:xfrm>
            <a:prstGeom prst="ellipse">
              <a:avLst/>
            </a:prstGeom>
            <a:solidFill>
              <a:srgbClr val="00CC99"/>
            </a:solidFill>
            <a:ln w="12700" algn="ctr">
              <a:solidFill>
                <a:srgbClr val="3333CC"/>
              </a:solidFill>
              <a:round/>
              <a:headEnd type="none" w="sm" len="sm"/>
              <a:tailEnd type="none" w="sm" len="sm"/>
            </a:ln>
            <a:effectLst/>
          </p:spPr>
          <p:txBody>
            <a:bodyPr anchor="ctr"/>
            <a:lstStyle/>
            <a:p>
              <a:endParaRPr lang="ru-RU" sz="800">
                <a:latin typeface="Calibri" pitchFamily="34" charset="0"/>
              </a:endParaRPr>
            </a:p>
          </p:txBody>
        </p:sp>
        <p:sp>
          <p:nvSpPr>
            <p:cNvPr id="4569" name="Oval 4"/>
            <p:cNvSpPr>
              <a:spLocks noChangeArrowheads="1"/>
            </p:cNvSpPr>
            <p:nvPr/>
          </p:nvSpPr>
          <p:spPr bwMode="auto">
            <a:xfrm>
              <a:off x="3757" y="2477"/>
              <a:ext cx="64" cy="62"/>
            </a:xfrm>
            <a:prstGeom prst="ellipse">
              <a:avLst/>
            </a:prstGeom>
            <a:solidFill>
              <a:srgbClr val="FFFF99">
                <a:alpha val="59999"/>
              </a:srgbClr>
            </a:solidFill>
            <a:ln w="12700" algn="ctr">
              <a:solidFill>
                <a:srgbClr val="008000"/>
              </a:solidFill>
              <a:round/>
              <a:headEnd type="none" w="sm" len="sm"/>
              <a:tailEnd type="none" w="sm" len="sm"/>
            </a:ln>
          </p:spPr>
          <p:txBody>
            <a:bodyPr anchor="ctr"/>
            <a:lstStyle/>
            <a:p>
              <a:endParaRPr lang="ru-RU" sz="800"/>
            </a:p>
          </p:txBody>
        </p:sp>
        <p:sp>
          <p:nvSpPr>
            <p:cNvPr id="4570" name="Oval 5"/>
            <p:cNvSpPr>
              <a:spLocks noChangeArrowheads="1"/>
            </p:cNvSpPr>
            <p:nvPr/>
          </p:nvSpPr>
          <p:spPr bwMode="auto">
            <a:xfrm>
              <a:off x="3765" y="2477"/>
              <a:ext cx="64" cy="62"/>
            </a:xfrm>
            <a:prstGeom prst="ellipse">
              <a:avLst/>
            </a:prstGeom>
            <a:solidFill>
              <a:srgbClr val="FFFF99">
                <a:alpha val="59999"/>
              </a:srgbClr>
            </a:solidFill>
            <a:ln w="12700" algn="ctr">
              <a:solidFill>
                <a:srgbClr val="008000"/>
              </a:solidFill>
              <a:round/>
              <a:headEnd type="none" w="sm" len="sm"/>
              <a:tailEnd type="none" w="sm" len="sm"/>
            </a:ln>
          </p:spPr>
          <p:txBody>
            <a:bodyPr anchor="ctr"/>
            <a:lstStyle/>
            <a:p>
              <a:endParaRPr lang="ru-RU" sz="800"/>
            </a:p>
          </p:txBody>
        </p:sp>
        <p:sp>
          <p:nvSpPr>
            <p:cNvPr id="4571" name="Oval 6"/>
            <p:cNvSpPr>
              <a:spLocks noChangeArrowheads="1"/>
            </p:cNvSpPr>
            <p:nvPr/>
          </p:nvSpPr>
          <p:spPr bwMode="auto">
            <a:xfrm>
              <a:off x="3366" y="2477"/>
              <a:ext cx="65" cy="62"/>
            </a:xfrm>
            <a:prstGeom prst="ellipse">
              <a:avLst/>
            </a:prstGeom>
            <a:solidFill>
              <a:srgbClr val="FFFF99">
                <a:alpha val="59999"/>
              </a:srgbClr>
            </a:solidFill>
            <a:ln w="12700" algn="ctr">
              <a:solidFill>
                <a:srgbClr val="008000"/>
              </a:solidFill>
              <a:round/>
              <a:headEnd type="none" w="sm" len="sm"/>
              <a:tailEnd type="none" w="sm" len="sm"/>
            </a:ln>
          </p:spPr>
          <p:txBody>
            <a:bodyPr anchor="ctr"/>
            <a:lstStyle/>
            <a:p>
              <a:endParaRPr lang="ru-RU" sz="800"/>
            </a:p>
          </p:txBody>
        </p:sp>
        <p:sp>
          <p:nvSpPr>
            <p:cNvPr id="4572" name="Oval 7"/>
            <p:cNvSpPr>
              <a:spLocks noChangeArrowheads="1"/>
            </p:cNvSpPr>
            <p:nvPr/>
          </p:nvSpPr>
          <p:spPr bwMode="auto">
            <a:xfrm>
              <a:off x="3338" y="2477"/>
              <a:ext cx="64" cy="62"/>
            </a:xfrm>
            <a:prstGeom prst="ellipse">
              <a:avLst/>
            </a:prstGeom>
            <a:solidFill>
              <a:srgbClr val="FFFF99">
                <a:alpha val="59999"/>
              </a:srgbClr>
            </a:solidFill>
            <a:ln w="12700" algn="ctr">
              <a:solidFill>
                <a:srgbClr val="008000"/>
              </a:solidFill>
              <a:round/>
              <a:headEnd type="none" w="sm" len="sm"/>
              <a:tailEnd type="none" w="sm" len="sm"/>
            </a:ln>
          </p:spPr>
          <p:txBody>
            <a:bodyPr anchor="ctr"/>
            <a:lstStyle/>
            <a:p>
              <a:endParaRPr lang="ru-RU" sz="800"/>
            </a:p>
          </p:txBody>
        </p:sp>
        <p:sp>
          <p:nvSpPr>
            <p:cNvPr id="83" name="Полилиния 82"/>
            <p:cNvSpPr/>
            <p:nvPr/>
          </p:nvSpPr>
          <p:spPr>
            <a:xfrm>
              <a:off x="3369" y="2320"/>
              <a:ext cx="421" cy="205"/>
            </a:xfrm>
            <a:custGeom>
              <a:avLst/>
              <a:gdLst>
                <a:gd name="connsiteX0" fmla="*/ 665018 w 665018"/>
                <a:gd name="connsiteY0" fmla="*/ 261257 h 296883"/>
                <a:gd name="connsiteX1" fmla="*/ 308758 w 665018"/>
                <a:gd name="connsiteY1" fmla="*/ 5938 h 296883"/>
                <a:gd name="connsiteX2" fmla="*/ 0 w 665018"/>
                <a:gd name="connsiteY2" fmla="*/ 296883 h 296883"/>
                <a:gd name="connsiteX0" fmla="*/ 665018 w 665018"/>
                <a:gd name="connsiteY0" fmla="*/ 255319 h 290945"/>
                <a:gd name="connsiteX1" fmla="*/ 308758 w 665018"/>
                <a:gd name="connsiteY1" fmla="*/ 0 h 290945"/>
                <a:gd name="connsiteX2" fmla="*/ 0 w 665018"/>
                <a:gd name="connsiteY2" fmla="*/ 290945 h 290945"/>
                <a:gd name="connsiteX0" fmla="*/ 665018 w 665018"/>
                <a:gd name="connsiteY0" fmla="*/ 255319 h 290945"/>
                <a:gd name="connsiteX1" fmla="*/ 308758 w 665018"/>
                <a:gd name="connsiteY1" fmla="*/ 0 h 290945"/>
                <a:gd name="connsiteX2" fmla="*/ 0 w 665018"/>
                <a:gd name="connsiteY2" fmla="*/ 290945 h 290945"/>
                <a:gd name="connsiteX0" fmla="*/ 665018 w 665018"/>
                <a:gd name="connsiteY0" fmla="*/ 255319 h 290945"/>
                <a:gd name="connsiteX1" fmla="*/ 308758 w 665018"/>
                <a:gd name="connsiteY1" fmla="*/ 0 h 290945"/>
                <a:gd name="connsiteX2" fmla="*/ 0 w 665018"/>
                <a:gd name="connsiteY2" fmla="*/ 290945 h 290945"/>
                <a:gd name="connsiteX0" fmla="*/ 665018 w 665018"/>
                <a:gd name="connsiteY0" fmla="*/ 273132 h 308758"/>
                <a:gd name="connsiteX1" fmla="*/ 308758 w 665018"/>
                <a:gd name="connsiteY1" fmla="*/ 17813 h 308758"/>
                <a:gd name="connsiteX2" fmla="*/ 0 w 665018"/>
                <a:gd name="connsiteY2" fmla="*/ 308758 h 308758"/>
                <a:gd name="connsiteX0" fmla="*/ 665018 w 665018"/>
                <a:gd name="connsiteY0" fmla="*/ 273132 h 308758"/>
                <a:gd name="connsiteX1" fmla="*/ 308758 w 665018"/>
                <a:gd name="connsiteY1" fmla="*/ 17813 h 308758"/>
                <a:gd name="connsiteX2" fmla="*/ 0 w 665018"/>
                <a:gd name="connsiteY2" fmla="*/ 308758 h 308758"/>
                <a:gd name="connsiteX0" fmla="*/ 665018 w 665018"/>
                <a:gd name="connsiteY0" fmla="*/ 273132 h 308758"/>
                <a:gd name="connsiteX1" fmla="*/ 308758 w 665018"/>
                <a:gd name="connsiteY1" fmla="*/ 17813 h 308758"/>
                <a:gd name="connsiteX2" fmla="*/ 0 w 665018"/>
                <a:gd name="connsiteY2" fmla="*/ 308758 h 308758"/>
                <a:gd name="connsiteX0" fmla="*/ 665018 w 665018"/>
                <a:gd name="connsiteY0" fmla="*/ 273132 h 308758"/>
                <a:gd name="connsiteX1" fmla="*/ 308758 w 665018"/>
                <a:gd name="connsiteY1" fmla="*/ 17813 h 308758"/>
                <a:gd name="connsiteX2" fmla="*/ 0 w 665018"/>
                <a:gd name="connsiteY2" fmla="*/ 308758 h 308758"/>
                <a:gd name="connsiteX0" fmla="*/ 665018 w 665018"/>
                <a:gd name="connsiteY0" fmla="*/ 273132 h 308758"/>
                <a:gd name="connsiteX1" fmla="*/ 308758 w 665018"/>
                <a:gd name="connsiteY1" fmla="*/ 17813 h 308758"/>
                <a:gd name="connsiteX2" fmla="*/ 0 w 665018"/>
                <a:gd name="connsiteY2" fmla="*/ 308758 h 308758"/>
                <a:gd name="connsiteX0" fmla="*/ 665018 w 665018"/>
                <a:gd name="connsiteY0" fmla="*/ 267195 h 302821"/>
                <a:gd name="connsiteX1" fmla="*/ 308758 w 665018"/>
                <a:gd name="connsiteY1" fmla="*/ 11876 h 302821"/>
                <a:gd name="connsiteX2" fmla="*/ 0 w 665018"/>
                <a:gd name="connsiteY2" fmla="*/ 302821 h 302821"/>
                <a:gd name="connsiteX0" fmla="*/ 665018 w 665018"/>
                <a:gd name="connsiteY0" fmla="*/ 267195 h 302821"/>
                <a:gd name="connsiteX1" fmla="*/ 308758 w 665018"/>
                <a:gd name="connsiteY1" fmla="*/ 11876 h 302821"/>
                <a:gd name="connsiteX2" fmla="*/ 0 w 665018"/>
                <a:gd name="connsiteY2" fmla="*/ 302821 h 302821"/>
                <a:gd name="connsiteX0" fmla="*/ 665018 w 665018"/>
                <a:gd name="connsiteY0" fmla="*/ 267195 h 302821"/>
                <a:gd name="connsiteX1" fmla="*/ 308758 w 665018"/>
                <a:gd name="connsiteY1" fmla="*/ 11876 h 302821"/>
                <a:gd name="connsiteX2" fmla="*/ 0 w 665018"/>
                <a:gd name="connsiteY2" fmla="*/ 302821 h 302821"/>
                <a:gd name="connsiteX0" fmla="*/ 665018 w 665018"/>
                <a:gd name="connsiteY0" fmla="*/ 261256 h 296882"/>
                <a:gd name="connsiteX1" fmla="*/ 308758 w 665018"/>
                <a:gd name="connsiteY1" fmla="*/ 5937 h 296882"/>
                <a:gd name="connsiteX2" fmla="*/ 0 w 665018"/>
                <a:gd name="connsiteY2" fmla="*/ 296882 h 296882"/>
                <a:gd name="connsiteX0" fmla="*/ 665018 w 665018"/>
                <a:gd name="connsiteY0" fmla="*/ 261256 h 296882"/>
                <a:gd name="connsiteX1" fmla="*/ 308758 w 665018"/>
                <a:gd name="connsiteY1" fmla="*/ 5937 h 296882"/>
                <a:gd name="connsiteX2" fmla="*/ 0 w 665018"/>
                <a:gd name="connsiteY2" fmla="*/ 296882 h 296882"/>
                <a:gd name="connsiteX0" fmla="*/ 665018 w 665018"/>
                <a:gd name="connsiteY0" fmla="*/ 261256 h 296882"/>
                <a:gd name="connsiteX1" fmla="*/ 308758 w 665018"/>
                <a:gd name="connsiteY1" fmla="*/ 5937 h 296882"/>
                <a:gd name="connsiteX2" fmla="*/ 0 w 665018"/>
                <a:gd name="connsiteY2" fmla="*/ 296882 h 2968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665018" h="296882">
                  <a:moveTo>
                    <a:pt x="665018" y="261256"/>
                  </a:moveTo>
                  <a:cubicBezTo>
                    <a:pt x="625434" y="178128"/>
                    <a:pt x="562099" y="0"/>
                    <a:pt x="308758" y="5937"/>
                  </a:cubicBezTo>
                  <a:cubicBezTo>
                    <a:pt x="114794" y="11874"/>
                    <a:pt x="45522" y="148441"/>
                    <a:pt x="0" y="296882"/>
                  </a:cubicBezTo>
                </a:path>
              </a:pathLst>
            </a:custGeom>
            <a:ln w="19050" cap="rnd">
              <a:solidFill>
                <a:srgbClr val="00800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/>
              <a:endParaRPr lang="ru-RU" sz="800">
                <a:latin typeface="Calibri" pitchFamily="34" charset="0"/>
              </a:endParaRPr>
            </a:p>
          </p:txBody>
        </p:sp>
        <p:cxnSp>
          <p:nvCxnSpPr>
            <p:cNvPr id="85" name="Прямая соединительная линия 84"/>
            <p:cNvCxnSpPr/>
            <p:nvPr/>
          </p:nvCxnSpPr>
          <p:spPr>
            <a:xfrm>
              <a:off x="2976" y="2500"/>
              <a:ext cx="138" cy="3"/>
            </a:xfrm>
            <a:prstGeom prst="line">
              <a:avLst/>
            </a:prstGeom>
            <a:ln w="19050" cap="rnd">
              <a:solidFill>
                <a:srgbClr val="FF9900"/>
              </a:solidFill>
              <a:headEnd type="diamond"/>
              <a:tailEnd type="diamon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575" name="Oval 7"/>
            <p:cNvSpPr>
              <a:spLocks noChangeArrowheads="1"/>
            </p:cNvSpPr>
            <p:nvPr/>
          </p:nvSpPr>
          <p:spPr bwMode="auto">
            <a:xfrm>
              <a:off x="3007" y="2475"/>
              <a:ext cx="64" cy="62"/>
            </a:xfrm>
            <a:prstGeom prst="ellipse">
              <a:avLst/>
            </a:prstGeom>
            <a:solidFill>
              <a:srgbClr val="008000">
                <a:alpha val="59999"/>
              </a:srgbClr>
            </a:solidFill>
            <a:ln w="12700" algn="ctr">
              <a:solidFill>
                <a:srgbClr val="FF9900"/>
              </a:solidFill>
              <a:round/>
              <a:headEnd type="none" w="sm" len="sm"/>
              <a:tailEnd type="none" w="sm" len="sm"/>
            </a:ln>
          </p:spPr>
          <p:txBody>
            <a:bodyPr anchor="ctr"/>
            <a:lstStyle/>
            <a:p>
              <a:endParaRPr lang="ru-RU" sz="800"/>
            </a:p>
          </p:txBody>
        </p:sp>
        <p:cxnSp>
          <p:nvCxnSpPr>
            <p:cNvPr id="88" name="Прямая соединительная линия 87"/>
            <p:cNvCxnSpPr/>
            <p:nvPr/>
          </p:nvCxnSpPr>
          <p:spPr>
            <a:xfrm>
              <a:off x="2761" y="1902"/>
              <a:ext cx="228" cy="0"/>
            </a:xfrm>
            <a:prstGeom prst="line">
              <a:avLst/>
            </a:prstGeom>
            <a:ln w="19050" cap="rnd">
              <a:solidFill>
                <a:srgbClr val="FF9900"/>
              </a:solidFill>
              <a:headEnd type="diamond"/>
              <a:tailEnd type="diamon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577" name="Oval 7"/>
            <p:cNvSpPr>
              <a:spLocks noChangeArrowheads="1"/>
            </p:cNvSpPr>
            <p:nvPr/>
          </p:nvSpPr>
          <p:spPr bwMode="auto">
            <a:xfrm>
              <a:off x="2829" y="1876"/>
              <a:ext cx="64" cy="62"/>
            </a:xfrm>
            <a:prstGeom prst="ellipse">
              <a:avLst/>
            </a:prstGeom>
            <a:solidFill>
              <a:srgbClr val="008000">
                <a:alpha val="59999"/>
              </a:srgbClr>
            </a:solidFill>
            <a:ln w="12700" algn="ctr">
              <a:solidFill>
                <a:srgbClr val="FF9900"/>
              </a:solidFill>
              <a:round/>
              <a:headEnd type="none" w="sm" len="sm"/>
              <a:tailEnd type="none" w="sm" len="sm"/>
            </a:ln>
          </p:spPr>
          <p:txBody>
            <a:bodyPr anchor="ctr"/>
            <a:lstStyle/>
            <a:p>
              <a:endParaRPr lang="ru-RU" sz="800"/>
            </a:p>
          </p:txBody>
        </p:sp>
        <p:sp>
          <p:nvSpPr>
            <p:cNvPr id="4578" name="Oval 7"/>
            <p:cNvSpPr>
              <a:spLocks noChangeArrowheads="1"/>
            </p:cNvSpPr>
            <p:nvPr/>
          </p:nvSpPr>
          <p:spPr bwMode="auto">
            <a:xfrm>
              <a:off x="2717" y="1906"/>
              <a:ext cx="64" cy="62"/>
            </a:xfrm>
            <a:prstGeom prst="ellipse">
              <a:avLst/>
            </a:prstGeom>
            <a:solidFill>
              <a:srgbClr val="008000">
                <a:alpha val="59999"/>
              </a:srgbClr>
            </a:solidFill>
            <a:ln w="12700" algn="ctr">
              <a:solidFill>
                <a:srgbClr val="FF9900"/>
              </a:solidFill>
              <a:round/>
              <a:headEnd type="none" w="sm" len="sm"/>
              <a:tailEnd type="none" w="sm" len="sm"/>
            </a:ln>
          </p:spPr>
          <p:txBody>
            <a:bodyPr anchor="ctr"/>
            <a:lstStyle/>
            <a:p>
              <a:endParaRPr lang="ru-RU" sz="800"/>
            </a:p>
          </p:txBody>
        </p:sp>
        <p:sp>
          <p:nvSpPr>
            <p:cNvPr id="4579" name="Oval 7"/>
            <p:cNvSpPr>
              <a:spLocks noChangeArrowheads="1"/>
            </p:cNvSpPr>
            <p:nvPr/>
          </p:nvSpPr>
          <p:spPr bwMode="auto">
            <a:xfrm>
              <a:off x="2507" y="1689"/>
              <a:ext cx="64" cy="62"/>
            </a:xfrm>
            <a:prstGeom prst="ellipse">
              <a:avLst/>
            </a:prstGeom>
            <a:solidFill>
              <a:srgbClr val="008000">
                <a:alpha val="59999"/>
              </a:srgbClr>
            </a:solidFill>
            <a:ln w="12700" algn="ctr">
              <a:solidFill>
                <a:srgbClr val="FF9900"/>
              </a:solidFill>
              <a:round/>
              <a:headEnd type="none" w="sm" len="sm"/>
              <a:tailEnd type="none" w="sm" len="sm"/>
            </a:ln>
          </p:spPr>
          <p:txBody>
            <a:bodyPr anchor="ctr"/>
            <a:lstStyle/>
            <a:p>
              <a:endParaRPr lang="ru-RU" sz="800"/>
            </a:p>
          </p:txBody>
        </p:sp>
        <p:cxnSp>
          <p:nvCxnSpPr>
            <p:cNvPr id="97" name="Прямая соединительная линия 96"/>
            <p:cNvCxnSpPr/>
            <p:nvPr/>
          </p:nvCxnSpPr>
          <p:spPr>
            <a:xfrm>
              <a:off x="2478" y="1716"/>
              <a:ext cx="115" cy="0"/>
            </a:xfrm>
            <a:prstGeom prst="line">
              <a:avLst/>
            </a:prstGeom>
            <a:ln w="19050" cap="rnd">
              <a:solidFill>
                <a:srgbClr val="FF9900"/>
              </a:solidFill>
              <a:headEnd type="diamond"/>
              <a:tailEnd type="diamon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9" name="Полилиния 98"/>
            <p:cNvSpPr/>
            <p:nvPr/>
          </p:nvSpPr>
          <p:spPr>
            <a:xfrm>
              <a:off x="1704" y="1040"/>
              <a:ext cx="1708" cy="1485"/>
            </a:xfrm>
            <a:custGeom>
              <a:avLst/>
              <a:gdLst>
                <a:gd name="connsiteX0" fmla="*/ 2125362 w 2125362"/>
                <a:gd name="connsiteY0" fmla="*/ 2329249 h 2329249"/>
                <a:gd name="connsiteX1" fmla="*/ 1649627 w 2125362"/>
                <a:gd name="connsiteY1" fmla="*/ 1278924 h 2329249"/>
                <a:gd name="connsiteX2" fmla="*/ 0 w 2125362"/>
                <a:gd name="connsiteY2" fmla="*/ 0 h 2329249"/>
                <a:gd name="connsiteX0" fmla="*/ 2125362 w 2192294"/>
                <a:gd name="connsiteY0" fmla="*/ 2329249 h 2498124"/>
                <a:gd name="connsiteX1" fmla="*/ 2113005 w 2192294"/>
                <a:gd name="connsiteY1" fmla="*/ 2323070 h 2498124"/>
                <a:gd name="connsiteX2" fmla="*/ 1649627 w 2192294"/>
                <a:gd name="connsiteY2" fmla="*/ 1278924 h 2498124"/>
                <a:gd name="connsiteX3" fmla="*/ 0 w 2192294"/>
                <a:gd name="connsiteY3" fmla="*/ 0 h 2498124"/>
                <a:gd name="connsiteX0" fmla="*/ 2125362 w 2192294"/>
                <a:gd name="connsiteY0" fmla="*/ 2329249 h 2498124"/>
                <a:gd name="connsiteX1" fmla="*/ 2113005 w 2192294"/>
                <a:gd name="connsiteY1" fmla="*/ 2323070 h 2498124"/>
                <a:gd name="connsiteX2" fmla="*/ 1649627 w 2192294"/>
                <a:gd name="connsiteY2" fmla="*/ 1278924 h 2498124"/>
                <a:gd name="connsiteX3" fmla="*/ 1637270 w 2192294"/>
                <a:gd name="connsiteY3" fmla="*/ 1254210 h 2498124"/>
                <a:gd name="connsiteX4" fmla="*/ 0 w 2192294"/>
                <a:gd name="connsiteY4" fmla="*/ 0 h 2498124"/>
                <a:gd name="connsiteX0" fmla="*/ 2125362 w 2192294"/>
                <a:gd name="connsiteY0" fmla="*/ 2329249 h 2498124"/>
                <a:gd name="connsiteX1" fmla="*/ 2113005 w 2192294"/>
                <a:gd name="connsiteY1" fmla="*/ 2323070 h 2498124"/>
                <a:gd name="connsiteX2" fmla="*/ 1649627 w 2192294"/>
                <a:gd name="connsiteY2" fmla="*/ 1278924 h 2498124"/>
                <a:gd name="connsiteX3" fmla="*/ 0 w 2192294"/>
                <a:gd name="connsiteY3" fmla="*/ 0 h 2498124"/>
                <a:gd name="connsiteX0" fmla="*/ 2125362 w 2467232"/>
                <a:gd name="connsiteY0" fmla="*/ 2329249 h 2711278"/>
                <a:gd name="connsiteX1" fmla="*/ 2113005 w 2467232"/>
                <a:gd name="connsiteY1" fmla="*/ 2323070 h 2711278"/>
                <a:gd name="connsiteX2" fmla="*/ 0 w 2467232"/>
                <a:gd name="connsiteY2" fmla="*/ 0 h 2711278"/>
                <a:gd name="connsiteX0" fmla="*/ 2125362 w 2467232"/>
                <a:gd name="connsiteY0" fmla="*/ 2329249 h 2711278"/>
                <a:gd name="connsiteX1" fmla="*/ 2113005 w 2467232"/>
                <a:gd name="connsiteY1" fmla="*/ 2323070 h 2711278"/>
                <a:gd name="connsiteX2" fmla="*/ 0 w 2467232"/>
                <a:gd name="connsiteY2" fmla="*/ 0 h 2711278"/>
                <a:gd name="connsiteX0" fmla="*/ 2125362 w 2708189"/>
                <a:gd name="connsiteY0" fmla="*/ 2329249 h 2359111"/>
                <a:gd name="connsiteX1" fmla="*/ 2113005 w 2708189"/>
                <a:gd name="connsiteY1" fmla="*/ 2323070 h 2359111"/>
                <a:gd name="connsiteX2" fmla="*/ 0 w 2708189"/>
                <a:gd name="connsiteY2" fmla="*/ 0 h 2359111"/>
                <a:gd name="connsiteX0" fmla="*/ 2125362 w 2708189"/>
                <a:gd name="connsiteY0" fmla="*/ 2329249 h 2359111"/>
                <a:gd name="connsiteX1" fmla="*/ 2113005 w 2708189"/>
                <a:gd name="connsiteY1" fmla="*/ 2323070 h 2359111"/>
                <a:gd name="connsiteX2" fmla="*/ 0 w 2708189"/>
                <a:gd name="connsiteY2" fmla="*/ 0 h 2359111"/>
                <a:gd name="connsiteX0" fmla="*/ 2125362 w 2708189"/>
                <a:gd name="connsiteY0" fmla="*/ 2329249 h 2359111"/>
                <a:gd name="connsiteX1" fmla="*/ 2113005 w 2708189"/>
                <a:gd name="connsiteY1" fmla="*/ 2323070 h 2359111"/>
                <a:gd name="connsiteX2" fmla="*/ 0 w 2708189"/>
                <a:gd name="connsiteY2" fmla="*/ 0 h 23591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708189" h="2359111">
                  <a:moveTo>
                    <a:pt x="2125362" y="2329249"/>
                  </a:moveTo>
                  <a:cubicBezTo>
                    <a:pt x="2123303" y="2328219"/>
                    <a:pt x="2708189" y="2359111"/>
                    <a:pt x="2113005" y="2323070"/>
                  </a:cubicBezTo>
                  <a:cubicBezTo>
                    <a:pt x="2038865" y="1573426"/>
                    <a:pt x="1223319" y="712573"/>
                    <a:pt x="0" y="0"/>
                  </a:cubicBezTo>
                </a:path>
              </a:pathLst>
            </a:custGeom>
            <a:ln w="19050" cap="rnd">
              <a:solidFill>
                <a:srgbClr val="00800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/>
              <a:endParaRPr lang="ru-RU" sz="800">
                <a:latin typeface="Calibri" pitchFamily="34" charset="0"/>
              </a:endParaRPr>
            </a:p>
          </p:txBody>
        </p:sp>
      </p:grpSp>
      <p:sp>
        <p:nvSpPr>
          <p:cNvPr id="4583" name="Line 487"/>
          <p:cNvSpPr>
            <a:spLocks noChangeAspect="1" noChangeShapeType="1"/>
          </p:cNvSpPr>
          <p:nvPr/>
        </p:nvSpPr>
        <p:spPr bwMode="auto">
          <a:xfrm flipH="1">
            <a:off x="350838" y="4164013"/>
            <a:ext cx="1362075" cy="0"/>
          </a:xfrm>
          <a:prstGeom prst="line">
            <a:avLst/>
          </a:prstGeom>
          <a:noFill/>
          <a:ln w="6350">
            <a:solidFill>
              <a:srgbClr val="C0C0C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584" name="Rectangle 488"/>
          <p:cNvSpPr>
            <a:spLocks noChangeAspect="1" noChangeArrowheads="1"/>
          </p:cNvSpPr>
          <p:nvPr/>
        </p:nvSpPr>
        <p:spPr bwMode="auto">
          <a:xfrm>
            <a:off x="541338" y="5940425"/>
            <a:ext cx="969962" cy="17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algn="ctr"/>
            <a:r>
              <a:rPr lang="en-US" sz="800">
                <a:solidFill>
                  <a:srgbClr val="000000"/>
                </a:solidFill>
                <a:latin typeface="Arial Unicode MS" pitchFamily="34" charset="-128"/>
              </a:rPr>
              <a:t>FeO</a:t>
            </a:r>
            <a:r>
              <a:rPr lang="ru-RU" sz="800">
                <a:solidFill>
                  <a:srgbClr val="000000"/>
                </a:solidFill>
                <a:latin typeface="Arial Unicode MS" pitchFamily="34" charset="-128"/>
              </a:rPr>
              <a:t>, </a:t>
            </a:r>
            <a:r>
              <a:rPr lang="en-US" sz="800">
                <a:solidFill>
                  <a:srgbClr val="000000"/>
                </a:solidFill>
                <a:latin typeface="Arial Unicode MS" pitchFamily="34" charset="-128"/>
              </a:rPr>
              <a:t>mol</a:t>
            </a:r>
            <a:r>
              <a:rPr lang="ru-RU" sz="800">
                <a:solidFill>
                  <a:srgbClr val="000000"/>
                </a:solidFill>
                <a:latin typeface="Arial Unicode MS" pitchFamily="34" charset="-128"/>
              </a:rPr>
              <a:t>. %</a:t>
            </a:r>
            <a:endParaRPr lang="ru-RU" sz="800"/>
          </a:p>
        </p:txBody>
      </p:sp>
      <p:sp>
        <p:nvSpPr>
          <p:cNvPr id="4585" name="Rectangle 489"/>
          <p:cNvSpPr>
            <a:spLocks noChangeAspect="1" noChangeArrowheads="1"/>
          </p:cNvSpPr>
          <p:nvPr/>
        </p:nvSpPr>
        <p:spPr bwMode="auto">
          <a:xfrm flipH="1">
            <a:off x="49213" y="3913188"/>
            <a:ext cx="89217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r>
              <a:rPr lang="en-US" sz="800">
                <a:solidFill>
                  <a:srgbClr val="000000"/>
                </a:solidFill>
                <a:latin typeface="Arial Unicode MS" pitchFamily="34" charset="-128"/>
              </a:rPr>
              <a:t>FeO</a:t>
            </a:r>
            <a:r>
              <a:rPr lang="en-US" sz="800" baseline="-25000">
                <a:solidFill>
                  <a:srgbClr val="000000"/>
                </a:solidFill>
                <a:latin typeface="Arial Unicode MS" pitchFamily="34" charset="-128"/>
              </a:rPr>
              <a:t>1.5</a:t>
            </a:r>
            <a:r>
              <a:rPr lang="en-US" sz="800">
                <a:solidFill>
                  <a:srgbClr val="000000"/>
                </a:solidFill>
                <a:latin typeface="Arial Unicode MS" pitchFamily="34" charset="-128"/>
              </a:rPr>
              <a:t>, mol</a:t>
            </a:r>
            <a:r>
              <a:rPr lang="ru-RU" sz="800">
                <a:solidFill>
                  <a:srgbClr val="000000"/>
                </a:solidFill>
                <a:latin typeface="Arial Unicode MS" pitchFamily="34" charset="-128"/>
              </a:rPr>
              <a:t>.%</a:t>
            </a:r>
            <a:endParaRPr lang="ru-RU" sz="800"/>
          </a:p>
        </p:txBody>
      </p:sp>
      <p:grpSp>
        <p:nvGrpSpPr>
          <p:cNvPr id="4586" name="Group 490"/>
          <p:cNvGrpSpPr>
            <a:grpSpLocks/>
          </p:cNvGrpSpPr>
          <p:nvPr/>
        </p:nvGrpSpPr>
        <p:grpSpPr bwMode="auto">
          <a:xfrm>
            <a:off x="349250" y="4711700"/>
            <a:ext cx="1363663" cy="1062038"/>
            <a:chOff x="10511" y="15300"/>
            <a:chExt cx="2839" cy="3112"/>
          </a:xfrm>
        </p:grpSpPr>
        <p:sp>
          <p:nvSpPr>
            <p:cNvPr id="4587" name="Line 491"/>
            <p:cNvSpPr>
              <a:spLocks noChangeAspect="1" noChangeShapeType="1"/>
            </p:cNvSpPr>
            <p:nvPr/>
          </p:nvSpPr>
          <p:spPr bwMode="auto">
            <a:xfrm flipH="1">
              <a:off x="13065" y="15301"/>
              <a:ext cx="1" cy="3111"/>
            </a:xfrm>
            <a:prstGeom prst="line">
              <a:avLst/>
            </a:prstGeom>
            <a:noFill/>
            <a:ln w="6350">
              <a:solidFill>
                <a:srgbClr val="C0C0C0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588" name="Line 492"/>
            <p:cNvSpPr>
              <a:spLocks noChangeAspect="1" noChangeShapeType="1"/>
            </p:cNvSpPr>
            <p:nvPr/>
          </p:nvSpPr>
          <p:spPr bwMode="auto">
            <a:xfrm flipH="1">
              <a:off x="12781" y="15301"/>
              <a:ext cx="1" cy="3111"/>
            </a:xfrm>
            <a:prstGeom prst="line">
              <a:avLst/>
            </a:prstGeom>
            <a:noFill/>
            <a:ln w="6350">
              <a:solidFill>
                <a:srgbClr val="808080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589" name="Line 493"/>
            <p:cNvSpPr>
              <a:spLocks noChangeAspect="1" noChangeShapeType="1"/>
            </p:cNvSpPr>
            <p:nvPr/>
          </p:nvSpPr>
          <p:spPr bwMode="auto">
            <a:xfrm flipH="1">
              <a:off x="12497" y="15301"/>
              <a:ext cx="1" cy="3111"/>
            </a:xfrm>
            <a:prstGeom prst="line">
              <a:avLst/>
            </a:prstGeom>
            <a:noFill/>
            <a:ln w="6350">
              <a:solidFill>
                <a:srgbClr val="C0C0C0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590" name="Line 494"/>
            <p:cNvSpPr>
              <a:spLocks noChangeAspect="1" noChangeShapeType="1"/>
            </p:cNvSpPr>
            <p:nvPr/>
          </p:nvSpPr>
          <p:spPr bwMode="auto">
            <a:xfrm flipH="1">
              <a:off x="12214" y="15301"/>
              <a:ext cx="0" cy="3111"/>
            </a:xfrm>
            <a:prstGeom prst="line">
              <a:avLst/>
            </a:prstGeom>
            <a:noFill/>
            <a:ln w="6350">
              <a:solidFill>
                <a:srgbClr val="808080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591" name="Line 495"/>
            <p:cNvSpPr>
              <a:spLocks noChangeAspect="1" noChangeShapeType="1"/>
            </p:cNvSpPr>
            <p:nvPr/>
          </p:nvSpPr>
          <p:spPr bwMode="auto">
            <a:xfrm flipH="1">
              <a:off x="11646" y="15301"/>
              <a:ext cx="1" cy="3111"/>
            </a:xfrm>
            <a:prstGeom prst="line">
              <a:avLst/>
            </a:prstGeom>
            <a:noFill/>
            <a:ln w="6350">
              <a:solidFill>
                <a:srgbClr val="808080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592" name="Line 496"/>
            <p:cNvSpPr>
              <a:spLocks noChangeAspect="1" noChangeShapeType="1"/>
            </p:cNvSpPr>
            <p:nvPr/>
          </p:nvSpPr>
          <p:spPr bwMode="auto">
            <a:xfrm flipH="1">
              <a:off x="11362" y="15301"/>
              <a:ext cx="1" cy="3111"/>
            </a:xfrm>
            <a:prstGeom prst="line">
              <a:avLst/>
            </a:prstGeom>
            <a:noFill/>
            <a:ln w="6350">
              <a:solidFill>
                <a:srgbClr val="C0C0C0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593" name="Line 497"/>
            <p:cNvSpPr>
              <a:spLocks noChangeAspect="1" noChangeShapeType="1"/>
            </p:cNvSpPr>
            <p:nvPr/>
          </p:nvSpPr>
          <p:spPr bwMode="auto">
            <a:xfrm flipH="1">
              <a:off x="11079" y="15301"/>
              <a:ext cx="0" cy="3111"/>
            </a:xfrm>
            <a:prstGeom prst="line">
              <a:avLst/>
            </a:prstGeom>
            <a:noFill/>
            <a:ln w="6350">
              <a:solidFill>
                <a:srgbClr val="808080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594" name="Line 498"/>
            <p:cNvSpPr>
              <a:spLocks noChangeAspect="1" noChangeShapeType="1"/>
            </p:cNvSpPr>
            <p:nvPr/>
          </p:nvSpPr>
          <p:spPr bwMode="auto">
            <a:xfrm flipH="1">
              <a:off x="10795" y="15301"/>
              <a:ext cx="0" cy="3111"/>
            </a:xfrm>
            <a:prstGeom prst="line">
              <a:avLst/>
            </a:prstGeom>
            <a:noFill/>
            <a:ln w="6350">
              <a:solidFill>
                <a:srgbClr val="C0C0C0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595" name="Line 499"/>
            <p:cNvSpPr>
              <a:spLocks noChangeAspect="1" noChangeShapeType="1"/>
            </p:cNvSpPr>
            <p:nvPr/>
          </p:nvSpPr>
          <p:spPr bwMode="auto">
            <a:xfrm flipH="1">
              <a:off x="10511" y="15300"/>
              <a:ext cx="1" cy="311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596" name="Line 500"/>
            <p:cNvSpPr>
              <a:spLocks noChangeAspect="1" noChangeShapeType="1"/>
            </p:cNvSpPr>
            <p:nvPr/>
          </p:nvSpPr>
          <p:spPr bwMode="auto">
            <a:xfrm flipH="1">
              <a:off x="11930" y="15301"/>
              <a:ext cx="1" cy="3111"/>
            </a:xfrm>
            <a:prstGeom prst="line">
              <a:avLst/>
            </a:prstGeom>
            <a:noFill/>
            <a:ln w="6350">
              <a:solidFill>
                <a:srgbClr val="C0C0C0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597" name="Line 501"/>
            <p:cNvSpPr>
              <a:spLocks noChangeAspect="1" noChangeShapeType="1"/>
            </p:cNvSpPr>
            <p:nvPr/>
          </p:nvSpPr>
          <p:spPr bwMode="auto">
            <a:xfrm>
              <a:off x="13349" y="15300"/>
              <a:ext cx="1" cy="311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</p:grpSp>
      <p:sp>
        <p:nvSpPr>
          <p:cNvPr id="4599" name="Line 503"/>
          <p:cNvSpPr>
            <a:spLocks noChangeAspect="1" noChangeShapeType="1"/>
          </p:cNvSpPr>
          <p:nvPr/>
        </p:nvSpPr>
        <p:spPr bwMode="auto">
          <a:xfrm flipH="1">
            <a:off x="350838" y="4959350"/>
            <a:ext cx="1362075" cy="0"/>
          </a:xfrm>
          <a:prstGeom prst="line">
            <a:avLst/>
          </a:prstGeom>
          <a:noFill/>
          <a:ln w="6350">
            <a:solidFill>
              <a:srgbClr val="C0C0C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600" name="Line 504"/>
          <p:cNvSpPr>
            <a:spLocks noChangeAspect="1" noChangeShapeType="1"/>
          </p:cNvSpPr>
          <p:nvPr/>
        </p:nvSpPr>
        <p:spPr bwMode="auto">
          <a:xfrm flipH="1">
            <a:off x="350838" y="5638800"/>
            <a:ext cx="1362075" cy="0"/>
          </a:xfrm>
          <a:prstGeom prst="line">
            <a:avLst/>
          </a:prstGeom>
          <a:noFill/>
          <a:ln w="6350">
            <a:solidFill>
              <a:srgbClr val="80808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601" name="Line 505"/>
          <p:cNvSpPr>
            <a:spLocks noChangeAspect="1" noChangeShapeType="1"/>
          </p:cNvSpPr>
          <p:nvPr/>
        </p:nvSpPr>
        <p:spPr bwMode="auto">
          <a:xfrm flipH="1">
            <a:off x="350838" y="5502275"/>
            <a:ext cx="1362075" cy="0"/>
          </a:xfrm>
          <a:prstGeom prst="line">
            <a:avLst/>
          </a:prstGeom>
          <a:noFill/>
          <a:ln w="6350">
            <a:solidFill>
              <a:srgbClr val="C0C0C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602" name="Line 506"/>
          <p:cNvSpPr>
            <a:spLocks noChangeAspect="1" noChangeShapeType="1"/>
          </p:cNvSpPr>
          <p:nvPr/>
        </p:nvSpPr>
        <p:spPr bwMode="auto">
          <a:xfrm flipH="1">
            <a:off x="350838" y="5365750"/>
            <a:ext cx="1362075" cy="1588"/>
          </a:xfrm>
          <a:prstGeom prst="line">
            <a:avLst/>
          </a:prstGeom>
          <a:noFill/>
          <a:ln w="6350">
            <a:solidFill>
              <a:srgbClr val="80808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603" name="Line 507"/>
          <p:cNvSpPr>
            <a:spLocks noChangeAspect="1" noChangeShapeType="1"/>
          </p:cNvSpPr>
          <p:nvPr/>
        </p:nvSpPr>
        <p:spPr bwMode="auto">
          <a:xfrm flipH="1">
            <a:off x="350838" y="5230813"/>
            <a:ext cx="1362075" cy="0"/>
          </a:xfrm>
          <a:prstGeom prst="line">
            <a:avLst/>
          </a:prstGeom>
          <a:noFill/>
          <a:ln w="6350">
            <a:solidFill>
              <a:srgbClr val="C0C0C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604" name="Line 508"/>
          <p:cNvSpPr>
            <a:spLocks noChangeAspect="1" noChangeShapeType="1"/>
          </p:cNvSpPr>
          <p:nvPr/>
        </p:nvSpPr>
        <p:spPr bwMode="auto">
          <a:xfrm flipH="1">
            <a:off x="350838" y="5094288"/>
            <a:ext cx="1362075" cy="0"/>
          </a:xfrm>
          <a:prstGeom prst="line">
            <a:avLst/>
          </a:prstGeom>
          <a:noFill/>
          <a:ln w="6350">
            <a:solidFill>
              <a:srgbClr val="80808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605" name="Line 509"/>
          <p:cNvSpPr>
            <a:spLocks noChangeAspect="1" noChangeShapeType="1"/>
          </p:cNvSpPr>
          <p:nvPr/>
        </p:nvSpPr>
        <p:spPr bwMode="auto">
          <a:xfrm flipH="1">
            <a:off x="350838" y="4822825"/>
            <a:ext cx="1362075" cy="0"/>
          </a:xfrm>
          <a:prstGeom prst="line">
            <a:avLst/>
          </a:prstGeom>
          <a:noFill/>
          <a:ln w="6350">
            <a:solidFill>
              <a:srgbClr val="80808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606" name="Line 510"/>
          <p:cNvSpPr>
            <a:spLocks noChangeAspect="1" noChangeShapeType="1"/>
          </p:cNvSpPr>
          <p:nvPr/>
        </p:nvSpPr>
        <p:spPr bwMode="auto">
          <a:xfrm flipH="1">
            <a:off x="350838" y="4300538"/>
            <a:ext cx="1362075" cy="0"/>
          </a:xfrm>
          <a:prstGeom prst="line">
            <a:avLst/>
          </a:prstGeom>
          <a:noFill/>
          <a:ln w="6350">
            <a:solidFill>
              <a:srgbClr val="80808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607" name="Line 511"/>
          <p:cNvSpPr>
            <a:spLocks noChangeAspect="1" noChangeShapeType="1"/>
          </p:cNvSpPr>
          <p:nvPr/>
        </p:nvSpPr>
        <p:spPr bwMode="auto">
          <a:xfrm flipH="1">
            <a:off x="350838" y="5638800"/>
            <a:ext cx="7937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608" name="Line 512"/>
          <p:cNvSpPr>
            <a:spLocks noChangeAspect="1" noChangeShapeType="1"/>
          </p:cNvSpPr>
          <p:nvPr/>
        </p:nvSpPr>
        <p:spPr bwMode="auto">
          <a:xfrm flipH="1">
            <a:off x="350838" y="5502275"/>
            <a:ext cx="7937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609" name="Line 513"/>
          <p:cNvSpPr>
            <a:spLocks noChangeAspect="1" noChangeShapeType="1"/>
          </p:cNvSpPr>
          <p:nvPr/>
        </p:nvSpPr>
        <p:spPr bwMode="auto">
          <a:xfrm flipH="1">
            <a:off x="350838" y="5365750"/>
            <a:ext cx="7937" cy="15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610" name="Line 514"/>
          <p:cNvSpPr>
            <a:spLocks noChangeAspect="1" noChangeShapeType="1"/>
          </p:cNvSpPr>
          <p:nvPr/>
        </p:nvSpPr>
        <p:spPr bwMode="auto">
          <a:xfrm flipH="1">
            <a:off x="350838" y="5230813"/>
            <a:ext cx="7937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611" name="Line 515"/>
          <p:cNvSpPr>
            <a:spLocks noChangeAspect="1" noChangeShapeType="1"/>
          </p:cNvSpPr>
          <p:nvPr/>
        </p:nvSpPr>
        <p:spPr bwMode="auto">
          <a:xfrm flipH="1">
            <a:off x="350838" y="5094288"/>
            <a:ext cx="7937" cy="15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612" name="Line 516"/>
          <p:cNvSpPr>
            <a:spLocks noChangeAspect="1" noChangeShapeType="1"/>
          </p:cNvSpPr>
          <p:nvPr/>
        </p:nvSpPr>
        <p:spPr bwMode="auto">
          <a:xfrm flipH="1">
            <a:off x="350838" y="4959350"/>
            <a:ext cx="7937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613" name="Line 517"/>
          <p:cNvSpPr>
            <a:spLocks noChangeAspect="1" noChangeShapeType="1"/>
          </p:cNvSpPr>
          <p:nvPr/>
        </p:nvSpPr>
        <p:spPr bwMode="auto">
          <a:xfrm flipH="1">
            <a:off x="350838" y="4822825"/>
            <a:ext cx="7937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614" name="Line 518"/>
          <p:cNvSpPr>
            <a:spLocks noChangeAspect="1" noChangeShapeType="1"/>
          </p:cNvSpPr>
          <p:nvPr/>
        </p:nvSpPr>
        <p:spPr bwMode="auto">
          <a:xfrm>
            <a:off x="1703388" y="5638800"/>
            <a:ext cx="9525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615" name="Line 519"/>
          <p:cNvSpPr>
            <a:spLocks noChangeAspect="1" noChangeShapeType="1"/>
          </p:cNvSpPr>
          <p:nvPr/>
        </p:nvSpPr>
        <p:spPr bwMode="auto">
          <a:xfrm>
            <a:off x="1703388" y="5502275"/>
            <a:ext cx="9525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616" name="Line 520"/>
          <p:cNvSpPr>
            <a:spLocks noChangeAspect="1" noChangeShapeType="1"/>
          </p:cNvSpPr>
          <p:nvPr/>
        </p:nvSpPr>
        <p:spPr bwMode="auto">
          <a:xfrm>
            <a:off x="1703388" y="5365750"/>
            <a:ext cx="9525" cy="15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617" name="Line 521"/>
          <p:cNvSpPr>
            <a:spLocks noChangeAspect="1" noChangeShapeType="1"/>
          </p:cNvSpPr>
          <p:nvPr/>
        </p:nvSpPr>
        <p:spPr bwMode="auto">
          <a:xfrm>
            <a:off x="1703388" y="5230813"/>
            <a:ext cx="9525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618" name="Line 522"/>
          <p:cNvSpPr>
            <a:spLocks noChangeAspect="1" noChangeShapeType="1"/>
          </p:cNvSpPr>
          <p:nvPr/>
        </p:nvSpPr>
        <p:spPr bwMode="auto">
          <a:xfrm>
            <a:off x="1703388" y="5094288"/>
            <a:ext cx="9525" cy="15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619" name="Line 523"/>
          <p:cNvSpPr>
            <a:spLocks noChangeAspect="1" noChangeShapeType="1"/>
          </p:cNvSpPr>
          <p:nvPr/>
        </p:nvSpPr>
        <p:spPr bwMode="auto">
          <a:xfrm>
            <a:off x="1703388" y="4959350"/>
            <a:ext cx="9525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620" name="Line 524"/>
          <p:cNvSpPr>
            <a:spLocks noChangeAspect="1" noChangeShapeType="1"/>
          </p:cNvSpPr>
          <p:nvPr/>
        </p:nvSpPr>
        <p:spPr bwMode="auto">
          <a:xfrm>
            <a:off x="1703388" y="4822825"/>
            <a:ext cx="9525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621" name="Line 525"/>
          <p:cNvSpPr>
            <a:spLocks noChangeAspect="1" noChangeShapeType="1"/>
          </p:cNvSpPr>
          <p:nvPr/>
        </p:nvSpPr>
        <p:spPr bwMode="auto">
          <a:xfrm flipH="1">
            <a:off x="350838" y="5773738"/>
            <a:ext cx="1362075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622" name="Line 526"/>
          <p:cNvSpPr>
            <a:spLocks noChangeAspect="1" noChangeShapeType="1"/>
          </p:cNvSpPr>
          <p:nvPr/>
        </p:nvSpPr>
        <p:spPr bwMode="auto">
          <a:xfrm flipH="1" flipV="1">
            <a:off x="1576388" y="5759450"/>
            <a:ext cx="0" cy="142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623" name="Line 527"/>
          <p:cNvSpPr>
            <a:spLocks noChangeAspect="1" noChangeShapeType="1"/>
          </p:cNvSpPr>
          <p:nvPr/>
        </p:nvSpPr>
        <p:spPr bwMode="auto">
          <a:xfrm flipH="1" flipV="1">
            <a:off x="1439863" y="5759450"/>
            <a:ext cx="0" cy="142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624" name="Line 528"/>
          <p:cNvSpPr>
            <a:spLocks noChangeAspect="1" noChangeShapeType="1"/>
          </p:cNvSpPr>
          <p:nvPr/>
        </p:nvSpPr>
        <p:spPr bwMode="auto">
          <a:xfrm flipH="1" flipV="1">
            <a:off x="1303338" y="5759450"/>
            <a:ext cx="1587" cy="142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625" name="Line 529"/>
          <p:cNvSpPr>
            <a:spLocks noChangeAspect="1" noChangeShapeType="1"/>
          </p:cNvSpPr>
          <p:nvPr/>
        </p:nvSpPr>
        <p:spPr bwMode="auto">
          <a:xfrm flipH="1" flipV="1">
            <a:off x="1168400" y="5759450"/>
            <a:ext cx="0" cy="142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626" name="Line 530"/>
          <p:cNvSpPr>
            <a:spLocks noChangeAspect="1" noChangeShapeType="1"/>
          </p:cNvSpPr>
          <p:nvPr/>
        </p:nvSpPr>
        <p:spPr bwMode="auto">
          <a:xfrm flipH="1" flipV="1">
            <a:off x="1031875" y="5759450"/>
            <a:ext cx="0" cy="142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627" name="Line 531"/>
          <p:cNvSpPr>
            <a:spLocks noChangeAspect="1" noChangeShapeType="1"/>
          </p:cNvSpPr>
          <p:nvPr/>
        </p:nvSpPr>
        <p:spPr bwMode="auto">
          <a:xfrm flipH="1" flipV="1">
            <a:off x="895350" y="5759450"/>
            <a:ext cx="0" cy="142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628" name="Line 532"/>
          <p:cNvSpPr>
            <a:spLocks noChangeAspect="1" noChangeShapeType="1"/>
          </p:cNvSpPr>
          <p:nvPr/>
        </p:nvSpPr>
        <p:spPr bwMode="auto">
          <a:xfrm flipH="1" flipV="1">
            <a:off x="758825" y="5759450"/>
            <a:ext cx="1588" cy="142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629" name="Line 533"/>
          <p:cNvSpPr>
            <a:spLocks noChangeAspect="1" noChangeShapeType="1"/>
          </p:cNvSpPr>
          <p:nvPr/>
        </p:nvSpPr>
        <p:spPr bwMode="auto">
          <a:xfrm flipH="1" flipV="1">
            <a:off x="623888" y="5759450"/>
            <a:ext cx="0" cy="142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630" name="Line 534"/>
          <p:cNvSpPr>
            <a:spLocks noChangeAspect="1" noChangeShapeType="1"/>
          </p:cNvSpPr>
          <p:nvPr/>
        </p:nvSpPr>
        <p:spPr bwMode="auto">
          <a:xfrm flipH="1" flipV="1">
            <a:off x="487363" y="5759450"/>
            <a:ext cx="0" cy="142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631" name="Rectangle 535"/>
          <p:cNvSpPr>
            <a:spLocks noChangeAspect="1" noChangeArrowheads="1"/>
          </p:cNvSpPr>
          <p:nvPr/>
        </p:nvSpPr>
        <p:spPr bwMode="auto">
          <a:xfrm flipH="1">
            <a:off x="0" y="5559425"/>
            <a:ext cx="338138" cy="158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algn="r"/>
            <a:r>
              <a:rPr lang="en-US" sz="800" b="0">
                <a:solidFill>
                  <a:srgbClr val="000000"/>
                </a:solidFill>
                <a:latin typeface="Arial Unicode MS" pitchFamily="34" charset="-128"/>
              </a:rPr>
              <a:t>1</a:t>
            </a:r>
            <a:r>
              <a:rPr lang="ru-RU" sz="800" b="0">
                <a:solidFill>
                  <a:srgbClr val="000000"/>
                </a:solidFill>
                <a:latin typeface="Arial Unicode MS" pitchFamily="34" charset="-128"/>
              </a:rPr>
              <a:t>2</a:t>
            </a:r>
            <a:r>
              <a:rPr lang="en-US" sz="800" b="0">
                <a:solidFill>
                  <a:srgbClr val="000000"/>
                </a:solidFill>
                <a:latin typeface="Arial Unicode MS" pitchFamily="34" charset="-128"/>
              </a:rPr>
              <a:t>00</a:t>
            </a:r>
            <a:endParaRPr lang="ru-RU" sz="800"/>
          </a:p>
        </p:txBody>
      </p:sp>
      <p:sp>
        <p:nvSpPr>
          <p:cNvPr id="4632" name="Rectangle 536"/>
          <p:cNvSpPr>
            <a:spLocks noChangeAspect="1" noChangeArrowheads="1"/>
          </p:cNvSpPr>
          <p:nvPr/>
        </p:nvSpPr>
        <p:spPr bwMode="auto">
          <a:xfrm flipH="1">
            <a:off x="0" y="5287963"/>
            <a:ext cx="338138" cy="158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algn="r"/>
            <a:r>
              <a:rPr lang="en-US" sz="800" b="0">
                <a:solidFill>
                  <a:srgbClr val="000000"/>
                </a:solidFill>
                <a:latin typeface="Arial Unicode MS" pitchFamily="34" charset="-128"/>
              </a:rPr>
              <a:t>1</a:t>
            </a:r>
            <a:r>
              <a:rPr lang="ru-RU" sz="800" b="0">
                <a:solidFill>
                  <a:srgbClr val="000000"/>
                </a:solidFill>
                <a:latin typeface="Arial Unicode MS" pitchFamily="34" charset="-128"/>
              </a:rPr>
              <a:t>4</a:t>
            </a:r>
            <a:r>
              <a:rPr lang="en-US" sz="800" b="0">
                <a:solidFill>
                  <a:srgbClr val="000000"/>
                </a:solidFill>
                <a:latin typeface="Arial Unicode MS" pitchFamily="34" charset="-128"/>
              </a:rPr>
              <a:t>00</a:t>
            </a:r>
            <a:endParaRPr lang="ru-RU" sz="800"/>
          </a:p>
        </p:txBody>
      </p:sp>
      <p:sp>
        <p:nvSpPr>
          <p:cNvPr id="4633" name="Rectangle 537"/>
          <p:cNvSpPr>
            <a:spLocks noChangeAspect="1" noChangeArrowheads="1"/>
          </p:cNvSpPr>
          <p:nvPr/>
        </p:nvSpPr>
        <p:spPr bwMode="auto">
          <a:xfrm flipH="1">
            <a:off x="0" y="5016500"/>
            <a:ext cx="338138" cy="158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algn="r"/>
            <a:r>
              <a:rPr lang="ru-RU" sz="800" b="0">
                <a:solidFill>
                  <a:srgbClr val="000000"/>
                </a:solidFill>
                <a:latin typeface="Arial Unicode MS" pitchFamily="34" charset="-128"/>
              </a:rPr>
              <a:t>16</a:t>
            </a:r>
            <a:r>
              <a:rPr lang="en-US" sz="800" b="0">
                <a:solidFill>
                  <a:srgbClr val="000000"/>
                </a:solidFill>
                <a:latin typeface="Arial Unicode MS" pitchFamily="34" charset="-128"/>
              </a:rPr>
              <a:t>00</a:t>
            </a:r>
            <a:endParaRPr lang="ru-RU" sz="800"/>
          </a:p>
        </p:txBody>
      </p:sp>
      <p:sp>
        <p:nvSpPr>
          <p:cNvPr id="4634" name="Rectangle 538"/>
          <p:cNvSpPr>
            <a:spLocks noChangeAspect="1" noChangeArrowheads="1"/>
          </p:cNvSpPr>
          <p:nvPr/>
        </p:nvSpPr>
        <p:spPr bwMode="auto">
          <a:xfrm flipH="1">
            <a:off x="0" y="4743450"/>
            <a:ext cx="338138" cy="160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algn="r"/>
            <a:r>
              <a:rPr lang="ru-RU" sz="800" b="0">
                <a:solidFill>
                  <a:srgbClr val="000000"/>
                </a:solidFill>
                <a:latin typeface="Arial Unicode MS" pitchFamily="34" charset="-128"/>
              </a:rPr>
              <a:t>18</a:t>
            </a:r>
            <a:r>
              <a:rPr lang="en-US" sz="800" b="0">
                <a:solidFill>
                  <a:srgbClr val="000000"/>
                </a:solidFill>
                <a:latin typeface="Arial Unicode MS" pitchFamily="34" charset="-128"/>
              </a:rPr>
              <a:t>00</a:t>
            </a:r>
            <a:endParaRPr lang="ru-RU" sz="800"/>
          </a:p>
        </p:txBody>
      </p:sp>
      <p:sp>
        <p:nvSpPr>
          <p:cNvPr id="4635" name="Rectangle 539"/>
          <p:cNvSpPr>
            <a:spLocks noChangeAspect="1" noChangeArrowheads="1"/>
          </p:cNvSpPr>
          <p:nvPr/>
        </p:nvSpPr>
        <p:spPr bwMode="auto">
          <a:xfrm flipH="1">
            <a:off x="1328738" y="5791200"/>
            <a:ext cx="217487" cy="139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algn="ctr"/>
            <a:r>
              <a:rPr lang="en-US" sz="800" b="0">
                <a:solidFill>
                  <a:srgbClr val="000000"/>
                </a:solidFill>
                <a:latin typeface="Arial Unicode MS" pitchFamily="34" charset="-128"/>
              </a:rPr>
              <a:t>80</a:t>
            </a:r>
            <a:endParaRPr lang="ru-RU" sz="800"/>
          </a:p>
        </p:txBody>
      </p:sp>
      <p:sp>
        <p:nvSpPr>
          <p:cNvPr id="4636" name="Rectangle 540"/>
          <p:cNvSpPr>
            <a:spLocks noChangeAspect="1" noChangeArrowheads="1"/>
          </p:cNvSpPr>
          <p:nvPr/>
        </p:nvSpPr>
        <p:spPr bwMode="auto">
          <a:xfrm flipH="1">
            <a:off x="1057275" y="5791200"/>
            <a:ext cx="217488" cy="139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algn="ctr"/>
            <a:r>
              <a:rPr lang="en-US" sz="800" b="0">
                <a:solidFill>
                  <a:srgbClr val="000000"/>
                </a:solidFill>
                <a:latin typeface="Arial Unicode MS" pitchFamily="34" charset="-128"/>
              </a:rPr>
              <a:t>60</a:t>
            </a:r>
            <a:endParaRPr lang="ru-RU" sz="800"/>
          </a:p>
        </p:txBody>
      </p:sp>
      <p:sp>
        <p:nvSpPr>
          <p:cNvPr id="4637" name="Rectangle 541"/>
          <p:cNvSpPr>
            <a:spLocks noChangeAspect="1" noChangeArrowheads="1"/>
          </p:cNvSpPr>
          <p:nvPr/>
        </p:nvSpPr>
        <p:spPr bwMode="auto">
          <a:xfrm flipH="1">
            <a:off x="784225" y="5791200"/>
            <a:ext cx="217488" cy="139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algn="ctr"/>
            <a:r>
              <a:rPr lang="en-US" sz="800" b="0">
                <a:solidFill>
                  <a:srgbClr val="000000"/>
                </a:solidFill>
                <a:latin typeface="Arial Unicode MS" pitchFamily="34" charset="-128"/>
              </a:rPr>
              <a:t>40</a:t>
            </a:r>
            <a:endParaRPr lang="ru-RU" sz="800"/>
          </a:p>
        </p:txBody>
      </p:sp>
      <p:sp>
        <p:nvSpPr>
          <p:cNvPr id="4638" name="Rectangle 542"/>
          <p:cNvSpPr>
            <a:spLocks noChangeAspect="1" noChangeArrowheads="1"/>
          </p:cNvSpPr>
          <p:nvPr/>
        </p:nvSpPr>
        <p:spPr bwMode="auto">
          <a:xfrm flipH="1">
            <a:off x="512763" y="5791200"/>
            <a:ext cx="217487" cy="139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algn="ctr"/>
            <a:r>
              <a:rPr lang="en-US" sz="800" b="0">
                <a:solidFill>
                  <a:srgbClr val="000000"/>
                </a:solidFill>
                <a:latin typeface="Arial Unicode MS" pitchFamily="34" charset="-128"/>
              </a:rPr>
              <a:t>20</a:t>
            </a:r>
            <a:endParaRPr lang="ru-RU" sz="800"/>
          </a:p>
        </p:txBody>
      </p:sp>
      <p:sp>
        <p:nvSpPr>
          <p:cNvPr id="4639" name="Rectangle 543"/>
          <p:cNvSpPr>
            <a:spLocks noChangeAspect="1" noChangeArrowheads="1"/>
          </p:cNvSpPr>
          <p:nvPr/>
        </p:nvSpPr>
        <p:spPr bwMode="auto">
          <a:xfrm flipH="1">
            <a:off x="152400" y="5783263"/>
            <a:ext cx="393700" cy="160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algn="ctr"/>
            <a:r>
              <a:rPr lang="en-US" sz="800">
                <a:solidFill>
                  <a:srgbClr val="000000"/>
                </a:solidFill>
                <a:latin typeface="Arial Unicode MS" pitchFamily="34" charset="-128"/>
              </a:rPr>
              <a:t>SiO</a:t>
            </a:r>
            <a:r>
              <a:rPr lang="en-US" sz="800" baseline="-25000">
                <a:solidFill>
                  <a:srgbClr val="000000"/>
                </a:solidFill>
                <a:latin typeface="Arial Unicode MS" pitchFamily="34" charset="-128"/>
              </a:rPr>
              <a:t>2</a:t>
            </a:r>
            <a:endParaRPr lang="ru-RU" sz="800"/>
          </a:p>
        </p:txBody>
      </p:sp>
      <p:sp>
        <p:nvSpPr>
          <p:cNvPr id="4640" name="Line 544"/>
          <p:cNvSpPr>
            <a:spLocks noChangeAspect="1" noChangeShapeType="1"/>
          </p:cNvSpPr>
          <p:nvPr/>
        </p:nvSpPr>
        <p:spPr bwMode="auto">
          <a:xfrm>
            <a:off x="1703388" y="4298950"/>
            <a:ext cx="9525" cy="15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641" name="Line 545"/>
          <p:cNvSpPr>
            <a:spLocks noChangeAspect="1" noChangeShapeType="1"/>
          </p:cNvSpPr>
          <p:nvPr/>
        </p:nvSpPr>
        <p:spPr bwMode="auto">
          <a:xfrm>
            <a:off x="349250" y="4298950"/>
            <a:ext cx="9525" cy="15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642" name="Rectangle 546"/>
          <p:cNvSpPr>
            <a:spLocks noChangeAspect="1" noChangeArrowheads="1"/>
          </p:cNvSpPr>
          <p:nvPr/>
        </p:nvSpPr>
        <p:spPr bwMode="auto">
          <a:xfrm flipH="1">
            <a:off x="104775" y="4214813"/>
            <a:ext cx="233363" cy="158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algn="r"/>
            <a:r>
              <a:rPr lang="en-US" sz="800" b="0">
                <a:solidFill>
                  <a:srgbClr val="000000"/>
                </a:solidFill>
                <a:latin typeface="Arial Unicode MS" pitchFamily="34" charset="-128"/>
              </a:rPr>
              <a:t>5</a:t>
            </a:r>
            <a:endParaRPr lang="ru-RU" sz="800"/>
          </a:p>
        </p:txBody>
      </p:sp>
      <p:sp>
        <p:nvSpPr>
          <p:cNvPr id="4643" name="Rectangle 547"/>
          <p:cNvSpPr>
            <a:spLocks noChangeAspect="1" noChangeArrowheads="1"/>
          </p:cNvSpPr>
          <p:nvPr/>
        </p:nvSpPr>
        <p:spPr bwMode="auto">
          <a:xfrm flipH="1">
            <a:off x="1516063" y="5783263"/>
            <a:ext cx="395287" cy="160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algn="ctr"/>
            <a:r>
              <a:rPr lang="en-US" sz="800">
                <a:solidFill>
                  <a:srgbClr val="000000"/>
                </a:solidFill>
                <a:latin typeface="Arial Unicode MS" pitchFamily="34" charset="-128"/>
              </a:rPr>
              <a:t>FeO</a:t>
            </a:r>
            <a:endParaRPr lang="ru-RU" sz="800"/>
          </a:p>
        </p:txBody>
      </p:sp>
      <p:sp>
        <p:nvSpPr>
          <p:cNvPr id="4644" name="Line 548"/>
          <p:cNvSpPr>
            <a:spLocks noChangeShapeType="1"/>
          </p:cNvSpPr>
          <p:nvPr/>
        </p:nvSpPr>
        <p:spPr bwMode="auto">
          <a:xfrm>
            <a:off x="352425" y="5681663"/>
            <a:ext cx="1363663" cy="0"/>
          </a:xfrm>
          <a:prstGeom prst="line">
            <a:avLst/>
          </a:prstGeom>
          <a:noFill/>
          <a:ln w="19050">
            <a:solidFill>
              <a:srgbClr val="00008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645" name="Line 549"/>
          <p:cNvSpPr>
            <a:spLocks noChangeShapeType="1"/>
          </p:cNvSpPr>
          <p:nvPr/>
        </p:nvSpPr>
        <p:spPr bwMode="auto">
          <a:xfrm>
            <a:off x="347663" y="5270500"/>
            <a:ext cx="723900" cy="0"/>
          </a:xfrm>
          <a:prstGeom prst="line">
            <a:avLst/>
          </a:prstGeom>
          <a:noFill/>
          <a:ln w="19050">
            <a:solidFill>
              <a:srgbClr val="00008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646" name="Line 550"/>
          <p:cNvSpPr>
            <a:spLocks noChangeShapeType="1"/>
          </p:cNvSpPr>
          <p:nvPr/>
        </p:nvSpPr>
        <p:spPr bwMode="auto">
          <a:xfrm>
            <a:off x="347663" y="4967288"/>
            <a:ext cx="531812" cy="0"/>
          </a:xfrm>
          <a:prstGeom prst="line">
            <a:avLst/>
          </a:prstGeom>
          <a:noFill/>
          <a:ln w="19050">
            <a:solidFill>
              <a:srgbClr val="00008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647" name="Rectangle 551"/>
          <p:cNvSpPr>
            <a:spLocks noChangeArrowheads="1"/>
          </p:cNvSpPr>
          <p:nvPr/>
        </p:nvSpPr>
        <p:spPr bwMode="auto">
          <a:xfrm flipH="1">
            <a:off x="88900" y="4849813"/>
            <a:ext cx="230188" cy="134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algn="r"/>
            <a:r>
              <a:rPr lang="ru-RU" sz="800">
                <a:solidFill>
                  <a:srgbClr val="000000"/>
                </a:solidFill>
                <a:latin typeface="Arial Unicode MS" pitchFamily="34" charset="-128"/>
              </a:rPr>
              <a:t>1723</a:t>
            </a:r>
            <a:endParaRPr lang="ru-RU" sz="800"/>
          </a:p>
        </p:txBody>
      </p:sp>
      <p:sp>
        <p:nvSpPr>
          <p:cNvPr id="4648" name="Freeform 552"/>
          <p:cNvSpPr>
            <a:spLocks/>
          </p:cNvSpPr>
          <p:nvPr/>
        </p:nvSpPr>
        <p:spPr bwMode="auto">
          <a:xfrm>
            <a:off x="349250" y="4927600"/>
            <a:ext cx="34925" cy="39688"/>
          </a:xfrm>
          <a:custGeom>
            <a:avLst/>
            <a:gdLst>
              <a:gd name="T0" fmla="*/ 73 w 73"/>
              <a:gd name="T1" fmla="*/ 83 h 83"/>
              <a:gd name="T2" fmla="*/ 0 w 73"/>
              <a:gd name="T3" fmla="*/ 0 h 83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73" h="83">
                <a:moveTo>
                  <a:pt x="73" y="83"/>
                </a:moveTo>
                <a:cubicBezTo>
                  <a:pt x="57" y="55"/>
                  <a:pt x="42" y="31"/>
                  <a:pt x="0" y="0"/>
                </a:cubicBezTo>
              </a:path>
            </a:pathLst>
          </a:custGeom>
          <a:noFill/>
          <a:ln w="19050" cap="flat" cmpd="sng">
            <a:solidFill>
              <a:srgbClr val="00008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649" name="Freeform 553"/>
          <p:cNvSpPr>
            <a:spLocks/>
          </p:cNvSpPr>
          <p:nvPr/>
        </p:nvSpPr>
        <p:spPr bwMode="auto">
          <a:xfrm>
            <a:off x="382588" y="4854575"/>
            <a:ext cx="26987" cy="112713"/>
          </a:xfrm>
          <a:custGeom>
            <a:avLst/>
            <a:gdLst>
              <a:gd name="T0" fmla="*/ 0 w 54"/>
              <a:gd name="T1" fmla="*/ 235 h 235"/>
              <a:gd name="T2" fmla="*/ 54 w 54"/>
              <a:gd name="T3" fmla="*/ 0 h 235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54" h="235">
                <a:moveTo>
                  <a:pt x="0" y="235"/>
                </a:moveTo>
                <a:cubicBezTo>
                  <a:pt x="6" y="105"/>
                  <a:pt x="54" y="0"/>
                  <a:pt x="54" y="0"/>
                </a:cubicBezTo>
              </a:path>
            </a:pathLst>
          </a:custGeom>
          <a:noFill/>
          <a:ln w="19050" cap="flat" cmpd="sng">
            <a:solidFill>
              <a:srgbClr val="00008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650" name="Freeform 554"/>
          <p:cNvSpPr>
            <a:spLocks/>
          </p:cNvSpPr>
          <p:nvPr/>
        </p:nvSpPr>
        <p:spPr bwMode="auto">
          <a:xfrm>
            <a:off x="850900" y="4852988"/>
            <a:ext cx="28575" cy="114300"/>
          </a:xfrm>
          <a:custGeom>
            <a:avLst/>
            <a:gdLst>
              <a:gd name="T0" fmla="*/ 59 w 59"/>
              <a:gd name="T1" fmla="*/ 238 h 238"/>
              <a:gd name="T2" fmla="*/ 0 w 59"/>
              <a:gd name="T3" fmla="*/ 0 h 238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59" h="238">
                <a:moveTo>
                  <a:pt x="59" y="238"/>
                </a:moveTo>
                <a:cubicBezTo>
                  <a:pt x="53" y="108"/>
                  <a:pt x="0" y="0"/>
                  <a:pt x="0" y="0"/>
                </a:cubicBezTo>
              </a:path>
            </a:pathLst>
          </a:custGeom>
          <a:noFill/>
          <a:ln w="19050" cap="flat" cmpd="sng">
            <a:solidFill>
              <a:srgbClr val="00008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651" name="Freeform 555"/>
          <p:cNvSpPr>
            <a:spLocks/>
          </p:cNvSpPr>
          <p:nvPr/>
        </p:nvSpPr>
        <p:spPr bwMode="auto">
          <a:xfrm>
            <a:off x="879475" y="4967288"/>
            <a:ext cx="193675" cy="303212"/>
          </a:xfrm>
          <a:custGeom>
            <a:avLst/>
            <a:gdLst>
              <a:gd name="T0" fmla="*/ 401 w 401"/>
              <a:gd name="T1" fmla="*/ 630 h 630"/>
              <a:gd name="T2" fmla="*/ 0 w 401"/>
              <a:gd name="T3" fmla="*/ 0 h 630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401" h="630">
                <a:moveTo>
                  <a:pt x="401" y="630"/>
                </a:moveTo>
                <a:cubicBezTo>
                  <a:pt x="388" y="501"/>
                  <a:pt x="220" y="12"/>
                  <a:pt x="0" y="0"/>
                </a:cubicBezTo>
              </a:path>
            </a:pathLst>
          </a:custGeom>
          <a:noFill/>
          <a:ln w="19050" cap="flat" cmpd="sng">
            <a:solidFill>
              <a:srgbClr val="00008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652" name="Freeform 556"/>
          <p:cNvSpPr>
            <a:spLocks/>
          </p:cNvSpPr>
          <p:nvPr/>
        </p:nvSpPr>
        <p:spPr bwMode="auto">
          <a:xfrm>
            <a:off x="1073150" y="5270500"/>
            <a:ext cx="47625" cy="411163"/>
          </a:xfrm>
          <a:custGeom>
            <a:avLst/>
            <a:gdLst>
              <a:gd name="T0" fmla="*/ 0 w 102"/>
              <a:gd name="T1" fmla="*/ 0 h 858"/>
              <a:gd name="T2" fmla="*/ 102 w 102"/>
              <a:gd name="T3" fmla="*/ 858 h 858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02" h="858">
                <a:moveTo>
                  <a:pt x="0" y="0"/>
                </a:moveTo>
                <a:cubicBezTo>
                  <a:pt x="56" y="81"/>
                  <a:pt x="89" y="324"/>
                  <a:pt x="102" y="858"/>
                </a:cubicBezTo>
              </a:path>
            </a:pathLst>
          </a:custGeom>
          <a:noFill/>
          <a:ln w="19050" cap="flat" cmpd="sng">
            <a:solidFill>
              <a:srgbClr val="00008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653" name="Line 557"/>
          <p:cNvSpPr>
            <a:spLocks noChangeShapeType="1"/>
          </p:cNvSpPr>
          <p:nvPr/>
        </p:nvSpPr>
        <p:spPr bwMode="auto">
          <a:xfrm>
            <a:off x="1271588" y="5630863"/>
            <a:ext cx="0" cy="142875"/>
          </a:xfrm>
          <a:prstGeom prst="line">
            <a:avLst/>
          </a:prstGeom>
          <a:noFill/>
          <a:ln w="19050">
            <a:solidFill>
              <a:srgbClr val="00008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654" name="Freeform 558"/>
          <p:cNvSpPr>
            <a:spLocks/>
          </p:cNvSpPr>
          <p:nvPr/>
        </p:nvSpPr>
        <p:spPr bwMode="auto">
          <a:xfrm>
            <a:off x="1120775" y="5629275"/>
            <a:ext cx="150813" cy="52388"/>
          </a:xfrm>
          <a:custGeom>
            <a:avLst/>
            <a:gdLst>
              <a:gd name="T0" fmla="*/ 0 w 311"/>
              <a:gd name="T1" fmla="*/ 111 h 111"/>
              <a:gd name="T2" fmla="*/ 311 w 311"/>
              <a:gd name="T3" fmla="*/ 3 h 111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311" h="111">
                <a:moveTo>
                  <a:pt x="0" y="111"/>
                </a:moveTo>
                <a:cubicBezTo>
                  <a:pt x="62" y="42"/>
                  <a:pt x="224" y="0"/>
                  <a:pt x="311" y="3"/>
                </a:cubicBezTo>
              </a:path>
            </a:pathLst>
          </a:custGeom>
          <a:noFill/>
          <a:ln w="19050" cap="flat" cmpd="sng">
            <a:solidFill>
              <a:srgbClr val="00008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655" name="Freeform 559"/>
          <p:cNvSpPr>
            <a:spLocks/>
          </p:cNvSpPr>
          <p:nvPr/>
        </p:nvSpPr>
        <p:spPr bwMode="auto">
          <a:xfrm>
            <a:off x="1271588" y="5630863"/>
            <a:ext cx="68262" cy="50800"/>
          </a:xfrm>
          <a:custGeom>
            <a:avLst/>
            <a:gdLst>
              <a:gd name="T0" fmla="*/ 0 w 144"/>
              <a:gd name="T1" fmla="*/ 0 h 108"/>
              <a:gd name="T2" fmla="*/ 144 w 144"/>
              <a:gd name="T3" fmla="*/ 108 h 108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44" h="108">
                <a:moveTo>
                  <a:pt x="0" y="0"/>
                </a:moveTo>
                <a:cubicBezTo>
                  <a:pt x="45" y="6"/>
                  <a:pt x="114" y="57"/>
                  <a:pt x="144" y="108"/>
                </a:cubicBezTo>
              </a:path>
            </a:pathLst>
          </a:custGeom>
          <a:noFill/>
          <a:ln w="19050" cap="flat" cmpd="sng">
            <a:solidFill>
              <a:srgbClr val="00008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656" name="Rectangle 560"/>
          <p:cNvSpPr>
            <a:spLocks noChangeArrowheads="1"/>
          </p:cNvSpPr>
          <p:nvPr/>
        </p:nvSpPr>
        <p:spPr bwMode="auto">
          <a:xfrm flipH="1">
            <a:off x="1676400" y="5335588"/>
            <a:ext cx="293688" cy="112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algn="r"/>
            <a:r>
              <a:rPr lang="ru-RU" sz="800">
                <a:solidFill>
                  <a:srgbClr val="000000"/>
                </a:solidFill>
                <a:latin typeface="Arial Unicode MS" pitchFamily="34" charset="-128"/>
              </a:rPr>
              <a:t>1</a:t>
            </a:r>
            <a:r>
              <a:rPr lang="en-US" sz="800">
                <a:solidFill>
                  <a:srgbClr val="000000"/>
                </a:solidFill>
                <a:latin typeface="Arial Unicode MS" pitchFamily="34" charset="-128"/>
              </a:rPr>
              <a:t>377</a:t>
            </a:r>
            <a:endParaRPr lang="ru-RU" sz="800"/>
          </a:p>
        </p:txBody>
      </p:sp>
      <p:sp>
        <p:nvSpPr>
          <p:cNvPr id="4657" name="Freeform 561"/>
          <p:cNvSpPr>
            <a:spLocks/>
          </p:cNvSpPr>
          <p:nvPr/>
        </p:nvSpPr>
        <p:spPr bwMode="auto">
          <a:xfrm>
            <a:off x="1339850" y="5395913"/>
            <a:ext cx="376238" cy="285750"/>
          </a:xfrm>
          <a:custGeom>
            <a:avLst/>
            <a:gdLst>
              <a:gd name="T0" fmla="*/ 0 w 782"/>
              <a:gd name="T1" fmla="*/ 596 h 596"/>
              <a:gd name="T2" fmla="*/ 782 w 782"/>
              <a:gd name="T3" fmla="*/ 0 h 596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782" h="596">
                <a:moveTo>
                  <a:pt x="0" y="596"/>
                </a:moveTo>
                <a:cubicBezTo>
                  <a:pt x="60" y="458"/>
                  <a:pt x="528" y="146"/>
                  <a:pt x="782" y="0"/>
                </a:cubicBezTo>
              </a:path>
            </a:pathLst>
          </a:custGeom>
          <a:noFill/>
          <a:ln w="19050" cap="flat" cmpd="sng">
            <a:solidFill>
              <a:srgbClr val="00008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658" name="Freeform 562"/>
          <p:cNvSpPr>
            <a:spLocks/>
          </p:cNvSpPr>
          <p:nvPr/>
        </p:nvSpPr>
        <p:spPr bwMode="auto">
          <a:xfrm>
            <a:off x="1054100" y="4159250"/>
            <a:ext cx="658813" cy="255588"/>
          </a:xfrm>
          <a:custGeom>
            <a:avLst/>
            <a:gdLst>
              <a:gd name="T0" fmla="*/ 1371 w 1371"/>
              <a:gd name="T1" fmla="*/ 0 h 534"/>
              <a:gd name="T2" fmla="*/ 510 w 1371"/>
              <a:gd name="T3" fmla="*/ 453 h 534"/>
              <a:gd name="T4" fmla="*/ 0 w 1371"/>
              <a:gd name="T5" fmla="*/ 531 h 5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371" h="534">
                <a:moveTo>
                  <a:pt x="1371" y="0"/>
                </a:moveTo>
                <a:cubicBezTo>
                  <a:pt x="1146" y="33"/>
                  <a:pt x="702" y="372"/>
                  <a:pt x="510" y="453"/>
                </a:cubicBezTo>
                <a:cubicBezTo>
                  <a:pt x="318" y="534"/>
                  <a:pt x="120" y="528"/>
                  <a:pt x="0" y="531"/>
                </a:cubicBezTo>
              </a:path>
            </a:pathLst>
          </a:custGeom>
          <a:noFill/>
          <a:ln w="19050" cap="flat" cmpd="sng">
            <a:solidFill>
              <a:srgbClr val="00008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659" name="Line 563"/>
          <p:cNvSpPr>
            <a:spLocks noChangeShapeType="1"/>
          </p:cNvSpPr>
          <p:nvPr/>
        </p:nvSpPr>
        <p:spPr bwMode="auto">
          <a:xfrm flipH="1">
            <a:off x="896938" y="4414838"/>
            <a:ext cx="157162" cy="1587"/>
          </a:xfrm>
          <a:prstGeom prst="line">
            <a:avLst/>
          </a:prstGeom>
          <a:noFill/>
          <a:ln w="19050">
            <a:solidFill>
              <a:srgbClr val="00008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660" name="Oval 564"/>
          <p:cNvSpPr>
            <a:spLocks noChangeArrowheads="1"/>
          </p:cNvSpPr>
          <p:nvPr/>
        </p:nvSpPr>
        <p:spPr bwMode="auto">
          <a:xfrm>
            <a:off x="336550" y="4914900"/>
            <a:ext cx="26988" cy="26988"/>
          </a:xfrm>
          <a:prstGeom prst="ellipse">
            <a:avLst/>
          </a:prstGeom>
          <a:solidFill>
            <a:srgbClr val="FFFF00"/>
          </a:solidFill>
          <a:ln w="762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4661" name="Oval 565"/>
          <p:cNvSpPr>
            <a:spLocks noChangeArrowheads="1"/>
          </p:cNvSpPr>
          <p:nvPr/>
        </p:nvSpPr>
        <p:spPr bwMode="auto">
          <a:xfrm>
            <a:off x="1701800" y="5383213"/>
            <a:ext cx="26988" cy="26987"/>
          </a:xfrm>
          <a:prstGeom prst="ellipse">
            <a:avLst/>
          </a:prstGeom>
          <a:solidFill>
            <a:srgbClr val="FFFF00"/>
          </a:solidFill>
          <a:ln w="762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4662" name="Oval 566"/>
          <p:cNvSpPr>
            <a:spLocks noChangeAspect="1" noChangeArrowheads="1"/>
          </p:cNvSpPr>
          <p:nvPr/>
        </p:nvSpPr>
        <p:spPr bwMode="auto">
          <a:xfrm>
            <a:off x="373063" y="4956175"/>
            <a:ext cx="22225" cy="22225"/>
          </a:xfrm>
          <a:prstGeom prst="ellipse">
            <a:avLst/>
          </a:prstGeom>
          <a:solidFill>
            <a:srgbClr val="FFFFFF"/>
          </a:solidFill>
          <a:ln w="6350" algn="ctr">
            <a:solidFill>
              <a:srgbClr val="333399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663" name="Oval 567"/>
          <p:cNvSpPr>
            <a:spLocks noChangeAspect="1" noChangeArrowheads="1"/>
          </p:cNvSpPr>
          <p:nvPr/>
        </p:nvSpPr>
        <p:spPr bwMode="auto">
          <a:xfrm>
            <a:off x="868363" y="4956175"/>
            <a:ext cx="22225" cy="22225"/>
          </a:xfrm>
          <a:prstGeom prst="ellipse">
            <a:avLst/>
          </a:prstGeom>
          <a:solidFill>
            <a:srgbClr val="FFFFFF"/>
          </a:solidFill>
          <a:ln w="6350" algn="ctr">
            <a:solidFill>
              <a:srgbClr val="333399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664" name="Oval 568"/>
          <p:cNvSpPr>
            <a:spLocks noChangeAspect="1" noChangeArrowheads="1"/>
          </p:cNvSpPr>
          <p:nvPr/>
        </p:nvSpPr>
        <p:spPr bwMode="auto">
          <a:xfrm>
            <a:off x="1062038" y="5259388"/>
            <a:ext cx="20637" cy="20637"/>
          </a:xfrm>
          <a:prstGeom prst="ellipse">
            <a:avLst/>
          </a:prstGeom>
          <a:solidFill>
            <a:srgbClr val="FFFFFF"/>
          </a:solidFill>
          <a:ln w="6350" algn="ctr">
            <a:solidFill>
              <a:srgbClr val="333399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665" name="Oval 569"/>
          <p:cNvSpPr>
            <a:spLocks noChangeAspect="1" noChangeArrowheads="1"/>
          </p:cNvSpPr>
          <p:nvPr/>
        </p:nvSpPr>
        <p:spPr bwMode="auto">
          <a:xfrm>
            <a:off x="1047750" y="5200650"/>
            <a:ext cx="22225" cy="22225"/>
          </a:xfrm>
          <a:prstGeom prst="ellipse">
            <a:avLst/>
          </a:prstGeom>
          <a:solidFill>
            <a:srgbClr val="FFFFFF"/>
          </a:solidFill>
          <a:ln w="6350" algn="ctr">
            <a:solidFill>
              <a:srgbClr val="333399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666" name="Oval 570"/>
          <p:cNvSpPr>
            <a:spLocks noChangeAspect="1" noChangeArrowheads="1"/>
          </p:cNvSpPr>
          <p:nvPr/>
        </p:nvSpPr>
        <p:spPr bwMode="auto">
          <a:xfrm>
            <a:off x="1096963" y="5403850"/>
            <a:ext cx="20637" cy="22225"/>
          </a:xfrm>
          <a:prstGeom prst="ellipse">
            <a:avLst/>
          </a:prstGeom>
          <a:solidFill>
            <a:srgbClr val="FFFFFF"/>
          </a:solidFill>
          <a:ln w="6350" algn="ctr">
            <a:solidFill>
              <a:srgbClr val="333399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667" name="Oval 571"/>
          <p:cNvSpPr>
            <a:spLocks noChangeAspect="1" noChangeArrowheads="1"/>
          </p:cNvSpPr>
          <p:nvPr/>
        </p:nvSpPr>
        <p:spPr bwMode="auto">
          <a:xfrm>
            <a:off x="1104900" y="5554663"/>
            <a:ext cx="22225" cy="22225"/>
          </a:xfrm>
          <a:prstGeom prst="ellipse">
            <a:avLst/>
          </a:prstGeom>
          <a:solidFill>
            <a:srgbClr val="FFFFFF"/>
          </a:solidFill>
          <a:ln w="6350" algn="ctr">
            <a:solidFill>
              <a:srgbClr val="333399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668" name="Oval 572"/>
          <p:cNvSpPr>
            <a:spLocks noChangeAspect="1" noChangeArrowheads="1"/>
          </p:cNvSpPr>
          <p:nvPr/>
        </p:nvSpPr>
        <p:spPr bwMode="auto">
          <a:xfrm>
            <a:off x="1109663" y="5670550"/>
            <a:ext cx="20637" cy="22225"/>
          </a:xfrm>
          <a:prstGeom prst="ellipse">
            <a:avLst/>
          </a:prstGeom>
          <a:solidFill>
            <a:srgbClr val="FFFFFF"/>
          </a:solidFill>
          <a:ln w="6350" algn="ctr">
            <a:solidFill>
              <a:srgbClr val="333399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669" name="Oval 573"/>
          <p:cNvSpPr>
            <a:spLocks noChangeAspect="1" noChangeArrowheads="1"/>
          </p:cNvSpPr>
          <p:nvPr/>
        </p:nvSpPr>
        <p:spPr bwMode="auto">
          <a:xfrm>
            <a:off x="1260475" y="5619750"/>
            <a:ext cx="22225" cy="22225"/>
          </a:xfrm>
          <a:prstGeom prst="ellipse">
            <a:avLst/>
          </a:prstGeom>
          <a:solidFill>
            <a:srgbClr val="FFFFFF"/>
          </a:solidFill>
          <a:ln w="6350" algn="ctr">
            <a:solidFill>
              <a:srgbClr val="333399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670" name="Oval 574"/>
          <p:cNvSpPr>
            <a:spLocks noChangeAspect="1" noChangeArrowheads="1"/>
          </p:cNvSpPr>
          <p:nvPr/>
        </p:nvSpPr>
        <p:spPr bwMode="auto">
          <a:xfrm>
            <a:off x="1144588" y="5646738"/>
            <a:ext cx="22225" cy="22225"/>
          </a:xfrm>
          <a:prstGeom prst="ellipse">
            <a:avLst/>
          </a:prstGeom>
          <a:solidFill>
            <a:srgbClr val="FFFFFF"/>
          </a:solidFill>
          <a:ln w="6350" algn="ctr">
            <a:solidFill>
              <a:srgbClr val="333399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671" name="Oval 575"/>
          <p:cNvSpPr>
            <a:spLocks noChangeAspect="1" noChangeArrowheads="1"/>
          </p:cNvSpPr>
          <p:nvPr/>
        </p:nvSpPr>
        <p:spPr bwMode="auto">
          <a:xfrm>
            <a:off x="1217613" y="5626100"/>
            <a:ext cx="20637" cy="20638"/>
          </a:xfrm>
          <a:prstGeom prst="ellipse">
            <a:avLst/>
          </a:prstGeom>
          <a:solidFill>
            <a:srgbClr val="FFFFFF"/>
          </a:solidFill>
          <a:ln w="6350" algn="ctr">
            <a:solidFill>
              <a:srgbClr val="333399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672" name="Oval 576"/>
          <p:cNvSpPr>
            <a:spLocks noChangeAspect="1" noChangeArrowheads="1"/>
          </p:cNvSpPr>
          <p:nvPr/>
        </p:nvSpPr>
        <p:spPr bwMode="auto">
          <a:xfrm>
            <a:off x="1217613" y="5670550"/>
            <a:ext cx="20637" cy="22225"/>
          </a:xfrm>
          <a:prstGeom prst="ellipse">
            <a:avLst/>
          </a:prstGeom>
          <a:solidFill>
            <a:srgbClr val="FFFFFF"/>
          </a:solidFill>
          <a:ln w="6350" algn="ctr">
            <a:solidFill>
              <a:srgbClr val="333399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673" name="Oval 577"/>
          <p:cNvSpPr>
            <a:spLocks noChangeAspect="1" noChangeArrowheads="1"/>
          </p:cNvSpPr>
          <p:nvPr/>
        </p:nvSpPr>
        <p:spPr bwMode="auto">
          <a:xfrm>
            <a:off x="1285875" y="5629275"/>
            <a:ext cx="20638" cy="20638"/>
          </a:xfrm>
          <a:prstGeom prst="ellipse">
            <a:avLst/>
          </a:prstGeom>
          <a:solidFill>
            <a:srgbClr val="FFFFFF"/>
          </a:solidFill>
          <a:ln w="6350" algn="ctr">
            <a:solidFill>
              <a:srgbClr val="333399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674" name="Oval 578"/>
          <p:cNvSpPr>
            <a:spLocks noChangeAspect="1" noChangeArrowheads="1"/>
          </p:cNvSpPr>
          <p:nvPr/>
        </p:nvSpPr>
        <p:spPr bwMode="auto">
          <a:xfrm>
            <a:off x="1304925" y="5643563"/>
            <a:ext cx="22225" cy="22225"/>
          </a:xfrm>
          <a:prstGeom prst="ellipse">
            <a:avLst/>
          </a:prstGeom>
          <a:solidFill>
            <a:srgbClr val="FFFFFF"/>
          </a:solidFill>
          <a:ln w="6350" algn="ctr">
            <a:solidFill>
              <a:srgbClr val="333399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675" name="Oval 579"/>
          <p:cNvSpPr>
            <a:spLocks noChangeAspect="1" noChangeArrowheads="1"/>
          </p:cNvSpPr>
          <p:nvPr/>
        </p:nvSpPr>
        <p:spPr bwMode="auto">
          <a:xfrm>
            <a:off x="1373188" y="5672138"/>
            <a:ext cx="22225" cy="20637"/>
          </a:xfrm>
          <a:prstGeom prst="ellipse">
            <a:avLst/>
          </a:prstGeom>
          <a:solidFill>
            <a:srgbClr val="FFFFFF"/>
          </a:solidFill>
          <a:ln w="6350" algn="ctr">
            <a:solidFill>
              <a:srgbClr val="333399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676" name="Oval 580"/>
          <p:cNvSpPr>
            <a:spLocks noChangeAspect="1" noChangeArrowheads="1"/>
          </p:cNvSpPr>
          <p:nvPr/>
        </p:nvSpPr>
        <p:spPr bwMode="auto">
          <a:xfrm>
            <a:off x="1373188" y="5616575"/>
            <a:ext cx="22225" cy="22225"/>
          </a:xfrm>
          <a:prstGeom prst="ellipse">
            <a:avLst/>
          </a:prstGeom>
          <a:solidFill>
            <a:srgbClr val="FFFFFF"/>
          </a:solidFill>
          <a:ln w="6350" algn="ctr">
            <a:solidFill>
              <a:srgbClr val="333399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677" name="Oval 581"/>
          <p:cNvSpPr>
            <a:spLocks noChangeAspect="1" noChangeArrowheads="1"/>
          </p:cNvSpPr>
          <p:nvPr/>
        </p:nvSpPr>
        <p:spPr bwMode="auto">
          <a:xfrm>
            <a:off x="1558925" y="5480050"/>
            <a:ext cx="22225" cy="20638"/>
          </a:xfrm>
          <a:prstGeom prst="ellipse">
            <a:avLst/>
          </a:prstGeom>
          <a:solidFill>
            <a:srgbClr val="FFFFFF"/>
          </a:solidFill>
          <a:ln w="6350" algn="ctr">
            <a:solidFill>
              <a:srgbClr val="333399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678" name="Oval 582"/>
          <p:cNvSpPr>
            <a:spLocks noChangeAspect="1" noChangeArrowheads="1"/>
          </p:cNvSpPr>
          <p:nvPr/>
        </p:nvSpPr>
        <p:spPr bwMode="auto">
          <a:xfrm>
            <a:off x="1701800" y="4148138"/>
            <a:ext cx="22225" cy="20637"/>
          </a:xfrm>
          <a:prstGeom prst="ellipse">
            <a:avLst/>
          </a:prstGeom>
          <a:solidFill>
            <a:srgbClr val="FFFFFF"/>
          </a:solidFill>
          <a:ln w="6350" algn="ctr">
            <a:solidFill>
              <a:srgbClr val="333399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679" name="Oval 583"/>
          <p:cNvSpPr>
            <a:spLocks noChangeAspect="1" noChangeArrowheads="1"/>
          </p:cNvSpPr>
          <p:nvPr/>
        </p:nvSpPr>
        <p:spPr bwMode="auto">
          <a:xfrm>
            <a:off x="1557338" y="4206875"/>
            <a:ext cx="22225" cy="22225"/>
          </a:xfrm>
          <a:prstGeom prst="ellipse">
            <a:avLst/>
          </a:prstGeom>
          <a:solidFill>
            <a:srgbClr val="FFFFFF"/>
          </a:solidFill>
          <a:ln w="6350" algn="ctr">
            <a:solidFill>
              <a:srgbClr val="333399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680" name="Oval 584"/>
          <p:cNvSpPr>
            <a:spLocks noChangeAspect="1" noChangeArrowheads="1"/>
          </p:cNvSpPr>
          <p:nvPr/>
        </p:nvSpPr>
        <p:spPr bwMode="auto">
          <a:xfrm>
            <a:off x="1376363" y="4321175"/>
            <a:ext cx="20637" cy="22225"/>
          </a:xfrm>
          <a:prstGeom prst="ellipse">
            <a:avLst/>
          </a:prstGeom>
          <a:solidFill>
            <a:srgbClr val="FFFFFF"/>
          </a:solidFill>
          <a:ln w="6350" algn="ctr">
            <a:solidFill>
              <a:srgbClr val="333399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681" name="Oval 585"/>
          <p:cNvSpPr>
            <a:spLocks noChangeAspect="1" noChangeArrowheads="1"/>
          </p:cNvSpPr>
          <p:nvPr/>
        </p:nvSpPr>
        <p:spPr bwMode="auto">
          <a:xfrm>
            <a:off x="1304925" y="4348163"/>
            <a:ext cx="22225" cy="22225"/>
          </a:xfrm>
          <a:prstGeom prst="ellipse">
            <a:avLst/>
          </a:prstGeom>
          <a:solidFill>
            <a:srgbClr val="FFFFFF"/>
          </a:solidFill>
          <a:ln w="6350" algn="ctr">
            <a:solidFill>
              <a:srgbClr val="333399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682" name="Oval 586"/>
          <p:cNvSpPr>
            <a:spLocks noChangeAspect="1" noChangeArrowheads="1"/>
          </p:cNvSpPr>
          <p:nvPr/>
        </p:nvSpPr>
        <p:spPr bwMode="auto">
          <a:xfrm>
            <a:off x="1285875" y="4364038"/>
            <a:ext cx="20638" cy="20637"/>
          </a:xfrm>
          <a:prstGeom prst="ellipse">
            <a:avLst/>
          </a:prstGeom>
          <a:solidFill>
            <a:srgbClr val="FFFFFF"/>
          </a:solidFill>
          <a:ln w="6350" algn="ctr">
            <a:solidFill>
              <a:srgbClr val="333399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683" name="Oval 587"/>
          <p:cNvSpPr>
            <a:spLocks noChangeAspect="1" noChangeArrowheads="1"/>
          </p:cNvSpPr>
          <p:nvPr/>
        </p:nvSpPr>
        <p:spPr bwMode="auto">
          <a:xfrm>
            <a:off x="1260475" y="4378325"/>
            <a:ext cx="22225" cy="22225"/>
          </a:xfrm>
          <a:prstGeom prst="ellipse">
            <a:avLst/>
          </a:prstGeom>
          <a:solidFill>
            <a:srgbClr val="FFFFFF"/>
          </a:solidFill>
          <a:ln w="6350" algn="ctr">
            <a:solidFill>
              <a:srgbClr val="333399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684" name="Oval 588"/>
          <p:cNvSpPr>
            <a:spLocks noChangeAspect="1" noChangeArrowheads="1"/>
          </p:cNvSpPr>
          <p:nvPr/>
        </p:nvSpPr>
        <p:spPr bwMode="auto">
          <a:xfrm>
            <a:off x="1217613" y="4387850"/>
            <a:ext cx="22225" cy="22225"/>
          </a:xfrm>
          <a:prstGeom prst="ellipse">
            <a:avLst/>
          </a:prstGeom>
          <a:solidFill>
            <a:srgbClr val="FFFFFF"/>
          </a:solidFill>
          <a:ln w="6350" algn="ctr">
            <a:solidFill>
              <a:srgbClr val="333399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685" name="Oval 589"/>
          <p:cNvSpPr>
            <a:spLocks noChangeAspect="1" noChangeArrowheads="1"/>
          </p:cNvSpPr>
          <p:nvPr/>
        </p:nvSpPr>
        <p:spPr bwMode="auto">
          <a:xfrm>
            <a:off x="1144588" y="4391025"/>
            <a:ext cx="22225" cy="20638"/>
          </a:xfrm>
          <a:prstGeom prst="ellipse">
            <a:avLst/>
          </a:prstGeom>
          <a:solidFill>
            <a:srgbClr val="FFFFFF"/>
          </a:solidFill>
          <a:ln w="6350" algn="ctr">
            <a:solidFill>
              <a:srgbClr val="333399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686" name="Oval 590"/>
          <p:cNvSpPr>
            <a:spLocks noChangeAspect="1" noChangeArrowheads="1"/>
          </p:cNvSpPr>
          <p:nvPr/>
        </p:nvSpPr>
        <p:spPr bwMode="auto">
          <a:xfrm>
            <a:off x="1109663" y="4395788"/>
            <a:ext cx="22225" cy="22225"/>
          </a:xfrm>
          <a:prstGeom prst="ellipse">
            <a:avLst/>
          </a:prstGeom>
          <a:solidFill>
            <a:srgbClr val="FFFFFF"/>
          </a:solidFill>
          <a:ln w="6350" algn="ctr">
            <a:solidFill>
              <a:srgbClr val="333399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687" name="Oval 591"/>
          <p:cNvSpPr>
            <a:spLocks noChangeAspect="1" noChangeArrowheads="1"/>
          </p:cNvSpPr>
          <p:nvPr/>
        </p:nvSpPr>
        <p:spPr bwMode="auto">
          <a:xfrm>
            <a:off x="1096963" y="4398963"/>
            <a:ext cx="22225" cy="20637"/>
          </a:xfrm>
          <a:prstGeom prst="ellipse">
            <a:avLst/>
          </a:prstGeom>
          <a:solidFill>
            <a:srgbClr val="FFFFFF"/>
          </a:solidFill>
          <a:ln w="6350" algn="ctr">
            <a:solidFill>
              <a:srgbClr val="333399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688" name="Oval 592"/>
          <p:cNvSpPr>
            <a:spLocks noChangeAspect="1" noChangeArrowheads="1"/>
          </p:cNvSpPr>
          <p:nvPr/>
        </p:nvSpPr>
        <p:spPr bwMode="auto">
          <a:xfrm>
            <a:off x="1062038" y="4402138"/>
            <a:ext cx="22225" cy="22225"/>
          </a:xfrm>
          <a:prstGeom prst="ellipse">
            <a:avLst/>
          </a:prstGeom>
          <a:solidFill>
            <a:srgbClr val="FFFFFF"/>
          </a:solidFill>
          <a:ln w="6350" algn="ctr">
            <a:solidFill>
              <a:srgbClr val="333399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689" name="Oval 593"/>
          <p:cNvSpPr>
            <a:spLocks noChangeAspect="1" noChangeArrowheads="1"/>
          </p:cNvSpPr>
          <p:nvPr/>
        </p:nvSpPr>
        <p:spPr bwMode="auto">
          <a:xfrm>
            <a:off x="1047750" y="4403725"/>
            <a:ext cx="22225" cy="22225"/>
          </a:xfrm>
          <a:prstGeom prst="ellipse">
            <a:avLst/>
          </a:prstGeom>
          <a:solidFill>
            <a:srgbClr val="FFFFFF"/>
          </a:solidFill>
          <a:ln w="6350" algn="ctr">
            <a:solidFill>
              <a:srgbClr val="333399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grpSp>
        <p:nvGrpSpPr>
          <p:cNvPr id="4690" name="Group 594"/>
          <p:cNvGrpSpPr>
            <a:grpSpLocks/>
          </p:cNvGrpSpPr>
          <p:nvPr/>
        </p:nvGrpSpPr>
        <p:grpSpPr bwMode="auto">
          <a:xfrm>
            <a:off x="349250" y="4125913"/>
            <a:ext cx="1363663" cy="309562"/>
            <a:chOff x="10511" y="15300"/>
            <a:chExt cx="2839" cy="3112"/>
          </a:xfrm>
        </p:grpSpPr>
        <p:sp>
          <p:nvSpPr>
            <p:cNvPr id="4691" name="Line 595"/>
            <p:cNvSpPr>
              <a:spLocks noChangeAspect="1" noChangeShapeType="1"/>
            </p:cNvSpPr>
            <p:nvPr/>
          </p:nvSpPr>
          <p:spPr bwMode="auto">
            <a:xfrm flipH="1">
              <a:off x="13065" y="15301"/>
              <a:ext cx="1" cy="3111"/>
            </a:xfrm>
            <a:prstGeom prst="line">
              <a:avLst/>
            </a:prstGeom>
            <a:noFill/>
            <a:ln w="6350">
              <a:solidFill>
                <a:srgbClr val="C0C0C0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692" name="Line 596"/>
            <p:cNvSpPr>
              <a:spLocks noChangeAspect="1" noChangeShapeType="1"/>
            </p:cNvSpPr>
            <p:nvPr/>
          </p:nvSpPr>
          <p:spPr bwMode="auto">
            <a:xfrm flipH="1">
              <a:off x="12781" y="15301"/>
              <a:ext cx="1" cy="3111"/>
            </a:xfrm>
            <a:prstGeom prst="line">
              <a:avLst/>
            </a:prstGeom>
            <a:noFill/>
            <a:ln w="6350">
              <a:solidFill>
                <a:srgbClr val="808080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693" name="Line 597"/>
            <p:cNvSpPr>
              <a:spLocks noChangeAspect="1" noChangeShapeType="1"/>
            </p:cNvSpPr>
            <p:nvPr/>
          </p:nvSpPr>
          <p:spPr bwMode="auto">
            <a:xfrm flipH="1">
              <a:off x="12497" y="15301"/>
              <a:ext cx="1" cy="3111"/>
            </a:xfrm>
            <a:prstGeom prst="line">
              <a:avLst/>
            </a:prstGeom>
            <a:noFill/>
            <a:ln w="6350">
              <a:solidFill>
                <a:srgbClr val="C0C0C0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694" name="Line 598"/>
            <p:cNvSpPr>
              <a:spLocks noChangeAspect="1" noChangeShapeType="1"/>
            </p:cNvSpPr>
            <p:nvPr/>
          </p:nvSpPr>
          <p:spPr bwMode="auto">
            <a:xfrm flipH="1">
              <a:off x="12214" y="15301"/>
              <a:ext cx="0" cy="3111"/>
            </a:xfrm>
            <a:prstGeom prst="line">
              <a:avLst/>
            </a:prstGeom>
            <a:noFill/>
            <a:ln w="6350">
              <a:solidFill>
                <a:srgbClr val="808080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695" name="Line 599"/>
            <p:cNvSpPr>
              <a:spLocks noChangeAspect="1" noChangeShapeType="1"/>
            </p:cNvSpPr>
            <p:nvPr/>
          </p:nvSpPr>
          <p:spPr bwMode="auto">
            <a:xfrm flipH="1">
              <a:off x="11646" y="15301"/>
              <a:ext cx="1" cy="3111"/>
            </a:xfrm>
            <a:prstGeom prst="line">
              <a:avLst/>
            </a:prstGeom>
            <a:noFill/>
            <a:ln w="6350">
              <a:solidFill>
                <a:srgbClr val="808080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696" name="Line 600"/>
            <p:cNvSpPr>
              <a:spLocks noChangeAspect="1" noChangeShapeType="1"/>
            </p:cNvSpPr>
            <p:nvPr/>
          </p:nvSpPr>
          <p:spPr bwMode="auto">
            <a:xfrm flipH="1">
              <a:off x="11362" y="15301"/>
              <a:ext cx="1" cy="3111"/>
            </a:xfrm>
            <a:prstGeom prst="line">
              <a:avLst/>
            </a:prstGeom>
            <a:noFill/>
            <a:ln w="6350">
              <a:solidFill>
                <a:srgbClr val="C0C0C0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697" name="Line 601"/>
            <p:cNvSpPr>
              <a:spLocks noChangeAspect="1" noChangeShapeType="1"/>
            </p:cNvSpPr>
            <p:nvPr/>
          </p:nvSpPr>
          <p:spPr bwMode="auto">
            <a:xfrm flipH="1">
              <a:off x="11079" y="15301"/>
              <a:ext cx="0" cy="3111"/>
            </a:xfrm>
            <a:prstGeom prst="line">
              <a:avLst/>
            </a:prstGeom>
            <a:noFill/>
            <a:ln w="6350">
              <a:solidFill>
                <a:srgbClr val="808080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698" name="Line 602"/>
            <p:cNvSpPr>
              <a:spLocks noChangeAspect="1" noChangeShapeType="1"/>
            </p:cNvSpPr>
            <p:nvPr/>
          </p:nvSpPr>
          <p:spPr bwMode="auto">
            <a:xfrm flipH="1">
              <a:off x="10795" y="15301"/>
              <a:ext cx="0" cy="3111"/>
            </a:xfrm>
            <a:prstGeom prst="line">
              <a:avLst/>
            </a:prstGeom>
            <a:noFill/>
            <a:ln w="6350">
              <a:solidFill>
                <a:srgbClr val="C0C0C0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699" name="Line 603"/>
            <p:cNvSpPr>
              <a:spLocks noChangeAspect="1" noChangeShapeType="1"/>
            </p:cNvSpPr>
            <p:nvPr/>
          </p:nvSpPr>
          <p:spPr bwMode="auto">
            <a:xfrm flipH="1">
              <a:off x="10511" y="15300"/>
              <a:ext cx="1" cy="311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700" name="Line 604"/>
            <p:cNvSpPr>
              <a:spLocks noChangeAspect="1" noChangeShapeType="1"/>
            </p:cNvSpPr>
            <p:nvPr/>
          </p:nvSpPr>
          <p:spPr bwMode="auto">
            <a:xfrm flipH="1">
              <a:off x="11930" y="15301"/>
              <a:ext cx="1" cy="3111"/>
            </a:xfrm>
            <a:prstGeom prst="line">
              <a:avLst/>
            </a:prstGeom>
            <a:noFill/>
            <a:ln w="6350">
              <a:solidFill>
                <a:srgbClr val="C0C0C0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701" name="Line 605"/>
            <p:cNvSpPr>
              <a:spLocks noChangeAspect="1" noChangeShapeType="1"/>
            </p:cNvSpPr>
            <p:nvPr/>
          </p:nvSpPr>
          <p:spPr bwMode="auto">
            <a:xfrm>
              <a:off x="13349" y="15300"/>
              <a:ext cx="1" cy="311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</p:grpSp>
      <p:sp>
        <p:nvSpPr>
          <p:cNvPr id="4702" name="Line 606"/>
          <p:cNvSpPr>
            <a:spLocks noChangeAspect="1" noChangeShapeType="1"/>
          </p:cNvSpPr>
          <p:nvPr/>
        </p:nvSpPr>
        <p:spPr bwMode="auto">
          <a:xfrm flipH="1">
            <a:off x="350838" y="4435475"/>
            <a:ext cx="1362075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703" name="Rectangle 607"/>
          <p:cNvSpPr>
            <a:spLocks noChangeAspect="1" noChangeArrowheads="1"/>
          </p:cNvSpPr>
          <p:nvPr/>
        </p:nvSpPr>
        <p:spPr bwMode="auto">
          <a:xfrm flipH="1">
            <a:off x="157163" y="4567238"/>
            <a:ext cx="388937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algn="ctr"/>
            <a:r>
              <a:rPr lang="en-US" sz="800">
                <a:solidFill>
                  <a:srgbClr val="000000"/>
                </a:solidFill>
                <a:latin typeface="Arial Unicode MS" pitchFamily="34" charset="-128"/>
              </a:rPr>
              <a:t>T, </a:t>
            </a:r>
            <a:r>
              <a:rPr lang="ru-RU" sz="800">
                <a:solidFill>
                  <a:srgbClr val="000000"/>
                </a:solidFill>
                <a:latin typeface="Arial Unicode MS" pitchFamily="34" charset="-128"/>
                <a:sym typeface="Symbol" pitchFamily="18" charset="2"/>
              </a:rPr>
              <a:t></a:t>
            </a:r>
            <a:r>
              <a:rPr lang="en-US" sz="800">
                <a:solidFill>
                  <a:srgbClr val="000000"/>
                </a:solidFill>
                <a:latin typeface="Arial Unicode MS" pitchFamily="34" charset="-128"/>
              </a:rPr>
              <a:t>C</a:t>
            </a:r>
            <a:endParaRPr lang="ru-RU" sz="800"/>
          </a:p>
        </p:txBody>
      </p:sp>
      <p:sp>
        <p:nvSpPr>
          <p:cNvPr id="4704" name="Rectangle 608"/>
          <p:cNvSpPr>
            <a:spLocks noChangeArrowheads="1"/>
          </p:cNvSpPr>
          <p:nvPr/>
        </p:nvSpPr>
        <p:spPr bwMode="auto">
          <a:xfrm rot="-5400000">
            <a:off x="1081881" y="5309395"/>
            <a:ext cx="422275" cy="163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algn="ctr"/>
            <a:r>
              <a:rPr lang="en-US" sz="800">
                <a:solidFill>
                  <a:srgbClr val="333399"/>
                </a:solidFill>
                <a:latin typeface="Arial Unicode MS" pitchFamily="34" charset="-128"/>
              </a:rPr>
              <a:t>Fe</a:t>
            </a:r>
            <a:r>
              <a:rPr lang="en-US" sz="800" baseline="-25000">
                <a:solidFill>
                  <a:srgbClr val="333399"/>
                </a:solidFill>
                <a:latin typeface="Arial Unicode MS" pitchFamily="34" charset="-128"/>
              </a:rPr>
              <a:t>2</a:t>
            </a:r>
            <a:r>
              <a:rPr lang="en-US" sz="800">
                <a:solidFill>
                  <a:srgbClr val="333399"/>
                </a:solidFill>
                <a:latin typeface="Arial Unicode MS" pitchFamily="34" charset="-128"/>
              </a:rPr>
              <a:t>SiO</a:t>
            </a:r>
            <a:r>
              <a:rPr lang="ru-RU" sz="800" baseline="-25000">
                <a:solidFill>
                  <a:srgbClr val="333399"/>
                </a:solidFill>
                <a:latin typeface="Arial Unicode MS" pitchFamily="34" charset="-128"/>
              </a:rPr>
              <a:t>4</a:t>
            </a:r>
            <a:endParaRPr lang="ru-RU" sz="800"/>
          </a:p>
        </p:txBody>
      </p:sp>
      <p:sp>
        <p:nvSpPr>
          <p:cNvPr id="4705" name="Rectangle 609"/>
          <p:cNvSpPr>
            <a:spLocks noChangeArrowheads="1"/>
          </p:cNvSpPr>
          <p:nvPr/>
        </p:nvSpPr>
        <p:spPr bwMode="auto">
          <a:xfrm>
            <a:off x="454025" y="4829175"/>
            <a:ext cx="368300" cy="147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algn="ctr"/>
            <a:r>
              <a:rPr lang="en-US" sz="800">
                <a:solidFill>
                  <a:srgbClr val="333399"/>
                </a:solidFill>
                <a:latin typeface="Arial Unicode MS" pitchFamily="34" charset="-128"/>
              </a:rPr>
              <a:t>L</a:t>
            </a:r>
            <a:r>
              <a:rPr lang="en-US" sz="800" baseline="-25000">
                <a:solidFill>
                  <a:srgbClr val="333399"/>
                </a:solidFill>
                <a:latin typeface="Arial Unicode MS" pitchFamily="34" charset="-128"/>
              </a:rPr>
              <a:t>1</a:t>
            </a:r>
            <a:r>
              <a:rPr lang="en-US" sz="800">
                <a:solidFill>
                  <a:srgbClr val="333399"/>
                </a:solidFill>
                <a:latin typeface="Arial Unicode MS" pitchFamily="34" charset="-128"/>
              </a:rPr>
              <a:t> + L</a:t>
            </a:r>
            <a:r>
              <a:rPr lang="ru-RU" sz="800" baseline="-25000">
                <a:solidFill>
                  <a:srgbClr val="333399"/>
                </a:solidFill>
                <a:latin typeface="Arial Unicode MS" pitchFamily="34" charset="-128"/>
              </a:rPr>
              <a:t>2</a:t>
            </a:r>
            <a:endParaRPr lang="ru-RU" sz="800"/>
          </a:p>
        </p:txBody>
      </p:sp>
      <p:sp>
        <p:nvSpPr>
          <p:cNvPr id="4706" name="Rectangle 610"/>
          <p:cNvSpPr>
            <a:spLocks noChangeArrowheads="1"/>
          </p:cNvSpPr>
          <p:nvPr/>
        </p:nvSpPr>
        <p:spPr bwMode="auto">
          <a:xfrm>
            <a:off x="344488" y="5000625"/>
            <a:ext cx="608012" cy="250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algn="ctr"/>
            <a:r>
              <a:rPr lang="en-US" sz="800">
                <a:solidFill>
                  <a:srgbClr val="333399"/>
                </a:solidFill>
                <a:latin typeface="Arial Unicode MS" pitchFamily="34" charset="-128"/>
              </a:rPr>
              <a:t>crystobalite</a:t>
            </a:r>
            <a:r>
              <a:rPr lang="ru-RU" sz="800">
                <a:solidFill>
                  <a:srgbClr val="333399"/>
                </a:solidFill>
                <a:latin typeface="Arial Unicode MS" pitchFamily="34" charset="-128"/>
              </a:rPr>
              <a:t> </a:t>
            </a:r>
            <a:endParaRPr lang="en-US" sz="800">
              <a:solidFill>
                <a:srgbClr val="333399"/>
              </a:solidFill>
              <a:latin typeface="Arial Unicode MS" pitchFamily="34" charset="-128"/>
            </a:endParaRPr>
          </a:p>
          <a:p>
            <a:pPr algn="ctr"/>
            <a:r>
              <a:rPr lang="ru-RU" sz="800">
                <a:solidFill>
                  <a:srgbClr val="333399"/>
                </a:solidFill>
                <a:latin typeface="Arial Unicode MS" pitchFamily="34" charset="-128"/>
              </a:rPr>
              <a:t>+ </a:t>
            </a:r>
            <a:r>
              <a:rPr lang="en-US" sz="800">
                <a:solidFill>
                  <a:srgbClr val="333399"/>
                </a:solidFill>
                <a:latin typeface="Arial Unicode MS" pitchFamily="34" charset="-128"/>
              </a:rPr>
              <a:t>L</a:t>
            </a:r>
            <a:endParaRPr lang="ru-RU" sz="800"/>
          </a:p>
        </p:txBody>
      </p:sp>
      <p:sp>
        <p:nvSpPr>
          <p:cNvPr id="4707" name="Rectangle 611"/>
          <p:cNvSpPr>
            <a:spLocks noChangeArrowheads="1"/>
          </p:cNvSpPr>
          <p:nvPr/>
        </p:nvSpPr>
        <p:spPr bwMode="auto">
          <a:xfrm>
            <a:off x="382588" y="5395913"/>
            <a:ext cx="687387" cy="146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algn="ctr"/>
            <a:r>
              <a:rPr lang="en-US" sz="800">
                <a:solidFill>
                  <a:srgbClr val="333399"/>
                </a:solidFill>
                <a:latin typeface="Arial Unicode MS" pitchFamily="34" charset="-128"/>
              </a:rPr>
              <a:t>tridymite</a:t>
            </a:r>
            <a:r>
              <a:rPr lang="ru-RU" sz="800">
                <a:solidFill>
                  <a:srgbClr val="333399"/>
                </a:solidFill>
                <a:latin typeface="Arial Unicode MS" pitchFamily="34" charset="-128"/>
              </a:rPr>
              <a:t> + </a:t>
            </a:r>
            <a:r>
              <a:rPr lang="en-US" sz="800">
                <a:solidFill>
                  <a:srgbClr val="333399"/>
                </a:solidFill>
                <a:latin typeface="Arial Unicode MS" pitchFamily="34" charset="-128"/>
              </a:rPr>
              <a:t>L</a:t>
            </a:r>
            <a:endParaRPr lang="ru-RU" sz="800"/>
          </a:p>
        </p:txBody>
      </p:sp>
      <p:sp>
        <p:nvSpPr>
          <p:cNvPr id="4708" name="Rectangle 612"/>
          <p:cNvSpPr>
            <a:spLocks noChangeArrowheads="1"/>
          </p:cNvSpPr>
          <p:nvPr/>
        </p:nvSpPr>
        <p:spPr bwMode="auto">
          <a:xfrm>
            <a:off x="427038" y="5676900"/>
            <a:ext cx="822325" cy="10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algn="ctr"/>
            <a:r>
              <a:rPr lang="en-US" sz="600">
                <a:solidFill>
                  <a:srgbClr val="333399"/>
                </a:solidFill>
                <a:latin typeface="Arial Unicode MS" pitchFamily="34" charset="-128"/>
              </a:rPr>
              <a:t>tridymite</a:t>
            </a:r>
            <a:r>
              <a:rPr lang="ru-RU" sz="600">
                <a:solidFill>
                  <a:srgbClr val="333399"/>
                </a:solidFill>
                <a:latin typeface="Arial Unicode MS" pitchFamily="34" charset="-128"/>
              </a:rPr>
              <a:t> + </a:t>
            </a:r>
            <a:r>
              <a:rPr lang="en-US" sz="600">
                <a:solidFill>
                  <a:srgbClr val="333399"/>
                </a:solidFill>
                <a:latin typeface="Arial Unicode MS" pitchFamily="34" charset="-128"/>
              </a:rPr>
              <a:t>fayalite</a:t>
            </a:r>
            <a:endParaRPr lang="ru-RU" sz="600"/>
          </a:p>
        </p:txBody>
      </p:sp>
      <p:sp>
        <p:nvSpPr>
          <p:cNvPr id="4709" name="Line 613"/>
          <p:cNvSpPr>
            <a:spLocks noChangeAspect="1" noChangeShapeType="1"/>
          </p:cNvSpPr>
          <p:nvPr/>
        </p:nvSpPr>
        <p:spPr bwMode="auto">
          <a:xfrm>
            <a:off x="1703388" y="4162425"/>
            <a:ext cx="9525" cy="15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710" name="Line 614"/>
          <p:cNvSpPr>
            <a:spLocks noChangeAspect="1" noChangeShapeType="1"/>
          </p:cNvSpPr>
          <p:nvPr/>
        </p:nvSpPr>
        <p:spPr bwMode="auto">
          <a:xfrm>
            <a:off x="349250" y="4162425"/>
            <a:ext cx="9525" cy="15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711" name="Rectangle 615"/>
          <p:cNvSpPr>
            <a:spLocks noChangeArrowheads="1"/>
          </p:cNvSpPr>
          <p:nvPr/>
        </p:nvSpPr>
        <p:spPr bwMode="auto">
          <a:xfrm>
            <a:off x="1422400" y="5529263"/>
            <a:ext cx="252413" cy="187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algn="r">
              <a:lnSpc>
                <a:spcPct val="60000"/>
              </a:lnSpc>
            </a:pPr>
            <a:r>
              <a:rPr lang="en-US" sz="600">
                <a:solidFill>
                  <a:srgbClr val="333399"/>
                </a:solidFill>
                <a:latin typeface="Arial Unicode MS" pitchFamily="34" charset="-128"/>
              </a:rPr>
              <a:t>L</a:t>
            </a:r>
            <a:r>
              <a:rPr lang="ru-RU" sz="600">
                <a:solidFill>
                  <a:srgbClr val="333399"/>
                </a:solidFill>
                <a:latin typeface="Arial Unicode MS" pitchFamily="34" charset="-128"/>
              </a:rPr>
              <a:t> + </a:t>
            </a:r>
          </a:p>
          <a:p>
            <a:pPr algn="r">
              <a:lnSpc>
                <a:spcPct val="60000"/>
              </a:lnSpc>
            </a:pPr>
            <a:r>
              <a:rPr lang="en-US" sz="600">
                <a:solidFill>
                  <a:srgbClr val="333399"/>
                </a:solidFill>
                <a:latin typeface="Arial Unicode MS" pitchFamily="34" charset="-128"/>
              </a:rPr>
              <a:t>wustite</a:t>
            </a:r>
            <a:r>
              <a:rPr lang="ru-RU" sz="800">
                <a:solidFill>
                  <a:srgbClr val="333399"/>
                </a:solidFill>
                <a:latin typeface="Arial Unicode MS" pitchFamily="34" charset="-128"/>
              </a:rPr>
              <a:t> </a:t>
            </a:r>
            <a:endParaRPr lang="ru-RU" sz="800"/>
          </a:p>
        </p:txBody>
      </p:sp>
      <p:sp>
        <p:nvSpPr>
          <p:cNvPr id="4712" name="Rectangle 616"/>
          <p:cNvSpPr>
            <a:spLocks noChangeArrowheads="1"/>
          </p:cNvSpPr>
          <p:nvPr/>
        </p:nvSpPr>
        <p:spPr bwMode="auto">
          <a:xfrm>
            <a:off x="1303338" y="5673725"/>
            <a:ext cx="361950" cy="73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algn="ctr"/>
            <a:r>
              <a:rPr lang="en-US" sz="600">
                <a:solidFill>
                  <a:srgbClr val="333399"/>
                </a:solidFill>
                <a:latin typeface="Arial Unicode MS" pitchFamily="34" charset="-128"/>
              </a:rPr>
              <a:t>fa + w</a:t>
            </a:r>
            <a:endParaRPr lang="ru-RU" sz="600"/>
          </a:p>
        </p:txBody>
      </p:sp>
      <p:sp>
        <p:nvSpPr>
          <p:cNvPr id="4713" name="Rectangle 617"/>
          <p:cNvSpPr>
            <a:spLocks noChangeAspect="1" noChangeArrowheads="1"/>
          </p:cNvSpPr>
          <p:nvPr/>
        </p:nvSpPr>
        <p:spPr bwMode="auto">
          <a:xfrm flipH="1">
            <a:off x="104775" y="4076700"/>
            <a:ext cx="233363" cy="160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algn="r"/>
            <a:r>
              <a:rPr lang="ru-RU" sz="800" b="0">
                <a:solidFill>
                  <a:srgbClr val="000000"/>
                </a:solidFill>
                <a:latin typeface="Arial Unicode MS" pitchFamily="34" charset="-128"/>
              </a:rPr>
              <a:t>10</a:t>
            </a:r>
            <a:endParaRPr lang="ru-RU" sz="800"/>
          </a:p>
        </p:txBody>
      </p:sp>
      <p:sp>
        <p:nvSpPr>
          <p:cNvPr id="4714" name="Text Box 197"/>
          <p:cNvSpPr txBox="1">
            <a:spLocks noChangeArrowheads="1"/>
          </p:cNvSpPr>
          <p:nvPr/>
        </p:nvSpPr>
        <p:spPr bwMode="auto">
          <a:xfrm>
            <a:off x="628650" y="379413"/>
            <a:ext cx="124777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sz="2800" b="1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sz="2800" b="1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sz="2800" b="1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2800" b="1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2800" b="1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/>
            <a:r>
              <a:rPr lang="en-US" sz="1400">
                <a:solidFill>
                  <a:srgbClr val="006600"/>
                </a:solidFill>
              </a:rPr>
              <a:t>In progress</a:t>
            </a:r>
          </a:p>
        </p:txBody>
      </p:sp>
      <p:sp>
        <p:nvSpPr>
          <p:cNvPr id="4726" name="Rectangle 630"/>
          <p:cNvSpPr>
            <a:spLocks noChangeAspect="1" noChangeArrowheads="1"/>
          </p:cNvSpPr>
          <p:nvPr/>
        </p:nvSpPr>
        <p:spPr bwMode="auto">
          <a:xfrm flipH="1">
            <a:off x="3960813" y="3971925"/>
            <a:ext cx="711200" cy="122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r>
              <a:rPr lang="en-US" sz="800">
                <a:solidFill>
                  <a:srgbClr val="000000"/>
                </a:solidFill>
                <a:latin typeface="Arial Unicode MS" pitchFamily="34" charset="-128"/>
              </a:rPr>
              <a:t>FeO</a:t>
            </a:r>
            <a:r>
              <a:rPr lang="en-US" sz="800" baseline="-25000">
                <a:solidFill>
                  <a:srgbClr val="000000"/>
                </a:solidFill>
                <a:latin typeface="Arial Unicode MS" pitchFamily="34" charset="-128"/>
              </a:rPr>
              <a:t>1.5</a:t>
            </a:r>
            <a:r>
              <a:rPr lang="en-US" sz="800">
                <a:solidFill>
                  <a:srgbClr val="000000"/>
                </a:solidFill>
                <a:latin typeface="Arial Unicode MS" pitchFamily="34" charset="-128"/>
              </a:rPr>
              <a:t>, mol</a:t>
            </a:r>
            <a:r>
              <a:rPr lang="ru-RU" sz="800">
                <a:solidFill>
                  <a:srgbClr val="000000"/>
                </a:solidFill>
                <a:latin typeface="Arial Unicode MS" pitchFamily="34" charset="-128"/>
              </a:rPr>
              <a:t>.%</a:t>
            </a:r>
            <a:endParaRPr lang="ru-RU" sz="800"/>
          </a:p>
        </p:txBody>
      </p:sp>
      <p:grpSp>
        <p:nvGrpSpPr>
          <p:cNvPr id="4727" name="Group 631"/>
          <p:cNvGrpSpPr>
            <a:grpSpLocks/>
          </p:cNvGrpSpPr>
          <p:nvPr/>
        </p:nvGrpSpPr>
        <p:grpSpPr bwMode="auto">
          <a:xfrm>
            <a:off x="4102100" y="4121150"/>
            <a:ext cx="1274763" cy="439738"/>
            <a:chOff x="9891" y="3979"/>
            <a:chExt cx="3967" cy="4433"/>
          </a:xfrm>
        </p:grpSpPr>
        <p:sp>
          <p:nvSpPr>
            <p:cNvPr id="4728" name="Line 632"/>
            <p:cNvSpPr>
              <a:spLocks noChangeAspect="1" noChangeShapeType="1"/>
            </p:cNvSpPr>
            <p:nvPr/>
          </p:nvSpPr>
          <p:spPr bwMode="auto">
            <a:xfrm flipH="1">
              <a:off x="9891" y="3979"/>
              <a:ext cx="2" cy="443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729" name="Line 633"/>
            <p:cNvSpPr>
              <a:spLocks noChangeAspect="1" noChangeShapeType="1"/>
            </p:cNvSpPr>
            <p:nvPr/>
          </p:nvSpPr>
          <p:spPr bwMode="auto">
            <a:xfrm flipH="1">
              <a:off x="13289" y="3981"/>
              <a:ext cx="2" cy="4431"/>
            </a:xfrm>
            <a:prstGeom prst="line">
              <a:avLst/>
            </a:prstGeom>
            <a:noFill/>
            <a:ln w="6350">
              <a:solidFill>
                <a:srgbClr val="C0C0C0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730" name="Line 634"/>
            <p:cNvSpPr>
              <a:spLocks noChangeAspect="1" noChangeShapeType="1"/>
            </p:cNvSpPr>
            <p:nvPr/>
          </p:nvSpPr>
          <p:spPr bwMode="auto">
            <a:xfrm flipH="1">
              <a:off x="12721" y="3981"/>
              <a:ext cx="2" cy="4431"/>
            </a:xfrm>
            <a:prstGeom prst="line">
              <a:avLst/>
            </a:prstGeom>
            <a:noFill/>
            <a:ln w="6350">
              <a:solidFill>
                <a:srgbClr val="808080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731" name="Line 635"/>
            <p:cNvSpPr>
              <a:spLocks noChangeAspect="1" noChangeShapeType="1"/>
            </p:cNvSpPr>
            <p:nvPr/>
          </p:nvSpPr>
          <p:spPr bwMode="auto">
            <a:xfrm flipH="1">
              <a:off x="12154" y="3981"/>
              <a:ext cx="2" cy="4431"/>
            </a:xfrm>
            <a:prstGeom prst="line">
              <a:avLst/>
            </a:prstGeom>
            <a:noFill/>
            <a:ln w="6350">
              <a:solidFill>
                <a:srgbClr val="C0C0C0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732" name="Line 636"/>
            <p:cNvSpPr>
              <a:spLocks noChangeAspect="1" noChangeShapeType="1"/>
            </p:cNvSpPr>
            <p:nvPr/>
          </p:nvSpPr>
          <p:spPr bwMode="auto">
            <a:xfrm flipH="1">
              <a:off x="11589" y="3981"/>
              <a:ext cx="0" cy="4431"/>
            </a:xfrm>
            <a:prstGeom prst="line">
              <a:avLst/>
            </a:prstGeom>
            <a:noFill/>
            <a:ln w="6350">
              <a:solidFill>
                <a:srgbClr val="808080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733" name="Line 637"/>
            <p:cNvSpPr>
              <a:spLocks noChangeAspect="1" noChangeShapeType="1"/>
            </p:cNvSpPr>
            <p:nvPr/>
          </p:nvSpPr>
          <p:spPr bwMode="auto">
            <a:xfrm flipH="1">
              <a:off x="10454" y="3981"/>
              <a:ext cx="2" cy="4431"/>
            </a:xfrm>
            <a:prstGeom prst="line">
              <a:avLst/>
            </a:prstGeom>
            <a:noFill/>
            <a:ln w="6350">
              <a:solidFill>
                <a:srgbClr val="808080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734" name="Line 638"/>
            <p:cNvSpPr>
              <a:spLocks noChangeAspect="1" noChangeShapeType="1"/>
            </p:cNvSpPr>
            <p:nvPr/>
          </p:nvSpPr>
          <p:spPr bwMode="auto">
            <a:xfrm flipH="1">
              <a:off x="11022" y="3981"/>
              <a:ext cx="2" cy="4431"/>
            </a:xfrm>
            <a:prstGeom prst="line">
              <a:avLst/>
            </a:prstGeom>
            <a:noFill/>
            <a:ln w="6350">
              <a:solidFill>
                <a:srgbClr val="C0C0C0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735" name="Line 639"/>
            <p:cNvSpPr>
              <a:spLocks noChangeAspect="1" noChangeShapeType="1"/>
            </p:cNvSpPr>
            <p:nvPr/>
          </p:nvSpPr>
          <p:spPr bwMode="auto">
            <a:xfrm>
              <a:off x="13856" y="3979"/>
              <a:ext cx="2" cy="443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</p:grpSp>
      <p:sp>
        <p:nvSpPr>
          <p:cNvPr id="4736" name="Line 640"/>
          <p:cNvSpPr>
            <a:spLocks noChangeAspect="1" noChangeShapeType="1"/>
          </p:cNvSpPr>
          <p:nvPr/>
        </p:nvSpPr>
        <p:spPr bwMode="auto">
          <a:xfrm flipH="1">
            <a:off x="4103688" y="4375150"/>
            <a:ext cx="1273175" cy="0"/>
          </a:xfrm>
          <a:prstGeom prst="line">
            <a:avLst/>
          </a:prstGeom>
          <a:noFill/>
          <a:ln w="6350">
            <a:solidFill>
              <a:srgbClr val="80808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737" name="Line 641"/>
          <p:cNvSpPr>
            <a:spLocks noChangeAspect="1" noChangeShapeType="1"/>
          </p:cNvSpPr>
          <p:nvPr/>
        </p:nvSpPr>
        <p:spPr bwMode="auto">
          <a:xfrm flipH="1">
            <a:off x="4103688" y="4194175"/>
            <a:ext cx="1273175" cy="0"/>
          </a:xfrm>
          <a:prstGeom prst="line">
            <a:avLst/>
          </a:prstGeom>
          <a:noFill/>
          <a:ln w="6350">
            <a:solidFill>
              <a:srgbClr val="C0C0C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738" name="Line 642"/>
          <p:cNvSpPr>
            <a:spLocks noChangeAspect="1" noChangeShapeType="1"/>
          </p:cNvSpPr>
          <p:nvPr/>
        </p:nvSpPr>
        <p:spPr bwMode="auto">
          <a:xfrm flipH="1">
            <a:off x="4102100" y="4375150"/>
            <a:ext cx="635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739" name="Line 643"/>
          <p:cNvSpPr>
            <a:spLocks noChangeAspect="1" noChangeShapeType="1"/>
          </p:cNvSpPr>
          <p:nvPr/>
        </p:nvSpPr>
        <p:spPr bwMode="auto">
          <a:xfrm flipH="1">
            <a:off x="4102100" y="4194175"/>
            <a:ext cx="635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740" name="Line 644"/>
          <p:cNvSpPr>
            <a:spLocks noChangeAspect="1" noChangeShapeType="1"/>
          </p:cNvSpPr>
          <p:nvPr/>
        </p:nvSpPr>
        <p:spPr bwMode="auto">
          <a:xfrm>
            <a:off x="5368925" y="4375150"/>
            <a:ext cx="635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741" name="Line 645"/>
          <p:cNvSpPr>
            <a:spLocks noChangeAspect="1" noChangeShapeType="1"/>
          </p:cNvSpPr>
          <p:nvPr/>
        </p:nvSpPr>
        <p:spPr bwMode="auto">
          <a:xfrm>
            <a:off x="5368925" y="4194175"/>
            <a:ext cx="6350" cy="0"/>
          </a:xfrm>
          <a:prstGeom prst="line">
            <a:avLst/>
          </a:prstGeom>
          <a:noFill/>
          <a:ln w="9525">
            <a:solidFill>
              <a:srgbClr val="0066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742" name="Rectangle 646"/>
          <p:cNvSpPr>
            <a:spLocks noChangeAspect="1" noChangeArrowheads="1"/>
          </p:cNvSpPr>
          <p:nvPr/>
        </p:nvSpPr>
        <p:spPr bwMode="auto">
          <a:xfrm flipH="1">
            <a:off x="3868738" y="4333875"/>
            <a:ext cx="225425" cy="106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algn="r"/>
            <a:r>
              <a:rPr lang="ru-RU" sz="800" b="0">
                <a:solidFill>
                  <a:srgbClr val="000000"/>
                </a:solidFill>
                <a:latin typeface="Arial Unicode MS" pitchFamily="34" charset="-128"/>
              </a:rPr>
              <a:t>5</a:t>
            </a:r>
            <a:endParaRPr lang="ru-RU" sz="800"/>
          </a:p>
        </p:txBody>
      </p:sp>
      <p:sp>
        <p:nvSpPr>
          <p:cNvPr id="4743" name="Rectangle 647"/>
          <p:cNvSpPr>
            <a:spLocks noChangeAspect="1" noChangeArrowheads="1"/>
          </p:cNvSpPr>
          <p:nvPr/>
        </p:nvSpPr>
        <p:spPr bwMode="auto">
          <a:xfrm flipH="1">
            <a:off x="3868738" y="4140200"/>
            <a:ext cx="225425" cy="106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algn="r"/>
            <a:r>
              <a:rPr lang="ru-RU" sz="800" b="0">
                <a:solidFill>
                  <a:srgbClr val="000000"/>
                </a:solidFill>
                <a:latin typeface="Arial Unicode MS" pitchFamily="34" charset="-128"/>
              </a:rPr>
              <a:t>10</a:t>
            </a:r>
            <a:endParaRPr lang="ru-RU" sz="800"/>
          </a:p>
        </p:txBody>
      </p:sp>
      <p:sp>
        <p:nvSpPr>
          <p:cNvPr id="4744" name="Oval 648"/>
          <p:cNvSpPr>
            <a:spLocks noChangeAspect="1" noChangeArrowheads="1"/>
          </p:cNvSpPr>
          <p:nvPr/>
        </p:nvSpPr>
        <p:spPr bwMode="auto">
          <a:xfrm>
            <a:off x="4152900" y="4483100"/>
            <a:ext cx="17463" cy="19050"/>
          </a:xfrm>
          <a:prstGeom prst="ellipse">
            <a:avLst/>
          </a:prstGeom>
          <a:solidFill>
            <a:srgbClr val="003366"/>
          </a:solidFill>
          <a:ln w="6350" algn="ctr">
            <a:solidFill>
              <a:srgbClr val="0066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745" name="Oval 649"/>
          <p:cNvSpPr>
            <a:spLocks noChangeAspect="1" noChangeArrowheads="1"/>
          </p:cNvSpPr>
          <p:nvPr/>
        </p:nvSpPr>
        <p:spPr bwMode="auto">
          <a:xfrm>
            <a:off x="4135438" y="4495800"/>
            <a:ext cx="17462" cy="19050"/>
          </a:xfrm>
          <a:prstGeom prst="ellipse">
            <a:avLst/>
          </a:prstGeom>
          <a:solidFill>
            <a:srgbClr val="FFFFFF"/>
          </a:solidFill>
          <a:ln w="6350" algn="ctr">
            <a:solidFill>
              <a:srgbClr val="0066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746" name="Oval 650"/>
          <p:cNvSpPr>
            <a:spLocks noChangeAspect="1" noChangeArrowheads="1"/>
          </p:cNvSpPr>
          <p:nvPr/>
        </p:nvSpPr>
        <p:spPr bwMode="auto">
          <a:xfrm>
            <a:off x="4179888" y="4487863"/>
            <a:ext cx="19050" cy="19050"/>
          </a:xfrm>
          <a:prstGeom prst="ellipse">
            <a:avLst/>
          </a:prstGeom>
          <a:solidFill>
            <a:srgbClr val="FFFFFF"/>
          </a:solidFill>
          <a:ln w="6350" algn="ctr">
            <a:solidFill>
              <a:srgbClr val="0066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747" name="Oval 651"/>
          <p:cNvSpPr>
            <a:spLocks noChangeAspect="1" noChangeArrowheads="1"/>
          </p:cNvSpPr>
          <p:nvPr/>
        </p:nvSpPr>
        <p:spPr bwMode="auto">
          <a:xfrm>
            <a:off x="4237038" y="4465638"/>
            <a:ext cx="19050" cy="17462"/>
          </a:xfrm>
          <a:prstGeom prst="ellipse">
            <a:avLst/>
          </a:prstGeom>
          <a:solidFill>
            <a:srgbClr val="003366"/>
          </a:solidFill>
          <a:ln w="6350" algn="ctr">
            <a:solidFill>
              <a:srgbClr val="0066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748" name="AutoShape 652"/>
          <p:cNvSpPr>
            <a:spLocks noChangeAspect="1" noChangeArrowheads="1"/>
          </p:cNvSpPr>
          <p:nvPr/>
        </p:nvSpPr>
        <p:spPr bwMode="auto">
          <a:xfrm>
            <a:off x="4294188" y="4446588"/>
            <a:ext cx="17462" cy="19050"/>
          </a:xfrm>
          <a:prstGeom prst="triangle">
            <a:avLst>
              <a:gd name="adj" fmla="val 50000"/>
            </a:avLst>
          </a:prstGeom>
          <a:solidFill>
            <a:srgbClr val="008000"/>
          </a:solidFill>
          <a:ln w="6350" algn="ctr">
            <a:solidFill>
              <a:srgbClr val="0066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749" name="Oval 653"/>
          <p:cNvSpPr>
            <a:spLocks noChangeAspect="1" noChangeArrowheads="1"/>
          </p:cNvSpPr>
          <p:nvPr/>
        </p:nvSpPr>
        <p:spPr bwMode="auto">
          <a:xfrm>
            <a:off x="4314825" y="4440238"/>
            <a:ext cx="19050" cy="19050"/>
          </a:xfrm>
          <a:prstGeom prst="ellipse">
            <a:avLst/>
          </a:prstGeom>
          <a:solidFill>
            <a:srgbClr val="003366"/>
          </a:solidFill>
          <a:ln w="6350" algn="ctr">
            <a:solidFill>
              <a:srgbClr val="0066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750" name="Oval 654"/>
          <p:cNvSpPr>
            <a:spLocks noChangeAspect="1" noChangeArrowheads="1"/>
          </p:cNvSpPr>
          <p:nvPr/>
        </p:nvSpPr>
        <p:spPr bwMode="auto">
          <a:xfrm>
            <a:off x="4348163" y="4460875"/>
            <a:ext cx="17462" cy="19050"/>
          </a:xfrm>
          <a:prstGeom prst="ellipse">
            <a:avLst/>
          </a:prstGeom>
          <a:solidFill>
            <a:srgbClr val="FFFFFF"/>
          </a:solidFill>
          <a:ln w="6350" algn="ctr">
            <a:solidFill>
              <a:srgbClr val="0066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751" name="Oval 655"/>
          <p:cNvSpPr>
            <a:spLocks noChangeAspect="1" noChangeArrowheads="1"/>
          </p:cNvSpPr>
          <p:nvPr/>
        </p:nvSpPr>
        <p:spPr bwMode="auto">
          <a:xfrm>
            <a:off x="4416425" y="4443413"/>
            <a:ext cx="19050" cy="17462"/>
          </a:xfrm>
          <a:prstGeom prst="ellipse">
            <a:avLst/>
          </a:prstGeom>
          <a:solidFill>
            <a:srgbClr val="FFFFFF"/>
          </a:solidFill>
          <a:ln w="6350" algn="ctr">
            <a:solidFill>
              <a:srgbClr val="0066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752" name="Oval 656"/>
          <p:cNvSpPr>
            <a:spLocks noChangeAspect="1" noChangeArrowheads="1"/>
          </p:cNvSpPr>
          <p:nvPr/>
        </p:nvSpPr>
        <p:spPr bwMode="auto">
          <a:xfrm>
            <a:off x="4456113" y="4438650"/>
            <a:ext cx="19050" cy="19050"/>
          </a:xfrm>
          <a:prstGeom prst="ellipse">
            <a:avLst/>
          </a:prstGeom>
          <a:solidFill>
            <a:srgbClr val="FFFFFF"/>
          </a:solidFill>
          <a:ln w="6350" algn="ctr">
            <a:solidFill>
              <a:srgbClr val="0066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753" name="Oval 657"/>
          <p:cNvSpPr>
            <a:spLocks noChangeAspect="1" noChangeArrowheads="1"/>
          </p:cNvSpPr>
          <p:nvPr/>
        </p:nvSpPr>
        <p:spPr bwMode="auto">
          <a:xfrm>
            <a:off x="4498975" y="4430713"/>
            <a:ext cx="17463" cy="19050"/>
          </a:xfrm>
          <a:prstGeom prst="ellipse">
            <a:avLst/>
          </a:prstGeom>
          <a:solidFill>
            <a:srgbClr val="FFFFFF"/>
          </a:solidFill>
          <a:ln w="6350" algn="ctr">
            <a:solidFill>
              <a:srgbClr val="0066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754" name="Oval 658"/>
          <p:cNvSpPr>
            <a:spLocks noChangeAspect="1" noChangeArrowheads="1"/>
          </p:cNvSpPr>
          <p:nvPr/>
        </p:nvSpPr>
        <p:spPr bwMode="auto">
          <a:xfrm>
            <a:off x="4510088" y="4383088"/>
            <a:ext cx="19050" cy="17462"/>
          </a:xfrm>
          <a:prstGeom prst="ellipse">
            <a:avLst/>
          </a:prstGeom>
          <a:solidFill>
            <a:srgbClr val="FFFFFF"/>
          </a:solidFill>
          <a:ln w="6350" algn="ctr">
            <a:solidFill>
              <a:srgbClr val="0066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755" name="Oval 659"/>
          <p:cNvSpPr>
            <a:spLocks noChangeAspect="1" noChangeArrowheads="1"/>
          </p:cNvSpPr>
          <p:nvPr/>
        </p:nvSpPr>
        <p:spPr bwMode="auto">
          <a:xfrm>
            <a:off x="4524375" y="4394200"/>
            <a:ext cx="19050" cy="17463"/>
          </a:xfrm>
          <a:prstGeom prst="ellipse">
            <a:avLst/>
          </a:prstGeom>
          <a:solidFill>
            <a:srgbClr val="003366"/>
          </a:solidFill>
          <a:ln w="6350" algn="ctr">
            <a:solidFill>
              <a:srgbClr val="0066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756" name="Oval 660"/>
          <p:cNvSpPr>
            <a:spLocks noChangeAspect="1" noChangeArrowheads="1"/>
          </p:cNvSpPr>
          <p:nvPr/>
        </p:nvSpPr>
        <p:spPr bwMode="auto">
          <a:xfrm>
            <a:off x="4584700" y="4400550"/>
            <a:ext cx="19050" cy="19050"/>
          </a:xfrm>
          <a:prstGeom prst="ellipse">
            <a:avLst/>
          </a:prstGeom>
          <a:solidFill>
            <a:srgbClr val="FFFFFF"/>
          </a:solidFill>
          <a:ln w="6350" algn="ctr">
            <a:solidFill>
              <a:srgbClr val="0066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757" name="AutoShape 661"/>
          <p:cNvSpPr>
            <a:spLocks noChangeAspect="1" noChangeArrowheads="1"/>
          </p:cNvSpPr>
          <p:nvPr/>
        </p:nvSpPr>
        <p:spPr bwMode="auto">
          <a:xfrm>
            <a:off x="4625975" y="4351338"/>
            <a:ext cx="19050" cy="19050"/>
          </a:xfrm>
          <a:prstGeom prst="triangle">
            <a:avLst>
              <a:gd name="adj" fmla="val 50000"/>
            </a:avLst>
          </a:prstGeom>
          <a:solidFill>
            <a:srgbClr val="008000"/>
          </a:solidFill>
          <a:ln w="6350" algn="ctr">
            <a:solidFill>
              <a:srgbClr val="0066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758" name="Oval 662"/>
          <p:cNvSpPr>
            <a:spLocks noChangeAspect="1" noChangeArrowheads="1"/>
          </p:cNvSpPr>
          <p:nvPr/>
        </p:nvSpPr>
        <p:spPr bwMode="auto">
          <a:xfrm>
            <a:off x="4748213" y="4381500"/>
            <a:ext cx="19050" cy="19050"/>
          </a:xfrm>
          <a:prstGeom prst="ellipse">
            <a:avLst/>
          </a:prstGeom>
          <a:solidFill>
            <a:srgbClr val="FFFFFF"/>
          </a:solidFill>
          <a:ln w="6350" algn="ctr">
            <a:solidFill>
              <a:srgbClr val="0066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759" name="Oval 663"/>
          <p:cNvSpPr>
            <a:spLocks noChangeAspect="1" noChangeArrowheads="1"/>
          </p:cNvSpPr>
          <p:nvPr/>
        </p:nvSpPr>
        <p:spPr bwMode="auto">
          <a:xfrm>
            <a:off x="4910138" y="4295775"/>
            <a:ext cx="19050" cy="19050"/>
          </a:xfrm>
          <a:prstGeom prst="ellipse">
            <a:avLst/>
          </a:prstGeom>
          <a:solidFill>
            <a:srgbClr val="FFFFFF"/>
          </a:solidFill>
          <a:ln w="6350" algn="ctr">
            <a:solidFill>
              <a:srgbClr val="0066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760" name="Oval 664"/>
          <p:cNvSpPr>
            <a:spLocks noChangeAspect="1" noChangeArrowheads="1"/>
          </p:cNvSpPr>
          <p:nvPr/>
        </p:nvSpPr>
        <p:spPr bwMode="auto">
          <a:xfrm>
            <a:off x="5006975" y="4284663"/>
            <a:ext cx="17463" cy="17462"/>
          </a:xfrm>
          <a:prstGeom prst="ellipse">
            <a:avLst/>
          </a:prstGeom>
          <a:solidFill>
            <a:srgbClr val="FFFFFF"/>
          </a:solidFill>
          <a:ln w="6350" algn="ctr">
            <a:solidFill>
              <a:srgbClr val="0066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761" name="Oval 665"/>
          <p:cNvSpPr>
            <a:spLocks noChangeAspect="1" noChangeArrowheads="1"/>
          </p:cNvSpPr>
          <p:nvPr/>
        </p:nvSpPr>
        <p:spPr bwMode="auto">
          <a:xfrm>
            <a:off x="5006975" y="4252913"/>
            <a:ext cx="17463" cy="17462"/>
          </a:xfrm>
          <a:prstGeom prst="ellipse">
            <a:avLst/>
          </a:prstGeom>
          <a:solidFill>
            <a:srgbClr val="003366"/>
          </a:solidFill>
          <a:ln w="6350" algn="ctr">
            <a:solidFill>
              <a:srgbClr val="0066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762" name="Oval 666"/>
          <p:cNvSpPr>
            <a:spLocks noChangeAspect="1" noChangeArrowheads="1"/>
          </p:cNvSpPr>
          <p:nvPr/>
        </p:nvSpPr>
        <p:spPr bwMode="auto">
          <a:xfrm>
            <a:off x="5097463" y="4289425"/>
            <a:ext cx="19050" cy="17463"/>
          </a:xfrm>
          <a:prstGeom prst="ellipse">
            <a:avLst/>
          </a:prstGeom>
          <a:solidFill>
            <a:srgbClr val="FFFFFF"/>
          </a:solidFill>
          <a:ln w="6350" algn="ctr">
            <a:solidFill>
              <a:srgbClr val="0066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763" name="Oval 667"/>
          <p:cNvSpPr>
            <a:spLocks noChangeAspect="1" noChangeArrowheads="1"/>
          </p:cNvSpPr>
          <p:nvPr/>
        </p:nvSpPr>
        <p:spPr bwMode="auto">
          <a:xfrm>
            <a:off x="5159375" y="4257675"/>
            <a:ext cx="19050" cy="19050"/>
          </a:xfrm>
          <a:prstGeom prst="ellipse">
            <a:avLst/>
          </a:prstGeom>
          <a:solidFill>
            <a:srgbClr val="FFFFFF"/>
          </a:solidFill>
          <a:ln w="6350" algn="ctr">
            <a:solidFill>
              <a:srgbClr val="0066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764" name="AutoShape 668"/>
          <p:cNvSpPr>
            <a:spLocks noChangeAspect="1" noChangeArrowheads="1"/>
          </p:cNvSpPr>
          <p:nvPr/>
        </p:nvSpPr>
        <p:spPr bwMode="auto">
          <a:xfrm>
            <a:off x="5214938" y="4140200"/>
            <a:ext cx="17462" cy="17463"/>
          </a:xfrm>
          <a:prstGeom prst="triangle">
            <a:avLst>
              <a:gd name="adj" fmla="val 50000"/>
            </a:avLst>
          </a:prstGeom>
          <a:solidFill>
            <a:srgbClr val="008000"/>
          </a:solidFill>
          <a:ln w="6350" algn="ctr">
            <a:solidFill>
              <a:srgbClr val="0066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765" name="Oval 669"/>
          <p:cNvSpPr>
            <a:spLocks noChangeAspect="1" noChangeArrowheads="1"/>
          </p:cNvSpPr>
          <p:nvPr/>
        </p:nvSpPr>
        <p:spPr bwMode="auto">
          <a:xfrm>
            <a:off x="5275263" y="4200525"/>
            <a:ext cx="17462" cy="17463"/>
          </a:xfrm>
          <a:prstGeom prst="ellipse">
            <a:avLst/>
          </a:prstGeom>
          <a:solidFill>
            <a:srgbClr val="FFFFFF"/>
          </a:solidFill>
          <a:ln w="6350" algn="ctr">
            <a:solidFill>
              <a:srgbClr val="0066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766" name="Oval 670"/>
          <p:cNvSpPr>
            <a:spLocks noChangeAspect="1" noChangeArrowheads="1"/>
          </p:cNvSpPr>
          <p:nvPr/>
        </p:nvSpPr>
        <p:spPr bwMode="auto">
          <a:xfrm>
            <a:off x="5365750" y="4284663"/>
            <a:ext cx="19050" cy="17462"/>
          </a:xfrm>
          <a:prstGeom prst="ellipse">
            <a:avLst/>
          </a:prstGeom>
          <a:solidFill>
            <a:srgbClr val="FFFFFF"/>
          </a:solidFill>
          <a:ln w="6350" algn="ctr">
            <a:solidFill>
              <a:srgbClr val="0066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767" name="Oval 671"/>
          <p:cNvSpPr>
            <a:spLocks noChangeAspect="1" noChangeArrowheads="1"/>
          </p:cNvSpPr>
          <p:nvPr/>
        </p:nvSpPr>
        <p:spPr bwMode="auto">
          <a:xfrm>
            <a:off x="5365750" y="4262438"/>
            <a:ext cx="19050" cy="19050"/>
          </a:xfrm>
          <a:prstGeom prst="ellipse">
            <a:avLst/>
          </a:prstGeom>
          <a:solidFill>
            <a:srgbClr val="FFFFFF"/>
          </a:solidFill>
          <a:ln w="6350" algn="ctr">
            <a:solidFill>
              <a:srgbClr val="0066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768" name="Oval 672"/>
          <p:cNvSpPr>
            <a:spLocks noChangeAspect="1" noChangeArrowheads="1"/>
          </p:cNvSpPr>
          <p:nvPr/>
        </p:nvSpPr>
        <p:spPr bwMode="auto">
          <a:xfrm>
            <a:off x="5365750" y="4249738"/>
            <a:ext cx="19050" cy="17462"/>
          </a:xfrm>
          <a:prstGeom prst="ellipse">
            <a:avLst/>
          </a:prstGeom>
          <a:solidFill>
            <a:srgbClr val="FFFFFF"/>
          </a:solidFill>
          <a:ln w="6350" algn="ctr">
            <a:solidFill>
              <a:srgbClr val="0066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769" name="Oval 673"/>
          <p:cNvSpPr>
            <a:spLocks noChangeAspect="1" noChangeArrowheads="1"/>
          </p:cNvSpPr>
          <p:nvPr/>
        </p:nvSpPr>
        <p:spPr bwMode="auto">
          <a:xfrm>
            <a:off x="5365750" y="4179888"/>
            <a:ext cx="19050" cy="19050"/>
          </a:xfrm>
          <a:prstGeom prst="ellipse">
            <a:avLst/>
          </a:prstGeom>
          <a:solidFill>
            <a:srgbClr val="FFFFFF"/>
          </a:solidFill>
          <a:ln w="6350" algn="ctr">
            <a:solidFill>
              <a:srgbClr val="0066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770" name="Oval 674"/>
          <p:cNvSpPr>
            <a:spLocks noChangeAspect="1" noChangeArrowheads="1"/>
          </p:cNvSpPr>
          <p:nvPr/>
        </p:nvSpPr>
        <p:spPr bwMode="auto">
          <a:xfrm>
            <a:off x="5365750" y="4170363"/>
            <a:ext cx="19050" cy="17462"/>
          </a:xfrm>
          <a:prstGeom prst="ellipse">
            <a:avLst/>
          </a:prstGeom>
          <a:solidFill>
            <a:srgbClr val="FFFFFF"/>
          </a:solidFill>
          <a:ln w="6350" algn="ctr">
            <a:solidFill>
              <a:srgbClr val="0066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771" name="Oval 675"/>
          <p:cNvSpPr>
            <a:spLocks noChangeAspect="1" noChangeArrowheads="1"/>
          </p:cNvSpPr>
          <p:nvPr/>
        </p:nvSpPr>
        <p:spPr bwMode="auto">
          <a:xfrm>
            <a:off x="5365750" y="4151313"/>
            <a:ext cx="19050" cy="19050"/>
          </a:xfrm>
          <a:prstGeom prst="ellipse">
            <a:avLst/>
          </a:prstGeom>
          <a:solidFill>
            <a:srgbClr val="003366"/>
          </a:solidFill>
          <a:ln w="6350" algn="ctr">
            <a:solidFill>
              <a:srgbClr val="0066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772" name="Freeform 676"/>
          <p:cNvSpPr>
            <a:spLocks/>
          </p:cNvSpPr>
          <p:nvPr/>
        </p:nvSpPr>
        <p:spPr bwMode="auto">
          <a:xfrm>
            <a:off x="5172075" y="4189413"/>
            <a:ext cx="203200" cy="76200"/>
          </a:xfrm>
          <a:custGeom>
            <a:avLst/>
            <a:gdLst>
              <a:gd name="T0" fmla="*/ 635 w 635"/>
              <a:gd name="T1" fmla="*/ 0 h 237"/>
              <a:gd name="T2" fmla="*/ 0 w 635"/>
              <a:gd name="T3" fmla="*/ 237 h 237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635" h="237">
                <a:moveTo>
                  <a:pt x="635" y="0"/>
                </a:moveTo>
                <a:cubicBezTo>
                  <a:pt x="635" y="0"/>
                  <a:pt x="312" y="144"/>
                  <a:pt x="0" y="237"/>
                </a:cubicBezTo>
              </a:path>
            </a:pathLst>
          </a:custGeom>
          <a:noFill/>
          <a:ln w="19050" cap="flat" cmpd="sng">
            <a:solidFill>
              <a:srgbClr val="006600"/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773" name="Freeform 677"/>
          <p:cNvSpPr>
            <a:spLocks/>
          </p:cNvSpPr>
          <p:nvPr/>
        </p:nvSpPr>
        <p:spPr bwMode="auto">
          <a:xfrm>
            <a:off x="4141788" y="4267200"/>
            <a:ext cx="1028700" cy="238125"/>
          </a:xfrm>
          <a:custGeom>
            <a:avLst/>
            <a:gdLst>
              <a:gd name="T0" fmla="*/ 3201 w 3201"/>
              <a:gd name="T1" fmla="*/ 0 h 741"/>
              <a:gd name="T2" fmla="*/ 0 w 3201"/>
              <a:gd name="T3" fmla="*/ 741 h 741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3201" h="741">
                <a:moveTo>
                  <a:pt x="3201" y="0"/>
                </a:moveTo>
                <a:cubicBezTo>
                  <a:pt x="2877" y="109"/>
                  <a:pt x="1551" y="479"/>
                  <a:pt x="0" y="741"/>
                </a:cubicBezTo>
              </a:path>
            </a:pathLst>
          </a:custGeom>
          <a:noFill/>
          <a:ln w="19050" cap="flat" cmpd="sng">
            <a:solidFill>
              <a:srgbClr val="0066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774" name="Freeform 678"/>
          <p:cNvSpPr>
            <a:spLocks/>
          </p:cNvSpPr>
          <p:nvPr/>
        </p:nvSpPr>
        <p:spPr bwMode="auto">
          <a:xfrm>
            <a:off x="4162425" y="4160838"/>
            <a:ext cx="1212850" cy="336550"/>
          </a:xfrm>
          <a:custGeom>
            <a:avLst/>
            <a:gdLst>
              <a:gd name="T0" fmla="*/ 3780 w 3780"/>
              <a:gd name="T1" fmla="*/ 0 h 1046"/>
              <a:gd name="T2" fmla="*/ 0 w 3780"/>
              <a:gd name="T3" fmla="*/ 1046 h 1046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3780" h="1046">
                <a:moveTo>
                  <a:pt x="3780" y="0"/>
                </a:moveTo>
                <a:cubicBezTo>
                  <a:pt x="2607" y="303"/>
                  <a:pt x="1407" y="745"/>
                  <a:pt x="0" y="1046"/>
                </a:cubicBezTo>
              </a:path>
            </a:pathLst>
          </a:custGeom>
          <a:noFill/>
          <a:ln w="19050" cap="flat" cmpd="sng">
            <a:solidFill>
              <a:srgbClr val="006600"/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grpSp>
        <p:nvGrpSpPr>
          <p:cNvPr id="4776" name="Group 680"/>
          <p:cNvGrpSpPr>
            <a:grpSpLocks/>
          </p:cNvGrpSpPr>
          <p:nvPr/>
        </p:nvGrpSpPr>
        <p:grpSpPr bwMode="auto">
          <a:xfrm>
            <a:off x="4102100" y="4746625"/>
            <a:ext cx="1274763" cy="1090613"/>
            <a:chOff x="9891" y="3979"/>
            <a:chExt cx="3967" cy="4433"/>
          </a:xfrm>
        </p:grpSpPr>
        <p:sp>
          <p:nvSpPr>
            <p:cNvPr id="4777" name="Line 681"/>
            <p:cNvSpPr>
              <a:spLocks noChangeAspect="1" noChangeShapeType="1"/>
            </p:cNvSpPr>
            <p:nvPr/>
          </p:nvSpPr>
          <p:spPr bwMode="auto">
            <a:xfrm flipH="1">
              <a:off x="9891" y="3979"/>
              <a:ext cx="2" cy="443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778" name="Line 682"/>
            <p:cNvSpPr>
              <a:spLocks noChangeAspect="1" noChangeShapeType="1"/>
            </p:cNvSpPr>
            <p:nvPr/>
          </p:nvSpPr>
          <p:spPr bwMode="auto">
            <a:xfrm flipH="1">
              <a:off x="13289" y="3981"/>
              <a:ext cx="2" cy="4431"/>
            </a:xfrm>
            <a:prstGeom prst="line">
              <a:avLst/>
            </a:prstGeom>
            <a:noFill/>
            <a:ln w="6350">
              <a:solidFill>
                <a:srgbClr val="C0C0C0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779" name="Line 683"/>
            <p:cNvSpPr>
              <a:spLocks noChangeAspect="1" noChangeShapeType="1"/>
            </p:cNvSpPr>
            <p:nvPr/>
          </p:nvSpPr>
          <p:spPr bwMode="auto">
            <a:xfrm flipH="1">
              <a:off x="12721" y="3981"/>
              <a:ext cx="2" cy="4431"/>
            </a:xfrm>
            <a:prstGeom prst="line">
              <a:avLst/>
            </a:prstGeom>
            <a:noFill/>
            <a:ln w="6350">
              <a:solidFill>
                <a:srgbClr val="808080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780" name="Line 684"/>
            <p:cNvSpPr>
              <a:spLocks noChangeAspect="1" noChangeShapeType="1"/>
            </p:cNvSpPr>
            <p:nvPr/>
          </p:nvSpPr>
          <p:spPr bwMode="auto">
            <a:xfrm flipH="1">
              <a:off x="12154" y="3981"/>
              <a:ext cx="2" cy="4431"/>
            </a:xfrm>
            <a:prstGeom prst="line">
              <a:avLst/>
            </a:prstGeom>
            <a:noFill/>
            <a:ln w="6350">
              <a:solidFill>
                <a:srgbClr val="C0C0C0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781" name="Line 685"/>
            <p:cNvSpPr>
              <a:spLocks noChangeAspect="1" noChangeShapeType="1"/>
            </p:cNvSpPr>
            <p:nvPr/>
          </p:nvSpPr>
          <p:spPr bwMode="auto">
            <a:xfrm flipH="1">
              <a:off x="11589" y="3981"/>
              <a:ext cx="0" cy="4431"/>
            </a:xfrm>
            <a:prstGeom prst="line">
              <a:avLst/>
            </a:prstGeom>
            <a:noFill/>
            <a:ln w="6350">
              <a:solidFill>
                <a:srgbClr val="808080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782" name="Line 686"/>
            <p:cNvSpPr>
              <a:spLocks noChangeAspect="1" noChangeShapeType="1"/>
            </p:cNvSpPr>
            <p:nvPr/>
          </p:nvSpPr>
          <p:spPr bwMode="auto">
            <a:xfrm flipH="1">
              <a:off x="10454" y="3981"/>
              <a:ext cx="2" cy="4431"/>
            </a:xfrm>
            <a:prstGeom prst="line">
              <a:avLst/>
            </a:prstGeom>
            <a:noFill/>
            <a:ln w="6350">
              <a:solidFill>
                <a:srgbClr val="808080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783" name="Line 687"/>
            <p:cNvSpPr>
              <a:spLocks noChangeAspect="1" noChangeShapeType="1"/>
            </p:cNvSpPr>
            <p:nvPr/>
          </p:nvSpPr>
          <p:spPr bwMode="auto">
            <a:xfrm flipH="1">
              <a:off x="11022" y="3981"/>
              <a:ext cx="2" cy="4431"/>
            </a:xfrm>
            <a:prstGeom prst="line">
              <a:avLst/>
            </a:prstGeom>
            <a:noFill/>
            <a:ln w="6350">
              <a:solidFill>
                <a:srgbClr val="C0C0C0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784" name="Line 688"/>
            <p:cNvSpPr>
              <a:spLocks noChangeAspect="1" noChangeShapeType="1"/>
            </p:cNvSpPr>
            <p:nvPr/>
          </p:nvSpPr>
          <p:spPr bwMode="auto">
            <a:xfrm>
              <a:off x="13856" y="3979"/>
              <a:ext cx="2" cy="443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</p:grpSp>
      <p:grpSp>
        <p:nvGrpSpPr>
          <p:cNvPr id="4785" name="Group 689"/>
          <p:cNvGrpSpPr>
            <a:grpSpLocks/>
          </p:cNvGrpSpPr>
          <p:nvPr/>
        </p:nvGrpSpPr>
        <p:grpSpPr bwMode="auto">
          <a:xfrm>
            <a:off x="4103688" y="4927600"/>
            <a:ext cx="1273175" cy="727075"/>
            <a:chOff x="9893" y="5578"/>
            <a:chExt cx="3965" cy="2267"/>
          </a:xfrm>
        </p:grpSpPr>
        <p:sp>
          <p:nvSpPr>
            <p:cNvPr id="4786" name="Line 690"/>
            <p:cNvSpPr>
              <a:spLocks noChangeAspect="1" noChangeShapeType="1"/>
            </p:cNvSpPr>
            <p:nvPr/>
          </p:nvSpPr>
          <p:spPr bwMode="auto">
            <a:xfrm flipH="1">
              <a:off x="9893" y="7845"/>
              <a:ext cx="3965" cy="0"/>
            </a:xfrm>
            <a:prstGeom prst="line">
              <a:avLst/>
            </a:prstGeom>
            <a:noFill/>
            <a:ln w="6350">
              <a:solidFill>
                <a:srgbClr val="808080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787" name="Line 691"/>
            <p:cNvSpPr>
              <a:spLocks noChangeAspect="1" noChangeShapeType="1"/>
            </p:cNvSpPr>
            <p:nvPr/>
          </p:nvSpPr>
          <p:spPr bwMode="auto">
            <a:xfrm flipH="1">
              <a:off x="9893" y="7278"/>
              <a:ext cx="3965" cy="2"/>
            </a:xfrm>
            <a:prstGeom prst="line">
              <a:avLst/>
            </a:prstGeom>
            <a:noFill/>
            <a:ln w="6350">
              <a:solidFill>
                <a:srgbClr val="C0C0C0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788" name="Line 692"/>
            <p:cNvSpPr>
              <a:spLocks noChangeAspect="1" noChangeShapeType="1"/>
            </p:cNvSpPr>
            <p:nvPr/>
          </p:nvSpPr>
          <p:spPr bwMode="auto">
            <a:xfrm flipH="1">
              <a:off x="9893" y="6711"/>
              <a:ext cx="3965" cy="2"/>
            </a:xfrm>
            <a:prstGeom prst="line">
              <a:avLst/>
            </a:prstGeom>
            <a:noFill/>
            <a:ln w="6350">
              <a:solidFill>
                <a:srgbClr val="808080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789" name="Line 693"/>
            <p:cNvSpPr>
              <a:spLocks noChangeAspect="1" noChangeShapeType="1"/>
            </p:cNvSpPr>
            <p:nvPr/>
          </p:nvSpPr>
          <p:spPr bwMode="auto">
            <a:xfrm flipH="1">
              <a:off x="9893" y="6143"/>
              <a:ext cx="3965" cy="3"/>
            </a:xfrm>
            <a:prstGeom prst="line">
              <a:avLst/>
            </a:prstGeom>
            <a:noFill/>
            <a:ln w="6350">
              <a:solidFill>
                <a:srgbClr val="C0C0C0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790" name="Line 694"/>
            <p:cNvSpPr>
              <a:spLocks noChangeAspect="1" noChangeShapeType="1"/>
            </p:cNvSpPr>
            <p:nvPr/>
          </p:nvSpPr>
          <p:spPr bwMode="auto">
            <a:xfrm flipH="1">
              <a:off x="9893" y="5578"/>
              <a:ext cx="3965" cy="0"/>
            </a:xfrm>
            <a:prstGeom prst="line">
              <a:avLst/>
            </a:prstGeom>
            <a:noFill/>
            <a:ln w="6350">
              <a:solidFill>
                <a:srgbClr val="808080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</p:grpSp>
      <p:grpSp>
        <p:nvGrpSpPr>
          <p:cNvPr id="4791" name="Group 695"/>
          <p:cNvGrpSpPr>
            <a:grpSpLocks/>
          </p:cNvGrpSpPr>
          <p:nvPr/>
        </p:nvGrpSpPr>
        <p:grpSpPr bwMode="auto">
          <a:xfrm>
            <a:off x="4102100" y="4927600"/>
            <a:ext cx="1273175" cy="727075"/>
            <a:chOff x="9891" y="5576"/>
            <a:chExt cx="3965" cy="2259"/>
          </a:xfrm>
        </p:grpSpPr>
        <p:sp>
          <p:nvSpPr>
            <p:cNvPr id="4792" name="Line 696"/>
            <p:cNvSpPr>
              <a:spLocks noChangeAspect="1" noChangeShapeType="1"/>
            </p:cNvSpPr>
            <p:nvPr/>
          </p:nvSpPr>
          <p:spPr bwMode="auto">
            <a:xfrm flipH="1">
              <a:off x="9891" y="7835"/>
              <a:ext cx="19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793" name="Line 697"/>
            <p:cNvSpPr>
              <a:spLocks noChangeAspect="1" noChangeShapeType="1"/>
            </p:cNvSpPr>
            <p:nvPr/>
          </p:nvSpPr>
          <p:spPr bwMode="auto">
            <a:xfrm flipH="1">
              <a:off x="9891" y="7270"/>
              <a:ext cx="19" cy="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794" name="Line 698"/>
            <p:cNvSpPr>
              <a:spLocks noChangeAspect="1" noChangeShapeType="1"/>
            </p:cNvSpPr>
            <p:nvPr/>
          </p:nvSpPr>
          <p:spPr bwMode="auto">
            <a:xfrm flipH="1">
              <a:off x="9891" y="6704"/>
              <a:ext cx="19" cy="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795" name="Line 699"/>
            <p:cNvSpPr>
              <a:spLocks noChangeAspect="1" noChangeShapeType="1"/>
            </p:cNvSpPr>
            <p:nvPr/>
          </p:nvSpPr>
          <p:spPr bwMode="auto">
            <a:xfrm flipH="1">
              <a:off x="9891" y="6139"/>
              <a:ext cx="19" cy="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796" name="Line 700"/>
            <p:cNvSpPr>
              <a:spLocks noChangeAspect="1" noChangeShapeType="1"/>
            </p:cNvSpPr>
            <p:nvPr/>
          </p:nvSpPr>
          <p:spPr bwMode="auto">
            <a:xfrm flipH="1">
              <a:off x="9891" y="5576"/>
              <a:ext cx="19" cy="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797" name="Line 701"/>
            <p:cNvSpPr>
              <a:spLocks noChangeAspect="1" noChangeShapeType="1"/>
            </p:cNvSpPr>
            <p:nvPr/>
          </p:nvSpPr>
          <p:spPr bwMode="auto">
            <a:xfrm>
              <a:off x="13836" y="7835"/>
              <a:ext cx="2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798" name="Line 702"/>
            <p:cNvSpPr>
              <a:spLocks noChangeAspect="1" noChangeShapeType="1"/>
            </p:cNvSpPr>
            <p:nvPr/>
          </p:nvSpPr>
          <p:spPr bwMode="auto">
            <a:xfrm>
              <a:off x="13836" y="7270"/>
              <a:ext cx="20" cy="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799" name="Line 703"/>
            <p:cNvSpPr>
              <a:spLocks noChangeAspect="1" noChangeShapeType="1"/>
            </p:cNvSpPr>
            <p:nvPr/>
          </p:nvSpPr>
          <p:spPr bwMode="auto">
            <a:xfrm>
              <a:off x="13836" y="6704"/>
              <a:ext cx="20" cy="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800" name="Line 704"/>
            <p:cNvSpPr>
              <a:spLocks noChangeAspect="1" noChangeShapeType="1"/>
            </p:cNvSpPr>
            <p:nvPr/>
          </p:nvSpPr>
          <p:spPr bwMode="auto">
            <a:xfrm>
              <a:off x="13836" y="6139"/>
              <a:ext cx="20" cy="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801" name="Line 705"/>
            <p:cNvSpPr>
              <a:spLocks noChangeAspect="1" noChangeShapeType="1"/>
            </p:cNvSpPr>
            <p:nvPr/>
          </p:nvSpPr>
          <p:spPr bwMode="auto">
            <a:xfrm>
              <a:off x="13836" y="5576"/>
              <a:ext cx="20" cy="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</p:grpSp>
      <p:sp>
        <p:nvSpPr>
          <p:cNvPr id="4802" name="Rectangle 706"/>
          <p:cNvSpPr>
            <a:spLocks noChangeAspect="1" noChangeArrowheads="1"/>
          </p:cNvSpPr>
          <p:nvPr/>
        </p:nvSpPr>
        <p:spPr bwMode="auto">
          <a:xfrm flipH="1">
            <a:off x="3757613" y="5607050"/>
            <a:ext cx="333375" cy="106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algn="r"/>
            <a:r>
              <a:rPr lang="en-US" sz="800" b="0">
                <a:solidFill>
                  <a:srgbClr val="000000"/>
                </a:solidFill>
                <a:latin typeface="Arial Unicode MS" pitchFamily="34" charset="-128"/>
              </a:rPr>
              <a:t>1</a:t>
            </a:r>
            <a:r>
              <a:rPr lang="ru-RU" sz="800" b="0">
                <a:solidFill>
                  <a:srgbClr val="000000"/>
                </a:solidFill>
                <a:latin typeface="Arial Unicode MS" pitchFamily="34" charset="-128"/>
              </a:rPr>
              <a:t>15</a:t>
            </a:r>
            <a:r>
              <a:rPr lang="en-US" sz="800" b="0">
                <a:solidFill>
                  <a:srgbClr val="000000"/>
                </a:solidFill>
                <a:latin typeface="Arial Unicode MS" pitchFamily="34" charset="-128"/>
              </a:rPr>
              <a:t>0</a:t>
            </a:r>
            <a:endParaRPr lang="ru-RU" sz="800"/>
          </a:p>
        </p:txBody>
      </p:sp>
      <p:sp>
        <p:nvSpPr>
          <p:cNvPr id="4803" name="Rectangle 707"/>
          <p:cNvSpPr>
            <a:spLocks noChangeAspect="1" noChangeArrowheads="1"/>
          </p:cNvSpPr>
          <p:nvPr/>
        </p:nvSpPr>
        <p:spPr bwMode="auto">
          <a:xfrm flipH="1">
            <a:off x="3757613" y="5246688"/>
            <a:ext cx="333375" cy="106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algn="r"/>
            <a:r>
              <a:rPr lang="en-US" sz="800" b="0">
                <a:solidFill>
                  <a:srgbClr val="000000"/>
                </a:solidFill>
                <a:latin typeface="Arial Unicode MS" pitchFamily="34" charset="-128"/>
              </a:rPr>
              <a:t>1</a:t>
            </a:r>
            <a:r>
              <a:rPr lang="ru-RU" sz="800" b="0">
                <a:solidFill>
                  <a:srgbClr val="000000"/>
                </a:solidFill>
                <a:latin typeface="Arial Unicode MS" pitchFamily="34" charset="-128"/>
              </a:rPr>
              <a:t>25</a:t>
            </a:r>
            <a:r>
              <a:rPr lang="en-US" sz="800" b="0">
                <a:solidFill>
                  <a:srgbClr val="000000"/>
                </a:solidFill>
                <a:latin typeface="Arial Unicode MS" pitchFamily="34" charset="-128"/>
              </a:rPr>
              <a:t>0</a:t>
            </a:r>
            <a:endParaRPr lang="ru-RU" sz="800"/>
          </a:p>
        </p:txBody>
      </p:sp>
      <p:sp>
        <p:nvSpPr>
          <p:cNvPr id="4804" name="Rectangle 708"/>
          <p:cNvSpPr>
            <a:spLocks noChangeArrowheads="1"/>
          </p:cNvSpPr>
          <p:nvPr/>
        </p:nvSpPr>
        <p:spPr bwMode="auto">
          <a:xfrm flipH="1">
            <a:off x="5386388" y="4770438"/>
            <a:ext cx="309562" cy="74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r>
              <a:rPr lang="ru-RU" sz="800">
                <a:solidFill>
                  <a:srgbClr val="000000"/>
                </a:solidFill>
                <a:latin typeface="Arial Unicode MS" pitchFamily="34" charset="-128"/>
              </a:rPr>
              <a:t>1</a:t>
            </a:r>
            <a:r>
              <a:rPr lang="en-US" sz="800">
                <a:solidFill>
                  <a:srgbClr val="000000"/>
                </a:solidFill>
                <a:latin typeface="Arial Unicode MS" pitchFamily="34" charset="-128"/>
              </a:rPr>
              <a:t>377</a:t>
            </a:r>
            <a:endParaRPr lang="ru-RU" sz="800"/>
          </a:p>
        </p:txBody>
      </p:sp>
      <p:sp>
        <p:nvSpPr>
          <p:cNvPr id="4805" name="Rectangle 709"/>
          <p:cNvSpPr>
            <a:spLocks noChangeAspect="1" noChangeArrowheads="1"/>
          </p:cNvSpPr>
          <p:nvPr/>
        </p:nvSpPr>
        <p:spPr bwMode="auto">
          <a:xfrm flipH="1">
            <a:off x="3973513" y="4625975"/>
            <a:ext cx="260350" cy="122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algn="ctr"/>
            <a:r>
              <a:rPr lang="en-US" sz="800">
                <a:solidFill>
                  <a:srgbClr val="000000"/>
                </a:solidFill>
                <a:latin typeface="Arial Unicode MS" pitchFamily="34" charset="-128"/>
              </a:rPr>
              <a:t>T, </a:t>
            </a:r>
            <a:r>
              <a:rPr lang="ru-RU" sz="800">
                <a:solidFill>
                  <a:srgbClr val="000000"/>
                </a:solidFill>
                <a:latin typeface="Arial Unicode MS" pitchFamily="34" charset="-128"/>
                <a:sym typeface="Symbol" pitchFamily="18" charset="2"/>
              </a:rPr>
              <a:t></a:t>
            </a:r>
            <a:r>
              <a:rPr lang="en-US" sz="800">
                <a:solidFill>
                  <a:srgbClr val="000000"/>
                </a:solidFill>
                <a:latin typeface="Arial Unicode MS" pitchFamily="34" charset="-128"/>
              </a:rPr>
              <a:t>C</a:t>
            </a:r>
            <a:endParaRPr lang="ru-RU" sz="800"/>
          </a:p>
        </p:txBody>
      </p:sp>
      <p:sp>
        <p:nvSpPr>
          <p:cNvPr id="4806" name="Rectangle 710"/>
          <p:cNvSpPr>
            <a:spLocks noChangeAspect="1" noChangeArrowheads="1"/>
          </p:cNvSpPr>
          <p:nvPr/>
        </p:nvSpPr>
        <p:spPr bwMode="auto">
          <a:xfrm flipH="1">
            <a:off x="3757613" y="4867275"/>
            <a:ext cx="333375" cy="10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algn="r"/>
            <a:r>
              <a:rPr lang="en-US" sz="800" b="0">
                <a:solidFill>
                  <a:srgbClr val="000000"/>
                </a:solidFill>
                <a:latin typeface="Arial Unicode MS" pitchFamily="34" charset="-128"/>
              </a:rPr>
              <a:t>1</a:t>
            </a:r>
            <a:r>
              <a:rPr lang="ru-RU" sz="800" b="0">
                <a:solidFill>
                  <a:srgbClr val="000000"/>
                </a:solidFill>
                <a:latin typeface="Arial Unicode MS" pitchFamily="34" charset="-128"/>
              </a:rPr>
              <a:t>35</a:t>
            </a:r>
            <a:r>
              <a:rPr lang="en-US" sz="800" b="0">
                <a:solidFill>
                  <a:srgbClr val="000000"/>
                </a:solidFill>
                <a:latin typeface="Arial Unicode MS" pitchFamily="34" charset="-128"/>
              </a:rPr>
              <a:t>0</a:t>
            </a:r>
            <a:endParaRPr lang="ru-RU" sz="800"/>
          </a:p>
        </p:txBody>
      </p:sp>
      <p:sp>
        <p:nvSpPr>
          <p:cNvPr id="4807" name="Line 711"/>
          <p:cNvSpPr>
            <a:spLocks noChangeAspect="1" noChangeShapeType="1"/>
          </p:cNvSpPr>
          <p:nvPr/>
        </p:nvSpPr>
        <p:spPr bwMode="auto">
          <a:xfrm flipH="1">
            <a:off x="4102100" y="4560888"/>
            <a:ext cx="1274763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808" name="Line 712"/>
          <p:cNvSpPr>
            <a:spLocks noChangeShapeType="1"/>
          </p:cNvSpPr>
          <p:nvPr/>
        </p:nvSpPr>
        <p:spPr bwMode="auto">
          <a:xfrm>
            <a:off x="5011738" y="5054600"/>
            <a:ext cx="14287" cy="0"/>
          </a:xfrm>
          <a:prstGeom prst="line">
            <a:avLst/>
          </a:prstGeom>
          <a:noFill/>
          <a:ln w="0">
            <a:solidFill>
              <a:srgbClr val="00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809" name="AutoShape 713"/>
          <p:cNvSpPr>
            <a:spLocks noChangeAspect="1" noChangeArrowheads="1"/>
          </p:cNvSpPr>
          <p:nvPr/>
        </p:nvSpPr>
        <p:spPr bwMode="auto">
          <a:xfrm>
            <a:off x="4730750" y="5186363"/>
            <a:ext cx="17463" cy="17462"/>
          </a:xfrm>
          <a:prstGeom prst="triangle">
            <a:avLst>
              <a:gd name="adj" fmla="val 50000"/>
            </a:avLst>
          </a:prstGeom>
          <a:noFill/>
          <a:ln w="6350" algn="ctr">
            <a:solidFill>
              <a:srgbClr val="0066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80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810" name="AutoShape 714"/>
          <p:cNvSpPr>
            <a:spLocks noChangeAspect="1" noChangeArrowheads="1"/>
          </p:cNvSpPr>
          <p:nvPr/>
        </p:nvSpPr>
        <p:spPr bwMode="auto">
          <a:xfrm>
            <a:off x="4810125" y="5087938"/>
            <a:ext cx="19050" cy="17462"/>
          </a:xfrm>
          <a:prstGeom prst="triangle">
            <a:avLst>
              <a:gd name="adj" fmla="val 50000"/>
            </a:avLst>
          </a:prstGeom>
          <a:noFill/>
          <a:ln w="6350" algn="ctr">
            <a:solidFill>
              <a:srgbClr val="0066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80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811" name="AutoShape 715"/>
          <p:cNvSpPr>
            <a:spLocks noChangeAspect="1" noChangeArrowheads="1"/>
          </p:cNvSpPr>
          <p:nvPr/>
        </p:nvSpPr>
        <p:spPr bwMode="auto">
          <a:xfrm>
            <a:off x="4849813" y="5072063"/>
            <a:ext cx="17462" cy="19050"/>
          </a:xfrm>
          <a:prstGeom prst="triangle">
            <a:avLst>
              <a:gd name="adj" fmla="val 50000"/>
            </a:avLst>
          </a:prstGeom>
          <a:noFill/>
          <a:ln w="6350" algn="ctr">
            <a:solidFill>
              <a:srgbClr val="0066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80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812" name="Oval 716"/>
          <p:cNvSpPr>
            <a:spLocks noChangeAspect="1" noChangeArrowheads="1"/>
          </p:cNvSpPr>
          <p:nvPr/>
        </p:nvSpPr>
        <p:spPr bwMode="auto">
          <a:xfrm>
            <a:off x="4910138" y="5080000"/>
            <a:ext cx="19050" cy="17463"/>
          </a:xfrm>
          <a:prstGeom prst="ellipse">
            <a:avLst/>
          </a:prstGeom>
          <a:solidFill>
            <a:srgbClr val="FFFFFF"/>
          </a:solidFill>
          <a:ln w="6350" algn="ctr">
            <a:solidFill>
              <a:srgbClr val="0066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813" name="Oval 717"/>
          <p:cNvSpPr>
            <a:spLocks noChangeAspect="1" noChangeArrowheads="1"/>
          </p:cNvSpPr>
          <p:nvPr/>
        </p:nvSpPr>
        <p:spPr bwMode="auto">
          <a:xfrm>
            <a:off x="5006975" y="5043488"/>
            <a:ext cx="19050" cy="19050"/>
          </a:xfrm>
          <a:prstGeom prst="ellipse">
            <a:avLst/>
          </a:prstGeom>
          <a:solidFill>
            <a:srgbClr val="003366"/>
          </a:solidFill>
          <a:ln w="6350" algn="ctr">
            <a:solidFill>
              <a:srgbClr val="0066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814" name="AutoShape 718"/>
          <p:cNvSpPr>
            <a:spLocks noChangeAspect="1" noChangeArrowheads="1"/>
          </p:cNvSpPr>
          <p:nvPr/>
        </p:nvSpPr>
        <p:spPr bwMode="auto">
          <a:xfrm>
            <a:off x="5046663" y="5013325"/>
            <a:ext cx="19050" cy="17463"/>
          </a:xfrm>
          <a:prstGeom prst="triangle">
            <a:avLst>
              <a:gd name="adj" fmla="val 50000"/>
            </a:avLst>
          </a:prstGeom>
          <a:noFill/>
          <a:ln w="6350" algn="ctr">
            <a:solidFill>
              <a:srgbClr val="0066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80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815" name="Oval 719"/>
          <p:cNvSpPr>
            <a:spLocks noChangeAspect="1" noChangeArrowheads="1"/>
          </p:cNvSpPr>
          <p:nvPr/>
        </p:nvSpPr>
        <p:spPr bwMode="auto">
          <a:xfrm>
            <a:off x="5006975" y="5043488"/>
            <a:ext cx="19050" cy="19050"/>
          </a:xfrm>
          <a:prstGeom prst="ellipse">
            <a:avLst/>
          </a:prstGeom>
          <a:solidFill>
            <a:srgbClr val="FFFFFF">
              <a:alpha val="60001"/>
            </a:srgbClr>
          </a:solidFill>
          <a:ln w="6350" algn="ctr">
            <a:solidFill>
              <a:srgbClr val="0066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816" name="Oval 720"/>
          <p:cNvSpPr>
            <a:spLocks noChangeAspect="1" noChangeArrowheads="1"/>
          </p:cNvSpPr>
          <p:nvPr/>
        </p:nvSpPr>
        <p:spPr bwMode="auto">
          <a:xfrm>
            <a:off x="5097463" y="4986338"/>
            <a:ext cx="19050" cy="17462"/>
          </a:xfrm>
          <a:prstGeom prst="ellipse">
            <a:avLst/>
          </a:prstGeom>
          <a:solidFill>
            <a:srgbClr val="FFFFFF"/>
          </a:solidFill>
          <a:ln w="6350" algn="ctr">
            <a:solidFill>
              <a:srgbClr val="0066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817" name="Oval 721"/>
          <p:cNvSpPr>
            <a:spLocks noChangeAspect="1" noChangeArrowheads="1"/>
          </p:cNvSpPr>
          <p:nvPr/>
        </p:nvSpPr>
        <p:spPr bwMode="auto">
          <a:xfrm>
            <a:off x="5159375" y="4964113"/>
            <a:ext cx="19050" cy="17462"/>
          </a:xfrm>
          <a:prstGeom prst="ellipse">
            <a:avLst/>
          </a:prstGeom>
          <a:solidFill>
            <a:srgbClr val="FFFFFF"/>
          </a:solidFill>
          <a:ln w="6350" algn="ctr">
            <a:solidFill>
              <a:srgbClr val="0066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818" name="AutoShape 722"/>
          <p:cNvSpPr>
            <a:spLocks noChangeAspect="1" noChangeArrowheads="1"/>
          </p:cNvSpPr>
          <p:nvPr/>
        </p:nvSpPr>
        <p:spPr bwMode="auto">
          <a:xfrm>
            <a:off x="5195888" y="4881563"/>
            <a:ext cx="19050" cy="19050"/>
          </a:xfrm>
          <a:prstGeom prst="triangle">
            <a:avLst>
              <a:gd name="adj" fmla="val 50000"/>
            </a:avLst>
          </a:prstGeom>
          <a:noFill/>
          <a:ln w="6350" algn="ctr">
            <a:solidFill>
              <a:srgbClr val="0066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80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819" name="AutoShape 723"/>
          <p:cNvSpPr>
            <a:spLocks noChangeAspect="1" noChangeArrowheads="1"/>
          </p:cNvSpPr>
          <p:nvPr/>
        </p:nvSpPr>
        <p:spPr bwMode="auto">
          <a:xfrm>
            <a:off x="5214938" y="4948238"/>
            <a:ext cx="17462" cy="19050"/>
          </a:xfrm>
          <a:prstGeom prst="triangle">
            <a:avLst>
              <a:gd name="adj" fmla="val 50000"/>
            </a:avLst>
          </a:prstGeom>
          <a:solidFill>
            <a:srgbClr val="008000"/>
          </a:solidFill>
          <a:ln w="6350" algn="ctr">
            <a:solidFill>
              <a:srgbClr val="0066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820" name="AutoShape 724"/>
          <p:cNvSpPr>
            <a:spLocks noChangeAspect="1" noChangeArrowheads="1"/>
          </p:cNvSpPr>
          <p:nvPr/>
        </p:nvSpPr>
        <p:spPr bwMode="auto">
          <a:xfrm>
            <a:off x="5278438" y="4886325"/>
            <a:ext cx="17462" cy="17463"/>
          </a:xfrm>
          <a:prstGeom prst="triangle">
            <a:avLst>
              <a:gd name="adj" fmla="val 50000"/>
            </a:avLst>
          </a:prstGeom>
          <a:noFill/>
          <a:ln w="6350" algn="ctr">
            <a:solidFill>
              <a:srgbClr val="0066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80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821" name="Oval 725"/>
          <p:cNvSpPr>
            <a:spLocks noChangeAspect="1" noChangeArrowheads="1"/>
          </p:cNvSpPr>
          <p:nvPr/>
        </p:nvSpPr>
        <p:spPr bwMode="auto">
          <a:xfrm>
            <a:off x="5276850" y="4930775"/>
            <a:ext cx="19050" cy="17463"/>
          </a:xfrm>
          <a:prstGeom prst="ellipse">
            <a:avLst/>
          </a:prstGeom>
          <a:solidFill>
            <a:srgbClr val="FFFFFF"/>
          </a:solidFill>
          <a:ln w="6350" algn="ctr">
            <a:solidFill>
              <a:srgbClr val="0066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822" name="Oval 726"/>
          <p:cNvSpPr>
            <a:spLocks noChangeAspect="1" noChangeArrowheads="1"/>
          </p:cNvSpPr>
          <p:nvPr/>
        </p:nvSpPr>
        <p:spPr bwMode="auto">
          <a:xfrm>
            <a:off x="5367338" y="4837113"/>
            <a:ext cx="17462" cy="17462"/>
          </a:xfrm>
          <a:prstGeom prst="ellipse">
            <a:avLst/>
          </a:prstGeom>
          <a:solidFill>
            <a:srgbClr val="FFFFFF"/>
          </a:solidFill>
          <a:ln w="6350" algn="ctr">
            <a:solidFill>
              <a:srgbClr val="0066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823" name="Oval 727"/>
          <p:cNvSpPr>
            <a:spLocks noChangeAspect="1" noChangeArrowheads="1"/>
          </p:cNvSpPr>
          <p:nvPr/>
        </p:nvSpPr>
        <p:spPr bwMode="auto">
          <a:xfrm>
            <a:off x="5367338" y="4800600"/>
            <a:ext cx="17462" cy="17463"/>
          </a:xfrm>
          <a:prstGeom prst="ellipse">
            <a:avLst/>
          </a:prstGeom>
          <a:solidFill>
            <a:srgbClr val="003366"/>
          </a:solidFill>
          <a:ln w="6350" algn="ctr">
            <a:solidFill>
              <a:srgbClr val="333399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824" name="Oval 728"/>
          <p:cNvSpPr>
            <a:spLocks noChangeArrowheads="1"/>
          </p:cNvSpPr>
          <p:nvPr/>
        </p:nvSpPr>
        <p:spPr bwMode="auto">
          <a:xfrm>
            <a:off x="5367338" y="4819650"/>
            <a:ext cx="17462" cy="19050"/>
          </a:xfrm>
          <a:prstGeom prst="ellipse">
            <a:avLst/>
          </a:prstGeom>
          <a:solidFill>
            <a:srgbClr val="FFFF00"/>
          </a:solidFill>
          <a:ln w="762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4825" name="Freeform 729"/>
          <p:cNvSpPr>
            <a:spLocks/>
          </p:cNvSpPr>
          <p:nvPr/>
        </p:nvSpPr>
        <p:spPr bwMode="auto">
          <a:xfrm>
            <a:off x="4383088" y="4810125"/>
            <a:ext cx="992187" cy="750888"/>
          </a:xfrm>
          <a:custGeom>
            <a:avLst/>
            <a:gdLst>
              <a:gd name="T0" fmla="*/ 0 w 3092"/>
              <a:gd name="T1" fmla="*/ 2337 h 2337"/>
              <a:gd name="T2" fmla="*/ 3092 w 3092"/>
              <a:gd name="T3" fmla="*/ 0 h 2337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3092" h="2337">
                <a:moveTo>
                  <a:pt x="0" y="2337"/>
                </a:moveTo>
                <a:cubicBezTo>
                  <a:pt x="734" y="1493"/>
                  <a:pt x="3092" y="0"/>
                  <a:pt x="3092" y="0"/>
                </a:cubicBezTo>
              </a:path>
            </a:pathLst>
          </a:custGeom>
          <a:noFill/>
          <a:ln w="19050" cap="flat" cmpd="sng">
            <a:solidFill>
              <a:srgbClr val="006600"/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826" name="Freeform 730"/>
          <p:cNvSpPr>
            <a:spLocks/>
          </p:cNvSpPr>
          <p:nvPr/>
        </p:nvSpPr>
        <p:spPr bwMode="auto">
          <a:xfrm>
            <a:off x="4486275" y="4845050"/>
            <a:ext cx="889000" cy="715963"/>
          </a:xfrm>
          <a:custGeom>
            <a:avLst/>
            <a:gdLst>
              <a:gd name="T0" fmla="*/ 2771 w 2771"/>
              <a:gd name="T1" fmla="*/ 0 h 2231"/>
              <a:gd name="T2" fmla="*/ 2183 w 2771"/>
              <a:gd name="T3" fmla="*/ 388 h 2231"/>
              <a:gd name="T4" fmla="*/ 0 w 2771"/>
              <a:gd name="T5" fmla="*/ 2231 h 223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771" h="2231">
                <a:moveTo>
                  <a:pt x="2771" y="0"/>
                </a:moveTo>
                <a:cubicBezTo>
                  <a:pt x="2625" y="215"/>
                  <a:pt x="2648" y="253"/>
                  <a:pt x="2183" y="388"/>
                </a:cubicBezTo>
                <a:cubicBezTo>
                  <a:pt x="1718" y="523"/>
                  <a:pt x="405" y="1160"/>
                  <a:pt x="0" y="2231"/>
                </a:cubicBezTo>
              </a:path>
            </a:pathLst>
          </a:custGeom>
          <a:noFill/>
          <a:ln w="19050" cap="flat" cmpd="sng">
            <a:solidFill>
              <a:srgbClr val="0066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827" name="Rectangle 731"/>
          <p:cNvSpPr>
            <a:spLocks noChangeArrowheads="1"/>
          </p:cNvSpPr>
          <p:nvPr/>
        </p:nvSpPr>
        <p:spPr bwMode="auto">
          <a:xfrm rot="-5400000">
            <a:off x="3894138" y="4911725"/>
            <a:ext cx="571500" cy="146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algn="ctr"/>
            <a:r>
              <a:rPr lang="ru-RU" sz="800">
                <a:solidFill>
                  <a:srgbClr val="006600"/>
                </a:solidFill>
                <a:latin typeface="Arial Unicode MS" pitchFamily="34" charset="-128"/>
              </a:rPr>
              <a:t>2</a:t>
            </a:r>
            <a:r>
              <a:rPr lang="en-US" sz="800">
                <a:solidFill>
                  <a:srgbClr val="006600"/>
                </a:solidFill>
                <a:latin typeface="Arial Unicode MS" pitchFamily="34" charset="-128"/>
              </a:rPr>
              <a:t>FeO</a:t>
            </a:r>
            <a:r>
              <a:rPr lang="en-US" sz="800">
                <a:solidFill>
                  <a:srgbClr val="006600"/>
                </a:solidFill>
                <a:latin typeface="Arial Unicode MS" pitchFamily="34" charset="-128"/>
                <a:sym typeface="Symbol" pitchFamily="18" charset="2"/>
              </a:rPr>
              <a:t></a:t>
            </a:r>
            <a:r>
              <a:rPr lang="en-US" sz="800">
                <a:solidFill>
                  <a:srgbClr val="006600"/>
                </a:solidFill>
                <a:latin typeface="Arial Unicode MS" pitchFamily="34" charset="-128"/>
              </a:rPr>
              <a:t>SiO</a:t>
            </a:r>
            <a:r>
              <a:rPr lang="en-US" sz="800" baseline="-25000">
                <a:solidFill>
                  <a:srgbClr val="006600"/>
                </a:solidFill>
                <a:latin typeface="Arial Unicode MS" pitchFamily="34" charset="-128"/>
              </a:rPr>
              <a:t>2</a:t>
            </a:r>
          </a:p>
          <a:p>
            <a:endParaRPr lang="ru-RU" sz="800"/>
          </a:p>
        </p:txBody>
      </p:sp>
      <p:sp>
        <p:nvSpPr>
          <p:cNvPr id="4828" name="Line 732"/>
          <p:cNvSpPr>
            <a:spLocks noChangeShapeType="1"/>
          </p:cNvSpPr>
          <p:nvPr/>
        </p:nvSpPr>
        <p:spPr bwMode="auto">
          <a:xfrm>
            <a:off x="4170363" y="5259388"/>
            <a:ext cx="0" cy="95250"/>
          </a:xfrm>
          <a:prstGeom prst="line">
            <a:avLst/>
          </a:prstGeom>
          <a:noFill/>
          <a:ln w="0">
            <a:solidFill>
              <a:srgbClr val="006600"/>
            </a:solidFill>
            <a:round/>
            <a:headEnd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830" name="Line 734"/>
          <p:cNvSpPr>
            <a:spLocks noChangeAspect="1" noChangeShapeType="1"/>
          </p:cNvSpPr>
          <p:nvPr/>
        </p:nvSpPr>
        <p:spPr bwMode="auto">
          <a:xfrm flipH="1">
            <a:off x="4103688" y="5837238"/>
            <a:ext cx="1273175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grpSp>
        <p:nvGrpSpPr>
          <p:cNvPr id="4831" name="Group 735"/>
          <p:cNvGrpSpPr>
            <a:grpSpLocks/>
          </p:cNvGrpSpPr>
          <p:nvPr/>
        </p:nvGrpSpPr>
        <p:grpSpPr bwMode="auto">
          <a:xfrm>
            <a:off x="4286250" y="5826125"/>
            <a:ext cx="909638" cy="9525"/>
            <a:chOff x="10458" y="8354"/>
            <a:chExt cx="2833" cy="54"/>
          </a:xfrm>
        </p:grpSpPr>
        <p:sp>
          <p:nvSpPr>
            <p:cNvPr id="4832" name="Line 736"/>
            <p:cNvSpPr>
              <a:spLocks noChangeAspect="1" noChangeShapeType="1"/>
            </p:cNvSpPr>
            <p:nvPr/>
          </p:nvSpPr>
          <p:spPr bwMode="auto">
            <a:xfrm flipH="1" flipV="1">
              <a:off x="13291" y="8354"/>
              <a:ext cx="0" cy="5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833" name="Line 737"/>
            <p:cNvSpPr>
              <a:spLocks noChangeAspect="1" noChangeShapeType="1"/>
            </p:cNvSpPr>
            <p:nvPr/>
          </p:nvSpPr>
          <p:spPr bwMode="auto">
            <a:xfrm flipH="1" flipV="1">
              <a:off x="12723" y="8354"/>
              <a:ext cx="0" cy="5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834" name="Line 738"/>
            <p:cNvSpPr>
              <a:spLocks noChangeAspect="1" noChangeShapeType="1"/>
            </p:cNvSpPr>
            <p:nvPr/>
          </p:nvSpPr>
          <p:spPr bwMode="auto">
            <a:xfrm flipH="1" flipV="1">
              <a:off x="12156" y="8354"/>
              <a:ext cx="2" cy="5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835" name="Line 739"/>
            <p:cNvSpPr>
              <a:spLocks noChangeAspect="1" noChangeShapeType="1"/>
            </p:cNvSpPr>
            <p:nvPr/>
          </p:nvSpPr>
          <p:spPr bwMode="auto">
            <a:xfrm flipH="1" flipV="1">
              <a:off x="11591" y="8354"/>
              <a:ext cx="0" cy="5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836" name="Line 740"/>
            <p:cNvSpPr>
              <a:spLocks noChangeAspect="1" noChangeShapeType="1"/>
            </p:cNvSpPr>
            <p:nvPr/>
          </p:nvSpPr>
          <p:spPr bwMode="auto">
            <a:xfrm flipH="1" flipV="1">
              <a:off x="11024" y="8354"/>
              <a:ext cx="2" cy="5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837" name="Line 741"/>
            <p:cNvSpPr>
              <a:spLocks noChangeAspect="1" noChangeShapeType="1"/>
            </p:cNvSpPr>
            <p:nvPr/>
          </p:nvSpPr>
          <p:spPr bwMode="auto">
            <a:xfrm flipH="1" flipV="1">
              <a:off x="10458" y="8354"/>
              <a:ext cx="0" cy="5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</p:grpSp>
      <p:sp>
        <p:nvSpPr>
          <p:cNvPr id="4838" name="Rectangle 742"/>
          <p:cNvSpPr>
            <a:spLocks noChangeAspect="1" noChangeArrowheads="1"/>
          </p:cNvSpPr>
          <p:nvPr/>
        </p:nvSpPr>
        <p:spPr bwMode="auto">
          <a:xfrm>
            <a:off x="4413250" y="5957888"/>
            <a:ext cx="649288" cy="119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algn="ctr"/>
            <a:r>
              <a:rPr lang="en-US" sz="800">
                <a:solidFill>
                  <a:srgbClr val="000000"/>
                </a:solidFill>
                <a:latin typeface="Arial Unicode MS" pitchFamily="34" charset="-128"/>
              </a:rPr>
              <a:t>FeO</a:t>
            </a:r>
            <a:r>
              <a:rPr lang="ru-RU" sz="800">
                <a:solidFill>
                  <a:srgbClr val="000000"/>
                </a:solidFill>
                <a:latin typeface="Arial Unicode MS" pitchFamily="34" charset="-128"/>
              </a:rPr>
              <a:t>, </a:t>
            </a:r>
            <a:r>
              <a:rPr lang="en-US" sz="800">
                <a:solidFill>
                  <a:srgbClr val="000000"/>
                </a:solidFill>
                <a:latin typeface="Arial Unicode MS" pitchFamily="34" charset="-128"/>
              </a:rPr>
              <a:t>mol</a:t>
            </a:r>
            <a:r>
              <a:rPr lang="ru-RU" sz="800">
                <a:solidFill>
                  <a:srgbClr val="000000"/>
                </a:solidFill>
                <a:latin typeface="Arial Unicode MS" pitchFamily="34" charset="-128"/>
              </a:rPr>
              <a:t>. %</a:t>
            </a:r>
            <a:endParaRPr lang="ru-RU" sz="800"/>
          </a:p>
        </p:txBody>
      </p:sp>
      <p:sp>
        <p:nvSpPr>
          <p:cNvPr id="4839" name="Rectangle 743"/>
          <p:cNvSpPr>
            <a:spLocks noChangeAspect="1" noChangeArrowheads="1"/>
          </p:cNvSpPr>
          <p:nvPr/>
        </p:nvSpPr>
        <p:spPr bwMode="auto">
          <a:xfrm flipH="1">
            <a:off x="4938713" y="5857875"/>
            <a:ext cx="146050" cy="93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algn="ctr"/>
            <a:r>
              <a:rPr lang="ru-RU" sz="800" b="0">
                <a:solidFill>
                  <a:srgbClr val="000000"/>
                </a:solidFill>
                <a:latin typeface="Arial Unicode MS" pitchFamily="34" charset="-128"/>
              </a:rPr>
              <a:t>9</a:t>
            </a:r>
            <a:r>
              <a:rPr lang="en-US" sz="800" b="0">
                <a:solidFill>
                  <a:srgbClr val="000000"/>
                </a:solidFill>
                <a:latin typeface="Arial Unicode MS" pitchFamily="34" charset="-128"/>
              </a:rPr>
              <a:t>0</a:t>
            </a:r>
            <a:endParaRPr lang="ru-RU" sz="800"/>
          </a:p>
        </p:txBody>
      </p:sp>
      <p:sp>
        <p:nvSpPr>
          <p:cNvPr id="4840" name="Rectangle 744"/>
          <p:cNvSpPr>
            <a:spLocks noChangeAspect="1" noChangeArrowheads="1"/>
          </p:cNvSpPr>
          <p:nvPr/>
        </p:nvSpPr>
        <p:spPr bwMode="auto">
          <a:xfrm flipH="1">
            <a:off x="4575175" y="5857875"/>
            <a:ext cx="146050" cy="93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algn="ctr"/>
            <a:r>
              <a:rPr lang="ru-RU" sz="800" b="0">
                <a:solidFill>
                  <a:srgbClr val="000000"/>
                </a:solidFill>
                <a:latin typeface="Arial Unicode MS" pitchFamily="34" charset="-128"/>
              </a:rPr>
              <a:t>8</a:t>
            </a:r>
            <a:r>
              <a:rPr lang="en-US" sz="800" b="0">
                <a:solidFill>
                  <a:srgbClr val="000000"/>
                </a:solidFill>
                <a:latin typeface="Arial Unicode MS" pitchFamily="34" charset="-128"/>
              </a:rPr>
              <a:t>0</a:t>
            </a:r>
            <a:endParaRPr lang="ru-RU" sz="800"/>
          </a:p>
        </p:txBody>
      </p:sp>
      <p:sp>
        <p:nvSpPr>
          <p:cNvPr id="4841" name="Rectangle 745"/>
          <p:cNvSpPr>
            <a:spLocks noChangeAspect="1" noChangeArrowheads="1"/>
          </p:cNvSpPr>
          <p:nvPr/>
        </p:nvSpPr>
        <p:spPr bwMode="auto">
          <a:xfrm flipH="1">
            <a:off x="4210050" y="5857875"/>
            <a:ext cx="146050" cy="93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algn="ctr"/>
            <a:r>
              <a:rPr lang="ru-RU" sz="800" b="0">
                <a:solidFill>
                  <a:srgbClr val="000000"/>
                </a:solidFill>
                <a:latin typeface="Arial Unicode MS" pitchFamily="34" charset="-128"/>
              </a:rPr>
              <a:t>7</a:t>
            </a:r>
            <a:r>
              <a:rPr lang="en-US" sz="800" b="0">
                <a:solidFill>
                  <a:srgbClr val="000000"/>
                </a:solidFill>
                <a:latin typeface="Arial Unicode MS" pitchFamily="34" charset="-128"/>
              </a:rPr>
              <a:t>0</a:t>
            </a:r>
            <a:endParaRPr lang="ru-RU" sz="800"/>
          </a:p>
        </p:txBody>
      </p:sp>
      <p:sp>
        <p:nvSpPr>
          <p:cNvPr id="4842" name="Rectangle 746"/>
          <p:cNvSpPr>
            <a:spLocks noChangeAspect="1" noChangeArrowheads="1"/>
          </p:cNvSpPr>
          <p:nvPr/>
        </p:nvSpPr>
        <p:spPr bwMode="auto">
          <a:xfrm flipH="1">
            <a:off x="3970338" y="5853113"/>
            <a:ext cx="263525" cy="106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algn="ctr"/>
            <a:r>
              <a:rPr lang="en-US" sz="800">
                <a:solidFill>
                  <a:srgbClr val="000000"/>
                </a:solidFill>
                <a:latin typeface="Arial Unicode MS" pitchFamily="34" charset="-128"/>
              </a:rPr>
              <a:t>SiO</a:t>
            </a:r>
            <a:r>
              <a:rPr lang="en-US" sz="800" baseline="-25000">
                <a:solidFill>
                  <a:srgbClr val="000000"/>
                </a:solidFill>
                <a:latin typeface="Arial Unicode MS" pitchFamily="34" charset="-128"/>
              </a:rPr>
              <a:t>2</a:t>
            </a:r>
            <a:endParaRPr lang="ru-RU" sz="800"/>
          </a:p>
        </p:txBody>
      </p:sp>
      <p:sp>
        <p:nvSpPr>
          <p:cNvPr id="4843" name="Rectangle 747"/>
          <p:cNvSpPr>
            <a:spLocks noChangeAspect="1" noChangeArrowheads="1"/>
          </p:cNvSpPr>
          <p:nvPr/>
        </p:nvSpPr>
        <p:spPr bwMode="auto">
          <a:xfrm flipH="1">
            <a:off x="5245100" y="5853113"/>
            <a:ext cx="263525" cy="106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algn="ctr"/>
            <a:r>
              <a:rPr lang="en-US" sz="800">
                <a:solidFill>
                  <a:srgbClr val="000000"/>
                </a:solidFill>
                <a:latin typeface="Arial Unicode MS" pitchFamily="34" charset="-128"/>
              </a:rPr>
              <a:t>FeO</a:t>
            </a:r>
            <a:endParaRPr lang="ru-RU" sz="800"/>
          </a:p>
        </p:txBody>
      </p:sp>
      <p:sp>
        <p:nvSpPr>
          <p:cNvPr id="4844" name="Line 748"/>
          <p:cNvSpPr>
            <a:spLocks noChangeShapeType="1"/>
          </p:cNvSpPr>
          <p:nvPr/>
        </p:nvSpPr>
        <p:spPr bwMode="auto">
          <a:xfrm flipV="1">
            <a:off x="4162425" y="5453063"/>
            <a:ext cx="0" cy="382587"/>
          </a:xfrm>
          <a:prstGeom prst="line">
            <a:avLst/>
          </a:prstGeom>
          <a:noFill/>
          <a:ln w="19050">
            <a:solidFill>
              <a:srgbClr val="00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845" name="Oval 749"/>
          <p:cNvSpPr>
            <a:spLocks noChangeAspect="1" noChangeArrowheads="1"/>
          </p:cNvSpPr>
          <p:nvPr/>
        </p:nvSpPr>
        <p:spPr bwMode="auto">
          <a:xfrm>
            <a:off x="4135438" y="5448300"/>
            <a:ext cx="17462" cy="19050"/>
          </a:xfrm>
          <a:prstGeom prst="ellipse">
            <a:avLst/>
          </a:prstGeom>
          <a:solidFill>
            <a:srgbClr val="FFFFFF"/>
          </a:solidFill>
          <a:ln w="6350" algn="ctr">
            <a:solidFill>
              <a:srgbClr val="0066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846" name="Oval 750"/>
          <p:cNvSpPr>
            <a:spLocks noChangeAspect="1" noChangeArrowheads="1"/>
          </p:cNvSpPr>
          <p:nvPr/>
        </p:nvSpPr>
        <p:spPr bwMode="auto">
          <a:xfrm>
            <a:off x="4152900" y="5443538"/>
            <a:ext cx="19050" cy="19050"/>
          </a:xfrm>
          <a:prstGeom prst="ellipse">
            <a:avLst/>
          </a:prstGeom>
          <a:solidFill>
            <a:srgbClr val="003366"/>
          </a:solidFill>
          <a:ln w="6350" algn="ctr">
            <a:solidFill>
              <a:srgbClr val="0066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847" name="Line 751"/>
          <p:cNvSpPr>
            <a:spLocks noChangeShapeType="1"/>
          </p:cNvSpPr>
          <p:nvPr/>
        </p:nvSpPr>
        <p:spPr bwMode="auto">
          <a:xfrm>
            <a:off x="5233988" y="5561013"/>
            <a:ext cx="142875" cy="0"/>
          </a:xfrm>
          <a:prstGeom prst="line">
            <a:avLst/>
          </a:prstGeom>
          <a:noFill/>
          <a:ln w="19050">
            <a:solidFill>
              <a:srgbClr val="0066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848" name="Oval 752"/>
          <p:cNvSpPr>
            <a:spLocks noChangeAspect="1" noChangeArrowheads="1"/>
          </p:cNvSpPr>
          <p:nvPr/>
        </p:nvSpPr>
        <p:spPr bwMode="auto">
          <a:xfrm>
            <a:off x="4181475" y="5451475"/>
            <a:ext cx="17463" cy="19050"/>
          </a:xfrm>
          <a:prstGeom prst="ellipse">
            <a:avLst/>
          </a:prstGeom>
          <a:solidFill>
            <a:srgbClr val="FFFFFF"/>
          </a:solidFill>
          <a:ln w="6350" algn="ctr">
            <a:solidFill>
              <a:srgbClr val="0066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849" name="Line 753"/>
          <p:cNvSpPr>
            <a:spLocks noChangeShapeType="1"/>
          </p:cNvSpPr>
          <p:nvPr/>
        </p:nvSpPr>
        <p:spPr bwMode="auto">
          <a:xfrm>
            <a:off x="4162425" y="5561013"/>
            <a:ext cx="1052513" cy="0"/>
          </a:xfrm>
          <a:prstGeom prst="line">
            <a:avLst/>
          </a:prstGeom>
          <a:noFill/>
          <a:ln w="19050">
            <a:solidFill>
              <a:srgbClr val="00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850" name="Oval 754"/>
          <p:cNvSpPr>
            <a:spLocks noChangeAspect="1" noChangeArrowheads="1"/>
          </p:cNvSpPr>
          <p:nvPr/>
        </p:nvSpPr>
        <p:spPr bwMode="auto">
          <a:xfrm>
            <a:off x="4238625" y="5457825"/>
            <a:ext cx="17463" cy="17463"/>
          </a:xfrm>
          <a:prstGeom prst="ellipse">
            <a:avLst/>
          </a:prstGeom>
          <a:solidFill>
            <a:srgbClr val="003366"/>
          </a:solidFill>
          <a:ln w="6350" algn="ctr">
            <a:solidFill>
              <a:srgbClr val="0066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851" name="AutoShape 755"/>
          <p:cNvSpPr>
            <a:spLocks noChangeAspect="1" noChangeArrowheads="1"/>
          </p:cNvSpPr>
          <p:nvPr/>
        </p:nvSpPr>
        <p:spPr bwMode="auto">
          <a:xfrm>
            <a:off x="4294188" y="5454650"/>
            <a:ext cx="19050" cy="17463"/>
          </a:xfrm>
          <a:prstGeom prst="triangle">
            <a:avLst>
              <a:gd name="adj" fmla="val 50000"/>
            </a:avLst>
          </a:prstGeom>
          <a:solidFill>
            <a:srgbClr val="008000"/>
          </a:solidFill>
          <a:ln w="6350" algn="ctr">
            <a:solidFill>
              <a:srgbClr val="0066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852" name="AutoShape 756"/>
          <p:cNvSpPr>
            <a:spLocks noChangeAspect="1" noChangeArrowheads="1"/>
          </p:cNvSpPr>
          <p:nvPr/>
        </p:nvSpPr>
        <p:spPr bwMode="auto">
          <a:xfrm>
            <a:off x="4294188" y="5522913"/>
            <a:ext cx="19050" cy="19050"/>
          </a:xfrm>
          <a:prstGeom prst="triangle">
            <a:avLst>
              <a:gd name="adj" fmla="val 50000"/>
            </a:avLst>
          </a:prstGeom>
          <a:noFill/>
          <a:ln w="6350" algn="ctr">
            <a:solidFill>
              <a:srgbClr val="0066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80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853" name="Oval 757"/>
          <p:cNvSpPr>
            <a:spLocks noChangeAspect="1" noChangeArrowheads="1"/>
          </p:cNvSpPr>
          <p:nvPr/>
        </p:nvSpPr>
        <p:spPr bwMode="auto">
          <a:xfrm>
            <a:off x="4316413" y="5492750"/>
            <a:ext cx="17462" cy="17463"/>
          </a:xfrm>
          <a:prstGeom prst="ellipse">
            <a:avLst/>
          </a:prstGeom>
          <a:solidFill>
            <a:srgbClr val="003366"/>
          </a:solidFill>
          <a:ln w="6350" algn="ctr">
            <a:solidFill>
              <a:srgbClr val="0066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854" name="Oval 758"/>
          <p:cNvSpPr>
            <a:spLocks noChangeAspect="1" noChangeArrowheads="1"/>
          </p:cNvSpPr>
          <p:nvPr/>
        </p:nvSpPr>
        <p:spPr bwMode="auto">
          <a:xfrm>
            <a:off x="4348163" y="5549900"/>
            <a:ext cx="19050" cy="17463"/>
          </a:xfrm>
          <a:prstGeom prst="ellipse">
            <a:avLst/>
          </a:prstGeom>
          <a:solidFill>
            <a:srgbClr val="FFFFFF"/>
          </a:solidFill>
          <a:ln w="6350" algn="ctr">
            <a:solidFill>
              <a:srgbClr val="0066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855" name="Oval 759"/>
          <p:cNvSpPr>
            <a:spLocks noChangeAspect="1" noChangeArrowheads="1"/>
          </p:cNvSpPr>
          <p:nvPr/>
        </p:nvSpPr>
        <p:spPr bwMode="auto">
          <a:xfrm>
            <a:off x="4348163" y="5480050"/>
            <a:ext cx="19050" cy="19050"/>
          </a:xfrm>
          <a:prstGeom prst="ellipse">
            <a:avLst/>
          </a:prstGeom>
          <a:solidFill>
            <a:srgbClr val="FFFFFF"/>
          </a:solidFill>
          <a:ln w="6350" algn="ctr">
            <a:solidFill>
              <a:srgbClr val="0066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856" name="Oval 760"/>
          <p:cNvSpPr>
            <a:spLocks noChangeAspect="1" noChangeArrowheads="1"/>
          </p:cNvSpPr>
          <p:nvPr/>
        </p:nvSpPr>
        <p:spPr bwMode="auto">
          <a:xfrm>
            <a:off x="4373563" y="5549900"/>
            <a:ext cx="19050" cy="17463"/>
          </a:xfrm>
          <a:prstGeom prst="ellipse">
            <a:avLst/>
          </a:prstGeom>
          <a:solidFill>
            <a:srgbClr val="003366"/>
          </a:solidFill>
          <a:ln w="6350" algn="ctr">
            <a:solidFill>
              <a:srgbClr val="0066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857" name="Oval 761"/>
          <p:cNvSpPr>
            <a:spLocks noChangeAspect="1" noChangeArrowheads="1"/>
          </p:cNvSpPr>
          <p:nvPr/>
        </p:nvSpPr>
        <p:spPr bwMode="auto">
          <a:xfrm>
            <a:off x="4418013" y="5508625"/>
            <a:ext cx="17462" cy="19050"/>
          </a:xfrm>
          <a:prstGeom prst="ellipse">
            <a:avLst/>
          </a:prstGeom>
          <a:solidFill>
            <a:srgbClr val="FFFFFF"/>
          </a:solidFill>
          <a:ln w="6350" algn="ctr">
            <a:solidFill>
              <a:srgbClr val="0066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858" name="Oval 762"/>
          <p:cNvSpPr>
            <a:spLocks noChangeAspect="1" noChangeArrowheads="1"/>
          </p:cNvSpPr>
          <p:nvPr/>
        </p:nvSpPr>
        <p:spPr bwMode="auto">
          <a:xfrm>
            <a:off x="4457700" y="5549900"/>
            <a:ext cx="17463" cy="17463"/>
          </a:xfrm>
          <a:prstGeom prst="ellipse">
            <a:avLst/>
          </a:prstGeom>
          <a:solidFill>
            <a:srgbClr val="FFFFFF"/>
          </a:solidFill>
          <a:ln w="6350" algn="ctr">
            <a:solidFill>
              <a:srgbClr val="0066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859" name="Oval 763"/>
          <p:cNvSpPr>
            <a:spLocks noChangeAspect="1" noChangeArrowheads="1"/>
          </p:cNvSpPr>
          <p:nvPr/>
        </p:nvSpPr>
        <p:spPr bwMode="auto">
          <a:xfrm>
            <a:off x="4457700" y="5530850"/>
            <a:ext cx="17463" cy="19050"/>
          </a:xfrm>
          <a:prstGeom prst="ellipse">
            <a:avLst/>
          </a:prstGeom>
          <a:solidFill>
            <a:srgbClr val="FFFFFF"/>
          </a:solidFill>
          <a:ln w="6350" algn="ctr">
            <a:solidFill>
              <a:srgbClr val="0066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860" name="Oval 764"/>
          <p:cNvSpPr>
            <a:spLocks noChangeAspect="1" noChangeArrowheads="1"/>
          </p:cNvSpPr>
          <p:nvPr/>
        </p:nvSpPr>
        <p:spPr bwMode="auto">
          <a:xfrm>
            <a:off x="4498975" y="5549900"/>
            <a:ext cx="19050" cy="17463"/>
          </a:xfrm>
          <a:prstGeom prst="ellipse">
            <a:avLst/>
          </a:prstGeom>
          <a:solidFill>
            <a:srgbClr val="FFFFFF"/>
          </a:solidFill>
          <a:ln w="6350" algn="ctr">
            <a:solidFill>
              <a:srgbClr val="0066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861" name="Oval 765"/>
          <p:cNvSpPr>
            <a:spLocks noChangeAspect="1" noChangeArrowheads="1"/>
          </p:cNvSpPr>
          <p:nvPr/>
        </p:nvSpPr>
        <p:spPr bwMode="auto">
          <a:xfrm>
            <a:off x="4498975" y="5499100"/>
            <a:ext cx="19050" cy="19050"/>
          </a:xfrm>
          <a:prstGeom prst="ellipse">
            <a:avLst/>
          </a:prstGeom>
          <a:solidFill>
            <a:srgbClr val="FFFFFF"/>
          </a:solidFill>
          <a:ln w="6350" algn="ctr">
            <a:solidFill>
              <a:srgbClr val="0066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862" name="Oval 766"/>
          <p:cNvSpPr>
            <a:spLocks noChangeAspect="1" noChangeArrowheads="1"/>
          </p:cNvSpPr>
          <p:nvPr/>
        </p:nvSpPr>
        <p:spPr bwMode="auto">
          <a:xfrm>
            <a:off x="4511675" y="5461000"/>
            <a:ext cx="19050" cy="17463"/>
          </a:xfrm>
          <a:prstGeom prst="ellipse">
            <a:avLst/>
          </a:prstGeom>
          <a:solidFill>
            <a:srgbClr val="FFFFFF"/>
          </a:solidFill>
          <a:ln w="6350" algn="ctr">
            <a:solidFill>
              <a:srgbClr val="0066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863" name="Oval 767"/>
          <p:cNvSpPr>
            <a:spLocks noChangeAspect="1" noChangeArrowheads="1"/>
          </p:cNvSpPr>
          <p:nvPr/>
        </p:nvSpPr>
        <p:spPr bwMode="auto">
          <a:xfrm>
            <a:off x="4525963" y="5408613"/>
            <a:ext cx="17462" cy="19050"/>
          </a:xfrm>
          <a:prstGeom prst="ellipse">
            <a:avLst/>
          </a:prstGeom>
          <a:solidFill>
            <a:srgbClr val="003366"/>
          </a:solidFill>
          <a:ln w="6350" algn="ctr">
            <a:solidFill>
              <a:srgbClr val="0066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864" name="AutoShape 768"/>
          <p:cNvSpPr>
            <a:spLocks noChangeAspect="1" noChangeArrowheads="1"/>
          </p:cNvSpPr>
          <p:nvPr/>
        </p:nvSpPr>
        <p:spPr bwMode="auto">
          <a:xfrm>
            <a:off x="4525963" y="5545138"/>
            <a:ext cx="17462" cy="17462"/>
          </a:xfrm>
          <a:prstGeom prst="triangle">
            <a:avLst>
              <a:gd name="adj" fmla="val 50000"/>
            </a:avLst>
          </a:prstGeom>
          <a:solidFill>
            <a:srgbClr val="008000"/>
          </a:solidFill>
          <a:ln w="6350" algn="ctr">
            <a:solidFill>
              <a:srgbClr val="0066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865" name="Oval 769"/>
          <p:cNvSpPr>
            <a:spLocks noChangeAspect="1" noChangeArrowheads="1"/>
          </p:cNvSpPr>
          <p:nvPr/>
        </p:nvSpPr>
        <p:spPr bwMode="auto">
          <a:xfrm>
            <a:off x="4586288" y="5380038"/>
            <a:ext cx="17462" cy="17462"/>
          </a:xfrm>
          <a:prstGeom prst="ellipse">
            <a:avLst/>
          </a:prstGeom>
          <a:solidFill>
            <a:srgbClr val="FFFFFF"/>
          </a:solidFill>
          <a:ln w="6350" algn="ctr">
            <a:solidFill>
              <a:srgbClr val="0066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866" name="AutoShape 770"/>
          <p:cNvSpPr>
            <a:spLocks noChangeAspect="1" noChangeArrowheads="1"/>
          </p:cNvSpPr>
          <p:nvPr/>
        </p:nvSpPr>
        <p:spPr bwMode="auto">
          <a:xfrm>
            <a:off x="4627563" y="5259388"/>
            <a:ext cx="17462" cy="17462"/>
          </a:xfrm>
          <a:prstGeom prst="triangle">
            <a:avLst>
              <a:gd name="adj" fmla="val 50000"/>
            </a:avLst>
          </a:prstGeom>
          <a:solidFill>
            <a:srgbClr val="008000"/>
          </a:solidFill>
          <a:ln w="6350" algn="ctr">
            <a:solidFill>
              <a:srgbClr val="0066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867" name="AutoShape 771"/>
          <p:cNvSpPr>
            <a:spLocks noChangeAspect="1" noChangeArrowheads="1"/>
          </p:cNvSpPr>
          <p:nvPr/>
        </p:nvSpPr>
        <p:spPr bwMode="auto">
          <a:xfrm>
            <a:off x="4627563" y="5530850"/>
            <a:ext cx="17462" cy="19050"/>
          </a:xfrm>
          <a:prstGeom prst="triangle">
            <a:avLst>
              <a:gd name="adj" fmla="val 50000"/>
            </a:avLst>
          </a:prstGeom>
          <a:solidFill>
            <a:srgbClr val="008000"/>
          </a:solidFill>
          <a:ln w="6350" algn="ctr">
            <a:solidFill>
              <a:srgbClr val="0066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868" name="AutoShape 772"/>
          <p:cNvSpPr>
            <a:spLocks noChangeAspect="1" noChangeArrowheads="1"/>
          </p:cNvSpPr>
          <p:nvPr/>
        </p:nvSpPr>
        <p:spPr bwMode="auto">
          <a:xfrm>
            <a:off x="4648200" y="5241925"/>
            <a:ext cx="17463" cy="19050"/>
          </a:xfrm>
          <a:prstGeom prst="triangle">
            <a:avLst>
              <a:gd name="adj" fmla="val 50000"/>
            </a:avLst>
          </a:prstGeom>
          <a:noFill/>
          <a:ln w="6350" algn="ctr">
            <a:solidFill>
              <a:srgbClr val="0066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80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869" name="Oval 773"/>
          <p:cNvSpPr>
            <a:spLocks noChangeAspect="1" noChangeArrowheads="1"/>
          </p:cNvSpPr>
          <p:nvPr/>
        </p:nvSpPr>
        <p:spPr bwMode="auto">
          <a:xfrm>
            <a:off x="4749800" y="5203825"/>
            <a:ext cx="17463" cy="19050"/>
          </a:xfrm>
          <a:prstGeom prst="ellipse">
            <a:avLst/>
          </a:prstGeom>
          <a:solidFill>
            <a:srgbClr val="FFFFFF"/>
          </a:solidFill>
          <a:ln w="6350" algn="ctr">
            <a:solidFill>
              <a:srgbClr val="0066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870" name="Oval 774"/>
          <p:cNvSpPr>
            <a:spLocks noChangeAspect="1" noChangeArrowheads="1"/>
          </p:cNvSpPr>
          <p:nvPr/>
        </p:nvSpPr>
        <p:spPr bwMode="auto">
          <a:xfrm>
            <a:off x="4749800" y="5551488"/>
            <a:ext cx="17463" cy="17462"/>
          </a:xfrm>
          <a:prstGeom prst="ellipse">
            <a:avLst/>
          </a:prstGeom>
          <a:solidFill>
            <a:srgbClr val="FFFFFF"/>
          </a:solidFill>
          <a:ln w="6350" algn="ctr">
            <a:solidFill>
              <a:srgbClr val="0066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871" name="Oval 775"/>
          <p:cNvSpPr>
            <a:spLocks noChangeAspect="1" noChangeArrowheads="1"/>
          </p:cNvSpPr>
          <p:nvPr/>
        </p:nvSpPr>
        <p:spPr bwMode="auto">
          <a:xfrm>
            <a:off x="4849813" y="5551488"/>
            <a:ext cx="19050" cy="17462"/>
          </a:xfrm>
          <a:prstGeom prst="ellipse">
            <a:avLst/>
          </a:prstGeom>
          <a:solidFill>
            <a:srgbClr val="FFFFFF"/>
          </a:solidFill>
          <a:ln w="6350" algn="ctr">
            <a:solidFill>
              <a:srgbClr val="0066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872" name="Oval 776"/>
          <p:cNvSpPr>
            <a:spLocks noChangeAspect="1" noChangeArrowheads="1"/>
          </p:cNvSpPr>
          <p:nvPr/>
        </p:nvSpPr>
        <p:spPr bwMode="auto">
          <a:xfrm>
            <a:off x="4911725" y="5549900"/>
            <a:ext cx="17463" cy="17463"/>
          </a:xfrm>
          <a:prstGeom prst="ellipse">
            <a:avLst/>
          </a:prstGeom>
          <a:solidFill>
            <a:srgbClr val="FFFFFF"/>
          </a:solidFill>
          <a:ln w="6350" algn="ctr">
            <a:solidFill>
              <a:srgbClr val="0066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873" name="Oval 777"/>
          <p:cNvSpPr>
            <a:spLocks noChangeAspect="1" noChangeArrowheads="1"/>
          </p:cNvSpPr>
          <p:nvPr/>
        </p:nvSpPr>
        <p:spPr bwMode="auto">
          <a:xfrm>
            <a:off x="4941888" y="5537200"/>
            <a:ext cx="19050" cy="19050"/>
          </a:xfrm>
          <a:prstGeom prst="ellipse">
            <a:avLst/>
          </a:prstGeom>
          <a:solidFill>
            <a:srgbClr val="FFFFFF"/>
          </a:solidFill>
          <a:ln w="6350" algn="ctr">
            <a:solidFill>
              <a:srgbClr val="0066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874" name="Oval 778"/>
          <p:cNvSpPr>
            <a:spLocks noChangeAspect="1" noChangeArrowheads="1"/>
          </p:cNvSpPr>
          <p:nvPr/>
        </p:nvSpPr>
        <p:spPr bwMode="auto">
          <a:xfrm>
            <a:off x="5214938" y="5549900"/>
            <a:ext cx="19050" cy="17463"/>
          </a:xfrm>
          <a:prstGeom prst="ellipse">
            <a:avLst/>
          </a:prstGeom>
          <a:solidFill>
            <a:srgbClr val="FFFFFF"/>
          </a:solidFill>
          <a:ln w="6350" algn="ctr">
            <a:solidFill>
              <a:srgbClr val="0066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875" name="Freeform 779"/>
          <p:cNvSpPr>
            <a:spLocks/>
          </p:cNvSpPr>
          <p:nvPr/>
        </p:nvSpPr>
        <p:spPr bwMode="auto">
          <a:xfrm>
            <a:off x="4140200" y="5441950"/>
            <a:ext cx="244475" cy="117475"/>
          </a:xfrm>
          <a:custGeom>
            <a:avLst/>
            <a:gdLst>
              <a:gd name="T0" fmla="*/ 759 w 759"/>
              <a:gd name="T1" fmla="*/ 366 h 366"/>
              <a:gd name="T2" fmla="*/ 0 w 759"/>
              <a:gd name="T3" fmla="*/ 51 h 366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759" h="366">
                <a:moveTo>
                  <a:pt x="759" y="366"/>
                </a:moveTo>
                <a:cubicBezTo>
                  <a:pt x="459" y="0"/>
                  <a:pt x="53" y="3"/>
                  <a:pt x="0" y="51"/>
                </a:cubicBezTo>
              </a:path>
            </a:pathLst>
          </a:custGeom>
          <a:noFill/>
          <a:ln w="19050" cap="flat" cmpd="sng">
            <a:solidFill>
              <a:srgbClr val="006600"/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876" name="Freeform 780"/>
          <p:cNvSpPr>
            <a:spLocks/>
          </p:cNvSpPr>
          <p:nvPr/>
        </p:nvSpPr>
        <p:spPr bwMode="auto">
          <a:xfrm>
            <a:off x="4143375" y="5427663"/>
            <a:ext cx="342900" cy="133350"/>
          </a:xfrm>
          <a:custGeom>
            <a:avLst/>
            <a:gdLst>
              <a:gd name="T0" fmla="*/ 0 w 1071"/>
              <a:gd name="T1" fmla="*/ 99 h 420"/>
              <a:gd name="T2" fmla="*/ 1071 w 1071"/>
              <a:gd name="T3" fmla="*/ 420 h 420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071" h="420">
                <a:moveTo>
                  <a:pt x="0" y="99"/>
                </a:moveTo>
                <a:cubicBezTo>
                  <a:pt x="57" y="0"/>
                  <a:pt x="801" y="156"/>
                  <a:pt x="1071" y="420"/>
                </a:cubicBezTo>
              </a:path>
            </a:pathLst>
          </a:custGeom>
          <a:noFill/>
          <a:ln w="19050" cap="flat" cmpd="sng">
            <a:solidFill>
              <a:srgbClr val="0066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877" name="Rectangle 781"/>
          <p:cNvSpPr>
            <a:spLocks noChangeArrowheads="1"/>
          </p:cNvSpPr>
          <p:nvPr/>
        </p:nvSpPr>
        <p:spPr bwMode="auto">
          <a:xfrm>
            <a:off x="4065588" y="5332413"/>
            <a:ext cx="422275" cy="123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algn="ctr"/>
            <a:r>
              <a:rPr lang="en-US" sz="800">
                <a:solidFill>
                  <a:srgbClr val="006600"/>
                </a:solidFill>
                <a:latin typeface="Arial Unicode MS" pitchFamily="34" charset="-128"/>
              </a:rPr>
              <a:t>1204±2</a:t>
            </a:r>
            <a:endParaRPr lang="ru-RU" sz="800"/>
          </a:p>
        </p:txBody>
      </p:sp>
      <p:sp>
        <p:nvSpPr>
          <p:cNvPr id="4878" name="Rectangle 782"/>
          <p:cNvSpPr>
            <a:spLocks noChangeArrowheads="1"/>
          </p:cNvSpPr>
          <p:nvPr/>
        </p:nvSpPr>
        <p:spPr bwMode="auto">
          <a:xfrm>
            <a:off x="4652963" y="5430838"/>
            <a:ext cx="457200" cy="79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algn="ctr"/>
            <a:r>
              <a:rPr lang="en-US" sz="800">
                <a:solidFill>
                  <a:srgbClr val="006600"/>
                </a:solidFill>
                <a:latin typeface="Arial Unicode MS" pitchFamily="34" charset="-128"/>
              </a:rPr>
              <a:t>1177±2</a:t>
            </a:r>
            <a:endParaRPr lang="ru-RU" sz="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7" name="Нижний колонтитул 2"/>
          <p:cNvSpPr txBox="1">
            <a:spLocks noGrp="1"/>
          </p:cNvSpPr>
          <p:nvPr/>
        </p:nvSpPr>
        <p:spPr bwMode="auto">
          <a:xfrm>
            <a:off x="217488" y="6154738"/>
            <a:ext cx="3529012" cy="538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 anchor="ctr"/>
          <a:lstStyle>
            <a:lvl1pPr defTabSz="762000">
              <a:defRPr sz="2800" b="1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762000">
              <a:defRPr sz="2800" b="1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762000">
              <a:defRPr sz="2800" b="1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762000">
              <a:defRPr sz="2800" b="1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762000">
              <a:defRPr sz="2800" b="1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/>
            <a:r>
              <a:rPr lang="en-US" sz="1400">
                <a:solidFill>
                  <a:srgbClr val="000066"/>
                </a:solidFill>
              </a:rPr>
              <a:t>               </a:t>
            </a:r>
            <a:r>
              <a:rPr lang="en-US" sz="1400">
                <a:solidFill>
                  <a:srgbClr val="000099"/>
                </a:solidFill>
              </a:rPr>
              <a:t>PRECOS</a:t>
            </a:r>
            <a:r>
              <a:rPr lang="en-US" sz="1400">
                <a:solidFill>
                  <a:srgbClr val="000099"/>
                </a:solidFill>
                <a:ea typeface="Arial Unicode MS" pitchFamily="34" charset="-128"/>
                <a:cs typeface="Arial Unicode MS" pitchFamily="34" charset="-128"/>
              </a:rPr>
              <a:t> project meeting</a:t>
            </a:r>
            <a:r>
              <a:rPr lang="en-GB" sz="1400">
                <a:solidFill>
                  <a:srgbClr val="000066"/>
                </a:solidFill>
              </a:rPr>
              <a:t> </a:t>
            </a:r>
            <a:endParaRPr lang="en-GB" sz="1400">
              <a:solidFill>
                <a:srgbClr val="990033"/>
              </a:solidFill>
            </a:endParaRPr>
          </a:p>
        </p:txBody>
      </p:sp>
      <p:sp>
        <p:nvSpPr>
          <p:cNvPr id="31748" name="Номер слайда 3"/>
          <p:cNvSpPr txBox="1">
            <a:spLocks noGrp="1"/>
          </p:cNvSpPr>
          <p:nvPr/>
        </p:nvSpPr>
        <p:spPr bwMode="auto">
          <a:xfrm>
            <a:off x="7043738" y="6237288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 anchor="ctr"/>
          <a:lstStyle>
            <a:lvl1pPr defTabSz="762000">
              <a:defRPr sz="2800" b="1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762000">
              <a:defRPr sz="2800" b="1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762000">
              <a:defRPr sz="2800" b="1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762000">
              <a:defRPr sz="2800" b="1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762000">
              <a:defRPr sz="2800" b="1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/>
            <a:fld id="{CC57CCB6-3582-44B5-8767-C87FF3F6EE01}" type="slidenum">
              <a:rPr lang="en-GB" sz="1400" b="0">
                <a:solidFill>
                  <a:srgbClr val="000099"/>
                </a:solidFill>
              </a:rPr>
              <a:pPr algn="r"/>
              <a:t>6</a:t>
            </a:fld>
            <a:endParaRPr lang="en-GB" sz="1400" b="0">
              <a:solidFill>
                <a:srgbClr val="000099"/>
              </a:solidFill>
            </a:endParaRPr>
          </a:p>
        </p:txBody>
      </p:sp>
      <p:pic>
        <p:nvPicPr>
          <p:cNvPr id="31749" name="Picture 7"/>
          <p:cNvPicPr>
            <a:picLocks noGrp="1"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3064"/>
          <a:stretch>
            <a:fillRect/>
          </a:stretch>
        </p:blipFill>
        <p:spPr bwMode="auto">
          <a:xfrm>
            <a:off x="349250" y="6200775"/>
            <a:ext cx="5461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1750" name="Rectangle 4"/>
          <p:cNvSpPr>
            <a:spLocks noChangeArrowheads="1"/>
          </p:cNvSpPr>
          <p:nvPr/>
        </p:nvSpPr>
        <p:spPr bwMode="auto">
          <a:xfrm>
            <a:off x="161925" y="38100"/>
            <a:ext cx="8848725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800" rIns="92075" bIns="46038"/>
          <a:lstStyle/>
          <a:p>
            <a:pPr algn="ctr" defTabSz="762000">
              <a:lnSpc>
                <a:spcPct val="80000"/>
              </a:lnSpc>
            </a:pPr>
            <a:r>
              <a:rPr lang="en-US" sz="3200">
                <a:solidFill>
                  <a:srgbClr val="000099"/>
                </a:solidFill>
              </a:rPr>
              <a:t>UO</a:t>
            </a:r>
            <a:r>
              <a:rPr lang="en-US" sz="3200" baseline="-25000">
                <a:solidFill>
                  <a:srgbClr val="000099"/>
                </a:solidFill>
              </a:rPr>
              <a:t>2</a:t>
            </a:r>
            <a:r>
              <a:rPr lang="en-US" sz="3200">
                <a:solidFill>
                  <a:srgbClr val="000099"/>
                </a:solidFill>
              </a:rPr>
              <a:t>–FeO–SiO</a:t>
            </a:r>
            <a:r>
              <a:rPr lang="en-US" sz="3200" baseline="-25000">
                <a:solidFill>
                  <a:srgbClr val="000099"/>
                </a:solidFill>
              </a:rPr>
              <a:t>2</a:t>
            </a:r>
            <a:r>
              <a:rPr lang="en-US" sz="3200">
                <a:solidFill>
                  <a:srgbClr val="000099"/>
                </a:solidFill>
              </a:rPr>
              <a:t> system</a:t>
            </a:r>
            <a:endParaRPr lang="ru-RU" sz="3200">
              <a:solidFill>
                <a:srgbClr val="000099"/>
              </a:solidFill>
            </a:endParaRPr>
          </a:p>
        </p:txBody>
      </p:sp>
      <p:sp>
        <p:nvSpPr>
          <p:cNvPr id="32365" name="Rectangle 24"/>
          <p:cNvSpPr>
            <a:spLocks noChangeArrowheads="1"/>
          </p:cNvSpPr>
          <p:nvPr/>
        </p:nvSpPr>
        <p:spPr bwMode="auto">
          <a:xfrm>
            <a:off x="200025" y="1127125"/>
            <a:ext cx="8194675" cy="628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anchor="ctr">
            <a:spAutoFit/>
          </a:bodyPr>
          <a:lstStyle/>
          <a:p>
            <a:pPr defTabSz="762000">
              <a:lnSpc>
                <a:spcPct val="80000"/>
              </a:lnSpc>
              <a:buFont typeface="Wingdings" pitchFamily="2" charset="2"/>
              <a:buNone/>
              <a:tabLst>
                <a:tab pos="269875" algn="l"/>
              </a:tabLst>
            </a:pPr>
            <a:r>
              <a:rPr lang="en-US" sz="2400">
                <a:solidFill>
                  <a:srgbClr val="990000"/>
                </a:solidFill>
              </a:rPr>
              <a:t>Binary section investigation </a:t>
            </a:r>
          </a:p>
          <a:p>
            <a:pPr defTabSz="762000">
              <a:lnSpc>
                <a:spcPct val="80000"/>
              </a:lnSpc>
              <a:buFont typeface="Wingdings" pitchFamily="2" charset="2"/>
              <a:buNone/>
              <a:tabLst>
                <a:tab pos="269875" algn="l"/>
              </a:tabLst>
            </a:pPr>
            <a:r>
              <a:rPr lang="en-US" sz="2000">
                <a:solidFill>
                  <a:srgbClr val="990000"/>
                </a:solidFill>
              </a:rPr>
              <a:t>(UO</a:t>
            </a:r>
            <a:r>
              <a:rPr lang="en-US" sz="2000" baseline="-25000">
                <a:solidFill>
                  <a:srgbClr val="990000"/>
                </a:solidFill>
              </a:rPr>
              <a:t>2</a:t>
            </a:r>
            <a:r>
              <a:rPr lang="en-US" sz="2000">
                <a:solidFill>
                  <a:srgbClr val="990000"/>
                </a:solidFill>
              </a:rPr>
              <a:t>-Fe</a:t>
            </a:r>
            <a:r>
              <a:rPr lang="en-US" sz="2000" baseline="-25000">
                <a:solidFill>
                  <a:srgbClr val="990000"/>
                </a:solidFill>
              </a:rPr>
              <a:t>2</a:t>
            </a:r>
            <a:r>
              <a:rPr lang="en-US" sz="2000">
                <a:solidFill>
                  <a:srgbClr val="990000"/>
                </a:solidFill>
              </a:rPr>
              <a:t>SiO</a:t>
            </a:r>
            <a:r>
              <a:rPr lang="en-US" sz="2000" baseline="-25000">
                <a:solidFill>
                  <a:srgbClr val="990000"/>
                </a:solidFill>
              </a:rPr>
              <a:t>4</a:t>
            </a:r>
            <a:r>
              <a:rPr lang="ru-RU" sz="2000">
                <a:solidFill>
                  <a:srgbClr val="990000"/>
                </a:solidFill>
              </a:rPr>
              <a:t>, </a:t>
            </a:r>
            <a:r>
              <a:rPr lang="en-US" sz="2000">
                <a:solidFill>
                  <a:srgbClr val="990000"/>
                </a:solidFill>
              </a:rPr>
              <a:t>inert atmosphere, without getter)</a:t>
            </a:r>
          </a:p>
        </p:txBody>
      </p:sp>
      <p:sp>
        <p:nvSpPr>
          <p:cNvPr id="32366" name="Rectangle 25"/>
          <p:cNvSpPr>
            <a:spLocks noChangeArrowheads="1"/>
          </p:cNvSpPr>
          <p:nvPr/>
        </p:nvSpPr>
        <p:spPr bwMode="auto">
          <a:xfrm>
            <a:off x="247650" y="1717675"/>
            <a:ext cx="8736013" cy="915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anchor="ctr">
            <a:spAutoFit/>
          </a:bodyPr>
          <a:lstStyle/>
          <a:p>
            <a:pPr algn="just" defTabSz="762000">
              <a:buFont typeface="Wingdings" pitchFamily="2" charset="2"/>
              <a:buChar char="ь"/>
              <a:tabLst>
                <a:tab pos="269875" algn="l"/>
                <a:tab pos="4667250" algn="l"/>
              </a:tabLst>
            </a:pPr>
            <a:r>
              <a:rPr lang="ru-RU" sz="1800">
                <a:solidFill>
                  <a:srgbClr val="990000"/>
                </a:solidFill>
              </a:rPr>
              <a:t>	</a:t>
            </a:r>
            <a:r>
              <a:rPr lang="en-US" sz="1800">
                <a:solidFill>
                  <a:srgbClr val="990000"/>
                </a:solidFill>
              </a:rPr>
              <a:t>Fe</a:t>
            </a:r>
            <a:r>
              <a:rPr lang="en-US" sz="1800" baseline="-25000">
                <a:solidFill>
                  <a:srgbClr val="990000"/>
                </a:solidFill>
              </a:rPr>
              <a:t>2</a:t>
            </a:r>
            <a:r>
              <a:rPr lang="en-US" sz="1800">
                <a:solidFill>
                  <a:srgbClr val="990000"/>
                </a:solidFill>
              </a:rPr>
              <a:t>SiO</a:t>
            </a:r>
            <a:r>
              <a:rPr lang="en-US" sz="1800" baseline="-25000">
                <a:solidFill>
                  <a:srgbClr val="990000"/>
                </a:solidFill>
              </a:rPr>
              <a:t>4</a:t>
            </a:r>
            <a:r>
              <a:rPr lang="en-US" sz="1800">
                <a:solidFill>
                  <a:srgbClr val="990000"/>
                </a:solidFill>
              </a:rPr>
              <a:t> synthesis</a:t>
            </a:r>
          </a:p>
          <a:p>
            <a:pPr algn="just" defTabSz="762000">
              <a:buFont typeface="Wingdings" pitchFamily="2" charset="2"/>
              <a:buChar char="ь"/>
              <a:tabLst>
                <a:tab pos="269875" algn="l"/>
                <a:tab pos="4667250" algn="l"/>
              </a:tabLst>
            </a:pPr>
            <a:r>
              <a:rPr lang="en-US" sz="1800">
                <a:solidFill>
                  <a:srgbClr val="990000"/>
                </a:solidFill>
              </a:rPr>
              <a:t> Eutectic point determination </a:t>
            </a:r>
            <a:r>
              <a:rPr lang="en-US" sz="1400">
                <a:solidFill>
                  <a:srgbClr val="990000"/>
                </a:solidFill>
              </a:rPr>
              <a:t>(Galakhov -&gt; SEM/EDX, X-Ray -&gt; IMCC -&gt; SEM/EDX, DTA/TG)</a:t>
            </a:r>
          </a:p>
          <a:p>
            <a:pPr algn="just" defTabSz="762000">
              <a:buFont typeface="Wingdings" pitchFamily="2" charset="2"/>
              <a:buChar char="ь"/>
              <a:tabLst>
                <a:tab pos="269875" algn="l"/>
                <a:tab pos="4667250" algn="l"/>
              </a:tabLst>
            </a:pPr>
            <a:r>
              <a:rPr lang="ru-RU" sz="1800">
                <a:solidFill>
                  <a:srgbClr val="990000"/>
                </a:solidFill>
              </a:rPr>
              <a:t>	</a:t>
            </a:r>
            <a:r>
              <a:rPr lang="en-US" sz="1800">
                <a:solidFill>
                  <a:srgbClr val="990000"/>
                </a:solidFill>
              </a:rPr>
              <a:t>Liquidus and solidus determination </a:t>
            </a:r>
            <a:r>
              <a:rPr lang="en-US" sz="1400">
                <a:solidFill>
                  <a:srgbClr val="990000"/>
                </a:solidFill>
              </a:rPr>
              <a:t>(Galakhov, VPA IMCC)</a:t>
            </a:r>
          </a:p>
        </p:txBody>
      </p:sp>
      <p:sp>
        <p:nvSpPr>
          <p:cNvPr id="32367" name="Rectangle 28"/>
          <p:cNvSpPr>
            <a:spLocks noChangeArrowheads="1"/>
          </p:cNvSpPr>
          <p:nvPr/>
        </p:nvSpPr>
        <p:spPr bwMode="auto">
          <a:xfrm>
            <a:off x="677863" y="547688"/>
            <a:ext cx="76835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anchor="ctr">
            <a:spAutoFit/>
          </a:bodyPr>
          <a:lstStyle/>
          <a:p>
            <a:pPr defTabSz="762000">
              <a:tabLst>
                <a:tab pos="990600" algn="l"/>
              </a:tabLst>
            </a:pPr>
            <a:r>
              <a:rPr lang="en-US">
                <a:solidFill>
                  <a:srgbClr val="800000"/>
                </a:solidFill>
              </a:rPr>
              <a:t>Logic and sequence of system study</a:t>
            </a:r>
          </a:p>
        </p:txBody>
      </p:sp>
      <p:sp>
        <p:nvSpPr>
          <p:cNvPr id="32373" name="Rectangle 24"/>
          <p:cNvSpPr>
            <a:spLocks noChangeArrowheads="1"/>
          </p:cNvSpPr>
          <p:nvPr/>
        </p:nvSpPr>
        <p:spPr bwMode="auto">
          <a:xfrm>
            <a:off x="200025" y="2690813"/>
            <a:ext cx="8194675" cy="873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anchor="ctr">
            <a:spAutoFit/>
          </a:bodyPr>
          <a:lstStyle/>
          <a:p>
            <a:pPr defTabSz="762000">
              <a:lnSpc>
                <a:spcPct val="80000"/>
              </a:lnSpc>
              <a:buFont typeface="Wingdings" pitchFamily="2" charset="2"/>
              <a:buNone/>
              <a:tabLst>
                <a:tab pos="269875" algn="l"/>
              </a:tabLst>
            </a:pPr>
            <a:r>
              <a:rPr lang="en-US" sz="2400">
                <a:solidFill>
                  <a:srgbClr val="993300"/>
                </a:solidFill>
              </a:rPr>
              <a:t>Ternary eutectics determination </a:t>
            </a:r>
          </a:p>
          <a:p>
            <a:pPr defTabSz="762000">
              <a:lnSpc>
                <a:spcPct val="80000"/>
              </a:lnSpc>
              <a:buFont typeface="Wingdings" pitchFamily="2" charset="2"/>
              <a:buNone/>
              <a:tabLst>
                <a:tab pos="269875" algn="l"/>
              </a:tabLst>
            </a:pPr>
            <a:r>
              <a:rPr lang="en-US" sz="2000">
                <a:solidFill>
                  <a:srgbClr val="993300"/>
                </a:solidFill>
              </a:rPr>
              <a:t>(UO</a:t>
            </a:r>
            <a:r>
              <a:rPr lang="en-US" sz="2000" baseline="-25000">
                <a:solidFill>
                  <a:srgbClr val="993300"/>
                </a:solidFill>
              </a:rPr>
              <a:t>2</a:t>
            </a:r>
            <a:r>
              <a:rPr lang="en-US" sz="2000">
                <a:solidFill>
                  <a:srgbClr val="993300"/>
                </a:solidFill>
              </a:rPr>
              <a:t>-FeO-Fe</a:t>
            </a:r>
            <a:r>
              <a:rPr lang="en-US" sz="2000" baseline="-25000">
                <a:solidFill>
                  <a:srgbClr val="993300"/>
                </a:solidFill>
              </a:rPr>
              <a:t>2</a:t>
            </a:r>
            <a:r>
              <a:rPr lang="en-US" sz="2000">
                <a:solidFill>
                  <a:srgbClr val="993300"/>
                </a:solidFill>
              </a:rPr>
              <a:t>SiO</a:t>
            </a:r>
            <a:r>
              <a:rPr lang="en-US" sz="2000" baseline="-25000">
                <a:solidFill>
                  <a:srgbClr val="993300"/>
                </a:solidFill>
              </a:rPr>
              <a:t>4</a:t>
            </a:r>
            <a:r>
              <a:rPr lang="ru-RU" sz="2000">
                <a:solidFill>
                  <a:srgbClr val="993300"/>
                </a:solidFill>
              </a:rPr>
              <a:t>, </a:t>
            </a:r>
            <a:r>
              <a:rPr lang="en-US" sz="2000">
                <a:solidFill>
                  <a:srgbClr val="993300"/>
                </a:solidFill>
              </a:rPr>
              <a:t>inert atmosphere, with getter)</a:t>
            </a:r>
          </a:p>
          <a:p>
            <a:pPr defTabSz="762000">
              <a:lnSpc>
                <a:spcPct val="80000"/>
              </a:lnSpc>
              <a:buFont typeface="Wingdings" pitchFamily="2" charset="2"/>
              <a:buNone/>
              <a:tabLst>
                <a:tab pos="269875" algn="l"/>
              </a:tabLst>
            </a:pPr>
            <a:r>
              <a:rPr lang="en-US" sz="2000">
                <a:solidFill>
                  <a:srgbClr val="993300"/>
                </a:solidFill>
              </a:rPr>
              <a:t>(UO</a:t>
            </a:r>
            <a:r>
              <a:rPr lang="en-US" sz="2000" baseline="-25000">
                <a:solidFill>
                  <a:srgbClr val="993300"/>
                </a:solidFill>
              </a:rPr>
              <a:t>2</a:t>
            </a:r>
            <a:r>
              <a:rPr lang="en-US" sz="2000">
                <a:solidFill>
                  <a:srgbClr val="993300"/>
                </a:solidFill>
              </a:rPr>
              <a:t>-Fe</a:t>
            </a:r>
            <a:r>
              <a:rPr lang="en-US" sz="2000" baseline="-25000">
                <a:solidFill>
                  <a:srgbClr val="993300"/>
                </a:solidFill>
              </a:rPr>
              <a:t>2</a:t>
            </a:r>
            <a:r>
              <a:rPr lang="en-US" sz="2000">
                <a:solidFill>
                  <a:srgbClr val="993300"/>
                </a:solidFill>
              </a:rPr>
              <a:t>SiO</a:t>
            </a:r>
            <a:r>
              <a:rPr lang="en-US" sz="2000" baseline="-25000">
                <a:solidFill>
                  <a:srgbClr val="993300"/>
                </a:solidFill>
              </a:rPr>
              <a:t>4</a:t>
            </a:r>
            <a:r>
              <a:rPr lang="en-US" sz="2000">
                <a:solidFill>
                  <a:srgbClr val="993300"/>
                </a:solidFill>
              </a:rPr>
              <a:t>-SiO</a:t>
            </a:r>
            <a:r>
              <a:rPr lang="en-US" sz="2000" baseline="-25000">
                <a:solidFill>
                  <a:srgbClr val="993300"/>
                </a:solidFill>
              </a:rPr>
              <a:t>2</a:t>
            </a:r>
            <a:r>
              <a:rPr lang="ru-RU" sz="2000">
                <a:solidFill>
                  <a:srgbClr val="993300"/>
                </a:solidFill>
              </a:rPr>
              <a:t>, </a:t>
            </a:r>
            <a:r>
              <a:rPr lang="en-US" sz="2000">
                <a:solidFill>
                  <a:srgbClr val="993300"/>
                </a:solidFill>
              </a:rPr>
              <a:t>inert atmosphere, without getter)</a:t>
            </a:r>
          </a:p>
        </p:txBody>
      </p:sp>
      <p:sp>
        <p:nvSpPr>
          <p:cNvPr id="32374" name="Rectangle 25"/>
          <p:cNvSpPr>
            <a:spLocks noChangeArrowheads="1"/>
          </p:cNvSpPr>
          <p:nvPr/>
        </p:nvSpPr>
        <p:spPr bwMode="auto">
          <a:xfrm>
            <a:off x="247650" y="3568700"/>
            <a:ext cx="8736013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anchor="ctr">
            <a:spAutoFit/>
          </a:bodyPr>
          <a:lstStyle/>
          <a:p>
            <a:pPr algn="just" defTabSz="762000">
              <a:buFont typeface="Wingdings" pitchFamily="2" charset="2"/>
              <a:buChar char="ь"/>
              <a:tabLst>
                <a:tab pos="269875" algn="l"/>
                <a:tab pos="4667250" algn="l"/>
              </a:tabLst>
            </a:pPr>
            <a:r>
              <a:rPr lang="ru-RU" sz="1800">
                <a:solidFill>
                  <a:srgbClr val="993300"/>
                </a:solidFill>
              </a:rPr>
              <a:t>	</a:t>
            </a:r>
            <a:r>
              <a:rPr lang="en-US" sz="1800">
                <a:solidFill>
                  <a:srgbClr val="993300"/>
                </a:solidFill>
              </a:rPr>
              <a:t>Fe</a:t>
            </a:r>
            <a:r>
              <a:rPr lang="en-US" sz="1800" baseline="-25000">
                <a:solidFill>
                  <a:srgbClr val="993300"/>
                </a:solidFill>
              </a:rPr>
              <a:t>2</a:t>
            </a:r>
            <a:r>
              <a:rPr lang="en-US" sz="1800">
                <a:solidFill>
                  <a:srgbClr val="993300"/>
                </a:solidFill>
              </a:rPr>
              <a:t>SiO</a:t>
            </a:r>
            <a:r>
              <a:rPr lang="en-US" sz="1800" baseline="-25000">
                <a:solidFill>
                  <a:srgbClr val="993300"/>
                </a:solidFill>
              </a:rPr>
              <a:t>4</a:t>
            </a:r>
            <a:r>
              <a:rPr lang="en-US" sz="1800">
                <a:solidFill>
                  <a:srgbClr val="993300"/>
                </a:solidFill>
              </a:rPr>
              <a:t> synthesis</a:t>
            </a:r>
          </a:p>
          <a:p>
            <a:pPr algn="just" defTabSz="762000">
              <a:buFont typeface="Wingdings" pitchFamily="2" charset="2"/>
              <a:buChar char="ь"/>
              <a:tabLst>
                <a:tab pos="269875" algn="l"/>
                <a:tab pos="4667250" algn="l"/>
              </a:tabLst>
            </a:pPr>
            <a:r>
              <a:rPr lang="en-US" sz="1800">
                <a:solidFill>
                  <a:srgbClr val="993300"/>
                </a:solidFill>
              </a:rPr>
              <a:t> Eutectic point determination </a:t>
            </a:r>
            <a:r>
              <a:rPr lang="en-US" sz="1400">
                <a:solidFill>
                  <a:srgbClr val="993300"/>
                </a:solidFill>
              </a:rPr>
              <a:t>(Galakhov -&gt; SEM/EDX, X-Ray -&gt; IMCC -&gt; SEM/EDX, DTA/TG)</a:t>
            </a:r>
          </a:p>
        </p:txBody>
      </p:sp>
      <p:sp>
        <p:nvSpPr>
          <p:cNvPr id="32376" name="Rectangle 24"/>
          <p:cNvSpPr>
            <a:spLocks noChangeArrowheads="1"/>
          </p:cNvSpPr>
          <p:nvPr/>
        </p:nvSpPr>
        <p:spPr bwMode="auto">
          <a:xfrm>
            <a:off x="200025" y="4260850"/>
            <a:ext cx="8194675" cy="628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anchor="ctr">
            <a:spAutoFit/>
          </a:bodyPr>
          <a:lstStyle/>
          <a:p>
            <a:pPr defTabSz="762000">
              <a:lnSpc>
                <a:spcPct val="80000"/>
              </a:lnSpc>
              <a:buFont typeface="Wingdings" pitchFamily="2" charset="2"/>
              <a:buNone/>
              <a:tabLst>
                <a:tab pos="269875" algn="l"/>
              </a:tabLst>
            </a:pPr>
            <a:r>
              <a:rPr lang="en-US" sz="2400">
                <a:solidFill>
                  <a:srgbClr val="CC3300"/>
                </a:solidFill>
              </a:rPr>
              <a:t>Liquidus, solidus and miscibility gap determination </a:t>
            </a:r>
          </a:p>
          <a:p>
            <a:pPr defTabSz="762000">
              <a:lnSpc>
                <a:spcPct val="80000"/>
              </a:lnSpc>
              <a:buFont typeface="Wingdings" pitchFamily="2" charset="2"/>
              <a:buNone/>
              <a:tabLst>
                <a:tab pos="269875" algn="l"/>
              </a:tabLst>
            </a:pPr>
            <a:r>
              <a:rPr lang="en-US" sz="2000">
                <a:solidFill>
                  <a:srgbClr val="CC3300"/>
                </a:solidFill>
              </a:rPr>
              <a:t>(UO</a:t>
            </a:r>
            <a:r>
              <a:rPr lang="en-US" sz="2000" baseline="-25000">
                <a:solidFill>
                  <a:srgbClr val="CC3300"/>
                </a:solidFill>
              </a:rPr>
              <a:t>2</a:t>
            </a:r>
            <a:r>
              <a:rPr lang="en-US" sz="2000">
                <a:solidFill>
                  <a:srgbClr val="CC3300"/>
                </a:solidFill>
              </a:rPr>
              <a:t>-Fe</a:t>
            </a:r>
            <a:r>
              <a:rPr lang="en-US" sz="2000" baseline="-25000">
                <a:solidFill>
                  <a:srgbClr val="CC3300"/>
                </a:solidFill>
              </a:rPr>
              <a:t>2</a:t>
            </a:r>
            <a:r>
              <a:rPr lang="en-US" sz="2000">
                <a:solidFill>
                  <a:srgbClr val="CC3300"/>
                </a:solidFill>
              </a:rPr>
              <a:t>SiO</a:t>
            </a:r>
            <a:r>
              <a:rPr lang="en-US" sz="2000" baseline="-25000">
                <a:solidFill>
                  <a:srgbClr val="CC3300"/>
                </a:solidFill>
              </a:rPr>
              <a:t>4</a:t>
            </a:r>
            <a:r>
              <a:rPr lang="en-US" sz="2000">
                <a:solidFill>
                  <a:srgbClr val="CC3300"/>
                </a:solidFill>
              </a:rPr>
              <a:t>-SiO</a:t>
            </a:r>
            <a:r>
              <a:rPr lang="en-US" sz="2000" baseline="-25000">
                <a:solidFill>
                  <a:srgbClr val="CC3300"/>
                </a:solidFill>
              </a:rPr>
              <a:t>2</a:t>
            </a:r>
            <a:r>
              <a:rPr lang="ru-RU" sz="2000">
                <a:solidFill>
                  <a:srgbClr val="CC3300"/>
                </a:solidFill>
              </a:rPr>
              <a:t>, </a:t>
            </a:r>
            <a:r>
              <a:rPr lang="en-US" sz="2000">
                <a:solidFill>
                  <a:srgbClr val="CC3300"/>
                </a:solidFill>
              </a:rPr>
              <a:t>inert atmosphere, without getter)</a:t>
            </a:r>
          </a:p>
        </p:txBody>
      </p:sp>
      <p:sp>
        <p:nvSpPr>
          <p:cNvPr id="32377" name="Rectangle 25"/>
          <p:cNvSpPr>
            <a:spLocks noChangeArrowheads="1"/>
          </p:cNvSpPr>
          <p:nvPr/>
        </p:nvSpPr>
        <p:spPr bwMode="auto">
          <a:xfrm>
            <a:off x="247650" y="4851400"/>
            <a:ext cx="8736013" cy="915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anchor="ctr">
            <a:spAutoFit/>
          </a:bodyPr>
          <a:lstStyle/>
          <a:p>
            <a:pPr algn="just" defTabSz="762000">
              <a:buFont typeface="Wingdings" pitchFamily="2" charset="2"/>
              <a:buChar char="ь"/>
              <a:tabLst>
                <a:tab pos="269875" algn="l"/>
                <a:tab pos="4667250" algn="l"/>
              </a:tabLst>
            </a:pPr>
            <a:r>
              <a:rPr lang="ru-RU" sz="1800">
                <a:solidFill>
                  <a:srgbClr val="CC3300"/>
                </a:solidFill>
              </a:rPr>
              <a:t>	</a:t>
            </a:r>
            <a:r>
              <a:rPr lang="en-US" sz="1800">
                <a:solidFill>
                  <a:srgbClr val="CC3300"/>
                </a:solidFill>
              </a:rPr>
              <a:t>Fe</a:t>
            </a:r>
            <a:r>
              <a:rPr lang="en-US" sz="1800" baseline="-25000">
                <a:solidFill>
                  <a:srgbClr val="CC3300"/>
                </a:solidFill>
              </a:rPr>
              <a:t>2</a:t>
            </a:r>
            <a:r>
              <a:rPr lang="en-US" sz="1800">
                <a:solidFill>
                  <a:srgbClr val="CC3300"/>
                </a:solidFill>
              </a:rPr>
              <a:t>SiO</a:t>
            </a:r>
            <a:r>
              <a:rPr lang="en-US" sz="1800" baseline="-25000">
                <a:solidFill>
                  <a:srgbClr val="CC3300"/>
                </a:solidFill>
              </a:rPr>
              <a:t>4</a:t>
            </a:r>
            <a:r>
              <a:rPr lang="en-US" sz="1800">
                <a:solidFill>
                  <a:srgbClr val="CC3300"/>
                </a:solidFill>
              </a:rPr>
              <a:t> synthesis</a:t>
            </a:r>
          </a:p>
          <a:p>
            <a:pPr algn="just" defTabSz="762000">
              <a:buFont typeface="Wingdings" pitchFamily="2" charset="2"/>
              <a:buChar char="ь"/>
              <a:tabLst>
                <a:tab pos="269875" algn="l"/>
                <a:tab pos="4667250" algn="l"/>
              </a:tabLst>
            </a:pPr>
            <a:r>
              <a:rPr lang="ru-RU" sz="1800">
                <a:solidFill>
                  <a:srgbClr val="CC3300"/>
                </a:solidFill>
              </a:rPr>
              <a:t>	</a:t>
            </a:r>
            <a:r>
              <a:rPr lang="en-US" sz="1800">
                <a:solidFill>
                  <a:srgbClr val="CC3300"/>
                </a:solidFill>
              </a:rPr>
              <a:t>Liquidus and solidus determination </a:t>
            </a:r>
            <a:r>
              <a:rPr lang="en-US" sz="1400">
                <a:solidFill>
                  <a:srgbClr val="CC3300"/>
                </a:solidFill>
              </a:rPr>
              <a:t>(Galakhov, VPA IMCC)</a:t>
            </a:r>
          </a:p>
          <a:p>
            <a:pPr algn="just" defTabSz="762000">
              <a:buFont typeface="Wingdings" pitchFamily="2" charset="2"/>
              <a:buChar char="ь"/>
              <a:tabLst>
                <a:tab pos="269875" algn="l"/>
                <a:tab pos="4667250" algn="l"/>
              </a:tabLst>
            </a:pPr>
            <a:r>
              <a:rPr lang="en-US" sz="1800">
                <a:solidFill>
                  <a:srgbClr val="CC3300"/>
                </a:solidFill>
              </a:rPr>
              <a:t> Tie-lines in the miscibility gap </a:t>
            </a:r>
            <a:r>
              <a:rPr lang="en-US" sz="1400">
                <a:solidFill>
                  <a:srgbClr val="CC3300"/>
                </a:solidFill>
              </a:rPr>
              <a:t>(Galakhov, VPA IMCC)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01" name="Oval 424"/>
          <p:cNvSpPr>
            <a:spLocks noChangeArrowheads="1"/>
          </p:cNvSpPr>
          <p:nvPr/>
        </p:nvSpPr>
        <p:spPr bwMode="auto">
          <a:xfrm>
            <a:off x="2633663" y="2432050"/>
            <a:ext cx="801687" cy="1195388"/>
          </a:xfrm>
          <a:prstGeom prst="ellipse">
            <a:avLst/>
          </a:prstGeom>
          <a:gradFill rotWithShape="1">
            <a:gsLst>
              <a:gs pos="0">
                <a:srgbClr val="FFFF99">
                  <a:alpha val="64998"/>
                </a:srgbClr>
              </a:gs>
              <a:gs pos="100000">
                <a:srgbClr val="FF3300">
                  <a:alpha val="29999"/>
                </a:srgbClr>
              </a:gs>
            </a:gsLst>
            <a:path path="shape">
              <a:fillToRect l="50000" t="50000" r="50000" b="50000"/>
            </a:path>
          </a:gradFill>
          <a:ln>
            <a:noFill/>
          </a:ln>
          <a:extLs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round/>
                <a:headEnd type="none" w="sm" len="sm"/>
                <a:tailEnd type="none" w="sm" len="sm"/>
              </a14:hiddenLine>
            </a:ext>
          </a:extLst>
        </p:spPr>
        <p:txBody>
          <a:bodyPr wrap="none" anchor="ctr"/>
          <a:lstStyle/>
          <a:p>
            <a:pPr algn="ctr"/>
            <a:r>
              <a:rPr lang="en-US" sz="2000">
                <a:solidFill>
                  <a:srgbClr val="FF0000"/>
                </a:solidFill>
              </a:rPr>
              <a:t>?</a:t>
            </a:r>
            <a:endParaRPr lang="ru-RU" sz="2000">
              <a:solidFill>
                <a:srgbClr val="FF0000"/>
              </a:solidFill>
            </a:endParaRPr>
          </a:p>
        </p:txBody>
      </p:sp>
      <p:sp>
        <p:nvSpPr>
          <p:cNvPr id="5127" name="AutoShape 3"/>
          <p:cNvSpPr>
            <a:spLocks noChangeArrowheads="1"/>
          </p:cNvSpPr>
          <p:nvPr/>
        </p:nvSpPr>
        <p:spPr bwMode="auto">
          <a:xfrm>
            <a:off x="1790700" y="1741488"/>
            <a:ext cx="2349500" cy="2065337"/>
          </a:xfrm>
          <a:prstGeom prst="triangle">
            <a:avLst>
              <a:gd name="adj" fmla="val 50000"/>
            </a:avLst>
          </a:prstGeom>
          <a:solidFill>
            <a:schemeClr val="accent1">
              <a:alpha val="20000"/>
            </a:schemeClr>
          </a:solidFill>
          <a:ln w="12700" algn="ctr">
            <a:solidFill>
              <a:srgbClr val="FF0000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5122" name="Нижний колонтитул 2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762000">
              <a:defRPr sz="2800" b="1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762000">
              <a:defRPr sz="2800" b="1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762000">
              <a:defRPr sz="2800" b="1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762000">
              <a:defRPr sz="2800" b="1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762000">
              <a:defRPr sz="2800" b="1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US" sz="1400">
                <a:solidFill>
                  <a:srgbClr val="000066"/>
                </a:solidFill>
              </a:rPr>
              <a:t>               </a:t>
            </a:r>
            <a:r>
              <a:rPr lang="en-US" sz="1400">
                <a:solidFill>
                  <a:srgbClr val="000099"/>
                </a:solidFill>
              </a:rPr>
              <a:t>PRECOS</a:t>
            </a:r>
            <a:r>
              <a:rPr lang="en-US" sz="1400">
                <a:solidFill>
                  <a:srgbClr val="000099"/>
                </a:solidFill>
                <a:ea typeface="Arial Unicode MS" pitchFamily="34" charset="-128"/>
                <a:cs typeface="Arial Unicode MS" pitchFamily="34" charset="-128"/>
              </a:rPr>
              <a:t> project meeting</a:t>
            </a:r>
            <a:r>
              <a:rPr lang="en-GB" sz="1400">
                <a:solidFill>
                  <a:srgbClr val="000066"/>
                </a:solidFill>
              </a:rPr>
              <a:t> </a:t>
            </a:r>
            <a:endParaRPr lang="en-GB" sz="1400">
              <a:solidFill>
                <a:srgbClr val="990033"/>
              </a:solidFill>
            </a:endParaRPr>
          </a:p>
        </p:txBody>
      </p:sp>
      <p:sp>
        <p:nvSpPr>
          <p:cNvPr id="5123" name="Номер слайда 3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762000">
              <a:defRPr sz="2800" b="1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762000">
              <a:defRPr sz="2800" b="1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762000">
              <a:defRPr sz="2800" b="1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762000">
              <a:defRPr sz="2800" b="1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762000">
              <a:defRPr sz="2800" b="1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fld id="{7F94A132-701D-4E2F-83D3-9560AD527BB1}" type="slidenum">
              <a:rPr lang="en-GB" sz="1400" b="0">
                <a:solidFill>
                  <a:srgbClr val="000099"/>
                </a:solidFill>
              </a:rPr>
              <a:pPr/>
              <a:t>7</a:t>
            </a:fld>
            <a:endParaRPr lang="en-GB" sz="1400" b="0">
              <a:solidFill>
                <a:srgbClr val="000099"/>
              </a:solidFill>
            </a:endParaRPr>
          </a:p>
        </p:txBody>
      </p:sp>
      <p:pic>
        <p:nvPicPr>
          <p:cNvPr id="5124" name="Picture 7"/>
          <p:cNvPicPr>
            <a:picLocks noGrp="1"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3064"/>
          <a:stretch>
            <a:fillRect/>
          </a:stretch>
        </p:blipFill>
        <p:spPr bwMode="auto">
          <a:xfrm>
            <a:off x="349250" y="6200775"/>
            <a:ext cx="5461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8" name="Rectangle 4"/>
          <p:cNvSpPr>
            <a:spLocks noChangeArrowheads="1"/>
          </p:cNvSpPr>
          <p:nvPr/>
        </p:nvSpPr>
        <p:spPr bwMode="auto">
          <a:xfrm>
            <a:off x="161925" y="38100"/>
            <a:ext cx="8848725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800" rIns="92075" bIns="46038"/>
          <a:lstStyle/>
          <a:p>
            <a:pPr algn="ctr" defTabSz="762000">
              <a:lnSpc>
                <a:spcPct val="80000"/>
              </a:lnSpc>
            </a:pPr>
            <a:r>
              <a:rPr lang="en-US" sz="3200">
                <a:solidFill>
                  <a:srgbClr val="000099"/>
                </a:solidFill>
              </a:rPr>
              <a:t>UO</a:t>
            </a:r>
            <a:r>
              <a:rPr lang="en-US" sz="3200" baseline="-25000">
                <a:solidFill>
                  <a:srgbClr val="000099"/>
                </a:solidFill>
              </a:rPr>
              <a:t>2</a:t>
            </a:r>
            <a:r>
              <a:rPr lang="en-US" sz="3200">
                <a:solidFill>
                  <a:srgbClr val="000099"/>
                </a:solidFill>
              </a:rPr>
              <a:t>–FeO–CaO system</a:t>
            </a:r>
            <a:endParaRPr lang="ru-RU" sz="3200">
              <a:solidFill>
                <a:srgbClr val="000099"/>
              </a:solidFill>
            </a:endParaRPr>
          </a:p>
        </p:txBody>
      </p:sp>
      <p:grpSp>
        <p:nvGrpSpPr>
          <p:cNvPr id="5129" name="Group 416"/>
          <p:cNvGrpSpPr>
            <a:grpSpLocks/>
          </p:cNvGrpSpPr>
          <p:nvPr/>
        </p:nvGrpSpPr>
        <p:grpSpPr bwMode="auto">
          <a:xfrm>
            <a:off x="3735388" y="1057275"/>
            <a:ext cx="2124075" cy="1716088"/>
            <a:chOff x="2462" y="1482"/>
            <a:chExt cx="1338" cy="1081"/>
          </a:xfrm>
        </p:grpSpPr>
        <p:sp>
          <p:nvSpPr>
            <p:cNvPr id="5351" name="Freeform 17"/>
            <p:cNvSpPr>
              <a:spLocks/>
            </p:cNvSpPr>
            <p:nvPr/>
          </p:nvSpPr>
          <p:spPr bwMode="auto">
            <a:xfrm>
              <a:off x="2982" y="1790"/>
              <a:ext cx="651" cy="476"/>
            </a:xfrm>
            <a:custGeom>
              <a:avLst/>
              <a:gdLst>
                <a:gd name="T0" fmla="*/ 2668 w 2668"/>
                <a:gd name="T1" fmla="*/ 1330 h 1330"/>
                <a:gd name="T2" fmla="*/ 0 w 2668"/>
                <a:gd name="T3" fmla="*/ 0 h 1330"/>
                <a:gd name="T4" fmla="*/ 0 60000 65536"/>
                <a:gd name="T5" fmla="*/ 0 60000 65536"/>
                <a:gd name="T6" fmla="*/ 0 w 2668"/>
                <a:gd name="T7" fmla="*/ 0 h 1330"/>
                <a:gd name="T8" fmla="*/ 2668 w 2668"/>
                <a:gd name="T9" fmla="*/ 1330 h 133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668" h="1330">
                  <a:moveTo>
                    <a:pt x="2668" y="1330"/>
                  </a:moveTo>
                  <a:cubicBezTo>
                    <a:pt x="2147" y="783"/>
                    <a:pt x="1083" y="408"/>
                    <a:pt x="0" y="0"/>
                  </a:cubicBezTo>
                </a:path>
              </a:pathLst>
            </a:custGeom>
            <a:noFill/>
            <a:ln w="19050" cap="flat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352" name="Freeform 18"/>
            <p:cNvSpPr>
              <a:spLocks noEditPoints="1"/>
            </p:cNvSpPr>
            <p:nvPr/>
          </p:nvSpPr>
          <p:spPr bwMode="auto">
            <a:xfrm>
              <a:off x="2656" y="1597"/>
              <a:ext cx="325" cy="196"/>
            </a:xfrm>
            <a:custGeom>
              <a:avLst/>
              <a:gdLst>
                <a:gd name="T0" fmla="*/ 1302 w 1333"/>
                <a:gd name="T1" fmla="*/ 539 h 548"/>
                <a:gd name="T2" fmla="*/ 1247 w 1333"/>
                <a:gd name="T3" fmla="*/ 517 h 548"/>
                <a:gd name="T4" fmla="*/ 1253 w 1333"/>
                <a:gd name="T5" fmla="*/ 497 h 548"/>
                <a:gd name="T6" fmla="*/ 1285 w 1333"/>
                <a:gd name="T7" fmla="*/ 509 h 548"/>
                <a:gd name="T8" fmla="*/ 1333 w 1333"/>
                <a:gd name="T9" fmla="*/ 528 h 548"/>
                <a:gd name="T10" fmla="*/ 1185 w 1333"/>
                <a:gd name="T11" fmla="*/ 493 h 548"/>
                <a:gd name="T12" fmla="*/ 1144 w 1333"/>
                <a:gd name="T13" fmla="*/ 476 h 548"/>
                <a:gd name="T14" fmla="*/ 1113 w 1333"/>
                <a:gd name="T15" fmla="*/ 441 h 548"/>
                <a:gd name="T16" fmla="*/ 1189 w 1333"/>
                <a:gd name="T17" fmla="*/ 471 h 548"/>
                <a:gd name="T18" fmla="*/ 1185 w 1333"/>
                <a:gd name="T19" fmla="*/ 493 h 548"/>
                <a:gd name="T20" fmla="*/ 1019 w 1333"/>
                <a:gd name="T21" fmla="*/ 427 h 548"/>
                <a:gd name="T22" fmla="*/ 965 w 1333"/>
                <a:gd name="T23" fmla="*/ 405 h 548"/>
                <a:gd name="T24" fmla="*/ 982 w 1333"/>
                <a:gd name="T25" fmla="*/ 389 h 548"/>
                <a:gd name="T26" fmla="*/ 1053 w 1333"/>
                <a:gd name="T27" fmla="*/ 417 h 548"/>
                <a:gd name="T28" fmla="*/ 905 w 1333"/>
                <a:gd name="T29" fmla="*/ 381 h 548"/>
                <a:gd name="T30" fmla="*/ 825 w 1333"/>
                <a:gd name="T31" fmla="*/ 349 h 548"/>
                <a:gd name="T32" fmla="*/ 888 w 1333"/>
                <a:gd name="T33" fmla="*/ 351 h 548"/>
                <a:gd name="T34" fmla="*/ 905 w 1333"/>
                <a:gd name="T35" fmla="*/ 381 h 548"/>
                <a:gd name="T36" fmla="*/ 684 w 1333"/>
                <a:gd name="T37" fmla="*/ 293 h 548"/>
                <a:gd name="T38" fmla="*/ 772 w 1333"/>
                <a:gd name="T39" fmla="*/ 305 h 548"/>
                <a:gd name="T40" fmla="*/ 624 w 1333"/>
                <a:gd name="T41" fmla="*/ 269 h 548"/>
                <a:gd name="T42" fmla="*/ 544 w 1333"/>
                <a:gd name="T43" fmla="*/ 237 h 548"/>
                <a:gd name="T44" fmla="*/ 589 w 1333"/>
                <a:gd name="T45" fmla="*/ 232 h 548"/>
                <a:gd name="T46" fmla="*/ 624 w 1333"/>
                <a:gd name="T47" fmla="*/ 269 h 548"/>
                <a:gd name="T48" fmla="*/ 482 w 1333"/>
                <a:gd name="T49" fmla="*/ 212 h 548"/>
                <a:gd name="T50" fmla="*/ 412 w 1333"/>
                <a:gd name="T51" fmla="*/ 162 h 548"/>
                <a:gd name="T52" fmla="*/ 492 w 1333"/>
                <a:gd name="T53" fmla="*/ 193 h 548"/>
                <a:gd name="T54" fmla="*/ 344 w 1333"/>
                <a:gd name="T55" fmla="*/ 157 h 548"/>
                <a:gd name="T56" fmla="*/ 292 w 1333"/>
                <a:gd name="T57" fmla="*/ 137 h 548"/>
                <a:gd name="T58" fmla="*/ 272 w 1333"/>
                <a:gd name="T59" fmla="*/ 106 h 548"/>
                <a:gd name="T60" fmla="*/ 346 w 1333"/>
                <a:gd name="T61" fmla="*/ 135 h 548"/>
                <a:gd name="T62" fmla="*/ 344 w 1333"/>
                <a:gd name="T63" fmla="*/ 157 h 548"/>
                <a:gd name="T64" fmla="*/ 165 w 1333"/>
                <a:gd name="T65" fmla="*/ 86 h 548"/>
                <a:gd name="T66" fmla="*/ 124 w 1333"/>
                <a:gd name="T67" fmla="*/ 70 h 548"/>
                <a:gd name="T68" fmla="*/ 135 w 1333"/>
                <a:gd name="T69" fmla="*/ 51 h 548"/>
                <a:gd name="T70" fmla="*/ 212 w 1333"/>
                <a:gd name="T71" fmla="*/ 81 h 548"/>
                <a:gd name="T72" fmla="*/ 64 w 1333"/>
                <a:gd name="T73" fmla="*/ 45 h 548"/>
                <a:gd name="T74" fmla="*/ 27 w 1333"/>
                <a:gd name="T75" fmla="*/ 31 h 548"/>
                <a:gd name="T76" fmla="*/ 8 w 1333"/>
                <a:gd name="T77" fmla="*/ 0 h 548"/>
                <a:gd name="T78" fmla="*/ 66 w 1333"/>
                <a:gd name="T79" fmla="*/ 23 h 548"/>
                <a:gd name="T80" fmla="*/ 64 w 1333"/>
                <a:gd name="T81" fmla="*/ 45 h 548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w 1333"/>
                <a:gd name="T124" fmla="*/ 0 h 548"/>
                <a:gd name="T125" fmla="*/ 1333 w 1333"/>
                <a:gd name="T126" fmla="*/ 548 h 548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T123" t="T124" r="T125" b="T126"/>
              <a:pathLst>
                <a:path w="1333" h="548">
                  <a:moveTo>
                    <a:pt x="1325" y="548"/>
                  </a:moveTo>
                  <a:lnTo>
                    <a:pt x="1302" y="539"/>
                  </a:lnTo>
                  <a:lnTo>
                    <a:pt x="1276" y="529"/>
                  </a:lnTo>
                  <a:lnTo>
                    <a:pt x="1247" y="517"/>
                  </a:lnTo>
                  <a:lnTo>
                    <a:pt x="1245" y="517"/>
                  </a:lnTo>
                  <a:lnTo>
                    <a:pt x="1253" y="497"/>
                  </a:lnTo>
                  <a:lnTo>
                    <a:pt x="1255" y="497"/>
                  </a:lnTo>
                  <a:lnTo>
                    <a:pt x="1285" y="509"/>
                  </a:lnTo>
                  <a:lnTo>
                    <a:pt x="1310" y="519"/>
                  </a:lnTo>
                  <a:lnTo>
                    <a:pt x="1333" y="528"/>
                  </a:lnTo>
                  <a:lnTo>
                    <a:pt x="1325" y="548"/>
                  </a:lnTo>
                  <a:close/>
                  <a:moveTo>
                    <a:pt x="1185" y="493"/>
                  </a:moveTo>
                  <a:lnTo>
                    <a:pt x="1181" y="491"/>
                  </a:lnTo>
                  <a:lnTo>
                    <a:pt x="1144" y="476"/>
                  </a:lnTo>
                  <a:lnTo>
                    <a:pt x="1105" y="461"/>
                  </a:lnTo>
                  <a:lnTo>
                    <a:pt x="1113" y="441"/>
                  </a:lnTo>
                  <a:lnTo>
                    <a:pt x="1151" y="456"/>
                  </a:lnTo>
                  <a:lnTo>
                    <a:pt x="1189" y="471"/>
                  </a:lnTo>
                  <a:lnTo>
                    <a:pt x="1193" y="473"/>
                  </a:lnTo>
                  <a:lnTo>
                    <a:pt x="1185" y="493"/>
                  </a:lnTo>
                  <a:close/>
                  <a:moveTo>
                    <a:pt x="1045" y="437"/>
                  </a:moveTo>
                  <a:lnTo>
                    <a:pt x="1019" y="427"/>
                  </a:lnTo>
                  <a:lnTo>
                    <a:pt x="974" y="409"/>
                  </a:lnTo>
                  <a:lnTo>
                    <a:pt x="965" y="405"/>
                  </a:lnTo>
                  <a:lnTo>
                    <a:pt x="973" y="385"/>
                  </a:lnTo>
                  <a:lnTo>
                    <a:pt x="982" y="389"/>
                  </a:lnTo>
                  <a:lnTo>
                    <a:pt x="1027" y="407"/>
                  </a:lnTo>
                  <a:lnTo>
                    <a:pt x="1053" y="417"/>
                  </a:lnTo>
                  <a:lnTo>
                    <a:pt x="1045" y="437"/>
                  </a:lnTo>
                  <a:close/>
                  <a:moveTo>
                    <a:pt x="905" y="381"/>
                  </a:moveTo>
                  <a:lnTo>
                    <a:pt x="880" y="371"/>
                  </a:lnTo>
                  <a:lnTo>
                    <a:pt x="825" y="349"/>
                  </a:lnTo>
                  <a:lnTo>
                    <a:pt x="833" y="329"/>
                  </a:lnTo>
                  <a:lnTo>
                    <a:pt x="888" y="351"/>
                  </a:lnTo>
                  <a:lnTo>
                    <a:pt x="913" y="361"/>
                  </a:lnTo>
                  <a:lnTo>
                    <a:pt x="905" y="381"/>
                  </a:lnTo>
                  <a:close/>
                  <a:moveTo>
                    <a:pt x="765" y="325"/>
                  </a:moveTo>
                  <a:lnTo>
                    <a:pt x="684" y="293"/>
                  </a:lnTo>
                  <a:lnTo>
                    <a:pt x="692" y="273"/>
                  </a:lnTo>
                  <a:lnTo>
                    <a:pt x="772" y="305"/>
                  </a:lnTo>
                  <a:lnTo>
                    <a:pt x="765" y="325"/>
                  </a:lnTo>
                  <a:close/>
                  <a:moveTo>
                    <a:pt x="624" y="269"/>
                  </a:moveTo>
                  <a:lnTo>
                    <a:pt x="581" y="252"/>
                  </a:lnTo>
                  <a:lnTo>
                    <a:pt x="544" y="237"/>
                  </a:lnTo>
                  <a:lnTo>
                    <a:pt x="552" y="217"/>
                  </a:lnTo>
                  <a:lnTo>
                    <a:pt x="589" y="232"/>
                  </a:lnTo>
                  <a:lnTo>
                    <a:pt x="632" y="249"/>
                  </a:lnTo>
                  <a:lnTo>
                    <a:pt x="624" y="269"/>
                  </a:lnTo>
                  <a:close/>
                  <a:moveTo>
                    <a:pt x="484" y="213"/>
                  </a:moveTo>
                  <a:lnTo>
                    <a:pt x="482" y="212"/>
                  </a:lnTo>
                  <a:lnTo>
                    <a:pt x="404" y="181"/>
                  </a:lnTo>
                  <a:lnTo>
                    <a:pt x="412" y="162"/>
                  </a:lnTo>
                  <a:lnTo>
                    <a:pt x="490" y="192"/>
                  </a:lnTo>
                  <a:lnTo>
                    <a:pt x="492" y="193"/>
                  </a:lnTo>
                  <a:lnTo>
                    <a:pt x="484" y="213"/>
                  </a:lnTo>
                  <a:close/>
                  <a:moveTo>
                    <a:pt x="344" y="157"/>
                  </a:moveTo>
                  <a:lnTo>
                    <a:pt x="338" y="155"/>
                  </a:lnTo>
                  <a:lnTo>
                    <a:pt x="292" y="137"/>
                  </a:lnTo>
                  <a:lnTo>
                    <a:pt x="264" y="126"/>
                  </a:lnTo>
                  <a:lnTo>
                    <a:pt x="272" y="106"/>
                  </a:lnTo>
                  <a:lnTo>
                    <a:pt x="300" y="117"/>
                  </a:lnTo>
                  <a:lnTo>
                    <a:pt x="346" y="135"/>
                  </a:lnTo>
                  <a:lnTo>
                    <a:pt x="352" y="137"/>
                  </a:lnTo>
                  <a:lnTo>
                    <a:pt x="344" y="157"/>
                  </a:lnTo>
                  <a:close/>
                  <a:moveTo>
                    <a:pt x="204" y="101"/>
                  </a:moveTo>
                  <a:lnTo>
                    <a:pt x="165" y="86"/>
                  </a:lnTo>
                  <a:lnTo>
                    <a:pt x="127" y="71"/>
                  </a:lnTo>
                  <a:lnTo>
                    <a:pt x="124" y="70"/>
                  </a:lnTo>
                  <a:lnTo>
                    <a:pt x="132" y="50"/>
                  </a:lnTo>
                  <a:lnTo>
                    <a:pt x="135" y="51"/>
                  </a:lnTo>
                  <a:lnTo>
                    <a:pt x="173" y="66"/>
                  </a:lnTo>
                  <a:lnTo>
                    <a:pt x="212" y="81"/>
                  </a:lnTo>
                  <a:lnTo>
                    <a:pt x="204" y="101"/>
                  </a:lnTo>
                  <a:close/>
                  <a:moveTo>
                    <a:pt x="64" y="45"/>
                  </a:moveTo>
                  <a:lnTo>
                    <a:pt x="58" y="43"/>
                  </a:lnTo>
                  <a:lnTo>
                    <a:pt x="27" y="31"/>
                  </a:lnTo>
                  <a:lnTo>
                    <a:pt x="0" y="20"/>
                  </a:lnTo>
                  <a:lnTo>
                    <a:pt x="8" y="0"/>
                  </a:lnTo>
                  <a:lnTo>
                    <a:pt x="35" y="11"/>
                  </a:lnTo>
                  <a:lnTo>
                    <a:pt x="66" y="23"/>
                  </a:lnTo>
                  <a:lnTo>
                    <a:pt x="72" y="26"/>
                  </a:lnTo>
                  <a:lnTo>
                    <a:pt x="64" y="45"/>
                  </a:lnTo>
                  <a:close/>
                </a:path>
              </a:pathLst>
            </a:custGeom>
            <a:solidFill>
              <a:srgbClr val="0000FF"/>
            </a:solidFill>
            <a:ln w="1588" cap="flat">
              <a:solidFill>
                <a:srgbClr val="0000FF"/>
              </a:solidFill>
              <a:prstDash val="solid"/>
              <a:bevel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5353" name="Freeform 19"/>
            <p:cNvSpPr>
              <a:spLocks noEditPoints="1"/>
            </p:cNvSpPr>
            <p:nvPr/>
          </p:nvSpPr>
          <p:spPr bwMode="auto">
            <a:xfrm>
              <a:off x="2654" y="1594"/>
              <a:ext cx="169" cy="668"/>
            </a:xfrm>
            <a:custGeom>
              <a:avLst/>
              <a:gdLst>
                <a:gd name="T0" fmla="*/ 642 w 691"/>
                <a:gd name="T1" fmla="*/ 1784 h 1865"/>
                <a:gd name="T2" fmla="*/ 691 w 691"/>
                <a:gd name="T3" fmla="*/ 1857 h 1865"/>
                <a:gd name="T4" fmla="*/ 620 w 691"/>
                <a:gd name="T5" fmla="*/ 1723 h 1865"/>
                <a:gd name="T6" fmla="*/ 611 w 691"/>
                <a:gd name="T7" fmla="*/ 1635 h 1865"/>
                <a:gd name="T8" fmla="*/ 620 w 691"/>
                <a:gd name="T9" fmla="*/ 1723 h 1865"/>
                <a:gd name="T10" fmla="*/ 539 w 691"/>
                <a:gd name="T11" fmla="*/ 1500 h 1865"/>
                <a:gd name="T12" fmla="*/ 589 w 691"/>
                <a:gd name="T13" fmla="*/ 1574 h 1865"/>
                <a:gd name="T14" fmla="*/ 517 w 691"/>
                <a:gd name="T15" fmla="*/ 1439 h 1865"/>
                <a:gd name="T16" fmla="*/ 508 w 691"/>
                <a:gd name="T17" fmla="*/ 1351 h 1865"/>
                <a:gd name="T18" fmla="*/ 517 w 691"/>
                <a:gd name="T19" fmla="*/ 1439 h 1865"/>
                <a:gd name="T20" fmla="*/ 437 w 691"/>
                <a:gd name="T21" fmla="*/ 1217 h 1865"/>
                <a:gd name="T22" fmla="*/ 486 w 691"/>
                <a:gd name="T23" fmla="*/ 1291 h 1865"/>
                <a:gd name="T24" fmla="*/ 415 w 691"/>
                <a:gd name="T25" fmla="*/ 1156 h 1865"/>
                <a:gd name="T26" fmla="*/ 406 w 691"/>
                <a:gd name="T27" fmla="*/ 1068 h 1865"/>
                <a:gd name="T28" fmla="*/ 415 w 691"/>
                <a:gd name="T29" fmla="*/ 1156 h 1865"/>
                <a:gd name="T30" fmla="*/ 334 w 691"/>
                <a:gd name="T31" fmla="*/ 933 h 1865"/>
                <a:gd name="T32" fmla="*/ 384 w 691"/>
                <a:gd name="T33" fmla="*/ 1007 h 1865"/>
                <a:gd name="T34" fmla="*/ 312 w 691"/>
                <a:gd name="T35" fmla="*/ 873 h 1865"/>
                <a:gd name="T36" fmla="*/ 303 w 691"/>
                <a:gd name="T37" fmla="*/ 784 h 1865"/>
                <a:gd name="T38" fmla="*/ 312 w 691"/>
                <a:gd name="T39" fmla="*/ 873 h 1865"/>
                <a:gd name="T40" fmla="*/ 232 w 691"/>
                <a:gd name="T41" fmla="*/ 650 h 1865"/>
                <a:gd name="T42" fmla="*/ 282 w 691"/>
                <a:gd name="T43" fmla="*/ 724 h 1865"/>
                <a:gd name="T44" fmla="*/ 210 w 691"/>
                <a:gd name="T45" fmla="*/ 589 h 1865"/>
                <a:gd name="T46" fmla="*/ 201 w 691"/>
                <a:gd name="T47" fmla="*/ 501 h 1865"/>
                <a:gd name="T48" fmla="*/ 210 w 691"/>
                <a:gd name="T49" fmla="*/ 589 h 1865"/>
                <a:gd name="T50" fmla="*/ 130 w 691"/>
                <a:gd name="T51" fmla="*/ 367 h 1865"/>
                <a:gd name="T52" fmla="*/ 179 w 691"/>
                <a:gd name="T53" fmla="*/ 440 h 1865"/>
                <a:gd name="T54" fmla="*/ 108 w 691"/>
                <a:gd name="T55" fmla="*/ 306 h 1865"/>
                <a:gd name="T56" fmla="*/ 99 w 691"/>
                <a:gd name="T57" fmla="*/ 218 h 1865"/>
                <a:gd name="T58" fmla="*/ 108 w 691"/>
                <a:gd name="T59" fmla="*/ 306 h 1865"/>
                <a:gd name="T60" fmla="*/ 27 w 691"/>
                <a:gd name="T61" fmla="*/ 83 h 1865"/>
                <a:gd name="T62" fmla="*/ 77 w 691"/>
                <a:gd name="T63" fmla="*/ 157 h 1865"/>
                <a:gd name="T64" fmla="*/ 5 w 691"/>
                <a:gd name="T65" fmla="*/ 23 h 1865"/>
                <a:gd name="T66" fmla="*/ 20 w 691"/>
                <a:gd name="T67" fmla="*/ 0 h 1865"/>
                <a:gd name="T68" fmla="*/ 5 w 691"/>
                <a:gd name="T69" fmla="*/ 23 h 1865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691"/>
                <a:gd name="T106" fmla="*/ 0 h 1865"/>
                <a:gd name="T107" fmla="*/ 691 w 691"/>
                <a:gd name="T108" fmla="*/ 1865 h 1865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691" h="1865">
                  <a:moveTo>
                    <a:pt x="671" y="1865"/>
                  </a:moveTo>
                  <a:lnTo>
                    <a:pt x="642" y="1784"/>
                  </a:lnTo>
                  <a:lnTo>
                    <a:pt x="662" y="1776"/>
                  </a:lnTo>
                  <a:lnTo>
                    <a:pt x="691" y="1857"/>
                  </a:lnTo>
                  <a:lnTo>
                    <a:pt x="671" y="1865"/>
                  </a:lnTo>
                  <a:close/>
                  <a:moveTo>
                    <a:pt x="620" y="1723"/>
                  </a:moveTo>
                  <a:lnTo>
                    <a:pt x="590" y="1642"/>
                  </a:lnTo>
                  <a:lnTo>
                    <a:pt x="611" y="1635"/>
                  </a:lnTo>
                  <a:lnTo>
                    <a:pt x="640" y="1716"/>
                  </a:lnTo>
                  <a:lnTo>
                    <a:pt x="620" y="1723"/>
                  </a:lnTo>
                  <a:close/>
                  <a:moveTo>
                    <a:pt x="568" y="1581"/>
                  </a:moveTo>
                  <a:lnTo>
                    <a:pt x="539" y="1500"/>
                  </a:lnTo>
                  <a:lnTo>
                    <a:pt x="559" y="1493"/>
                  </a:lnTo>
                  <a:lnTo>
                    <a:pt x="589" y="1574"/>
                  </a:lnTo>
                  <a:lnTo>
                    <a:pt x="568" y="1581"/>
                  </a:lnTo>
                  <a:close/>
                  <a:moveTo>
                    <a:pt x="517" y="1439"/>
                  </a:moveTo>
                  <a:lnTo>
                    <a:pt x="488" y="1358"/>
                  </a:lnTo>
                  <a:lnTo>
                    <a:pt x="508" y="1351"/>
                  </a:lnTo>
                  <a:lnTo>
                    <a:pt x="537" y="1432"/>
                  </a:lnTo>
                  <a:lnTo>
                    <a:pt x="517" y="1439"/>
                  </a:lnTo>
                  <a:close/>
                  <a:moveTo>
                    <a:pt x="466" y="1298"/>
                  </a:moveTo>
                  <a:lnTo>
                    <a:pt x="437" y="1217"/>
                  </a:lnTo>
                  <a:lnTo>
                    <a:pt x="457" y="1210"/>
                  </a:lnTo>
                  <a:lnTo>
                    <a:pt x="486" y="1291"/>
                  </a:lnTo>
                  <a:lnTo>
                    <a:pt x="466" y="1298"/>
                  </a:lnTo>
                  <a:close/>
                  <a:moveTo>
                    <a:pt x="415" y="1156"/>
                  </a:moveTo>
                  <a:lnTo>
                    <a:pt x="386" y="1075"/>
                  </a:lnTo>
                  <a:lnTo>
                    <a:pt x="406" y="1068"/>
                  </a:lnTo>
                  <a:lnTo>
                    <a:pt x="435" y="1149"/>
                  </a:lnTo>
                  <a:lnTo>
                    <a:pt x="415" y="1156"/>
                  </a:lnTo>
                  <a:close/>
                  <a:moveTo>
                    <a:pt x="364" y="1014"/>
                  </a:moveTo>
                  <a:lnTo>
                    <a:pt x="334" y="933"/>
                  </a:lnTo>
                  <a:lnTo>
                    <a:pt x="355" y="926"/>
                  </a:lnTo>
                  <a:lnTo>
                    <a:pt x="384" y="1007"/>
                  </a:lnTo>
                  <a:lnTo>
                    <a:pt x="364" y="1014"/>
                  </a:lnTo>
                  <a:close/>
                  <a:moveTo>
                    <a:pt x="312" y="873"/>
                  </a:moveTo>
                  <a:lnTo>
                    <a:pt x="283" y="792"/>
                  </a:lnTo>
                  <a:lnTo>
                    <a:pt x="303" y="784"/>
                  </a:lnTo>
                  <a:lnTo>
                    <a:pt x="333" y="865"/>
                  </a:lnTo>
                  <a:lnTo>
                    <a:pt x="312" y="873"/>
                  </a:lnTo>
                  <a:close/>
                  <a:moveTo>
                    <a:pt x="261" y="731"/>
                  </a:moveTo>
                  <a:lnTo>
                    <a:pt x="232" y="650"/>
                  </a:lnTo>
                  <a:lnTo>
                    <a:pt x="252" y="643"/>
                  </a:lnTo>
                  <a:lnTo>
                    <a:pt x="282" y="724"/>
                  </a:lnTo>
                  <a:lnTo>
                    <a:pt x="261" y="731"/>
                  </a:lnTo>
                  <a:close/>
                  <a:moveTo>
                    <a:pt x="210" y="589"/>
                  </a:moveTo>
                  <a:lnTo>
                    <a:pt x="181" y="508"/>
                  </a:lnTo>
                  <a:lnTo>
                    <a:pt x="201" y="501"/>
                  </a:lnTo>
                  <a:lnTo>
                    <a:pt x="230" y="582"/>
                  </a:lnTo>
                  <a:lnTo>
                    <a:pt x="210" y="589"/>
                  </a:lnTo>
                  <a:close/>
                  <a:moveTo>
                    <a:pt x="159" y="448"/>
                  </a:moveTo>
                  <a:lnTo>
                    <a:pt x="130" y="367"/>
                  </a:lnTo>
                  <a:lnTo>
                    <a:pt x="150" y="359"/>
                  </a:lnTo>
                  <a:lnTo>
                    <a:pt x="179" y="440"/>
                  </a:lnTo>
                  <a:lnTo>
                    <a:pt x="159" y="448"/>
                  </a:lnTo>
                  <a:close/>
                  <a:moveTo>
                    <a:pt x="108" y="306"/>
                  </a:moveTo>
                  <a:lnTo>
                    <a:pt x="79" y="225"/>
                  </a:lnTo>
                  <a:lnTo>
                    <a:pt x="99" y="218"/>
                  </a:lnTo>
                  <a:lnTo>
                    <a:pt x="128" y="299"/>
                  </a:lnTo>
                  <a:lnTo>
                    <a:pt x="108" y="306"/>
                  </a:lnTo>
                  <a:close/>
                  <a:moveTo>
                    <a:pt x="57" y="164"/>
                  </a:moveTo>
                  <a:lnTo>
                    <a:pt x="27" y="83"/>
                  </a:lnTo>
                  <a:lnTo>
                    <a:pt x="47" y="76"/>
                  </a:lnTo>
                  <a:lnTo>
                    <a:pt x="77" y="157"/>
                  </a:lnTo>
                  <a:lnTo>
                    <a:pt x="57" y="164"/>
                  </a:lnTo>
                  <a:close/>
                  <a:moveTo>
                    <a:pt x="5" y="23"/>
                  </a:moveTo>
                  <a:lnTo>
                    <a:pt x="0" y="7"/>
                  </a:lnTo>
                  <a:lnTo>
                    <a:pt x="20" y="0"/>
                  </a:lnTo>
                  <a:lnTo>
                    <a:pt x="26" y="15"/>
                  </a:lnTo>
                  <a:lnTo>
                    <a:pt x="5" y="23"/>
                  </a:lnTo>
                  <a:close/>
                </a:path>
              </a:pathLst>
            </a:custGeom>
            <a:solidFill>
              <a:srgbClr val="0000FF"/>
            </a:solidFill>
            <a:ln w="1588" cap="flat">
              <a:solidFill>
                <a:srgbClr val="0000FF"/>
              </a:solidFill>
              <a:prstDash val="solid"/>
              <a:bevel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5354" name="Freeform 20"/>
            <p:cNvSpPr>
              <a:spLocks noEditPoints="1"/>
            </p:cNvSpPr>
            <p:nvPr/>
          </p:nvSpPr>
          <p:spPr bwMode="auto">
            <a:xfrm>
              <a:off x="2793" y="2259"/>
              <a:ext cx="30" cy="105"/>
            </a:xfrm>
            <a:custGeom>
              <a:avLst/>
              <a:gdLst>
                <a:gd name="T0" fmla="*/ 125 w 125"/>
                <a:gd name="T1" fmla="*/ 8 h 294"/>
                <a:gd name="T2" fmla="*/ 96 w 125"/>
                <a:gd name="T3" fmla="*/ 88 h 294"/>
                <a:gd name="T4" fmla="*/ 75 w 125"/>
                <a:gd name="T5" fmla="*/ 81 h 294"/>
                <a:gd name="T6" fmla="*/ 105 w 125"/>
                <a:gd name="T7" fmla="*/ 0 h 294"/>
                <a:gd name="T8" fmla="*/ 125 w 125"/>
                <a:gd name="T9" fmla="*/ 8 h 294"/>
                <a:gd name="T10" fmla="*/ 73 w 125"/>
                <a:gd name="T11" fmla="*/ 149 h 294"/>
                <a:gd name="T12" fmla="*/ 44 w 125"/>
                <a:gd name="T13" fmla="*/ 230 h 294"/>
                <a:gd name="T14" fmla="*/ 24 w 125"/>
                <a:gd name="T15" fmla="*/ 223 h 294"/>
                <a:gd name="T16" fmla="*/ 53 w 125"/>
                <a:gd name="T17" fmla="*/ 142 h 294"/>
                <a:gd name="T18" fmla="*/ 73 w 125"/>
                <a:gd name="T19" fmla="*/ 149 h 294"/>
                <a:gd name="T20" fmla="*/ 22 w 125"/>
                <a:gd name="T21" fmla="*/ 291 h 294"/>
                <a:gd name="T22" fmla="*/ 20 w 125"/>
                <a:gd name="T23" fmla="*/ 294 h 294"/>
                <a:gd name="T24" fmla="*/ 0 w 125"/>
                <a:gd name="T25" fmla="*/ 287 h 294"/>
                <a:gd name="T26" fmla="*/ 2 w 125"/>
                <a:gd name="T27" fmla="*/ 283 h 294"/>
                <a:gd name="T28" fmla="*/ 22 w 125"/>
                <a:gd name="T29" fmla="*/ 291 h 294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125"/>
                <a:gd name="T46" fmla="*/ 0 h 294"/>
                <a:gd name="T47" fmla="*/ 125 w 125"/>
                <a:gd name="T48" fmla="*/ 294 h 294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125" h="294">
                  <a:moveTo>
                    <a:pt x="125" y="8"/>
                  </a:moveTo>
                  <a:lnTo>
                    <a:pt x="96" y="88"/>
                  </a:lnTo>
                  <a:lnTo>
                    <a:pt x="75" y="81"/>
                  </a:lnTo>
                  <a:lnTo>
                    <a:pt x="105" y="0"/>
                  </a:lnTo>
                  <a:lnTo>
                    <a:pt x="125" y="8"/>
                  </a:lnTo>
                  <a:close/>
                  <a:moveTo>
                    <a:pt x="73" y="149"/>
                  </a:moveTo>
                  <a:lnTo>
                    <a:pt x="44" y="230"/>
                  </a:lnTo>
                  <a:lnTo>
                    <a:pt x="24" y="223"/>
                  </a:lnTo>
                  <a:lnTo>
                    <a:pt x="53" y="142"/>
                  </a:lnTo>
                  <a:lnTo>
                    <a:pt x="73" y="149"/>
                  </a:lnTo>
                  <a:close/>
                  <a:moveTo>
                    <a:pt x="22" y="291"/>
                  </a:moveTo>
                  <a:lnTo>
                    <a:pt x="20" y="294"/>
                  </a:lnTo>
                  <a:lnTo>
                    <a:pt x="0" y="287"/>
                  </a:lnTo>
                  <a:lnTo>
                    <a:pt x="2" y="283"/>
                  </a:lnTo>
                  <a:lnTo>
                    <a:pt x="22" y="291"/>
                  </a:lnTo>
                  <a:close/>
                </a:path>
              </a:pathLst>
            </a:custGeom>
            <a:solidFill>
              <a:srgbClr val="0000FF"/>
            </a:solidFill>
            <a:ln w="1588" cap="flat">
              <a:solidFill>
                <a:srgbClr val="0000FF"/>
              </a:solidFill>
              <a:prstDash val="solid"/>
              <a:bevel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5355" name="Line 21"/>
            <p:cNvSpPr>
              <a:spLocks noChangeShapeType="1"/>
            </p:cNvSpPr>
            <p:nvPr/>
          </p:nvSpPr>
          <p:spPr bwMode="auto">
            <a:xfrm flipH="1">
              <a:off x="3630" y="2252"/>
              <a:ext cx="44" cy="16"/>
            </a:xfrm>
            <a:prstGeom prst="line">
              <a:avLst/>
            </a:prstGeom>
            <a:noFill/>
            <a:ln w="1905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356" name="Line 22"/>
            <p:cNvSpPr>
              <a:spLocks noChangeShapeType="1"/>
            </p:cNvSpPr>
            <p:nvPr/>
          </p:nvSpPr>
          <p:spPr bwMode="auto">
            <a:xfrm flipH="1">
              <a:off x="2821" y="2268"/>
              <a:ext cx="854" cy="0"/>
            </a:xfrm>
            <a:prstGeom prst="line">
              <a:avLst/>
            </a:prstGeom>
            <a:noFill/>
            <a:ln w="1905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357" name="Line 23"/>
            <p:cNvSpPr>
              <a:spLocks noChangeShapeType="1"/>
            </p:cNvSpPr>
            <p:nvPr/>
          </p:nvSpPr>
          <p:spPr bwMode="auto">
            <a:xfrm>
              <a:off x="2657" y="1575"/>
              <a:ext cx="0" cy="799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358" name="Line 24"/>
            <p:cNvSpPr>
              <a:spLocks noChangeShapeType="1"/>
            </p:cNvSpPr>
            <p:nvPr/>
          </p:nvSpPr>
          <p:spPr bwMode="auto">
            <a:xfrm>
              <a:off x="2657" y="2329"/>
              <a:ext cx="7" cy="1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359" name="Line 25"/>
            <p:cNvSpPr>
              <a:spLocks noChangeShapeType="1"/>
            </p:cNvSpPr>
            <p:nvPr/>
          </p:nvSpPr>
          <p:spPr bwMode="auto">
            <a:xfrm>
              <a:off x="2657" y="2285"/>
              <a:ext cx="7" cy="0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360" name="Line 26"/>
            <p:cNvSpPr>
              <a:spLocks noChangeShapeType="1"/>
            </p:cNvSpPr>
            <p:nvPr/>
          </p:nvSpPr>
          <p:spPr bwMode="auto">
            <a:xfrm>
              <a:off x="2657" y="2240"/>
              <a:ext cx="7" cy="1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361" name="Line 27"/>
            <p:cNvSpPr>
              <a:spLocks noChangeShapeType="1"/>
            </p:cNvSpPr>
            <p:nvPr/>
          </p:nvSpPr>
          <p:spPr bwMode="auto">
            <a:xfrm>
              <a:off x="2657" y="2196"/>
              <a:ext cx="7" cy="1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362" name="Line 28"/>
            <p:cNvSpPr>
              <a:spLocks noChangeShapeType="1"/>
            </p:cNvSpPr>
            <p:nvPr/>
          </p:nvSpPr>
          <p:spPr bwMode="auto">
            <a:xfrm>
              <a:off x="2657" y="2152"/>
              <a:ext cx="7" cy="0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363" name="Line 29"/>
            <p:cNvSpPr>
              <a:spLocks noChangeShapeType="1"/>
            </p:cNvSpPr>
            <p:nvPr/>
          </p:nvSpPr>
          <p:spPr bwMode="auto">
            <a:xfrm>
              <a:off x="2657" y="2108"/>
              <a:ext cx="7" cy="0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364" name="Line 30"/>
            <p:cNvSpPr>
              <a:spLocks noChangeShapeType="1"/>
            </p:cNvSpPr>
            <p:nvPr/>
          </p:nvSpPr>
          <p:spPr bwMode="auto">
            <a:xfrm>
              <a:off x="2657" y="2064"/>
              <a:ext cx="7" cy="0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365" name="Line 31"/>
            <p:cNvSpPr>
              <a:spLocks noChangeShapeType="1"/>
            </p:cNvSpPr>
            <p:nvPr/>
          </p:nvSpPr>
          <p:spPr bwMode="auto">
            <a:xfrm>
              <a:off x="2657" y="2019"/>
              <a:ext cx="7" cy="1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366" name="Line 32"/>
            <p:cNvSpPr>
              <a:spLocks noChangeShapeType="1"/>
            </p:cNvSpPr>
            <p:nvPr/>
          </p:nvSpPr>
          <p:spPr bwMode="auto">
            <a:xfrm>
              <a:off x="2657" y="1975"/>
              <a:ext cx="7" cy="0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367" name="Line 33"/>
            <p:cNvSpPr>
              <a:spLocks noChangeShapeType="1"/>
            </p:cNvSpPr>
            <p:nvPr/>
          </p:nvSpPr>
          <p:spPr bwMode="auto">
            <a:xfrm>
              <a:off x="2657" y="1930"/>
              <a:ext cx="7" cy="0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368" name="Line 34"/>
            <p:cNvSpPr>
              <a:spLocks noChangeShapeType="1"/>
            </p:cNvSpPr>
            <p:nvPr/>
          </p:nvSpPr>
          <p:spPr bwMode="auto">
            <a:xfrm>
              <a:off x="2657" y="1886"/>
              <a:ext cx="7" cy="0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369" name="Line 35"/>
            <p:cNvSpPr>
              <a:spLocks noChangeShapeType="1"/>
            </p:cNvSpPr>
            <p:nvPr/>
          </p:nvSpPr>
          <p:spPr bwMode="auto">
            <a:xfrm>
              <a:off x="2657" y="1841"/>
              <a:ext cx="7" cy="1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370" name="Line 36"/>
            <p:cNvSpPr>
              <a:spLocks noChangeShapeType="1"/>
            </p:cNvSpPr>
            <p:nvPr/>
          </p:nvSpPr>
          <p:spPr bwMode="auto">
            <a:xfrm>
              <a:off x="2657" y="1797"/>
              <a:ext cx="7" cy="0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371" name="Line 37"/>
            <p:cNvSpPr>
              <a:spLocks noChangeShapeType="1"/>
            </p:cNvSpPr>
            <p:nvPr/>
          </p:nvSpPr>
          <p:spPr bwMode="auto">
            <a:xfrm>
              <a:off x="2657" y="1752"/>
              <a:ext cx="7" cy="1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372" name="Line 38"/>
            <p:cNvSpPr>
              <a:spLocks noChangeShapeType="1"/>
            </p:cNvSpPr>
            <p:nvPr/>
          </p:nvSpPr>
          <p:spPr bwMode="auto">
            <a:xfrm>
              <a:off x="2657" y="1708"/>
              <a:ext cx="7" cy="0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373" name="Line 39"/>
            <p:cNvSpPr>
              <a:spLocks noChangeShapeType="1"/>
            </p:cNvSpPr>
            <p:nvPr/>
          </p:nvSpPr>
          <p:spPr bwMode="auto">
            <a:xfrm>
              <a:off x="2657" y="1664"/>
              <a:ext cx="7" cy="0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374" name="Line 40"/>
            <p:cNvSpPr>
              <a:spLocks noChangeShapeType="1"/>
            </p:cNvSpPr>
            <p:nvPr/>
          </p:nvSpPr>
          <p:spPr bwMode="auto">
            <a:xfrm>
              <a:off x="2657" y="1620"/>
              <a:ext cx="7" cy="0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375" name="Line 41"/>
            <p:cNvSpPr>
              <a:spLocks noChangeShapeType="1"/>
            </p:cNvSpPr>
            <p:nvPr/>
          </p:nvSpPr>
          <p:spPr bwMode="auto">
            <a:xfrm>
              <a:off x="2657" y="1575"/>
              <a:ext cx="7" cy="1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376" name="Line 42"/>
            <p:cNvSpPr>
              <a:spLocks noChangeShapeType="1"/>
            </p:cNvSpPr>
            <p:nvPr/>
          </p:nvSpPr>
          <p:spPr bwMode="auto">
            <a:xfrm>
              <a:off x="2657" y="2285"/>
              <a:ext cx="9" cy="0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377" name="Line 43"/>
            <p:cNvSpPr>
              <a:spLocks noChangeShapeType="1"/>
            </p:cNvSpPr>
            <p:nvPr/>
          </p:nvSpPr>
          <p:spPr bwMode="auto">
            <a:xfrm>
              <a:off x="2657" y="2196"/>
              <a:ext cx="9" cy="1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378" name="Line 44"/>
            <p:cNvSpPr>
              <a:spLocks noChangeShapeType="1"/>
            </p:cNvSpPr>
            <p:nvPr/>
          </p:nvSpPr>
          <p:spPr bwMode="auto">
            <a:xfrm>
              <a:off x="2657" y="2108"/>
              <a:ext cx="9" cy="0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379" name="Line 45"/>
            <p:cNvSpPr>
              <a:spLocks noChangeShapeType="1"/>
            </p:cNvSpPr>
            <p:nvPr/>
          </p:nvSpPr>
          <p:spPr bwMode="auto">
            <a:xfrm>
              <a:off x="2657" y="2019"/>
              <a:ext cx="9" cy="1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380" name="Line 46"/>
            <p:cNvSpPr>
              <a:spLocks noChangeShapeType="1"/>
            </p:cNvSpPr>
            <p:nvPr/>
          </p:nvSpPr>
          <p:spPr bwMode="auto">
            <a:xfrm>
              <a:off x="2657" y="1930"/>
              <a:ext cx="9" cy="0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381" name="Line 47"/>
            <p:cNvSpPr>
              <a:spLocks noChangeShapeType="1"/>
            </p:cNvSpPr>
            <p:nvPr/>
          </p:nvSpPr>
          <p:spPr bwMode="auto">
            <a:xfrm>
              <a:off x="2657" y="1841"/>
              <a:ext cx="9" cy="1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382" name="Line 48"/>
            <p:cNvSpPr>
              <a:spLocks noChangeShapeType="1"/>
            </p:cNvSpPr>
            <p:nvPr/>
          </p:nvSpPr>
          <p:spPr bwMode="auto">
            <a:xfrm>
              <a:off x="2657" y="1752"/>
              <a:ext cx="9" cy="1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383" name="Line 49"/>
            <p:cNvSpPr>
              <a:spLocks noChangeShapeType="1"/>
            </p:cNvSpPr>
            <p:nvPr/>
          </p:nvSpPr>
          <p:spPr bwMode="auto">
            <a:xfrm>
              <a:off x="2657" y="1664"/>
              <a:ext cx="9" cy="0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384" name="Line 50"/>
            <p:cNvSpPr>
              <a:spLocks noChangeShapeType="1"/>
            </p:cNvSpPr>
            <p:nvPr/>
          </p:nvSpPr>
          <p:spPr bwMode="auto">
            <a:xfrm>
              <a:off x="2657" y="1575"/>
              <a:ext cx="9" cy="1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385" name="Line 51"/>
            <p:cNvSpPr>
              <a:spLocks noChangeShapeType="1"/>
            </p:cNvSpPr>
            <p:nvPr/>
          </p:nvSpPr>
          <p:spPr bwMode="auto">
            <a:xfrm>
              <a:off x="2657" y="2374"/>
              <a:ext cx="1017" cy="1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386" name="Line 52"/>
            <p:cNvSpPr>
              <a:spLocks noChangeShapeType="1"/>
            </p:cNvSpPr>
            <p:nvPr/>
          </p:nvSpPr>
          <p:spPr bwMode="auto">
            <a:xfrm flipV="1">
              <a:off x="2759" y="2361"/>
              <a:ext cx="0" cy="13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387" name="Line 53"/>
            <p:cNvSpPr>
              <a:spLocks noChangeShapeType="1"/>
            </p:cNvSpPr>
            <p:nvPr/>
          </p:nvSpPr>
          <p:spPr bwMode="auto">
            <a:xfrm flipV="1">
              <a:off x="2860" y="2361"/>
              <a:ext cx="0" cy="13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388" name="Line 54"/>
            <p:cNvSpPr>
              <a:spLocks noChangeShapeType="1"/>
            </p:cNvSpPr>
            <p:nvPr/>
          </p:nvSpPr>
          <p:spPr bwMode="auto">
            <a:xfrm flipV="1">
              <a:off x="2962" y="2361"/>
              <a:ext cx="0" cy="13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389" name="Line 55"/>
            <p:cNvSpPr>
              <a:spLocks noChangeShapeType="1"/>
            </p:cNvSpPr>
            <p:nvPr/>
          </p:nvSpPr>
          <p:spPr bwMode="auto">
            <a:xfrm flipV="1">
              <a:off x="3063" y="2361"/>
              <a:ext cx="1" cy="13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390" name="Line 56"/>
            <p:cNvSpPr>
              <a:spLocks noChangeShapeType="1"/>
            </p:cNvSpPr>
            <p:nvPr/>
          </p:nvSpPr>
          <p:spPr bwMode="auto">
            <a:xfrm flipV="1">
              <a:off x="3165" y="2361"/>
              <a:ext cx="1" cy="13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391" name="Line 57"/>
            <p:cNvSpPr>
              <a:spLocks noChangeShapeType="1"/>
            </p:cNvSpPr>
            <p:nvPr/>
          </p:nvSpPr>
          <p:spPr bwMode="auto">
            <a:xfrm flipV="1">
              <a:off x="3267" y="2361"/>
              <a:ext cx="0" cy="13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392" name="Line 58"/>
            <p:cNvSpPr>
              <a:spLocks noChangeShapeType="1"/>
            </p:cNvSpPr>
            <p:nvPr/>
          </p:nvSpPr>
          <p:spPr bwMode="auto">
            <a:xfrm flipV="1">
              <a:off x="3369" y="2361"/>
              <a:ext cx="0" cy="13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393" name="Line 59"/>
            <p:cNvSpPr>
              <a:spLocks noChangeShapeType="1"/>
            </p:cNvSpPr>
            <p:nvPr/>
          </p:nvSpPr>
          <p:spPr bwMode="auto">
            <a:xfrm flipV="1">
              <a:off x="3470" y="2361"/>
              <a:ext cx="1" cy="13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394" name="Line 60"/>
            <p:cNvSpPr>
              <a:spLocks noChangeShapeType="1"/>
            </p:cNvSpPr>
            <p:nvPr/>
          </p:nvSpPr>
          <p:spPr bwMode="auto">
            <a:xfrm flipV="1">
              <a:off x="3572" y="2361"/>
              <a:ext cx="0" cy="13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395" name="Rectangle 61"/>
            <p:cNvSpPr>
              <a:spLocks noChangeArrowheads="1"/>
            </p:cNvSpPr>
            <p:nvPr/>
          </p:nvSpPr>
          <p:spPr bwMode="auto">
            <a:xfrm>
              <a:off x="2651" y="1596"/>
              <a:ext cx="22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sz="1000" b="0">
                  <a:solidFill>
                    <a:srgbClr val="000000"/>
                  </a:solidFill>
                  <a:latin typeface="Arial Unicode MS" pitchFamily="34" charset="-128"/>
                </a:rPr>
                <a:t> </a:t>
              </a:r>
              <a:endParaRPr lang="ru-RU" sz="1000"/>
            </a:p>
          </p:txBody>
        </p:sp>
        <p:sp>
          <p:nvSpPr>
            <p:cNvPr id="5396" name="Rectangle 62"/>
            <p:cNvSpPr>
              <a:spLocks noChangeArrowheads="1"/>
            </p:cNvSpPr>
            <p:nvPr/>
          </p:nvSpPr>
          <p:spPr bwMode="auto">
            <a:xfrm>
              <a:off x="2639" y="2350"/>
              <a:ext cx="22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sz="1000" b="0">
                  <a:solidFill>
                    <a:srgbClr val="000000"/>
                  </a:solidFill>
                  <a:latin typeface="Arial Unicode MS" pitchFamily="34" charset="-128"/>
                </a:rPr>
                <a:t> </a:t>
              </a:r>
              <a:endParaRPr lang="ru-RU" sz="1000"/>
            </a:p>
          </p:txBody>
        </p:sp>
        <p:sp>
          <p:nvSpPr>
            <p:cNvPr id="5397" name="Rectangle 63"/>
            <p:cNvSpPr>
              <a:spLocks noChangeArrowheads="1"/>
            </p:cNvSpPr>
            <p:nvPr/>
          </p:nvSpPr>
          <p:spPr bwMode="auto">
            <a:xfrm>
              <a:off x="2462" y="2232"/>
              <a:ext cx="176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sz="1000" b="0">
                  <a:solidFill>
                    <a:srgbClr val="000000"/>
                  </a:solidFill>
                </a:rPr>
                <a:t>1300</a:t>
              </a:r>
              <a:endParaRPr lang="ru-RU" sz="1000"/>
            </a:p>
          </p:txBody>
        </p:sp>
        <p:sp>
          <p:nvSpPr>
            <p:cNvPr id="5398" name="Rectangle 64"/>
            <p:cNvSpPr>
              <a:spLocks noChangeArrowheads="1"/>
            </p:cNvSpPr>
            <p:nvPr/>
          </p:nvSpPr>
          <p:spPr bwMode="auto">
            <a:xfrm>
              <a:off x="2639" y="2261"/>
              <a:ext cx="22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sz="1000" b="0">
                  <a:solidFill>
                    <a:srgbClr val="000000"/>
                  </a:solidFill>
                  <a:latin typeface="Arial Unicode MS" pitchFamily="34" charset="-128"/>
                </a:rPr>
                <a:t> </a:t>
              </a:r>
              <a:endParaRPr lang="ru-RU" sz="1000"/>
            </a:p>
          </p:txBody>
        </p:sp>
        <p:sp>
          <p:nvSpPr>
            <p:cNvPr id="5399" name="Rectangle 65"/>
            <p:cNvSpPr>
              <a:spLocks noChangeArrowheads="1"/>
            </p:cNvSpPr>
            <p:nvPr/>
          </p:nvSpPr>
          <p:spPr bwMode="auto">
            <a:xfrm>
              <a:off x="2639" y="2173"/>
              <a:ext cx="22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sz="1000" b="0">
                  <a:solidFill>
                    <a:srgbClr val="000000"/>
                  </a:solidFill>
                  <a:latin typeface="Arial Unicode MS" pitchFamily="34" charset="-128"/>
                </a:rPr>
                <a:t> </a:t>
              </a:r>
              <a:endParaRPr lang="ru-RU" sz="1000"/>
            </a:p>
          </p:txBody>
        </p:sp>
        <p:sp>
          <p:nvSpPr>
            <p:cNvPr id="5400" name="Rectangle 66"/>
            <p:cNvSpPr>
              <a:spLocks noChangeArrowheads="1"/>
            </p:cNvSpPr>
            <p:nvPr/>
          </p:nvSpPr>
          <p:spPr bwMode="auto">
            <a:xfrm>
              <a:off x="2462" y="2055"/>
              <a:ext cx="176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sz="1000" b="0">
                  <a:solidFill>
                    <a:srgbClr val="000000"/>
                  </a:solidFill>
                </a:rPr>
                <a:t>1700</a:t>
              </a:r>
              <a:endParaRPr lang="ru-RU" sz="1000"/>
            </a:p>
          </p:txBody>
        </p:sp>
        <p:sp>
          <p:nvSpPr>
            <p:cNvPr id="5401" name="Rectangle 67"/>
            <p:cNvSpPr>
              <a:spLocks noChangeArrowheads="1"/>
            </p:cNvSpPr>
            <p:nvPr/>
          </p:nvSpPr>
          <p:spPr bwMode="auto">
            <a:xfrm>
              <a:off x="2639" y="2084"/>
              <a:ext cx="22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sz="1000" b="0">
                  <a:solidFill>
                    <a:srgbClr val="000000"/>
                  </a:solidFill>
                  <a:latin typeface="Arial Unicode MS" pitchFamily="34" charset="-128"/>
                </a:rPr>
                <a:t> </a:t>
              </a:r>
              <a:endParaRPr lang="ru-RU" sz="1000"/>
            </a:p>
          </p:txBody>
        </p:sp>
        <p:sp>
          <p:nvSpPr>
            <p:cNvPr id="5402" name="Rectangle 68"/>
            <p:cNvSpPr>
              <a:spLocks noChangeArrowheads="1"/>
            </p:cNvSpPr>
            <p:nvPr/>
          </p:nvSpPr>
          <p:spPr bwMode="auto">
            <a:xfrm>
              <a:off x="2639" y="1996"/>
              <a:ext cx="22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sz="1000" b="0">
                  <a:solidFill>
                    <a:srgbClr val="000000"/>
                  </a:solidFill>
                  <a:latin typeface="Arial Unicode MS" pitchFamily="34" charset="-128"/>
                </a:rPr>
                <a:t> </a:t>
              </a:r>
              <a:endParaRPr lang="ru-RU" sz="1000"/>
            </a:p>
          </p:txBody>
        </p:sp>
        <p:sp>
          <p:nvSpPr>
            <p:cNvPr id="5403" name="Rectangle 69"/>
            <p:cNvSpPr>
              <a:spLocks noChangeArrowheads="1"/>
            </p:cNvSpPr>
            <p:nvPr/>
          </p:nvSpPr>
          <p:spPr bwMode="auto">
            <a:xfrm>
              <a:off x="2462" y="1877"/>
              <a:ext cx="176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sz="1000" b="0">
                  <a:solidFill>
                    <a:srgbClr val="000000"/>
                  </a:solidFill>
                </a:rPr>
                <a:t>2100</a:t>
              </a:r>
              <a:endParaRPr lang="ru-RU" sz="1000"/>
            </a:p>
          </p:txBody>
        </p:sp>
        <p:sp>
          <p:nvSpPr>
            <p:cNvPr id="5404" name="Rectangle 70"/>
            <p:cNvSpPr>
              <a:spLocks noChangeArrowheads="1"/>
            </p:cNvSpPr>
            <p:nvPr/>
          </p:nvSpPr>
          <p:spPr bwMode="auto">
            <a:xfrm>
              <a:off x="2639" y="1906"/>
              <a:ext cx="22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sz="1000" b="0">
                  <a:solidFill>
                    <a:srgbClr val="000000"/>
                  </a:solidFill>
                  <a:latin typeface="Arial Unicode MS" pitchFamily="34" charset="-128"/>
                </a:rPr>
                <a:t> </a:t>
              </a:r>
              <a:endParaRPr lang="ru-RU" sz="1000"/>
            </a:p>
          </p:txBody>
        </p:sp>
        <p:sp>
          <p:nvSpPr>
            <p:cNvPr id="5405" name="Rectangle 71"/>
            <p:cNvSpPr>
              <a:spLocks noChangeArrowheads="1"/>
            </p:cNvSpPr>
            <p:nvPr/>
          </p:nvSpPr>
          <p:spPr bwMode="auto">
            <a:xfrm>
              <a:off x="2639" y="1818"/>
              <a:ext cx="22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sz="1000" b="0">
                  <a:solidFill>
                    <a:srgbClr val="000000"/>
                  </a:solidFill>
                  <a:latin typeface="Arial Unicode MS" pitchFamily="34" charset="-128"/>
                </a:rPr>
                <a:t> </a:t>
              </a:r>
              <a:endParaRPr lang="ru-RU" sz="1000"/>
            </a:p>
          </p:txBody>
        </p:sp>
        <p:sp>
          <p:nvSpPr>
            <p:cNvPr id="5406" name="Rectangle 72"/>
            <p:cNvSpPr>
              <a:spLocks noChangeArrowheads="1"/>
            </p:cNvSpPr>
            <p:nvPr/>
          </p:nvSpPr>
          <p:spPr bwMode="auto">
            <a:xfrm>
              <a:off x="2462" y="1700"/>
              <a:ext cx="176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sz="1000" b="0">
                  <a:solidFill>
                    <a:srgbClr val="000000"/>
                  </a:solidFill>
                </a:rPr>
                <a:t>2500</a:t>
              </a:r>
              <a:endParaRPr lang="ru-RU" sz="1000"/>
            </a:p>
          </p:txBody>
        </p:sp>
        <p:sp>
          <p:nvSpPr>
            <p:cNvPr id="5407" name="Rectangle 73"/>
            <p:cNvSpPr>
              <a:spLocks noChangeArrowheads="1"/>
            </p:cNvSpPr>
            <p:nvPr/>
          </p:nvSpPr>
          <p:spPr bwMode="auto">
            <a:xfrm>
              <a:off x="2639" y="1729"/>
              <a:ext cx="22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sz="1000" b="0">
                  <a:solidFill>
                    <a:srgbClr val="000000"/>
                  </a:solidFill>
                  <a:latin typeface="Arial Unicode MS" pitchFamily="34" charset="-128"/>
                </a:rPr>
                <a:t> </a:t>
              </a:r>
              <a:endParaRPr lang="ru-RU" sz="1000"/>
            </a:p>
          </p:txBody>
        </p:sp>
        <p:sp>
          <p:nvSpPr>
            <p:cNvPr id="5408" name="Rectangle 74"/>
            <p:cNvSpPr>
              <a:spLocks noChangeArrowheads="1"/>
            </p:cNvSpPr>
            <p:nvPr/>
          </p:nvSpPr>
          <p:spPr bwMode="auto">
            <a:xfrm>
              <a:off x="2639" y="1641"/>
              <a:ext cx="22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sz="1000" b="0">
                  <a:solidFill>
                    <a:srgbClr val="000000"/>
                  </a:solidFill>
                  <a:latin typeface="Arial Unicode MS" pitchFamily="34" charset="-128"/>
                </a:rPr>
                <a:t> </a:t>
              </a:r>
              <a:endParaRPr lang="ru-RU" sz="1000"/>
            </a:p>
          </p:txBody>
        </p:sp>
        <p:sp>
          <p:nvSpPr>
            <p:cNvPr id="5409" name="Rectangle 76"/>
            <p:cNvSpPr>
              <a:spLocks noChangeArrowheads="1"/>
            </p:cNvSpPr>
            <p:nvPr/>
          </p:nvSpPr>
          <p:spPr bwMode="auto">
            <a:xfrm>
              <a:off x="2574" y="2398"/>
              <a:ext cx="161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/>
            <a:p>
              <a:r>
                <a:rPr lang="ru-RU" sz="1000">
                  <a:solidFill>
                    <a:srgbClr val="000000"/>
                  </a:solidFill>
                </a:rPr>
                <a:t>UO</a:t>
              </a:r>
              <a:r>
                <a:rPr lang="en-US" sz="1000" baseline="-25000">
                  <a:solidFill>
                    <a:srgbClr val="000000"/>
                  </a:solidFill>
                </a:rPr>
                <a:t>2</a:t>
              </a:r>
              <a:endParaRPr lang="ru-RU" sz="1000" baseline="-25000"/>
            </a:p>
          </p:txBody>
        </p:sp>
        <p:sp>
          <p:nvSpPr>
            <p:cNvPr id="5410" name="Rectangle 78"/>
            <p:cNvSpPr>
              <a:spLocks noChangeArrowheads="1"/>
            </p:cNvSpPr>
            <p:nvPr/>
          </p:nvSpPr>
          <p:spPr bwMode="auto">
            <a:xfrm>
              <a:off x="2821" y="2398"/>
              <a:ext cx="88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sz="1000" b="0">
                  <a:solidFill>
                    <a:srgbClr val="000000"/>
                  </a:solidFill>
                  <a:latin typeface="Arial Unicode MS" pitchFamily="34" charset="-128"/>
                </a:rPr>
                <a:t>20</a:t>
              </a:r>
              <a:endParaRPr lang="ru-RU" sz="1000"/>
            </a:p>
          </p:txBody>
        </p:sp>
        <p:sp>
          <p:nvSpPr>
            <p:cNvPr id="5411" name="Rectangle 80"/>
            <p:cNvSpPr>
              <a:spLocks noChangeArrowheads="1"/>
            </p:cNvSpPr>
            <p:nvPr/>
          </p:nvSpPr>
          <p:spPr bwMode="auto">
            <a:xfrm>
              <a:off x="3025" y="2398"/>
              <a:ext cx="88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sz="1000" b="0">
                  <a:solidFill>
                    <a:srgbClr val="000000"/>
                  </a:solidFill>
                  <a:latin typeface="Arial Unicode MS" pitchFamily="34" charset="-128"/>
                </a:rPr>
                <a:t>40</a:t>
              </a:r>
              <a:endParaRPr lang="ru-RU" sz="1000"/>
            </a:p>
          </p:txBody>
        </p:sp>
        <p:sp>
          <p:nvSpPr>
            <p:cNvPr id="5412" name="Rectangle 82"/>
            <p:cNvSpPr>
              <a:spLocks noChangeArrowheads="1"/>
            </p:cNvSpPr>
            <p:nvPr/>
          </p:nvSpPr>
          <p:spPr bwMode="auto">
            <a:xfrm>
              <a:off x="3228" y="2398"/>
              <a:ext cx="88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sz="1000" b="0">
                  <a:solidFill>
                    <a:srgbClr val="000000"/>
                  </a:solidFill>
                  <a:latin typeface="Arial Unicode MS" pitchFamily="34" charset="-128"/>
                </a:rPr>
                <a:t>60</a:t>
              </a:r>
              <a:endParaRPr lang="ru-RU" sz="1000"/>
            </a:p>
          </p:txBody>
        </p:sp>
        <p:sp>
          <p:nvSpPr>
            <p:cNvPr id="5413" name="Rectangle 84"/>
            <p:cNvSpPr>
              <a:spLocks noChangeArrowheads="1"/>
            </p:cNvSpPr>
            <p:nvPr/>
          </p:nvSpPr>
          <p:spPr bwMode="auto">
            <a:xfrm>
              <a:off x="3431" y="2398"/>
              <a:ext cx="88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sz="1000" b="0">
                  <a:solidFill>
                    <a:srgbClr val="000000"/>
                  </a:solidFill>
                  <a:latin typeface="Arial Unicode MS" pitchFamily="34" charset="-128"/>
                </a:rPr>
                <a:t>80</a:t>
              </a:r>
              <a:endParaRPr lang="ru-RU" sz="1000"/>
            </a:p>
          </p:txBody>
        </p:sp>
        <p:sp>
          <p:nvSpPr>
            <p:cNvPr id="5414" name="Rectangle 86"/>
            <p:cNvSpPr>
              <a:spLocks noChangeArrowheads="1"/>
            </p:cNvSpPr>
            <p:nvPr/>
          </p:nvSpPr>
          <p:spPr bwMode="auto">
            <a:xfrm>
              <a:off x="3645" y="2400"/>
              <a:ext cx="155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sz="1000">
                  <a:solidFill>
                    <a:srgbClr val="000000"/>
                  </a:solidFill>
                </a:rPr>
                <a:t>FeO</a:t>
              </a:r>
              <a:endParaRPr lang="ru-RU" sz="1000"/>
            </a:p>
          </p:txBody>
        </p:sp>
        <p:sp>
          <p:nvSpPr>
            <p:cNvPr id="5415" name="Rectangle 87"/>
            <p:cNvSpPr>
              <a:spLocks noChangeArrowheads="1"/>
            </p:cNvSpPr>
            <p:nvPr/>
          </p:nvSpPr>
          <p:spPr bwMode="auto">
            <a:xfrm>
              <a:off x="2990" y="2467"/>
              <a:ext cx="434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sz="1000">
                  <a:solidFill>
                    <a:srgbClr val="000000"/>
                  </a:solidFill>
                </a:rPr>
                <a:t>FeO, mol</a:t>
              </a:r>
              <a:r>
                <a:rPr lang="en-US" sz="1000">
                  <a:solidFill>
                    <a:srgbClr val="000000"/>
                  </a:solidFill>
                </a:rPr>
                <a:t> </a:t>
              </a:r>
              <a:r>
                <a:rPr lang="ru-RU" sz="1000">
                  <a:solidFill>
                    <a:srgbClr val="000000"/>
                  </a:solidFill>
                </a:rPr>
                <a:t>%</a:t>
              </a:r>
              <a:endParaRPr lang="ru-RU" sz="1000"/>
            </a:p>
          </p:txBody>
        </p:sp>
        <p:sp>
          <p:nvSpPr>
            <p:cNvPr id="5416" name="Rectangle 88"/>
            <p:cNvSpPr>
              <a:spLocks noChangeArrowheads="1"/>
            </p:cNvSpPr>
            <p:nvPr/>
          </p:nvSpPr>
          <p:spPr bwMode="auto">
            <a:xfrm>
              <a:off x="2576" y="1482"/>
              <a:ext cx="183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sz="1000">
                  <a:solidFill>
                    <a:srgbClr val="000000"/>
                  </a:solidFill>
                  <a:latin typeface="Arial Unicode MS" pitchFamily="34" charset="-128"/>
                </a:rPr>
                <a:t>T, </a:t>
              </a:r>
              <a:r>
                <a:rPr lang="ru-RU" sz="1000">
                  <a:solidFill>
                    <a:srgbClr val="000000"/>
                  </a:solidFill>
                  <a:latin typeface="Symbol" pitchFamily="18" charset="2"/>
                </a:rPr>
                <a:t>°</a:t>
              </a:r>
              <a:r>
                <a:rPr lang="ru-RU" sz="1000">
                  <a:solidFill>
                    <a:srgbClr val="000000"/>
                  </a:solidFill>
                  <a:latin typeface="Arial Unicode MS" pitchFamily="34" charset="-128"/>
                </a:rPr>
                <a:t>C</a:t>
              </a:r>
            </a:p>
          </p:txBody>
        </p:sp>
        <p:sp>
          <p:nvSpPr>
            <p:cNvPr id="5417" name="Rectangle 89"/>
            <p:cNvSpPr>
              <a:spLocks noChangeArrowheads="1"/>
            </p:cNvSpPr>
            <p:nvPr/>
          </p:nvSpPr>
          <p:spPr bwMode="auto">
            <a:xfrm>
              <a:off x="2806" y="1482"/>
              <a:ext cx="22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sz="1000">
                  <a:solidFill>
                    <a:srgbClr val="000000"/>
                  </a:solidFill>
                  <a:latin typeface="Arial Unicode MS" pitchFamily="34" charset="-128"/>
                </a:rPr>
                <a:t> </a:t>
              </a:r>
              <a:endParaRPr lang="ru-RU" sz="1000"/>
            </a:p>
          </p:txBody>
        </p:sp>
        <p:sp>
          <p:nvSpPr>
            <p:cNvPr id="5418" name="Line 90"/>
            <p:cNvSpPr>
              <a:spLocks noChangeShapeType="1"/>
            </p:cNvSpPr>
            <p:nvPr/>
          </p:nvSpPr>
          <p:spPr bwMode="auto">
            <a:xfrm>
              <a:off x="3675" y="1576"/>
              <a:ext cx="0" cy="798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419" name="Line 91"/>
            <p:cNvSpPr>
              <a:spLocks noChangeShapeType="1"/>
            </p:cNvSpPr>
            <p:nvPr/>
          </p:nvSpPr>
          <p:spPr bwMode="auto">
            <a:xfrm flipH="1">
              <a:off x="3667" y="2330"/>
              <a:ext cx="8" cy="0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420" name="Line 92"/>
            <p:cNvSpPr>
              <a:spLocks noChangeShapeType="1"/>
            </p:cNvSpPr>
            <p:nvPr/>
          </p:nvSpPr>
          <p:spPr bwMode="auto">
            <a:xfrm flipH="1">
              <a:off x="3667" y="2285"/>
              <a:ext cx="8" cy="1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421" name="Line 93"/>
            <p:cNvSpPr>
              <a:spLocks noChangeShapeType="1"/>
            </p:cNvSpPr>
            <p:nvPr/>
          </p:nvSpPr>
          <p:spPr bwMode="auto">
            <a:xfrm flipH="1">
              <a:off x="3667" y="2241"/>
              <a:ext cx="7" cy="0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422" name="Line 94"/>
            <p:cNvSpPr>
              <a:spLocks noChangeShapeType="1"/>
            </p:cNvSpPr>
            <p:nvPr/>
          </p:nvSpPr>
          <p:spPr bwMode="auto">
            <a:xfrm flipH="1">
              <a:off x="3667" y="2197"/>
              <a:ext cx="8" cy="0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423" name="Line 95"/>
            <p:cNvSpPr>
              <a:spLocks noChangeShapeType="1"/>
            </p:cNvSpPr>
            <p:nvPr/>
          </p:nvSpPr>
          <p:spPr bwMode="auto">
            <a:xfrm flipH="1">
              <a:off x="3667" y="2152"/>
              <a:ext cx="8" cy="0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424" name="Line 96"/>
            <p:cNvSpPr>
              <a:spLocks noChangeShapeType="1"/>
            </p:cNvSpPr>
            <p:nvPr/>
          </p:nvSpPr>
          <p:spPr bwMode="auto">
            <a:xfrm flipH="1">
              <a:off x="3667" y="2108"/>
              <a:ext cx="8" cy="0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425" name="Line 97"/>
            <p:cNvSpPr>
              <a:spLocks noChangeShapeType="1"/>
            </p:cNvSpPr>
            <p:nvPr/>
          </p:nvSpPr>
          <p:spPr bwMode="auto">
            <a:xfrm flipH="1">
              <a:off x="3667" y="2064"/>
              <a:ext cx="8" cy="0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426" name="Line 98"/>
            <p:cNvSpPr>
              <a:spLocks noChangeShapeType="1"/>
            </p:cNvSpPr>
            <p:nvPr/>
          </p:nvSpPr>
          <p:spPr bwMode="auto">
            <a:xfrm flipH="1">
              <a:off x="3667" y="2020"/>
              <a:ext cx="8" cy="0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427" name="Line 99"/>
            <p:cNvSpPr>
              <a:spLocks noChangeShapeType="1"/>
            </p:cNvSpPr>
            <p:nvPr/>
          </p:nvSpPr>
          <p:spPr bwMode="auto">
            <a:xfrm flipH="1">
              <a:off x="3667" y="1975"/>
              <a:ext cx="8" cy="1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428" name="Line 100"/>
            <p:cNvSpPr>
              <a:spLocks noChangeShapeType="1"/>
            </p:cNvSpPr>
            <p:nvPr/>
          </p:nvSpPr>
          <p:spPr bwMode="auto">
            <a:xfrm flipH="1">
              <a:off x="3667" y="1931"/>
              <a:ext cx="8" cy="0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429" name="Line 101"/>
            <p:cNvSpPr>
              <a:spLocks noChangeShapeType="1"/>
            </p:cNvSpPr>
            <p:nvPr/>
          </p:nvSpPr>
          <p:spPr bwMode="auto">
            <a:xfrm flipH="1">
              <a:off x="3667" y="1886"/>
              <a:ext cx="8" cy="1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430" name="Line 102"/>
            <p:cNvSpPr>
              <a:spLocks noChangeShapeType="1"/>
            </p:cNvSpPr>
            <p:nvPr/>
          </p:nvSpPr>
          <p:spPr bwMode="auto">
            <a:xfrm flipH="1">
              <a:off x="3667" y="1842"/>
              <a:ext cx="8" cy="1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431" name="Line 103"/>
            <p:cNvSpPr>
              <a:spLocks noChangeShapeType="1"/>
            </p:cNvSpPr>
            <p:nvPr/>
          </p:nvSpPr>
          <p:spPr bwMode="auto">
            <a:xfrm flipH="1">
              <a:off x="3667" y="1798"/>
              <a:ext cx="8" cy="0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432" name="Line 104"/>
            <p:cNvSpPr>
              <a:spLocks noChangeShapeType="1"/>
            </p:cNvSpPr>
            <p:nvPr/>
          </p:nvSpPr>
          <p:spPr bwMode="auto">
            <a:xfrm flipH="1">
              <a:off x="3667" y="1753"/>
              <a:ext cx="8" cy="0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433" name="Line 105"/>
            <p:cNvSpPr>
              <a:spLocks noChangeShapeType="1"/>
            </p:cNvSpPr>
            <p:nvPr/>
          </p:nvSpPr>
          <p:spPr bwMode="auto">
            <a:xfrm flipH="1">
              <a:off x="3667" y="1708"/>
              <a:ext cx="8" cy="1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434" name="Line 106"/>
            <p:cNvSpPr>
              <a:spLocks noChangeShapeType="1"/>
            </p:cNvSpPr>
            <p:nvPr/>
          </p:nvSpPr>
          <p:spPr bwMode="auto">
            <a:xfrm flipH="1">
              <a:off x="3667" y="1664"/>
              <a:ext cx="8" cy="1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435" name="Line 107"/>
            <p:cNvSpPr>
              <a:spLocks noChangeShapeType="1"/>
            </p:cNvSpPr>
            <p:nvPr/>
          </p:nvSpPr>
          <p:spPr bwMode="auto">
            <a:xfrm flipH="1">
              <a:off x="3667" y="1620"/>
              <a:ext cx="8" cy="0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436" name="Line 108"/>
            <p:cNvSpPr>
              <a:spLocks noChangeShapeType="1"/>
            </p:cNvSpPr>
            <p:nvPr/>
          </p:nvSpPr>
          <p:spPr bwMode="auto">
            <a:xfrm flipH="1">
              <a:off x="3667" y="1576"/>
              <a:ext cx="8" cy="0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437" name="Line 109"/>
            <p:cNvSpPr>
              <a:spLocks noChangeShapeType="1"/>
            </p:cNvSpPr>
            <p:nvPr/>
          </p:nvSpPr>
          <p:spPr bwMode="auto">
            <a:xfrm flipH="1">
              <a:off x="3665" y="2285"/>
              <a:ext cx="10" cy="1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438" name="Line 110"/>
            <p:cNvSpPr>
              <a:spLocks noChangeShapeType="1"/>
            </p:cNvSpPr>
            <p:nvPr/>
          </p:nvSpPr>
          <p:spPr bwMode="auto">
            <a:xfrm flipH="1">
              <a:off x="3665" y="2197"/>
              <a:ext cx="10" cy="0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439" name="Line 111"/>
            <p:cNvSpPr>
              <a:spLocks noChangeShapeType="1"/>
            </p:cNvSpPr>
            <p:nvPr/>
          </p:nvSpPr>
          <p:spPr bwMode="auto">
            <a:xfrm flipH="1">
              <a:off x="3665" y="2108"/>
              <a:ext cx="10" cy="0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440" name="Line 112"/>
            <p:cNvSpPr>
              <a:spLocks noChangeShapeType="1"/>
            </p:cNvSpPr>
            <p:nvPr/>
          </p:nvSpPr>
          <p:spPr bwMode="auto">
            <a:xfrm flipH="1">
              <a:off x="3665" y="2020"/>
              <a:ext cx="10" cy="0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441" name="Line 113"/>
            <p:cNvSpPr>
              <a:spLocks noChangeShapeType="1"/>
            </p:cNvSpPr>
            <p:nvPr/>
          </p:nvSpPr>
          <p:spPr bwMode="auto">
            <a:xfrm flipH="1">
              <a:off x="3665" y="1931"/>
              <a:ext cx="10" cy="0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442" name="Line 114"/>
            <p:cNvSpPr>
              <a:spLocks noChangeShapeType="1"/>
            </p:cNvSpPr>
            <p:nvPr/>
          </p:nvSpPr>
          <p:spPr bwMode="auto">
            <a:xfrm flipH="1">
              <a:off x="3665" y="1842"/>
              <a:ext cx="10" cy="1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443" name="Line 115"/>
            <p:cNvSpPr>
              <a:spLocks noChangeShapeType="1"/>
            </p:cNvSpPr>
            <p:nvPr/>
          </p:nvSpPr>
          <p:spPr bwMode="auto">
            <a:xfrm flipH="1">
              <a:off x="3665" y="1753"/>
              <a:ext cx="10" cy="0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444" name="Line 116"/>
            <p:cNvSpPr>
              <a:spLocks noChangeShapeType="1"/>
            </p:cNvSpPr>
            <p:nvPr/>
          </p:nvSpPr>
          <p:spPr bwMode="auto">
            <a:xfrm flipH="1">
              <a:off x="3665" y="1664"/>
              <a:ext cx="10" cy="1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445" name="Line 117"/>
            <p:cNvSpPr>
              <a:spLocks noChangeShapeType="1"/>
            </p:cNvSpPr>
            <p:nvPr/>
          </p:nvSpPr>
          <p:spPr bwMode="auto">
            <a:xfrm flipH="1">
              <a:off x="3665" y="1576"/>
              <a:ext cx="10" cy="0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446" name="Rectangle 118"/>
            <p:cNvSpPr>
              <a:spLocks noChangeArrowheads="1"/>
            </p:cNvSpPr>
            <p:nvPr/>
          </p:nvSpPr>
          <p:spPr bwMode="auto">
            <a:xfrm>
              <a:off x="2711" y="2191"/>
              <a:ext cx="106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sz="1000">
                  <a:solidFill>
                    <a:srgbClr val="0000FF"/>
                  </a:solidFill>
                  <a:latin typeface="Arial Unicode MS" pitchFamily="34" charset="-128"/>
                </a:rPr>
                <a:t>SS</a:t>
              </a:r>
              <a:endParaRPr lang="ru-RU" sz="1000"/>
            </a:p>
          </p:txBody>
        </p:sp>
        <p:sp>
          <p:nvSpPr>
            <p:cNvPr id="5447" name="Rectangle 119"/>
            <p:cNvSpPr>
              <a:spLocks noChangeArrowheads="1"/>
            </p:cNvSpPr>
            <p:nvPr/>
          </p:nvSpPr>
          <p:spPr bwMode="auto">
            <a:xfrm>
              <a:off x="2752" y="2191"/>
              <a:ext cx="22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sz="1000">
                  <a:solidFill>
                    <a:srgbClr val="0000FF"/>
                  </a:solidFill>
                  <a:latin typeface="Arial Unicode MS" pitchFamily="34" charset="-128"/>
                </a:rPr>
                <a:t> </a:t>
              </a:r>
              <a:endParaRPr lang="ru-RU" sz="1000"/>
            </a:p>
          </p:txBody>
        </p:sp>
        <p:sp>
          <p:nvSpPr>
            <p:cNvPr id="5448" name="Rectangle 120"/>
            <p:cNvSpPr>
              <a:spLocks noChangeArrowheads="1"/>
            </p:cNvSpPr>
            <p:nvPr/>
          </p:nvSpPr>
          <p:spPr bwMode="auto">
            <a:xfrm>
              <a:off x="2979" y="2039"/>
              <a:ext cx="198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sz="1000">
                  <a:solidFill>
                    <a:srgbClr val="0000FF"/>
                  </a:solidFill>
                  <a:latin typeface="Arial Unicode MS" pitchFamily="34" charset="-128"/>
                </a:rPr>
                <a:t>L+SS</a:t>
              </a:r>
              <a:endParaRPr lang="ru-RU" sz="1000"/>
            </a:p>
          </p:txBody>
        </p:sp>
        <p:sp>
          <p:nvSpPr>
            <p:cNvPr id="5449" name="Rectangle 121"/>
            <p:cNvSpPr>
              <a:spLocks noChangeArrowheads="1"/>
            </p:cNvSpPr>
            <p:nvPr/>
          </p:nvSpPr>
          <p:spPr bwMode="auto">
            <a:xfrm>
              <a:off x="3065" y="2039"/>
              <a:ext cx="22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sz="1000">
                  <a:solidFill>
                    <a:srgbClr val="0000FF"/>
                  </a:solidFill>
                  <a:latin typeface="Arial Unicode MS" pitchFamily="34" charset="-128"/>
                </a:rPr>
                <a:t> </a:t>
              </a:r>
              <a:endParaRPr lang="ru-RU" sz="1000"/>
            </a:p>
          </p:txBody>
        </p:sp>
        <p:sp>
          <p:nvSpPr>
            <p:cNvPr id="5450" name="Rectangle 122"/>
            <p:cNvSpPr>
              <a:spLocks noChangeArrowheads="1"/>
            </p:cNvSpPr>
            <p:nvPr/>
          </p:nvSpPr>
          <p:spPr bwMode="auto">
            <a:xfrm>
              <a:off x="3209" y="1729"/>
              <a:ext cx="45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sz="1000">
                  <a:solidFill>
                    <a:srgbClr val="0000FF"/>
                  </a:solidFill>
                  <a:latin typeface="Arial Unicode MS" pitchFamily="34" charset="-128"/>
                </a:rPr>
                <a:t>L</a:t>
              </a:r>
              <a:endParaRPr lang="ru-RU" sz="1000"/>
            </a:p>
          </p:txBody>
        </p:sp>
        <p:sp>
          <p:nvSpPr>
            <p:cNvPr id="5451" name="Rectangle 123"/>
            <p:cNvSpPr>
              <a:spLocks noChangeArrowheads="1"/>
            </p:cNvSpPr>
            <p:nvPr/>
          </p:nvSpPr>
          <p:spPr bwMode="auto">
            <a:xfrm>
              <a:off x="3234" y="1729"/>
              <a:ext cx="22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sz="1000">
                  <a:solidFill>
                    <a:srgbClr val="0000FF"/>
                  </a:solidFill>
                  <a:latin typeface="Arial Unicode MS" pitchFamily="34" charset="-128"/>
                </a:rPr>
                <a:t> </a:t>
              </a:r>
              <a:endParaRPr lang="ru-RU" sz="1000"/>
            </a:p>
          </p:txBody>
        </p:sp>
        <p:sp>
          <p:nvSpPr>
            <p:cNvPr id="5452" name="Text Box 197"/>
            <p:cNvSpPr txBox="1">
              <a:spLocks noChangeArrowheads="1"/>
            </p:cNvSpPr>
            <p:nvPr/>
          </p:nvSpPr>
          <p:spPr bwMode="auto">
            <a:xfrm>
              <a:off x="2909" y="1507"/>
              <a:ext cx="653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800" b="1"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>
                <a:defRPr sz="2800" b="1"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>
                <a:defRPr sz="2800" b="1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>
                <a:defRPr sz="2800" b="1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>
                <a:defRPr sz="2800" b="1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/>
              <a:r>
                <a:rPr lang="en-US" sz="1400">
                  <a:solidFill>
                    <a:schemeClr val="accent2"/>
                  </a:solidFill>
                </a:rPr>
                <a:t>Published</a:t>
              </a:r>
            </a:p>
          </p:txBody>
        </p:sp>
      </p:grpSp>
      <p:sp>
        <p:nvSpPr>
          <p:cNvPr id="5130" name="Text Box 6"/>
          <p:cNvSpPr txBox="1">
            <a:spLocks noChangeArrowheads="1"/>
          </p:cNvSpPr>
          <p:nvPr/>
        </p:nvSpPr>
        <p:spPr bwMode="auto">
          <a:xfrm>
            <a:off x="1457325" y="3778250"/>
            <a:ext cx="601663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2800" b="1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sz="2800" b="1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sz="2800" b="1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2800" b="1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2800" b="1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US" sz="1600"/>
              <a:t>CaO</a:t>
            </a:r>
            <a:endParaRPr lang="ru-RU" sz="1600"/>
          </a:p>
        </p:txBody>
      </p:sp>
      <p:sp>
        <p:nvSpPr>
          <p:cNvPr id="5131" name="Text Box 8"/>
          <p:cNvSpPr txBox="1">
            <a:spLocks noChangeArrowheads="1"/>
          </p:cNvSpPr>
          <p:nvPr/>
        </p:nvSpPr>
        <p:spPr bwMode="auto">
          <a:xfrm>
            <a:off x="2705100" y="1446213"/>
            <a:ext cx="566738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2800" b="1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sz="2800" b="1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sz="2800" b="1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2800" b="1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2800" b="1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US" sz="1600"/>
              <a:t>UO</a:t>
            </a:r>
            <a:r>
              <a:rPr lang="en-US" sz="1600" baseline="-25000"/>
              <a:t>2</a:t>
            </a:r>
            <a:endParaRPr lang="ru-RU" sz="1600" baseline="-25000"/>
          </a:p>
        </p:txBody>
      </p:sp>
      <p:sp>
        <p:nvSpPr>
          <p:cNvPr id="5132" name="Text Box 7"/>
          <p:cNvSpPr txBox="1">
            <a:spLocks noChangeArrowheads="1"/>
          </p:cNvSpPr>
          <p:nvPr/>
        </p:nvSpPr>
        <p:spPr bwMode="auto">
          <a:xfrm>
            <a:off x="3903663" y="3778250"/>
            <a:ext cx="579437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2800" b="1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sz="2800" b="1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sz="2800" b="1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2800" b="1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2800" b="1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US" sz="1600"/>
              <a:t>FeO</a:t>
            </a:r>
            <a:endParaRPr lang="ru-RU" sz="1600" baseline="-25000"/>
          </a:p>
        </p:txBody>
      </p:sp>
      <p:sp>
        <p:nvSpPr>
          <p:cNvPr id="5134" name="Line 11"/>
          <p:cNvSpPr>
            <a:spLocks noChangeShapeType="1"/>
          </p:cNvSpPr>
          <p:nvPr/>
        </p:nvSpPr>
        <p:spPr bwMode="auto">
          <a:xfrm>
            <a:off x="2870200" y="3806825"/>
            <a:ext cx="1268413" cy="0"/>
          </a:xfrm>
          <a:prstGeom prst="line">
            <a:avLst/>
          </a:prstGeom>
          <a:noFill/>
          <a:ln w="50800">
            <a:solidFill>
              <a:srgbClr val="0000FF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135" name="Line 12"/>
          <p:cNvSpPr>
            <a:spLocks noChangeShapeType="1"/>
          </p:cNvSpPr>
          <p:nvPr/>
        </p:nvSpPr>
        <p:spPr bwMode="auto">
          <a:xfrm flipV="1">
            <a:off x="1793875" y="1731963"/>
            <a:ext cx="1174750" cy="2084387"/>
          </a:xfrm>
          <a:prstGeom prst="line">
            <a:avLst/>
          </a:prstGeom>
          <a:noFill/>
          <a:ln w="50800">
            <a:solidFill>
              <a:srgbClr val="008000"/>
            </a:solidFill>
            <a:prstDash val="dash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136" name="Line 13"/>
          <p:cNvSpPr>
            <a:spLocks noChangeShapeType="1"/>
          </p:cNvSpPr>
          <p:nvPr/>
        </p:nvSpPr>
        <p:spPr bwMode="auto">
          <a:xfrm>
            <a:off x="2963863" y="1738313"/>
            <a:ext cx="1174750" cy="2068512"/>
          </a:xfrm>
          <a:prstGeom prst="line">
            <a:avLst/>
          </a:prstGeom>
          <a:noFill/>
          <a:ln w="50800">
            <a:solidFill>
              <a:srgbClr val="008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137" name="Text Box 14"/>
          <p:cNvSpPr txBox="1">
            <a:spLocks noChangeArrowheads="1"/>
          </p:cNvSpPr>
          <p:nvPr/>
        </p:nvSpPr>
        <p:spPr bwMode="auto">
          <a:xfrm rot="3710857">
            <a:off x="3040063" y="2632075"/>
            <a:ext cx="14700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2800" b="1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sz="2800" b="1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sz="2800" b="1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2800" b="1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2800" b="1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US" sz="2000">
                <a:solidFill>
                  <a:srgbClr val="008000"/>
                </a:solidFill>
              </a:rPr>
              <a:t>CORPHAD</a:t>
            </a:r>
            <a:endParaRPr lang="ru-RU" sz="2000">
              <a:solidFill>
                <a:srgbClr val="008000"/>
              </a:solidFill>
            </a:endParaRPr>
          </a:p>
        </p:txBody>
      </p:sp>
      <p:sp>
        <p:nvSpPr>
          <p:cNvPr id="5138" name="Text Box 15"/>
          <p:cNvSpPr txBox="1">
            <a:spLocks noChangeArrowheads="1"/>
          </p:cNvSpPr>
          <p:nvPr/>
        </p:nvSpPr>
        <p:spPr bwMode="auto">
          <a:xfrm rot="-3682559">
            <a:off x="1620044" y="2472531"/>
            <a:ext cx="12588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2800" b="1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sz="2800" b="1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sz="2800" b="1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2800" b="1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2800" b="1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US" sz="2000">
                <a:solidFill>
                  <a:srgbClr val="008000"/>
                </a:solidFill>
              </a:rPr>
              <a:t>PRECOS</a:t>
            </a:r>
            <a:endParaRPr lang="ru-RU" sz="2000">
              <a:solidFill>
                <a:srgbClr val="008000"/>
              </a:solidFill>
            </a:endParaRPr>
          </a:p>
        </p:txBody>
      </p:sp>
      <p:sp>
        <p:nvSpPr>
          <p:cNvPr id="5141" name="Line 205"/>
          <p:cNvSpPr>
            <a:spLocks noChangeShapeType="1"/>
          </p:cNvSpPr>
          <p:nvPr/>
        </p:nvSpPr>
        <p:spPr bwMode="auto">
          <a:xfrm>
            <a:off x="1809750" y="3806825"/>
            <a:ext cx="1063625" cy="0"/>
          </a:xfrm>
          <a:prstGeom prst="line">
            <a:avLst/>
          </a:prstGeom>
          <a:noFill/>
          <a:ln w="50800">
            <a:solidFill>
              <a:srgbClr val="0000FF"/>
            </a:solidFill>
            <a:prstDash val="dash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graphicFrame>
        <p:nvGraphicFramePr>
          <p:cNvPr id="5719" name="Group 599"/>
          <p:cNvGraphicFramePr>
            <a:graphicFrameLocks noGrp="1"/>
          </p:cNvGraphicFramePr>
          <p:nvPr>
            <p:ph/>
          </p:nvPr>
        </p:nvGraphicFramePr>
        <p:xfrm>
          <a:off x="5983288" y="1203325"/>
          <a:ext cx="3021012" cy="3988320"/>
        </p:xfrm>
        <a:graphic>
          <a:graphicData uri="http://schemas.openxmlformats.org/drawingml/2006/table">
            <a:tbl>
              <a:tblPr/>
              <a:tblGrid>
                <a:gridCol w="417512"/>
                <a:gridCol w="693738"/>
                <a:gridCol w="663575"/>
                <a:gridCol w="1246187"/>
              </a:tblGrid>
              <a:tr h="241300">
                <a:tc rowSpan="2"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" pitchFamily="34" charset="0"/>
                        </a:rPr>
                        <a:t>Pt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800000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 w="28575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 w="28575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" pitchFamily="34" charset="0"/>
                        </a:rPr>
                        <a:t>UO</a:t>
                      </a:r>
                      <a:r>
                        <a:rPr kumimoji="0" lang="en-US" sz="14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" pitchFamily="34" charset="0"/>
                        </a:rPr>
                        <a:t>2</a:t>
                      </a:r>
                      <a:endParaRPr kumimoji="0" lang="ru-RU" sz="1400" b="1" i="0" u="none" strike="noStrike" cap="none" normalizeH="0" baseline="-25000" smtClean="0">
                        <a:ln>
                          <a:noFill/>
                        </a:ln>
                        <a:solidFill>
                          <a:srgbClr val="800000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 w="28575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" pitchFamily="34" charset="0"/>
                        </a:rPr>
                        <a:t>FeO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800000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 w="28575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" pitchFamily="34" charset="0"/>
                        </a:rPr>
                        <a:t>Objectives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800000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" pitchFamily="34" charset="0"/>
                        </a:rPr>
                        <a:t>mol</a:t>
                      </a: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" pitchFamily="34" charset="0"/>
                        </a:rPr>
                        <a:t> %</a:t>
                      </a:r>
                      <a:endParaRPr kumimoji="0" lang="ru-RU" sz="1400" b="1" i="0" u="none" strike="noStrike" cap="none" normalizeH="0" baseline="-25000" smtClean="0">
                        <a:ln>
                          <a:noFill/>
                        </a:ln>
                        <a:solidFill>
                          <a:srgbClr val="800000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</a:tr>
              <a:tr h="282575">
                <a:tc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" pitchFamily="34" charset="0"/>
                        </a:rPr>
                        <a:t>1</a:t>
                      </a: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 w="28575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pitchFamily="34" charset="0"/>
                        </a:rPr>
                        <a:t>50.0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8000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pitchFamily="34" charset="0"/>
                        </a:rPr>
                        <a:t>0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8000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>
                        <a:alpha val="50000"/>
                      </a:srgbClr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" pitchFamily="34" charset="0"/>
                        </a:rPr>
                        <a:t>CaUO</a:t>
                      </a:r>
                      <a:r>
                        <a:rPr kumimoji="0" lang="en-US" sz="1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" pitchFamily="34" charset="0"/>
                        </a:rPr>
                        <a:t>4-x</a:t>
                      </a:r>
                    </a:p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" pitchFamily="34" charset="0"/>
                        </a:rPr>
                        <a:t>Ca</a:t>
                      </a:r>
                      <a:r>
                        <a:rPr kumimoji="0" lang="en-US" sz="1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" pitchFamily="34" charset="0"/>
                        </a:rPr>
                        <a:t>2</a:t>
                      </a: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" pitchFamily="34" charset="0"/>
                        </a:rPr>
                        <a:t>UO</a:t>
                      </a:r>
                      <a:r>
                        <a:rPr kumimoji="0" lang="en-US" sz="1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" pitchFamily="34" charset="0"/>
                        </a:rPr>
                        <a:t>4</a:t>
                      </a:r>
                      <a:endParaRPr kumimoji="0" lang="ru-RU" sz="1400" b="0" i="0" u="none" strike="noStrike" cap="none" normalizeH="0" baseline="-25000" smtClean="0">
                        <a:ln>
                          <a:noFill/>
                        </a:ln>
                        <a:solidFill>
                          <a:srgbClr val="800000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>
                      <a:noFill/>
                    </a:lnR>
                    <a:lnT w="28575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2575">
                <a:tc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" pitchFamily="34" charset="0"/>
                        </a:rPr>
                        <a:t>2</a:t>
                      </a: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 w="28575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pitchFamily="34" charset="0"/>
                        </a:rPr>
                        <a:t>33.3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8000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pitchFamily="34" charset="0"/>
                        </a:rPr>
                        <a:t>0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8000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>
                        <a:alpha val="50000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</a:tr>
              <a:tr h="280988">
                <a:tc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" pitchFamily="34" charset="0"/>
                        </a:rPr>
                        <a:t>3</a:t>
                      </a: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 w="28575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pitchFamily="34" charset="0"/>
                        </a:rPr>
                        <a:t>20.0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8000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pitchFamily="34" charset="0"/>
                        </a:rPr>
                        <a:t>50.0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8000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>
                        <a:alpha val="50000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</a:tr>
              <a:tr h="282575">
                <a:tc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" pitchFamily="34" charset="0"/>
                        </a:rPr>
                        <a:t>4</a:t>
                      </a: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 w="28575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pitchFamily="34" charset="0"/>
                        </a:rPr>
                        <a:t>-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8000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pitchFamily="34" charset="0"/>
                        </a:rPr>
                        <a:t>-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8000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>
                        <a:alpha val="50000"/>
                      </a:srgbClr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" pitchFamily="34" charset="0"/>
                        </a:rPr>
                        <a:t>eutectic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800000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>
                      <a:noFill/>
                    </a:lnR>
                    <a:lnT w="127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4163">
                <a:tc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" pitchFamily="34" charset="0"/>
                        </a:rPr>
                        <a:t>5</a:t>
                      </a: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 w="28575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pitchFamily="34" charset="0"/>
                        </a:rPr>
                        <a:t>-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8000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pitchFamily="34" charset="0"/>
                        </a:rPr>
                        <a:t>-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8000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>
                        <a:alpha val="50000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</a:tr>
              <a:tr h="280988">
                <a:tc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" pitchFamily="34" charset="0"/>
                        </a:rPr>
                        <a:t>6</a:t>
                      </a: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 w="28575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pitchFamily="34" charset="0"/>
                        </a:rPr>
                        <a:t>-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8000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pitchFamily="34" charset="0"/>
                        </a:rPr>
                        <a:t>-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8000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>
                        <a:alpha val="50000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</a:tr>
              <a:tr h="282575">
                <a:tc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" pitchFamily="34" charset="0"/>
                        </a:rPr>
                        <a:t>7</a:t>
                      </a: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 w="28575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pitchFamily="34" charset="0"/>
                        </a:rPr>
                        <a:t>-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8000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pitchFamily="34" charset="0"/>
                        </a:rPr>
                        <a:t>-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8000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>
                        <a:alpha val="50000"/>
                      </a:srgbClr>
                    </a:solidFill>
                  </a:tcPr>
                </a:tc>
                <a:tc rowSpan="4"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" pitchFamily="34" charset="0"/>
                        </a:rPr>
                        <a:t>liquidus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800000"/>
                        </a:solidFill>
                        <a:effectLst/>
                        <a:latin typeface="Arial" pitchFamily="34" charset="0"/>
                      </a:endParaRPr>
                    </a:p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" pitchFamily="34" charset="0"/>
                        </a:rPr>
                        <a:t>solidus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800000"/>
                        </a:solidFill>
                        <a:effectLst/>
                        <a:latin typeface="Arial" pitchFamily="34" charset="0"/>
                      </a:endParaRPr>
                    </a:p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800000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>
                      <a:noFill/>
                    </a:lnR>
                    <a:lnT w="127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2575">
                <a:tc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" pitchFamily="34" charset="0"/>
                        </a:rPr>
                        <a:t>8</a:t>
                      </a: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 w="28575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pitchFamily="34" charset="0"/>
                        </a:rPr>
                        <a:t>-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8000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pitchFamily="34" charset="0"/>
                        </a:rPr>
                        <a:t>-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8000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>
                        <a:alpha val="50000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</a:tr>
              <a:tr h="282575">
                <a:tc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" pitchFamily="34" charset="0"/>
                        </a:rPr>
                        <a:t>9</a:t>
                      </a: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 w="28575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pitchFamily="34" charset="0"/>
                        </a:rPr>
                        <a:t>-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8000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pitchFamily="34" charset="0"/>
                        </a:rPr>
                        <a:t>-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8000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>
                        <a:alpha val="50000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</a:tr>
              <a:tr h="282575">
                <a:tc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" pitchFamily="34" charset="0"/>
                        </a:rPr>
                        <a:t>10</a:t>
                      </a: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 w="28575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pitchFamily="34" charset="0"/>
                        </a:rPr>
                        <a:t>-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8000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pitchFamily="34" charset="0"/>
                        </a:rPr>
                        <a:t>-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8000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>
                        <a:alpha val="50000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200" name="Rectangle 411"/>
          <p:cNvSpPr>
            <a:spLocks noChangeArrowheads="1"/>
          </p:cNvSpPr>
          <p:nvPr/>
        </p:nvSpPr>
        <p:spPr bwMode="auto">
          <a:xfrm>
            <a:off x="4565650" y="547688"/>
            <a:ext cx="4606925" cy="488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anchor="ctr">
            <a:spAutoFit/>
          </a:bodyPr>
          <a:lstStyle/>
          <a:p>
            <a:pPr algn="ctr" defTabSz="762000">
              <a:tabLst>
                <a:tab pos="990600" algn="l"/>
              </a:tabLst>
            </a:pPr>
            <a:r>
              <a:rPr lang="en-US" sz="2600">
                <a:solidFill>
                  <a:srgbClr val="800000"/>
                </a:solidFill>
              </a:rPr>
              <a:t>PRECOS matrix – </a:t>
            </a:r>
            <a:r>
              <a:rPr lang="ru-RU" sz="2600">
                <a:solidFill>
                  <a:srgbClr val="800000"/>
                </a:solidFill>
              </a:rPr>
              <a:t>10</a:t>
            </a:r>
            <a:r>
              <a:rPr lang="en-US" sz="2600">
                <a:solidFill>
                  <a:srgbClr val="800000"/>
                </a:solidFill>
              </a:rPr>
              <a:t> points</a:t>
            </a:r>
          </a:p>
        </p:txBody>
      </p:sp>
      <p:sp>
        <p:nvSpPr>
          <p:cNvPr id="5203" name="Oval 438"/>
          <p:cNvSpPr>
            <a:spLocks noChangeArrowheads="1"/>
          </p:cNvSpPr>
          <p:nvPr/>
        </p:nvSpPr>
        <p:spPr bwMode="auto">
          <a:xfrm>
            <a:off x="2359025" y="2854325"/>
            <a:ext cx="141288" cy="149225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round/>
                <a:headEnd type="none" w="sm" len="sm"/>
                <a:tailEnd type="none" w="sm" len="sm"/>
              </a14:hiddenLine>
            </a:ext>
          </a:extLst>
        </p:spPr>
        <p:txBody>
          <a:bodyPr wrap="none" anchor="ctr"/>
          <a:lstStyle/>
          <a:p>
            <a:pPr algn="ctr"/>
            <a:r>
              <a:rPr lang="en-US" sz="1400">
                <a:solidFill>
                  <a:srgbClr val="008000"/>
                </a:solidFill>
              </a:rPr>
              <a:t>1</a:t>
            </a:r>
            <a:endParaRPr lang="ru-RU" sz="1400">
              <a:solidFill>
                <a:srgbClr val="008000"/>
              </a:solidFill>
            </a:endParaRPr>
          </a:p>
        </p:txBody>
      </p:sp>
      <p:sp>
        <p:nvSpPr>
          <p:cNvPr id="5208" name="Oval 444"/>
          <p:cNvSpPr>
            <a:spLocks noChangeArrowheads="1"/>
          </p:cNvSpPr>
          <p:nvPr/>
        </p:nvSpPr>
        <p:spPr bwMode="auto">
          <a:xfrm>
            <a:off x="3090863" y="3357563"/>
            <a:ext cx="65087" cy="65087"/>
          </a:xfrm>
          <a:prstGeom prst="ellipse">
            <a:avLst/>
          </a:prstGeom>
          <a:solidFill>
            <a:srgbClr val="CCFFFF"/>
          </a:solidFill>
          <a:ln w="12700" algn="ctr">
            <a:solidFill>
              <a:srgbClr val="0080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5214" name="Oval 450"/>
          <p:cNvSpPr>
            <a:spLocks noChangeArrowheads="1"/>
          </p:cNvSpPr>
          <p:nvPr/>
        </p:nvSpPr>
        <p:spPr bwMode="auto">
          <a:xfrm>
            <a:off x="2239963" y="3084513"/>
            <a:ext cx="141287" cy="149225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round/>
                <a:headEnd type="none" w="sm" len="sm"/>
                <a:tailEnd type="none" w="sm" len="sm"/>
              </a14:hiddenLine>
            </a:ext>
          </a:extLst>
        </p:spPr>
        <p:txBody>
          <a:bodyPr wrap="none" anchor="ctr"/>
          <a:lstStyle/>
          <a:p>
            <a:pPr algn="ctr"/>
            <a:r>
              <a:rPr lang="en-US" sz="1400">
                <a:solidFill>
                  <a:srgbClr val="008000"/>
                </a:solidFill>
              </a:rPr>
              <a:t>2</a:t>
            </a:r>
            <a:endParaRPr lang="ru-RU" sz="1400">
              <a:solidFill>
                <a:srgbClr val="008000"/>
              </a:solidFill>
            </a:endParaRPr>
          </a:p>
        </p:txBody>
      </p:sp>
      <p:sp>
        <p:nvSpPr>
          <p:cNvPr id="5217" name="Oval 454"/>
          <p:cNvSpPr>
            <a:spLocks noChangeArrowheads="1"/>
          </p:cNvSpPr>
          <p:nvPr/>
        </p:nvSpPr>
        <p:spPr bwMode="auto">
          <a:xfrm>
            <a:off x="3171825" y="3343275"/>
            <a:ext cx="141288" cy="149225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round/>
                <a:headEnd type="none" w="sm" len="sm"/>
                <a:tailEnd type="none" w="sm" len="sm"/>
              </a14:hiddenLine>
            </a:ext>
          </a:extLst>
        </p:spPr>
        <p:txBody>
          <a:bodyPr wrap="none" anchor="ctr"/>
          <a:lstStyle/>
          <a:p>
            <a:pPr algn="ctr"/>
            <a:r>
              <a:rPr lang="en-US" sz="1400">
                <a:solidFill>
                  <a:srgbClr val="008000"/>
                </a:solidFill>
              </a:rPr>
              <a:t>3</a:t>
            </a:r>
            <a:endParaRPr lang="ru-RU" sz="1400">
              <a:solidFill>
                <a:srgbClr val="008000"/>
              </a:solidFill>
            </a:endParaRPr>
          </a:p>
        </p:txBody>
      </p:sp>
      <p:grpSp>
        <p:nvGrpSpPr>
          <p:cNvPr id="5690" name="Group 570"/>
          <p:cNvGrpSpPr>
            <a:grpSpLocks/>
          </p:cNvGrpSpPr>
          <p:nvPr/>
        </p:nvGrpSpPr>
        <p:grpSpPr bwMode="auto">
          <a:xfrm>
            <a:off x="153988" y="390525"/>
            <a:ext cx="2063750" cy="2549525"/>
            <a:chOff x="-1637" y="823"/>
            <a:chExt cx="1300" cy="1606"/>
          </a:xfrm>
        </p:grpSpPr>
        <p:grpSp>
          <p:nvGrpSpPr>
            <p:cNvPr id="5455" name="Group 335"/>
            <p:cNvGrpSpPr>
              <a:grpSpLocks/>
            </p:cNvGrpSpPr>
            <p:nvPr/>
          </p:nvGrpSpPr>
          <p:grpSpPr bwMode="auto">
            <a:xfrm>
              <a:off x="-1370" y="1025"/>
              <a:ext cx="915" cy="764"/>
              <a:chOff x="5440" y="1160"/>
              <a:chExt cx="1321" cy="1103"/>
            </a:xfrm>
          </p:grpSpPr>
          <p:sp>
            <p:nvSpPr>
              <p:cNvPr id="5456" name="Freeform 336"/>
              <p:cNvSpPr>
                <a:spLocks/>
              </p:cNvSpPr>
              <p:nvPr/>
            </p:nvSpPr>
            <p:spPr bwMode="auto">
              <a:xfrm flipH="1">
                <a:off x="5879" y="2044"/>
                <a:ext cx="5" cy="219"/>
              </a:xfrm>
              <a:custGeom>
                <a:avLst/>
                <a:gdLst>
                  <a:gd name="T0" fmla="*/ 0 w 13"/>
                  <a:gd name="T1" fmla="*/ 961 h 961"/>
                  <a:gd name="T2" fmla="*/ 0 w 13"/>
                  <a:gd name="T3" fmla="*/ 891 h 961"/>
                  <a:gd name="T4" fmla="*/ 0 w 13"/>
                  <a:gd name="T5" fmla="*/ 820 h 961"/>
                  <a:gd name="T6" fmla="*/ 0 w 13"/>
                  <a:gd name="T7" fmla="*/ 750 h 961"/>
                  <a:gd name="T8" fmla="*/ 0 w 13"/>
                  <a:gd name="T9" fmla="*/ 679 h 961"/>
                  <a:gd name="T10" fmla="*/ 0 w 13"/>
                  <a:gd name="T11" fmla="*/ 608 h 961"/>
                  <a:gd name="T12" fmla="*/ 0 w 13"/>
                  <a:gd name="T13" fmla="*/ 538 h 961"/>
                  <a:gd name="T14" fmla="*/ 0 w 13"/>
                  <a:gd name="T15" fmla="*/ 468 h 961"/>
                  <a:gd name="T16" fmla="*/ 0 w 13"/>
                  <a:gd name="T17" fmla="*/ 397 h 961"/>
                  <a:gd name="T18" fmla="*/ 6 w 13"/>
                  <a:gd name="T19" fmla="*/ 392 h 961"/>
                  <a:gd name="T20" fmla="*/ 13 w 13"/>
                  <a:gd name="T21" fmla="*/ 385 h 961"/>
                  <a:gd name="T22" fmla="*/ 13 w 13"/>
                  <a:gd name="T23" fmla="*/ 339 h 961"/>
                  <a:gd name="T24" fmla="*/ 13 w 13"/>
                  <a:gd name="T25" fmla="*/ 292 h 961"/>
                  <a:gd name="T26" fmla="*/ 13 w 13"/>
                  <a:gd name="T27" fmla="*/ 245 h 961"/>
                  <a:gd name="T28" fmla="*/ 13 w 13"/>
                  <a:gd name="T29" fmla="*/ 199 h 961"/>
                  <a:gd name="T30" fmla="*/ 13 w 13"/>
                  <a:gd name="T31" fmla="*/ 152 h 961"/>
                  <a:gd name="T32" fmla="*/ 13 w 13"/>
                  <a:gd name="T33" fmla="*/ 106 h 961"/>
                  <a:gd name="T34" fmla="*/ 13 w 13"/>
                  <a:gd name="T35" fmla="*/ 59 h 961"/>
                  <a:gd name="T36" fmla="*/ 13 w 13"/>
                  <a:gd name="T37" fmla="*/ 13 h 961"/>
                  <a:gd name="T38" fmla="*/ 7 w 13"/>
                  <a:gd name="T39" fmla="*/ 7 h 961"/>
                  <a:gd name="T40" fmla="*/ 0 w 13"/>
                  <a:gd name="T41" fmla="*/ 0 h 9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13" h="961">
                    <a:moveTo>
                      <a:pt x="0" y="961"/>
                    </a:moveTo>
                    <a:lnTo>
                      <a:pt x="0" y="891"/>
                    </a:lnTo>
                    <a:lnTo>
                      <a:pt x="0" y="820"/>
                    </a:lnTo>
                    <a:lnTo>
                      <a:pt x="0" y="750"/>
                    </a:lnTo>
                    <a:lnTo>
                      <a:pt x="0" y="679"/>
                    </a:lnTo>
                    <a:lnTo>
                      <a:pt x="0" y="608"/>
                    </a:lnTo>
                    <a:lnTo>
                      <a:pt x="0" y="538"/>
                    </a:lnTo>
                    <a:lnTo>
                      <a:pt x="0" y="468"/>
                    </a:lnTo>
                    <a:lnTo>
                      <a:pt x="0" y="397"/>
                    </a:lnTo>
                    <a:lnTo>
                      <a:pt x="6" y="392"/>
                    </a:lnTo>
                    <a:lnTo>
                      <a:pt x="13" y="385"/>
                    </a:lnTo>
                    <a:lnTo>
                      <a:pt x="13" y="339"/>
                    </a:lnTo>
                    <a:lnTo>
                      <a:pt x="13" y="292"/>
                    </a:lnTo>
                    <a:lnTo>
                      <a:pt x="13" y="245"/>
                    </a:lnTo>
                    <a:lnTo>
                      <a:pt x="13" y="199"/>
                    </a:lnTo>
                    <a:lnTo>
                      <a:pt x="13" y="152"/>
                    </a:lnTo>
                    <a:lnTo>
                      <a:pt x="13" y="106"/>
                    </a:lnTo>
                    <a:lnTo>
                      <a:pt x="13" y="59"/>
                    </a:lnTo>
                    <a:lnTo>
                      <a:pt x="13" y="13"/>
                    </a:lnTo>
                    <a:lnTo>
                      <a:pt x="7" y="7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5457" name="Freeform 337"/>
              <p:cNvSpPr>
                <a:spLocks/>
              </p:cNvSpPr>
              <p:nvPr/>
            </p:nvSpPr>
            <p:spPr bwMode="auto">
              <a:xfrm flipH="1">
                <a:off x="6098" y="1950"/>
                <a:ext cx="3" cy="309"/>
              </a:xfrm>
              <a:custGeom>
                <a:avLst/>
                <a:gdLst>
                  <a:gd name="T0" fmla="*/ 12 w 12"/>
                  <a:gd name="T1" fmla="*/ 1356 h 1356"/>
                  <a:gd name="T2" fmla="*/ 12 w 12"/>
                  <a:gd name="T3" fmla="*/ 1348 h 1356"/>
                  <a:gd name="T4" fmla="*/ 12 w 12"/>
                  <a:gd name="T5" fmla="*/ 1339 h 1356"/>
                  <a:gd name="T6" fmla="*/ 12 w 12"/>
                  <a:gd name="T7" fmla="*/ 1330 h 1356"/>
                  <a:gd name="T8" fmla="*/ 12 w 12"/>
                  <a:gd name="T9" fmla="*/ 1321 h 1356"/>
                  <a:gd name="T10" fmla="*/ 7 w 12"/>
                  <a:gd name="T11" fmla="*/ 1315 h 1356"/>
                  <a:gd name="T12" fmla="*/ 0 w 12"/>
                  <a:gd name="T13" fmla="*/ 1309 h 1356"/>
                  <a:gd name="T14" fmla="*/ 0 w 12"/>
                  <a:gd name="T15" fmla="*/ 1282 h 1356"/>
                  <a:gd name="T16" fmla="*/ 0 w 12"/>
                  <a:gd name="T17" fmla="*/ 1255 h 1356"/>
                  <a:gd name="T18" fmla="*/ 0 w 12"/>
                  <a:gd name="T19" fmla="*/ 1228 h 1356"/>
                  <a:gd name="T20" fmla="*/ 0 w 12"/>
                  <a:gd name="T21" fmla="*/ 1201 h 1356"/>
                  <a:gd name="T22" fmla="*/ 0 w 12"/>
                  <a:gd name="T23" fmla="*/ 1175 h 1356"/>
                  <a:gd name="T24" fmla="*/ 0 w 12"/>
                  <a:gd name="T25" fmla="*/ 1148 h 1356"/>
                  <a:gd name="T26" fmla="*/ 0 w 12"/>
                  <a:gd name="T27" fmla="*/ 1121 h 1356"/>
                  <a:gd name="T28" fmla="*/ 0 w 12"/>
                  <a:gd name="T29" fmla="*/ 1093 h 1356"/>
                  <a:gd name="T30" fmla="*/ 6 w 12"/>
                  <a:gd name="T31" fmla="*/ 1087 h 1356"/>
                  <a:gd name="T32" fmla="*/ 12 w 12"/>
                  <a:gd name="T33" fmla="*/ 1081 h 1356"/>
                  <a:gd name="T34" fmla="*/ 12 w 12"/>
                  <a:gd name="T35" fmla="*/ 1051 h 1356"/>
                  <a:gd name="T36" fmla="*/ 12 w 12"/>
                  <a:gd name="T37" fmla="*/ 1021 h 1356"/>
                  <a:gd name="T38" fmla="*/ 12 w 12"/>
                  <a:gd name="T39" fmla="*/ 991 h 1356"/>
                  <a:gd name="T40" fmla="*/ 12 w 12"/>
                  <a:gd name="T41" fmla="*/ 961 h 1356"/>
                  <a:gd name="T42" fmla="*/ 12 w 12"/>
                  <a:gd name="T43" fmla="*/ 931 h 1356"/>
                  <a:gd name="T44" fmla="*/ 12 w 12"/>
                  <a:gd name="T45" fmla="*/ 900 h 1356"/>
                  <a:gd name="T46" fmla="*/ 12 w 12"/>
                  <a:gd name="T47" fmla="*/ 871 h 1356"/>
                  <a:gd name="T48" fmla="*/ 12 w 12"/>
                  <a:gd name="T49" fmla="*/ 841 h 1356"/>
                  <a:gd name="T50" fmla="*/ 7 w 12"/>
                  <a:gd name="T51" fmla="*/ 835 h 1356"/>
                  <a:gd name="T52" fmla="*/ 0 w 12"/>
                  <a:gd name="T53" fmla="*/ 829 h 1356"/>
                  <a:gd name="T54" fmla="*/ 0 w 12"/>
                  <a:gd name="T55" fmla="*/ 798 h 1356"/>
                  <a:gd name="T56" fmla="*/ 0 w 12"/>
                  <a:gd name="T57" fmla="*/ 769 h 1356"/>
                  <a:gd name="T58" fmla="*/ 0 w 12"/>
                  <a:gd name="T59" fmla="*/ 739 h 1356"/>
                  <a:gd name="T60" fmla="*/ 0 w 12"/>
                  <a:gd name="T61" fmla="*/ 708 h 1356"/>
                  <a:gd name="T62" fmla="*/ 6 w 12"/>
                  <a:gd name="T63" fmla="*/ 703 h 1356"/>
                  <a:gd name="T64" fmla="*/ 12 w 12"/>
                  <a:gd name="T65" fmla="*/ 698 h 1356"/>
                  <a:gd name="T66" fmla="*/ 12 w 12"/>
                  <a:gd name="T67" fmla="*/ 685 h 1356"/>
                  <a:gd name="T68" fmla="*/ 12 w 12"/>
                  <a:gd name="T69" fmla="*/ 673 h 1356"/>
                  <a:gd name="T70" fmla="*/ 7 w 12"/>
                  <a:gd name="T71" fmla="*/ 667 h 1356"/>
                  <a:gd name="T72" fmla="*/ 0 w 12"/>
                  <a:gd name="T73" fmla="*/ 661 h 1356"/>
                  <a:gd name="T74" fmla="*/ 0 w 12"/>
                  <a:gd name="T75" fmla="*/ 631 h 1356"/>
                  <a:gd name="T76" fmla="*/ 0 w 12"/>
                  <a:gd name="T77" fmla="*/ 601 h 1356"/>
                  <a:gd name="T78" fmla="*/ 0 w 12"/>
                  <a:gd name="T79" fmla="*/ 571 h 1356"/>
                  <a:gd name="T80" fmla="*/ 0 w 12"/>
                  <a:gd name="T81" fmla="*/ 541 h 1356"/>
                  <a:gd name="T82" fmla="*/ 6 w 12"/>
                  <a:gd name="T83" fmla="*/ 535 h 1356"/>
                  <a:gd name="T84" fmla="*/ 12 w 12"/>
                  <a:gd name="T85" fmla="*/ 529 h 1356"/>
                  <a:gd name="T86" fmla="*/ 12 w 12"/>
                  <a:gd name="T87" fmla="*/ 523 h 1356"/>
                  <a:gd name="T88" fmla="*/ 12 w 12"/>
                  <a:gd name="T89" fmla="*/ 516 h 1356"/>
                  <a:gd name="T90" fmla="*/ 7 w 12"/>
                  <a:gd name="T91" fmla="*/ 510 h 1356"/>
                  <a:gd name="T92" fmla="*/ 0 w 12"/>
                  <a:gd name="T93" fmla="*/ 504 h 1356"/>
                  <a:gd name="T94" fmla="*/ 0 w 12"/>
                  <a:gd name="T95" fmla="*/ 441 h 1356"/>
                  <a:gd name="T96" fmla="*/ 0 w 12"/>
                  <a:gd name="T97" fmla="*/ 379 h 1356"/>
                  <a:gd name="T98" fmla="*/ 0 w 12"/>
                  <a:gd name="T99" fmla="*/ 316 h 1356"/>
                  <a:gd name="T100" fmla="*/ 0 w 12"/>
                  <a:gd name="T101" fmla="*/ 252 h 1356"/>
                  <a:gd name="T102" fmla="*/ 0 w 12"/>
                  <a:gd name="T103" fmla="*/ 190 h 1356"/>
                  <a:gd name="T104" fmla="*/ 0 w 12"/>
                  <a:gd name="T105" fmla="*/ 127 h 1356"/>
                  <a:gd name="T106" fmla="*/ 0 w 12"/>
                  <a:gd name="T107" fmla="*/ 64 h 1356"/>
                  <a:gd name="T108" fmla="*/ 0 w 12"/>
                  <a:gd name="T109" fmla="*/ 0 h 13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</a:cxnLst>
                <a:rect l="0" t="0" r="r" b="b"/>
                <a:pathLst>
                  <a:path w="12" h="1356">
                    <a:moveTo>
                      <a:pt x="12" y="1356"/>
                    </a:moveTo>
                    <a:lnTo>
                      <a:pt x="12" y="1348"/>
                    </a:lnTo>
                    <a:lnTo>
                      <a:pt x="12" y="1339"/>
                    </a:lnTo>
                    <a:lnTo>
                      <a:pt x="12" y="1330"/>
                    </a:lnTo>
                    <a:lnTo>
                      <a:pt x="12" y="1321"/>
                    </a:lnTo>
                    <a:lnTo>
                      <a:pt x="7" y="1315"/>
                    </a:lnTo>
                    <a:lnTo>
                      <a:pt x="0" y="1309"/>
                    </a:lnTo>
                    <a:lnTo>
                      <a:pt x="0" y="1282"/>
                    </a:lnTo>
                    <a:lnTo>
                      <a:pt x="0" y="1255"/>
                    </a:lnTo>
                    <a:lnTo>
                      <a:pt x="0" y="1228"/>
                    </a:lnTo>
                    <a:lnTo>
                      <a:pt x="0" y="1201"/>
                    </a:lnTo>
                    <a:lnTo>
                      <a:pt x="0" y="1175"/>
                    </a:lnTo>
                    <a:lnTo>
                      <a:pt x="0" y="1148"/>
                    </a:lnTo>
                    <a:lnTo>
                      <a:pt x="0" y="1121"/>
                    </a:lnTo>
                    <a:lnTo>
                      <a:pt x="0" y="1093"/>
                    </a:lnTo>
                    <a:lnTo>
                      <a:pt x="6" y="1087"/>
                    </a:lnTo>
                    <a:lnTo>
                      <a:pt x="12" y="1081"/>
                    </a:lnTo>
                    <a:lnTo>
                      <a:pt x="12" y="1051"/>
                    </a:lnTo>
                    <a:lnTo>
                      <a:pt x="12" y="1021"/>
                    </a:lnTo>
                    <a:lnTo>
                      <a:pt x="12" y="991"/>
                    </a:lnTo>
                    <a:lnTo>
                      <a:pt x="12" y="961"/>
                    </a:lnTo>
                    <a:lnTo>
                      <a:pt x="12" y="931"/>
                    </a:lnTo>
                    <a:lnTo>
                      <a:pt x="12" y="900"/>
                    </a:lnTo>
                    <a:lnTo>
                      <a:pt x="12" y="871"/>
                    </a:lnTo>
                    <a:lnTo>
                      <a:pt x="12" y="841"/>
                    </a:lnTo>
                    <a:lnTo>
                      <a:pt x="7" y="835"/>
                    </a:lnTo>
                    <a:lnTo>
                      <a:pt x="0" y="829"/>
                    </a:lnTo>
                    <a:lnTo>
                      <a:pt x="0" y="798"/>
                    </a:lnTo>
                    <a:lnTo>
                      <a:pt x="0" y="769"/>
                    </a:lnTo>
                    <a:lnTo>
                      <a:pt x="0" y="739"/>
                    </a:lnTo>
                    <a:lnTo>
                      <a:pt x="0" y="708"/>
                    </a:lnTo>
                    <a:lnTo>
                      <a:pt x="6" y="703"/>
                    </a:lnTo>
                    <a:lnTo>
                      <a:pt x="12" y="698"/>
                    </a:lnTo>
                    <a:lnTo>
                      <a:pt x="12" y="685"/>
                    </a:lnTo>
                    <a:lnTo>
                      <a:pt x="12" y="673"/>
                    </a:lnTo>
                    <a:lnTo>
                      <a:pt x="7" y="667"/>
                    </a:lnTo>
                    <a:lnTo>
                      <a:pt x="0" y="661"/>
                    </a:lnTo>
                    <a:lnTo>
                      <a:pt x="0" y="631"/>
                    </a:lnTo>
                    <a:lnTo>
                      <a:pt x="0" y="601"/>
                    </a:lnTo>
                    <a:lnTo>
                      <a:pt x="0" y="571"/>
                    </a:lnTo>
                    <a:lnTo>
                      <a:pt x="0" y="541"/>
                    </a:lnTo>
                    <a:lnTo>
                      <a:pt x="6" y="535"/>
                    </a:lnTo>
                    <a:lnTo>
                      <a:pt x="12" y="529"/>
                    </a:lnTo>
                    <a:lnTo>
                      <a:pt x="12" y="523"/>
                    </a:lnTo>
                    <a:lnTo>
                      <a:pt x="12" y="516"/>
                    </a:lnTo>
                    <a:lnTo>
                      <a:pt x="7" y="510"/>
                    </a:lnTo>
                    <a:lnTo>
                      <a:pt x="0" y="504"/>
                    </a:lnTo>
                    <a:lnTo>
                      <a:pt x="0" y="441"/>
                    </a:lnTo>
                    <a:lnTo>
                      <a:pt x="0" y="379"/>
                    </a:lnTo>
                    <a:lnTo>
                      <a:pt x="0" y="316"/>
                    </a:lnTo>
                    <a:lnTo>
                      <a:pt x="0" y="252"/>
                    </a:lnTo>
                    <a:lnTo>
                      <a:pt x="0" y="190"/>
                    </a:lnTo>
                    <a:lnTo>
                      <a:pt x="0" y="127"/>
                    </a:lnTo>
                    <a:lnTo>
                      <a:pt x="0" y="64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5458" name="Freeform 338"/>
              <p:cNvSpPr>
                <a:spLocks/>
              </p:cNvSpPr>
              <p:nvPr/>
            </p:nvSpPr>
            <p:spPr bwMode="auto">
              <a:xfrm flipH="1">
                <a:off x="6216" y="1942"/>
                <a:ext cx="335" cy="222"/>
              </a:xfrm>
              <a:custGeom>
                <a:avLst/>
                <a:gdLst>
                  <a:gd name="T0" fmla="*/ 26 w 995"/>
                  <a:gd name="T1" fmla="*/ 946 h 973"/>
                  <a:gd name="T2" fmla="*/ 81 w 995"/>
                  <a:gd name="T3" fmla="*/ 892 h 973"/>
                  <a:gd name="T4" fmla="*/ 108 w 995"/>
                  <a:gd name="T5" fmla="*/ 859 h 973"/>
                  <a:gd name="T6" fmla="*/ 119 w 995"/>
                  <a:gd name="T7" fmla="*/ 840 h 973"/>
                  <a:gd name="T8" fmla="*/ 143 w 995"/>
                  <a:gd name="T9" fmla="*/ 817 h 973"/>
                  <a:gd name="T10" fmla="*/ 160 w 995"/>
                  <a:gd name="T11" fmla="*/ 805 h 973"/>
                  <a:gd name="T12" fmla="*/ 179 w 995"/>
                  <a:gd name="T13" fmla="*/ 793 h 973"/>
                  <a:gd name="T14" fmla="*/ 197 w 995"/>
                  <a:gd name="T15" fmla="*/ 780 h 973"/>
                  <a:gd name="T16" fmla="*/ 212 w 995"/>
                  <a:gd name="T17" fmla="*/ 771 h 973"/>
                  <a:gd name="T18" fmla="*/ 230 w 995"/>
                  <a:gd name="T19" fmla="*/ 754 h 973"/>
                  <a:gd name="T20" fmla="*/ 239 w 995"/>
                  <a:gd name="T21" fmla="*/ 732 h 973"/>
                  <a:gd name="T22" fmla="*/ 273 w 995"/>
                  <a:gd name="T23" fmla="*/ 687 h 973"/>
                  <a:gd name="T24" fmla="*/ 342 w 995"/>
                  <a:gd name="T25" fmla="*/ 618 h 973"/>
                  <a:gd name="T26" fmla="*/ 411 w 995"/>
                  <a:gd name="T27" fmla="*/ 548 h 973"/>
                  <a:gd name="T28" fmla="*/ 480 w 995"/>
                  <a:gd name="T29" fmla="*/ 479 h 973"/>
                  <a:gd name="T30" fmla="*/ 516 w 995"/>
                  <a:gd name="T31" fmla="*/ 438 h 973"/>
                  <a:gd name="T32" fmla="*/ 521 w 995"/>
                  <a:gd name="T33" fmla="*/ 427 h 973"/>
                  <a:gd name="T34" fmla="*/ 527 w 995"/>
                  <a:gd name="T35" fmla="*/ 409 h 973"/>
                  <a:gd name="T36" fmla="*/ 533 w 995"/>
                  <a:gd name="T37" fmla="*/ 397 h 973"/>
                  <a:gd name="T38" fmla="*/ 552 w 995"/>
                  <a:gd name="T39" fmla="*/ 386 h 973"/>
                  <a:gd name="T40" fmla="*/ 575 w 995"/>
                  <a:gd name="T41" fmla="*/ 361 h 973"/>
                  <a:gd name="T42" fmla="*/ 593 w 995"/>
                  <a:gd name="T43" fmla="*/ 348 h 973"/>
                  <a:gd name="T44" fmla="*/ 620 w 995"/>
                  <a:gd name="T45" fmla="*/ 328 h 973"/>
                  <a:gd name="T46" fmla="*/ 662 w 995"/>
                  <a:gd name="T47" fmla="*/ 286 h 973"/>
                  <a:gd name="T48" fmla="*/ 689 w 995"/>
                  <a:gd name="T49" fmla="*/ 265 h 973"/>
                  <a:gd name="T50" fmla="*/ 722 w 995"/>
                  <a:gd name="T51" fmla="*/ 238 h 973"/>
                  <a:gd name="T52" fmla="*/ 776 w 995"/>
                  <a:gd name="T53" fmla="*/ 184 h 973"/>
                  <a:gd name="T54" fmla="*/ 809 w 995"/>
                  <a:gd name="T55" fmla="*/ 157 h 973"/>
                  <a:gd name="T56" fmla="*/ 833 w 995"/>
                  <a:gd name="T57" fmla="*/ 139 h 973"/>
                  <a:gd name="T58" fmla="*/ 869 w 995"/>
                  <a:gd name="T59" fmla="*/ 103 h 973"/>
                  <a:gd name="T60" fmla="*/ 893 w 995"/>
                  <a:gd name="T61" fmla="*/ 84 h 973"/>
                  <a:gd name="T62" fmla="*/ 917 w 995"/>
                  <a:gd name="T63" fmla="*/ 67 h 973"/>
                  <a:gd name="T64" fmla="*/ 954 w 995"/>
                  <a:gd name="T65" fmla="*/ 30 h 973"/>
                  <a:gd name="T66" fmla="*/ 977 w 995"/>
                  <a:gd name="T67" fmla="*/ 12 h 973"/>
                  <a:gd name="T68" fmla="*/ 989 w 995"/>
                  <a:gd name="T69" fmla="*/ 7 h 97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</a:cxnLst>
                <a:rect l="0" t="0" r="r" b="b"/>
                <a:pathLst>
                  <a:path w="995" h="973">
                    <a:moveTo>
                      <a:pt x="0" y="973"/>
                    </a:moveTo>
                    <a:lnTo>
                      <a:pt x="26" y="946"/>
                    </a:lnTo>
                    <a:lnTo>
                      <a:pt x="53" y="919"/>
                    </a:lnTo>
                    <a:lnTo>
                      <a:pt x="81" y="892"/>
                    </a:lnTo>
                    <a:lnTo>
                      <a:pt x="108" y="865"/>
                    </a:lnTo>
                    <a:lnTo>
                      <a:pt x="108" y="859"/>
                    </a:lnTo>
                    <a:lnTo>
                      <a:pt x="108" y="852"/>
                    </a:lnTo>
                    <a:lnTo>
                      <a:pt x="119" y="840"/>
                    </a:lnTo>
                    <a:lnTo>
                      <a:pt x="131" y="829"/>
                    </a:lnTo>
                    <a:lnTo>
                      <a:pt x="143" y="817"/>
                    </a:lnTo>
                    <a:lnTo>
                      <a:pt x="155" y="805"/>
                    </a:lnTo>
                    <a:lnTo>
                      <a:pt x="160" y="805"/>
                    </a:lnTo>
                    <a:lnTo>
                      <a:pt x="168" y="805"/>
                    </a:lnTo>
                    <a:lnTo>
                      <a:pt x="179" y="793"/>
                    </a:lnTo>
                    <a:lnTo>
                      <a:pt x="191" y="780"/>
                    </a:lnTo>
                    <a:lnTo>
                      <a:pt x="197" y="780"/>
                    </a:lnTo>
                    <a:lnTo>
                      <a:pt x="204" y="780"/>
                    </a:lnTo>
                    <a:lnTo>
                      <a:pt x="212" y="771"/>
                    </a:lnTo>
                    <a:lnTo>
                      <a:pt x="221" y="763"/>
                    </a:lnTo>
                    <a:lnTo>
                      <a:pt x="230" y="754"/>
                    </a:lnTo>
                    <a:lnTo>
                      <a:pt x="239" y="744"/>
                    </a:lnTo>
                    <a:lnTo>
                      <a:pt x="239" y="732"/>
                    </a:lnTo>
                    <a:lnTo>
                      <a:pt x="239" y="721"/>
                    </a:lnTo>
                    <a:lnTo>
                      <a:pt x="273" y="687"/>
                    </a:lnTo>
                    <a:lnTo>
                      <a:pt x="308" y="652"/>
                    </a:lnTo>
                    <a:lnTo>
                      <a:pt x="342" y="618"/>
                    </a:lnTo>
                    <a:lnTo>
                      <a:pt x="377" y="582"/>
                    </a:lnTo>
                    <a:lnTo>
                      <a:pt x="411" y="548"/>
                    </a:lnTo>
                    <a:lnTo>
                      <a:pt x="446" y="513"/>
                    </a:lnTo>
                    <a:lnTo>
                      <a:pt x="480" y="479"/>
                    </a:lnTo>
                    <a:lnTo>
                      <a:pt x="516" y="444"/>
                    </a:lnTo>
                    <a:lnTo>
                      <a:pt x="516" y="438"/>
                    </a:lnTo>
                    <a:lnTo>
                      <a:pt x="516" y="432"/>
                    </a:lnTo>
                    <a:lnTo>
                      <a:pt x="521" y="427"/>
                    </a:lnTo>
                    <a:lnTo>
                      <a:pt x="527" y="421"/>
                    </a:lnTo>
                    <a:lnTo>
                      <a:pt x="527" y="409"/>
                    </a:lnTo>
                    <a:lnTo>
                      <a:pt x="527" y="397"/>
                    </a:lnTo>
                    <a:lnTo>
                      <a:pt x="533" y="397"/>
                    </a:lnTo>
                    <a:lnTo>
                      <a:pt x="540" y="397"/>
                    </a:lnTo>
                    <a:lnTo>
                      <a:pt x="552" y="386"/>
                    </a:lnTo>
                    <a:lnTo>
                      <a:pt x="564" y="373"/>
                    </a:lnTo>
                    <a:lnTo>
                      <a:pt x="575" y="361"/>
                    </a:lnTo>
                    <a:lnTo>
                      <a:pt x="587" y="348"/>
                    </a:lnTo>
                    <a:lnTo>
                      <a:pt x="593" y="348"/>
                    </a:lnTo>
                    <a:lnTo>
                      <a:pt x="599" y="348"/>
                    </a:lnTo>
                    <a:lnTo>
                      <a:pt x="620" y="328"/>
                    </a:lnTo>
                    <a:lnTo>
                      <a:pt x="641" y="307"/>
                    </a:lnTo>
                    <a:lnTo>
                      <a:pt x="662" y="286"/>
                    </a:lnTo>
                    <a:lnTo>
                      <a:pt x="683" y="265"/>
                    </a:lnTo>
                    <a:lnTo>
                      <a:pt x="689" y="265"/>
                    </a:lnTo>
                    <a:lnTo>
                      <a:pt x="695" y="265"/>
                    </a:lnTo>
                    <a:lnTo>
                      <a:pt x="722" y="238"/>
                    </a:lnTo>
                    <a:lnTo>
                      <a:pt x="749" y="211"/>
                    </a:lnTo>
                    <a:lnTo>
                      <a:pt x="776" y="184"/>
                    </a:lnTo>
                    <a:lnTo>
                      <a:pt x="804" y="157"/>
                    </a:lnTo>
                    <a:lnTo>
                      <a:pt x="809" y="157"/>
                    </a:lnTo>
                    <a:lnTo>
                      <a:pt x="816" y="157"/>
                    </a:lnTo>
                    <a:lnTo>
                      <a:pt x="833" y="139"/>
                    </a:lnTo>
                    <a:lnTo>
                      <a:pt x="851" y="121"/>
                    </a:lnTo>
                    <a:lnTo>
                      <a:pt x="869" y="103"/>
                    </a:lnTo>
                    <a:lnTo>
                      <a:pt x="887" y="84"/>
                    </a:lnTo>
                    <a:lnTo>
                      <a:pt x="893" y="84"/>
                    </a:lnTo>
                    <a:lnTo>
                      <a:pt x="899" y="84"/>
                    </a:lnTo>
                    <a:lnTo>
                      <a:pt x="917" y="67"/>
                    </a:lnTo>
                    <a:lnTo>
                      <a:pt x="935" y="48"/>
                    </a:lnTo>
                    <a:lnTo>
                      <a:pt x="954" y="30"/>
                    </a:lnTo>
                    <a:lnTo>
                      <a:pt x="971" y="12"/>
                    </a:lnTo>
                    <a:lnTo>
                      <a:pt x="977" y="12"/>
                    </a:lnTo>
                    <a:lnTo>
                      <a:pt x="984" y="12"/>
                    </a:lnTo>
                    <a:lnTo>
                      <a:pt x="989" y="7"/>
                    </a:lnTo>
                    <a:lnTo>
                      <a:pt x="995" y="0"/>
                    </a:lnTo>
                  </a:path>
                </a:pathLst>
              </a:custGeom>
              <a:noFill/>
              <a:ln w="1905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5459" name="Freeform 339"/>
              <p:cNvSpPr>
                <a:spLocks/>
              </p:cNvSpPr>
              <p:nvPr/>
            </p:nvSpPr>
            <p:spPr bwMode="auto">
              <a:xfrm flipH="1">
                <a:off x="5884" y="2038"/>
                <a:ext cx="7" cy="6"/>
              </a:xfrm>
              <a:custGeom>
                <a:avLst/>
                <a:gdLst>
                  <a:gd name="T0" fmla="*/ 23 w 23"/>
                  <a:gd name="T1" fmla="*/ 23 h 23"/>
                  <a:gd name="T2" fmla="*/ 11 w 23"/>
                  <a:gd name="T3" fmla="*/ 23 h 23"/>
                  <a:gd name="T4" fmla="*/ 0 w 23"/>
                  <a:gd name="T5" fmla="*/ 23 h 23"/>
                  <a:gd name="T6" fmla="*/ 0 w 23"/>
                  <a:gd name="T7" fmla="*/ 17 h 23"/>
                  <a:gd name="T8" fmla="*/ 0 w 23"/>
                  <a:gd name="T9" fmla="*/ 11 h 23"/>
                  <a:gd name="T10" fmla="*/ 6 w 23"/>
                  <a:gd name="T11" fmla="*/ 6 h 23"/>
                  <a:gd name="T12" fmla="*/ 11 w 23"/>
                  <a:gd name="T13" fmla="*/ 0 h 23"/>
                  <a:gd name="T14" fmla="*/ 17 w 23"/>
                  <a:gd name="T15" fmla="*/ 0 h 23"/>
                  <a:gd name="T16" fmla="*/ 23 w 23"/>
                  <a:gd name="T17" fmla="*/ 0 h 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23" h="23">
                    <a:moveTo>
                      <a:pt x="23" y="23"/>
                    </a:moveTo>
                    <a:lnTo>
                      <a:pt x="11" y="23"/>
                    </a:lnTo>
                    <a:lnTo>
                      <a:pt x="0" y="23"/>
                    </a:lnTo>
                    <a:lnTo>
                      <a:pt x="0" y="17"/>
                    </a:lnTo>
                    <a:lnTo>
                      <a:pt x="0" y="11"/>
                    </a:lnTo>
                    <a:lnTo>
                      <a:pt x="6" y="6"/>
                    </a:lnTo>
                    <a:lnTo>
                      <a:pt x="11" y="0"/>
                    </a:lnTo>
                    <a:lnTo>
                      <a:pt x="17" y="0"/>
                    </a:lnTo>
                    <a:lnTo>
                      <a:pt x="23" y="0"/>
                    </a:lnTo>
                  </a:path>
                </a:pathLst>
              </a:custGeom>
              <a:noFill/>
              <a:ln w="1905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5460" name="Freeform 340"/>
              <p:cNvSpPr>
                <a:spLocks/>
              </p:cNvSpPr>
              <p:nvPr/>
            </p:nvSpPr>
            <p:spPr bwMode="auto">
              <a:xfrm flipH="1">
                <a:off x="5883" y="2038"/>
                <a:ext cx="1" cy="6"/>
              </a:xfrm>
              <a:custGeom>
                <a:avLst/>
                <a:gdLst>
                  <a:gd name="T0" fmla="*/ 23 h 23"/>
                  <a:gd name="T1" fmla="*/ 11 h 23"/>
                  <a:gd name="T2" fmla="*/ 0 h 23"/>
                </a:gdLst>
                <a:ahLst/>
                <a:cxnLst>
                  <a:cxn ang="0">
                    <a:pos x="0" y="T0"/>
                  </a:cxn>
                  <a:cxn ang="0">
                    <a:pos x="0" y="T1"/>
                  </a:cxn>
                  <a:cxn ang="0">
                    <a:pos x="0" y="T2"/>
                  </a:cxn>
                </a:cxnLst>
                <a:rect l="0" t="0" r="r" b="b"/>
                <a:pathLst>
                  <a:path h="23">
                    <a:moveTo>
                      <a:pt x="0" y="23"/>
                    </a:moveTo>
                    <a:lnTo>
                      <a:pt x="0" y="11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5461" name="Freeform 341"/>
              <p:cNvSpPr>
                <a:spLocks/>
              </p:cNvSpPr>
              <p:nvPr/>
            </p:nvSpPr>
            <p:spPr bwMode="auto">
              <a:xfrm flipH="1">
                <a:off x="5879" y="2044"/>
                <a:ext cx="5" cy="1"/>
              </a:xfrm>
              <a:custGeom>
                <a:avLst/>
                <a:gdLst>
                  <a:gd name="T0" fmla="*/ 13 w 13"/>
                  <a:gd name="T1" fmla="*/ 7 w 13"/>
                  <a:gd name="T2" fmla="*/ 0 w 13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</a:cxnLst>
                <a:rect l="0" t="0" r="r" b="b"/>
                <a:pathLst>
                  <a:path w="13">
                    <a:moveTo>
                      <a:pt x="13" y="0"/>
                    </a:moveTo>
                    <a:lnTo>
                      <a:pt x="7" y="0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5462" name="Freeform 342"/>
              <p:cNvSpPr>
                <a:spLocks/>
              </p:cNvSpPr>
              <p:nvPr/>
            </p:nvSpPr>
            <p:spPr bwMode="auto">
              <a:xfrm flipH="1">
                <a:off x="5876" y="2036"/>
                <a:ext cx="3" cy="8"/>
              </a:xfrm>
              <a:custGeom>
                <a:avLst/>
                <a:gdLst>
                  <a:gd name="T0" fmla="*/ 0 w 12"/>
                  <a:gd name="T1" fmla="*/ 0 h 35"/>
                  <a:gd name="T2" fmla="*/ 6 w 12"/>
                  <a:gd name="T3" fmla="*/ 5 h 35"/>
                  <a:gd name="T4" fmla="*/ 12 w 12"/>
                  <a:gd name="T5" fmla="*/ 12 h 35"/>
                  <a:gd name="T6" fmla="*/ 12 w 12"/>
                  <a:gd name="T7" fmla="*/ 16 h 35"/>
                  <a:gd name="T8" fmla="*/ 12 w 12"/>
                  <a:gd name="T9" fmla="*/ 23 h 35"/>
                  <a:gd name="T10" fmla="*/ 6 w 12"/>
                  <a:gd name="T11" fmla="*/ 29 h 35"/>
                  <a:gd name="T12" fmla="*/ 0 w 12"/>
                  <a:gd name="T13" fmla="*/ 35 h 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2" h="35">
                    <a:moveTo>
                      <a:pt x="0" y="0"/>
                    </a:moveTo>
                    <a:lnTo>
                      <a:pt x="6" y="5"/>
                    </a:lnTo>
                    <a:lnTo>
                      <a:pt x="12" y="12"/>
                    </a:lnTo>
                    <a:lnTo>
                      <a:pt x="12" y="16"/>
                    </a:lnTo>
                    <a:lnTo>
                      <a:pt x="12" y="23"/>
                    </a:lnTo>
                    <a:lnTo>
                      <a:pt x="6" y="29"/>
                    </a:lnTo>
                    <a:lnTo>
                      <a:pt x="0" y="35"/>
                    </a:lnTo>
                  </a:path>
                </a:pathLst>
              </a:custGeom>
              <a:noFill/>
              <a:ln w="1905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5463" name="Freeform 343"/>
              <p:cNvSpPr>
                <a:spLocks/>
              </p:cNvSpPr>
              <p:nvPr/>
            </p:nvSpPr>
            <p:spPr bwMode="auto">
              <a:xfrm flipH="1">
                <a:off x="5879" y="2036"/>
                <a:ext cx="5" cy="2"/>
              </a:xfrm>
              <a:custGeom>
                <a:avLst/>
                <a:gdLst>
                  <a:gd name="T0" fmla="*/ 0 w 13"/>
                  <a:gd name="T1" fmla="*/ 12 h 12"/>
                  <a:gd name="T2" fmla="*/ 6 w 13"/>
                  <a:gd name="T3" fmla="*/ 6 h 12"/>
                  <a:gd name="T4" fmla="*/ 13 w 13"/>
                  <a:gd name="T5" fmla="*/ 0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3" h="12">
                    <a:moveTo>
                      <a:pt x="0" y="12"/>
                    </a:moveTo>
                    <a:lnTo>
                      <a:pt x="6" y="6"/>
                    </a:lnTo>
                    <a:lnTo>
                      <a:pt x="13" y="0"/>
                    </a:lnTo>
                  </a:path>
                </a:pathLst>
              </a:custGeom>
              <a:noFill/>
              <a:ln w="1905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5464" name="Freeform 344"/>
              <p:cNvSpPr>
                <a:spLocks/>
              </p:cNvSpPr>
              <p:nvPr/>
            </p:nvSpPr>
            <p:spPr bwMode="auto">
              <a:xfrm flipH="1">
                <a:off x="5879" y="2036"/>
                <a:ext cx="5" cy="2"/>
              </a:xfrm>
              <a:custGeom>
                <a:avLst/>
                <a:gdLst>
                  <a:gd name="T0" fmla="*/ 13 w 13"/>
                  <a:gd name="T1" fmla="*/ 0 h 12"/>
                  <a:gd name="T2" fmla="*/ 7 w 13"/>
                  <a:gd name="T3" fmla="*/ 5 h 12"/>
                  <a:gd name="T4" fmla="*/ 0 w 13"/>
                  <a:gd name="T5" fmla="*/ 12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3" h="12">
                    <a:moveTo>
                      <a:pt x="13" y="0"/>
                    </a:moveTo>
                    <a:lnTo>
                      <a:pt x="7" y="5"/>
                    </a:lnTo>
                    <a:lnTo>
                      <a:pt x="0" y="12"/>
                    </a:lnTo>
                  </a:path>
                </a:pathLst>
              </a:custGeom>
              <a:noFill/>
              <a:ln w="1905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5465" name="Freeform 345"/>
              <p:cNvSpPr>
                <a:spLocks/>
              </p:cNvSpPr>
              <p:nvPr/>
            </p:nvSpPr>
            <p:spPr bwMode="auto">
              <a:xfrm flipH="1">
                <a:off x="5878" y="2032"/>
                <a:ext cx="1" cy="4"/>
              </a:xfrm>
              <a:custGeom>
                <a:avLst/>
                <a:gdLst>
                  <a:gd name="T0" fmla="*/ 12 h 12"/>
                  <a:gd name="T1" fmla="*/ 6 h 12"/>
                  <a:gd name="T2" fmla="*/ 0 h 12"/>
                  <a:gd name="T3" fmla="*/ 6 h 12"/>
                  <a:gd name="T4" fmla="*/ 12 h 12"/>
                </a:gdLst>
                <a:ahLst/>
                <a:cxnLst>
                  <a:cxn ang="0">
                    <a:pos x="0" y="T0"/>
                  </a:cxn>
                  <a:cxn ang="0">
                    <a:pos x="0" y="T1"/>
                  </a:cxn>
                  <a:cxn ang="0">
                    <a:pos x="0" y="T2"/>
                  </a:cxn>
                  <a:cxn ang="0">
                    <a:pos x="0" y="T3"/>
                  </a:cxn>
                  <a:cxn ang="0">
                    <a:pos x="0" y="T4"/>
                  </a:cxn>
                </a:cxnLst>
                <a:rect l="0" t="0" r="r" b="b"/>
                <a:pathLst>
                  <a:path h="12">
                    <a:moveTo>
                      <a:pt x="0" y="12"/>
                    </a:moveTo>
                    <a:lnTo>
                      <a:pt x="0" y="6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2"/>
                    </a:lnTo>
                  </a:path>
                </a:pathLst>
              </a:custGeom>
              <a:noFill/>
              <a:ln w="1905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5466" name="Freeform 346"/>
              <p:cNvSpPr>
                <a:spLocks/>
              </p:cNvSpPr>
              <p:nvPr/>
            </p:nvSpPr>
            <p:spPr bwMode="auto">
              <a:xfrm flipH="1">
                <a:off x="5878" y="1997"/>
                <a:ext cx="1" cy="33"/>
              </a:xfrm>
              <a:custGeom>
                <a:avLst/>
                <a:gdLst>
                  <a:gd name="T0" fmla="*/ 144 h 144"/>
                  <a:gd name="T1" fmla="*/ 109 h 144"/>
                  <a:gd name="T2" fmla="*/ 73 h 144"/>
                  <a:gd name="T3" fmla="*/ 37 h 144"/>
                  <a:gd name="T4" fmla="*/ 0 h 144"/>
                </a:gdLst>
                <a:ahLst/>
                <a:cxnLst>
                  <a:cxn ang="0">
                    <a:pos x="0" y="T0"/>
                  </a:cxn>
                  <a:cxn ang="0">
                    <a:pos x="0" y="T1"/>
                  </a:cxn>
                  <a:cxn ang="0">
                    <a:pos x="0" y="T2"/>
                  </a:cxn>
                  <a:cxn ang="0">
                    <a:pos x="0" y="T3"/>
                  </a:cxn>
                  <a:cxn ang="0">
                    <a:pos x="0" y="T4"/>
                  </a:cxn>
                </a:cxnLst>
                <a:rect l="0" t="0" r="r" b="b"/>
                <a:pathLst>
                  <a:path h="144">
                    <a:moveTo>
                      <a:pt x="0" y="144"/>
                    </a:moveTo>
                    <a:lnTo>
                      <a:pt x="0" y="109"/>
                    </a:lnTo>
                    <a:lnTo>
                      <a:pt x="0" y="73"/>
                    </a:lnTo>
                    <a:lnTo>
                      <a:pt x="0" y="37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5467" name="Freeform 347"/>
              <p:cNvSpPr>
                <a:spLocks/>
              </p:cNvSpPr>
              <p:nvPr/>
            </p:nvSpPr>
            <p:spPr bwMode="auto">
              <a:xfrm flipH="1">
                <a:off x="5561" y="1953"/>
                <a:ext cx="44" cy="1"/>
              </a:xfrm>
              <a:custGeom>
                <a:avLst/>
                <a:gdLst>
                  <a:gd name="T0" fmla="*/ 0 w 131"/>
                  <a:gd name="T1" fmla="*/ 31 w 131"/>
                  <a:gd name="T2" fmla="*/ 64 w 131"/>
                  <a:gd name="T3" fmla="*/ 97 w 131"/>
                  <a:gd name="T4" fmla="*/ 131 w 131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  <a:cxn ang="0">
                    <a:pos x="T3" y="0"/>
                  </a:cxn>
                  <a:cxn ang="0">
                    <a:pos x="T4" y="0"/>
                  </a:cxn>
                </a:cxnLst>
                <a:rect l="0" t="0" r="r" b="b"/>
                <a:pathLst>
                  <a:path w="131">
                    <a:moveTo>
                      <a:pt x="0" y="0"/>
                    </a:moveTo>
                    <a:lnTo>
                      <a:pt x="31" y="0"/>
                    </a:lnTo>
                    <a:lnTo>
                      <a:pt x="64" y="0"/>
                    </a:lnTo>
                    <a:lnTo>
                      <a:pt x="97" y="0"/>
                    </a:lnTo>
                    <a:lnTo>
                      <a:pt x="131" y="0"/>
                    </a:lnTo>
                  </a:path>
                </a:pathLst>
              </a:custGeom>
              <a:noFill/>
              <a:ln w="1905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5468" name="Freeform 348"/>
              <p:cNvSpPr>
                <a:spLocks/>
              </p:cNvSpPr>
              <p:nvPr/>
            </p:nvSpPr>
            <p:spPr bwMode="auto">
              <a:xfrm flipH="1">
                <a:off x="5455" y="1953"/>
                <a:ext cx="66" cy="1"/>
              </a:xfrm>
              <a:custGeom>
                <a:avLst/>
                <a:gdLst>
                  <a:gd name="T0" fmla="*/ 0 w 193"/>
                  <a:gd name="T1" fmla="*/ 24 w 193"/>
                  <a:gd name="T2" fmla="*/ 48 w 193"/>
                  <a:gd name="T3" fmla="*/ 72 w 193"/>
                  <a:gd name="T4" fmla="*/ 96 w 193"/>
                  <a:gd name="T5" fmla="*/ 120 w 193"/>
                  <a:gd name="T6" fmla="*/ 144 w 193"/>
                  <a:gd name="T7" fmla="*/ 168 w 193"/>
                  <a:gd name="T8" fmla="*/ 193 w 193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  <a:cxn ang="0">
                    <a:pos x="T3" y="0"/>
                  </a:cxn>
                  <a:cxn ang="0">
                    <a:pos x="T4" y="0"/>
                  </a:cxn>
                  <a:cxn ang="0">
                    <a:pos x="T5" y="0"/>
                  </a:cxn>
                  <a:cxn ang="0">
                    <a:pos x="T6" y="0"/>
                  </a:cxn>
                  <a:cxn ang="0">
                    <a:pos x="T7" y="0"/>
                  </a:cxn>
                  <a:cxn ang="0">
                    <a:pos x="T8" y="0"/>
                  </a:cxn>
                </a:cxnLst>
                <a:rect l="0" t="0" r="r" b="b"/>
                <a:pathLst>
                  <a:path w="193">
                    <a:moveTo>
                      <a:pt x="0" y="0"/>
                    </a:moveTo>
                    <a:lnTo>
                      <a:pt x="24" y="0"/>
                    </a:lnTo>
                    <a:lnTo>
                      <a:pt x="48" y="0"/>
                    </a:lnTo>
                    <a:lnTo>
                      <a:pt x="72" y="0"/>
                    </a:lnTo>
                    <a:lnTo>
                      <a:pt x="96" y="0"/>
                    </a:lnTo>
                    <a:lnTo>
                      <a:pt x="120" y="0"/>
                    </a:lnTo>
                    <a:lnTo>
                      <a:pt x="144" y="0"/>
                    </a:lnTo>
                    <a:lnTo>
                      <a:pt x="168" y="0"/>
                    </a:lnTo>
                    <a:lnTo>
                      <a:pt x="193" y="0"/>
                    </a:lnTo>
                  </a:path>
                </a:pathLst>
              </a:custGeom>
              <a:noFill/>
              <a:ln w="1905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5469" name="Freeform 349"/>
              <p:cNvSpPr>
                <a:spLocks/>
              </p:cNvSpPr>
              <p:nvPr/>
            </p:nvSpPr>
            <p:spPr bwMode="auto">
              <a:xfrm flipH="1">
                <a:off x="6101" y="1948"/>
                <a:ext cx="26" cy="2"/>
              </a:xfrm>
              <a:custGeom>
                <a:avLst/>
                <a:gdLst>
                  <a:gd name="T0" fmla="*/ 71 w 71"/>
                  <a:gd name="T1" fmla="*/ 11 h 11"/>
                  <a:gd name="T2" fmla="*/ 65 w 71"/>
                  <a:gd name="T3" fmla="*/ 5 h 11"/>
                  <a:gd name="T4" fmla="*/ 59 w 71"/>
                  <a:gd name="T5" fmla="*/ 0 h 11"/>
                  <a:gd name="T6" fmla="*/ 44 w 71"/>
                  <a:gd name="T7" fmla="*/ 0 h 11"/>
                  <a:gd name="T8" fmla="*/ 29 w 71"/>
                  <a:gd name="T9" fmla="*/ 0 h 11"/>
                  <a:gd name="T10" fmla="*/ 15 w 71"/>
                  <a:gd name="T11" fmla="*/ 0 h 11"/>
                  <a:gd name="T12" fmla="*/ 0 w 71"/>
                  <a:gd name="T13" fmla="*/ 0 h 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71" h="11">
                    <a:moveTo>
                      <a:pt x="71" y="11"/>
                    </a:moveTo>
                    <a:lnTo>
                      <a:pt x="65" y="5"/>
                    </a:lnTo>
                    <a:lnTo>
                      <a:pt x="59" y="0"/>
                    </a:lnTo>
                    <a:lnTo>
                      <a:pt x="44" y="0"/>
                    </a:lnTo>
                    <a:lnTo>
                      <a:pt x="29" y="0"/>
                    </a:lnTo>
                    <a:lnTo>
                      <a:pt x="15" y="0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5470" name="Freeform 350"/>
              <p:cNvSpPr>
                <a:spLocks/>
              </p:cNvSpPr>
              <p:nvPr/>
            </p:nvSpPr>
            <p:spPr bwMode="auto">
              <a:xfrm flipH="1">
                <a:off x="5830" y="1948"/>
                <a:ext cx="58" cy="2"/>
              </a:xfrm>
              <a:custGeom>
                <a:avLst/>
                <a:gdLst>
                  <a:gd name="T0" fmla="*/ 169 w 169"/>
                  <a:gd name="T1" fmla="*/ 11 h 11"/>
                  <a:gd name="T2" fmla="*/ 136 w 169"/>
                  <a:gd name="T3" fmla="*/ 11 h 11"/>
                  <a:gd name="T4" fmla="*/ 102 w 169"/>
                  <a:gd name="T5" fmla="*/ 11 h 11"/>
                  <a:gd name="T6" fmla="*/ 70 w 169"/>
                  <a:gd name="T7" fmla="*/ 11 h 11"/>
                  <a:gd name="T8" fmla="*/ 37 w 169"/>
                  <a:gd name="T9" fmla="*/ 11 h 11"/>
                  <a:gd name="T10" fmla="*/ 31 w 169"/>
                  <a:gd name="T11" fmla="*/ 5 h 11"/>
                  <a:gd name="T12" fmla="*/ 25 w 169"/>
                  <a:gd name="T13" fmla="*/ 0 h 11"/>
                  <a:gd name="T14" fmla="*/ 13 w 169"/>
                  <a:gd name="T15" fmla="*/ 0 h 11"/>
                  <a:gd name="T16" fmla="*/ 0 w 169"/>
                  <a:gd name="T17" fmla="*/ 0 h 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69" h="11">
                    <a:moveTo>
                      <a:pt x="169" y="11"/>
                    </a:moveTo>
                    <a:lnTo>
                      <a:pt x="136" y="11"/>
                    </a:lnTo>
                    <a:lnTo>
                      <a:pt x="102" y="11"/>
                    </a:lnTo>
                    <a:lnTo>
                      <a:pt x="70" y="11"/>
                    </a:lnTo>
                    <a:lnTo>
                      <a:pt x="37" y="11"/>
                    </a:lnTo>
                    <a:lnTo>
                      <a:pt x="31" y="5"/>
                    </a:lnTo>
                    <a:lnTo>
                      <a:pt x="25" y="0"/>
                    </a:lnTo>
                    <a:lnTo>
                      <a:pt x="13" y="0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5471" name="Freeform 351"/>
              <p:cNvSpPr>
                <a:spLocks/>
              </p:cNvSpPr>
              <p:nvPr/>
            </p:nvSpPr>
            <p:spPr bwMode="auto">
              <a:xfrm flipH="1">
                <a:off x="5738" y="1950"/>
                <a:ext cx="49" cy="2"/>
              </a:xfrm>
              <a:custGeom>
                <a:avLst/>
                <a:gdLst>
                  <a:gd name="T0" fmla="*/ 0 w 143"/>
                  <a:gd name="T1" fmla="*/ 35 w 143"/>
                  <a:gd name="T2" fmla="*/ 71 w 143"/>
                  <a:gd name="T3" fmla="*/ 106 w 143"/>
                  <a:gd name="T4" fmla="*/ 143 w 143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  <a:cxn ang="0">
                    <a:pos x="T3" y="0"/>
                  </a:cxn>
                  <a:cxn ang="0">
                    <a:pos x="T4" y="0"/>
                  </a:cxn>
                </a:cxnLst>
                <a:rect l="0" t="0" r="r" b="b"/>
                <a:pathLst>
                  <a:path w="143">
                    <a:moveTo>
                      <a:pt x="0" y="0"/>
                    </a:moveTo>
                    <a:lnTo>
                      <a:pt x="35" y="0"/>
                    </a:lnTo>
                    <a:lnTo>
                      <a:pt x="71" y="0"/>
                    </a:lnTo>
                    <a:lnTo>
                      <a:pt x="106" y="0"/>
                    </a:lnTo>
                    <a:lnTo>
                      <a:pt x="143" y="0"/>
                    </a:lnTo>
                  </a:path>
                </a:pathLst>
              </a:custGeom>
              <a:noFill/>
              <a:ln w="1905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5472" name="Freeform 352"/>
              <p:cNvSpPr>
                <a:spLocks/>
              </p:cNvSpPr>
              <p:nvPr/>
            </p:nvSpPr>
            <p:spPr bwMode="auto">
              <a:xfrm flipH="1">
                <a:off x="5649" y="1950"/>
                <a:ext cx="48" cy="2"/>
              </a:xfrm>
              <a:custGeom>
                <a:avLst/>
                <a:gdLst>
                  <a:gd name="T0" fmla="*/ 0 w 144"/>
                  <a:gd name="T1" fmla="*/ 35 w 144"/>
                  <a:gd name="T2" fmla="*/ 72 w 144"/>
                  <a:gd name="T3" fmla="*/ 108 w 144"/>
                  <a:gd name="T4" fmla="*/ 144 w 144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  <a:cxn ang="0">
                    <a:pos x="T3" y="0"/>
                  </a:cxn>
                  <a:cxn ang="0">
                    <a:pos x="T4" y="0"/>
                  </a:cxn>
                </a:cxnLst>
                <a:rect l="0" t="0" r="r" b="b"/>
                <a:pathLst>
                  <a:path w="144">
                    <a:moveTo>
                      <a:pt x="0" y="0"/>
                    </a:moveTo>
                    <a:lnTo>
                      <a:pt x="35" y="0"/>
                    </a:lnTo>
                    <a:lnTo>
                      <a:pt x="72" y="0"/>
                    </a:lnTo>
                    <a:lnTo>
                      <a:pt x="108" y="0"/>
                    </a:lnTo>
                    <a:lnTo>
                      <a:pt x="144" y="0"/>
                    </a:lnTo>
                  </a:path>
                </a:pathLst>
              </a:custGeom>
              <a:noFill/>
              <a:ln w="1905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5473" name="Freeform 353"/>
              <p:cNvSpPr>
                <a:spLocks/>
              </p:cNvSpPr>
              <p:nvPr/>
            </p:nvSpPr>
            <p:spPr bwMode="auto">
              <a:xfrm flipH="1">
                <a:off x="6081" y="1948"/>
                <a:ext cx="20" cy="2"/>
              </a:xfrm>
              <a:custGeom>
                <a:avLst/>
                <a:gdLst>
                  <a:gd name="T0" fmla="*/ 61 w 61"/>
                  <a:gd name="T1" fmla="*/ 0 h 11"/>
                  <a:gd name="T2" fmla="*/ 49 w 61"/>
                  <a:gd name="T3" fmla="*/ 0 h 11"/>
                  <a:gd name="T4" fmla="*/ 36 w 61"/>
                  <a:gd name="T5" fmla="*/ 0 h 11"/>
                  <a:gd name="T6" fmla="*/ 25 w 61"/>
                  <a:gd name="T7" fmla="*/ 0 h 11"/>
                  <a:gd name="T8" fmla="*/ 12 w 61"/>
                  <a:gd name="T9" fmla="*/ 0 h 11"/>
                  <a:gd name="T10" fmla="*/ 7 w 61"/>
                  <a:gd name="T11" fmla="*/ 5 h 11"/>
                  <a:gd name="T12" fmla="*/ 0 w 61"/>
                  <a:gd name="T13" fmla="*/ 11 h 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61" h="11">
                    <a:moveTo>
                      <a:pt x="61" y="0"/>
                    </a:moveTo>
                    <a:lnTo>
                      <a:pt x="49" y="0"/>
                    </a:lnTo>
                    <a:lnTo>
                      <a:pt x="36" y="0"/>
                    </a:lnTo>
                    <a:lnTo>
                      <a:pt x="25" y="0"/>
                    </a:lnTo>
                    <a:lnTo>
                      <a:pt x="12" y="0"/>
                    </a:lnTo>
                    <a:lnTo>
                      <a:pt x="7" y="5"/>
                    </a:lnTo>
                    <a:lnTo>
                      <a:pt x="0" y="11"/>
                    </a:lnTo>
                  </a:path>
                </a:pathLst>
              </a:custGeom>
              <a:noFill/>
              <a:ln w="1905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5474" name="Freeform 354"/>
              <p:cNvSpPr>
                <a:spLocks/>
              </p:cNvSpPr>
              <p:nvPr/>
            </p:nvSpPr>
            <p:spPr bwMode="auto">
              <a:xfrm flipH="1">
                <a:off x="5992" y="1948"/>
                <a:ext cx="49" cy="1"/>
              </a:xfrm>
              <a:custGeom>
                <a:avLst/>
                <a:gdLst>
                  <a:gd name="T0" fmla="*/ 0 w 144"/>
                  <a:gd name="T1" fmla="*/ 36 w 144"/>
                  <a:gd name="T2" fmla="*/ 71 w 144"/>
                  <a:gd name="T3" fmla="*/ 107 w 144"/>
                  <a:gd name="T4" fmla="*/ 144 w 144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  <a:cxn ang="0">
                    <a:pos x="T3" y="0"/>
                  </a:cxn>
                  <a:cxn ang="0">
                    <a:pos x="T4" y="0"/>
                  </a:cxn>
                </a:cxnLst>
                <a:rect l="0" t="0" r="r" b="b"/>
                <a:pathLst>
                  <a:path w="144">
                    <a:moveTo>
                      <a:pt x="0" y="0"/>
                    </a:moveTo>
                    <a:lnTo>
                      <a:pt x="36" y="0"/>
                    </a:lnTo>
                    <a:lnTo>
                      <a:pt x="71" y="0"/>
                    </a:lnTo>
                    <a:lnTo>
                      <a:pt x="107" y="0"/>
                    </a:lnTo>
                    <a:lnTo>
                      <a:pt x="144" y="0"/>
                    </a:lnTo>
                  </a:path>
                </a:pathLst>
              </a:custGeom>
              <a:noFill/>
              <a:ln w="1905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5475" name="Freeform 355"/>
              <p:cNvSpPr>
                <a:spLocks/>
              </p:cNvSpPr>
              <p:nvPr/>
            </p:nvSpPr>
            <p:spPr bwMode="auto">
              <a:xfrm flipH="1">
                <a:off x="5916" y="1948"/>
                <a:ext cx="44" cy="1"/>
              </a:xfrm>
              <a:custGeom>
                <a:avLst/>
                <a:gdLst>
                  <a:gd name="T0" fmla="*/ 0 w 131"/>
                  <a:gd name="T1" fmla="*/ 33 w 131"/>
                  <a:gd name="T2" fmla="*/ 65 w 131"/>
                  <a:gd name="T3" fmla="*/ 98 w 131"/>
                  <a:gd name="T4" fmla="*/ 131 w 131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  <a:cxn ang="0">
                    <a:pos x="T3" y="0"/>
                  </a:cxn>
                  <a:cxn ang="0">
                    <a:pos x="T4" y="0"/>
                  </a:cxn>
                </a:cxnLst>
                <a:rect l="0" t="0" r="r" b="b"/>
                <a:pathLst>
                  <a:path w="131">
                    <a:moveTo>
                      <a:pt x="0" y="0"/>
                    </a:moveTo>
                    <a:lnTo>
                      <a:pt x="33" y="0"/>
                    </a:lnTo>
                    <a:lnTo>
                      <a:pt x="65" y="0"/>
                    </a:lnTo>
                    <a:lnTo>
                      <a:pt x="98" y="0"/>
                    </a:lnTo>
                    <a:lnTo>
                      <a:pt x="131" y="0"/>
                    </a:lnTo>
                  </a:path>
                </a:pathLst>
              </a:custGeom>
              <a:noFill/>
              <a:ln w="1905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5476" name="Freeform 356"/>
              <p:cNvSpPr>
                <a:spLocks/>
              </p:cNvSpPr>
              <p:nvPr/>
            </p:nvSpPr>
            <p:spPr bwMode="auto">
              <a:xfrm flipH="1">
                <a:off x="6170" y="1942"/>
                <a:ext cx="46" cy="3"/>
              </a:xfrm>
              <a:custGeom>
                <a:avLst/>
                <a:gdLst>
                  <a:gd name="T0" fmla="*/ 132 w 132"/>
                  <a:gd name="T1" fmla="*/ 12 h 12"/>
                  <a:gd name="T2" fmla="*/ 103 w 132"/>
                  <a:gd name="T3" fmla="*/ 12 h 12"/>
                  <a:gd name="T4" fmla="*/ 72 w 132"/>
                  <a:gd name="T5" fmla="*/ 12 h 12"/>
                  <a:gd name="T6" fmla="*/ 42 w 132"/>
                  <a:gd name="T7" fmla="*/ 12 h 12"/>
                  <a:gd name="T8" fmla="*/ 13 w 132"/>
                  <a:gd name="T9" fmla="*/ 12 h 12"/>
                  <a:gd name="T10" fmla="*/ 7 w 132"/>
                  <a:gd name="T11" fmla="*/ 7 h 12"/>
                  <a:gd name="T12" fmla="*/ 0 w 132"/>
                  <a:gd name="T13" fmla="*/ 0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32" h="12">
                    <a:moveTo>
                      <a:pt x="132" y="12"/>
                    </a:moveTo>
                    <a:lnTo>
                      <a:pt x="103" y="12"/>
                    </a:lnTo>
                    <a:lnTo>
                      <a:pt x="72" y="12"/>
                    </a:lnTo>
                    <a:lnTo>
                      <a:pt x="42" y="12"/>
                    </a:lnTo>
                    <a:lnTo>
                      <a:pt x="13" y="12"/>
                    </a:lnTo>
                    <a:lnTo>
                      <a:pt x="7" y="7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5477" name="Freeform 357"/>
              <p:cNvSpPr>
                <a:spLocks/>
              </p:cNvSpPr>
              <p:nvPr/>
            </p:nvSpPr>
            <p:spPr bwMode="auto">
              <a:xfrm flipH="1">
                <a:off x="6142" y="1732"/>
                <a:ext cx="74" cy="210"/>
              </a:xfrm>
              <a:custGeom>
                <a:avLst/>
                <a:gdLst>
                  <a:gd name="T0" fmla="*/ 0 w 217"/>
                  <a:gd name="T1" fmla="*/ 902 h 923"/>
                  <a:gd name="T2" fmla="*/ 0 w 217"/>
                  <a:gd name="T3" fmla="*/ 861 h 923"/>
                  <a:gd name="T4" fmla="*/ 6 w 217"/>
                  <a:gd name="T5" fmla="*/ 834 h 923"/>
                  <a:gd name="T6" fmla="*/ 13 w 217"/>
                  <a:gd name="T7" fmla="*/ 813 h 923"/>
                  <a:gd name="T8" fmla="*/ 13 w 217"/>
                  <a:gd name="T9" fmla="*/ 782 h 923"/>
                  <a:gd name="T10" fmla="*/ 17 w 217"/>
                  <a:gd name="T11" fmla="*/ 761 h 923"/>
                  <a:gd name="T12" fmla="*/ 24 w 217"/>
                  <a:gd name="T13" fmla="*/ 744 h 923"/>
                  <a:gd name="T14" fmla="*/ 24 w 217"/>
                  <a:gd name="T15" fmla="*/ 719 h 923"/>
                  <a:gd name="T16" fmla="*/ 30 w 217"/>
                  <a:gd name="T17" fmla="*/ 702 h 923"/>
                  <a:gd name="T18" fmla="*/ 36 w 217"/>
                  <a:gd name="T19" fmla="*/ 686 h 923"/>
                  <a:gd name="T20" fmla="*/ 36 w 217"/>
                  <a:gd name="T21" fmla="*/ 669 h 923"/>
                  <a:gd name="T22" fmla="*/ 42 w 217"/>
                  <a:gd name="T23" fmla="*/ 653 h 923"/>
                  <a:gd name="T24" fmla="*/ 49 w 217"/>
                  <a:gd name="T25" fmla="*/ 638 h 923"/>
                  <a:gd name="T26" fmla="*/ 49 w 217"/>
                  <a:gd name="T27" fmla="*/ 621 h 923"/>
                  <a:gd name="T28" fmla="*/ 54 w 217"/>
                  <a:gd name="T29" fmla="*/ 605 h 923"/>
                  <a:gd name="T30" fmla="*/ 61 w 217"/>
                  <a:gd name="T31" fmla="*/ 590 h 923"/>
                  <a:gd name="T32" fmla="*/ 61 w 217"/>
                  <a:gd name="T33" fmla="*/ 573 h 923"/>
                  <a:gd name="T34" fmla="*/ 67 w 217"/>
                  <a:gd name="T35" fmla="*/ 557 h 923"/>
                  <a:gd name="T36" fmla="*/ 72 w 217"/>
                  <a:gd name="T37" fmla="*/ 546 h 923"/>
                  <a:gd name="T38" fmla="*/ 78 w 217"/>
                  <a:gd name="T39" fmla="*/ 534 h 923"/>
                  <a:gd name="T40" fmla="*/ 85 w 217"/>
                  <a:gd name="T41" fmla="*/ 515 h 923"/>
                  <a:gd name="T42" fmla="*/ 90 w 217"/>
                  <a:gd name="T43" fmla="*/ 498 h 923"/>
                  <a:gd name="T44" fmla="*/ 97 w 217"/>
                  <a:gd name="T45" fmla="*/ 473 h 923"/>
                  <a:gd name="T46" fmla="*/ 97 w 217"/>
                  <a:gd name="T47" fmla="*/ 438 h 923"/>
                  <a:gd name="T48" fmla="*/ 102 w 217"/>
                  <a:gd name="T49" fmla="*/ 413 h 923"/>
                  <a:gd name="T50" fmla="*/ 108 w 217"/>
                  <a:gd name="T51" fmla="*/ 396 h 923"/>
                  <a:gd name="T52" fmla="*/ 113 w 217"/>
                  <a:gd name="T53" fmla="*/ 377 h 923"/>
                  <a:gd name="T54" fmla="*/ 121 w 217"/>
                  <a:gd name="T55" fmla="*/ 359 h 923"/>
                  <a:gd name="T56" fmla="*/ 126 w 217"/>
                  <a:gd name="T57" fmla="*/ 342 h 923"/>
                  <a:gd name="T58" fmla="*/ 132 w 217"/>
                  <a:gd name="T59" fmla="*/ 327 h 923"/>
                  <a:gd name="T60" fmla="*/ 132 w 217"/>
                  <a:gd name="T61" fmla="*/ 308 h 923"/>
                  <a:gd name="T62" fmla="*/ 138 w 217"/>
                  <a:gd name="T63" fmla="*/ 294 h 923"/>
                  <a:gd name="T64" fmla="*/ 144 w 217"/>
                  <a:gd name="T65" fmla="*/ 281 h 923"/>
                  <a:gd name="T66" fmla="*/ 150 w 217"/>
                  <a:gd name="T67" fmla="*/ 269 h 923"/>
                  <a:gd name="T68" fmla="*/ 157 w 217"/>
                  <a:gd name="T69" fmla="*/ 254 h 923"/>
                  <a:gd name="T70" fmla="*/ 157 w 217"/>
                  <a:gd name="T71" fmla="*/ 236 h 923"/>
                  <a:gd name="T72" fmla="*/ 163 w 217"/>
                  <a:gd name="T73" fmla="*/ 222 h 923"/>
                  <a:gd name="T74" fmla="*/ 169 w 217"/>
                  <a:gd name="T75" fmla="*/ 209 h 923"/>
                  <a:gd name="T76" fmla="*/ 174 w 217"/>
                  <a:gd name="T77" fmla="*/ 198 h 923"/>
                  <a:gd name="T78" fmla="*/ 180 w 217"/>
                  <a:gd name="T79" fmla="*/ 182 h 923"/>
                  <a:gd name="T80" fmla="*/ 180 w 217"/>
                  <a:gd name="T81" fmla="*/ 164 h 923"/>
                  <a:gd name="T82" fmla="*/ 186 w 217"/>
                  <a:gd name="T83" fmla="*/ 150 h 923"/>
                  <a:gd name="T84" fmla="*/ 193 w 217"/>
                  <a:gd name="T85" fmla="*/ 132 h 923"/>
                  <a:gd name="T86" fmla="*/ 199 w 217"/>
                  <a:gd name="T87" fmla="*/ 113 h 923"/>
                  <a:gd name="T88" fmla="*/ 205 w 217"/>
                  <a:gd name="T89" fmla="*/ 96 h 923"/>
                  <a:gd name="T90" fmla="*/ 211 w 217"/>
                  <a:gd name="T91" fmla="*/ 77 h 923"/>
                  <a:gd name="T92" fmla="*/ 217 w 217"/>
                  <a:gd name="T93" fmla="*/ 53 h 923"/>
                  <a:gd name="T94" fmla="*/ 217 w 217"/>
                  <a:gd name="T95" fmla="*/ 17 h 9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</a:cxnLst>
                <a:rect l="0" t="0" r="r" b="b"/>
                <a:pathLst>
                  <a:path w="217" h="923">
                    <a:moveTo>
                      <a:pt x="0" y="923"/>
                    </a:moveTo>
                    <a:lnTo>
                      <a:pt x="0" y="902"/>
                    </a:lnTo>
                    <a:lnTo>
                      <a:pt x="0" y="882"/>
                    </a:lnTo>
                    <a:lnTo>
                      <a:pt x="0" y="861"/>
                    </a:lnTo>
                    <a:lnTo>
                      <a:pt x="0" y="840"/>
                    </a:lnTo>
                    <a:lnTo>
                      <a:pt x="6" y="834"/>
                    </a:lnTo>
                    <a:lnTo>
                      <a:pt x="13" y="827"/>
                    </a:lnTo>
                    <a:lnTo>
                      <a:pt x="13" y="813"/>
                    </a:lnTo>
                    <a:lnTo>
                      <a:pt x="13" y="798"/>
                    </a:lnTo>
                    <a:lnTo>
                      <a:pt x="13" y="782"/>
                    </a:lnTo>
                    <a:lnTo>
                      <a:pt x="13" y="767"/>
                    </a:lnTo>
                    <a:lnTo>
                      <a:pt x="17" y="761"/>
                    </a:lnTo>
                    <a:lnTo>
                      <a:pt x="24" y="755"/>
                    </a:lnTo>
                    <a:lnTo>
                      <a:pt x="24" y="744"/>
                    </a:lnTo>
                    <a:lnTo>
                      <a:pt x="24" y="732"/>
                    </a:lnTo>
                    <a:lnTo>
                      <a:pt x="24" y="719"/>
                    </a:lnTo>
                    <a:lnTo>
                      <a:pt x="24" y="707"/>
                    </a:lnTo>
                    <a:lnTo>
                      <a:pt x="30" y="702"/>
                    </a:lnTo>
                    <a:lnTo>
                      <a:pt x="36" y="694"/>
                    </a:lnTo>
                    <a:lnTo>
                      <a:pt x="36" y="686"/>
                    </a:lnTo>
                    <a:lnTo>
                      <a:pt x="36" y="678"/>
                    </a:lnTo>
                    <a:lnTo>
                      <a:pt x="36" y="669"/>
                    </a:lnTo>
                    <a:lnTo>
                      <a:pt x="36" y="659"/>
                    </a:lnTo>
                    <a:lnTo>
                      <a:pt x="42" y="653"/>
                    </a:lnTo>
                    <a:lnTo>
                      <a:pt x="49" y="648"/>
                    </a:lnTo>
                    <a:lnTo>
                      <a:pt x="49" y="638"/>
                    </a:lnTo>
                    <a:lnTo>
                      <a:pt x="49" y="629"/>
                    </a:lnTo>
                    <a:lnTo>
                      <a:pt x="49" y="621"/>
                    </a:lnTo>
                    <a:lnTo>
                      <a:pt x="49" y="611"/>
                    </a:lnTo>
                    <a:lnTo>
                      <a:pt x="54" y="605"/>
                    </a:lnTo>
                    <a:lnTo>
                      <a:pt x="61" y="600"/>
                    </a:lnTo>
                    <a:lnTo>
                      <a:pt x="61" y="590"/>
                    </a:lnTo>
                    <a:lnTo>
                      <a:pt x="61" y="582"/>
                    </a:lnTo>
                    <a:lnTo>
                      <a:pt x="61" y="573"/>
                    </a:lnTo>
                    <a:lnTo>
                      <a:pt x="61" y="563"/>
                    </a:lnTo>
                    <a:lnTo>
                      <a:pt x="67" y="557"/>
                    </a:lnTo>
                    <a:lnTo>
                      <a:pt x="72" y="552"/>
                    </a:lnTo>
                    <a:lnTo>
                      <a:pt x="72" y="546"/>
                    </a:lnTo>
                    <a:lnTo>
                      <a:pt x="72" y="540"/>
                    </a:lnTo>
                    <a:lnTo>
                      <a:pt x="78" y="534"/>
                    </a:lnTo>
                    <a:lnTo>
                      <a:pt x="85" y="527"/>
                    </a:lnTo>
                    <a:lnTo>
                      <a:pt x="85" y="515"/>
                    </a:lnTo>
                    <a:lnTo>
                      <a:pt x="85" y="503"/>
                    </a:lnTo>
                    <a:lnTo>
                      <a:pt x="90" y="498"/>
                    </a:lnTo>
                    <a:lnTo>
                      <a:pt x="97" y="491"/>
                    </a:lnTo>
                    <a:lnTo>
                      <a:pt x="97" y="473"/>
                    </a:lnTo>
                    <a:lnTo>
                      <a:pt x="97" y="455"/>
                    </a:lnTo>
                    <a:lnTo>
                      <a:pt x="97" y="438"/>
                    </a:lnTo>
                    <a:lnTo>
                      <a:pt x="97" y="419"/>
                    </a:lnTo>
                    <a:lnTo>
                      <a:pt x="102" y="413"/>
                    </a:lnTo>
                    <a:lnTo>
                      <a:pt x="108" y="407"/>
                    </a:lnTo>
                    <a:lnTo>
                      <a:pt x="108" y="396"/>
                    </a:lnTo>
                    <a:lnTo>
                      <a:pt x="108" y="383"/>
                    </a:lnTo>
                    <a:lnTo>
                      <a:pt x="113" y="377"/>
                    </a:lnTo>
                    <a:lnTo>
                      <a:pt x="121" y="371"/>
                    </a:lnTo>
                    <a:lnTo>
                      <a:pt x="121" y="359"/>
                    </a:lnTo>
                    <a:lnTo>
                      <a:pt x="121" y="348"/>
                    </a:lnTo>
                    <a:lnTo>
                      <a:pt x="126" y="342"/>
                    </a:lnTo>
                    <a:lnTo>
                      <a:pt x="132" y="336"/>
                    </a:lnTo>
                    <a:lnTo>
                      <a:pt x="132" y="327"/>
                    </a:lnTo>
                    <a:lnTo>
                      <a:pt x="132" y="317"/>
                    </a:lnTo>
                    <a:lnTo>
                      <a:pt x="132" y="308"/>
                    </a:lnTo>
                    <a:lnTo>
                      <a:pt x="132" y="300"/>
                    </a:lnTo>
                    <a:lnTo>
                      <a:pt x="138" y="294"/>
                    </a:lnTo>
                    <a:lnTo>
                      <a:pt x="144" y="287"/>
                    </a:lnTo>
                    <a:lnTo>
                      <a:pt x="144" y="281"/>
                    </a:lnTo>
                    <a:lnTo>
                      <a:pt x="144" y="275"/>
                    </a:lnTo>
                    <a:lnTo>
                      <a:pt x="150" y="269"/>
                    </a:lnTo>
                    <a:lnTo>
                      <a:pt x="157" y="263"/>
                    </a:lnTo>
                    <a:lnTo>
                      <a:pt x="157" y="254"/>
                    </a:lnTo>
                    <a:lnTo>
                      <a:pt x="157" y="246"/>
                    </a:lnTo>
                    <a:lnTo>
                      <a:pt x="157" y="236"/>
                    </a:lnTo>
                    <a:lnTo>
                      <a:pt x="157" y="227"/>
                    </a:lnTo>
                    <a:lnTo>
                      <a:pt x="163" y="222"/>
                    </a:lnTo>
                    <a:lnTo>
                      <a:pt x="169" y="215"/>
                    </a:lnTo>
                    <a:lnTo>
                      <a:pt x="169" y="209"/>
                    </a:lnTo>
                    <a:lnTo>
                      <a:pt x="169" y="203"/>
                    </a:lnTo>
                    <a:lnTo>
                      <a:pt x="174" y="198"/>
                    </a:lnTo>
                    <a:lnTo>
                      <a:pt x="180" y="191"/>
                    </a:lnTo>
                    <a:lnTo>
                      <a:pt x="180" y="182"/>
                    </a:lnTo>
                    <a:lnTo>
                      <a:pt x="180" y="173"/>
                    </a:lnTo>
                    <a:lnTo>
                      <a:pt x="180" y="164"/>
                    </a:lnTo>
                    <a:lnTo>
                      <a:pt x="180" y="154"/>
                    </a:lnTo>
                    <a:lnTo>
                      <a:pt x="186" y="150"/>
                    </a:lnTo>
                    <a:lnTo>
                      <a:pt x="193" y="144"/>
                    </a:lnTo>
                    <a:lnTo>
                      <a:pt x="193" y="132"/>
                    </a:lnTo>
                    <a:lnTo>
                      <a:pt x="193" y="119"/>
                    </a:lnTo>
                    <a:lnTo>
                      <a:pt x="199" y="113"/>
                    </a:lnTo>
                    <a:lnTo>
                      <a:pt x="205" y="107"/>
                    </a:lnTo>
                    <a:lnTo>
                      <a:pt x="205" y="96"/>
                    </a:lnTo>
                    <a:lnTo>
                      <a:pt x="205" y="83"/>
                    </a:lnTo>
                    <a:lnTo>
                      <a:pt x="211" y="77"/>
                    </a:lnTo>
                    <a:lnTo>
                      <a:pt x="217" y="71"/>
                    </a:lnTo>
                    <a:lnTo>
                      <a:pt x="217" y="53"/>
                    </a:lnTo>
                    <a:lnTo>
                      <a:pt x="217" y="36"/>
                    </a:lnTo>
                    <a:lnTo>
                      <a:pt x="217" y="17"/>
                    </a:lnTo>
                    <a:lnTo>
                      <a:pt x="217" y="0"/>
                    </a:lnTo>
                  </a:path>
                </a:pathLst>
              </a:custGeom>
              <a:noFill/>
              <a:ln w="1905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5478" name="Freeform 358"/>
              <p:cNvSpPr>
                <a:spLocks/>
              </p:cNvSpPr>
              <p:nvPr/>
            </p:nvSpPr>
            <p:spPr bwMode="auto">
              <a:xfrm flipH="1">
                <a:off x="5953" y="1734"/>
                <a:ext cx="27" cy="8"/>
              </a:xfrm>
              <a:custGeom>
                <a:avLst/>
                <a:gdLst>
                  <a:gd name="T0" fmla="*/ 83 w 83"/>
                  <a:gd name="T1" fmla="*/ 0 h 35"/>
                  <a:gd name="T2" fmla="*/ 83 w 83"/>
                  <a:gd name="T3" fmla="*/ 12 h 35"/>
                  <a:gd name="T4" fmla="*/ 83 w 83"/>
                  <a:gd name="T5" fmla="*/ 25 h 35"/>
                  <a:gd name="T6" fmla="*/ 77 w 83"/>
                  <a:gd name="T7" fmla="*/ 30 h 35"/>
                  <a:gd name="T8" fmla="*/ 72 w 83"/>
                  <a:gd name="T9" fmla="*/ 35 h 35"/>
                  <a:gd name="T10" fmla="*/ 60 w 83"/>
                  <a:gd name="T11" fmla="*/ 35 h 35"/>
                  <a:gd name="T12" fmla="*/ 48 w 83"/>
                  <a:gd name="T13" fmla="*/ 35 h 35"/>
                  <a:gd name="T14" fmla="*/ 36 w 83"/>
                  <a:gd name="T15" fmla="*/ 35 h 35"/>
                  <a:gd name="T16" fmla="*/ 24 w 83"/>
                  <a:gd name="T17" fmla="*/ 35 h 35"/>
                  <a:gd name="T18" fmla="*/ 12 w 83"/>
                  <a:gd name="T19" fmla="*/ 24 h 35"/>
                  <a:gd name="T20" fmla="*/ 0 w 83"/>
                  <a:gd name="T21" fmla="*/ 12 h 35"/>
                  <a:gd name="T22" fmla="*/ 0 w 83"/>
                  <a:gd name="T23" fmla="*/ 6 h 35"/>
                  <a:gd name="T24" fmla="*/ 0 w 83"/>
                  <a:gd name="T25" fmla="*/ 0 h 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83" h="35">
                    <a:moveTo>
                      <a:pt x="83" y="0"/>
                    </a:moveTo>
                    <a:lnTo>
                      <a:pt x="83" y="12"/>
                    </a:lnTo>
                    <a:lnTo>
                      <a:pt x="83" y="25"/>
                    </a:lnTo>
                    <a:lnTo>
                      <a:pt x="77" y="30"/>
                    </a:lnTo>
                    <a:lnTo>
                      <a:pt x="72" y="35"/>
                    </a:lnTo>
                    <a:lnTo>
                      <a:pt x="60" y="35"/>
                    </a:lnTo>
                    <a:lnTo>
                      <a:pt x="48" y="35"/>
                    </a:lnTo>
                    <a:lnTo>
                      <a:pt x="36" y="35"/>
                    </a:lnTo>
                    <a:lnTo>
                      <a:pt x="24" y="35"/>
                    </a:lnTo>
                    <a:lnTo>
                      <a:pt x="12" y="24"/>
                    </a:lnTo>
                    <a:lnTo>
                      <a:pt x="0" y="12"/>
                    </a:lnTo>
                    <a:lnTo>
                      <a:pt x="0" y="6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5479" name="Freeform 359"/>
              <p:cNvSpPr>
                <a:spLocks/>
              </p:cNvSpPr>
              <p:nvPr/>
            </p:nvSpPr>
            <p:spPr bwMode="auto">
              <a:xfrm flipH="1">
                <a:off x="5588" y="1734"/>
                <a:ext cx="236" cy="3"/>
              </a:xfrm>
              <a:custGeom>
                <a:avLst/>
                <a:gdLst>
                  <a:gd name="T0" fmla="*/ 696 w 696"/>
                  <a:gd name="T1" fmla="*/ 12 h 12"/>
                  <a:gd name="T2" fmla="*/ 648 w 696"/>
                  <a:gd name="T3" fmla="*/ 12 h 12"/>
                  <a:gd name="T4" fmla="*/ 600 w 696"/>
                  <a:gd name="T5" fmla="*/ 12 h 12"/>
                  <a:gd name="T6" fmla="*/ 552 w 696"/>
                  <a:gd name="T7" fmla="*/ 12 h 12"/>
                  <a:gd name="T8" fmla="*/ 504 w 696"/>
                  <a:gd name="T9" fmla="*/ 12 h 12"/>
                  <a:gd name="T10" fmla="*/ 455 w 696"/>
                  <a:gd name="T11" fmla="*/ 12 h 12"/>
                  <a:gd name="T12" fmla="*/ 409 w 696"/>
                  <a:gd name="T13" fmla="*/ 12 h 12"/>
                  <a:gd name="T14" fmla="*/ 361 w 696"/>
                  <a:gd name="T15" fmla="*/ 12 h 12"/>
                  <a:gd name="T16" fmla="*/ 313 w 696"/>
                  <a:gd name="T17" fmla="*/ 12 h 12"/>
                  <a:gd name="T18" fmla="*/ 307 w 696"/>
                  <a:gd name="T19" fmla="*/ 6 h 12"/>
                  <a:gd name="T20" fmla="*/ 300 w 696"/>
                  <a:gd name="T21" fmla="*/ 0 h 12"/>
                  <a:gd name="T22" fmla="*/ 263 w 696"/>
                  <a:gd name="T23" fmla="*/ 0 h 12"/>
                  <a:gd name="T24" fmla="*/ 226 w 696"/>
                  <a:gd name="T25" fmla="*/ 0 h 12"/>
                  <a:gd name="T26" fmla="*/ 188 w 696"/>
                  <a:gd name="T27" fmla="*/ 0 h 12"/>
                  <a:gd name="T28" fmla="*/ 151 w 696"/>
                  <a:gd name="T29" fmla="*/ 0 h 12"/>
                  <a:gd name="T30" fmla="*/ 113 w 696"/>
                  <a:gd name="T31" fmla="*/ 0 h 12"/>
                  <a:gd name="T32" fmla="*/ 76 w 696"/>
                  <a:gd name="T33" fmla="*/ 0 h 12"/>
                  <a:gd name="T34" fmla="*/ 38 w 696"/>
                  <a:gd name="T35" fmla="*/ 0 h 12"/>
                  <a:gd name="T36" fmla="*/ 0 w 696"/>
                  <a:gd name="T37" fmla="*/ 0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696" h="12">
                    <a:moveTo>
                      <a:pt x="696" y="12"/>
                    </a:moveTo>
                    <a:lnTo>
                      <a:pt x="648" y="12"/>
                    </a:lnTo>
                    <a:lnTo>
                      <a:pt x="600" y="12"/>
                    </a:lnTo>
                    <a:lnTo>
                      <a:pt x="552" y="12"/>
                    </a:lnTo>
                    <a:lnTo>
                      <a:pt x="504" y="12"/>
                    </a:lnTo>
                    <a:lnTo>
                      <a:pt x="455" y="12"/>
                    </a:lnTo>
                    <a:lnTo>
                      <a:pt x="409" y="12"/>
                    </a:lnTo>
                    <a:lnTo>
                      <a:pt x="361" y="12"/>
                    </a:lnTo>
                    <a:lnTo>
                      <a:pt x="313" y="12"/>
                    </a:lnTo>
                    <a:lnTo>
                      <a:pt x="307" y="6"/>
                    </a:lnTo>
                    <a:lnTo>
                      <a:pt x="300" y="0"/>
                    </a:lnTo>
                    <a:lnTo>
                      <a:pt x="263" y="0"/>
                    </a:lnTo>
                    <a:lnTo>
                      <a:pt x="226" y="0"/>
                    </a:lnTo>
                    <a:lnTo>
                      <a:pt x="188" y="0"/>
                    </a:lnTo>
                    <a:lnTo>
                      <a:pt x="151" y="0"/>
                    </a:lnTo>
                    <a:lnTo>
                      <a:pt x="113" y="0"/>
                    </a:lnTo>
                    <a:lnTo>
                      <a:pt x="76" y="0"/>
                    </a:lnTo>
                    <a:lnTo>
                      <a:pt x="38" y="0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5480" name="Freeform 360"/>
              <p:cNvSpPr>
                <a:spLocks/>
              </p:cNvSpPr>
              <p:nvPr/>
            </p:nvSpPr>
            <p:spPr bwMode="auto">
              <a:xfrm flipH="1">
                <a:off x="5561" y="1720"/>
                <a:ext cx="27" cy="17"/>
              </a:xfrm>
              <a:custGeom>
                <a:avLst/>
                <a:gdLst>
                  <a:gd name="T0" fmla="*/ 0 w 84"/>
                  <a:gd name="T1" fmla="*/ 73 h 73"/>
                  <a:gd name="T2" fmla="*/ 0 w 84"/>
                  <a:gd name="T3" fmla="*/ 67 h 73"/>
                  <a:gd name="T4" fmla="*/ 0 w 84"/>
                  <a:gd name="T5" fmla="*/ 61 h 73"/>
                  <a:gd name="T6" fmla="*/ 6 w 84"/>
                  <a:gd name="T7" fmla="*/ 55 h 73"/>
                  <a:gd name="T8" fmla="*/ 11 w 84"/>
                  <a:gd name="T9" fmla="*/ 50 h 73"/>
                  <a:gd name="T10" fmla="*/ 11 w 84"/>
                  <a:gd name="T11" fmla="*/ 38 h 73"/>
                  <a:gd name="T12" fmla="*/ 11 w 84"/>
                  <a:gd name="T13" fmla="*/ 25 h 73"/>
                  <a:gd name="T14" fmla="*/ 24 w 84"/>
                  <a:gd name="T15" fmla="*/ 13 h 73"/>
                  <a:gd name="T16" fmla="*/ 36 w 84"/>
                  <a:gd name="T17" fmla="*/ 0 h 73"/>
                  <a:gd name="T18" fmla="*/ 42 w 84"/>
                  <a:gd name="T19" fmla="*/ 0 h 73"/>
                  <a:gd name="T20" fmla="*/ 48 w 84"/>
                  <a:gd name="T21" fmla="*/ 0 h 73"/>
                  <a:gd name="T22" fmla="*/ 57 w 84"/>
                  <a:gd name="T23" fmla="*/ 10 h 73"/>
                  <a:gd name="T24" fmla="*/ 65 w 84"/>
                  <a:gd name="T25" fmla="*/ 19 h 73"/>
                  <a:gd name="T26" fmla="*/ 75 w 84"/>
                  <a:gd name="T27" fmla="*/ 28 h 73"/>
                  <a:gd name="T28" fmla="*/ 84 w 84"/>
                  <a:gd name="T29" fmla="*/ 37 h 73"/>
                  <a:gd name="T30" fmla="*/ 84 w 84"/>
                  <a:gd name="T31" fmla="*/ 46 h 73"/>
                  <a:gd name="T32" fmla="*/ 84 w 84"/>
                  <a:gd name="T33" fmla="*/ 55 h 73"/>
                  <a:gd name="T34" fmla="*/ 84 w 84"/>
                  <a:gd name="T35" fmla="*/ 65 h 73"/>
                  <a:gd name="T36" fmla="*/ 84 w 84"/>
                  <a:gd name="T37" fmla="*/ 73 h 7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84" h="73">
                    <a:moveTo>
                      <a:pt x="0" y="73"/>
                    </a:moveTo>
                    <a:lnTo>
                      <a:pt x="0" y="67"/>
                    </a:lnTo>
                    <a:lnTo>
                      <a:pt x="0" y="61"/>
                    </a:lnTo>
                    <a:lnTo>
                      <a:pt x="6" y="55"/>
                    </a:lnTo>
                    <a:lnTo>
                      <a:pt x="11" y="50"/>
                    </a:lnTo>
                    <a:lnTo>
                      <a:pt x="11" y="38"/>
                    </a:lnTo>
                    <a:lnTo>
                      <a:pt x="11" y="25"/>
                    </a:lnTo>
                    <a:lnTo>
                      <a:pt x="24" y="13"/>
                    </a:lnTo>
                    <a:lnTo>
                      <a:pt x="36" y="0"/>
                    </a:lnTo>
                    <a:lnTo>
                      <a:pt x="42" y="0"/>
                    </a:lnTo>
                    <a:lnTo>
                      <a:pt x="48" y="0"/>
                    </a:lnTo>
                    <a:lnTo>
                      <a:pt x="57" y="10"/>
                    </a:lnTo>
                    <a:lnTo>
                      <a:pt x="65" y="19"/>
                    </a:lnTo>
                    <a:lnTo>
                      <a:pt x="75" y="28"/>
                    </a:lnTo>
                    <a:lnTo>
                      <a:pt x="84" y="37"/>
                    </a:lnTo>
                    <a:lnTo>
                      <a:pt x="84" y="46"/>
                    </a:lnTo>
                    <a:lnTo>
                      <a:pt x="84" y="55"/>
                    </a:lnTo>
                    <a:lnTo>
                      <a:pt x="84" y="65"/>
                    </a:lnTo>
                    <a:lnTo>
                      <a:pt x="84" y="73"/>
                    </a:lnTo>
                  </a:path>
                </a:pathLst>
              </a:custGeom>
              <a:noFill/>
              <a:ln w="1905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5481" name="Freeform 361"/>
              <p:cNvSpPr>
                <a:spLocks/>
              </p:cNvSpPr>
              <p:nvPr/>
            </p:nvSpPr>
            <p:spPr bwMode="auto">
              <a:xfrm flipH="1">
                <a:off x="5561" y="1737"/>
                <a:ext cx="27" cy="2"/>
              </a:xfrm>
              <a:custGeom>
                <a:avLst/>
                <a:gdLst>
                  <a:gd name="T0" fmla="*/ 84 w 84"/>
                  <a:gd name="T1" fmla="*/ 63 w 84"/>
                  <a:gd name="T2" fmla="*/ 42 w 84"/>
                  <a:gd name="T3" fmla="*/ 21 w 84"/>
                  <a:gd name="T4" fmla="*/ 0 w 84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  <a:cxn ang="0">
                    <a:pos x="T3" y="0"/>
                  </a:cxn>
                  <a:cxn ang="0">
                    <a:pos x="T4" y="0"/>
                  </a:cxn>
                </a:cxnLst>
                <a:rect l="0" t="0" r="r" b="b"/>
                <a:pathLst>
                  <a:path w="84">
                    <a:moveTo>
                      <a:pt x="84" y="0"/>
                    </a:moveTo>
                    <a:lnTo>
                      <a:pt x="63" y="0"/>
                    </a:lnTo>
                    <a:lnTo>
                      <a:pt x="42" y="0"/>
                    </a:lnTo>
                    <a:lnTo>
                      <a:pt x="21" y="0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5482" name="Freeform 362"/>
              <p:cNvSpPr>
                <a:spLocks/>
              </p:cNvSpPr>
              <p:nvPr/>
            </p:nvSpPr>
            <p:spPr bwMode="auto">
              <a:xfrm flipH="1">
                <a:off x="5455" y="1737"/>
                <a:ext cx="106" cy="2"/>
              </a:xfrm>
              <a:custGeom>
                <a:avLst/>
                <a:gdLst>
                  <a:gd name="T0" fmla="*/ 0 w 313"/>
                  <a:gd name="T1" fmla="*/ 39 w 313"/>
                  <a:gd name="T2" fmla="*/ 77 w 313"/>
                  <a:gd name="T3" fmla="*/ 117 w 313"/>
                  <a:gd name="T4" fmla="*/ 156 w 313"/>
                  <a:gd name="T5" fmla="*/ 195 w 313"/>
                  <a:gd name="T6" fmla="*/ 234 w 313"/>
                  <a:gd name="T7" fmla="*/ 273 w 313"/>
                  <a:gd name="T8" fmla="*/ 313 w 313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  <a:cxn ang="0">
                    <a:pos x="T3" y="0"/>
                  </a:cxn>
                  <a:cxn ang="0">
                    <a:pos x="T4" y="0"/>
                  </a:cxn>
                  <a:cxn ang="0">
                    <a:pos x="T5" y="0"/>
                  </a:cxn>
                  <a:cxn ang="0">
                    <a:pos x="T6" y="0"/>
                  </a:cxn>
                  <a:cxn ang="0">
                    <a:pos x="T7" y="0"/>
                  </a:cxn>
                  <a:cxn ang="0">
                    <a:pos x="T8" y="0"/>
                  </a:cxn>
                </a:cxnLst>
                <a:rect l="0" t="0" r="r" b="b"/>
                <a:pathLst>
                  <a:path w="313">
                    <a:moveTo>
                      <a:pt x="0" y="0"/>
                    </a:moveTo>
                    <a:lnTo>
                      <a:pt x="39" y="0"/>
                    </a:lnTo>
                    <a:lnTo>
                      <a:pt x="77" y="0"/>
                    </a:lnTo>
                    <a:lnTo>
                      <a:pt x="117" y="0"/>
                    </a:lnTo>
                    <a:lnTo>
                      <a:pt x="156" y="0"/>
                    </a:lnTo>
                    <a:lnTo>
                      <a:pt x="195" y="0"/>
                    </a:lnTo>
                    <a:lnTo>
                      <a:pt x="234" y="0"/>
                    </a:lnTo>
                    <a:lnTo>
                      <a:pt x="273" y="0"/>
                    </a:lnTo>
                    <a:lnTo>
                      <a:pt x="313" y="0"/>
                    </a:lnTo>
                  </a:path>
                </a:pathLst>
              </a:custGeom>
              <a:noFill/>
              <a:ln w="1905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5483" name="Freeform 363"/>
              <p:cNvSpPr>
                <a:spLocks/>
              </p:cNvSpPr>
              <p:nvPr/>
            </p:nvSpPr>
            <p:spPr bwMode="auto">
              <a:xfrm flipH="1">
                <a:off x="6034" y="1732"/>
                <a:ext cx="108" cy="2"/>
              </a:xfrm>
              <a:custGeom>
                <a:avLst/>
                <a:gdLst>
                  <a:gd name="T0" fmla="*/ 323 w 323"/>
                  <a:gd name="T1" fmla="*/ 0 h 11"/>
                  <a:gd name="T2" fmla="*/ 318 w 323"/>
                  <a:gd name="T3" fmla="*/ 0 h 11"/>
                  <a:gd name="T4" fmla="*/ 312 w 323"/>
                  <a:gd name="T5" fmla="*/ 0 h 11"/>
                  <a:gd name="T6" fmla="*/ 307 w 323"/>
                  <a:gd name="T7" fmla="*/ 5 h 11"/>
                  <a:gd name="T8" fmla="*/ 300 w 323"/>
                  <a:gd name="T9" fmla="*/ 11 h 11"/>
                  <a:gd name="T10" fmla="*/ 267 w 323"/>
                  <a:gd name="T11" fmla="*/ 11 h 11"/>
                  <a:gd name="T12" fmla="*/ 234 w 323"/>
                  <a:gd name="T13" fmla="*/ 11 h 11"/>
                  <a:gd name="T14" fmla="*/ 201 w 323"/>
                  <a:gd name="T15" fmla="*/ 11 h 11"/>
                  <a:gd name="T16" fmla="*/ 167 w 323"/>
                  <a:gd name="T17" fmla="*/ 11 h 11"/>
                  <a:gd name="T18" fmla="*/ 163 w 323"/>
                  <a:gd name="T19" fmla="*/ 5 h 11"/>
                  <a:gd name="T20" fmla="*/ 155 w 323"/>
                  <a:gd name="T21" fmla="*/ 0 h 11"/>
                  <a:gd name="T22" fmla="*/ 117 w 323"/>
                  <a:gd name="T23" fmla="*/ 0 h 11"/>
                  <a:gd name="T24" fmla="*/ 78 w 323"/>
                  <a:gd name="T25" fmla="*/ 0 h 11"/>
                  <a:gd name="T26" fmla="*/ 38 w 323"/>
                  <a:gd name="T27" fmla="*/ 0 h 11"/>
                  <a:gd name="T28" fmla="*/ 0 w 323"/>
                  <a:gd name="T29" fmla="*/ 0 h 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323" h="11">
                    <a:moveTo>
                      <a:pt x="323" y="0"/>
                    </a:moveTo>
                    <a:lnTo>
                      <a:pt x="318" y="0"/>
                    </a:lnTo>
                    <a:lnTo>
                      <a:pt x="312" y="0"/>
                    </a:lnTo>
                    <a:lnTo>
                      <a:pt x="307" y="5"/>
                    </a:lnTo>
                    <a:lnTo>
                      <a:pt x="300" y="11"/>
                    </a:lnTo>
                    <a:lnTo>
                      <a:pt x="267" y="11"/>
                    </a:lnTo>
                    <a:lnTo>
                      <a:pt x="234" y="11"/>
                    </a:lnTo>
                    <a:lnTo>
                      <a:pt x="201" y="11"/>
                    </a:lnTo>
                    <a:lnTo>
                      <a:pt x="167" y="11"/>
                    </a:lnTo>
                    <a:lnTo>
                      <a:pt x="163" y="5"/>
                    </a:lnTo>
                    <a:lnTo>
                      <a:pt x="155" y="0"/>
                    </a:lnTo>
                    <a:lnTo>
                      <a:pt x="117" y="0"/>
                    </a:lnTo>
                    <a:lnTo>
                      <a:pt x="78" y="0"/>
                    </a:lnTo>
                    <a:lnTo>
                      <a:pt x="38" y="0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5484" name="Freeform 364"/>
              <p:cNvSpPr>
                <a:spLocks/>
              </p:cNvSpPr>
              <p:nvPr/>
            </p:nvSpPr>
            <p:spPr bwMode="auto">
              <a:xfrm flipH="1">
                <a:off x="5980" y="1732"/>
                <a:ext cx="46" cy="2"/>
              </a:xfrm>
              <a:custGeom>
                <a:avLst/>
                <a:gdLst>
                  <a:gd name="T0" fmla="*/ 132 w 132"/>
                  <a:gd name="T1" fmla="*/ 11 h 11"/>
                  <a:gd name="T2" fmla="*/ 105 w 132"/>
                  <a:gd name="T3" fmla="*/ 11 h 11"/>
                  <a:gd name="T4" fmla="*/ 78 w 132"/>
                  <a:gd name="T5" fmla="*/ 11 h 11"/>
                  <a:gd name="T6" fmla="*/ 51 w 132"/>
                  <a:gd name="T7" fmla="*/ 11 h 11"/>
                  <a:gd name="T8" fmla="*/ 24 w 132"/>
                  <a:gd name="T9" fmla="*/ 11 h 11"/>
                  <a:gd name="T10" fmla="*/ 18 w 132"/>
                  <a:gd name="T11" fmla="*/ 5 h 11"/>
                  <a:gd name="T12" fmla="*/ 11 w 132"/>
                  <a:gd name="T13" fmla="*/ 0 h 11"/>
                  <a:gd name="T14" fmla="*/ 6 w 132"/>
                  <a:gd name="T15" fmla="*/ 0 h 11"/>
                  <a:gd name="T16" fmla="*/ 0 w 132"/>
                  <a:gd name="T17" fmla="*/ 0 h 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32" h="11">
                    <a:moveTo>
                      <a:pt x="132" y="11"/>
                    </a:moveTo>
                    <a:lnTo>
                      <a:pt x="105" y="11"/>
                    </a:lnTo>
                    <a:lnTo>
                      <a:pt x="78" y="11"/>
                    </a:lnTo>
                    <a:lnTo>
                      <a:pt x="51" y="11"/>
                    </a:lnTo>
                    <a:lnTo>
                      <a:pt x="24" y="11"/>
                    </a:lnTo>
                    <a:lnTo>
                      <a:pt x="18" y="5"/>
                    </a:lnTo>
                    <a:lnTo>
                      <a:pt x="11" y="0"/>
                    </a:lnTo>
                    <a:lnTo>
                      <a:pt x="6" y="0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5485" name="Freeform 365"/>
              <p:cNvSpPr>
                <a:spLocks/>
              </p:cNvSpPr>
              <p:nvPr/>
            </p:nvSpPr>
            <p:spPr bwMode="auto">
              <a:xfrm flipH="1">
                <a:off x="5968" y="1724"/>
                <a:ext cx="12" cy="10"/>
              </a:xfrm>
              <a:custGeom>
                <a:avLst/>
                <a:gdLst>
                  <a:gd name="T0" fmla="*/ 0 w 36"/>
                  <a:gd name="T1" fmla="*/ 48 h 48"/>
                  <a:gd name="T2" fmla="*/ 12 w 36"/>
                  <a:gd name="T3" fmla="*/ 37 h 48"/>
                  <a:gd name="T4" fmla="*/ 24 w 36"/>
                  <a:gd name="T5" fmla="*/ 24 h 48"/>
                  <a:gd name="T6" fmla="*/ 24 w 36"/>
                  <a:gd name="T7" fmla="*/ 18 h 48"/>
                  <a:gd name="T8" fmla="*/ 24 w 36"/>
                  <a:gd name="T9" fmla="*/ 12 h 48"/>
                  <a:gd name="T10" fmla="*/ 29 w 36"/>
                  <a:gd name="T11" fmla="*/ 6 h 48"/>
                  <a:gd name="T12" fmla="*/ 36 w 36"/>
                  <a:gd name="T13" fmla="*/ 0 h 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6" h="48">
                    <a:moveTo>
                      <a:pt x="0" y="48"/>
                    </a:moveTo>
                    <a:lnTo>
                      <a:pt x="12" y="37"/>
                    </a:lnTo>
                    <a:lnTo>
                      <a:pt x="24" y="24"/>
                    </a:lnTo>
                    <a:lnTo>
                      <a:pt x="24" y="18"/>
                    </a:lnTo>
                    <a:lnTo>
                      <a:pt x="24" y="12"/>
                    </a:lnTo>
                    <a:lnTo>
                      <a:pt x="29" y="6"/>
                    </a:lnTo>
                    <a:lnTo>
                      <a:pt x="36" y="0"/>
                    </a:lnTo>
                  </a:path>
                </a:pathLst>
              </a:custGeom>
              <a:noFill/>
              <a:ln w="1905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5486" name="Freeform 366"/>
              <p:cNvSpPr>
                <a:spLocks/>
              </p:cNvSpPr>
              <p:nvPr/>
            </p:nvSpPr>
            <p:spPr bwMode="auto">
              <a:xfrm flipH="1">
                <a:off x="5953" y="1724"/>
                <a:ext cx="4" cy="10"/>
              </a:xfrm>
              <a:custGeom>
                <a:avLst/>
                <a:gdLst>
                  <a:gd name="T0" fmla="*/ 11 w 11"/>
                  <a:gd name="T1" fmla="*/ 48 h 48"/>
                  <a:gd name="T2" fmla="*/ 11 w 11"/>
                  <a:gd name="T3" fmla="*/ 42 h 48"/>
                  <a:gd name="T4" fmla="*/ 11 w 11"/>
                  <a:gd name="T5" fmla="*/ 37 h 48"/>
                  <a:gd name="T6" fmla="*/ 5 w 11"/>
                  <a:gd name="T7" fmla="*/ 31 h 48"/>
                  <a:gd name="T8" fmla="*/ 0 w 11"/>
                  <a:gd name="T9" fmla="*/ 24 h 48"/>
                  <a:gd name="T10" fmla="*/ 0 w 11"/>
                  <a:gd name="T11" fmla="*/ 12 h 48"/>
                  <a:gd name="T12" fmla="*/ 0 w 11"/>
                  <a:gd name="T13" fmla="*/ 0 h 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1" h="48">
                    <a:moveTo>
                      <a:pt x="11" y="48"/>
                    </a:moveTo>
                    <a:lnTo>
                      <a:pt x="11" y="42"/>
                    </a:lnTo>
                    <a:lnTo>
                      <a:pt x="11" y="37"/>
                    </a:lnTo>
                    <a:lnTo>
                      <a:pt x="5" y="31"/>
                    </a:lnTo>
                    <a:lnTo>
                      <a:pt x="0" y="24"/>
                    </a:lnTo>
                    <a:lnTo>
                      <a:pt x="0" y="12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5487" name="Freeform 367"/>
              <p:cNvSpPr>
                <a:spLocks/>
              </p:cNvSpPr>
              <p:nvPr/>
            </p:nvSpPr>
            <p:spPr bwMode="auto">
              <a:xfrm flipH="1">
                <a:off x="5839" y="1734"/>
                <a:ext cx="114" cy="1"/>
              </a:xfrm>
              <a:custGeom>
                <a:avLst/>
                <a:gdLst>
                  <a:gd name="T0" fmla="*/ 337 w 337"/>
                  <a:gd name="T1" fmla="*/ 294 w 337"/>
                  <a:gd name="T2" fmla="*/ 253 w 337"/>
                  <a:gd name="T3" fmla="*/ 211 w 337"/>
                  <a:gd name="T4" fmla="*/ 169 w 337"/>
                  <a:gd name="T5" fmla="*/ 127 w 337"/>
                  <a:gd name="T6" fmla="*/ 85 w 337"/>
                  <a:gd name="T7" fmla="*/ 42 w 337"/>
                  <a:gd name="T8" fmla="*/ 0 w 337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  <a:cxn ang="0">
                    <a:pos x="T3" y="0"/>
                  </a:cxn>
                  <a:cxn ang="0">
                    <a:pos x="T4" y="0"/>
                  </a:cxn>
                  <a:cxn ang="0">
                    <a:pos x="T5" y="0"/>
                  </a:cxn>
                  <a:cxn ang="0">
                    <a:pos x="T6" y="0"/>
                  </a:cxn>
                  <a:cxn ang="0">
                    <a:pos x="T7" y="0"/>
                  </a:cxn>
                  <a:cxn ang="0">
                    <a:pos x="T8" y="0"/>
                  </a:cxn>
                </a:cxnLst>
                <a:rect l="0" t="0" r="r" b="b"/>
                <a:pathLst>
                  <a:path w="337">
                    <a:moveTo>
                      <a:pt x="337" y="0"/>
                    </a:moveTo>
                    <a:lnTo>
                      <a:pt x="294" y="0"/>
                    </a:lnTo>
                    <a:lnTo>
                      <a:pt x="253" y="0"/>
                    </a:lnTo>
                    <a:lnTo>
                      <a:pt x="211" y="0"/>
                    </a:lnTo>
                    <a:lnTo>
                      <a:pt x="169" y="0"/>
                    </a:lnTo>
                    <a:lnTo>
                      <a:pt x="127" y="0"/>
                    </a:lnTo>
                    <a:lnTo>
                      <a:pt x="85" y="0"/>
                    </a:lnTo>
                    <a:lnTo>
                      <a:pt x="42" y="0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5488" name="Freeform 368"/>
              <p:cNvSpPr>
                <a:spLocks/>
              </p:cNvSpPr>
              <p:nvPr/>
            </p:nvSpPr>
            <p:spPr bwMode="auto">
              <a:xfrm flipH="1">
                <a:off x="5819" y="1712"/>
                <a:ext cx="25" cy="22"/>
              </a:xfrm>
              <a:custGeom>
                <a:avLst/>
                <a:gdLst>
                  <a:gd name="T0" fmla="*/ 12 w 73"/>
                  <a:gd name="T1" fmla="*/ 96 h 96"/>
                  <a:gd name="T2" fmla="*/ 12 w 73"/>
                  <a:gd name="T3" fmla="*/ 85 h 96"/>
                  <a:gd name="T4" fmla="*/ 12 w 73"/>
                  <a:gd name="T5" fmla="*/ 72 h 96"/>
                  <a:gd name="T6" fmla="*/ 6 w 73"/>
                  <a:gd name="T7" fmla="*/ 66 h 96"/>
                  <a:gd name="T8" fmla="*/ 0 w 73"/>
                  <a:gd name="T9" fmla="*/ 60 h 96"/>
                  <a:gd name="T10" fmla="*/ 0 w 73"/>
                  <a:gd name="T11" fmla="*/ 51 h 96"/>
                  <a:gd name="T12" fmla="*/ 0 w 73"/>
                  <a:gd name="T13" fmla="*/ 42 h 96"/>
                  <a:gd name="T14" fmla="*/ 0 w 73"/>
                  <a:gd name="T15" fmla="*/ 33 h 96"/>
                  <a:gd name="T16" fmla="*/ 0 w 73"/>
                  <a:gd name="T17" fmla="*/ 24 h 96"/>
                  <a:gd name="T18" fmla="*/ 6 w 73"/>
                  <a:gd name="T19" fmla="*/ 19 h 96"/>
                  <a:gd name="T20" fmla="*/ 12 w 73"/>
                  <a:gd name="T21" fmla="*/ 12 h 96"/>
                  <a:gd name="T22" fmla="*/ 12 w 73"/>
                  <a:gd name="T23" fmla="*/ 7 h 96"/>
                  <a:gd name="T24" fmla="*/ 12 w 73"/>
                  <a:gd name="T25" fmla="*/ 0 h 96"/>
                  <a:gd name="T26" fmla="*/ 21 w 73"/>
                  <a:gd name="T27" fmla="*/ 0 h 96"/>
                  <a:gd name="T28" fmla="*/ 30 w 73"/>
                  <a:gd name="T29" fmla="*/ 0 h 96"/>
                  <a:gd name="T30" fmla="*/ 39 w 73"/>
                  <a:gd name="T31" fmla="*/ 0 h 96"/>
                  <a:gd name="T32" fmla="*/ 48 w 73"/>
                  <a:gd name="T33" fmla="*/ 0 h 96"/>
                  <a:gd name="T34" fmla="*/ 60 w 73"/>
                  <a:gd name="T35" fmla="*/ 12 h 96"/>
                  <a:gd name="T36" fmla="*/ 73 w 73"/>
                  <a:gd name="T37" fmla="*/ 24 h 96"/>
                  <a:gd name="T38" fmla="*/ 73 w 73"/>
                  <a:gd name="T39" fmla="*/ 35 h 96"/>
                  <a:gd name="T40" fmla="*/ 73 w 73"/>
                  <a:gd name="T41" fmla="*/ 47 h 96"/>
                  <a:gd name="T42" fmla="*/ 73 w 73"/>
                  <a:gd name="T43" fmla="*/ 60 h 96"/>
                  <a:gd name="T44" fmla="*/ 73 w 73"/>
                  <a:gd name="T45" fmla="*/ 72 h 96"/>
                  <a:gd name="T46" fmla="*/ 67 w 73"/>
                  <a:gd name="T47" fmla="*/ 78 h 96"/>
                  <a:gd name="T48" fmla="*/ 60 w 73"/>
                  <a:gd name="T49" fmla="*/ 85 h 96"/>
                  <a:gd name="T50" fmla="*/ 60 w 73"/>
                  <a:gd name="T51" fmla="*/ 90 h 96"/>
                  <a:gd name="T52" fmla="*/ 60 w 73"/>
                  <a:gd name="T53" fmla="*/ 96 h 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l="0" t="0" r="r" b="b"/>
                <a:pathLst>
                  <a:path w="73" h="96">
                    <a:moveTo>
                      <a:pt x="12" y="96"/>
                    </a:moveTo>
                    <a:lnTo>
                      <a:pt x="12" y="85"/>
                    </a:lnTo>
                    <a:lnTo>
                      <a:pt x="12" y="72"/>
                    </a:lnTo>
                    <a:lnTo>
                      <a:pt x="6" y="66"/>
                    </a:lnTo>
                    <a:lnTo>
                      <a:pt x="0" y="60"/>
                    </a:lnTo>
                    <a:lnTo>
                      <a:pt x="0" y="51"/>
                    </a:lnTo>
                    <a:lnTo>
                      <a:pt x="0" y="42"/>
                    </a:lnTo>
                    <a:lnTo>
                      <a:pt x="0" y="33"/>
                    </a:lnTo>
                    <a:lnTo>
                      <a:pt x="0" y="24"/>
                    </a:lnTo>
                    <a:lnTo>
                      <a:pt x="6" y="19"/>
                    </a:lnTo>
                    <a:lnTo>
                      <a:pt x="12" y="12"/>
                    </a:lnTo>
                    <a:lnTo>
                      <a:pt x="12" y="7"/>
                    </a:lnTo>
                    <a:lnTo>
                      <a:pt x="12" y="0"/>
                    </a:lnTo>
                    <a:lnTo>
                      <a:pt x="21" y="0"/>
                    </a:lnTo>
                    <a:lnTo>
                      <a:pt x="30" y="0"/>
                    </a:lnTo>
                    <a:lnTo>
                      <a:pt x="39" y="0"/>
                    </a:lnTo>
                    <a:lnTo>
                      <a:pt x="48" y="0"/>
                    </a:lnTo>
                    <a:lnTo>
                      <a:pt x="60" y="12"/>
                    </a:lnTo>
                    <a:lnTo>
                      <a:pt x="73" y="24"/>
                    </a:lnTo>
                    <a:lnTo>
                      <a:pt x="73" y="35"/>
                    </a:lnTo>
                    <a:lnTo>
                      <a:pt x="73" y="47"/>
                    </a:lnTo>
                    <a:lnTo>
                      <a:pt x="73" y="60"/>
                    </a:lnTo>
                    <a:lnTo>
                      <a:pt x="73" y="72"/>
                    </a:lnTo>
                    <a:lnTo>
                      <a:pt x="67" y="78"/>
                    </a:lnTo>
                    <a:lnTo>
                      <a:pt x="60" y="85"/>
                    </a:lnTo>
                    <a:lnTo>
                      <a:pt x="60" y="90"/>
                    </a:lnTo>
                    <a:lnTo>
                      <a:pt x="60" y="96"/>
                    </a:lnTo>
                  </a:path>
                </a:pathLst>
              </a:custGeom>
              <a:noFill/>
              <a:ln w="1905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5489" name="Freeform 369"/>
              <p:cNvSpPr>
                <a:spLocks/>
              </p:cNvSpPr>
              <p:nvPr/>
            </p:nvSpPr>
            <p:spPr bwMode="auto">
              <a:xfrm flipH="1">
                <a:off x="5824" y="1734"/>
                <a:ext cx="15" cy="1"/>
              </a:xfrm>
              <a:custGeom>
                <a:avLst/>
                <a:gdLst>
                  <a:gd name="T0" fmla="*/ 48 w 48"/>
                  <a:gd name="T1" fmla="*/ 36 w 48"/>
                  <a:gd name="T2" fmla="*/ 24 w 48"/>
                  <a:gd name="T3" fmla="*/ 12 w 48"/>
                  <a:gd name="T4" fmla="*/ 0 w 48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  <a:cxn ang="0">
                    <a:pos x="T3" y="0"/>
                  </a:cxn>
                  <a:cxn ang="0">
                    <a:pos x="T4" y="0"/>
                  </a:cxn>
                </a:cxnLst>
                <a:rect l="0" t="0" r="r" b="b"/>
                <a:pathLst>
                  <a:path w="48">
                    <a:moveTo>
                      <a:pt x="48" y="0"/>
                    </a:moveTo>
                    <a:lnTo>
                      <a:pt x="36" y="0"/>
                    </a:lnTo>
                    <a:lnTo>
                      <a:pt x="24" y="0"/>
                    </a:lnTo>
                    <a:lnTo>
                      <a:pt x="12" y="0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5490" name="Freeform 370"/>
              <p:cNvSpPr>
                <a:spLocks/>
              </p:cNvSpPr>
              <p:nvPr/>
            </p:nvSpPr>
            <p:spPr bwMode="auto">
              <a:xfrm flipH="1">
                <a:off x="6142" y="1702"/>
                <a:ext cx="8" cy="30"/>
              </a:xfrm>
              <a:custGeom>
                <a:avLst/>
                <a:gdLst>
                  <a:gd name="T0" fmla="*/ 24 w 24"/>
                  <a:gd name="T1" fmla="*/ 133 h 133"/>
                  <a:gd name="T2" fmla="*/ 18 w 24"/>
                  <a:gd name="T3" fmla="*/ 127 h 133"/>
                  <a:gd name="T4" fmla="*/ 12 w 24"/>
                  <a:gd name="T5" fmla="*/ 120 h 133"/>
                  <a:gd name="T6" fmla="*/ 12 w 24"/>
                  <a:gd name="T7" fmla="*/ 108 h 133"/>
                  <a:gd name="T8" fmla="*/ 12 w 24"/>
                  <a:gd name="T9" fmla="*/ 96 h 133"/>
                  <a:gd name="T10" fmla="*/ 12 w 24"/>
                  <a:gd name="T11" fmla="*/ 85 h 133"/>
                  <a:gd name="T12" fmla="*/ 12 w 24"/>
                  <a:gd name="T13" fmla="*/ 72 h 133"/>
                  <a:gd name="T14" fmla="*/ 6 w 24"/>
                  <a:gd name="T15" fmla="*/ 67 h 133"/>
                  <a:gd name="T16" fmla="*/ 0 w 24"/>
                  <a:gd name="T17" fmla="*/ 60 h 133"/>
                  <a:gd name="T18" fmla="*/ 0 w 24"/>
                  <a:gd name="T19" fmla="*/ 46 h 133"/>
                  <a:gd name="T20" fmla="*/ 0 w 24"/>
                  <a:gd name="T21" fmla="*/ 31 h 133"/>
                  <a:gd name="T22" fmla="*/ 0 w 24"/>
                  <a:gd name="T23" fmla="*/ 15 h 133"/>
                  <a:gd name="T24" fmla="*/ 0 w 24"/>
                  <a:gd name="T25" fmla="*/ 0 h 1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24" h="133">
                    <a:moveTo>
                      <a:pt x="24" y="133"/>
                    </a:moveTo>
                    <a:lnTo>
                      <a:pt x="18" y="127"/>
                    </a:lnTo>
                    <a:lnTo>
                      <a:pt x="12" y="120"/>
                    </a:lnTo>
                    <a:lnTo>
                      <a:pt x="12" y="108"/>
                    </a:lnTo>
                    <a:lnTo>
                      <a:pt x="12" y="96"/>
                    </a:lnTo>
                    <a:lnTo>
                      <a:pt x="12" y="85"/>
                    </a:lnTo>
                    <a:lnTo>
                      <a:pt x="12" y="72"/>
                    </a:lnTo>
                    <a:lnTo>
                      <a:pt x="6" y="67"/>
                    </a:lnTo>
                    <a:lnTo>
                      <a:pt x="0" y="60"/>
                    </a:lnTo>
                    <a:lnTo>
                      <a:pt x="0" y="46"/>
                    </a:lnTo>
                    <a:lnTo>
                      <a:pt x="0" y="31"/>
                    </a:lnTo>
                    <a:lnTo>
                      <a:pt x="0" y="15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5491" name="Freeform 371"/>
              <p:cNvSpPr>
                <a:spLocks/>
              </p:cNvSpPr>
              <p:nvPr/>
            </p:nvSpPr>
            <p:spPr bwMode="auto">
              <a:xfrm flipH="1">
                <a:off x="6012" y="1707"/>
                <a:ext cx="29" cy="25"/>
              </a:xfrm>
              <a:custGeom>
                <a:avLst/>
                <a:gdLst>
                  <a:gd name="T0" fmla="*/ 23 w 84"/>
                  <a:gd name="T1" fmla="*/ 109 h 109"/>
                  <a:gd name="T2" fmla="*/ 23 w 84"/>
                  <a:gd name="T3" fmla="*/ 103 h 109"/>
                  <a:gd name="T4" fmla="*/ 23 w 84"/>
                  <a:gd name="T5" fmla="*/ 96 h 109"/>
                  <a:gd name="T6" fmla="*/ 18 w 84"/>
                  <a:gd name="T7" fmla="*/ 90 h 109"/>
                  <a:gd name="T8" fmla="*/ 12 w 84"/>
                  <a:gd name="T9" fmla="*/ 84 h 109"/>
                  <a:gd name="T10" fmla="*/ 12 w 84"/>
                  <a:gd name="T11" fmla="*/ 75 h 109"/>
                  <a:gd name="T12" fmla="*/ 12 w 84"/>
                  <a:gd name="T13" fmla="*/ 66 h 109"/>
                  <a:gd name="T14" fmla="*/ 12 w 84"/>
                  <a:gd name="T15" fmla="*/ 57 h 109"/>
                  <a:gd name="T16" fmla="*/ 12 w 84"/>
                  <a:gd name="T17" fmla="*/ 48 h 109"/>
                  <a:gd name="T18" fmla="*/ 7 w 84"/>
                  <a:gd name="T19" fmla="*/ 43 h 109"/>
                  <a:gd name="T20" fmla="*/ 0 w 84"/>
                  <a:gd name="T21" fmla="*/ 36 h 109"/>
                  <a:gd name="T22" fmla="*/ 9 w 84"/>
                  <a:gd name="T23" fmla="*/ 28 h 109"/>
                  <a:gd name="T24" fmla="*/ 17 w 84"/>
                  <a:gd name="T25" fmla="*/ 18 h 109"/>
                  <a:gd name="T26" fmla="*/ 27 w 84"/>
                  <a:gd name="T27" fmla="*/ 9 h 109"/>
                  <a:gd name="T28" fmla="*/ 36 w 84"/>
                  <a:gd name="T29" fmla="*/ 0 h 109"/>
                  <a:gd name="T30" fmla="*/ 41 w 84"/>
                  <a:gd name="T31" fmla="*/ 0 h 109"/>
                  <a:gd name="T32" fmla="*/ 48 w 84"/>
                  <a:gd name="T33" fmla="*/ 0 h 109"/>
                  <a:gd name="T34" fmla="*/ 57 w 84"/>
                  <a:gd name="T35" fmla="*/ 9 h 109"/>
                  <a:gd name="T36" fmla="*/ 65 w 84"/>
                  <a:gd name="T37" fmla="*/ 18 h 109"/>
                  <a:gd name="T38" fmla="*/ 75 w 84"/>
                  <a:gd name="T39" fmla="*/ 28 h 109"/>
                  <a:gd name="T40" fmla="*/ 84 w 84"/>
                  <a:gd name="T41" fmla="*/ 36 h 109"/>
                  <a:gd name="T42" fmla="*/ 84 w 84"/>
                  <a:gd name="T43" fmla="*/ 48 h 109"/>
                  <a:gd name="T44" fmla="*/ 84 w 84"/>
                  <a:gd name="T45" fmla="*/ 59 h 109"/>
                  <a:gd name="T46" fmla="*/ 75 w 84"/>
                  <a:gd name="T47" fmla="*/ 69 h 109"/>
                  <a:gd name="T48" fmla="*/ 65 w 84"/>
                  <a:gd name="T49" fmla="*/ 78 h 109"/>
                  <a:gd name="T50" fmla="*/ 57 w 84"/>
                  <a:gd name="T51" fmla="*/ 87 h 109"/>
                  <a:gd name="T52" fmla="*/ 48 w 84"/>
                  <a:gd name="T53" fmla="*/ 96 h 109"/>
                  <a:gd name="T54" fmla="*/ 48 w 84"/>
                  <a:gd name="T55" fmla="*/ 102 h 109"/>
                  <a:gd name="T56" fmla="*/ 48 w 84"/>
                  <a:gd name="T57" fmla="*/ 109 h 10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</a:cxnLst>
                <a:rect l="0" t="0" r="r" b="b"/>
                <a:pathLst>
                  <a:path w="84" h="109">
                    <a:moveTo>
                      <a:pt x="23" y="109"/>
                    </a:moveTo>
                    <a:lnTo>
                      <a:pt x="23" y="103"/>
                    </a:lnTo>
                    <a:lnTo>
                      <a:pt x="23" y="96"/>
                    </a:lnTo>
                    <a:lnTo>
                      <a:pt x="18" y="90"/>
                    </a:lnTo>
                    <a:lnTo>
                      <a:pt x="12" y="84"/>
                    </a:lnTo>
                    <a:lnTo>
                      <a:pt x="12" y="75"/>
                    </a:lnTo>
                    <a:lnTo>
                      <a:pt x="12" y="66"/>
                    </a:lnTo>
                    <a:lnTo>
                      <a:pt x="12" y="57"/>
                    </a:lnTo>
                    <a:lnTo>
                      <a:pt x="12" y="48"/>
                    </a:lnTo>
                    <a:lnTo>
                      <a:pt x="7" y="43"/>
                    </a:lnTo>
                    <a:lnTo>
                      <a:pt x="0" y="36"/>
                    </a:lnTo>
                    <a:lnTo>
                      <a:pt x="9" y="28"/>
                    </a:lnTo>
                    <a:lnTo>
                      <a:pt x="17" y="18"/>
                    </a:lnTo>
                    <a:lnTo>
                      <a:pt x="27" y="9"/>
                    </a:lnTo>
                    <a:lnTo>
                      <a:pt x="36" y="0"/>
                    </a:lnTo>
                    <a:lnTo>
                      <a:pt x="41" y="0"/>
                    </a:lnTo>
                    <a:lnTo>
                      <a:pt x="48" y="0"/>
                    </a:lnTo>
                    <a:lnTo>
                      <a:pt x="57" y="9"/>
                    </a:lnTo>
                    <a:lnTo>
                      <a:pt x="65" y="18"/>
                    </a:lnTo>
                    <a:lnTo>
                      <a:pt x="75" y="28"/>
                    </a:lnTo>
                    <a:lnTo>
                      <a:pt x="84" y="36"/>
                    </a:lnTo>
                    <a:lnTo>
                      <a:pt x="84" y="48"/>
                    </a:lnTo>
                    <a:lnTo>
                      <a:pt x="84" y="59"/>
                    </a:lnTo>
                    <a:lnTo>
                      <a:pt x="75" y="69"/>
                    </a:lnTo>
                    <a:lnTo>
                      <a:pt x="65" y="78"/>
                    </a:lnTo>
                    <a:lnTo>
                      <a:pt x="57" y="87"/>
                    </a:lnTo>
                    <a:lnTo>
                      <a:pt x="48" y="96"/>
                    </a:lnTo>
                    <a:lnTo>
                      <a:pt x="48" y="102"/>
                    </a:lnTo>
                    <a:lnTo>
                      <a:pt x="48" y="109"/>
                    </a:lnTo>
                  </a:path>
                </a:pathLst>
              </a:custGeom>
              <a:noFill/>
              <a:ln w="1905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5492" name="Freeform 372"/>
              <p:cNvSpPr>
                <a:spLocks/>
              </p:cNvSpPr>
              <p:nvPr/>
            </p:nvSpPr>
            <p:spPr bwMode="auto">
              <a:xfrm flipH="1">
                <a:off x="6026" y="1732"/>
                <a:ext cx="8" cy="1"/>
              </a:xfrm>
              <a:custGeom>
                <a:avLst/>
                <a:gdLst>
                  <a:gd name="T0" fmla="*/ 25 w 25"/>
                  <a:gd name="T1" fmla="*/ 13 w 25"/>
                  <a:gd name="T2" fmla="*/ 0 w 25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</a:cxnLst>
                <a:rect l="0" t="0" r="r" b="b"/>
                <a:pathLst>
                  <a:path w="25">
                    <a:moveTo>
                      <a:pt x="25" y="0"/>
                    </a:moveTo>
                    <a:lnTo>
                      <a:pt x="13" y="0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5493" name="Freeform 373"/>
              <p:cNvSpPr>
                <a:spLocks/>
              </p:cNvSpPr>
              <p:nvPr/>
            </p:nvSpPr>
            <p:spPr bwMode="auto">
              <a:xfrm flipH="1">
                <a:off x="5968" y="1702"/>
                <a:ext cx="12" cy="22"/>
              </a:xfrm>
              <a:custGeom>
                <a:avLst/>
                <a:gdLst>
                  <a:gd name="T0" fmla="*/ 36 w 36"/>
                  <a:gd name="T1" fmla="*/ 96 h 96"/>
                  <a:gd name="T2" fmla="*/ 31 w 36"/>
                  <a:gd name="T3" fmla="*/ 90 h 96"/>
                  <a:gd name="T4" fmla="*/ 24 w 36"/>
                  <a:gd name="T5" fmla="*/ 83 h 96"/>
                  <a:gd name="T6" fmla="*/ 24 w 36"/>
                  <a:gd name="T7" fmla="*/ 72 h 96"/>
                  <a:gd name="T8" fmla="*/ 24 w 36"/>
                  <a:gd name="T9" fmla="*/ 60 h 96"/>
                  <a:gd name="T10" fmla="*/ 18 w 36"/>
                  <a:gd name="T11" fmla="*/ 55 h 96"/>
                  <a:gd name="T12" fmla="*/ 12 w 36"/>
                  <a:gd name="T13" fmla="*/ 48 h 96"/>
                  <a:gd name="T14" fmla="*/ 12 w 36"/>
                  <a:gd name="T15" fmla="*/ 36 h 96"/>
                  <a:gd name="T16" fmla="*/ 12 w 36"/>
                  <a:gd name="T17" fmla="*/ 24 h 96"/>
                  <a:gd name="T18" fmla="*/ 6 w 36"/>
                  <a:gd name="T19" fmla="*/ 19 h 96"/>
                  <a:gd name="T20" fmla="*/ 0 w 36"/>
                  <a:gd name="T21" fmla="*/ 12 h 96"/>
                  <a:gd name="T22" fmla="*/ 0 w 36"/>
                  <a:gd name="T23" fmla="*/ 6 h 96"/>
                  <a:gd name="T24" fmla="*/ 0 w 36"/>
                  <a:gd name="T25" fmla="*/ 0 h 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36" h="96">
                    <a:moveTo>
                      <a:pt x="36" y="96"/>
                    </a:moveTo>
                    <a:lnTo>
                      <a:pt x="31" y="90"/>
                    </a:lnTo>
                    <a:lnTo>
                      <a:pt x="24" y="83"/>
                    </a:lnTo>
                    <a:lnTo>
                      <a:pt x="24" y="72"/>
                    </a:lnTo>
                    <a:lnTo>
                      <a:pt x="24" y="60"/>
                    </a:lnTo>
                    <a:lnTo>
                      <a:pt x="18" y="55"/>
                    </a:lnTo>
                    <a:lnTo>
                      <a:pt x="12" y="48"/>
                    </a:lnTo>
                    <a:lnTo>
                      <a:pt x="12" y="36"/>
                    </a:lnTo>
                    <a:lnTo>
                      <a:pt x="12" y="24"/>
                    </a:lnTo>
                    <a:lnTo>
                      <a:pt x="6" y="19"/>
                    </a:lnTo>
                    <a:lnTo>
                      <a:pt x="0" y="12"/>
                    </a:lnTo>
                    <a:lnTo>
                      <a:pt x="0" y="6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5494" name="Freeform 374"/>
              <p:cNvSpPr>
                <a:spLocks/>
              </p:cNvSpPr>
              <p:nvPr/>
            </p:nvSpPr>
            <p:spPr bwMode="auto">
              <a:xfrm flipH="1">
                <a:off x="5957" y="1724"/>
                <a:ext cx="11" cy="1"/>
              </a:xfrm>
              <a:custGeom>
                <a:avLst/>
                <a:gdLst>
                  <a:gd name="T0" fmla="*/ 36 w 36"/>
                  <a:gd name="T1" fmla="*/ 27 w 36"/>
                  <a:gd name="T2" fmla="*/ 18 w 36"/>
                  <a:gd name="T3" fmla="*/ 9 w 36"/>
                  <a:gd name="T4" fmla="*/ 0 w 36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  <a:cxn ang="0">
                    <a:pos x="T3" y="0"/>
                  </a:cxn>
                  <a:cxn ang="0">
                    <a:pos x="T4" y="0"/>
                  </a:cxn>
                </a:cxnLst>
                <a:rect l="0" t="0" r="r" b="b"/>
                <a:pathLst>
                  <a:path w="36">
                    <a:moveTo>
                      <a:pt x="36" y="0"/>
                    </a:moveTo>
                    <a:lnTo>
                      <a:pt x="27" y="0"/>
                    </a:lnTo>
                    <a:lnTo>
                      <a:pt x="18" y="0"/>
                    </a:lnTo>
                    <a:lnTo>
                      <a:pt x="9" y="0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5495" name="Freeform 375"/>
              <p:cNvSpPr>
                <a:spLocks/>
              </p:cNvSpPr>
              <p:nvPr/>
            </p:nvSpPr>
            <p:spPr bwMode="auto">
              <a:xfrm flipH="1">
                <a:off x="5940" y="1702"/>
                <a:ext cx="17" cy="22"/>
              </a:xfrm>
              <a:custGeom>
                <a:avLst/>
                <a:gdLst>
                  <a:gd name="T0" fmla="*/ 0 w 48"/>
                  <a:gd name="T1" fmla="*/ 96 h 96"/>
                  <a:gd name="T2" fmla="*/ 0 w 48"/>
                  <a:gd name="T3" fmla="*/ 90 h 96"/>
                  <a:gd name="T4" fmla="*/ 0 w 48"/>
                  <a:gd name="T5" fmla="*/ 83 h 96"/>
                  <a:gd name="T6" fmla="*/ 5 w 48"/>
                  <a:gd name="T7" fmla="*/ 77 h 96"/>
                  <a:gd name="T8" fmla="*/ 11 w 48"/>
                  <a:gd name="T9" fmla="*/ 72 h 96"/>
                  <a:gd name="T10" fmla="*/ 11 w 48"/>
                  <a:gd name="T11" fmla="*/ 67 h 96"/>
                  <a:gd name="T12" fmla="*/ 11 w 48"/>
                  <a:gd name="T13" fmla="*/ 60 h 96"/>
                  <a:gd name="T14" fmla="*/ 17 w 48"/>
                  <a:gd name="T15" fmla="*/ 55 h 96"/>
                  <a:gd name="T16" fmla="*/ 24 w 48"/>
                  <a:gd name="T17" fmla="*/ 48 h 96"/>
                  <a:gd name="T18" fmla="*/ 24 w 48"/>
                  <a:gd name="T19" fmla="*/ 42 h 96"/>
                  <a:gd name="T20" fmla="*/ 24 w 48"/>
                  <a:gd name="T21" fmla="*/ 36 h 96"/>
                  <a:gd name="T22" fmla="*/ 29 w 48"/>
                  <a:gd name="T23" fmla="*/ 31 h 96"/>
                  <a:gd name="T24" fmla="*/ 36 w 48"/>
                  <a:gd name="T25" fmla="*/ 24 h 96"/>
                  <a:gd name="T26" fmla="*/ 36 w 48"/>
                  <a:gd name="T27" fmla="*/ 19 h 96"/>
                  <a:gd name="T28" fmla="*/ 36 w 48"/>
                  <a:gd name="T29" fmla="*/ 12 h 96"/>
                  <a:gd name="T30" fmla="*/ 42 w 48"/>
                  <a:gd name="T31" fmla="*/ 6 h 96"/>
                  <a:gd name="T32" fmla="*/ 48 w 48"/>
                  <a:gd name="T33" fmla="*/ 0 h 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48" h="96">
                    <a:moveTo>
                      <a:pt x="0" y="96"/>
                    </a:moveTo>
                    <a:lnTo>
                      <a:pt x="0" y="90"/>
                    </a:lnTo>
                    <a:lnTo>
                      <a:pt x="0" y="83"/>
                    </a:lnTo>
                    <a:lnTo>
                      <a:pt x="5" y="77"/>
                    </a:lnTo>
                    <a:lnTo>
                      <a:pt x="11" y="72"/>
                    </a:lnTo>
                    <a:lnTo>
                      <a:pt x="11" y="67"/>
                    </a:lnTo>
                    <a:lnTo>
                      <a:pt x="11" y="60"/>
                    </a:lnTo>
                    <a:lnTo>
                      <a:pt x="17" y="55"/>
                    </a:lnTo>
                    <a:lnTo>
                      <a:pt x="24" y="48"/>
                    </a:lnTo>
                    <a:lnTo>
                      <a:pt x="24" y="42"/>
                    </a:lnTo>
                    <a:lnTo>
                      <a:pt x="24" y="36"/>
                    </a:lnTo>
                    <a:lnTo>
                      <a:pt x="29" y="31"/>
                    </a:lnTo>
                    <a:lnTo>
                      <a:pt x="36" y="24"/>
                    </a:lnTo>
                    <a:lnTo>
                      <a:pt x="36" y="19"/>
                    </a:lnTo>
                    <a:lnTo>
                      <a:pt x="36" y="12"/>
                    </a:lnTo>
                    <a:lnTo>
                      <a:pt x="42" y="6"/>
                    </a:lnTo>
                    <a:lnTo>
                      <a:pt x="48" y="0"/>
                    </a:lnTo>
                  </a:path>
                </a:pathLst>
              </a:custGeom>
              <a:noFill/>
              <a:ln w="1905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5496" name="Freeform 376"/>
              <p:cNvSpPr>
                <a:spLocks/>
              </p:cNvSpPr>
              <p:nvPr/>
            </p:nvSpPr>
            <p:spPr bwMode="auto">
              <a:xfrm flipH="1">
                <a:off x="5694" y="1707"/>
                <a:ext cx="24" cy="17"/>
              </a:xfrm>
              <a:custGeom>
                <a:avLst/>
                <a:gdLst>
                  <a:gd name="T0" fmla="*/ 23 w 71"/>
                  <a:gd name="T1" fmla="*/ 72 h 72"/>
                  <a:gd name="T2" fmla="*/ 11 w 71"/>
                  <a:gd name="T3" fmla="*/ 61 h 72"/>
                  <a:gd name="T4" fmla="*/ 0 w 71"/>
                  <a:gd name="T5" fmla="*/ 48 h 72"/>
                  <a:gd name="T6" fmla="*/ 0 w 71"/>
                  <a:gd name="T7" fmla="*/ 43 h 72"/>
                  <a:gd name="T8" fmla="*/ 0 w 71"/>
                  <a:gd name="T9" fmla="*/ 36 h 72"/>
                  <a:gd name="T10" fmla="*/ 5 w 71"/>
                  <a:gd name="T11" fmla="*/ 31 h 72"/>
                  <a:gd name="T12" fmla="*/ 11 w 71"/>
                  <a:gd name="T13" fmla="*/ 24 h 72"/>
                  <a:gd name="T14" fmla="*/ 11 w 71"/>
                  <a:gd name="T15" fmla="*/ 12 h 72"/>
                  <a:gd name="T16" fmla="*/ 11 w 71"/>
                  <a:gd name="T17" fmla="*/ 0 h 72"/>
                  <a:gd name="T18" fmla="*/ 19 w 71"/>
                  <a:gd name="T19" fmla="*/ 0 h 72"/>
                  <a:gd name="T20" fmla="*/ 29 w 71"/>
                  <a:gd name="T21" fmla="*/ 0 h 72"/>
                  <a:gd name="T22" fmla="*/ 38 w 71"/>
                  <a:gd name="T23" fmla="*/ 0 h 72"/>
                  <a:gd name="T24" fmla="*/ 46 w 71"/>
                  <a:gd name="T25" fmla="*/ 0 h 72"/>
                  <a:gd name="T26" fmla="*/ 58 w 71"/>
                  <a:gd name="T27" fmla="*/ 12 h 72"/>
                  <a:gd name="T28" fmla="*/ 71 w 71"/>
                  <a:gd name="T29" fmla="*/ 24 h 72"/>
                  <a:gd name="T30" fmla="*/ 71 w 71"/>
                  <a:gd name="T31" fmla="*/ 32 h 72"/>
                  <a:gd name="T32" fmla="*/ 71 w 71"/>
                  <a:gd name="T33" fmla="*/ 42 h 72"/>
                  <a:gd name="T34" fmla="*/ 71 w 71"/>
                  <a:gd name="T35" fmla="*/ 51 h 72"/>
                  <a:gd name="T36" fmla="*/ 71 w 71"/>
                  <a:gd name="T37" fmla="*/ 59 h 72"/>
                  <a:gd name="T38" fmla="*/ 65 w 71"/>
                  <a:gd name="T39" fmla="*/ 59 h 72"/>
                  <a:gd name="T40" fmla="*/ 59 w 71"/>
                  <a:gd name="T41" fmla="*/ 59 h 72"/>
                  <a:gd name="T42" fmla="*/ 53 w 71"/>
                  <a:gd name="T43" fmla="*/ 65 h 72"/>
                  <a:gd name="T44" fmla="*/ 46 w 71"/>
                  <a:gd name="T45" fmla="*/ 72 h 72"/>
                  <a:gd name="T46" fmla="*/ 35 w 71"/>
                  <a:gd name="T47" fmla="*/ 72 h 72"/>
                  <a:gd name="T48" fmla="*/ 23 w 71"/>
                  <a:gd name="T49" fmla="*/ 72 h 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71" h="72">
                    <a:moveTo>
                      <a:pt x="23" y="72"/>
                    </a:moveTo>
                    <a:lnTo>
                      <a:pt x="11" y="61"/>
                    </a:lnTo>
                    <a:lnTo>
                      <a:pt x="0" y="48"/>
                    </a:lnTo>
                    <a:lnTo>
                      <a:pt x="0" y="43"/>
                    </a:lnTo>
                    <a:lnTo>
                      <a:pt x="0" y="36"/>
                    </a:lnTo>
                    <a:lnTo>
                      <a:pt x="5" y="31"/>
                    </a:lnTo>
                    <a:lnTo>
                      <a:pt x="11" y="24"/>
                    </a:lnTo>
                    <a:lnTo>
                      <a:pt x="11" y="12"/>
                    </a:lnTo>
                    <a:lnTo>
                      <a:pt x="11" y="0"/>
                    </a:lnTo>
                    <a:lnTo>
                      <a:pt x="19" y="0"/>
                    </a:lnTo>
                    <a:lnTo>
                      <a:pt x="29" y="0"/>
                    </a:lnTo>
                    <a:lnTo>
                      <a:pt x="38" y="0"/>
                    </a:lnTo>
                    <a:lnTo>
                      <a:pt x="46" y="0"/>
                    </a:lnTo>
                    <a:lnTo>
                      <a:pt x="58" y="12"/>
                    </a:lnTo>
                    <a:lnTo>
                      <a:pt x="71" y="24"/>
                    </a:lnTo>
                    <a:lnTo>
                      <a:pt x="71" y="32"/>
                    </a:lnTo>
                    <a:lnTo>
                      <a:pt x="71" y="42"/>
                    </a:lnTo>
                    <a:lnTo>
                      <a:pt x="71" y="51"/>
                    </a:lnTo>
                    <a:lnTo>
                      <a:pt x="71" y="59"/>
                    </a:lnTo>
                    <a:lnTo>
                      <a:pt x="65" y="59"/>
                    </a:lnTo>
                    <a:lnTo>
                      <a:pt x="59" y="59"/>
                    </a:lnTo>
                    <a:lnTo>
                      <a:pt x="53" y="65"/>
                    </a:lnTo>
                    <a:lnTo>
                      <a:pt x="46" y="72"/>
                    </a:lnTo>
                    <a:lnTo>
                      <a:pt x="35" y="72"/>
                    </a:lnTo>
                    <a:lnTo>
                      <a:pt x="23" y="72"/>
                    </a:lnTo>
                  </a:path>
                </a:pathLst>
              </a:custGeom>
              <a:noFill/>
              <a:ln w="1905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5497" name="Freeform 377"/>
              <p:cNvSpPr>
                <a:spLocks/>
              </p:cNvSpPr>
              <p:nvPr/>
            </p:nvSpPr>
            <p:spPr bwMode="auto">
              <a:xfrm flipH="1">
                <a:off x="6150" y="1683"/>
                <a:ext cx="12" cy="19"/>
              </a:xfrm>
              <a:custGeom>
                <a:avLst/>
                <a:gdLst>
                  <a:gd name="T0" fmla="*/ 36 w 36"/>
                  <a:gd name="T1" fmla="*/ 84 h 84"/>
                  <a:gd name="T2" fmla="*/ 24 w 36"/>
                  <a:gd name="T3" fmla="*/ 84 h 84"/>
                  <a:gd name="T4" fmla="*/ 12 w 36"/>
                  <a:gd name="T5" fmla="*/ 84 h 84"/>
                  <a:gd name="T6" fmla="*/ 6 w 36"/>
                  <a:gd name="T7" fmla="*/ 78 h 84"/>
                  <a:gd name="T8" fmla="*/ 0 w 36"/>
                  <a:gd name="T9" fmla="*/ 72 h 84"/>
                  <a:gd name="T10" fmla="*/ 0 w 36"/>
                  <a:gd name="T11" fmla="*/ 54 h 84"/>
                  <a:gd name="T12" fmla="*/ 0 w 36"/>
                  <a:gd name="T13" fmla="*/ 36 h 84"/>
                  <a:gd name="T14" fmla="*/ 0 w 36"/>
                  <a:gd name="T15" fmla="*/ 19 h 84"/>
                  <a:gd name="T16" fmla="*/ 0 w 36"/>
                  <a:gd name="T17" fmla="*/ 0 h 8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36" h="84">
                    <a:moveTo>
                      <a:pt x="36" y="84"/>
                    </a:moveTo>
                    <a:lnTo>
                      <a:pt x="24" y="84"/>
                    </a:lnTo>
                    <a:lnTo>
                      <a:pt x="12" y="84"/>
                    </a:lnTo>
                    <a:lnTo>
                      <a:pt x="6" y="78"/>
                    </a:lnTo>
                    <a:lnTo>
                      <a:pt x="0" y="72"/>
                    </a:lnTo>
                    <a:lnTo>
                      <a:pt x="0" y="54"/>
                    </a:lnTo>
                    <a:lnTo>
                      <a:pt x="0" y="36"/>
                    </a:lnTo>
                    <a:lnTo>
                      <a:pt x="0" y="19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5498" name="Freeform 378"/>
              <p:cNvSpPr>
                <a:spLocks/>
              </p:cNvSpPr>
              <p:nvPr/>
            </p:nvSpPr>
            <p:spPr bwMode="auto">
              <a:xfrm flipH="1">
                <a:off x="6138" y="1683"/>
                <a:ext cx="24" cy="19"/>
              </a:xfrm>
              <a:custGeom>
                <a:avLst/>
                <a:gdLst>
                  <a:gd name="T0" fmla="*/ 36 w 71"/>
                  <a:gd name="T1" fmla="*/ 84 h 84"/>
                  <a:gd name="T2" fmla="*/ 42 w 71"/>
                  <a:gd name="T3" fmla="*/ 78 h 84"/>
                  <a:gd name="T4" fmla="*/ 48 w 71"/>
                  <a:gd name="T5" fmla="*/ 72 h 84"/>
                  <a:gd name="T6" fmla="*/ 54 w 71"/>
                  <a:gd name="T7" fmla="*/ 72 h 84"/>
                  <a:gd name="T8" fmla="*/ 60 w 71"/>
                  <a:gd name="T9" fmla="*/ 72 h 84"/>
                  <a:gd name="T10" fmla="*/ 65 w 71"/>
                  <a:gd name="T11" fmla="*/ 67 h 84"/>
                  <a:gd name="T12" fmla="*/ 71 w 71"/>
                  <a:gd name="T13" fmla="*/ 60 h 84"/>
                  <a:gd name="T14" fmla="*/ 71 w 71"/>
                  <a:gd name="T15" fmla="*/ 48 h 84"/>
                  <a:gd name="T16" fmla="*/ 71 w 71"/>
                  <a:gd name="T17" fmla="*/ 36 h 84"/>
                  <a:gd name="T18" fmla="*/ 63 w 71"/>
                  <a:gd name="T19" fmla="*/ 28 h 84"/>
                  <a:gd name="T20" fmla="*/ 54 w 71"/>
                  <a:gd name="T21" fmla="*/ 19 h 84"/>
                  <a:gd name="T22" fmla="*/ 44 w 71"/>
                  <a:gd name="T23" fmla="*/ 9 h 84"/>
                  <a:gd name="T24" fmla="*/ 36 w 71"/>
                  <a:gd name="T25" fmla="*/ 0 h 84"/>
                  <a:gd name="T26" fmla="*/ 27 w 71"/>
                  <a:gd name="T27" fmla="*/ 0 h 84"/>
                  <a:gd name="T28" fmla="*/ 17 w 71"/>
                  <a:gd name="T29" fmla="*/ 0 h 84"/>
                  <a:gd name="T30" fmla="*/ 9 w 71"/>
                  <a:gd name="T31" fmla="*/ 0 h 84"/>
                  <a:gd name="T32" fmla="*/ 0 w 71"/>
                  <a:gd name="T33" fmla="*/ 0 h 8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71" h="84">
                    <a:moveTo>
                      <a:pt x="36" y="84"/>
                    </a:moveTo>
                    <a:lnTo>
                      <a:pt x="42" y="78"/>
                    </a:lnTo>
                    <a:lnTo>
                      <a:pt x="48" y="72"/>
                    </a:lnTo>
                    <a:lnTo>
                      <a:pt x="54" y="72"/>
                    </a:lnTo>
                    <a:lnTo>
                      <a:pt x="60" y="72"/>
                    </a:lnTo>
                    <a:lnTo>
                      <a:pt x="65" y="67"/>
                    </a:lnTo>
                    <a:lnTo>
                      <a:pt x="71" y="60"/>
                    </a:lnTo>
                    <a:lnTo>
                      <a:pt x="71" y="48"/>
                    </a:lnTo>
                    <a:lnTo>
                      <a:pt x="71" y="36"/>
                    </a:lnTo>
                    <a:lnTo>
                      <a:pt x="63" y="28"/>
                    </a:lnTo>
                    <a:lnTo>
                      <a:pt x="54" y="19"/>
                    </a:lnTo>
                    <a:lnTo>
                      <a:pt x="44" y="9"/>
                    </a:lnTo>
                    <a:lnTo>
                      <a:pt x="36" y="0"/>
                    </a:lnTo>
                    <a:lnTo>
                      <a:pt x="27" y="0"/>
                    </a:lnTo>
                    <a:lnTo>
                      <a:pt x="17" y="0"/>
                    </a:lnTo>
                    <a:lnTo>
                      <a:pt x="9" y="0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5499" name="Freeform 379"/>
              <p:cNvSpPr>
                <a:spLocks/>
              </p:cNvSpPr>
              <p:nvPr/>
            </p:nvSpPr>
            <p:spPr bwMode="auto">
              <a:xfrm flipH="1">
                <a:off x="6162" y="1593"/>
                <a:ext cx="49" cy="90"/>
              </a:xfrm>
              <a:custGeom>
                <a:avLst/>
                <a:gdLst>
                  <a:gd name="T0" fmla="*/ 144 w 144"/>
                  <a:gd name="T1" fmla="*/ 395 h 395"/>
                  <a:gd name="T2" fmla="*/ 138 w 144"/>
                  <a:gd name="T3" fmla="*/ 389 h 395"/>
                  <a:gd name="T4" fmla="*/ 131 w 144"/>
                  <a:gd name="T5" fmla="*/ 383 h 395"/>
                  <a:gd name="T6" fmla="*/ 131 w 144"/>
                  <a:gd name="T7" fmla="*/ 377 h 395"/>
                  <a:gd name="T8" fmla="*/ 131 w 144"/>
                  <a:gd name="T9" fmla="*/ 371 h 395"/>
                  <a:gd name="T10" fmla="*/ 126 w 144"/>
                  <a:gd name="T11" fmla="*/ 365 h 395"/>
                  <a:gd name="T12" fmla="*/ 119 w 144"/>
                  <a:gd name="T13" fmla="*/ 358 h 395"/>
                  <a:gd name="T14" fmla="*/ 119 w 144"/>
                  <a:gd name="T15" fmla="*/ 350 h 395"/>
                  <a:gd name="T16" fmla="*/ 119 w 144"/>
                  <a:gd name="T17" fmla="*/ 341 h 395"/>
                  <a:gd name="T18" fmla="*/ 119 w 144"/>
                  <a:gd name="T19" fmla="*/ 333 h 395"/>
                  <a:gd name="T20" fmla="*/ 119 w 144"/>
                  <a:gd name="T21" fmla="*/ 323 h 395"/>
                  <a:gd name="T22" fmla="*/ 113 w 144"/>
                  <a:gd name="T23" fmla="*/ 317 h 395"/>
                  <a:gd name="T24" fmla="*/ 108 w 144"/>
                  <a:gd name="T25" fmla="*/ 312 h 395"/>
                  <a:gd name="T26" fmla="*/ 108 w 144"/>
                  <a:gd name="T27" fmla="*/ 306 h 395"/>
                  <a:gd name="T28" fmla="*/ 108 w 144"/>
                  <a:gd name="T29" fmla="*/ 299 h 395"/>
                  <a:gd name="T30" fmla="*/ 102 w 144"/>
                  <a:gd name="T31" fmla="*/ 294 h 395"/>
                  <a:gd name="T32" fmla="*/ 95 w 144"/>
                  <a:gd name="T33" fmla="*/ 287 h 395"/>
                  <a:gd name="T34" fmla="*/ 95 w 144"/>
                  <a:gd name="T35" fmla="*/ 275 h 395"/>
                  <a:gd name="T36" fmla="*/ 95 w 144"/>
                  <a:gd name="T37" fmla="*/ 262 h 395"/>
                  <a:gd name="T38" fmla="*/ 90 w 144"/>
                  <a:gd name="T39" fmla="*/ 258 h 395"/>
                  <a:gd name="T40" fmla="*/ 84 w 144"/>
                  <a:gd name="T41" fmla="*/ 251 h 395"/>
                  <a:gd name="T42" fmla="*/ 84 w 144"/>
                  <a:gd name="T43" fmla="*/ 239 h 395"/>
                  <a:gd name="T44" fmla="*/ 84 w 144"/>
                  <a:gd name="T45" fmla="*/ 226 h 395"/>
                  <a:gd name="T46" fmla="*/ 78 w 144"/>
                  <a:gd name="T47" fmla="*/ 221 h 395"/>
                  <a:gd name="T48" fmla="*/ 72 w 144"/>
                  <a:gd name="T49" fmla="*/ 215 h 395"/>
                  <a:gd name="T50" fmla="*/ 72 w 144"/>
                  <a:gd name="T51" fmla="*/ 204 h 395"/>
                  <a:gd name="T52" fmla="*/ 72 w 144"/>
                  <a:gd name="T53" fmla="*/ 191 h 395"/>
                  <a:gd name="T54" fmla="*/ 67 w 144"/>
                  <a:gd name="T55" fmla="*/ 185 h 395"/>
                  <a:gd name="T56" fmla="*/ 59 w 144"/>
                  <a:gd name="T57" fmla="*/ 179 h 395"/>
                  <a:gd name="T58" fmla="*/ 59 w 144"/>
                  <a:gd name="T59" fmla="*/ 173 h 395"/>
                  <a:gd name="T60" fmla="*/ 59 w 144"/>
                  <a:gd name="T61" fmla="*/ 167 h 395"/>
                  <a:gd name="T62" fmla="*/ 54 w 144"/>
                  <a:gd name="T63" fmla="*/ 162 h 395"/>
                  <a:gd name="T64" fmla="*/ 48 w 144"/>
                  <a:gd name="T65" fmla="*/ 155 h 395"/>
                  <a:gd name="T66" fmla="*/ 48 w 144"/>
                  <a:gd name="T67" fmla="*/ 146 h 395"/>
                  <a:gd name="T68" fmla="*/ 48 w 144"/>
                  <a:gd name="T69" fmla="*/ 137 h 395"/>
                  <a:gd name="T70" fmla="*/ 48 w 144"/>
                  <a:gd name="T71" fmla="*/ 128 h 395"/>
                  <a:gd name="T72" fmla="*/ 48 w 144"/>
                  <a:gd name="T73" fmla="*/ 118 h 395"/>
                  <a:gd name="T74" fmla="*/ 42 w 144"/>
                  <a:gd name="T75" fmla="*/ 114 h 395"/>
                  <a:gd name="T76" fmla="*/ 36 w 144"/>
                  <a:gd name="T77" fmla="*/ 108 h 395"/>
                  <a:gd name="T78" fmla="*/ 36 w 144"/>
                  <a:gd name="T79" fmla="*/ 102 h 395"/>
                  <a:gd name="T80" fmla="*/ 36 w 144"/>
                  <a:gd name="T81" fmla="*/ 95 h 395"/>
                  <a:gd name="T82" fmla="*/ 30 w 144"/>
                  <a:gd name="T83" fmla="*/ 89 h 395"/>
                  <a:gd name="T84" fmla="*/ 23 w 144"/>
                  <a:gd name="T85" fmla="*/ 83 h 395"/>
                  <a:gd name="T86" fmla="*/ 23 w 144"/>
                  <a:gd name="T87" fmla="*/ 71 h 395"/>
                  <a:gd name="T88" fmla="*/ 23 w 144"/>
                  <a:gd name="T89" fmla="*/ 58 h 395"/>
                  <a:gd name="T90" fmla="*/ 17 w 144"/>
                  <a:gd name="T91" fmla="*/ 54 h 395"/>
                  <a:gd name="T92" fmla="*/ 11 w 144"/>
                  <a:gd name="T93" fmla="*/ 47 h 395"/>
                  <a:gd name="T94" fmla="*/ 11 w 144"/>
                  <a:gd name="T95" fmla="*/ 41 h 395"/>
                  <a:gd name="T96" fmla="*/ 11 w 144"/>
                  <a:gd name="T97" fmla="*/ 35 h 395"/>
                  <a:gd name="T98" fmla="*/ 6 w 144"/>
                  <a:gd name="T99" fmla="*/ 29 h 395"/>
                  <a:gd name="T100" fmla="*/ 0 w 144"/>
                  <a:gd name="T101" fmla="*/ 22 h 395"/>
                  <a:gd name="T102" fmla="*/ 0 w 144"/>
                  <a:gd name="T103" fmla="*/ 10 h 395"/>
                  <a:gd name="T104" fmla="*/ 0 w 144"/>
                  <a:gd name="T105" fmla="*/ 0 h 39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</a:cxnLst>
                <a:rect l="0" t="0" r="r" b="b"/>
                <a:pathLst>
                  <a:path w="144" h="395">
                    <a:moveTo>
                      <a:pt x="144" y="395"/>
                    </a:moveTo>
                    <a:lnTo>
                      <a:pt x="138" y="389"/>
                    </a:lnTo>
                    <a:lnTo>
                      <a:pt x="131" y="383"/>
                    </a:lnTo>
                    <a:lnTo>
                      <a:pt x="131" y="377"/>
                    </a:lnTo>
                    <a:lnTo>
                      <a:pt x="131" y="371"/>
                    </a:lnTo>
                    <a:lnTo>
                      <a:pt x="126" y="365"/>
                    </a:lnTo>
                    <a:lnTo>
                      <a:pt x="119" y="358"/>
                    </a:lnTo>
                    <a:lnTo>
                      <a:pt x="119" y="350"/>
                    </a:lnTo>
                    <a:lnTo>
                      <a:pt x="119" y="341"/>
                    </a:lnTo>
                    <a:lnTo>
                      <a:pt x="119" y="333"/>
                    </a:lnTo>
                    <a:lnTo>
                      <a:pt x="119" y="323"/>
                    </a:lnTo>
                    <a:lnTo>
                      <a:pt x="113" y="317"/>
                    </a:lnTo>
                    <a:lnTo>
                      <a:pt x="108" y="312"/>
                    </a:lnTo>
                    <a:lnTo>
                      <a:pt x="108" y="306"/>
                    </a:lnTo>
                    <a:lnTo>
                      <a:pt x="108" y="299"/>
                    </a:lnTo>
                    <a:lnTo>
                      <a:pt x="102" y="294"/>
                    </a:lnTo>
                    <a:lnTo>
                      <a:pt x="95" y="287"/>
                    </a:lnTo>
                    <a:lnTo>
                      <a:pt x="95" y="275"/>
                    </a:lnTo>
                    <a:lnTo>
                      <a:pt x="95" y="262"/>
                    </a:lnTo>
                    <a:lnTo>
                      <a:pt x="90" y="258"/>
                    </a:lnTo>
                    <a:lnTo>
                      <a:pt x="84" y="251"/>
                    </a:lnTo>
                    <a:lnTo>
                      <a:pt x="84" y="239"/>
                    </a:lnTo>
                    <a:lnTo>
                      <a:pt x="84" y="226"/>
                    </a:lnTo>
                    <a:lnTo>
                      <a:pt x="78" y="221"/>
                    </a:lnTo>
                    <a:lnTo>
                      <a:pt x="72" y="215"/>
                    </a:lnTo>
                    <a:lnTo>
                      <a:pt x="72" y="204"/>
                    </a:lnTo>
                    <a:lnTo>
                      <a:pt x="72" y="191"/>
                    </a:lnTo>
                    <a:lnTo>
                      <a:pt x="67" y="185"/>
                    </a:lnTo>
                    <a:lnTo>
                      <a:pt x="59" y="179"/>
                    </a:lnTo>
                    <a:lnTo>
                      <a:pt x="59" y="173"/>
                    </a:lnTo>
                    <a:lnTo>
                      <a:pt x="59" y="167"/>
                    </a:lnTo>
                    <a:lnTo>
                      <a:pt x="54" y="162"/>
                    </a:lnTo>
                    <a:lnTo>
                      <a:pt x="48" y="155"/>
                    </a:lnTo>
                    <a:lnTo>
                      <a:pt x="48" y="146"/>
                    </a:lnTo>
                    <a:lnTo>
                      <a:pt x="48" y="137"/>
                    </a:lnTo>
                    <a:lnTo>
                      <a:pt x="48" y="128"/>
                    </a:lnTo>
                    <a:lnTo>
                      <a:pt x="48" y="118"/>
                    </a:lnTo>
                    <a:lnTo>
                      <a:pt x="42" y="114"/>
                    </a:lnTo>
                    <a:lnTo>
                      <a:pt x="36" y="108"/>
                    </a:lnTo>
                    <a:lnTo>
                      <a:pt x="36" y="102"/>
                    </a:lnTo>
                    <a:lnTo>
                      <a:pt x="36" y="95"/>
                    </a:lnTo>
                    <a:lnTo>
                      <a:pt x="30" y="89"/>
                    </a:lnTo>
                    <a:lnTo>
                      <a:pt x="23" y="83"/>
                    </a:lnTo>
                    <a:lnTo>
                      <a:pt x="23" y="71"/>
                    </a:lnTo>
                    <a:lnTo>
                      <a:pt x="23" y="58"/>
                    </a:lnTo>
                    <a:lnTo>
                      <a:pt x="17" y="54"/>
                    </a:lnTo>
                    <a:lnTo>
                      <a:pt x="11" y="47"/>
                    </a:lnTo>
                    <a:lnTo>
                      <a:pt x="11" y="41"/>
                    </a:lnTo>
                    <a:lnTo>
                      <a:pt x="11" y="35"/>
                    </a:lnTo>
                    <a:lnTo>
                      <a:pt x="6" y="29"/>
                    </a:lnTo>
                    <a:lnTo>
                      <a:pt x="0" y="22"/>
                    </a:lnTo>
                    <a:lnTo>
                      <a:pt x="0" y="10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5500" name="Freeform 380"/>
              <p:cNvSpPr>
                <a:spLocks/>
              </p:cNvSpPr>
              <p:nvPr/>
            </p:nvSpPr>
            <p:spPr bwMode="auto">
              <a:xfrm flipH="1">
                <a:off x="5992" y="1652"/>
                <a:ext cx="17" cy="27"/>
              </a:xfrm>
              <a:custGeom>
                <a:avLst/>
                <a:gdLst>
                  <a:gd name="T0" fmla="*/ 48 w 48"/>
                  <a:gd name="T1" fmla="*/ 121 h 121"/>
                  <a:gd name="T2" fmla="*/ 42 w 48"/>
                  <a:gd name="T3" fmla="*/ 115 h 121"/>
                  <a:gd name="T4" fmla="*/ 35 w 48"/>
                  <a:gd name="T5" fmla="*/ 109 h 121"/>
                  <a:gd name="T6" fmla="*/ 35 w 48"/>
                  <a:gd name="T7" fmla="*/ 98 h 121"/>
                  <a:gd name="T8" fmla="*/ 35 w 48"/>
                  <a:gd name="T9" fmla="*/ 85 h 121"/>
                  <a:gd name="T10" fmla="*/ 30 w 48"/>
                  <a:gd name="T11" fmla="*/ 79 h 121"/>
                  <a:gd name="T12" fmla="*/ 24 w 48"/>
                  <a:gd name="T13" fmla="*/ 73 h 121"/>
                  <a:gd name="T14" fmla="*/ 24 w 48"/>
                  <a:gd name="T15" fmla="*/ 67 h 121"/>
                  <a:gd name="T16" fmla="*/ 24 w 48"/>
                  <a:gd name="T17" fmla="*/ 61 h 121"/>
                  <a:gd name="T18" fmla="*/ 18 w 48"/>
                  <a:gd name="T19" fmla="*/ 55 h 121"/>
                  <a:gd name="T20" fmla="*/ 13 w 48"/>
                  <a:gd name="T21" fmla="*/ 50 h 121"/>
                  <a:gd name="T22" fmla="*/ 13 w 48"/>
                  <a:gd name="T23" fmla="*/ 44 h 121"/>
                  <a:gd name="T24" fmla="*/ 13 w 48"/>
                  <a:gd name="T25" fmla="*/ 37 h 121"/>
                  <a:gd name="T26" fmla="*/ 7 w 48"/>
                  <a:gd name="T27" fmla="*/ 32 h 121"/>
                  <a:gd name="T28" fmla="*/ 0 w 48"/>
                  <a:gd name="T29" fmla="*/ 25 h 121"/>
                  <a:gd name="T30" fmla="*/ 0 w 48"/>
                  <a:gd name="T31" fmla="*/ 13 h 121"/>
                  <a:gd name="T32" fmla="*/ 0 w 48"/>
                  <a:gd name="T33" fmla="*/ 0 h 1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48" h="121">
                    <a:moveTo>
                      <a:pt x="48" y="121"/>
                    </a:moveTo>
                    <a:lnTo>
                      <a:pt x="42" y="115"/>
                    </a:lnTo>
                    <a:lnTo>
                      <a:pt x="35" y="109"/>
                    </a:lnTo>
                    <a:lnTo>
                      <a:pt x="35" y="98"/>
                    </a:lnTo>
                    <a:lnTo>
                      <a:pt x="35" y="85"/>
                    </a:lnTo>
                    <a:lnTo>
                      <a:pt x="30" y="79"/>
                    </a:lnTo>
                    <a:lnTo>
                      <a:pt x="24" y="73"/>
                    </a:lnTo>
                    <a:lnTo>
                      <a:pt x="24" y="67"/>
                    </a:lnTo>
                    <a:lnTo>
                      <a:pt x="24" y="61"/>
                    </a:lnTo>
                    <a:lnTo>
                      <a:pt x="18" y="55"/>
                    </a:lnTo>
                    <a:lnTo>
                      <a:pt x="13" y="50"/>
                    </a:lnTo>
                    <a:lnTo>
                      <a:pt x="13" y="44"/>
                    </a:lnTo>
                    <a:lnTo>
                      <a:pt x="13" y="37"/>
                    </a:lnTo>
                    <a:lnTo>
                      <a:pt x="7" y="32"/>
                    </a:lnTo>
                    <a:lnTo>
                      <a:pt x="0" y="25"/>
                    </a:lnTo>
                    <a:lnTo>
                      <a:pt x="0" y="13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5501" name="Freeform 381"/>
              <p:cNvSpPr>
                <a:spLocks/>
              </p:cNvSpPr>
              <p:nvPr/>
            </p:nvSpPr>
            <p:spPr bwMode="auto">
              <a:xfrm flipH="1">
                <a:off x="5904" y="1652"/>
                <a:ext cx="21" cy="27"/>
              </a:xfrm>
              <a:custGeom>
                <a:avLst/>
                <a:gdLst>
                  <a:gd name="T0" fmla="*/ 0 w 59"/>
                  <a:gd name="T1" fmla="*/ 121 h 121"/>
                  <a:gd name="T2" fmla="*/ 0 w 59"/>
                  <a:gd name="T3" fmla="*/ 115 h 121"/>
                  <a:gd name="T4" fmla="*/ 0 w 59"/>
                  <a:gd name="T5" fmla="*/ 109 h 121"/>
                  <a:gd name="T6" fmla="*/ 5 w 59"/>
                  <a:gd name="T7" fmla="*/ 103 h 121"/>
                  <a:gd name="T8" fmla="*/ 11 w 59"/>
                  <a:gd name="T9" fmla="*/ 96 h 121"/>
                  <a:gd name="T10" fmla="*/ 11 w 59"/>
                  <a:gd name="T11" fmla="*/ 91 h 121"/>
                  <a:gd name="T12" fmla="*/ 11 w 59"/>
                  <a:gd name="T13" fmla="*/ 85 h 121"/>
                  <a:gd name="T14" fmla="*/ 17 w 59"/>
                  <a:gd name="T15" fmla="*/ 79 h 121"/>
                  <a:gd name="T16" fmla="*/ 23 w 59"/>
                  <a:gd name="T17" fmla="*/ 73 h 121"/>
                  <a:gd name="T18" fmla="*/ 23 w 59"/>
                  <a:gd name="T19" fmla="*/ 67 h 121"/>
                  <a:gd name="T20" fmla="*/ 23 w 59"/>
                  <a:gd name="T21" fmla="*/ 61 h 121"/>
                  <a:gd name="T22" fmla="*/ 29 w 59"/>
                  <a:gd name="T23" fmla="*/ 55 h 121"/>
                  <a:gd name="T24" fmla="*/ 36 w 59"/>
                  <a:gd name="T25" fmla="*/ 50 h 121"/>
                  <a:gd name="T26" fmla="*/ 36 w 59"/>
                  <a:gd name="T27" fmla="*/ 44 h 121"/>
                  <a:gd name="T28" fmla="*/ 36 w 59"/>
                  <a:gd name="T29" fmla="*/ 37 h 121"/>
                  <a:gd name="T30" fmla="*/ 48 w 59"/>
                  <a:gd name="T31" fmla="*/ 25 h 121"/>
                  <a:gd name="T32" fmla="*/ 59 w 59"/>
                  <a:gd name="T33" fmla="*/ 13 h 121"/>
                  <a:gd name="T34" fmla="*/ 59 w 59"/>
                  <a:gd name="T35" fmla="*/ 7 h 121"/>
                  <a:gd name="T36" fmla="*/ 59 w 59"/>
                  <a:gd name="T37" fmla="*/ 0 h 1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59" h="121">
                    <a:moveTo>
                      <a:pt x="0" y="121"/>
                    </a:moveTo>
                    <a:lnTo>
                      <a:pt x="0" y="115"/>
                    </a:lnTo>
                    <a:lnTo>
                      <a:pt x="0" y="109"/>
                    </a:lnTo>
                    <a:lnTo>
                      <a:pt x="5" y="103"/>
                    </a:lnTo>
                    <a:lnTo>
                      <a:pt x="11" y="96"/>
                    </a:lnTo>
                    <a:lnTo>
                      <a:pt x="11" y="91"/>
                    </a:lnTo>
                    <a:lnTo>
                      <a:pt x="11" y="85"/>
                    </a:lnTo>
                    <a:lnTo>
                      <a:pt x="17" y="79"/>
                    </a:lnTo>
                    <a:lnTo>
                      <a:pt x="23" y="73"/>
                    </a:lnTo>
                    <a:lnTo>
                      <a:pt x="23" y="67"/>
                    </a:lnTo>
                    <a:lnTo>
                      <a:pt x="23" y="61"/>
                    </a:lnTo>
                    <a:lnTo>
                      <a:pt x="29" y="55"/>
                    </a:lnTo>
                    <a:lnTo>
                      <a:pt x="36" y="50"/>
                    </a:lnTo>
                    <a:lnTo>
                      <a:pt x="36" y="44"/>
                    </a:lnTo>
                    <a:lnTo>
                      <a:pt x="36" y="37"/>
                    </a:lnTo>
                    <a:lnTo>
                      <a:pt x="48" y="25"/>
                    </a:lnTo>
                    <a:lnTo>
                      <a:pt x="59" y="13"/>
                    </a:lnTo>
                    <a:lnTo>
                      <a:pt x="59" y="7"/>
                    </a:lnTo>
                    <a:lnTo>
                      <a:pt x="59" y="0"/>
                    </a:lnTo>
                  </a:path>
                </a:pathLst>
              </a:custGeom>
              <a:noFill/>
              <a:ln w="1905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5502" name="Freeform 382"/>
              <p:cNvSpPr>
                <a:spLocks/>
              </p:cNvSpPr>
              <p:nvPr/>
            </p:nvSpPr>
            <p:spPr bwMode="auto">
              <a:xfrm flipH="1">
                <a:off x="5856" y="1603"/>
                <a:ext cx="23" cy="25"/>
              </a:xfrm>
              <a:custGeom>
                <a:avLst/>
                <a:gdLst>
                  <a:gd name="T0" fmla="*/ 0 w 73"/>
                  <a:gd name="T1" fmla="*/ 108 h 108"/>
                  <a:gd name="T2" fmla="*/ 0 w 73"/>
                  <a:gd name="T3" fmla="*/ 102 h 108"/>
                  <a:gd name="T4" fmla="*/ 0 w 73"/>
                  <a:gd name="T5" fmla="*/ 96 h 108"/>
                  <a:gd name="T6" fmla="*/ 8 w 73"/>
                  <a:gd name="T7" fmla="*/ 88 h 108"/>
                  <a:gd name="T8" fmla="*/ 18 w 73"/>
                  <a:gd name="T9" fmla="*/ 78 h 108"/>
                  <a:gd name="T10" fmla="*/ 27 w 73"/>
                  <a:gd name="T11" fmla="*/ 69 h 108"/>
                  <a:gd name="T12" fmla="*/ 36 w 73"/>
                  <a:gd name="T13" fmla="*/ 61 h 108"/>
                  <a:gd name="T14" fmla="*/ 36 w 73"/>
                  <a:gd name="T15" fmla="*/ 55 h 108"/>
                  <a:gd name="T16" fmla="*/ 36 w 73"/>
                  <a:gd name="T17" fmla="*/ 48 h 108"/>
                  <a:gd name="T18" fmla="*/ 48 w 73"/>
                  <a:gd name="T19" fmla="*/ 36 h 108"/>
                  <a:gd name="T20" fmla="*/ 60 w 73"/>
                  <a:gd name="T21" fmla="*/ 24 h 108"/>
                  <a:gd name="T22" fmla="*/ 60 w 73"/>
                  <a:gd name="T23" fmla="*/ 18 h 108"/>
                  <a:gd name="T24" fmla="*/ 60 w 73"/>
                  <a:gd name="T25" fmla="*/ 11 h 108"/>
                  <a:gd name="T26" fmla="*/ 66 w 73"/>
                  <a:gd name="T27" fmla="*/ 7 h 108"/>
                  <a:gd name="T28" fmla="*/ 73 w 73"/>
                  <a:gd name="T29" fmla="*/ 0 h 1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73" h="108">
                    <a:moveTo>
                      <a:pt x="0" y="108"/>
                    </a:moveTo>
                    <a:lnTo>
                      <a:pt x="0" y="102"/>
                    </a:lnTo>
                    <a:lnTo>
                      <a:pt x="0" y="96"/>
                    </a:lnTo>
                    <a:lnTo>
                      <a:pt x="8" y="88"/>
                    </a:lnTo>
                    <a:lnTo>
                      <a:pt x="18" y="78"/>
                    </a:lnTo>
                    <a:lnTo>
                      <a:pt x="27" y="69"/>
                    </a:lnTo>
                    <a:lnTo>
                      <a:pt x="36" y="61"/>
                    </a:lnTo>
                    <a:lnTo>
                      <a:pt x="36" y="55"/>
                    </a:lnTo>
                    <a:lnTo>
                      <a:pt x="36" y="48"/>
                    </a:lnTo>
                    <a:lnTo>
                      <a:pt x="48" y="36"/>
                    </a:lnTo>
                    <a:lnTo>
                      <a:pt x="60" y="24"/>
                    </a:lnTo>
                    <a:lnTo>
                      <a:pt x="60" y="18"/>
                    </a:lnTo>
                    <a:lnTo>
                      <a:pt x="60" y="11"/>
                    </a:lnTo>
                    <a:lnTo>
                      <a:pt x="66" y="7"/>
                    </a:lnTo>
                    <a:lnTo>
                      <a:pt x="73" y="0"/>
                    </a:lnTo>
                  </a:path>
                </a:pathLst>
              </a:custGeom>
              <a:noFill/>
              <a:ln w="1905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5503" name="Freeform 383"/>
              <p:cNvSpPr>
                <a:spLocks/>
              </p:cNvSpPr>
              <p:nvPr/>
            </p:nvSpPr>
            <p:spPr bwMode="auto">
              <a:xfrm flipH="1">
                <a:off x="6029" y="1593"/>
                <a:ext cx="20" cy="32"/>
              </a:xfrm>
              <a:custGeom>
                <a:avLst/>
                <a:gdLst>
                  <a:gd name="T0" fmla="*/ 60 w 60"/>
                  <a:gd name="T1" fmla="*/ 143 h 143"/>
                  <a:gd name="T2" fmla="*/ 60 w 60"/>
                  <a:gd name="T3" fmla="*/ 137 h 143"/>
                  <a:gd name="T4" fmla="*/ 60 w 60"/>
                  <a:gd name="T5" fmla="*/ 131 h 143"/>
                  <a:gd name="T6" fmla="*/ 54 w 60"/>
                  <a:gd name="T7" fmla="*/ 125 h 143"/>
                  <a:gd name="T8" fmla="*/ 47 w 60"/>
                  <a:gd name="T9" fmla="*/ 118 h 143"/>
                  <a:gd name="T10" fmla="*/ 47 w 60"/>
                  <a:gd name="T11" fmla="*/ 114 h 143"/>
                  <a:gd name="T12" fmla="*/ 47 w 60"/>
                  <a:gd name="T13" fmla="*/ 108 h 143"/>
                  <a:gd name="T14" fmla="*/ 42 w 60"/>
                  <a:gd name="T15" fmla="*/ 102 h 143"/>
                  <a:gd name="T16" fmla="*/ 36 w 60"/>
                  <a:gd name="T17" fmla="*/ 95 h 143"/>
                  <a:gd name="T18" fmla="*/ 36 w 60"/>
                  <a:gd name="T19" fmla="*/ 83 h 143"/>
                  <a:gd name="T20" fmla="*/ 36 w 60"/>
                  <a:gd name="T21" fmla="*/ 71 h 143"/>
                  <a:gd name="T22" fmla="*/ 31 w 60"/>
                  <a:gd name="T23" fmla="*/ 65 h 143"/>
                  <a:gd name="T24" fmla="*/ 24 w 60"/>
                  <a:gd name="T25" fmla="*/ 58 h 143"/>
                  <a:gd name="T26" fmla="*/ 24 w 60"/>
                  <a:gd name="T27" fmla="*/ 54 h 143"/>
                  <a:gd name="T28" fmla="*/ 24 w 60"/>
                  <a:gd name="T29" fmla="*/ 47 h 143"/>
                  <a:gd name="T30" fmla="*/ 18 w 60"/>
                  <a:gd name="T31" fmla="*/ 41 h 143"/>
                  <a:gd name="T32" fmla="*/ 12 w 60"/>
                  <a:gd name="T33" fmla="*/ 35 h 143"/>
                  <a:gd name="T34" fmla="*/ 12 w 60"/>
                  <a:gd name="T35" fmla="*/ 29 h 143"/>
                  <a:gd name="T36" fmla="*/ 12 w 60"/>
                  <a:gd name="T37" fmla="*/ 22 h 143"/>
                  <a:gd name="T38" fmla="*/ 6 w 60"/>
                  <a:gd name="T39" fmla="*/ 17 h 143"/>
                  <a:gd name="T40" fmla="*/ 0 w 60"/>
                  <a:gd name="T41" fmla="*/ 10 h 143"/>
                  <a:gd name="T42" fmla="*/ 0 w 60"/>
                  <a:gd name="T43" fmla="*/ 6 h 143"/>
                  <a:gd name="T44" fmla="*/ 0 w 60"/>
                  <a:gd name="T45" fmla="*/ 0 h 1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l="0" t="0" r="r" b="b"/>
                <a:pathLst>
                  <a:path w="60" h="143">
                    <a:moveTo>
                      <a:pt x="60" y="143"/>
                    </a:moveTo>
                    <a:lnTo>
                      <a:pt x="60" y="137"/>
                    </a:lnTo>
                    <a:lnTo>
                      <a:pt x="60" y="131"/>
                    </a:lnTo>
                    <a:lnTo>
                      <a:pt x="54" y="125"/>
                    </a:lnTo>
                    <a:lnTo>
                      <a:pt x="47" y="118"/>
                    </a:lnTo>
                    <a:lnTo>
                      <a:pt x="47" y="114"/>
                    </a:lnTo>
                    <a:lnTo>
                      <a:pt x="47" y="108"/>
                    </a:lnTo>
                    <a:lnTo>
                      <a:pt x="42" y="102"/>
                    </a:lnTo>
                    <a:lnTo>
                      <a:pt x="36" y="95"/>
                    </a:lnTo>
                    <a:lnTo>
                      <a:pt x="36" y="83"/>
                    </a:lnTo>
                    <a:lnTo>
                      <a:pt x="36" y="71"/>
                    </a:lnTo>
                    <a:lnTo>
                      <a:pt x="31" y="65"/>
                    </a:lnTo>
                    <a:lnTo>
                      <a:pt x="24" y="58"/>
                    </a:lnTo>
                    <a:lnTo>
                      <a:pt x="24" y="54"/>
                    </a:lnTo>
                    <a:lnTo>
                      <a:pt x="24" y="47"/>
                    </a:lnTo>
                    <a:lnTo>
                      <a:pt x="18" y="41"/>
                    </a:lnTo>
                    <a:lnTo>
                      <a:pt x="12" y="35"/>
                    </a:lnTo>
                    <a:lnTo>
                      <a:pt x="12" y="29"/>
                    </a:lnTo>
                    <a:lnTo>
                      <a:pt x="12" y="22"/>
                    </a:lnTo>
                    <a:lnTo>
                      <a:pt x="6" y="17"/>
                    </a:lnTo>
                    <a:lnTo>
                      <a:pt x="0" y="10"/>
                    </a:lnTo>
                    <a:lnTo>
                      <a:pt x="0" y="6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5504" name="Freeform 384"/>
              <p:cNvSpPr>
                <a:spLocks/>
              </p:cNvSpPr>
              <p:nvPr/>
            </p:nvSpPr>
            <p:spPr bwMode="auto">
              <a:xfrm flipH="1">
                <a:off x="6211" y="1573"/>
                <a:ext cx="25" cy="20"/>
              </a:xfrm>
              <a:custGeom>
                <a:avLst/>
                <a:gdLst>
                  <a:gd name="T0" fmla="*/ 73 w 73"/>
                  <a:gd name="T1" fmla="*/ 86 h 86"/>
                  <a:gd name="T2" fmla="*/ 61 w 73"/>
                  <a:gd name="T3" fmla="*/ 86 h 86"/>
                  <a:gd name="T4" fmla="*/ 49 w 73"/>
                  <a:gd name="T5" fmla="*/ 86 h 86"/>
                  <a:gd name="T6" fmla="*/ 43 w 73"/>
                  <a:gd name="T7" fmla="*/ 80 h 86"/>
                  <a:gd name="T8" fmla="*/ 36 w 73"/>
                  <a:gd name="T9" fmla="*/ 73 h 86"/>
                  <a:gd name="T10" fmla="*/ 25 w 73"/>
                  <a:gd name="T11" fmla="*/ 73 h 86"/>
                  <a:gd name="T12" fmla="*/ 13 w 73"/>
                  <a:gd name="T13" fmla="*/ 73 h 86"/>
                  <a:gd name="T14" fmla="*/ 13 w 73"/>
                  <a:gd name="T15" fmla="*/ 67 h 86"/>
                  <a:gd name="T16" fmla="*/ 13 w 73"/>
                  <a:gd name="T17" fmla="*/ 61 h 86"/>
                  <a:gd name="T18" fmla="*/ 7 w 73"/>
                  <a:gd name="T19" fmla="*/ 55 h 86"/>
                  <a:gd name="T20" fmla="*/ 0 w 73"/>
                  <a:gd name="T21" fmla="*/ 50 h 86"/>
                  <a:gd name="T22" fmla="*/ 0 w 73"/>
                  <a:gd name="T23" fmla="*/ 44 h 86"/>
                  <a:gd name="T24" fmla="*/ 0 w 73"/>
                  <a:gd name="T25" fmla="*/ 37 h 86"/>
                  <a:gd name="T26" fmla="*/ 6 w 73"/>
                  <a:gd name="T27" fmla="*/ 31 h 86"/>
                  <a:gd name="T28" fmla="*/ 13 w 73"/>
                  <a:gd name="T29" fmla="*/ 25 h 86"/>
                  <a:gd name="T30" fmla="*/ 13 w 73"/>
                  <a:gd name="T31" fmla="*/ 13 h 86"/>
                  <a:gd name="T32" fmla="*/ 13 w 73"/>
                  <a:gd name="T33" fmla="*/ 0 h 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73" h="86">
                    <a:moveTo>
                      <a:pt x="73" y="86"/>
                    </a:moveTo>
                    <a:lnTo>
                      <a:pt x="61" y="86"/>
                    </a:lnTo>
                    <a:lnTo>
                      <a:pt x="49" y="86"/>
                    </a:lnTo>
                    <a:lnTo>
                      <a:pt x="43" y="80"/>
                    </a:lnTo>
                    <a:lnTo>
                      <a:pt x="36" y="73"/>
                    </a:lnTo>
                    <a:lnTo>
                      <a:pt x="25" y="73"/>
                    </a:lnTo>
                    <a:lnTo>
                      <a:pt x="13" y="73"/>
                    </a:lnTo>
                    <a:lnTo>
                      <a:pt x="13" y="67"/>
                    </a:lnTo>
                    <a:lnTo>
                      <a:pt x="13" y="61"/>
                    </a:lnTo>
                    <a:lnTo>
                      <a:pt x="7" y="55"/>
                    </a:lnTo>
                    <a:lnTo>
                      <a:pt x="0" y="50"/>
                    </a:lnTo>
                    <a:lnTo>
                      <a:pt x="0" y="44"/>
                    </a:lnTo>
                    <a:lnTo>
                      <a:pt x="0" y="37"/>
                    </a:lnTo>
                    <a:lnTo>
                      <a:pt x="6" y="31"/>
                    </a:lnTo>
                    <a:lnTo>
                      <a:pt x="13" y="25"/>
                    </a:lnTo>
                    <a:lnTo>
                      <a:pt x="13" y="13"/>
                    </a:lnTo>
                    <a:lnTo>
                      <a:pt x="13" y="0"/>
                    </a:lnTo>
                  </a:path>
                </a:pathLst>
              </a:custGeom>
              <a:noFill/>
              <a:ln w="1905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5505" name="Freeform 385"/>
              <p:cNvSpPr>
                <a:spLocks/>
              </p:cNvSpPr>
              <p:nvPr/>
            </p:nvSpPr>
            <p:spPr bwMode="auto">
              <a:xfrm flipH="1">
                <a:off x="6207" y="1573"/>
                <a:ext cx="24" cy="20"/>
              </a:xfrm>
              <a:custGeom>
                <a:avLst/>
                <a:gdLst>
                  <a:gd name="T0" fmla="*/ 60 w 71"/>
                  <a:gd name="T1" fmla="*/ 86 h 86"/>
                  <a:gd name="T2" fmla="*/ 60 w 71"/>
                  <a:gd name="T3" fmla="*/ 80 h 86"/>
                  <a:gd name="T4" fmla="*/ 60 w 71"/>
                  <a:gd name="T5" fmla="*/ 73 h 86"/>
                  <a:gd name="T6" fmla="*/ 64 w 71"/>
                  <a:gd name="T7" fmla="*/ 67 h 86"/>
                  <a:gd name="T8" fmla="*/ 71 w 71"/>
                  <a:gd name="T9" fmla="*/ 61 h 86"/>
                  <a:gd name="T10" fmla="*/ 71 w 71"/>
                  <a:gd name="T11" fmla="*/ 50 h 86"/>
                  <a:gd name="T12" fmla="*/ 71 w 71"/>
                  <a:gd name="T13" fmla="*/ 37 h 86"/>
                  <a:gd name="T14" fmla="*/ 63 w 71"/>
                  <a:gd name="T15" fmla="*/ 27 h 86"/>
                  <a:gd name="T16" fmla="*/ 54 w 71"/>
                  <a:gd name="T17" fmla="*/ 19 h 86"/>
                  <a:gd name="T18" fmla="*/ 44 w 71"/>
                  <a:gd name="T19" fmla="*/ 10 h 86"/>
                  <a:gd name="T20" fmla="*/ 36 w 71"/>
                  <a:gd name="T21" fmla="*/ 0 h 86"/>
                  <a:gd name="T22" fmla="*/ 27 w 71"/>
                  <a:gd name="T23" fmla="*/ 0 h 86"/>
                  <a:gd name="T24" fmla="*/ 18 w 71"/>
                  <a:gd name="T25" fmla="*/ 0 h 86"/>
                  <a:gd name="T26" fmla="*/ 8 w 71"/>
                  <a:gd name="T27" fmla="*/ 0 h 86"/>
                  <a:gd name="T28" fmla="*/ 0 w 71"/>
                  <a:gd name="T29" fmla="*/ 0 h 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71" h="86">
                    <a:moveTo>
                      <a:pt x="60" y="86"/>
                    </a:moveTo>
                    <a:lnTo>
                      <a:pt x="60" y="80"/>
                    </a:lnTo>
                    <a:lnTo>
                      <a:pt x="60" y="73"/>
                    </a:lnTo>
                    <a:lnTo>
                      <a:pt x="64" y="67"/>
                    </a:lnTo>
                    <a:lnTo>
                      <a:pt x="71" y="61"/>
                    </a:lnTo>
                    <a:lnTo>
                      <a:pt x="71" y="50"/>
                    </a:lnTo>
                    <a:lnTo>
                      <a:pt x="71" y="37"/>
                    </a:lnTo>
                    <a:lnTo>
                      <a:pt x="63" y="27"/>
                    </a:lnTo>
                    <a:lnTo>
                      <a:pt x="54" y="19"/>
                    </a:lnTo>
                    <a:lnTo>
                      <a:pt x="44" y="10"/>
                    </a:lnTo>
                    <a:lnTo>
                      <a:pt x="36" y="0"/>
                    </a:lnTo>
                    <a:lnTo>
                      <a:pt x="27" y="0"/>
                    </a:lnTo>
                    <a:lnTo>
                      <a:pt x="18" y="0"/>
                    </a:lnTo>
                    <a:lnTo>
                      <a:pt x="8" y="0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5506" name="Freeform 386"/>
              <p:cNvSpPr>
                <a:spLocks/>
              </p:cNvSpPr>
              <p:nvPr/>
            </p:nvSpPr>
            <p:spPr bwMode="auto">
              <a:xfrm flipH="1">
                <a:off x="5807" y="1562"/>
                <a:ext cx="23" cy="19"/>
              </a:xfrm>
              <a:custGeom>
                <a:avLst/>
                <a:gdLst>
                  <a:gd name="T0" fmla="*/ 0 w 72"/>
                  <a:gd name="T1" fmla="*/ 84 h 84"/>
                  <a:gd name="T2" fmla="*/ 6 w 72"/>
                  <a:gd name="T3" fmla="*/ 78 h 84"/>
                  <a:gd name="T4" fmla="*/ 12 w 72"/>
                  <a:gd name="T5" fmla="*/ 72 h 84"/>
                  <a:gd name="T6" fmla="*/ 12 w 72"/>
                  <a:gd name="T7" fmla="*/ 66 h 84"/>
                  <a:gd name="T8" fmla="*/ 12 w 72"/>
                  <a:gd name="T9" fmla="*/ 60 h 84"/>
                  <a:gd name="T10" fmla="*/ 18 w 72"/>
                  <a:gd name="T11" fmla="*/ 54 h 84"/>
                  <a:gd name="T12" fmla="*/ 24 w 72"/>
                  <a:gd name="T13" fmla="*/ 47 h 84"/>
                  <a:gd name="T14" fmla="*/ 29 w 72"/>
                  <a:gd name="T15" fmla="*/ 47 h 84"/>
                  <a:gd name="T16" fmla="*/ 37 w 72"/>
                  <a:gd name="T17" fmla="*/ 47 h 84"/>
                  <a:gd name="T18" fmla="*/ 48 w 72"/>
                  <a:gd name="T19" fmla="*/ 36 h 84"/>
                  <a:gd name="T20" fmla="*/ 60 w 72"/>
                  <a:gd name="T21" fmla="*/ 24 h 84"/>
                  <a:gd name="T22" fmla="*/ 60 w 72"/>
                  <a:gd name="T23" fmla="*/ 18 h 84"/>
                  <a:gd name="T24" fmla="*/ 60 w 72"/>
                  <a:gd name="T25" fmla="*/ 12 h 84"/>
                  <a:gd name="T26" fmla="*/ 66 w 72"/>
                  <a:gd name="T27" fmla="*/ 6 h 84"/>
                  <a:gd name="T28" fmla="*/ 72 w 72"/>
                  <a:gd name="T29" fmla="*/ 0 h 8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72" h="84">
                    <a:moveTo>
                      <a:pt x="0" y="84"/>
                    </a:moveTo>
                    <a:lnTo>
                      <a:pt x="6" y="78"/>
                    </a:lnTo>
                    <a:lnTo>
                      <a:pt x="12" y="72"/>
                    </a:lnTo>
                    <a:lnTo>
                      <a:pt x="12" y="66"/>
                    </a:lnTo>
                    <a:lnTo>
                      <a:pt x="12" y="60"/>
                    </a:lnTo>
                    <a:lnTo>
                      <a:pt x="18" y="54"/>
                    </a:lnTo>
                    <a:lnTo>
                      <a:pt x="24" y="47"/>
                    </a:lnTo>
                    <a:lnTo>
                      <a:pt x="29" y="47"/>
                    </a:lnTo>
                    <a:lnTo>
                      <a:pt x="37" y="47"/>
                    </a:lnTo>
                    <a:lnTo>
                      <a:pt x="48" y="36"/>
                    </a:lnTo>
                    <a:lnTo>
                      <a:pt x="60" y="24"/>
                    </a:lnTo>
                    <a:lnTo>
                      <a:pt x="60" y="18"/>
                    </a:lnTo>
                    <a:lnTo>
                      <a:pt x="60" y="12"/>
                    </a:lnTo>
                    <a:lnTo>
                      <a:pt x="66" y="6"/>
                    </a:lnTo>
                    <a:lnTo>
                      <a:pt x="72" y="0"/>
                    </a:lnTo>
                  </a:path>
                </a:pathLst>
              </a:custGeom>
              <a:noFill/>
              <a:ln w="1905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5507" name="Freeform 387"/>
              <p:cNvSpPr>
                <a:spLocks/>
              </p:cNvSpPr>
              <p:nvPr/>
            </p:nvSpPr>
            <p:spPr bwMode="auto">
              <a:xfrm flipH="1">
                <a:off x="6231" y="1532"/>
                <a:ext cx="32" cy="41"/>
              </a:xfrm>
              <a:custGeom>
                <a:avLst/>
                <a:gdLst>
                  <a:gd name="T0" fmla="*/ 96 w 96"/>
                  <a:gd name="T1" fmla="*/ 179 h 179"/>
                  <a:gd name="T2" fmla="*/ 96 w 96"/>
                  <a:gd name="T3" fmla="*/ 173 h 179"/>
                  <a:gd name="T4" fmla="*/ 96 w 96"/>
                  <a:gd name="T5" fmla="*/ 168 h 179"/>
                  <a:gd name="T6" fmla="*/ 90 w 96"/>
                  <a:gd name="T7" fmla="*/ 162 h 179"/>
                  <a:gd name="T8" fmla="*/ 83 w 96"/>
                  <a:gd name="T9" fmla="*/ 156 h 179"/>
                  <a:gd name="T10" fmla="*/ 83 w 96"/>
                  <a:gd name="T11" fmla="*/ 150 h 179"/>
                  <a:gd name="T12" fmla="*/ 83 w 96"/>
                  <a:gd name="T13" fmla="*/ 144 h 179"/>
                  <a:gd name="T14" fmla="*/ 78 w 96"/>
                  <a:gd name="T15" fmla="*/ 138 h 179"/>
                  <a:gd name="T16" fmla="*/ 71 w 96"/>
                  <a:gd name="T17" fmla="*/ 132 h 179"/>
                  <a:gd name="T18" fmla="*/ 71 w 96"/>
                  <a:gd name="T19" fmla="*/ 127 h 179"/>
                  <a:gd name="T20" fmla="*/ 71 w 96"/>
                  <a:gd name="T21" fmla="*/ 120 h 179"/>
                  <a:gd name="T22" fmla="*/ 65 w 96"/>
                  <a:gd name="T23" fmla="*/ 114 h 179"/>
                  <a:gd name="T24" fmla="*/ 60 w 96"/>
                  <a:gd name="T25" fmla="*/ 108 h 179"/>
                  <a:gd name="T26" fmla="*/ 60 w 96"/>
                  <a:gd name="T27" fmla="*/ 102 h 179"/>
                  <a:gd name="T28" fmla="*/ 60 w 96"/>
                  <a:gd name="T29" fmla="*/ 96 h 179"/>
                  <a:gd name="T30" fmla="*/ 48 w 96"/>
                  <a:gd name="T31" fmla="*/ 84 h 179"/>
                  <a:gd name="T32" fmla="*/ 35 w 96"/>
                  <a:gd name="T33" fmla="*/ 71 h 179"/>
                  <a:gd name="T34" fmla="*/ 35 w 96"/>
                  <a:gd name="T35" fmla="*/ 66 h 179"/>
                  <a:gd name="T36" fmla="*/ 35 w 96"/>
                  <a:gd name="T37" fmla="*/ 60 h 179"/>
                  <a:gd name="T38" fmla="*/ 30 w 96"/>
                  <a:gd name="T39" fmla="*/ 54 h 179"/>
                  <a:gd name="T40" fmla="*/ 24 w 96"/>
                  <a:gd name="T41" fmla="*/ 48 h 179"/>
                  <a:gd name="T42" fmla="*/ 24 w 96"/>
                  <a:gd name="T43" fmla="*/ 42 h 179"/>
                  <a:gd name="T44" fmla="*/ 24 w 96"/>
                  <a:gd name="T45" fmla="*/ 36 h 179"/>
                  <a:gd name="T46" fmla="*/ 19 w 96"/>
                  <a:gd name="T47" fmla="*/ 30 h 179"/>
                  <a:gd name="T48" fmla="*/ 12 w 96"/>
                  <a:gd name="T49" fmla="*/ 23 h 179"/>
                  <a:gd name="T50" fmla="*/ 12 w 96"/>
                  <a:gd name="T51" fmla="*/ 19 h 179"/>
                  <a:gd name="T52" fmla="*/ 12 w 96"/>
                  <a:gd name="T53" fmla="*/ 12 h 179"/>
                  <a:gd name="T54" fmla="*/ 6 w 96"/>
                  <a:gd name="T55" fmla="*/ 6 h 179"/>
                  <a:gd name="T56" fmla="*/ 0 w 96"/>
                  <a:gd name="T57" fmla="*/ 0 h 17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</a:cxnLst>
                <a:rect l="0" t="0" r="r" b="b"/>
                <a:pathLst>
                  <a:path w="96" h="179">
                    <a:moveTo>
                      <a:pt x="96" y="179"/>
                    </a:moveTo>
                    <a:lnTo>
                      <a:pt x="96" y="173"/>
                    </a:lnTo>
                    <a:lnTo>
                      <a:pt x="96" y="168"/>
                    </a:lnTo>
                    <a:lnTo>
                      <a:pt x="90" y="162"/>
                    </a:lnTo>
                    <a:lnTo>
                      <a:pt x="83" y="156"/>
                    </a:lnTo>
                    <a:lnTo>
                      <a:pt x="83" y="150"/>
                    </a:lnTo>
                    <a:lnTo>
                      <a:pt x="83" y="144"/>
                    </a:lnTo>
                    <a:lnTo>
                      <a:pt x="78" y="138"/>
                    </a:lnTo>
                    <a:lnTo>
                      <a:pt x="71" y="132"/>
                    </a:lnTo>
                    <a:lnTo>
                      <a:pt x="71" y="127"/>
                    </a:lnTo>
                    <a:lnTo>
                      <a:pt x="71" y="120"/>
                    </a:lnTo>
                    <a:lnTo>
                      <a:pt x="65" y="114"/>
                    </a:lnTo>
                    <a:lnTo>
                      <a:pt x="60" y="108"/>
                    </a:lnTo>
                    <a:lnTo>
                      <a:pt x="60" y="102"/>
                    </a:lnTo>
                    <a:lnTo>
                      <a:pt x="60" y="96"/>
                    </a:lnTo>
                    <a:lnTo>
                      <a:pt x="48" y="84"/>
                    </a:lnTo>
                    <a:lnTo>
                      <a:pt x="35" y="71"/>
                    </a:lnTo>
                    <a:lnTo>
                      <a:pt x="35" y="66"/>
                    </a:lnTo>
                    <a:lnTo>
                      <a:pt x="35" y="60"/>
                    </a:lnTo>
                    <a:lnTo>
                      <a:pt x="30" y="54"/>
                    </a:lnTo>
                    <a:lnTo>
                      <a:pt x="24" y="48"/>
                    </a:lnTo>
                    <a:lnTo>
                      <a:pt x="24" y="42"/>
                    </a:lnTo>
                    <a:lnTo>
                      <a:pt x="24" y="36"/>
                    </a:lnTo>
                    <a:lnTo>
                      <a:pt x="19" y="30"/>
                    </a:lnTo>
                    <a:lnTo>
                      <a:pt x="12" y="23"/>
                    </a:lnTo>
                    <a:lnTo>
                      <a:pt x="12" y="19"/>
                    </a:lnTo>
                    <a:lnTo>
                      <a:pt x="12" y="12"/>
                    </a:lnTo>
                    <a:lnTo>
                      <a:pt x="6" y="6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5508" name="Freeform 388"/>
              <p:cNvSpPr>
                <a:spLocks/>
              </p:cNvSpPr>
              <p:nvPr/>
            </p:nvSpPr>
            <p:spPr bwMode="auto">
              <a:xfrm flipH="1">
                <a:off x="6073" y="1535"/>
                <a:ext cx="25" cy="30"/>
              </a:xfrm>
              <a:custGeom>
                <a:avLst/>
                <a:gdLst>
                  <a:gd name="T0" fmla="*/ 73 w 73"/>
                  <a:gd name="T1" fmla="*/ 132 h 132"/>
                  <a:gd name="T2" fmla="*/ 73 w 73"/>
                  <a:gd name="T3" fmla="*/ 126 h 132"/>
                  <a:gd name="T4" fmla="*/ 73 w 73"/>
                  <a:gd name="T5" fmla="*/ 120 h 132"/>
                  <a:gd name="T6" fmla="*/ 68 w 73"/>
                  <a:gd name="T7" fmla="*/ 115 h 132"/>
                  <a:gd name="T8" fmla="*/ 61 w 73"/>
                  <a:gd name="T9" fmla="*/ 108 h 132"/>
                  <a:gd name="T10" fmla="*/ 61 w 73"/>
                  <a:gd name="T11" fmla="*/ 102 h 132"/>
                  <a:gd name="T12" fmla="*/ 61 w 73"/>
                  <a:gd name="T13" fmla="*/ 96 h 132"/>
                  <a:gd name="T14" fmla="*/ 49 w 73"/>
                  <a:gd name="T15" fmla="*/ 84 h 132"/>
                  <a:gd name="T16" fmla="*/ 36 w 73"/>
                  <a:gd name="T17" fmla="*/ 71 h 132"/>
                  <a:gd name="T18" fmla="*/ 36 w 73"/>
                  <a:gd name="T19" fmla="*/ 65 h 132"/>
                  <a:gd name="T20" fmla="*/ 36 w 73"/>
                  <a:gd name="T21" fmla="*/ 59 h 132"/>
                  <a:gd name="T22" fmla="*/ 24 w 73"/>
                  <a:gd name="T23" fmla="*/ 48 h 132"/>
                  <a:gd name="T24" fmla="*/ 13 w 73"/>
                  <a:gd name="T25" fmla="*/ 36 h 132"/>
                  <a:gd name="T26" fmla="*/ 13 w 73"/>
                  <a:gd name="T27" fmla="*/ 30 h 132"/>
                  <a:gd name="T28" fmla="*/ 13 w 73"/>
                  <a:gd name="T29" fmla="*/ 24 h 132"/>
                  <a:gd name="T30" fmla="*/ 7 w 73"/>
                  <a:gd name="T31" fmla="*/ 18 h 132"/>
                  <a:gd name="T32" fmla="*/ 0 w 73"/>
                  <a:gd name="T33" fmla="*/ 11 h 132"/>
                  <a:gd name="T34" fmla="*/ 0 w 73"/>
                  <a:gd name="T35" fmla="*/ 7 h 132"/>
                  <a:gd name="T36" fmla="*/ 0 w 73"/>
                  <a:gd name="T37" fmla="*/ 0 h 1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73" h="132">
                    <a:moveTo>
                      <a:pt x="73" y="132"/>
                    </a:moveTo>
                    <a:lnTo>
                      <a:pt x="73" y="126"/>
                    </a:lnTo>
                    <a:lnTo>
                      <a:pt x="73" y="120"/>
                    </a:lnTo>
                    <a:lnTo>
                      <a:pt x="68" y="115"/>
                    </a:lnTo>
                    <a:lnTo>
                      <a:pt x="61" y="108"/>
                    </a:lnTo>
                    <a:lnTo>
                      <a:pt x="61" y="102"/>
                    </a:lnTo>
                    <a:lnTo>
                      <a:pt x="61" y="96"/>
                    </a:lnTo>
                    <a:lnTo>
                      <a:pt x="49" y="84"/>
                    </a:lnTo>
                    <a:lnTo>
                      <a:pt x="36" y="71"/>
                    </a:lnTo>
                    <a:lnTo>
                      <a:pt x="36" y="65"/>
                    </a:lnTo>
                    <a:lnTo>
                      <a:pt x="36" y="59"/>
                    </a:lnTo>
                    <a:lnTo>
                      <a:pt x="24" y="48"/>
                    </a:lnTo>
                    <a:lnTo>
                      <a:pt x="13" y="36"/>
                    </a:lnTo>
                    <a:lnTo>
                      <a:pt x="13" y="30"/>
                    </a:lnTo>
                    <a:lnTo>
                      <a:pt x="13" y="24"/>
                    </a:lnTo>
                    <a:lnTo>
                      <a:pt x="7" y="18"/>
                    </a:lnTo>
                    <a:lnTo>
                      <a:pt x="0" y="11"/>
                    </a:lnTo>
                    <a:lnTo>
                      <a:pt x="0" y="7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5509" name="Freeform 389"/>
              <p:cNvSpPr>
                <a:spLocks/>
              </p:cNvSpPr>
              <p:nvPr/>
            </p:nvSpPr>
            <p:spPr bwMode="auto">
              <a:xfrm flipH="1">
                <a:off x="5734" y="1511"/>
                <a:ext cx="37" cy="24"/>
              </a:xfrm>
              <a:custGeom>
                <a:avLst/>
                <a:gdLst>
                  <a:gd name="T0" fmla="*/ 0 w 108"/>
                  <a:gd name="T1" fmla="*/ 108 h 108"/>
                  <a:gd name="T2" fmla="*/ 0 w 108"/>
                  <a:gd name="T3" fmla="*/ 102 h 108"/>
                  <a:gd name="T4" fmla="*/ 0 w 108"/>
                  <a:gd name="T5" fmla="*/ 96 h 108"/>
                  <a:gd name="T6" fmla="*/ 25 w 108"/>
                  <a:gd name="T7" fmla="*/ 71 h 108"/>
                  <a:gd name="T8" fmla="*/ 49 w 108"/>
                  <a:gd name="T9" fmla="*/ 48 h 108"/>
                  <a:gd name="T10" fmla="*/ 73 w 108"/>
                  <a:gd name="T11" fmla="*/ 23 h 108"/>
                  <a:gd name="T12" fmla="*/ 97 w 108"/>
                  <a:gd name="T13" fmla="*/ 0 h 108"/>
                  <a:gd name="T14" fmla="*/ 102 w 108"/>
                  <a:gd name="T15" fmla="*/ 0 h 108"/>
                  <a:gd name="T16" fmla="*/ 108 w 108"/>
                  <a:gd name="T17" fmla="*/ 0 h 1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08" h="108">
                    <a:moveTo>
                      <a:pt x="0" y="108"/>
                    </a:moveTo>
                    <a:lnTo>
                      <a:pt x="0" y="102"/>
                    </a:lnTo>
                    <a:lnTo>
                      <a:pt x="0" y="96"/>
                    </a:lnTo>
                    <a:lnTo>
                      <a:pt x="25" y="71"/>
                    </a:lnTo>
                    <a:lnTo>
                      <a:pt x="49" y="48"/>
                    </a:lnTo>
                    <a:lnTo>
                      <a:pt x="73" y="23"/>
                    </a:lnTo>
                    <a:lnTo>
                      <a:pt x="97" y="0"/>
                    </a:lnTo>
                    <a:lnTo>
                      <a:pt x="102" y="0"/>
                    </a:lnTo>
                    <a:lnTo>
                      <a:pt x="108" y="0"/>
                    </a:lnTo>
                  </a:path>
                </a:pathLst>
              </a:custGeom>
              <a:noFill/>
              <a:ln w="1905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5510" name="Freeform 390"/>
              <p:cNvSpPr>
                <a:spLocks/>
              </p:cNvSpPr>
              <p:nvPr/>
            </p:nvSpPr>
            <p:spPr bwMode="auto">
              <a:xfrm flipH="1">
                <a:off x="6118" y="1488"/>
                <a:ext cx="29" cy="28"/>
              </a:xfrm>
              <a:custGeom>
                <a:avLst/>
                <a:gdLst>
                  <a:gd name="T0" fmla="*/ 84 w 84"/>
                  <a:gd name="T1" fmla="*/ 121 h 121"/>
                  <a:gd name="T2" fmla="*/ 84 w 84"/>
                  <a:gd name="T3" fmla="*/ 115 h 121"/>
                  <a:gd name="T4" fmla="*/ 84 w 84"/>
                  <a:gd name="T5" fmla="*/ 108 h 121"/>
                  <a:gd name="T6" fmla="*/ 75 w 84"/>
                  <a:gd name="T7" fmla="*/ 99 h 121"/>
                  <a:gd name="T8" fmla="*/ 66 w 84"/>
                  <a:gd name="T9" fmla="*/ 90 h 121"/>
                  <a:gd name="T10" fmla="*/ 56 w 84"/>
                  <a:gd name="T11" fmla="*/ 81 h 121"/>
                  <a:gd name="T12" fmla="*/ 48 w 84"/>
                  <a:gd name="T13" fmla="*/ 71 h 121"/>
                  <a:gd name="T14" fmla="*/ 48 w 84"/>
                  <a:gd name="T15" fmla="*/ 65 h 121"/>
                  <a:gd name="T16" fmla="*/ 48 w 84"/>
                  <a:gd name="T17" fmla="*/ 60 h 121"/>
                  <a:gd name="T18" fmla="*/ 36 w 84"/>
                  <a:gd name="T19" fmla="*/ 48 h 121"/>
                  <a:gd name="T20" fmla="*/ 23 w 84"/>
                  <a:gd name="T21" fmla="*/ 35 h 121"/>
                  <a:gd name="T22" fmla="*/ 23 w 84"/>
                  <a:gd name="T23" fmla="*/ 30 h 121"/>
                  <a:gd name="T24" fmla="*/ 23 w 84"/>
                  <a:gd name="T25" fmla="*/ 24 h 121"/>
                  <a:gd name="T26" fmla="*/ 12 w 84"/>
                  <a:gd name="T27" fmla="*/ 13 h 121"/>
                  <a:gd name="T28" fmla="*/ 0 w 84"/>
                  <a:gd name="T29" fmla="*/ 0 h 1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84" h="121">
                    <a:moveTo>
                      <a:pt x="84" y="121"/>
                    </a:moveTo>
                    <a:lnTo>
                      <a:pt x="84" y="115"/>
                    </a:lnTo>
                    <a:lnTo>
                      <a:pt x="84" y="108"/>
                    </a:lnTo>
                    <a:lnTo>
                      <a:pt x="75" y="99"/>
                    </a:lnTo>
                    <a:lnTo>
                      <a:pt x="66" y="90"/>
                    </a:lnTo>
                    <a:lnTo>
                      <a:pt x="56" y="81"/>
                    </a:lnTo>
                    <a:lnTo>
                      <a:pt x="48" y="71"/>
                    </a:lnTo>
                    <a:lnTo>
                      <a:pt x="48" y="65"/>
                    </a:lnTo>
                    <a:lnTo>
                      <a:pt x="48" y="60"/>
                    </a:lnTo>
                    <a:lnTo>
                      <a:pt x="36" y="48"/>
                    </a:lnTo>
                    <a:lnTo>
                      <a:pt x="23" y="35"/>
                    </a:lnTo>
                    <a:lnTo>
                      <a:pt x="23" y="30"/>
                    </a:lnTo>
                    <a:lnTo>
                      <a:pt x="23" y="24"/>
                    </a:lnTo>
                    <a:lnTo>
                      <a:pt x="12" y="13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5511" name="Freeform 391"/>
              <p:cNvSpPr>
                <a:spLocks/>
              </p:cNvSpPr>
              <p:nvPr/>
            </p:nvSpPr>
            <p:spPr bwMode="auto">
              <a:xfrm flipH="1">
                <a:off x="6283" y="1480"/>
                <a:ext cx="34" cy="31"/>
              </a:xfrm>
              <a:custGeom>
                <a:avLst/>
                <a:gdLst>
                  <a:gd name="T0" fmla="*/ 96 w 96"/>
                  <a:gd name="T1" fmla="*/ 133 h 133"/>
                  <a:gd name="T2" fmla="*/ 84 w 96"/>
                  <a:gd name="T3" fmla="*/ 121 h 133"/>
                  <a:gd name="T4" fmla="*/ 72 w 96"/>
                  <a:gd name="T5" fmla="*/ 109 h 133"/>
                  <a:gd name="T6" fmla="*/ 61 w 96"/>
                  <a:gd name="T7" fmla="*/ 97 h 133"/>
                  <a:gd name="T8" fmla="*/ 49 w 96"/>
                  <a:gd name="T9" fmla="*/ 85 h 133"/>
                  <a:gd name="T10" fmla="*/ 49 w 96"/>
                  <a:gd name="T11" fmla="*/ 79 h 133"/>
                  <a:gd name="T12" fmla="*/ 49 w 96"/>
                  <a:gd name="T13" fmla="*/ 72 h 133"/>
                  <a:gd name="T14" fmla="*/ 43 w 96"/>
                  <a:gd name="T15" fmla="*/ 67 h 133"/>
                  <a:gd name="T16" fmla="*/ 36 w 96"/>
                  <a:gd name="T17" fmla="*/ 61 h 133"/>
                  <a:gd name="T18" fmla="*/ 36 w 96"/>
                  <a:gd name="T19" fmla="*/ 56 h 133"/>
                  <a:gd name="T20" fmla="*/ 36 w 96"/>
                  <a:gd name="T21" fmla="*/ 49 h 133"/>
                  <a:gd name="T22" fmla="*/ 30 w 96"/>
                  <a:gd name="T23" fmla="*/ 44 h 133"/>
                  <a:gd name="T24" fmla="*/ 24 w 96"/>
                  <a:gd name="T25" fmla="*/ 37 h 133"/>
                  <a:gd name="T26" fmla="*/ 24 w 96"/>
                  <a:gd name="T27" fmla="*/ 31 h 133"/>
                  <a:gd name="T28" fmla="*/ 24 w 96"/>
                  <a:gd name="T29" fmla="*/ 25 h 133"/>
                  <a:gd name="T30" fmla="*/ 13 w 96"/>
                  <a:gd name="T31" fmla="*/ 13 h 133"/>
                  <a:gd name="T32" fmla="*/ 0 w 96"/>
                  <a:gd name="T33" fmla="*/ 0 h 1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96" h="133">
                    <a:moveTo>
                      <a:pt x="96" y="133"/>
                    </a:moveTo>
                    <a:lnTo>
                      <a:pt x="84" y="121"/>
                    </a:lnTo>
                    <a:lnTo>
                      <a:pt x="72" y="109"/>
                    </a:lnTo>
                    <a:lnTo>
                      <a:pt x="61" y="97"/>
                    </a:lnTo>
                    <a:lnTo>
                      <a:pt x="49" y="85"/>
                    </a:lnTo>
                    <a:lnTo>
                      <a:pt x="49" y="79"/>
                    </a:lnTo>
                    <a:lnTo>
                      <a:pt x="49" y="72"/>
                    </a:lnTo>
                    <a:lnTo>
                      <a:pt x="43" y="67"/>
                    </a:lnTo>
                    <a:lnTo>
                      <a:pt x="36" y="61"/>
                    </a:lnTo>
                    <a:lnTo>
                      <a:pt x="36" y="56"/>
                    </a:lnTo>
                    <a:lnTo>
                      <a:pt x="36" y="49"/>
                    </a:lnTo>
                    <a:lnTo>
                      <a:pt x="30" y="44"/>
                    </a:lnTo>
                    <a:lnTo>
                      <a:pt x="24" y="37"/>
                    </a:lnTo>
                    <a:lnTo>
                      <a:pt x="24" y="31"/>
                    </a:lnTo>
                    <a:lnTo>
                      <a:pt x="24" y="25"/>
                    </a:lnTo>
                    <a:lnTo>
                      <a:pt x="13" y="13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5512" name="Freeform 392"/>
              <p:cNvSpPr>
                <a:spLocks/>
              </p:cNvSpPr>
              <p:nvPr/>
            </p:nvSpPr>
            <p:spPr bwMode="auto">
              <a:xfrm flipH="1">
                <a:off x="5671" y="1472"/>
                <a:ext cx="35" cy="16"/>
              </a:xfrm>
              <a:custGeom>
                <a:avLst/>
                <a:gdLst>
                  <a:gd name="T0" fmla="*/ 0 w 107"/>
                  <a:gd name="T1" fmla="*/ 73 h 73"/>
                  <a:gd name="T2" fmla="*/ 6 w 107"/>
                  <a:gd name="T3" fmla="*/ 73 h 73"/>
                  <a:gd name="T4" fmla="*/ 11 w 107"/>
                  <a:gd name="T5" fmla="*/ 73 h 73"/>
                  <a:gd name="T6" fmla="*/ 23 w 107"/>
                  <a:gd name="T7" fmla="*/ 61 h 73"/>
                  <a:gd name="T8" fmla="*/ 36 w 107"/>
                  <a:gd name="T9" fmla="*/ 48 h 73"/>
                  <a:gd name="T10" fmla="*/ 42 w 107"/>
                  <a:gd name="T11" fmla="*/ 48 h 73"/>
                  <a:gd name="T12" fmla="*/ 48 w 107"/>
                  <a:gd name="T13" fmla="*/ 48 h 73"/>
                  <a:gd name="T14" fmla="*/ 59 w 107"/>
                  <a:gd name="T15" fmla="*/ 36 h 73"/>
                  <a:gd name="T16" fmla="*/ 72 w 107"/>
                  <a:gd name="T17" fmla="*/ 25 h 73"/>
                  <a:gd name="T18" fmla="*/ 84 w 107"/>
                  <a:gd name="T19" fmla="*/ 13 h 73"/>
                  <a:gd name="T20" fmla="*/ 97 w 107"/>
                  <a:gd name="T21" fmla="*/ 0 h 73"/>
                  <a:gd name="T22" fmla="*/ 102 w 107"/>
                  <a:gd name="T23" fmla="*/ 0 h 73"/>
                  <a:gd name="T24" fmla="*/ 107 w 107"/>
                  <a:gd name="T25" fmla="*/ 0 h 7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07" h="73">
                    <a:moveTo>
                      <a:pt x="0" y="73"/>
                    </a:moveTo>
                    <a:lnTo>
                      <a:pt x="6" y="73"/>
                    </a:lnTo>
                    <a:lnTo>
                      <a:pt x="11" y="73"/>
                    </a:lnTo>
                    <a:lnTo>
                      <a:pt x="23" y="61"/>
                    </a:lnTo>
                    <a:lnTo>
                      <a:pt x="36" y="48"/>
                    </a:lnTo>
                    <a:lnTo>
                      <a:pt x="42" y="48"/>
                    </a:lnTo>
                    <a:lnTo>
                      <a:pt x="48" y="48"/>
                    </a:lnTo>
                    <a:lnTo>
                      <a:pt x="59" y="36"/>
                    </a:lnTo>
                    <a:lnTo>
                      <a:pt x="72" y="25"/>
                    </a:lnTo>
                    <a:lnTo>
                      <a:pt x="84" y="13"/>
                    </a:lnTo>
                    <a:lnTo>
                      <a:pt x="97" y="0"/>
                    </a:lnTo>
                    <a:lnTo>
                      <a:pt x="102" y="0"/>
                    </a:lnTo>
                    <a:lnTo>
                      <a:pt x="107" y="0"/>
                    </a:lnTo>
                  </a:path>
                </a:pathLst>
              </a:custGeom>
              <a:noFill/>
              <a:ln w="1905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5513" name="Freeform 393"/>
              <p:cNvSpPr>
                <a:spLocks/>
              </p:cNvSpPr>
              <p:nvPr/>
            </p:nvSpPr>
            <p:spPr bwMode="auto">
              <a:xfrm flipH="1">
                <a:off x="6167" y="1442"/>
                <a:ext cx="32" cy="28"/>
              </a:xfrm>
              <a:custGeom>
                <a:avLst/>
                <a:gdLst>
                  <a:gd name="T0" fmla="*/ 95 w 95"/>
                  <a:gd name="T1" fmla="*/ 121 h 121"/>
                  <a:gd name="T2" fmla="*/ 83 w 95"/>
                  <a:gd name="T3" fmla="*/ 108 h 121"/>
                  <a:gd name="T4" fmla="*/ 72 w 95"/>
                  <a:gd name="T5" fmla="*/ 96 h 121"/>
                  <a:gd name="T6" fmla="*/ 60 w 95"/>
                  <a:gd name="T7" fmla="*/ 84 h 121"/>
                  <a:gd name="T8" fmla="*/ 48 w 95"/>
                  <a:gd name="T9" fmla="*/ 71 h 121"/>
                  <a:gd name="T10" fmla="*/ 48 w 95"/>
                  <a:gd name="T11" fmla="*/ 66 h 121"/>
                  <a:gd name="T12" fmla="*/ 48 w 95"/>
                  <a:gd name="T13" fmla="*/ 60 h 121"/>
                  <a:gd name="T14" fmla="*/ 36 w 95"/>
                  <a:gd name="T15" fmla="*/ 48 h 121"/>
                  <a:gd name="T16" fmla="*/ 23 w 95"/>
                  <a:gd name="T17" fmla="*/ 35 h 121"/>
                  <a:gd name="T18" fmla="*/ 23 w 95"/>
                  <a:gd name="T19" fmla="*/ 29 h 121"/>
                  <a:gd name="T20" fmla="*/ 23 w 95"/>
                  <a:gd name="T21" fmla="*/ 23 h 121"/>
                  <a:gd name="T22" fmla="*/ 12 w 95"/>
                  <a:gd name="T23" fmla="*/ 12 h 121"/>
                  <a:gd name="T24" fmla="*/ 0 w 95"/>
                  <a:gd name="T25" fmla="*/ 0 h 1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95" h="121">
                    <a:moveTo>
                      <a:pt x="95" y="121"/>
                    </a:moveTo>
                    <a:lnTo>
                      <a:pt x="83" y="108"/>
                    </a:lnTo>
                    <a:lnTo>
                      <a:pt x="72" y="96"/>
                    </a:lnTo>
                    <a:lnTo>
                      <a:pt x="60" y="84"/>
                    </a:lnTo>
                    <a:lnTo>
                      <a:pt x="48" y="71"/>
                    </a:lnTo>
                    <a:lnTo>
                      <a:pt x="48" y="66"/>
                    </a:lnTo>
                    <a:lnTo>
                      <a:pt x="48" y="60"/>
                    </a:lnTo>
                    <a:lnTo>
                      <a:pt x="36" y="48"/>
                    </a:lnTo>
                    <a:lnTo>
                      <a:pt x="23" y="35"/>
                    </a:lnTo>
                    <a:lnTo>
                      <a:pt x="23" y="29"/>
                    </a:lnTo>
                    <a:lnTo>
                      <a:pt x="23" y="23"/>
                    </a:lnTo>
                    <a:lnTo>
                      <a:pt x="12" y="12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5514" name="Freeform 394"/>
              <p:cNvSpPr>
                <a:spLocks/>
              </p:cNvSpPr>
              <p:nvPr/>
            </p:nvSpPr>
            <p:spPr bwMode="auto">
              <a:xfrm flipH="1">
                <a:off x="6340" y="1437"/>
                <a:ext cx="24" cy="21"/>
              </a:xfrm>
              <a:custGeom>
                <a:avLst/>
                <a:gdLst>
                  <a:gd name="T0" fmla="*/ 71 w 71"/>
                  <a:gd name="T1" fmla="*/ 96 h 96"/>
                  <a:gd name="T2" fmla="*/ 71 w 71"/>
                  <a:gd name="T3" fmla="*/ 91 h 96"/>
                  <a:gd name="T4" fmla="*/ 71 w 71"/>
                  <a:gd name="T5" fmla="*/ 85 h 96"/>
                  <a:gd name="T6" fmla="*/ 56 w 71"/>
                  <a:gd name="T7" fmla="*/ 69 h 96"/>
                  <a:gd name="T8" fmla="*/ 42 w 71"/>
                  <a:gd name="T9" fmla="*/ 54 h 96"/>
                  <a:gd name="T10" fmla="*/ 27 w 71"/>
                  <a:gd name="T11" fmla="*/ 40 h 96"/>
                  <a:gd name="T12" fmla="*/ 12 w 71"/>
                  <a:gd name="T13" fmla="*/ 25 h 96"/>
                  <a:gd name="T14" fmla="*/ 12 w 71"/>
                  <a:gd name="T15" fmla="*/ 19 h 96"/>
                  <a:gd name="T16" fmla="*/ 12 w 71"/>
                  <a:gd name="T17" fmla="*/ 13 h 96"/>
                  <a:gd name="T18" fmla="*/ 6 w 71"/>
                  <a:gd name="T19" fmla="*/ 7 h 96"/>
                  <a:gd name="T20" fmla="*/ 0 w 71"/>
                  <a:gd name="T21" fmla="*/ 0 h 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71" h="96">
                    <a:moveTo>
                      <a:pt x="71" y="96"/>
                    </a:moveTo>
                    <a:lnTo>
                      <a:pt x="71" y="91"/>
                    </a:lnTo>
                    <a:lnTo>
                      <a:pt x="71" y="85"/>
                    </a:lnTo>
                    <a:lnTo>
                      <a:pt x="56" y="69"/>
                    </a:lnTo>
                    <a:lnTo>
                      <a:pt x="42" y="54"/>
                    </a:lnTo>
                    <a:lnTo>
                      <a:pt x="27" y="40"/>
                    </a:lnTo>
                    <a:lnTo>
                      <a:pt x="12" y="25"/>
                    </a:lnTo>
                    <a:lnTo>
                      <a:pt x="12" y="19"/>
                    </a:lnTo>
                    <a:lnTo>
                      <a:pt x="12" y="13"/>
                    </a:lnTo>
                    <a:lnTo>
                      <a:pt x="6" y="7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5515" name="Freeform 395"/>
              <p:cNvSpPr>
                <a:spLocks/>
              </p:cNvSpPr>
              <p:nvPr/>
            </p:nvSpPr>
            <p:spPr bwMode="auto">
              <a:xfrm flipH="1">
                <a:off x="5588" y="1431"/>
                <a:ext cx="46" cy="19"/>
              </a:xfrm>
              <a:custGeom>
                <a:avLst/>
                <a:gdLst>
                  <a:gd name="T0" fmla="*/ 0 w 133"/>
                  <a:gd name="T1" fmla="*/ 83 h 83"/>
                  <a:gd name="T2" fmla="*/ 6 w 133"/>
                  <a:gd name="T3" fmla="*/ 83 h 83"/>
                  <a:gd name="T4" fmla="*/ 13 w 133"/>
                  <a:gd name="T5" fmla="*/ 83 h 83"/>
                  <a:gd name="T6" fmla="*/ 25 w 133"/>
                  <a:gd name="T7" fmla="*/ 71 h 83"/>
                  <a:gd name="T8" fmla="*/ 37 w 133"/>
                  <a:gd name="T9" fmla="*/ 60 h 83"/>
                  <a:gd name="T10" fmla="*/ 42 w 133"/>
                  <a:gd name="T11" fmla="*/ 60 h 83"/>
                  <a:gd name="T12" fmla="*/ 49 w 133"/>
                  <a:gd name="T13" fmla="*/ 60 h 83"/>
                  <a:gd name="T14" fmla="*/ 61 w 133"/>
                  <a:gd name="T15" fmla="*/ 48 h 83"/>
                  <a:gd name="T16" fmla="*/ 73 w 133"/>
                  <a:gd name="T17" fmla="*/ 36 h 83"/>
                  <a:gd name="T18" fmla="*/ 79 w 133"/>
                  <a:gd name="T19" fmla="*/ 36 h 83"/>
                  <a:gd name="T20" fmla="*/ 86 w 133"/>
                  <a:gd name="T21" fmla="*/ 36 h 83"/>
                  <a:gd name="T22" fmla="*/ 94 w 133"/>
                  <a:gd name="T23" fmla="*/ 27 h 83"/>
                  <a:gd name="T24" fmla="*/ 102 w 133"/>
                  <a:gd name="T25" fmla="*/ 17 h 83"/>
                  <a:gd name="T26" fmla="*/ 112 w 133"/>
                  <a:gd name="T27" fmla="*/ 8 h 83"/>
                  <a:gd name="T28" fmla="*/ 121 w 133"/>
                  <a:gd name="T29" fmla="*/ 0 h 83"/>
                  <a:gd name="T30" fmla="*/ 127 w 133"/>
                  <a:gd name="T31" fmla="*/ 0 h 83"/>
                  <a:gd name="T32" fmla="*/ 133 w 133"/>
                  <a:gd name="T33" fmla="*/ 0 h 8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133" h="83">
                    <a:moveTo>
                      <a:pt x="0" y="83"/>
                    </a:moveTo>
                    <a:lnTo>
                      <a:pt x="6" y="83"/>
                    </a:lnTo>
                    <a:lnTo>
                      <a:pt x="13" y="83"/>
                    </a:lnTo>
                    <a:lnTo>
                      <a:pt x="25" y="71"/>
                    </a:lnTo>
                    <a:lnTo>
                      <a:pt x="37" y="60"/>
                    </a:lnTo>
                    <a:lnTo>
                      <a:pt x="42" y="60"/>
                    </a:lnTo>
                    <a:lnTo>
                      <a:pt x="49" y="60"/>
                    </a:lnTo>
                    <a:lnTo>
                      <a:pt x="61" y="48"/>
                    </a:lnTo>
                    <a:lnTo>
                      <a:pt x="73" y="36"/>
                    </a:lnTo>
                    <a:lnTo>
                      <a:pt x="79" y="36"/>
                    </a:lnTo>
                    <a:lnTo>
                      <a:pt x="86" y="36"/>
                    </a:lnTo>
                    <a:lnTo>
                      <a:pt x="94" y="27"/>
                    </a:lnTo>
                    <a:lnTo>
                      <a:pt x="102" y="17"/>
                    </a:lnTo>
                    <a:lnTo>
                      <a:pt x="112" y="8"/>
                    </a:lnTo>
                    <a:lnTo>
                      <a:pt x="121" y="0"/>
                    </a:lnTo>
                    <a:lnTo>
                      <a:pt x="127" y="0"/>
                    </a:lnTo>
                    <a:lnTo>
                      <a:pt x="133" y="0"/>
                    </a:lnTo>
                  </a:path>
                </a:pathLst>
              </a:custGeom>
              <a:noFill/>
              <a:ln w="1905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5516" name="Freeform 396"/>
              <p:cNvSpPr>
                <a:spLocks/>
              </p:cNvSpPr>
              <p:nvPr/>
            </p:nvSpPr>
            <p:spPr bwMode="auto">
              <a:xfrm flipH="1">
                <a:off x="6231" y="1398"/>
                <a:ext cx="20" cy="19"/>
              </a:xfrm>
              <a:custGeom>
                <a:avLst/>
                <a:gdLst>
                  <a:gd name="T0" fmla="*/ 61 w 61"/>
                  <a:gd name="T1" fmla="*/ 84 h 84"/>
                  <a:gd name="T2" fmla="*/ 52 w 61"/>
                  <a:gd name="T3" fmla="*/ 75 h 84"/>
                  <a:gd name="T4" fmla="*/ 42 w 61"/>
                  <a:gd name="T5" fmla="*/ 65 h 84"/>
                  <a:gd name="T6" fmla="*/ 33 w 61"/>
                  <a:gd name="T7" fmla="*/ 57 h 84"/>
                  <a:gd name="T8" fmla="*/ 25 w 61"/>
                  <a:gd name="T9" fmla="*/ 48 h 84"/>
                  <a:gd name="T10" fmla="*/ 25 w 61"/>
                  <a:gd name="T11" fmla="*/ 42 h 84"/>
                  <a:gd name="T12" fmla="*/ 25 w 61"/>
                  <a:gd name="T13" fmla="*/ 36 h 84"/>
                  <a:gd name="T14" fmla="*/ 13 w 61"/>
                  <a:gd name="T15" fmla="*/ 23 h 84"/>
                  <a:gd name="T16" fmla="*/ 0 w 61"/>
                  <a:gd name="T17" fmla="*/ 11 h 84"/>
                  <a:gd name="T18" fmla="*/ 0 w 61"/>
                  <a:gd name="T19" fmla="*/ 6 h 84"/>
                  <a:gd name="T20" fmla="*/ 0 w 61"/>
                  <a:gd name="T21" fmla="*/ 0 h 8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61" h="84">
                    <a:moveTo>
                      <a:pt x="61" y="84"/>
                    </a:moveTo>
                    <a:lnTo>
                      <a:pt x="52" y="75"/>
                    </a:lnTo>
                    <a:lnTo>
                      <a:pt x="42" y="65"/>
                    </a:lnTo>
                    <a:lnTo>
                      <a:pt x="33" y="57"/>
                    </a:lnTo>
                    <a:lnTo>
                      <a:pt x="25" y="48"/>
                    </a:lnTo>
                    <a:lnTo>
                      <a:pt x="25" y="42"/>
                    </a:lnTo>
                    <a:lnTo>
                      <a:pt x="25" y="36"/>
                    </a:lnTo>
                    <a:lnTo>
                      <a:pt x="13" y="23"/>
                    </a:lnTo>
                    <a:lnTo>
                      <a:pt x="0" y="11"/>
                    </a:lnTo>
                    <a:lnTo>
                      <a:pt x="0" y="6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5517" name="Freeform 397"/>
              <p:cNvSpPr>
                <a:spLocks/>
              </p:cNvSpPr>
              <p:nvPr/>
            </p:nvSpPr>
            <p:spPr bwMode="auto">
              <a:xfrm flipH="1">
                <a:off x="5528" y="1404"/>
                <a:ext cx="37" cy="13"/>
              </a:xfrm>
              <a:custGeom>
                <a:avLst/>
                <a:gdLst>
                  <a:gd name="T0" fmla="*/ 0 w 108"/>
                  <a:gd name="T1" fmla="*/ 61 h 61"/>
                  <a:gd name="T2" fmla="*/ 6 w 108"/>
                  <a:gd name="T3" fmla="*/ 61 h 61"/>
                  <a:gd name="T4" fmla="*/ 12 w 108"/>
                  <a:gd name="T5" fmla="*/ 61 h 61"/>
                  <a:gd name="T6" fmla="*/ 18 w 108"/>
                  <a:gd name="T7" fmla="*/ 55 h 61"/>
                  <a:gd name="T8" fmla="*/ 24 w 108"/>
                  <a:gd name="T9" fmla="*/ 49 h 61"/>
                  <a:gd name="T10" fmla="*/ 30 w 108"/>
                  <a:gd name="T11" fmla="*/ 49 h 61"/>
                  <a:gd name="T12" fmla="*/ 36 w 108"/>
                  <a:gd name="T13" fmla="*/ 49 h 61"/>
                  <a:gd name="T14" fmla="*/ 45 w 108"/>
                  <a:gd name="T15" fmla="*/ 40 h 61"/>
                  <a:gd name="T16" fmla="*/ 54 w 108"/>
                  <a:gd name="T17" fmla="*/ 31 h 61"/>
                  <a:gd name="T18" fmla="*/ 64 w 108"/>
                  <a:gd name="T19" fmla="*/ 21 h 61"/>
                  <a:gd name="T20" fmla="*/ 72 w 108"/>
                  <a:gd name="T21" fmla="*/ 13 h 61"/>
                  <a:gd name="T22" fmla="*/ 78 w 108"/>
                  <a:gd name="T23" fmla="*/ 13 h 61"/>
                  <a:gd name="T24" fmla="*/ 85 w 108"/>
                  <a:gd name="T25" fmla="*/ 13 h 61"/>
                  <a:gd name="T26" fmla="*/ 91 w 108"/>
                  <a:gd name="T27" fmla="*/ 7 h 61"/>
                  <a:gd name="T28" fmla="*/ 96 w 108"/>
                  <a:gd name="T29" fmla="*/ 0 h 61"/>
                  <a:gd name="T30" fmla="*/ 102 w 108"/>
                  <a:gd name="T31" fmla="*/ 0 h 61"/>
                  <a:gd name="T32" fmla="*/ 108 w 108"/>
                  <a:gd name="T33" fmla="*/ 0 h 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108" h="61">
                    <a:moveTo>
                      <a:pt x="0" y="61"/>
                    </a:moveTo>
                    <a:lnTo>
                      <a:pt x="6" y="61"/>
                    </a:lnTo>
                    <a:lnTo>
                      <a:pt x="12" y="61"/>
                    </a:lnTo>
                    <a:lnTo>
                      <a:pt x="18" y="55"/>
                    </a:lnTo>
                    <a:lnTo>
                      <a:pt x="24" y="49"/>
                    </a:lnTo>
                    <a:lnTo>
                      <a:pt x="30" y="49"/>
                    </a:lnTo>
                    <a:lnTo>
                      <a:pt x="36" y="49"/>
                    </a:lnTo>
                    <a:lnTo>
                      <a:pt x="45" y="40"/>
                    </a:lnTo>
                    <a:lnTo>
                      <a:pt x="54" y="31"/>
                    </a:lnTo>
                    <a:lnTo>
                      <a:pt x="64" y="21"/>
                    </a:lnTo>
                    <a:lnTo>
                      <a:pt x="72" y="13"/>
                    </a:lnTo>
                    <a:lnTo>
                      <a:pt x="78" y="13"/>
                    </a:lnTo>
                    <a:lnTo>
                      <a:pt x="85" y="13"/>
                    </a:lnTo>
                    <a:lnTo>
                      <a:pt x="91" y="7"/>
                    </a:lnTo>
                    <a:lnTo>
                      <a:pt x="96" y="0"/>
                    </a:lnTo>
                    <a:lnTo>
                      <a:pt x="102" y="0"/>
                    </a:lnTo>
                    <a:lnTo>
                      <a:pt x="108" y="0"/>
                    </a:lnTo>
                  </a:path>
                </a:pathLst>
              </a:custGeom>
              <a:noFill/>
              <a:ln w="1905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5518" name="Freeform 398"/>
              <p:cNvSpPr>
                <a:spLocks/>
              </p:cNvSpPr>
              <p:nvPr/>
            </p:nvSpPr>
            <p:spPr bwMode="auto">
              <a:xfrm flipH="1">
                <a:off x="6397" y="1384"/>
                <a:ext cx="27" cy="25"/>
              </a:xfrm>
              <a:custGeom>
                <a:avLst/>
                <a:gdLst>
                  <a:gd name="T0" fmla="*/ 84 w 84"/>
                  <a:gd name="T1" fmla="*/ 108 h 108"/>
                  <a:gd name="T2" fmla="*/ 72 w 84"/>
                  <a:gd name="T3" fmla="*/ 96 h 108"/>
                  <a:gd name="T4" fmla="*/ 60 w 84"/>
                  <a:gd name="T5" fmla="*/ 83 h 108"/>
                  <a:gd name="T6" fmla="*/ 60 w 84"/>
                  <a:gd name="T7" fmla="*/ 77 h 108"/>
                  <a:gd name="T8" fmla="*/ 60 w 84"/>
                  <a:gd name="T9" fmla="*/ 71 h 108"/>
                  <a:gd name="T10" fmla="*/ 52 w 84"/>
                  <a:gd name="T11" fmla="*/ 63 h 108"/>
                  <a:gd name="T12" fmla="*/ 43 w 84"/>
                  <a:gd name="T13" fmla="*/ 54 h 108"/>
                  <a:gd name="T14" fmla="*/ 33 w 84"/>
                  <a:gd name="T15" fmla="*/ 44 h 108"/>
                  <a:gd name="T16" fmla="*/ 24 w 84"/>
                  <a:gd name="T17" fmla="*/ 36 h 108"/>
                  <a:gd name="T18" fmla="*/ 24 w 84"/>
                  <a:gd name="T19" fmla="*/ 30 h 108"/>
                  <a:gd name="T20" fmla="*/ 24 w 84"/>
                  <a:gd name="T21" fmla="*/ 23 h 108"/>
                  <a:gd name="T22" fmla="*/ 12 w 84"/>
                  <a:gd name="T23" fmla="*/ 12 h 108"/>
                  <a:gd name="T24" fmla="*/ 0 w 84"/>
                  <a:gd name="T25" fmla="*/ 0 h 1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84" h="108">
                    <a:moveTo>
                      <a:pt x="84" y="108"/>
                    </a:moveTo>
                    <a:lnTo>
                      <a:pt x="72" y="96"/>
                    </a:lnTo>
                    <a:lnTo>
                      <a:pt x="60" y="83"/>
                    </a:lnTo>
                    <a:lnTo>
                      <a:pt x="60" y="77"/>
                    </a:lnTo>
                    <a:lnTo>
                      <a:pt x="60" y="71"/>
                    </a:lnTo>
                    <a:lnTo>
                      <a:pt x="52" y="63"/>
                    </a:lnTo>
                    <a:lnTo>
                      <a:pt x="43" y="54"/>
                    </a:lnTo>
                    <a:lnTo>
                      <a:pt x="33" y="44"/>
                    </a:lnTo>
                    <a:lnTo>
                      <a:pt x="24" y="36"/>
                    </a:lnTo>
                    <a:lnTo>
                      <a:pt x="24" y="30"/>
                    </a:lnTo>
                    <a:lnTo>
                      <a:pt x="24" y="23"/>
                    </a:lnTo>
                    <a:lnTo>
                      <a:pt x="12" y="12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5519" name="Freeform 399"/>
              <p:cNvSpPr>
                <a:spLocks/>
              </p:cNvSpPr>
              <p:nvPr/>
            </p:nvSpPr>
            <p:spPr bwMode="auto">
              <a:xfrm flipH="1">
                <a:off x="5464" y="1378"/>
                <a:ext cx="32" cy="10"/>
              </a:xfrm>
              <a:custGeom>
                <a:avLst/>
                <a:gdLst>
                  <a:gd name="T0" fmla="*/ 0 w 96"/>
                  <a:gd name="T1" fmla="*/ 37 h 37"/>
                  <a:gd name="T2" fmla="*/ 6 w 96"/>
                  <a:gd name="T3" fmla="*/ 37 h 37"/>
                  <a:gd name="T4" fmla="*/ 12 w 96"/>
                  <a:gd name="T5" fmla="*/ 37 h 37"/>
                  <a:gd name="T6" fmla="*/ 18 w 96"/>
                  <a:gd name="T7" fmla="*/ 31 h 37"/>
                  <a:gd name="T8" fmla="*/ 24 w 96"/>
                  <a:gd name="T9" fmla="*/ 25 h 37"/>
                  <a:gd name="T10" fmla="*/ 30 w 96"/>
                  <a:gd name="T11" fmla="*/ 25 h 37"/>
                  <a:gd name="T12" fmla="*/ 35 w 96"/>
                  <a:gd name="T13" fmla="*/ 25 h 37"/>
                  <a:gd name="T14" fmla="*/ 41 w 96"/>
                  <a:gd name="T15" fmla="*/ 19 h 37"/>
                  <a:gd name="T16" fmla="*/ 48 w 96"/>
                  <a:gd name="T17" fmla="*/ 12 h 37"/>
                  <a:gd name="T18" fmla="*/ 54 w 96"/>
                  <a:gd name="T19" fmla="*/ 12 h 37"/>
                  <a:gd name="T20" fmla="*/ 60 w 96"/>
                  <a:gd name="T21" fmla="*/ 12 h 37"/>
                  <a:gd name="T22" fmla="*/ 66 w 96"/>
                  <a:gd name="T23" fmla="*/ 6 h 37"/>
                  <a:gd name="T24" fmla="*/ 72 w 96"/>
                  <a:gd name="T25" fmla="*/ 0 h 37"/>
                  <a:gd name="T26" fmla="*/ 83 w 96"/>
                  <a:gd name="T27" fmla="*/ 0 h 37"/>
                  <a:gd name="T28" fmla="*/ 96 w 96"/>
                  <a:gd name="T29" fmla="*/ 0 h 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96" h="37">
                    <a:moveTo>
                      <a:pt x="0" y="37"/>
                    </a:moveTo>
                    <a:lnTo>
                      <a:pt x="6" y="37"/>
                    </a:lnTo>
                    <a:lnTo>
                      <a:pt x="12" y="37"/>
                    </a:lnTo>
                    <a:lnTo>
                      <a:pt x="18" y="31"/>
                    </a:lnTo>
                    <a:lnTo>
                      <a:pt x="24" y="25"/>
                    </a:lnTo>
                    <a:lnTo>
                      <a:pt x="30" y="25"/>
                    </a:lnTo>
                    <a:lnTo>
                      <a:pt x="35" y="25"/>
                    </a:lnTo>
                    <a:lnTo>
                      <a:pt x="41" y="19"/>
                    </a:lnTo>
                    <a:lnTo>
                      <a:pt x="48" y="12"/>
                    </a:lnTo>
                    <a:lnTo>
                      <a:pt x="54" y="12"/>
                    </a:lnTo>
                    <a:lnTo>
                      <a:pt x="60" y="12"/>
                    </a:lnTo>
                    <a:lnTo>
                      <a:pt x="66" y="6"/>
                    </a:lnTo>
                    <a:lnTo>
                      <a:pt x="72" y="0"/>
                    </a:lnTo>
                    <a:lnTo>
                      <a:pt x="83" y="0"/>
                    </a:lnTo>
                    <a:lnTo>
                      <a:pt x="96" y="0"/>
                    </a:lnTo>
                  </a:path>
                </a:pathLst>
              </a:custGeom>
              <a:noFill/>
              <a:ln w="1905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5520" name="Freeform 400"/>
              <p:cNvSpPr>
                <a:spLocks/>
              </p:cNvSpPr>
              <p:nvPr/>
            </p:nvSpPr>
            <p:spPr bwMode="auto">
              <a:xfrm flipH="1">
                <a:off x="5452" y="1378"/>
                <a:ext cx="12" cy="4"/>
              </a:xfrm>
              <a:custGeom>
                <a:avLst/>
                <a:gdLst>
                  <a:gd name="T0" fmla="*/ 35 w 35"/>
                  <a:gd name="T1" fmla="*/ 12 h 12"/>
                  <a:gd name="T2" fmla="*/ 31 w 35"/>
                  <a:gd name="T3" fmla="*/ 12 h 12"/>
                  <a:gd name="T4" fmla="*/ 25 w 35"/>
                  <a:gd name="T5" fmla="*/ 12 h 12"/>
                  <a:gd name="T6" fmla="*/ 19 w 35"/>
                  <a:gd name="T7" fmla="*/ 6 h 12"/>
                  <a:gd name="T8" fmla="*/ 12 w 35"/>
                  <a:gd name="T9" fmla="*/ 0 h 12"/>
                  <a:gd name="T10" fmla="*/ 6 w 35"/>
                  <a:gd name="T11" fmla="*/ 0 h 12"/>
                  <a:gd name="T12" fmla="*/ 0 w 35"/>
                  <a:gd name="T13" fmla="*/ 0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5" h="12">
                    <a:moveTo>
                      <a:pt x="35" y="12"/>
                    </a:moveTo>
                    <a:lnTo>
                      <a:pt x="31" y="12"/>
                    </a:lnTo>
                    <a:lnTo>
                      <a:pt x="25" y="12"/>
                    </a:lnTo>
                    <a:lnTo>
                      <a:pt x="19" y="6"/>
                    </a:lnTo>
                    <a:lnTo>
                      <a:pt x="12" y="0"/>
                    </a:lnTo>
                    <a:lnTo>
                      <a:pt x="6" y="0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5521" name="Freeform 401"/>
              <p:cNvSpPr>
                <a:spLocks/>
              </p:cNvSpPr>
              <p:nvPr/>
            </p:nvSpPr>
            <p:spPr bwMode="auto">
              <a:xfrm flipH="1">
                <a:off x="5440" y="1363"/>
                <a:ext cx="12" cy="19"/>
              </a:xfrm>
              <a:custGeom>
                <a:avLst/>
                <a:gdLst>
                  <a:gd name="T0" fmla="*/ 0 w 37"/>
                  <a:gd name="T1" fmla="*/ 83 h 83"/>
                  <a:gd name="T2" fmla="*/ 6 w 37"/>
                  <a:gd name="T3" fmla="*/ 77 h 83"/>
                  <a:gd name="T4" fmla="*/ 13 w 37"/>
                  <a:gd name="T5" fmla="*/ 71 h 83"/>
                  <a:gd name="T6" fmla="*/ 18 w 37"/>
                  <a:gd name="T7" fmla="*/ 71 h 83"/>
                  <a:gd name="T8" fmla="*/ 25 w 37"/>
                  <a:gd name="T9" fmla="*/ 71 h 83"/>
                  <a:gd name="T10" fmla="*/ 31 w 37"/>
                  <a:gd name="T11" fmla="*/ 65 h 83"/>
                  <a:gd name="T12" fmla="*/ 37 w 37"/>
                  <a:gd name="T13" fmla="*/ 60 h 83"/>
                  <a:gd name="T14" fmla="*/ 37 w 37"/>
                  <a:gd name="T15" fmla="*/ 48 h 83"/>
                  <a:gd name="T16" fmla="*/ 37 w 37"/>
                  <a:gd name="T17" fmla="*/ 36 h 83"/>
                  <a:gd name="T18" fmla="*/ 27 w 37"/>
                  <a:gd name="T19" fmla="*/ 27 h 83"/>
                  <a:gd name="T20" fmla="*/ 19 w 37"/>
                  <a:gd name="T21" fmla="*/ 17 h 83"/>
                  <a:gd name="T22" fmla="*/ 10 w 37"/>
                  <a:gd name="T23" fmla="*/ 9 h 83"/>
                  <a:gd name="T24" fmla="*/ 0 w 37"/>
                  <a:gd name="T25" fmla="*/ 0 h 8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37" h="83">
                    <a:moveTo>
                      <a:pt x="0" y="83"/>
                    </a:moveTo>
                    <a:lnTo>
                      <a:pt x="6" y="77"/>
                    </a:lnTo>
                    <a:lnTo>
                      <a:pt x="13" y="71"/>
                    </a:lnTo>
                    <a:lnTo>
                      <a:pt x="18" y="71"/>
                    </a:lnTo>
                    <a:lnTo>
                      <a:pt x="25" y="71"/>
                    </a:lnTo>
                    <a:lnTo>
                      <a:pt x="31" y="65"/>
                    </a:lnTo>
                    <a:lnTo>
                      <a:pt x="37" y="60"/>
                    </a:lnTo>
                    <a:lnTo>
                      <a:pt x="37" y="48"/>
                    </a:lnTo>
                    <a:lnTo>
                      <a:pt x="37" y="36"/>
                    </a:lnTo>
                    <a:lnTo>
                      <a:pt x="27" y="27"/>
                    </a:lnTo>
                    <a:lnTo>
                      <a:pt x="19" y="17"/>
                    </a:lnTo>
                    <a:lnTo>
                      <a:pt x="10" y="9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5522" name="Freeform 402"/>
              <p:cNvSpPr>
                <a:spLocks/>
              </p:cNvSpPr>
              <p:nvPr/>
            </p:nvSpPr>
            <p:spPr bwMode="auto">
              <a:xfrm flipH="1">
                <a:off x="5452" y="1363"/>
                <a:ext cx="12" cy="15"/>
              </a:xfrm>
              <a:custGeom>
                <a:avLst/>
                <a:gdLst>
                  <a:gd name="T0" fmla="*/ 0 w 35"/>
                  <a:gd name="T1" fmla="*/ 71 h 71"/>
                  <a:gd name="T2" fmla="*/ 0 w 35"/>
                  <a:gd name="T3" fmla="*/ 63 h 71"/>
                  <a:gd name="T4" fmla="*/ 0 w 35"/>
                  <a:gd name="T5" fmla="*/ 54 h 71"/>
                  <a:gd name="T6" fmla="*/ 0 w 35"/>
                  <a:gd name="T7" fmla="*/ 46 h 71"/>
                  <a:gd name="T8" fmla="*/ 0 w 35"/>
                  <a:gd name="T9" fmla="*/ 36 h 71"/>
                  <a:gd name="T10" fmla="*/ 6 w 35"/>
                  <a:gd name="T11" fmla="*/ 30 h 71"/>
                  <a:gd name="T12" fmla="*/ 12 w 35"/>
                  <a:gd name="T13" fmla="*/ 23 h 71"/>
                  <a:gd name="T14" fmla="*/ 12 w 35"/>
                  <a:gd name="T15" fmla="*/ 19 h 71"/>
                  <a:gd name="T16" fmla="*/ 12 w 35"/>
                  <a:gd name="T17" fmla="*/ 12 h 71"/>
                  <a:gd name="T18" fmla="*/ 18 w 35"/>
                  <a:gd name="T19" fmla="*/ 6 h 71"/>
                  <a:gd name="T20" fmla="*/ 25 w 35"/>
                  <a:gd name="T21" fmla="*/ 0 h 71"/>
                  <a:gd name="T22" fmla="*/ 30 w 35"/>
                  <a:gd name="T23" fmla="*/ 0 h 71"/>
                  <a:gd name="T24" fmla="*/ 35 w 35"/>
                  <a:gd name="T25" fmla="*/ 0 h 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35" h="71">
                    <a:moveTo>
                      <a:pt x="0" y="71"/>
                    </a:moveTo>
                    <a:lnTo>
                      <a:pt x="0" y="63"/>
                    </a:lnTo>
                    <a:lnTo>
                      <a:pt x="0" y="54"/>
                    </a:lnTo>
                    <a:lnTo>
                      <a:pt x="0" y="46"/>
                    </a:lnTo>
                    <a:lnTo>
                      <a:pt x="0" y="36"/>
                    </a:lnTo>
                    <a:lnTo>
                      <a:pt x="6" y="30"/>
                    </a:lnTo>
                    <a:lnTo>
                      <a:pt x="12" y="23"/>
                    </a:lnTo>
                    <a:lnTo>
                      <a:pt x="12" y="19"/>
                    </a:lnTo>
                    <a:lnTo>
                      <a:pt x="12" y="12"/>
                    </a:lnTo>
                    <a:lnTo>
                      <a:pt x="18" y="6"/>
                    </a:lnTo>
                    <a:lnTo>
                      <a:pt x="25" y="0"/>
                    </a:lnTo>
                    <a:lnTo>
                      <a:pt x="30" y="0"/>
                    </a:lnTo>
                    <a:lnTo>
                      <a:pt x="35" y="0"/>
                    </a:lnTo>
                  </a:path>
                </a:pathLst>
              </a:custGeom>
              <a:noFill/>
              <a:ln w="1905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5523" name="Freeform 403"/>
              <p:cNvSpPr>
                <a:spLocks/>
              </p:cNvSpPr>
              <p:nvPr/>
            </p:nvSpPr>
            <p:spPr bwMode="auto">
              <a:xfrm flipH="1">
                <a:off x="6288" y="1359"/>
                <a:ext cx="24" cy="17"/>
              </a:xfrm>
              <a:custGeom>
                <a:avLst/>
                <a:gdLst>
                  <a:gd name="T0" fmla="*/ 71 w 71"/>
                  <a:gd name="T1" fmla="*/ 73 h 73"/>
                  <a:gd name="T2" fmla="*/ 54 w 71"/>
                  <a:gd name="T3" fmla="*/ 55 h 73"/>
                  <a:gd name="T4" fmla="*/ 36 w 71"/>
                  <a:gd name="T5" fmla="*/ 36 h 73"/>
                  <a:gd name="T6" fmla="*/ 17 w 71"/>
                  <a:gd name="T7" fmla="*/ 19 h 73"/>
                  <a:gd name="T8" fmla="*/ 0 w 71"/>
                  <a:gd name="T9" fmla="*/ 0 h 7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71" h="73">
                    <a:moveTo>
                      <a:pt x="71" y="73"/>
                    </a:moveTo>
                    <a:lnTo>
                      <a:pt x="54" y="55"/>
                    </a:lnTo>
                    <a:lnTo>
                      <a:pt x="36" y="36"/>
                    </a:lnTo>
                    <a:lnTo>
                      <a:pt x="17" y="19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5524" name="Freeform 404"/>
              <p:cNvSpPr>
                <a:spLocks/>
              </p:cNvSpPr>
              <p:nvPr/>
            </p:nvSpPr>
            <p:spPr bwMode="auto">
              <a:xfrm flipH="1">
                <a:off x="6453" y="1347"/>
                <a:ext cx="20" cy="16"/>
              </a:xfrm>
              <a:custGeom>
                <a:avLst/>
                <a:gdLst>
                  <a:gd name="T0" fmla="*/ 60 w 60"/>
                  <a:gd name="T1" fmla="*/ 72 h 72"/>
                  <a:gd name="T2" fmla="*/ 54 w 60"/>
                  <a:gd name="T3" fmla="*/ 66 h 72"/>
                  <a:gd name="T4" fmla="*/ 48 w 60"/>
                  <a:gd name="T5" fmla="*/ 59 h 72"/>
                  <a:gd name="T6" fmla="*/ 48 w 60"/>
                  <a:gd name="T7" fmla="*/ 54 h 72"/>
                  <a:gd name="T8" fmla="*/ 48 w 60"/>
                  <a:gd name="T9" fmla="*/ 47 h 72"/>
                  <a:gd name="T10" fmla="*/ 37 w 60"/>
                  <a:gd name="T11" fmla="*/ 36 h 72"/>
                  <a:gd name="T12" fmla="*/ 25 w 60"/>
                  <a:gd name="T13" fmla="*/ 24 h 72"/>
                  <a:gd name="T14" fmla="*/ 13 w 60"/>
                  <a:gd name="T15" fmla="*/ 12 h 72"/>
                  <a:gd name="T16" fmla="*/ 0 w 60"/>
                  <a:gd name="T17" fmla="*/ 0 h 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60" h="72">
                    <a:moveTo>
                      <a:pt x="60" y="72"/>
                    </a:moveTo>
                    <a:lnTo>
                      <a:pt x="54" y="66"/>
                    </a:lnTo>
                    <a:lnTo>
                      <a:pt x="48" y="59"/>
                    </a:lnTo>
                    <a:lnTo>
                      <a:pt x="48" y="54"/>
                    </a:lnTo>
                    <a:lnTo>
                      <a:pt x="48" y="47"/>
                    </a:lnTo>
                    <a:lnTo>
                      <a:pt x="37" y="36"/>
                    </a:lnTo>
                    <a:lnTo>
                      <a:pt x="25" y="24"/>
                    </a:lnTo>
                    <a:lnTo>
                      <a:pt x="13" y="12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5525" name="Freeform 405"/>
              <p:cNvSpPr>
                <a:spLocks/>
              </p:cNvSpPr>
              <p:nvPr/>
            </p:nvSpPr>
            <p:spPr bwMode="auto">
              <a:xfrm flipH="1">
                <a:off x="6349" y="1314"/>
                <a:ext cx="35" cy="21"/>
              </a:xfrm>
              <a:custGeom>
                <a:avLst/>
                <a:gdLst>
                  <a:gd name="T0" fmla="*/ 108 w 108"/>
                  <a:gd name="T1" fmla="*/ 96 h 96"/>
                  <a:gd name="T2" fmla="*/ 100 w 108"/>
                  <a:gd name="T3" fmla="*/ 88 h 96"/>
                  <a:gd name="T4" fmla="*/ 90 w 108"/>
                  <a:gd name="T5" fmla="*/ 79 h 96"/>
                  <a:gd name="T6" fmla="*/ 81 w 108"/>
                  <a:gd name="T7" fmla="*/ 69 h 96"/>
                  <a:gd name="T8" fmla="*/ 73 w 108"/>
                  <a:gd name="T9" fmla="*/ 60 h 96"/>
                  <a:gd name="T10" fmla="*/ 67 w 108"/>
                  <a:gd name="T11" fmla="*/ 60 h 96"/>
                  <a:gd name="T12" fmla="*/ 61 w 108"/>
                  <a:gd name="T13" fmla="*/ 60 h 96"/>
                  <a:gd name="T14" fmla="*/ 46 w 108"/>
                  <a:gd name="T15" fmla="*/ 46 h 96"/>
                  <a:gd name="T16" fmla="*/ 30 w 108"/>
                  <a:gd name="T17" fmla="*/ 31 h 96"/>
                  <a:gd name="T18" fmla="*/ 15 w 108"/>
                  <a:gd name="T19" fmla="*/ 15 h 96"/>
                  <a:gd name="T20" fmla="*/ 0 w 108"/>
                  <a:gd name="T21" fmla="*/ 0 h 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108" h="96">
                    <a:moveTo>
                      <a:pt x="108" y="96"/>
                    </a:moveTo>
                    <a:lnTo>
                      <a:pt x="100" y="88"/>
                    </a:lnTo>
                    <a:lnTo>
                      <a:pt x="90" y="79"/>
                    </a:lnTo>
                    <a:lnTo>
                      <a:pt x="81" y="69"/>
                    </a:lnTo>
                    <a:lnTo>
                      <a:pt x="73" y="60"/>
                    </a:lnTo>
                    <a:lnTo>
                      <a:pt x="67" y="60"/>
                    </a:lnTo>
                    <a:lnTo>
                      <a:pt x="61" y="60"/>
                    </a:lnTo>
                    <a:lnTo>
                      <a:pt x="46" y="46"/>
                    </a:lnTo>
                    <a:lnTo>
                      <a:pt x="30" y="31"/>
                    </a:lnTo>
                    <a:lnTo>
                      <a:pt x="15" y="15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5526" name="Freeform 406"/>
              <p:cNvSpPr>
                <a:spLocks/>
              </p:cNvSpPr>
              <p:nvPr/>
            </p:nvSpPr>
            <p:spPr bwMode="auto">
              <a:xfrm flipH="1">
                <a:off x="6505" y="1300"/>
                <a:ext cx="34" cy="22"/>
              </a:xfrm>
              <a:custGeom>
                <a:avLst/>
                <a:gdLst>
                  <a:gd name="T0" fmla="*/ 96 w 96"/>
                  <a:gd name="T1" fmla="*/ 96 h 96"/>
                  <a:gd name="T2" fmla="*/ 72 w 96"/>
                  <a:gd name="T3" fmla="*/ 73 h 96"/>
                  <a:gd name="T4" fmla="*/ 48 w 96"/>
                  <a:gd name="T5" fmla="*/ 48 h 96"/>
                  <a:gd name="T6" fmla="*/ 24 w 96"/>
                  <a:gd name="T7" fmla="*/ 25 h 96"/>
                  <a:gd name="T8" fmla="*/ 0 w 96"/>
                  <a:gd name="T9" fmla="*/ 0 h 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96" h="96">
                    <a:moveTo>
                      <a:pt x="96" y="96"/>
                    </a:moveTo>
                    <a:lnTo>
                      <a:pt x="72" y="73"/>
                    </a:lnTo>
                    <a:lnTo>
                      <a:pt x="48" y="48"/>
                    </a:lnTo>
                    <a:lnTo>
                      <a:pt x="24" y="25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5527" name="Freeform 407"/>
              <p:cNvSpPr>
                <a:spLocks/>
              </p:cNvSpPr>
              <p:nvPr/>
            </p:nvSpPr>
            <p:spPr bwMode="auto">
              <a:xfrm flipH="1">
                <a:off x="6413" y="1283"/>
                <a:ext cx="32" cy="13"/>
              </a:xfrm>
              <a:custGeom>
                <a:avLst/>
                <a:gdLst>
                  <a:gd name="T0" fmla="*/ 96 w 96"/>
                  <a:gd name="T1" fmla="*/ 60 h 60"/>
                  <a:gd name="T2" fmla="*/ 90 w 96"/>
                  <a:gd name="T3" fmla="*/ 60 h 60"/>
                  <a:gd name="T4" fmla="*/ 83 w 96"/>
                  <a:gd name="T5" fmla="*/ 60 h 60"/>
                  <a:gd name="T6" fmla="*/ 71 w 96"/>
                  <a:gd name="T7" fmla="*/ 48 h 60"/>
                  <a:gd name="T8" fmla="*/ 59 w 96"/>
                  <a:gd name="T9" fmla="*/ 36 h 60"/>
                  <a:gd name="T10" fmla="*/ 54 w 96"/>
                  <a:gd name="T11" fmla="*/ 36 h 60"/>
                  <a:gd name="T12" fmla="*/ 47 w 96"/>
                  <a:gd name="T13" fmla="*/ 36 h 60"/>
                  <a:gd name="T14" fmla="*/ 38 w 96"/>
                  <a:gd name="T15" fmla="*/ 27 h 60"/>
                  <a:gd name="T16" fmla="*/ 30 w 96"/>
                  <a:gd name="T17" fmla="*/ 17 h 60"/>
                  <a:gd name="T18" fmla="*/ 21 w 96"/>
                  <a:gd name="T19" fmla="*/ 8 h 60"/>
                  <a:gd name="T20" fmla="*/ 11 w 96"/>
                  <a:gd name="T21" fmla="*/ 0 h 60"/>
                  <a:gd name="T22" fmla="*/ 6 w 96"/>
                  <a:gd name="T23" fmla="*/ 0 h 60"/>
                  <a:gd name="T24" fmla="*/ 0 w 96"/>
                  <a:gd name="T25" fmla="*/ 0 h 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96" h="60">
                    <a:moveTo>
                      <a:pt x="96" y="60"/>
                    </a:moveTo>
                    <a:lnTo>
                      <a:pt x="90" y="60"/>
                    </a:lnTo>
                    <a:lnTo>
                      <a:pt x="83" y="60"/>
                    </a:lnTo>
                    <a:lnTo>
                      <a:pt x="71" y="48"/>
                    </a:lnTo>
                    <a:lnTo>
                      <a:pt x="59" y="36"/>
                    </a:lnTo>
                    <a:lnTo>
                      <a:pt x="54" y="36"/>
                    </a:lnTo>
                    <a:lnTo>
                      <a:pt x="47" y="36"/>
                    </a:lnTo>
                    <a:lnTo>
                      <a:pt x="38" y="27"/>
                    </a:lnTo>
                    <a:lnTo>
                      <a:pt x="30" y="17"/>
                    </a:lnTo>
                    <a:lnTo>
                      <a:pt x="21" y="8"/>
                    </a:lnTo>
                    <a:lnTo>
                      <a:pt x="11" y="0"/>
                    </a:lnTo>
                    <a:lnTo>
                      <a:pt x="6" y="0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5528" name="Freeform 408"/>
              <p:cNvSpPr>
                <a:spLocks/>
              </p:cNvSpPr>
              <p:nvPr/>
            </p:nvSpPr>
            <p:spPr bwMode="auto">
              <a:xfrm flipH="1">
                <a:off x="6574" y="1259"/>
                <a:ext cx="25" cy="16"/>
              </a:xfrm>
              <a:custGeom>
                <a:avLst/>
                <a:gdLst>
                  <a:gd name="T0" fmla="*/ 72 w 72"/>
                  <a:gd name="T1" fmla="*/ 72 h 72"/>
                  <a:gd name="T2" fmla="*/ 55 w 72"/>
                  <a:gd name="T3" fmla="*/ 55 h 72"/>
                  <a:gd name="T4" fmla="*/ 36 w 72"/>
                  <a:gd name="T5" fmla="*/ 36 h 72"/>
                  <a:gd name="T6" fmla="*/ 18 w 72"/>
                  <a:gd name="T7" fmla="*/ 19 h 72"/>
                  <a:gd name="T8" fmla="*/ 0 w 72"/>
                  <a:gd name="T9" fmla="*/ 0 h 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72" h="72">
                    <a:moveTo>
                      <a:pt x="72" y="72"/>
                    </a:moveTo>
                    <a:lnTo>
                      <a:pt x="55" y="55"/>
                    </a:lnTo>
                    <a:lnTo>
                      <a:pt x="36" y="36"/>
                    </a:lnTo>
                    <a:lnTo>
                      <a:pt x="18" y="19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5529" name="Freeform 409"/>
              <p:cNvSpPr>
                <a:spLocks/>
              </p:cNvSpPr>
              <p:nvPr/>
            </p:nvSpPr>
            <p:spPr bwMode="auto">
              <a:xfrm flipH="1">
                <a:off x="6482" y="1250"/>
                <a:ext cx="32" cy="13"/>
              </a:xfrm>
              <a:custGeom>
                <a:avLst/>
                <a:gdLst>
                  <a:gd name="T0" fmla="*/ 96 w 96"/>
                  <a:gd name="T1" fmla="*/ 61 h 61"/>
                  <a:gd name="T2" fmla="*/ 90 w 96"/>
                  <a:gd name="T3" fmla="*/ 56 h 61"/>
                  <a:gd name="T4" fmla="*/ 83 w 96"/>
                  <a:gd name="T5" fmla="*/ 50 h 61"/>
                  <a:gd name="T6" fmla="*/ 78 w 96"/>
                  <a:gd name="T7" fmla="*/ 50 h 61"/>
                  <a:gd name="T8" fmla="*/ 71 w 96"/>
                  <a:gd name="T9" fmla="*/ 50 h 61"/>
                  <a:gd name="T10" fmla="*/ 60 w 96"/>
                  <a:gd name="T11" fmla="*/ 38 h 61"/>
                  <a:gd name="T12" fmla="*/ 47 w 96"/>
                  <a:gd name="T13" fmla="*/ 25 h 61"/>
                  <a:gd name="T14" fmla="*/ 42 w 96"/>
                  <a:gd name="T15" fmla="*/ 25 h 61"/>
                  <a:gd name="T16" fmla="*/ 35 w 96"/>
                  <a:gd name="T17" fmla="*/ 25 h 61"/>
                  <a:gd name="T18" fmla="*/ 23 w 96"/>
                  <a:gd name="T19" fmla="*/ 13 h 61"/>
                  <a:gd name="T20" fmla="*/ 11 w 96"/>
                  <a:gd name="T21" fmla="*/ 0 h 61"/>
                  <a:gd name="T22" fmla="*/ 6 w 96"/>
                  <a:gd name="T23" fmla="*/ 0 h 61"/>
                  <a:gd name="T24" fmla="*/ 0 w 96"/>
                  <a:gd name="T25" fmla="*/ 0 h 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96" h="61">
                    <a:moveTo>
                      <a:pt x="96" y="61"/>
                    </a:moveTo>
                    <a:lnTo>
                      <a:pt x="90" y="56"/>
                    </a:lnTo>
                    <a:lnTo>
                      <a:pt x="83" y="50"/>
                    </a:lnTo>
                    <a:lnTo>
                      <a:pt x="78" y="50"/>
                    </a:lnTo>
                    <a:lnTo>
                      <a:pt x="71" y="50"/>
                    </a:lnTo>
                    <a:lnTo>
                      <a:pt x="60" y="38"/>
                    </a:lnTo>
                    <a:lnTo>
                      <a:pt x="47" y="25"/>
                    </a:lnTo>
                    <a:lnTo>
                      <a:pt x="42" y="25"/>
                    </a:lnTo>
                    <a:lnTo>
                      <a:pt x="35" y="25"/>
                    </a:lnTo>
                    <a:lnTo>
                      <a:pt x="23" y="13"/>
                    </a:lnTo>
                    <a:lnTo>
                      <a:pt x="11" y="0"/>
                    </a:lnTo>
                    <a:lnTo>
                      <a:pt x="6" y="0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5530" name="Freeform 410"/>
              <p:cNvSpPr>
                <a:spLocks/>
              </p:cNvSpPr>
              <p:nvPr/>
            </p:nvSpPr>
            <p:spPr bwMode="auto">
              <a:xfrm flipH="1">
                <a:off x="6635" y="1218"/>
                <a:ext cx="28" cy="16"/>
              </a:xfrm>
              <a:custGeom>
                <a:avLst/>
                <a:gdLst>
                  <a:gd name="T0" fmla="*/ 83 w 83"/>
                  <a:gd name="T1" fmla="*/ 71 h 71"/>
                  <a:gd name="T2" fmla="*/ 77 w 83"/>
                  <a:gd name="T3" fmla="*/ 65 h 71"/>
                  <a:gd name="T4" fmla="*/ 71 w 83"/>
                  <a:gd name="T5" fmla="*/ 59 h 71"/>
                  <a:gd name="T6" fmla="*/ 65 w 83"/>
                  <a:gd name="T7" fmla="*/ 59 h 71"/>
                  <a:gd name="T8" fmla="*/ 59 w 83"/>
                  <a:gd name="T9" fmla="*/ 59 h 71"/>
                  <a:gd name="T10" fmla="*/ 44 w 83"/>
                  <a:gd name="T11" fmla="*/ 44 h 71"/>
                  <a:gd name="T12" fmla="*/ 29 w 83"/>
                  <a:gd name="T13" fmla="*/ 29 h 71"/>
                  <a:gd name="T14" fmla="*/ 14 w 83"/>
                  <a:gd name="T15" fmla="*/ 15 h 71"/>
                  <a:gd name="T16" fmla="*/ 0 w 83"/>
                  <a:gd name="T17" fmla="*/ 0 h 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83" h="71">
                    <a:moveTo>
                      <a:pt x="83" y="71"/>
                    </a:moveTo>
                    <a:lnTo>
                      <a:pt x="77" y="65"/>
                    </a:lnTo>
                    <a:lnTo>
                      <a:pt x="71" y="59"/>
                    </a:lnTo>
                    <a:lnTo>
                      <a:pt x="65" y="59"/>
                    </a:lnTo>
                    <a:lnTo>
                      <a:pt x="59" y="59"/>
                    </a:lnTo>
                    <a:lnTo>
                      <a:pt x="44" y="44"/>
                    </a:lnTo>
                    <a:lnTo>
                      <a:pt x="29" y="29"/>
                    </a:lnTo>
                    <a:lnTo>
                      <a:pt x="14" y="15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5531" name="Freeform 411"/>
              <p:cNvSpPr>
                <a:spLocks/>
              </p:cNvSpPr>
              <p:nvPr/>
            </p:nvSpPr>
            <p:spPr bwMode="auto">
              <a:xfrm flipH="1">
                <a:off x="6554" y="1220"/>
                <a:ext cx="37" cy="12"/>
              </a:xfrm>
              <a:custGeom>
                <a:avLst/>
                <a:gdLst>
                  <a:gd name="T0" fmla="*/ 108 w 108"/>
                  <a:gd name="T1" fmla="*/ 48 h 48"/>
                  <a:gd name="T2" fmla="*/ 96 w 108"/>
                  <a:gd name="T3" fmla="*/ 48 h 48"/>
                  <a:gd name="T4" fmla="*/ 85 w 108"/>
                  <a:gd name="T5" fmla="*/ 48 h 48"/>
                  <a:gd name="T6" fmla="*/ 73 w 108"/>
                  <a:gd name="T7" fmla="*/ 37 h 48"/>
                  <a:gd name="T8" fmla="*/ 60 w 108"/>
                  <a:gd name="T9" fmla="*/ 24 h 48"/>
                  <a:gd name="T10" fmla="*/ 54 w 108"/>
                  <a:gd name="T11" fmla="*/ 24 h 48"/>
                  <a:gd name="T12" fmla="*/ 48 w 108"/>
                  <a:gd name="T13" fmla="*/ 24 h 48"/>
                  <a:gd name="T14" fmla="*/ 37 w 108"/>
                  <a:gd name="T15" fmla="*/ 12 h 48"/>
                  <a:gd name="T16" fmla="*/ 25 w 108"/>
                  <a:gd name="T17" fmla="*/ 0 h 48"/>
                  <a:gd name="T18" fmla="*/ 13 w 108"/>
                  <a:gd name="T19" fmla="*/ 0 h 48"/>
                  <a:gd name="T20" fmla="*/ 0 w 108"/>
                  <a:gd name="T21" fmla="*/ 0 h 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108" h="48">
                    <a:moveTo>
                      <a:pt x="108" y="48"/>
                    </a:moveTo>
                    <a:lnTo>
                      <a:pt x="96" y="48"/>
                    </a:lnTo>
                    <a:lnTo>
                      <a:pt x="85" y="48"/>
                    </a:lnTo>
                    <a:lnTo>
                      <a:pt x="73" y="37"/>
                    </a:lnTo>
                    <a:lnTo>
                      <a:pt x="60" y="24"/>
                    </a:lnTo>
                    <a:lnTo>
                      <a:pt x="54" y="24"/>
                    </a:lnTo>
                    <a:lnTo>
                      <a:pt x="48" y="24"/>
                    </a:lnTo>
                    <a:lnTo>
                      <a:pt x="37" y="12"/>
                    </a:lnTo>
                    <a:lnTo>
                      <a:pt x="25" y="0"/>
                    </a:lnTo>
                    <a:lnTo>
                      <a:pt x="13" y="0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5532" name="Freeform 412"/>
              <p:cNvSpPr>
                <a:spLocks/>
              </p:cNvSpPr>
              <p:nvPr/>
            </p:nvSpPr>
            <p:spPr bwMode="auto">
              <a:xfrm flipH="1">
                <a:off x="6623" y="1193"/>
                <a:ext cx="37" cy="13"/>
              </a:xfrm>
              <a:custGeom>
                <a:avLst/>
                <a:gdLst>
                  <a:gd name="T0" fmla="*/ 108 w 108"/>
                  <a:gd name="T1" fmla="*/ 59 h 59"/>
                  <a:gd name="T2" fmla="*/ 102 w 108"/>
                  <a:gd name="T3" fmla="*/ 59 h 59"/>
                  <a:gd name="T4" fmla="*/ 96 w 108"/>
                  <a:gd name="T5" fmla="*/ 59 h 59"/>
                  <a:gd name="T6" fmla="*/ 91 w 108"/>
                  <a:gd name="T7" fmla="*/ 54 h 59"/>
                  <a:gd name="T8" fmla="*/ 85 w 108"/>
                  <a:gd name="T9" fmla="*/ 47 h 59"/>
                  <a:gd name="T10" fmla="*/ 79 w 108"/>
                  <a:gd name="T11" fmla="*/ 47 h 59"/>
                  <a:gd name="T12" fmla="*/ 72 w 108"/>
                  <a:gd name="T13" fmla="*/ 47 h 59"/>
                  <a:gd name="T14" fmla="*/ 60 w 108"/>
                  <a:gd name="T15" fmla="*/ 35 h 59"/>
                  <a:gd name="T16" fmla="*/ 48 w 108"/>
                  <a:gd name="T17" fmla="*/ 23 h 59"/>
                  <a:gd name="T18" fmla="*/ 43 w 108"/>
                  <a:gd name="T19" fmla="*/ 23 h 59"/>
                  <a:gd name="T20" fmla="*/ 36 w 108"/>
                  <a:gd name="T21" fmla="*/ 23 h 59"/>
                  <a:gd name="T22" fmla="*/ 30 w 108"/>
                  <a:gd name="T23" fmla="*/ 18 h 59"/>
                  <a:gd name="T24" fmla="*/ 24 w 108"/>
                  <a:gd name="T25" fmla="*/ 11 h 59"/>
                  <a:gd name="T26" fmla="*/ 18 w 108"/>
                  <a:gd name="T27" fmla="*/ 11 h 59"/>
                  <a:gd name="T28" fmla="*/ 12 w 108"/>
                  <a:gd name="T29" fmla="*/ 11 h 59"/>
                  <a:gd name="T30" fmla="*/ 7 w 108"/>
                  <a:gd name="T31" fmla="*/ 6 h 59"/>
                  <a:gd name="T32" fmla="*/ 0 w 108"/>
                  <a:gd name="T33" fmla="*/ 0 h 5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108" h="59">
                    <a:moveTo>
                      <a:pt x="108" y="59"/>
                    </a:moveTo>
                    <a:lnTo>
                      <a:pt x="102" y="59"/>
                    </a:lnTo>
                    <a:lnTo>
                      <a:pt x="96" y="59"/>
                    </a:lnTo>
                    <a:lnTo>
                      <a:pt x="91" y="54"/>
                    </a:lnTo>
                    <a:lnTo>
                      <a:pt x="85" y="47"/>
                    </a:lnTo>
                    <a:lnTo>
                      <a:pt x="79" y="47"/>
                    </a:lnTo>
                    <a:lnTo>
                      <a:pt x="72" y="47"/>
                    </a:lnTo>
                    <a:lnTo>
                      <a:pt x="60" y="35"/>
                    </a:lnTo>
                    <a:lnTo>
                      <a:pt x="48" y="23"/>
                    </a:lnTo>
                    <a:lnTo>
                      <a:pt x="43" y="23"/>
                    </a:lnTo>
                    <a:lnTo>
                      <a:pt x="36" y="23"/>
                    </a:lnTo>
                    <a:lnTo>
                      <a:pt x="30" y="18"/>
                    </a:lnTo>
                    <a:lnTo>
                      <a:pt x="24" y="11"/>
                    </a:lnTo>
                    <a:lnTo>
                      <a:pt x="18" y="11"/>
                    </a:lnTo>
                    <a:lnTo>
                      <a:pt x="12" y="11"/>
                    </a:lnTo>
                    <a:lnTo>
                      <a:pt x="7" y="6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5533" name="Freeform 413"/>
              <p:cNvSpPr>
                <a:spLocks/>
              </p:cNvSpPr>
              <p:nvPr/>
            </p:nvSpPr>
            <p:spPr bwMode="auto">
              <a:xfrm flipH="1">
                <a:off x="6704" y="1181"/>
                <a:ext cx="3" cy="14"/>
              </a:xfrm>
              <a:custGeom>
                <a:avLst/>
                <a:gdLst>
                  <a:gd name="T0" fmla="*/ 12 w 12"/>
                  <a:gd name="T1" fmla="*/ 61 h 61"/>
                  <a:gd name="T2" fmla="*/ 12 w 12"/>
                  <a:gd name="T3" fmla="*/ 56 h 61"/>
                  <a:gd name="T4" fmla="*/ 12 w 12"/>
                  <a:gd name="T5" fmla="*/ 50 h 61"/>
                  <a:gd name="T6" fmla="*/ 6 w 12"/>
                  <a:gd name="T7" fmla="*/ 44 h 61"/>
                  <a:gd name="T8" fmla="*/ 0 w 12"/>
                  <a:gd name="T9" fmla="*/ 37 h 61"/>
                  <a:gd name="T10" fmla="*/ 0 w 12"/>
                  <a:gd name="T11" fmla="*/ 29 h 61"/>
                  <a:gd name="T12" fmla="*/ 0 w 12"/>
                  <a:gd name="T13" fmla="*/ 19 h 61"/>
                  <a:gd name="T14" fmla="*/ 0 w 12"/>
                  <a:gd name="T15" fmla="*/ 10 h 61"/>
                  <a:gd name="T16" fmla="*/ 0 w 12"/>
                  <a:gd name="T17" fmla="*/ 0 h 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2" h="61">
                    <a:moveTo>
                      <a:pt x="12" y="61"/>
                    </a:moveTo>
                    <a:lnTo>
                      <a:pt x="12" y="56"/>
                    </a:lnTo>
                    <a:lnTo>
                      <a:pt x="12" y="50"/>
                    </a:lnTo>
                    <a:lnTo>
                      <a:pt x="6" y="44"/>
                    </a:lnTo>
                    <a:lnTo>
                      <a:pt x="0" y="37"/>
                    </a:lnTo>
                    <a:lnTo>
                      <a:pt x="0" y="29"/>
                    </a:lnTo>
                    <a:lnTo>
                      <a:pt x="0" y="19"/>
                    </a:lnTo>
                    <a:lnTo>
                      <a:pt x="0" y="10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5534" name="Freeform 414"/>
              <p:cNvSpPr>
                <a:spLocks/>
              </p:cNvSpPr>
              <p:nvPr/>
            </p:nvSpPr>
            <p:spPr bwMode="auto">
              <a:xfrm flipH="1">
                <a:off x="6699" y="1181"/>
                <a:ext cx="8" cy="4"/>
              </a:xfrm>
              <a:custGeom>
                <a:avLst/>
                <a:gdLst>
                  <a:gd name="T0" fmla="*/ 25 w 25"/>
                  <a:gd name="T1" fmla="*/ 13 h 13"/>
                  <a:gd name="T2" fmla="*/ 19 w 25"/>
                  <a:gd name="T3" fmla="*/ 8 h 13"/>
                  <a:gd name="T4" fmla="*/ 12 w 25"/>
                  <a:gd name="T5" fmla="*/ 0 h 13"/>
                  <a:gd name="T6" fmla="*/ 6 w 25"/>
                  <a:gd name="T7" fmla="*/ 0 h 13"/>
                  <a:gd name="T8" fmla="*/ 0 w 25"/>
                  <a:gd name="T9" fmla="*/ 0 h 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5" h="13">
                    <a:moveTo>
                      <a:pt x="25" y="13"/>
                    </a:moveTo>
                    <a:lnTo>
                      <a:pt x="19" y="8"/>
                    </a:lnTo>
                    <a:lnTo>
                      <a:pt x="12" y="0"/>
                    </a:lnTo>
                    <a:lnTo>
                      <a:pt x="6" y="0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5535" name="Freeform 415"/>
              <p:cNvSpPr>
                <a:spLocks/>
              </p:cNvSpPr>
              <p:nvPr/>
            </p:nvSpPr>
            <p:spPr bwMode="auto">
              <a:xfrm flipH="1">
                <a:off x="6707" y="1179"/>
                <a:ext cx="8" cy="2"/>
              </a:xfrm>
              <a:custGeom>
                <a:avLst/>
                <a:gdLst>
                  <a:gd name="T0" fmla="*/ 24 w 24"/>
                  <a:gd name="T1" fmla="*/ 11 h 11"/>
                  <a:gd name="T2" fmla="*/ 18 w 24"/>
                  <a:gd name="T3" fmla="*/ 11 h 11"/>
                  <a:gd name="T4" fmla="*/ 12 w 24"/>
                  <a:gd name="T5" fmla="*/ 11 h 11"/>
                  <a:gd name="T6" fmla="*/ 7 w 24"/>
                  <a:gd name="T7" fmla="*/ 7 h 11"/>
                  <a:gd name="T8" fmla="*/ 0 w 24"/>
                  <a:gd name="T9" fmla="*/ 0 h 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4" h="11">
                    <a:moveTo>
                      <a:pt x="24" y="11"/>
                    </a:moveTo>
                    <a:lnTo>
                      <a:pt x="18" y="11"/>
                    </a:lnTo>
                    <a:lnTo>
                      <a:pt x="12" y="11"/>
                    </a:lnTo>
                    <a:lnTo>
                      <a:pt x="7" y="7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5536" name="Freeform 416"/>
              <p:cNvSpPr>
                <a:spLocks/>
              </p:cNvSpPr>
              <p:nvPr/>
            </p:nvSpPr>
            <p:spPr bwMode="auto">
              <a:xfrm flipH="1">
                <a:off x="6744" y="1160"/>
                <a:ext cx="17" cy="19"/>
              </a:xfrm>
              <a:custGeom>
                <a:avLst/>
                <a:gdLst>
                  <a:gd name="T0" fmla="*/ 37 w 49"/>
                  <a:gd name="T1" fmla="*/ 83 h 83"/>
                  <a:gd name="T2" fmla="*/ 32 w 49"/>
                  <a:gd name="T3" fmla="*/ 83 h 83"/>
                  <a:gd name="T4" fmla="*/ 25 w 49"/>
                  <a:gd name="T5" fmla="*/ 83 h 83"/>
                  <a:gd name="T6" fmla="*/ 19 w 49"/>
                  <a:gd name="T7" fmla="*/ 77 h 83"/>
                  <a:gd name="T8" fmla="*/ 13 w 49"/>
                  <a:gd name="T9" fmla="*/ 71 h 83"/>
                  <a:gd name="T10" fmla="*/ 7 w 49"/>
                  <a:gd name="T11" fmla="*/ 71 h 83"/>
                  <a:gd name="T12" fmla="*/ 0 w 49"/>
                  <a:gd name="T13" fmla="*/ 71 h 83"/>
                  <a:gd name="T14" fmla="*/ 0 w 49"/>
                  <a:gd name="T15" fmla="*/ 59 h 83"/>
                  <a:gd name="T16" fmla="*/ 0 w 49"/>
                  <a:gd name="T17" fmla="*/ 48 h 83"/>
                  <a:gd name="T18" fmla="*/ 0 w 49"/>
                  <a:gd name="T19" fmla="*/ 36 h 83"/>
                  <a:gd name="T20" fmla="*/ 0 w 49"/>
                  <a:gd name="T21" fmla="*/ 23 h 83"/>
                  <a:gd name="T22" fmla="*/ 12 w 49"/>
                  <a:gd name="T23" fmla="*/ 11 h 83"/>
                  <a:gd name="T24" fmla="*/ 25 w 49"/>
                  <a:gd name="T25" fmla="*/ 0 h 83"/>
                  <a:gd name="T26" fmla="*/ 37 w 49"/>
                  <a:gd name="T27" fmla="*/ 0 h 83"/>
                  <a:gd name="T28" fmla="*/ 49 w 49"/>
                  <a:gd name="T29" fmla="*/ 0 h 8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49" h="83">
                    <a:moveTo>
                      <a:pt x="37" y="83"/>
                    </a:moveTo>
                    <a:lnTo>
                      <a:pt x="32" y="83"/>
                    </a:lnTo>
                    <a:lnTo>
                      <a:pt x="25" y="83"/>
                    </a:lnTo>
                    <a:lnTo>
                      <a:pt x="19" y="77"/>
                    </a:lnTo>
                    <a:lnTo>
                      <a:pt x="13" y="71"/>
                    </a:lnTo>
                    <a:lnTo>
                      <a:pt x="7" y="71"/>
                    </a:lnTo>
                    <a:lnTo>
                      <a:pt x="0" y="71"/>
                    </a:lnTo>
                    <a:lnTo>
                      <a:pt x="0" y="59"/>
                    </a:lnTo>
                    <a:lnTo>
                      <a:pt x="0" y="48"/>
                    </a:lnTo>
                    <a:lnTo>
                      <a:pt x="0" y="36"/>
                    </a:lnTo>
                    <a:lnTo>
                      <a:pt x="0" y="23"/>
                    </a:lnTo>
                    <a:lnTo>
                      <a:pt x="12" y="11"/>
                    </a:lnTo>
                    <a:lnTo>
                      <a:pt x="25" y="0"/>
                    </a:lnTo>
                    <a:lnTo>
                      <a:pt x="37" y="0"/>
                    </a:lnTo>
                    <a:lnTo>
                      <a:pt x="49" y="0"/>
                    </a:lnTo>
                  </a:path>
                </a:pathLst>
              </a:custGeom>
              <a:noFill/>
              <a:ln w="1905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5537" name="Freeform 417"/>
              <p:cNvSpPr>
                <a:spLocks/>
              </p:cNvSpPr>
              <p:nvPr/>
            </p:nvSpPr>
            <p:spPr bwMode="auto">
              <a:xfrm flipH="1">
                <a:off x="6732" y="1177"/>
                <a:ext cx="15" cy="2"/>
              </a:xfrm>
              <a:custGeom>
                <a:avLst/>
                <a:gdLst>
                  <a:gd name="T0" fmla="*/ 0 w 49"/>
                  <a:gd name="T1" fmla="*/ 12 h 12"/>
                  <a:gd name="T2" fmla="*/ 11 w 49"/>
                  <a:gd name="T3" fmla="*/ 12 h 12"/>
                  <a:gd name="T4" fmla="*/ 24 w 49"/>
                  <a:gd name="T5" fmla="*/ 12 h 12"/>
                  <a:gd name="T6" fmla="*/ 30 w 49"/>
                  <a:gd name="T7" fmla="*/ 6 h 12"/>
                  <a:gd name="T8" fmla="*/ 36 w 49"/>
                  <a:gd name="T9" fmla="*/ 0 h 12"/>
                  <a:gd name="T10" fmla="*/ 42 w 49"/>
                  <a:gd name="T11" fmla="*/ 0 h 12"/>
                  <a:gd name="T12" fmla="*/ 49 w 49"/>
                  <a:gd name="T13" fmla="*/ 0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9" h="12">
                    <a:moveTo>
                      <a:pt x="0" y="12"/>
                    </a:moveTo>
                    <a:lnTo>
                      <a:pt x="11" y="12"/>
                    </a:lnTo>
                    <a:lnTo>
                      <a:pt x="24" y="12"/>
                    </a:lnTo>
                    <a:lnTo>
                      <a:pt x="30" y="6"/>
                    </a:lnTo>
                    <a:lnTo>
                      <a:pt x="36" y="0"/>
                    </a:lnTo>
                    <a:lnTo>
                      <a:pt x="42" y="0"/>
                    </a:lnTo>
                    <a:lnTo>
                      <a:pt x="49" y="0"/>
                    </a:lnTo>
                  </a:path>
                </a:pathLst>
              </a:custGeom>
              <a:noFill/>
              <a:ln w="1905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5538" name="Freeform 418"/>
              <p:cNvSpPr>
                <a:spLocks/>
              </p:cNvSpPr>
              <p:nvPr/>
            </p:nvSpPr>
            <p:spPr bwMode="auto">
              <a:xfrm flipH="1">
                <a:off x="6715" y="1177"/>
                <a:ext cx="17" cy="2"/>
              </a:xfrm>
              <a:custGeom>
                <a:avLst/>
                <a:gdLst>
                  <a:gd name="T0" fmla="*/ 47 w 47"/>
                  <a:gd name="T1" fmla="*/ 12 h 12"/>
                  <a:gd name="T2" fmla="*/ 41 w 47"/>
                  <a:gd name="T3" fmla="*/ 12 h 12"/>
                  <a:gd name="T4" fmla="*/ 35 w 47"/>
                  <a:gd name="T5" fmla="*/ 12 h 12"/>
                  <a:gd name="T6" fmla="*/ 29 w 47"/>
                  <a:gd name="T7" fmla="*/ 6 h 12"/>
                  <a:gd name="T8" fmla="*/ 23 w 47"/>
                  <a:gd name="T9" fmla="*/ 0 h 12"/>
                  <a:gd name="T10" fmla="*/ 11 w 47"/>
                  <a:gd name="T11" fmla="*/ 0 h 12"/>
                  <a:gd name="T12" fmla="*/ 0 w 47"/>
                  <a:gd name="T13" fmla="*/ 0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7" h="12">
                    <a:moveTo>
                      <a:pt x="47" y="12"/>
                    </a:moveTo>
                    <a:lnTo>
                      <a:pt x="41" y="12"/>
                    </a:lnTo>
                    <a:lnTo>
                      <a:pt x="35" y="12"/>
                    </a:lnTo>
                    <a:lnTo>
                      <a:pt x="29" y="6"/>
                    </a:lnTo>
                    <a:lnTo>
                      <a:pt x="23" y="0"/>
                    </a:lnTo>
                    <a:lnTo>
                      <a:pt x="11" y="0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5539" name="Freeform 419"/>
              <p:cNvSpPr>
                <a:spLocks/>
              </p:cNvSpPr>
              <p:nvPr/>
            </p:nvSpPr>
            <p:spPr bwMode="auto">
              <a:xfrm flipH="1">
                <a:off x="6715" y="1171"/>
                <a:ext cx="17" cy="8"/>
              </a:xfrm>
              <a:custGeom>
                <a:avLst/>
                <a:gdLst>
                  <a:gd name="T0" fmla="*/ 47 w 47"/>
                  <a:gd name="T1" fmla="*/ 35 h 35"/>
                  <a:gd name="T2" fmla="*/ 47 w 47"/>
                  <a:gd name="T3" fmla="*/ 27 h 35"/>
                  <a:gd name="T4" fmla="*/ 47 w 47"/>
                  <a:gd name="T5" fmla="*/ 17 h 35"/>
                  <a:gd name="T6" fmla="*/ 47 w 47"/>
                  <a:gd name="T7" fmla="*/ 9 h 35"/>
                  <a:gd name="T8" fmla="*/ 47 w 47"/>
                  <a:gd name="T9" fmla="*/ 0 h 35"/>
                  <a:gd name="T10" fmla="*/ 35 w 47"/>
                  <a:gd name="T11" fmla="*/ 0 h 35"/>
                  <a:gd name="T12" fmla="*/ 23 w 47"/>
                  <a:gd name="T13" fmla="*/ 0 h 35"/>
                  <a:gd name="T14" fmla="*/ 11 w 47"/>
                  <a:gd name="T15" fmla="*/ 0 h 35"/>
                  <a:gd name="T16" fmla="*/ 0 w 47"/>
                  <a:gd name="T17" fmla="*/ 0 h 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47" h="35">
                    <a:moveTo>
                      <a:pt x="47" y="35"/>
                    </a:moveTo>
                    <a:lnTo>
                      <a:pt x="47" y="27"/>
                    </a:lnTo>
                    <a:lnTo>
                      <a:pt x="47" y="17"/>
                    </a:lnTo>
                    <a:lnTo>
                      <a:pt x="47" y="9"/>
                    </a:lnTo>
                    <a:lnTo>
                      <a:pt x="47" y="0"/>
                    </a:lnTo>
                    <a:lnTo>
                      <a:pt x="35" y="0"/>
                    </a:lnTo>
                    <a:lnTo>
                      <a:pt x="23" y="0"/>
                    </a:lnTo>
                    <a:lnTo>
                      <a:pt x="11" y="0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5540" name="Freeform 420"/>
              <p:cNvSpPr>
                <a:spLocks/>
              </p:cNvSpPr>
              <p:nvPr/>
            </p:nvSpPr>
            <p:spPr bwMode="auto">
              <a:xfrm flipH="1">
                <a:off x="6731" y="1171"/>
                <a:ext cx="1" cy="6"/>
              </a:xfrm>
              <a:custGeom>
                <a:avLst/>
                <a:gdLst>
                  <a:gd name="T0" fmla="*/ 23 h 23"/>
                  <a:gd name="T1" fmla="*/ 11 h 23"/>
                  <a:gd name="T2" fmla="*/ 0 h 23"/>
                </a:gdLst>
                <a:ahLst/>
                <a:cxnLst>
                  <a:cxn ang="0">
                    <a:pos x="0" y="T0"/>
                  </a:cxn>
                  <a:cxn ang="0">
                    <a:pos x="0" y="T1"/>
                  </a:cxn>
                  <a:cxn ang="0">
                    <a:pos x="0" y="T2"/>
                  </a:cxn>
                </a:cxnLst>
                <a:rect l="0" t="0" r="r" b="b"/>
                <a:pathLst>
                  <a:path h="23">
                    <a:moveTo>
                      <a:pt x="0" y="23"/>
                    </a:moveTo>
                    <a:lnTo>
                      <a:pt x="0" y="11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5541" name="Freeform 421"/>
              <p:cNvSpPr>
                <a:spLocks/>
              </p:cNvSpPr>
              <p:nvPr/>
            </p:nvSpPr>
            <p:spPr bwMode="auto">
              <a:xfrm flipH="1">
                <a:off x="6732" y="1160"/>
                <a:ext cx="12" cy="11"/>
              </a:xfrm>
              <a:custGeom>
                <a:avLst/>
                <a:gdLst>
                  <a:gd name="T0" fmla="*/ 37 w 37"/>
                  <a:gd name="T1" fmla="*/ 48 h 48"/>
                  <a:gd name="T2" fmla="*/ 27 w 37"/>
                  <a:gd name="T3" fmla="*/ 38 h 48"/>
                  <a:gd name="T4" fmla="*/ 18 w 37"/>
                  <a:gd name="T5" fmla="*/ 29 h 48"/>
                  <a:gd name="T6" fmla="*/ 9 w 37"/>
                  <a:gd name="T7" fmla="*/ 21 h 48"/>
                  <a:gd name="T8" fmla="*/ 0 w 37"/>
                  <a:gd name="T9" fmla="*/ 11 h 48"/>
                  <a:gd name="T10" fmla="*/ 0 w 37"/>
                  <a:gd name="T11" fmla="*/ 5 h 48"/>
                  <a:gd name="T12" fmla="*/ 0 w 37"/>
                  <a:gd name="T13" fmla="*/ 0 h 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7" h="48">
                    <a:moveTo>
                      <a:pt x="37" y="48"/>
                    </a:moveTo>
                    <a:lnTo>
                      <a:pt x="27" y="38"/>
                    </a:lnTo>
                    <a:lnTo>
                      <a:pt x="18" y="29"/>
                    </a:lnTo>
                    <a:lnTo>
                      <a:pt x="9" y="21"/>
                    </a:lnTo>
                    <a:lnTo>
                      <a:pt x="0" y="11"/>
                    </a:lnTo>
                    <a:lnTo>
                      <a:pt x="0" y="5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</p:grpSp>
        <p:sp>
          <p:nvSpPr>
            <p:cNvPr id="5544" name="Line 424"/>
            <p:cNvSpPr>
              <a:spLocks noChangeShapeType="1"/>
            </p:cNvSpPr>
            <p:nvPr/>
          </p:nvSpPr>
          <p:spPr bwMode="auto">
            <a:xfrm flipV="1">
              <a:off x="-463" y="929"/>
              <a:ext cx="0" cy="118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545" name="Text Box 425"/>
            <p:cNvSpPr txBox="1">
              <a:spLocks noChangeArrowheads="1"/>
            </p:cNvSpPr>
            <p:nvPr/>
          </p:nvSpPr>
          <p:spPr bwMode="auto">
            <a:xfrm>
              <a:off x="-1127" y="2216"/>
              <a:ext cx="494" cy="2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9050" algn="ctr">
                  <a:solidFill>
                    <a:schemeClr val="accent2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800" b="1">
                  <a:solidFill>
                    <a:schemeClr val="tx1"/>
                  </a:solidFill>
                  <a:latin typeface="Arial" pitchFamily="34" charset="0"/>
                </a:defRPr>
              </a:lvl1pPr>
              <a:lvl2pPr marL="571500">
                <a:defRPr sz="2800" b="1"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>
                <a:defRPr sz="2800" b="1">
                  <a:solidFill>
                    <a:schemeClr val="tx1"/>
                  </a:solidFill>
                  <a:latin typeface="Arial" pitchFamily="34" charset="0"/>
                </a:defRPr>
              </a:lvl3pPr>
              <a:lvl4pPr marL="1714500">
                <a:defRPr sz="2800" b="1">
                  <a:solidFill>
                    <a:schemeClr val="tx1"/>
                  </a:solidFill>
                  <a:latin typeface="Arial" pitchFamily="34" charset="0"/>
                </a:defRPr>
              </a:lvl4pPr>
              <a:lvl5pPr marL="2286000">
                <a:defRPr sz="2800" b="1">
                  <a:solidFill>
                    <a:schemeClr val="tx1"/>
                  </a:solidFill>
                  <a:latin typeface="Arial" pitchFamily="34" charset="0"/>
                </a:defRPr>
              </a:lvl5pPr>
              <a:lvl6pPr marL="27432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itchFamily="34" charset="0"/>
                </a:defRPr>
              </a:lvl6pPr>
              <a:lvl7pPr marL="32004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itchFamily="34" charset="0"/>
                </a:defRPr>
              </a:lvl7pPr>
              <a:lvl8pPr marL="3657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itchFamily="34" charset="0"/>
                </a:defRPr>
              </a:lvl8pPr>
              <a:lvl9pPr marL="41148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r>
                <a:rPr lang="en-US" sz="1600"/>
                <a:t>mol.%</a:t>
              </a:r>
              <a:endParaRPr lang="ru-RU" sz="1600"/>
            </a:p>
          </p:txBody>
        </p:sp>
        <p:sp>
          <p:nvSpPr>
            <p:cNvPr id="5546" name="Text Box 426"/>
            <p:cNvSpPr txBox="1">
              <a:spLocks noChangeArrowheads="1"/>
            </p:cNvSpPr>
            <p:nvPr/>
          </p:nvSpPr>
          <p:spPr bwMode="auto">
            <a:xfrm>
              <a:off x="-1505" y="2124"/>
              <a:ext cx="280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9050" algn="ctr">
                  <a:solidFill>
                    <a:schemeClr val="accent2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800" b="1">
                  <a:solidFill>
                    <a:schemeClr val="tx1"/>
                  </a:solidFill>
                  <a:latin typeface="Arial" pitchFamily="34" charset="0"/>
                </a:defRPr>
              </a:lvl1pPr>
              <a:lvl2pPr marL="571500">
                <a:defRPr sz="2800" b="1"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>
                <a:defRPr sz="2800" b="1">
                  <a:solidFill>
                    <a:schemeClr val="tx1"/>
                  </a:solidFill>
                  <a:latin typeface="Arial" pitchFamily="34" charset="0"/>
                </a:defRPr>
              </a:lvl3pPr>
              <a:lvl4pPr marL="1714500">
                <a:defRPr sz="2800" b="1">
                  <a:solidFill>
                    <a:schemeClr val="tx1"/>
                  </a:solidFill>
                  <a:latin typeface="Arial" pitchFamily="34" charset="0"/>
                </a:defRPr>
              </a:lvl4pPr>
              <a:lvl5pPr marL="2286000">
                <a:defRPr sz="2800" b="1">
                  <a:solidFill>
                    <a:schemeClr val="tx1"/>
                  </a:solidFill>
                  <a:latin typeface="Arial" pitchFamily="34" charset="0"/>
                </a:defRPr>
              </a:lvl5pPr>
              <a:lvl6pPr marL="27432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itchFamily="34" charset="0"/>
                </a:defRPr>
              </a:lvl6pPr>
              <a:lvl7pPr marL="32004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itchFamily="34" charset="0"/>
                </a:defRPr>
              </a:lvl7pPr>
              <a:lvl8pPr marL="3657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itchFamily="34" charset="0"/>
                </a:defRPr>
              </a:lvl8pPr>
              <a:lvl9pPr marL="41148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/>
              <a:r>
                <a:rPr lang="en-US" sz="1000"/>
                <a:t>CaO</a:t>
              </a:r>
              <a:endParaRPr lang="ru-RU" sz="1000"/>
            </a:p>
          </p:txBody>
        </p:sp>
        <p:sp>
          <p:nvSpPr>
            <p:cNvPr id="5547" name="Text Box 427"/>
            <p:cNvSpPr txBox="1">
              <a:spLocks noChangeArrowheads="1"/>
            </p:cNvSpPr>
            <p:nvPr/>
          </p:nvSpPr>
          <p:spPr bwMode="auto">
            <a:xfrm>
              <a:off x="-1296" y="2124"/>
              <a:ext cx="20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9050" algn="ctr">
                  <a:solidFill>
                    <a:schemeClr val="accent2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800" b="1">
                  <a:solidFill>
                    <a:schemeClr val="tx1"/>
                  </a:solidFill>
                  <a:latin typeface="Arial" pitchFamily="34" charset="0"/>
                </a:defRPr>
              </a:lvl1pPr>
              <a:lvl2pPr marL="571500">
                <a:defRPr sz="2800" b="1"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>
                <a:defRPr sz="2800" b="1">
                  <a:solidFill>
                    <a:schemeClr val="tx1"/>
                  </a:solidFill>
                  <a:latin typeface="Arial" pitchFamily="34" charset="0"/>
                </a:defRPr>
              </a:lvl3pPr>
              <a:lvl4pPr marL="1714500">
                <a:defRPr sz="2800" b="1">
                  <a:solidFill>
                    <a:schemeClr val="tx1"/>
                  </a:solidFill>
                  <a:latin typeface="Arial" pitchFamily="34" charset="0"/>
                </a:defRPr>
              </a:lvl4pPr>
              <a:lvl5pPr marL="2286000">
                <a:defRPr sz="2800" b="1">
                  <a:solidFill>
                    <a:schemeClr val="tx1"/>
                  </a:solidFill>
                  <a:latin typeface="Arial" pitchFamily="34" charset="0"/>
                </a:defRPr>
              </a:lvl5pPr>
              <a:lvl6pPr marL="27432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itchFamily="34" charset="0"/>
                </a:defRPr>
              </a:lvl6pPr>
              <a:lvl7pPr marL="32004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itchFamily="34" charset="0"/>
                </a:defRPr>
              </a:lvl7pPr>
              <a:lvl8pPr marL="3657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itchFamily="34" charset="0"/>
                </a:defRPr>
              </a:lvl8pPr>
              <a:lvl9pPr marL="41148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/>
              <a:r>
                <a:rPr lang="en-US" sz="1000"/>
                <a:t>20</a:t>
              </a:r>
              <a:endParaRPr lang="ru-RU" sz="1000"/>
            </a:p>
          </p:txBody>
        </p:sp>
        <p:sp>
          <p:nvSpPr>
            <p:cNvPr id="5548" name="Text Box 428"/>
            <p:cNvSpPr txBox="1">
              <a:spLocks noChangeArrowheads="1"/>
            </p:cNvSpPr>
            <p:nvPr/>
          </p:nvSpPr>
          <p:spPr bwMode="auto">
            <a:xfrm>
              <a:off x="-1110" y="2124"/>
              <a:ext cx="20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9050" algn="ctr">
                  <a:solidFill>
                    <a:schemeClr val="accent2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800" b="1">
                  <a:solidFill>
                    <a:schemeClr val="tx1"/>
                  </a:solidFill>
                  <a:latin typeface="Arial" pitchFamily="34" charset="0"/>
                </a:defRPr>
              </a:lvl1pPr>
              <a:lvl2pPr marL="571500">
                <a:defRPr sz="2800" b="1"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>
                <a:defRPr sz="2800" b="1">
                  <a:solidFill>
                    <a:schemeClr val="tx1"/>
                  </a:solidFill>
                  <a:latin typeface="Arial" pitchFamily="34" charset="0"/>
                </a:defRPr>
              </a:lvl3pPr>
              <a:lvl4pPr marL="1714500">
                <a:defRPr sz="2800" b="1">
                  <a:solidFill>
                    <a:schemeClr val="tx1"/>
                  </a:solidFill>
                  <a:latin typeface="Arial" pitchFamily="34" charset="0"/>
                </a:defRPr>
              </a:lvl4pPr>
              <a:lvl5pPr marL="2286000">
                <a:defRPr sz="2800" b="1">
                  <a:solidFill>
                    <a:schemeClr val="tx1"/>
                  </a:solidFill>
                  <a:latin typeface="Arial" pitchFamily="34" charset="0"/>
                </a:defRPr>
              </a:lvl5pPr>
              <a:lvl6pPr marL="27432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itchFamily="34" charset="0"/>
                </a:defRPr>
              </a:lvl6pPr>
              <a:lvl7pPr marL="32004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itchFamily="34" charset="0"/>
                </a:defRPr>
              </a:lvl7pPr>
              <a:lvl8pPr marL="3657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itchFamily="34" charset="0"/>
                </a:defRPr>
              </a:lvl8pPr>
              <a:lvl9pPr marL="41148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/>
              <a:r>
                <a:rPr lang="en-US" sz="1000"/>
                <a:t>40</a:t>
              </a:r>
              <a:endParaRPr lang="ru-RU" sz="1000"/>
            </a:p>
          </p:txBody>
        </p:sp>
        <p:sp>
          <p:nvSpPr>
            <p:cNvPr id="5549" name="Text Box 429"/>
            <p:cNvSpPr txBox="1">
              <a:spLocks noChangeArrowheads="1"/>
            </p:cNvSpPr>
            <p:nvPr/>
          </p:nvSpPr>
          <p:spPr bwMode="auto">
            <a:xfrm>
              <a:off x="-937" y="2124"/>
              <a:ext cx="20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9050" algn="ctr">
                  <a:solidFill>
                    <a:schemeClr val="accent2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800" b="1">
                  <a:solidFill>
                    <a:schemeClr val="tx1"/>
                  </a:solidFill>
                  <a:latin typeface="Arial" pitchFamily="34" charset="0"/>
                </a:defRPr>
              </a:lvl1pPr>
              <a:lvl2pPr marL="571500">
                <a:defRPr sz="2800" b="1"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>
                <a:defRPr sz="2800" b="1">
                  <a:solidFill>
                    <a:schemeClr val="tx1"/>
                  </a:solidFill>
                  <a:latin typeface="Arial" pitchFamily="34" charset="0"/>
                </a:defRPr>
              </a:lvl3pPr>
              <a:lvl4pPr marL="1714500">
                <a:defRPr sz="2800" b="1">
                  <a:solidFill>
                    <a:schemeClr val="tx1"/>
                  </a:solidFill>
                  <a:latin typeface="Arial" pitchFamily="34" charset="0"/>
                </a:defRPr>
              </a:lvl4pPr>
              <a:lvl5pPr marL="2286000">
                <a:defRPr sz="2800" b="1">
                  <a:solidFill>
                    <a:schemeClr val="tx1"/>
                  </a:solidFill>
                  <a:latin typeface="Arial" pitchFamily="34" charset="0"/>
                </a:defRPr>
              </a:lvl5pPr>
              <a:lvl6pPr marL="27432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itchFamily="34" charset="0"/>
                </a:defRPr>
              </a:lvl6pPr>
              <a:lvl7pPr marL="32004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itchFamily="34" charset="0"/>
                </a:defRPr>
              </a:lvl7pPr>
              <a:lvl8pPr marL="3657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itchFamily="34" charset="0"/>
                </a:defRPr>
              </a:lvl8pPr>
              <a:lvl9pPr marL="41148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/>
              <a:r>
                <a:rPr lang="en-US" sz="1000"/>
                <a:t>60</a:t>
              </a:r>
              <a:endParaRPr lang="ru-RU" sz="1000"/>
            </a:p>
          </p:txBody>
        </p:sp>
        <p:sp>
          <p:nvSpPr>
            <p:cNvPr id="5550" name="Text Box 430"/>
            <p:cNvSpPr txBox="1">
              <a:spLocks noChangeArrowheads="1"/>
            </p:cNvSpPr>
            <p:nvPr/>
          </p:nvSpPr>
          <p:spPr bwMode="auto">
            <a:xfrm>
              <a:off x="-751" y="2124"/>
              <a:ext cx="220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9050" algn="ctr">
                  <a:solidFill>
                    <a:schemeClr val="accent2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800" b="1">
                  <a:solidFill>
                    <a:schemeClr val="tx1"/>
                  </a:solidFill>
                  <a:latin typeface="Arial" pitchFamily="34" charset="0"/>
                </a:defRPr>
              </a:lvl1pPr>
              <a:lvl2pPr marL="571500">
                <a:defRPr sz="2800" b="1"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>
                <a:defRPr sz="2800" b="1">
                  <a:solidFill>
                    <a:schemeClr val="tx1"/>
                  </a:solidFill>
                  <a:latin typeface="Arial" pitchFamily="34" charset="0"/>
                </a:defRPr>
              </a:lvl3pPr>
              <a:lvl4pPr marL="1714500">
                <a:defRPr sz="2800" b="1">
                  <a:solidFill>
                    <a:schemeClr val="tx1"/>
                  </a:solidFill>
                  <a:latin typeface="Arial" pitchFamily="34" charset="0"/>
                </a:defRPr>
              </a:lvl4pPr>
              <a:lvl5pPr marL="2286000">
                <a:defRPr sz="2800" b="1">
                  <a:solidFill>
                    <a:schemeClr val="tx1"/>
                  </a:solidFill>
                  <a:latin typeface="Arial" pitchFamily="34" charset="0"/>
                </a:defRPr>
              </a:lvl5pPr>
              <a:lvl6pPr marL="27432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itchFamily="34" charset="0"/>
                </a:defRPr>
              </a:lvl6pPr>
              <a:lvl7pPr marL="32004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itchFamily="34" charset="0"/>
                </a:defRPr>
              </a:lvl7pPr>
              <a:lvl8pPr marL="3657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itchFamily="34" charset="0"/>
                </a:defRPr>
              </a:lvl8pPr>
              <a:lvl9pPr marL="41148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/>
              <a:r>
                <a:rPr lang="en-US" sz="1000"/>
                <a:t>80</a:t>
              </a:r>
              <a:endParaRPr lang="ru-RU" sz="1000"/>
            </a:p>
          </p:txBody>
        </p:sp>
        <p:sp>
          <p:nvSpPr>
            <p:cNvPr id="5551" name="Text Box 431"/>
            <p:cNvSpPr txBox="1">
              <a:spLocks noChangeArrowheads="1"/>
            </p:cNvSpPr>
            <p:nvPr/>
          </p:nvSpPr>
          <p:spPr bwMode="auto">
            <a:xfrm>
              <a:off x="-604" y="2124"/>
              <a:ext cx="267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9050" algn="ctr">
                  <a:solidFill>
                    <a:schemeClr val="accent2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800" b="1">
                  <a:solidFill>
                    <a:schemeClr val="tx1"/>
                  </a:solidFill>
                  <a:latin typeface="Arial" pitchFamily="34" charset="0"/>
                </a:defRPr>
              </a:lvl1pPr>
              <a:lvl2pPr marL="571500">
                <a:defRPr sz="2800" b="1"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>
                <a:defRPr sz="2800" b="1">
                  <a:solidFill>
                    <a:schemeClr val="tx1"/>
                  </a:solidFill>
                  <a:latin typeface="Arial" pitchFamily="34" charset="0"/>
                </a:defRPr>
              </a:lvl3pPr>
              <a:lvl4pPr marL="1714500">
                <a:defRPr sz="2800" b="1">
                  <a:solidFill>
                    <a:schemeClr val="tx1"/>
                  </a:solidFill>
                  <a:latin typeface="Arial" pitchFamily="34" charset="0"/>
                </a:defRPr>
              </a:lvl4pPr>
              <a:lvl5pPr marL="2286000">
                <a:defRPr sz="2800" b="1">
                  <a:solidFill>
                    <a:schemeClr val="tx1"/>
                  </a:solidFill>
                  <a:latin typeface="Arial" pitchFamily="34" charset="0"/>
                </a:defRPr>
              </a:lvl5pPr>
              <a:lvl6pPr marL="27432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itchFamily="34" charset="0"/>
                </a:defRPr>
              </a:lvl6pPr>
              <a:lvl7pPr marL="32004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itchFamily="34" charset="0"/>
                </a:defRPr>
              </a:lvl7pPr>
              <a:lvl8pPr marL="3657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itchFamily="34" charset="0"/>
                </a:defRPr>
              </a:lvl8pPr>
              <a:lvl9pPr marL="41148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/>
              <a:r>
                <a:rPr lang="en-US" sz="1000"/>
                <a:t>UO</a:t>
              </a:r>
              <a:r>
                <a:rPr lang="en-US" sz="1000" baseline="-25000"/>
                <a:t>2</a:t>
              </a:r>
              <a:endParaRPr lang="ru-RU" sz="1000"/>
            </a:p>
          </p:txBody>
        </p:sp>
        <p:sp>
          <p:nvSpPr>
            <p:cNvPr id="5552" name="Line 432"/>
            <p:cNvSpPr>
              <a:spLocks noChangeShapeType="1"/>
            </p:cNvSpPr>
            <p:nvPr/>
          </p:nvSpPr>
          <p:spPr bwMode="auto">
            <a:xfrm>
              <a:off x="-1362" y="2113"/>
              <a:ext cx="899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553" name="Line 433"/>
            <p:cNvSpPr>
              <a:spLocks noChangeShapeType="1"/>
            </p:cNvSpPr>
            <p:nvPr/>
          </p:nvSpPr>
          <p:spPr bwMode="auto">
            <a:xfrm flipV="1">
              <a:off x="-1183" y="2071"/>
              <a:ext cx="0" cy="4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554" name="Line 434"/>
            <p:cNvSpPr>
              <a:spLocks noChangeShapeType="1"/>
            </p:cNvSpPr>
            <p:nvPr/>
          </p:nvSpPr>
          <p:spPr bwMode="auto">
            <a:xfrm flipV="1">
              <a:off x="-1005" y="2071"/>
              <a:ext cx="0" cy="4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555" name="Line 435"/>
            <p:cNvSpPr>
              <a:spLocks noChangeShapeType="1"/>
            </p:cNvSpPr>
            <p:nvPr/>
          </p:nvSpPr>
          <p:spPr bwMode="auto">
            <a:xfrm flipV="1">
              <a:off x="-826" y="2071"/>
              <a:ext cx="0" cy="4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556" name="Line 436"/>
            <p:cNvSpPr>
              <a:spLocks noChangeShapeType="1"/>
            </p:cNvSpPr>
            <p:nvPr/>
          </p:nvSpPr>
          <p:spPr bwMode="auto">
            <a:xfrm flipV="1">
              <a:off x="-649" y="2071"/>
              <a:ext cx="0" cy="4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557" name="Line 437"/>
            <p:cNvSpPr>
              <a:spLocks noChangeShapeType="1"/>
            </p:cNvSpPr>
            <p:nvPr/>
          </p:nvSpPr>
          <p:spPr bwMode="auto">
            <a:xfrm flipV="1">
              <a:off x="-1362" y="929"/>
              <a:ext cx="0" cy="118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558" name="Text Box 438"/>
            <p:cNvSpPr txBox="1">
              <a:spLocks noChangeArrowheads="1"/>
            </p:cNvSpPr>
            <p:nvPr/>
          </p:nvSpPr>
          <p:spPr bwMode="auto">
            <a:xfrm>
              <a:off x="-1499" y="823"/>
              <a:ext cx="300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9050" algn="ctr">
                  <a:solidFill>
                    <a:schemeClr val="accent2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800" b="1">
                  <a:solidFill>
                    <a:schemeClr val="tx1"/>
                  </a:solidFill>
                  <a:latin typeface="Arial" pitchFamily="34" charset="0"/>
                </a:defRPr>
              </a:lvl1pPr>
              <a:lvl2pPr marL="571500">
                <a:defRPr sz="2800" b="1"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>
                <a:defRPr sz="2800" b="1">
                  <a:solidFill>
                    <a:schemeClr val="tx1"/>
                  </a:solidFill>
                  <a:latin typeface="Arial" pitchFamily="34" charset="0"/>
                </a:defRPr>
              </a:lvl3pPr>
              <a:lvl4pPr marL="1714500">
                <a:defRPr sz="2800" b="1">
                  <a:solidFill>
                    <a:schemeClr val="tx1"/>
                  </a:solidFill>
                  <a:latin typeface="Arial" pitchFamily="34" charset="0"/>
                </a:defRPr>
              </a:lvl4pPr>
              <a:lvl5pPr marL="2286000">
                <a:defRPr sz="2800" b="1">
                  <a:solidFill>
                    <a:schemeClr val="tx1"/>
                  </a:solidFill>
                  <a:latin typeface="Arial" pitchFamily="34" charset="0"/>
                </a:defRPr>
              </a:lvl5pPr>
              <a:lvl6pPr marL="27432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itchFamily="34" charset="0"/>
                </a:defRPr>
              </a:lvl6pPr>
              <a:lvl7pPr marL="32004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itchFamily="34" charset="0"/>
                </a:defRPr>
              </a:lvl7pPr>
              <a:lvl8pPr marL="3657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itchFamily="34" charset="0"/>
                </a:defRPr>
              </a:lvl8pPr>
              <a:lvl9pPr marL="41148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/>
              <a:r>
                <a:rPr lang="en-US" sz="1000"/>
                <a:t>T, </a:t>
              </a:r>
              <a:r>
                <a:rPr lang="en-US" sz="1000">
                  <a:sym typeface="Symbol" pitchFamily="18" charset="2"/>
                </a:rPr>
                <a:t>C</a:t>
              </a:r>
            </a:p>
          </p:txBody>
        </p:sp>
        <p:grpSp>
          <p:nvGrpSpPr>
            <p:cNvPr id="5559" name="Group 439"/>
            <p:cNvGrpSpPr>
              <a:grpSpLocks/>
            </p:cNvGrpSpPr>
            <p:nvPr/>
          </p:nvGrpSpPr>
          <p:grpSpPr bwMode="auto">
            <a:xfrm>
              <a:off x="-1636" y="2047"/>
              <a:ext cx="313" cy="154"/>
              <a:chOff x="2253" y="3929"/>
              <a:chExt cx="403" cy="189"/>
            </a:xfrm>
          </p:grpSpPr>
          <p:sp>
            <p:nvSpPr>
              <p:cNvPr id="5560" name="Line 440"/>
              <p:cNvSpPr>
                <a:spLocks noChangeShapeType="1"/>
              </p:cNvSpPr>
              <p:nvPr/>
            </p:nvSpPr>
            <p:spPr bwMode="auto">
              <a:xfrm rot="5400000" flipV="1">
                <a:off x="2630" y="3984"/>
                <a:ext cx="0" cy="5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5561" name="Text Box 441"/>
              <p:cNvSpPr txBox="1">
                <a:spLocks noChangeArrowheads="1"/>
              </p:cNvSpPr>
              <p:nvPr/>
            </p:nvSpPr>
            <p:spPr bwMode="auto">
              <a:xfrm>
                <a:off x="2253" y="3929"/>
                <a:ext cx="376" cy="18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9050" algn="ctr">
                    <a:solidFill>
                      <a:schemeClr val="accent2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800" b="1">
                    <a:solidFill>
                      <a:schemeClr val="tx1"/>
                    </a:solidFill>
                    <a:latin typeface="Arial" pitchFamily="34" charset="0"/>
                  </a:defRPr>
                </a:lvl1pPr>
                <a:lvl2pPr marL="571500">
                  <a:defRPr sz="2800" b="1">
                    <a:solidFill>
                      <a:schemeClr val="tx1"/>
                    </a:solidFill>
                    <a:latin typeface="Arial" pitchFamily="34" charset="0"/>
                  </a:defRPr>
                </a:lvl2pPr>
                <a:lvl3pPr marL="1143000">
                  <a:defRPr sz="2800" b="1">
                    <a:solidFill>
                      <a:schemeClr val="tx1"/>
                    </a:solidFill>
                    <a:latin typeface="Arial" pitchFamily="34" charset="0"/>
                  </a:defRPr>
                </a:lvl3pPr>
                <a:lvl4pPr marL="1714500">
                  <a:defRPr sz="2800" b="1">
                    <a:solidFill>
                      <a:schemeClr val="tx1"/>
                    </a:solidFill>
                    <a:latin typeface="Arial" pitchFamily="34" charset="0"/>
                  </a:defRPr>
                </a:lvl4pPr>
                <a:lvl5pPr marL="2286000">
                  <a:defRPr sz="2800" b="1">
                    <a:solidFill>
                      <a:schemeClr val="tx1"/>
                    </a:solidFill>
                    <a:latin typeface="Arial" pitchFamily="34" charset="0"/>
                  </a:defRPr>
                </a:lvl5pPr>
                <a:lvl6pPr marL="2743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1"/>
                    </a:solidFill>
                    <a:latin typeface="Arial" pitchFamily="34" charset="0"/>
                  </a:defRPr>
                </a:lvl6pPr>
                <a:lvl7pPr marL="3200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1"/>
                    </a:solidFill>
                    <a:latin typeface="Arial" pitchFamily="34" charset="0"/>
                  </a:defRPr>
                </a:lvl7pPr>
                <a:lvl8pPr marL="3657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1"/>
                    </a:solidFill>
                    <a:latin typeface="Arial" pitchFamily="34" charset="0"/>
                  </a:defRPr>
                </a:lvl8pPr>
                <a:lvl9pPr marL="4114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1"/>
                    </a:solidFill>
                    <a:latin typeface="Arial" pitchFamily="34" charset="0"/>
                  </a:defRPr>
                </a:lvl9pPr>
              </a:lstStyle>
              <a:p>
                <a:pPr algn="r"/>
                <a:r>
                  <a:rPr lang="en-US" sz="1000"/>
                  <a:t>1000</a:t>
                </a:r>
                <a:endParaRPr lang="ru-RU" sz="1000"/>
              </a:p>
            </p:txBody>
          </p:sp>
        </p:grpSp>
        <p:grpSp>
          <p:nvGrpSpPr>
            <p:cNvPr id="5562" name="Group 442"/>
            <p:cNvGrpSpPr>
              <a:grpSpLocks/>
            </p:cNvGrpSpPr>
            <p:nvPr/>
          </p:nvGrpSpPr>
          <p:grpSpPr bwMode="auto">
            <a:xfrm>
              <a:off x="-1636" y="1287"/>
              <a:ext cx="313" cy="154"/>
              <a:chOff x="2252" y="3929"/>
              <a:chExt cx="404" cy="190"/>
            </a:xfrm>
          </p:grpSpPr>
          <p:sp>
            <p:nvSpPr>
              <p:cNvPr id="5563" name="Line 443"/>
              <p:cNvSpPr>
                <a:spLocks noChangeShapeType="1"/>
              </p:cNvSpPr>
              <p:nvPr/>
            </p:nvSpPr>
            <p:spPr bwMode="auto">
              <a:xfrm rot="5400000" flipV="1">
                <a:off x="2630" y="3984"/>
                <a:ext cx="0" cy="5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5564" name="Text Box 444"/>
              <p:cNvSpPr txBox="1">
                <a:spLocks noChangeArrowheads="1"/>
              </p:cNvSpPr>
              <p:nvPr/>
            </p:nvSpPr>
            <p:spPr bwMode="auto">
              <a:xfrm>
                <a:off x="2252" y="3929"/>
                <a:ext cx="377" cy="19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9050" algn="ctr">
                    <a:solidFill>
                      <a:schemeClr val="accent2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800" b="1">
                    <a:solidFill>
                      <a:schemeClr val="tx1"/>
                    </a:solidFill>
                    <a:latin typeface="Arial" pitchFamily="34" charset="0"/>
                  </a:defRPr>
                </a:lvl1pPr>
                <a:lvl2pPr marL="571500">
                  <a:defRPr sz="2800" b="1">
                    <a:solidFill>
                      <a:schemeClr val="tx1"/>
                    </a:solidFill>
                    <a:latin typeface="Arial" pitchFamily="34" charset="0"/>
                  </a:defRPr>
                </a:lvl2pPr>
                <a:lvl3pPr marL="1143000">
                  <a:defRPr sz="2800" b="1">
                    <a:solidFill>
                      <a:schemeClr val="tx1"/>
                    </a:solidFill>
                    <a:latin typeface="Arial" pitchFamily="34" charset="0"/>
                  </a:defRPr>
                </a:lvl3pPr>
                <a:lvl4pPr marL="1714500">
                  <a:defRPr sz="2800" b="1">
                    <a:solidFill>
                      <a:schemeClr val="tx1"/>
                    </a:solidFill>
                    <a:latin typeface="Arial" pitchFamily="34" charset="0"/>
                  </a:defRPr>
                </a:lvl4pPr>
                <a:lvl5pPr marL="2286000">
                  <a:defRPr sz="2800" b="1">
                    <a:solidFill>
                      <a:schemeClr val="tx1"/>
                    </a:solidFill>
                    <a:latin typeface="Arial" pitchFamily="34" charset="0"/>
                  </a:defRPr>
                </a:lvl5pPr>
                <a:lvl6pPr marL="2743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1"/>
                    </a:solidFill>
                    <a:latin typeface="Arial" pitchFamily="34" charset="0"/>
                  </a:defRPr>
                </a:lvl6pPr>
                <a:lvl7pPr marL="3200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1"/>
                    </a:solidFill>
                    <a:latin typeface="Arial" pitchFamily="34" charset="0"/>
                  </a:defRPr>
                </a:lvl7pPr>
                <a:lvl8pPr marL="3657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1"/>
                    </a:solidFill>
                    <a:latin typeface="Arial" pitchFamily="34" charset="0"/>
                  </a:defRPr>
                </a:lvl8pPr>
                <a:lvl9pPr marL="4114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1"/>
                    </a:solidFill>
                    <a:latin typeface="Arial" pitchFamily="34" charset="0"/>
                  </a:defRPr>
                </a:lvl9pPr>
              </a:lstStyle>
              <a:p>
                <a:pPr algn="r"/>
                <a:r>
                  <a:rPr lang="en-US" sz="1000"/>
                  <a:t>2200</a:t>
                </a:r>
                <a:endParaRPr lang="ru-RU" sz="1000"/>
              </a:p>
            </p:txBody>
          </p:sp>
        </p:grpSp>
        <p:grpSp>
          <p:nvGrpSpPr>
            <p:cNvPr id="5565" name="Group 445"/>
            <p:cNvGrpSpPr>
              <a:grpSpLocks/>
            </p:cNvGrpSpPr>
            <p:nvPr/>
          </p:nvGrpSpPr>
          <p:grpSpPr bwMode="auto">
            <a:xfrm>
              <a:off x="-1636" y="907"/>
              <a:ext cx="313" cy="154"/>
              <a:chOff x="2253" y="3929"/>
              <a:chExt cx="403" cy="189"/>
            </a:xfrm>
          </p:grpSpPr>
          <p:sp>
            <p:nvSpPr>
              <p:cNvPr id="5566" name="Line 446"/>
              <p:cNvSpPr>
                <a:spLocks noChangeShapeType="1"/>
              </p:cNvSpPr>
              <p:nvPr/>
            </p:nvSpPr>
            <p:spPr bwMode="auto">
              <a:xfrm rot="5400000" flipV="1">
                <a:off x="2630" y="3984"/>
                <a:ext cx="0" cy="5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5567" name="Text Box 447"/>
              <p:cNvSpPr txBox="1">
                <a:spLocks noChangeArrowheads="1"/>
              </p:cNvSpPr>
              <p:nvPr/>
            </p:nvSpPr>
            <p:spPr bwMode="auto">
              <a:xfrm>
                <a:off x="2253" y="3929"/>
                <a:ext cx="376" cy="18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9050" algn="ctr">
                    <a:solidFill>
                      <a:schemeClr val="accent2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800" b="1">
                    <a:solidFill>
                      <a:schemeClr val="tx1"/>
                    </a:solidFill>
                    <a:latin typeface="Arial" pitchFamily="34" charset="0"/>
                  </a:defRPr>
                </a:lvl1pPr>
                <a:lvl2pPr marL="571500">
                  <a:defRPr sz="2800" b="1">
                    <a:solidFill>
                      <a:schemeClr val="tx1"/>
                    </a:solidFill>
                    <a:latin typeface="Arial" pitchFamily="34" charset="0"/>
                  </a:defRPr>
                </a:lvl2pPr>
                <a:lvl3pPr marL="1143000">
                  <a:defRPr sz="2800" b="1">
                    <a:solidFill>
                      <a:schemeClr val="tx1"/>
                    </a:solidFill>
                    <a:latin typeface="Arial" pitchFamily="34" charset="0"/>
                  </a:defRPr>
                </a:lvl3pPr>
                <a:lvl4pPr marL="1714500">
                  <a:defRPr sz="2800" b="1">
                    <a:solidFill>
                      <a:schemeClr val="tx1"/>
                    </a:solidFill>
                    <a:latin typeface="Arial" pitchFamily="34" charset="0"/>
                  </a:defRPr>
                </a:lvl4pPr>
                <a:lvl5pPr marL="2286000">
                  <a:defRPr sz="2800" b="1">
                    <a:solidFill>
                      <a:schemeClr val="tx1"/>
                    </a:solidFill>
                    <a:latin typeface="Arial" pitchFamily="34" charset="0"/>
                  </a:defRPr>
                </a:lvl5pPr>
                <a:lvl6pPr marL="2743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1"/>
                    </a:solidFill>
                    <a:latin typeface="Arial" pitchFamily="34" charset="0"/>
                  </a:defRPr>
                </a:lvl6pPr>
                <a:lvl7pPr marL="3200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1"/>
                    </a:solidFill>
                    <a:latin typeface="Arial" pitchFamily="34" charset="0"/>
                  </a:defRPr>
                </a:lvl7pPr>
                <a:lvl8pPr marL="3657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1"/>
                    </a:solidFill>
                    <a:latin typeface="Arial" pitchFamily="34" charset="0"/>
                  </a:defRPr>
                </a:lvl8pPr>
                <a:lvl9pPr marL="4114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1"/>
                    </a:solidFill>
                    <a:latin typeface="Arial" pitchFamily="34" charset="0"/>
                  </a:defRPr>
                </a:lvl9pPr>
              </a:lstStyle>
              <a:p>
                <a:pPr algn="r"/>
                <a:r>
                  <a:rPr lang="en-US" sz="1000"/>
                  <a:t>2800</a:t>
                </a:r>
                <a:endParaRPr lang="ru-RU" sz="1000"/>
              </a:p>
            </p:txBody>
          </p:sp>
        </p:grpSp>
        <p:grpSp>
          <p:nvGrpSpPr>
            <p:cNvPr id="5568" name="Group 448"/>
            <p:cNvGrpSpPr>
              <a:grpSpLocks/>
            </p:cNvGrpSpPr>
            <p:nvPr/>
          </p:nvGrpSpPr>
          <p:grpSpPr bwMode="auto">
            <a:xfrm>
              <a:off x="-1635" y="1666"/>
              <a:ext cx="312" cy="155"/>
              <a:chOff x="2255" y="3929"/>
              <a:chExt cx="401" cy="190"/>
            </a:xfrm>
          </p:grpSpPr>
          <p:sp>
            <p:nvSpPr>
              <p:cNvPr id="5569" name="Line 449"/>
              <p:cNvSpPr>
                <a:spLocks noChangeShapeType="1"/>
              </p:cNvSpPr>
              <p:nvPr/>
            </p:nvSpPr>
            <p:spPr bwMode="auto">
              <a:xfrm rot="5400000" flipV="1">
                <a:off x="2630" y="3984"/>
                <a:ext cx="0" cy="5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5570" name="Text Box 450"/>
              <p:cNvSpPr txBox="1">
                <a:spLocks noChangeArrowheads="1"/>
              </p:cNvSpPr>
              <p:nvPr/>
            </p:nvSpPr>
            <p:spPr bwMode="auto">
              <a:xfrm>
                <a:off x="2255" y="3929"/>
                <a:ext cx="374" cy="19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9050" algn="ctr">
                    <a:solidFill>
                      <a:schemeClr val="accent2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800" b="1">
                    <a:solidFill>
                      <a:schemeClr val="tx1"/>
                    </a:solidFill>
                    <a:latin typeface="Arial" pitchFamily="34" charset="0"/>
                  </a:defRPr>
                </a:lvl1pPr>
                <a:lvl2pPr marL="571500">
                  <a:defRPr sz="2800" b="1">
                    <a:solidFill>
                      <a:schemeClr val="tx1"/>
                    </a:solidFill>
                    <a:latin typeface="Arial" pitchFamily="34" charset="0"/>
                  </a:defRPr>
                </a:lvl2pPr>
                <a:lvl3pPr marL="1143000">
                  <a:defRPr sz="2800" b="1">
                    <a:solidFill>
                      <a:schemeClr val="tx1"/>
                    </a:solidFill>
                    <a:latin typeface="Arial" pitchFamily="34" charset="0"/>
                  </a:defRPr>
                </a:lvl3pPr>
                <a:lvl4pPr marL="1714500">
                  <a:defRPr sz="2800" b="1">
                    <a:solidFill>
                      <a:schemeClr val="tx1"/>
                    </a:solidFill>
                    <a:latin typeface="Arial" pitchFamily="34" charset="0"/>
                  </a:defRPr>
                </a:lvl4pPr>
                <a:lvl5pPr marL="2286000">
                  <a:defRPr sz="2800" b="1">
                    <a:solidFill>
                      <a:schemeClr val="tx1"/>
                    </a:solidFill>
                    <a:latin typeface="Arial" pitchFamily="34" charset="0"/>
                  </a:defRPr>
                </a:lvl5pPr>
                <a:lvl6pPr marL="2743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1"/>
                    </a:solidFill>
                    <a:latin typeface="Arial" pitchFamily="34" charset="0"/>
                  </a:defRPr>
                </a:lvl6pPr>
                <a:lvl7pPr marL="3200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1"/>
                    </a:solidFill>
                    <a:latin typeface="Arial" pitchFamily="34" charset="0"/>
                  </a:defRPr>
                </a:lvl7pPr>
                <a:lvl8pPr marL="3657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1"/>
                    </a:solidFill>
                    <a:latin typeface="Arial" pitchFamily="34" charset="0"/>
                  </a:defRPr>
                </a:lvl8pPr>
                <a:lvl9pPr marL="4114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1"/>
                    </a:solidFill>
                    <a:latin typeface="Arial" pitchFamily="34" charset="0"/>
                  </a:defRPr>
                </a:lvl9pPr>
              </a:lstStyle>
              <a:p>
                <a:pPr algn="r"/>
                <a:r>
                  <a:rPr lang="en-US" sz="1000"/>
                  <a:t>1600</a:t>
                </a:r>
                <a:endParaRPr lang="ru-RU" sz="1000"/>
              </a:p>
            </p:txBody>
          </p:sp>
        </p:grpSp>
        <p:grpSp>
          <p:nvGrpSpPr>
            <p:cNvPr id="5571" name="Group 451"/>
            <p:cNvGrpSpPr>
              <a:grpSpLocks/>
            </p:cNvGrpSpPr>
            <p:nvPr/>
          </p:nvGrpSpPr>
          <p:grpSpPr bwMode="auto">
            <a:xfrm>
              <a:off x="-1636" y="1857"/>
              <a:ext cx="313" cy="154"/>
              <a:chOff x="2253" y="3929"/>
              <a:chExt cx="403" cy="190"/>
            </a:xfrm>
          </p:grpSpPr>
          <p:sp>
            <p:nvSpPr>
              <p:cNvPr id="5572" name="Line 452"/>
              <p:cNvSpPr>
                <a:spLocks noChangeShapeType="1"/>
              </p:cNvSpPr>
              <p:nvPr/>
            </p:nvSpPr>
            <p:spPr bwMode="auto">
              <a:xfrm rot="5400000" flipV="1">
                <a:off x="2630" y="3984"/>
                <a:ext cx="0" cy="5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5573" name="Text Box 453"/>
              <p:cNvSpPr txBox="1">
                <a:spLocks noChangeArrowheads="1"/>
              </p:cNvSpPr>
              <p:nvPr/>
            </p:nvSpPr>
            <p:spPr bwMode="auto">
              <a:xfrm>
                <a:off x="2253" y="3929"/>
                <a:ext cx="376" cy="19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9050" algn="ctr">
                    <a:solidFill>
                      <a:schemeClr val="accent2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800" b="1">
                    <a:solidFill>
                      <a:schemeClr val="tx1"/>
                    </a:solidFill>
                    <a:latin typeface="Arial" pitchFamily="34" charset="0"/>
                  </a:defRPr>
                </a:lvl1pPr>
                <a:lvl2pPr marL="571500">
                  <a:defRPr sz="2800" b="1">
                    <a:solidFill>
                      <a:schemeClr val="tx1"/>
                    </a:solidFill>
                    <a:latin typeface="Arial" pitchFamily="34" charset="0"/>
                  </a:defRPr>
                </a:lvl2pPr>
                <a:lvl3pPr marL="1143000">
                  <a:defRPr sz="2800" b="1">
                    <a:solidFill>
                      <a:schemeClr val="tx1"/>
                    </a:solidFill>
                    <a:latin typeface="Arial" pitchFamily="34" charset="0"/>
                  </a:defRPr>
                </a:lvl3pPr>
                <a:lvl4pPr marL="1714500">
                  <a:defRPr sz="2800" b="1">
                    <a:solidFill>
                      <a:schemeClr val="tx1"/>
                    </a:solidFill>
                    <a:latin typeface="Arial" pitchFamily="34" charset="0"/>
                  </a:defRPr>
                </a:lvl4pPr>
                <a:lvl5pPr marL="2286000">
                  <a:defRPr sz="2800" b="1">
                    <a:solidFill>
                      <a:schemeClr val="tx1"/>
                    </a:solidFill>
                    <a:latin typeface="Arial" pitchFamily="34" charset="0"/>
                  </a:defRPr>
                </a:lvl5pPr>
                <a:lvl6pPr marL="2743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1"/>
                    </a:solidFill>
                    <a:latin typeface="Arial" pitchFamily="34" charset="0"/>
                  </a:defRPr>
                </a:lvl6pPr>
                <a:lvl7pPr marL="3200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1"/>
                    </a:solidFill>
                    <a:latin typeface="Arial" pitchFamily="34" charset="0"/>
                  </a:defRPr>
                </a:lvl7pPr>
                <a:lvl8pPr marL="3657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1"/>
                    </a:solidFill>
                    <a:latin typeface="Arial" pitchFamily="34" charset="0"/>
                  </a:defRPr>
                </a:lvl8pPr>
                <a:lvl9pPr marL="4114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1"/>
                    </a:solidFill>
                    <a:latin typeface="Arial" pitchFamily="34" charset="0"/>
                  </a:defRPr>
                </a:lvl9pPr>
              </a:lstStyle>
              <a:p>
                <a:pPr algn="r"/>
                <a:r>
                  <a:rPr lang="en-US" sz="1000"/>
                  <a:t>1300</a:t>
                </a:r>
                <a:endParaRPr lang="ru-RU" sz="1000"/>
              </a:p>
            </p:txBody>
          </p:sp>
        </p:grpSp>
        <p:grpSp>
          <p:nvGrpSpPr>
            <p:cNvPr id="5574" name="Group 454"/>
            <p:cNvGrpSpPr>
              <a:grpSpLocks/>
            </p:cNvGrpSpPr>
            <p:nvPr/>
          </p:nvGrpSpPr>
          <p:grpSpPr bwMode="auto">
            <a:xfrm>
              <a:off x="-1636" y="1476"/>
              <a:ext cx="313" cy="155"/>
              <a:chOff x="2252" y="3929"/>
              <a:chExt cx="404" cy="190"/>
            </a:xfrm>
          </p:grpSpPr>
          <p:sp>
            <p:nvSpPr>
              <p:cNvPr id="5575" name="Line 455"/>
              <p:cNvSpPr>
                <a:spLocks noChangeShapeType="1"/>
              </p:cNvSpPr>
              <p:nvPr/>
            </p:nvSpPr>
            <p:spPr bwMode="auto">
              <a:xfrm rot="5400000" flipV="1">
                <a:off x="2630" y="3984"/>
                <a:ext cx="0" cy="5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5576" name="Text Box 456"/>
              <p:cNvSpPr txBox="1">
                <a:spLocks noChangeArrowheads="1"/>
              </p:cNvSpPr>
              <p:nvPr/>
            </p:nvSpPr>
            <p:spPr bwMode="auto">
              <a:xfrm>
                <a:off x="2252" y="3929"/>
                <a:ext cx="377" cy="19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9050" algn="ctr">
                    <a:solidFill>
                      <a:schemeClr val="accent2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800" b="1">
                    <a:solidFill>
                      <a:schemeClr val="tx1"/>
                    </a:solidFill>
                    <a:latin typeface="Arial" pitchFamily="34" charset="0"/>
                  </a:defRPr>
                </a:lvl1pPr>
                <a:lvl2pPr marL="571500">
                  <a:defRPr sz="2800" b="1">
                    <a:solidFill>
                      <a:schemeClr val="tx1"/>
                    </a:solidFill>
                    <a:latin typeface="Arial" pitchFamily="34" charset="0"/>
                  </a:defRPr>
                </a:lvl2pPr>
                <a:lvl3pPr marL="1143000">
                  <a:defRPr sz="2800" b="1">
                    <a:solidFill>
                      <a:schemeClr val="tx1"/>
                    </a:solidFill>
                    <a:latin typeface="Arial" pitchFamily="34" charset="0"/>
                  </a:defRPr>
                </a:lvl3pPr>
                <a:lvl4pPr marL="1714500">
                  <a:defRPr sz="2800" b="1">
                    <a:solidFill>
                      <a:schemeClr val="tx1"/>
                    </a:solidFill>
                    <a:latin typeface="Arial" pitchFamily="34" charset="0"/>
                  </a:defRPr>
                </a:lvl4pPr>
                <a:lvl5pPr marL="2286000">
                  <a:defRPr sz="2800" b="1">
                    <a:solidFill>
                      <a:schemeClr val="tx1"/>
                    </a:solidFill>
                    <a:latin typeface="Arial" pitchFamily="34" charset="0"/>
                  </a:defRPr>
                </a:lvl5pPr>
                <a:lvl6pPr marL="2743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1"/>
                    </a:solidFill>
                    <a:latin typeface="Arial" pitchFamily="34" charset="0"/>
                  </a:defRPr>
                </a:lvl6pPr>
                <a:lvl7pPr marL="3200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1"/>
                    </a:solidFill>
                    <a:latin typeface="Arial" pitchFamily="34" charset="0"/>
                  </a:defRPr>
                </a:lvl7pPr>
                <a:lvl8pPr marL="3657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1"/>
                    </a:solidFill>
                    <a:latin typeface="Arial" pitchFamily="34" charset="0"/>
                  </a:defRPr>
                </a:lvl8pPr>
                <a:lvl9pPr marL="4114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1"/>
                    </a:solidFill>
                    <a:latin typeface="Arial" pitchFamily="34" charset="0"/>
                  </a:defRPr>
                </a:lvl9pPr>
              </a:lstStyle>
              <a:p>
                <a:pPr algn="r"/>
                <a:r>
                  <a:rPr lang="en-US" sz="1000"/>
                  <a:t>1900</a:t>
                </a:r>
                <a:endParaRPr lang="ru-RU" sz="1000"/>
              </a:p>
            </p:txBody>
          </p:sp>
        </p:grpSp>
        <p:grpSp>
          <p:nvGrpSpPr>
            <p:cNvPr id="5577" name="Group 457"/>
            <p:cNvGrpSpPr>
              <a:grpSpLocks/>
            </p:cNvGrpSpPr>
            <p:nvPr/>
          </p:nvGrpSpPr>
          <p:grpSpPr bwMode="auto">
            <a:xfrm>
              <a:off x="-1637" y="1097"/>
              <a:ext cx="314" cy="154"/>
              <a:chOff x="2251" y="3929"/>
              <a:chExt cx="405" cy="189"/>
            </a:xfrm>
          </p:grpSpPr>
          <p:sp>
            <p:nvSpPr>
              <p:cNvPr id="5578" name="Line 458"/>
              <p:cNvSpPr>
                <a:spLocks noChangeShapeType="1"/>
              </p:cNvSpPr>
              <p:nvPr/>
            </p:nvSpPr>
            <p:spPr bwMode="auto">
              <a:xfrm rot="5400000" flipV="1">
                <a:off x="2630" y="3984"/>
                <a:ext cx="0" cy="5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5579" name="Text Box 459"/>
              <p:cNvSpPr txBox="1">
                <a:spLocks noChangeArrowheads="1"/>
              </p:cNvSpPr>
              <p:nvPr/>
            </p:nvSpPr>
            <p:spPr bwMode="auto">
              <a:xfrm>
                <a:off x="2251" y="3929"/>
                <a:ext cx="378" cy="18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9050" algn="ctr">
                    <a:solidFill>
                      <a:schemeClr val="accent2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800" b="1">
                    <a:solidFill>
                      <a:schemeClr val="tx1"/>
                    </a:solidFill>
                    <a:latin typeface="Arial" pitchFamily="34" charset="0"/>
                  </a:defRPr>
                </a:lvl1pPr>
                <a:lvl2pPr marL="571500">
                  <a:defRPr sz="2800" b="1">
                    <a:solidFill>
                      <a:schemeClr val="tx1"/>
                    </a:solidFill>
                    <a:latin typeface="Arial" pitchFamily="34" charset="0"/>
                  </a:defRPr>
                </a:lvl2pPr>
                <a:lvl3pPr marL="1143000">
                  <a:defRPr sz="2800" b="1">
                    <a:solidFill>
                      <a:schemeClr val="tx1"/>
                    </a:solidFill>
                    <a:latin typeface="Arial" pitchFamily="34" charset="0"/>
                  </a:defRPr>
                </a:lvl3pPr>
                <a:lvl4pPr marL="1714500">
                  <a:defRPr sz="2800" b="1">
                    <a:solidFill>
                      <a:schemeClr val="tx1"/>
                    </a:solidFill>
                    <a:latin typeface="Arial" pitchFamily="34" charset="0"/>
                  </a:defRPr>
                </a:lvl4pPr>
                <a:lvl5pPr marL="2286000">
                  <a:defRPr sz="2800" b="1">
                    <a:solidFill>
                      <a:schemeClr val="tx1"/>
                    </a:solidFill>
                    <a:latin typeface="Arial" pitchFamily="34" charset="0"/>
                  </a:defRPr>
                </a:lvl5pPr>
                <a:lvl6pPr marL="2743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1"/>
                    </a:solidFill>
                    <a:latin typeface="Arial" pitchFamily="34" charset="0"/>
                  </a:defRPr>
                </a:lvl6pPr>
                <a:lvl7pPr marL="3200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1"/>
                    </a:solidFill>
                    <a:latin typeface="Arial" pitchFamily="34" charset="0"/>
                  </a:defRPr>
                </a:lvl7pPr>
                <a:lvl8pPr marL="3657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1"/>
                    </a:solidFill>
                    <a:latin typeface="Arial" pitchFamily="34" charset="0"/>
                  </a:defRPr>
                </a:lvl8pPr>
                <a:lvl9pPr marL="4114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1"/>
                    </a:solidFill>
                    <a:latin typeface="Arial" pitchFamily="34" charset="0"/>
                  </a:defRPr>
                </a:lvl9pPr>
              </a:lstStyle>
              <a:p>
                <a:pPr algn="r"/>
                <a:r>
                  <a:rPr lang="en-US" sz="1000"/>
                  <a:t>2500</a:t>
                </a:r>
                <a:endParaRPr lang="ru-RU" sz="1000"/>
              </a:p>
            </p:txBody>
          </p:sp>
        </p:grpSp>
        <p:grpSp>
          <p:nvGrpSpPr>
            <p:cNvPr id="5580" name="Group 460"/>
            <p:cNvGrpSpPr>
              <a:grpSpLocks/>
            </p:cNvGrpSpPr>
            <p:nvPr/>
          </p:nvGrpSpPr>
          <p:grpSpPr bwMode="auto">
            <a:xfrm>
              <a:off x="-1346" y="1033"/>
              <a:ext cx="879" cy="808"/>
              <a:chOff x="3918" y="1171"/>
              <a:chExt cx="1270" cy="1167"/>
            </a:xfrm>
          </p:grpSpPr>
          <p:grpSp>
            <p:nvGrpSpPr>
              <p:cNvPr id="5581" name="Group 461"/>
              <p:cNvGrpSpPr>
                <a:grpSpLocks/>
              </p:cNvGrpSpPr>
              <p:nvPr/>
            </p:nvGrpSpPr>
            <p:grpSpPr bwMode="auto">
              <a:xfrm rot="-252966">
                <a:off x="3918" y="1363"/>
                <a:ext cx="495" cy="332"/>
                <a:chOff x="3930" y="1364"/>
                <a:chExt cx="495" cy="312"/>
              </a:xfrm>
            </p:grpSpPr>
            <p:sp>
              <p:nvSpPr>
                <p:cNvPr id="5582" name="Freeform 462"/>
                <p:cNvSpPr>
                  <a:spLocks/>
                </p:cNvSpPr>
                <p:nvPr/>
              </p:nvSpPr>
              <p:spPr bwMode="auto">
                <a:xfrm rot="60000" flipH="1">
                  <a:off x="4392" y="1642"/>
                  <a:ext cx="33" cy="34"/>
                </a:xfrm>
                <a:custGeom>
                  <a:avLst/>
                  <a:gdLst>
                    <a:gd name="T0" fmla="*/ 0 w 95"/>
                    <a:gd name="T1" fmla="*/ 145 h 145"/>
                    <a:gd name="T2" fmla="*/ 0 w 95"/>
                    <a:gd name="T3" fmla="*/ 139 h 145"/>
                    <a:gd name="T4" fmla="*/ 0 w 95"/>
                    <a:gd name="T5" fmla="*/ 132 h 145"/>
                    <a:gd name="T6" fmla="*/ 12 w 95"/>
                    <a:gd name="T7" fmla="*/ 120 h 145"/>
                    <a:gd name="T8" fmla="*/ 24 w 95"/>
                    <a:gd name="T9" fmla="*/ 108 h 145"/>
                    <a:gd name="T10" fmla="*/ 24 w 95"/>
                    <a:gd name="T11" fmla="*/ 102 h 145"/>
                    <a:gd name="T12" fmla="*/ 24 w 95"/>
                    <a:gd name="T13" fmla="*/ 95 h 145"/>
                    <a:gd name="T14" fmla="*/ 33 w 95"/>
                    <a:gd name="T15" fmla="*/ 87 h 145"/>
                    <a:gd name="T16" fmla="*/ 41 w 95"/>
                    <a:gd name="T17" fmla="*/ 79 h 145"/>
                    <a:gd name="T18" fmla="*/ 51 w 95"/>
                    <a:gd name="T19" fmla="*/ 70 h 145"/>
                    <a:gd name="T20" fmla="*/ 59 w 95"/>
                    <a:gd name="T21" fmla="*/ 60 h 145"/>
                    <a:gd name="T22" fmla="*/ 59 w 95"/>
                    <a:gd name="T23" fmla="*/ 54 h 145"/>
                    <a:gd name="T24" fmla="*/ 59 w 95"/>
                    <a:gd name="T25" fmla="*/ 48 h 145"/>
                    <a:gd name="T26" fmla="*/ 65 w 95"/>
                    <a:gd name="T27" fmla="*/ 43 h 145"/>
                    <a:gd name="T28" fmla="*/ 72 w 95"/>
                    <a:gd name="T29" fmla="*/ 37 h 145"/>
                    <a:gd name="T30" fmla="*/ 72 w 95"/>
                    <a:gd name="T31" fmla="*/ 31 h 145"/>
                    <a:gd name="T32" fmla="*/ 72 w 95"/>
                    <a:gd name="T33" fmla="*/ 24 h 145"/>
                    <a:gd name="T34" fmla="*/ 83 w 95"/>
                    <a:gd name="T35" fmla="*/ 12 h 145"/>
                    <a:gd name="T36" fmla="*/ 95 w 95"/>
                    <a:gd name="T37" fmla="*/ 0 h 14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</a:cxnLst>
                  <a:rect l="0" t="0" r="r" b="b"/>
                  <a:pathLst>
                    <a:path w="95" h="145">
                      <a:moveTo>
                        <a:pt x="0" y="145"/>
                      </a:moveTo>
                      <a:lnTo>
                        <a:pt x="0" y="139"/>
                      </a:lnTo>
                      <a:lnTo>
                        <a:pt x="0" y="132"/>
                      </a:lnTo>
                      <a:lnTo>
                        <a:pt x="12" y="120"/>
                      </a:lnTo>
                      <a:lnTo>
                        <a:pt x="24" y="108"/>
                      </a:lnTo>
                      <a:lnTo>
                        <a:pt x="24" y="102"/>
                      </a:lnTo>
                      <a:lnTo>
                        <a:pt x="24" y="95"/>
                      </a:lnTo>
                      <a:lnTo>
                        <a:pt x="33" y="87"/>
                      </a:lnTo>
                      <a:lnTo>
                        <a:pt x="41" y="79"/>
                      </a:lnTo>
                      <a:lnTo>
                        <a:pt x="51" y="70"/>
                      </a:lnTo>
                      <a:lnTo>
                        <a:pt x="59" y="60"/>
                      </a:lnTo>
                      <a:lnTo>
                        <a:pt x="59" y="54"/>
                      </a:lnTo>
                      <a:lnTo>
                        <a:pt x="59" y="48"/>
                      </a:lnTo>
                      <a:lnTo>
                        <a:pt x="65" y="43"/>
                      </a:lnTo>
                      <a:lnTo>
                        <a:pt x="72" y="37"/>
                      </a:lnTo>
                      <a:lnTo>
                        <a:pt x="72" y="31"/>
                      </a:lnTo>
                      <a:lnTo>
                        <a:pt x="72" y="24"/>
                      </a:lnTo>
                      <a:lnTo>
                        <a:pt x="83" y="12"/>
                      </a:lnTo>
                      <a:lnTo>
                        <a:pt x="95" y="0"/>
                      </a:lnTo>
                    </a:path>
                  </a:pathLst>
                </a:custGeom>
                <a:noFill/>
                <a:ln w="19050">
                  <a:solidFill>
                    <a:srgbClr val="008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5583" name="Freeform 463"/>
                <p:cNvSpPr>
                  <a:spLocks/>
                </p:cNvSpPr>
                <p:nvPr/>
              </p:nvSpPr>
              <p:spPr bwMode="auto">
                <a:xfrm rot="60000" flipH="1">
                  <a:off x="4335" y="1590"/>
                  <a:ext cx="38" cy="31"/>
                </a:xfrm>
                <a:custGeom>
                  <a:avLst/>
                  <a:gdLst>
                    <a:gd name="T0" fmla="*/ 0 w 109"/>
                    <a:gd name="T1" fmla="*/ 132 h 132"/>
                    <a:gd name="T2" fmla="*/ 12 w 109"/>
                    <a:gd name="T3" fmla="*/ 120 h 132"/>
                    <a:gd name="T4" fmla="*/ 25 w 109"/>
                    <a:gd name="T5" fmla="*/ 107 h 132"/>
                    <a:gd name="T6" fmla="*/ 25 w 109"/>
                    <a:gd name="T7" fmla="*/ 103 h 132"/>
                    <a:gd name="T8" fmla="*/ 25 w 109"/>
                    <a:gd name="T9" fmla="*/ 96 h 132"/>
                    <a:gd name="T10" fmla="*/ 36 w 109"/>
                    <a:gd name="T11" fmla="*/ 84 h 132"/>
                    <a:gd name="T12" fmla="*/ 48 w 109"/>
                    <a:gd name="T13" fmla="*/ 72 h 132"/>
                    <a:gd name="T14" fmla="*/ 61 w 109"/>
                    <a:gd name="T15" fmla="*/ 61 h 132"/>
                    <a:gd name="T16" fmla="*/ 73 w 109"/>
                    <a:gd name="T17" fmla="*/ 49 h 132"/>
                    <a:gd name="T18" fmla="*/ 73 w 109"/>
                    <a:gd name="T19" fmla="*/ 43 h 132"/>
                    <a:gd name="T20" fmla="*/ 73 w 109"/>
                    <a:gd name="T21" fmla="*/ 36 h 132"/>
                    <a:gd name="T22" fmla="*/ 82 w 109"/>
                    <a:gd name="T23" fmla="*/ 27 h 132"/>
                    <a:gd name="T24" fmla="*/ 90 w 109"/>
                    <a:gd name="T25" fmla="*/ 18 h 132"/>
                    <a:gd name="T26" fmla="*/ 100 w 109"/>
                    <a:gd name="T27" fmla="*/ 9 h 132"/>
                    <a:gd name="T28" fmla="*/ 109 w 109"/>
                    <a:gd name="T29" fmla="*/ 0 h 13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</a:cxnLst>
                  <a:rect l="0" t="0" r="r" b="b"/>
                  <a:pathLst>
                    <a:path w="109" h="132">
                      <a:moveTo>
                        <a:pt x="0" y="132"/>
                      </a:moveTo>
                      <a:lnTo>
                        <a:pt x="12" y="120"/>
                      </a:lnTo>
                      <a:lnTo>
                        <a:pt x="25" y="107"/>
                      </a:lnTo>
                      <a:lnTo>
                        <a:pt x="25" y="103"/>
                      </a:lnTo>
                      <a:lnTo>
                        <a:pt x="25" y="96"/>
                      </a:lnTo>
                      <a:lnTo>
                        <a:pt x="36" y="84"/>
                      </a:lnTo>
                      <a:lnTo>
                        <a:pt x="48" y="72"/>
                      </a:lnTo>
                      <a:lnTo>
                        <a:pt x="61" y="61"/>
                      </a:lnTo>
                      <a:lnTo>
                        <a:pt x="73" y="49"/>
                      </a:lnTo>
                      <a:lnTo>
                        <a:pt x="73" y="43"/>
                      </a:lnTo>
                      <a:lnTo>
                        <a:pt x="73" y="36"/>
                      </a:lnTo>
                      <a:lnTo>
                        <a:pt x="82" y="27"/>
                      </a:lnTo>
                      <a:lnTo>
                        <a:pt x="90" y="18"/>
                      </a:lnTo>
                      <a:lnTo>
                        <a:pt x="100" y="9"/>
                      </a:lnTo>
                      <a:lnTo>
                        <a:pt x="109" y="0"/>
                      </a:lnTo>
                    </a:path>
                  </a:pathLst>
                </a:custGeom>
                <a:noFill/>
                <a:ln w="19050">
                  <a:solidFill>
                    <a:srgbClr val="008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5584" name="Freeform 464"/>
                <p:cNvSpPr>
                  <a:spLocks/>
                </p:cNvSpPr>
                <p:nvPr/>
              </p:nvSpPr>
              <p:spPr bwMode="auto">
                <a:xfrm rot="60000" flipH="1">
                  <a:off x="4273" y="1543"/>
                  <a:ext cx="36" cy="26"/>
                </a:xfrm>
                <a:custGeom>
                  <a:avLst/>
                  <a:gdLst>
                    <a:gd name="T0" fmla="*/ 0 w 107"/>
                    <a:gd name="T1" fmla="*/ 109 h 109"/>
                    <a:gd name="T2" fmla="*/ 25 w 107"/>
                    <a:gd name="T3" fmla="*/ 82 h 109"/>
                    <a:gd name="T4" fmla="*/ 52 w 107"/>
                    <a:gd name="T5" fmla="*/ 56 h 109"/>
                    <a:gd name="T6" fmla="*/ 79 w 107"/>
                    <a:gd name="T7" fmla="*/ 29 h 109"/>
                    <a:gd name="T8" fmla="*/ 107 w 107"/>
                    <a:gd name="T9" fmla="*/ 0 h 10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7" h="109">
                      <a:moveTo>
                        <a:pt x="0" y="109"/>
                      </a:moveTo>
                      <a:lnTo>
                        <a:pt x="25" y="82"/>
                      </a:lnTo>
                      <a:lnTo>
                        <a:pt x="52" y="56"/>
                      </a:lnTo>
                      <a:lnTo>
                        <a:pt x="79" y="29"/>
                      </a:lnTo>
                      <a:lnTo>
                        <a:pt x="107" y="0"/>
                      </a:lnTo>
                    </a:path>
                  </a:pathLst>
                </a:custGeom>
                <a:noFill/>
                <a:ln w="19050">
                  <a:solidFill>
                    <a:srgbClr val="008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5585" name="Freeform 465"/>
                <p:cNvSpPr>
                  <a:spLocks/>
                </p:cNvSpPr>
                <p:nvPr/>
              </p:nvSpPr>
              <p:spPr bwMode="auto">
                <a:xfrm rot="60000" flipH="1">
                  <a:off x="4209" y="1499"/>
                  <a:ext cx="41" cy="29"/>
                </a:xfrm>
                <a:custGeom>
                  <a:avLst/>
                  <a:gdLst>
                    <a:gd name="T0" fmla="*/ 0 w 119"/>
                    <a:gd name="T1" fmla="*/ 121 h 121"/>
                    <a:gd name="T2" fmla="*/ 0 w 119"/>
                    <a:gd name="T3" fmla="*/ 115 h 121"/>
                    <a:gd name="T4" fmla="*/ 0 w 119"/>
                    <a:gd name="T5" fmla="*/ 108 h 121"/>
                    <a:gd name="T6" fmla="*/ 12 w 119"/>
                    <a:gd name="T7" fmla="*/ 96 h 121"/>
                    <a:gd name="T8" fmla="*/ 24 w 119"/>
                    <a:gd name="T9" fmla="*/ 85 h 121"/>
                    <a:gd name="T10" fmla="*/ 29 w 119"/>
                    <a:gd name="T11" fmla="*/ 85 h 121"/>
                    <a:gd name="T12" fmla="*/ 36 w 119"/>
                    <a:gd name="T13" fmla="*/ 85 h 121"/>
                    <a:gd name="T14" fmla="*/ 57 w 119"/>
                    <a:gd name="T15" fmla="*/ 63 h 121"/>
                    <a:gd name="T16" fmla="*/ 77 w 119"/>
                    <a:gd name="T17" fmla="*/ 42 h 121"/>
                    <a:gd name="T18" fmla="*/ 98 w 119"/>
                    <a:gd name="T19" fmla="*/ 21 h 121"/>
                    <a:gd name="T20" fmla="*/ 119 w 119"/>
                    <a:gd name="T21" fmla="*/ 0 h 12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</a:cxnLst>
                  <a:rect l="0" t="0" r="r" b="b"/>
                  <a:pathLst>
                    <a:path w="119" h="121">
                      <a:moveTo>
                        <a:pt x="0" y="121"/>
                      </a:moveTo>
                      <a:lnTo>
                        <a:pt x="0" y="115"/>
                      </a:lnTo>
                      <a:lnTo>
                        <a:pt x="0" y="108"/>
                      </a:lnTo>
                      <a:lnTo>
                        <a:pt x="12" y="96"/>
                      </a:lnTo>
                      <a:lnTo>
                        <a:pt x="24" y="85"/>
                      </a:lnTo>
                      <a:lnTo>
                        <a:pt x="29" y="85"/>
                      </a:lnTo>
                      <a:lnTo>
                        <a:pt x="36" y="85"/>
                      </a:lnTo>
                      <a:lnTo>
                        <a:pt x="57" y="63"/>
                      </a:lnTo>
                      <a:lnTo>
                        <a:pt x="77" y="42"/>
                      </a:lnTo>
                      <a:lnTo>
                        <a:pt x="98" y="21"/>
                      </a:lnTo>
                      <a:lnTo>
                        <a:pt x="119" y="0"/>
                      </a:lnTo>
                    </a:path>
                  </a:pathLst>
                </a:custGeom>
                <a:noFill/>
                <a:ln w="19050">
                  <a:solidFill>
                    <a:srgbClr val="008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5586" name="Freeform 466"/>
                <p:cNvSpPr>
                  <a:spLocks/>
                </p:cNvSpPr>
                <p:nvPr/>
              </p:nvSpPr>
              <p:spPr bwMode="auto">
                <a:xfrm rot="60000" flipH="1">
                  <a:off x="4143" y="1464"/>
                  <a:ext cx="38" cy="17"/>
                </a:xfrm>
                <a:custGeom>
                  <a:avLst/>
                  <a:gdLst>
                    <a:gd name="T0" fmla="*/ 0 w 108"/>
                    <a:gd name="T1" fmla="*/ 71 h 71"/>
                    <a:gd name="T2" fmla="*/ 6 w 108"/>
                    <a:gd name="T3" fmla="*/ 71 h 71"/>
                    <a:gd name="T4" fmla="*/ 11 w 108"/>
                    <a:gd name="T5" fmla="*/ 71 h 71"/>
                    <a:gd name="T6" fmla="*/ 23 w 108"/>
                    <a:gd name="T7" fmla="*/ 60 h 71"/>
                    <a:gd name="T8" fmla="*/ 36 w 108"/>
                    <a:gd name="T9" fmla="*/ 48 h 71"/>
                    <a:gd name="T10" fmla="*/ 42 w 108"/>
                    <a:gd name="T11" fmla="*/ 48 h 71"/>
                    <a:gd name="T12" fmla="*/ 48 w 108"/>
                    <a:gd name="T13" fmla="*/ 48 h 71"/>
                    <a:gd name="T14" fmla="*/ 60 w 108"/>
                    <a:gd name="T15" fmla="*/ 36 h 71"/>
                    <a:gd name="T16" fmla="*/ 71 w 108"/>
                    <a:gd name="T17" fmla="*/ 25 h 71"/>
                    <a:gd name="T18" fmla="*/ 83 w 108"/>
                    <a:gd name="T19" fmla="*/ 12 h 71"/>
                    <a:gd name="T20" fmla="*/ 96 w 108"/>
                    <a:gd name="T21" fmla="*/ 0 h 71"/>
                    <a:gd name="T22" fmla="*/ 102 w 108"/>
                    <a:gd name="T23" fmla="*/ 0 h 71"/>
                    <a:gd name="T24" fmla="*/ 108 w 108"/>
                    <a:gd name="T25" fmla="*/ 0 h 7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</a:cxnLst>
                  <a:rect l="0" t="0" r="r" b="b"/>
                  <a:pathLst>
                    <a:path w="108" h="71">
                      <a:moveTo>
                        <a:pt x="0" y="71"/>
                      </a:moveTo>
                      <a:lnTo>
                        <a:pt x="6" y="71"/>
                      </a:lnTo>
                      <a:lnTo>
                        <a:pt x="11" y="71"/>
                      </a:lnTo>
                      <a:lnTo>
                        <a:pt x="23" y="60"/>
                      </a:lnTo>
                      <a:lnTo>
                        <a:pt x="36" y="48"/>
                      </a:lnTo>
                      <a:lnTo>
                        <a:pt x="42" y="48"/>
                      </a:lnTo>
                      <a:lnTo>
                        <a:pt x="48" y="48"/>
                      </a:lnTo>
                      <a:lnTo>
                        <a:pt x="60" y="36"/>
                      </a:lnTo>
                      <a:lnTo>
                        <a:pt x="71" y="25"/>
                      </a:lnTo>
                      <a:lnTo>
                        <a:pt x="83" y="12"/>
                      </a:lnTo>
                      <a:lnTo>
                        <a:pt x="96" y="0"/>
                      </a:lnTo>
                      <a:lnTo>
                        <a:pt x="102" y="0"/>
                      </a:lnTo>
                      <a:lnTo>
                        <a:pt x="108" y="0"/>
                      </a:lnTo>
                    </a:path>
                  </a:pathLst>
                </a:custGeom>
                <a:noFill/>
                <a:ln w="19050">
                  <a:solidFill>
                    <a:srgbClr val="008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5587" name="Freeform 467"/>
                <p:cNvSpPr>
                  <a:spLocks/>
                </p:cNvSpPr>
                <p:nvPr/>
              </p:nvSpPr>
              <p:spPr bwMode="auto">
                <a:xfrm rot="60000" flipH="1">
                  <a:off x="4075" y="1425"/>
                  <a:ext cx="39" cy="21"/>
                </a:xfrm>
                <a:custGeom>
                  <a:avLst/>
                  <a:gdLst>
                    <a:gd name="T0" fmla="*/ 0 w 119"/>
                    <a:gd name="T1" fmla="*/ 86 h 86"/>
                    <a:gd name="T2" fmla="*/ 6 w 119"/>
                    <a:gd name="T3" fmla="*/ 86 h 86"/>
                    <a:gd name="T4" fmla="*/ 12 w 119"/>
                    <a:gd name="T5" fmla="*/ 86 h 86"/>
                    <a:gd name="T6" fmla="*/ 21 w 119"/>
                    <a:gd name="T7" fmla="*/ 76 h 86"/>
                    <a:gd name="T8" fmla="*/ 30 w 119"/>
                    <a:gd name="T9" fmla="*/ 67 h 86"/>
                    <a:gd name="T10" fmla="*/ 39 w 119"/>
                    <a:gd name="T11" fmla="*/ 57 h 86"/>
                    <a:gd name="T12" fmla="*/ 48 w 119"/>
                    <a:gd name="T13" fmla="*/ 49 h 86"/>
                    <a:gd name="T14" fmla="*/ 54 w 119"/>
                    <a:gd name="T15" fmla="*/ 49 h 86"/>
                    <a:gd name="T16" fmla="*/ 60 w 119"/>
                    <a:gd name="T17" fmla="*/ 49 h 86"/>
                    <a:gd name="T18" fmla="*/ 71 w 119"/>
                    <a:gd name="T19" fmla="*/ 37 h 86"/>
                    <a:gd name="T20" fmla="*/ 84 w 119"/>
                    <a:gd name="T21" fmla="*/ 25 h 86"/>
                    <a:gd name="T22" fmla="*/ 89 w 119"/>
                    <a:gd name="T23" fmla="*/ 25 h 86"/>
                    <a:gd name="T24" fmla="*/ 96 w 119"/>
                    <a:gd name="T25" fmla="*/ 25 h 86"/>
                    <a:gd name="T26" fmla="*/ 108 w 119"/>
                    <a:gd name="T27" fmla="*/ 13 h 86"/>
                    <a:gd name="T28" fmla="*/ 119 w 119"/>
                    <a:gd name="T29" fmla="*/ 0 h 8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</a:cxnLst>
                  <a:rect l="0" t="0" r="r" b="b"/>
                  <a:pathLst>
                    <a:path w="119" h="86">
                      <a:moveTo>
                        <a:pt x="0" y="86"/>
                      </a:moveTo>
                      <a:lnTo>
                        <a:pt x="6" y="86"/>
                      </a:lnTo>
                      <a:lnTo>
                        <a:pt x="12" y="86"/>
                      </a:lnTo>
                      <a:lnTo>
                        <a:pt x="21" y="76"/>
                      </a:lnTo>
                      <a:lnTo>
                        <a:pt x="30" y="67"/>
                      </a:lnTo>
                      <a:lnTo>
                        <a:pt x="39" y="57"/>
                      </a:lnTo>
                      <a:lnTo>
                        <a:pt x="48" y="49"/>
                      </a:lnTo>
                      <a:lnTo>
                        <a:pt x="54" y="49"/>
                      </a:lnTo>
                      <a:lnTo>
                        <a:pt x="60" y="49"/>
                      </a:lnTo>
                      <a:lnTo>
                        <a:pt x="71" y="37"/>
                      </a:lnTo>
                      <a:lnTo>
                        <a:pt x="84" y="25"/>
                      </a:lnTo>
                      <a:lnTo>
                        <a:pt x="89" y="25"/>
                      </a:lnTo>
                      <a:lnTo>
                        <a:pt x="96" y="25"/>
                      </a:lnTo>
                      <a:lnTo>
                        <a:pt x="108" y="13"/>
                      </a:lnTo>
                      <a:lnTo>
                        <a:pt x="119" y="0"/>
                      </a:lnTo>
                    </a:path>
                  </a:pathLst>
                </a:custGeom>
                <a:noFill/>
                <a:ln w="19050">
                  <a:solidFill>
                    <a:srgbClr val="008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5588" name="Freeform 468"/>
                <p:cNvSpPr>
                  <a:spLocks/>
                </p:cNvSpPr>
                <p:nvPr/>
              </p:nvSpPr>
              <p:spPr bwMode="auto">
                <a:xfrm rot="60000" flipH="1">
                  <a:off x="4011" y="1397"/>
                  <a:ext cx="35" cy="14"/>
                </a:xfrm>
                <a:custGeom>
                  <a:avLst/>
                  <a:gdLst>
                    <a:gd name="T0" fmla="*/ 0 w 96"/>
                    <a:gd name="T1" fmla="*/ 59 h 59"/>
                    <a:gd name="T2" fmla="*/ 6 w 96"/>
                    <a:gd name="T3" fmla="*/ 59 h 59"/>
                    <a:gd name="T4" fmla="*/ 12 w 96"/>
                    <a:gd name="T5" fmla="*/ 59 h 59"/>
                    <a:gd name="T6" fmla="*/ 23 w 96"/>
                    <a:gd name="T7" fmla="*/ 46 h 59"/>
                    <a:gd name="T8" fmla="*/ 36 w 96"/>
                    <a:gd name="T9" fmla="*/ 35 h 59"/>
                    <a:gd name="T10" fmla="*/ 42 w 96"/>
                    <a:gd name="T11" fmla="*/ 35 h 59"/>
                    <a:gd name="T12" fmla="*/ 48 w 96"/>
                    <a:gd name="T13" fmla="*/ 35 h 59"/>
                    <a:gd name="T14" fmla="*/ 60 w 96"/>
                    <a:gd name="T15" fmla="*/ 23 h 59"/>
                    <a:gd name="T16" fmla="*/ 73 w 96"/>
                    <a:gd name="T17" fmla="*/ 10 h 59"/>
                    <a:gd name="T18" fmla="*/ 78 w 96"/>
                    <a:gd name="T19" fmla="*/ 10 h 59"/>
                    <a:gd name="T20" fmla="*/ 84 w 96"/>
                    <a:gd name="T21" fmla="*/ 10 h 59"/>
                    <a:gd name="T22" fmla="*/ 90 w 96"/>
                    <a:gd name="T23" fmla="*/ 5 h 59"/>
                    <a:gd name="T24" fmla="*/ 96 w 96"/>
                    <a:gd name="T25" fmla="*/ 0 h 5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</a:cxnLst>
                  <a:rect l="0" t="0" r="r" b="b"/>
                  <a:pathLst>
                    <a:path w="96" h="59">
                      <a:moveTo>
                        <a:pt x="0" y="59"/>
                      </a:moveTo>
                      <a:lnTo>
                        <a:pt x="6" y="59"/>
                      </a:lnTo>
                      <a:lnTo>
                        <a:pt x="12" y="59"/>
                      </a:lnTo>
                      <a:lnTo>
                        <a:pt x="23" y="46"/>
                      </a:lnTo>
                      <a:lnTo>
                        <a:pt x="36" y="35"/>
                      </a:lnTo>
                      <a:lnTo>
                        <a:pt x="42" y="35"/>
                      </a:lnTo>
                      <a:lnTo>
                        <a:pt x="48" y="35"/>
                      </a:lnTo>
                      <a:lnTo>
                        <a:pt x="60" y="23"/>
                      </a:lnTo>
                      <a:lnTo>
                        <a:pt x="73" y="10"/>
                      </a:lnTo>
                      <a:lnTo>
                        <a:pt x="78" y="10"/>
                      </a:lnTo>
                      <a:lnTo>
                        <a:pt x="84" y="10"/>
                      </a:lnTo>
                      <a:lnTo>
                        <a:pt x="90" y="5"/>
                      </a:lnTo>
                      <a:lnTo>
                        <a:pt x="96" y="0"/>
                      </a:lnTo>
                    </a:path>
                  </a:pathLst>
                </a:custGeom>
                <a:noFill/>
                <a:ln w="19050">
                  <a:solidFill>
                    <a:srgbClr val="008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5589" name="Freeform 469"/>
                <p:cNvSpPr>
                  <a:spLocks/>
                </p:cNvSpPr>
                <p:nvPr/>
              </p:nvSpPr>
              <p:spPr bwMode="auto">
                <a:xfrm rot="60000" flipH="1">
                  <a:off x="3930" y="1364"/>
                  <a:ext cx="55" cy="20"/>
                </a:xfrm>
                <a:custGeom>
                  <a:avLst/>
                  <a:gdLst>
                    <a:gd name="T0" fmla="*/ 0 w 156"/>
                    <a:gd name="T1" fmla="*/ 83 h 83"/>
                    <a:gd name="T2" fmla="*/ 12 w 156"/>
                    <a:gd name="T3" fmla="*/ 72 h 83"/>
                    <a:gd name="T4" fmla="*/ 25 w 156"/>
                    <a:gd name="T5" fmla="*/ 60 h 83"/>
                    <a:gd name="T6" fmla="*/ 30 w 156"/>
                    <a:gd name="T7" fmla="*/ 60 h 83"/>
                    <a:gd name="T8" fmla="*/ 35 w 156"/>
                    <a:gd name="T9" fmla="*/ 60 h 83"/>
                    <a:gd name="T10" fmla="*/ 41 w 156"/>
                    <a:gd name="T11" fmla="*/ 54 h 83"/>
                    <a:gd name="T12" fmla="*/ 47 w 156"/>
                    <a:gd name="T13" fmla="*/ 47 h 83"/>
                    <a:gd name="T14" fmla="*/ 53 w 156"/>
                    <a:gd name="T15" fmla="*/ 47 h 83"/>
                    <a:gd name="T16" fmla="*/ 60 w 156"/>
                    <a:gd name="T17" fmla="*/ 47 h 83"/>
                    <a:gd name="T18" fmla="*/ 72 w 156"/>
                    <a:gd name="T19" fmla="*/ 35 h 83"/>
                    <a:gd name="T20" fmla="*/ 84 w 156"/>
                    <a:gd name="T21" fmla="*/ 24 h 83"/>
                    <a:gd name="T22" fmla="*/ 89 w 156"/>
                    <a:gd name="T23" fmla="*/ 24 h 83"/>
                    <a:gd name="T24" fmla="*/ 96 w 156"/>
                    <a:gd name="T25" fmla="*/ 24 h 83"/>
                    <a:gd name="T26" fmla="*/ 102 w 156"/>
                    <a:gd name="T27" fmla="*/ 19 h 83"/>
                    <a:gd name="T28" fmla="*/ 108 w 156"/>
                    <a:gd name="T29" fmla="*/ 12 h 83"/>
                    <a:gd name="T30" fmla="*/ 114 w 156"/>
                    <a:gd name="T31" fmla="*/ 12 h 83"/>
                    <a:gd name="T32" fmla="*/ 120 w 156"/>
                    <a:gd name="T33" fmla="*/ 12 h 83"/>
                    <a:gd name="T34" fmla="*/ 126 w 156"/>
                    <a:gd name="T35" fmla="*/ 6 h 83"/>
                    <a:gd name="T36" fmla="*/ 133 w 156"/>
                    <a:gd name="T37" fmla="*/ 0 h 83"/>
                    <a:gd name="T38" fmla="*/ 144 w 156"/>
                    <a:gd name="T39" fmla="*/ 0 h 83"/>
                    <a:gd name="T40" fmla="*/ 156 w 156"/>
                    <a:gd name="T41" fmla="*/ 0 h 8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</a:cxnLst>
                  <a:rect l="0" t="0" r="r" b="b"/>
                  <a:pathLst>
                    <a:path w="156" h="83">
                      <a:moveTo>
                        <a:pt x="0" y="83"/>
                      </a:moveTo>
                      <a:lnTo>
                        <a:pt x="12" y="72"/>
                      </a:lnTo>
                      <a:lnTo>
                        <a:pt x="25" y="60"/>
                      </a:lnTo>
                      <a:lnTo>
                        <a:pt x="30" y="60"/>
                      </a:lnTo>
                      <a:lnTo>
                        <a:pt x="35" y="60"/>
                      </a:lnTo>
                      <a:lnTo>
                        <a:pt x="41" y="54"/>
                      </a:lnTo>
                      <a:lnTo>
                        <a:pt x="47" y="47"/>
                      </a:lnTo>
                      <a:lnTo>
                        <a:pt x="53" y="47"/>
                      </a:lnTo>
                      <a:lnTo>
                        <a:pt x="60" y="47"/>
                      </a:lnTo>
                      <a:lnTo>
                        <a:pt x="72" y="35"/>
                      </a:lnTo>
                      <a:lnTo>
                        <a:pt x="84" y="24"/>
                      </a:lnTo>
                      <a:lnTo>
                        <a:pt x="89" y="24"/>
                      </a:lnTo>
                      <a:lnTo>
                        <a:pt x="96" y="24"/>
                      </a:lnTo>
                      <a:lnTo>
                        <a:pt x="102" y="19"/>
                      </a:lnTo>
                      <a:lnTo>
                        <a:pt x="108" y="12"/>
                      </a:lnTo>
                      <a:lnTo>
                        <a:pt x="114" y="12"/>
                      </a:lnTo>
                      <a:lnTo>
                        <a:pt x="120" y="12"/>
                      </a:lnTo>
                      <a:lnTo>
                        <a:pt x="126" y="6"/>
                      </a:lnTo>
                      <a:lnTo>
                        <a:pt x="133" y="0"/>
                      </a:lnTo>
                      <a:lnTo>
                        <a:pt x="144" y="0"/>
                      </a:lnTo>
                      <a:lnTo>
                        <a:pt x="156" y="0"/>
                      </a:lnTo>
                    </a:path>
                  </a:pathLst>
                </a:custGeom>
                <a:noFill/>
                <a:ln w="19050">
                  <a:solidFill>
                    <a:srgbClr val="008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</p:grpSp>
          <p:grpSp>
            <p:nvGrpSpPr>
              <p:cNvPr id="5590" name="Group 470"/>
              <p:cNvGrpSpPr>
                <a:grpSpLocks/>
              </p:cNvGrpSpPr>
              <p:nvPr/>
            </p:nvGrpSpPr>
            <p:grpSpPr bwMode="auto">
              <a:xfrm>
                <a:off x="3955" y="1171"/>
                <a:ext cx="1233" cy="1167"/>
                <a:chOff x="3955" y="1171"/>
                <a:chExt cx="1233" cy="1167"/>
              </a:xfrm>
            </p:grpSpPr>
            <p:sp>
              <p:nvSpPr>
                <p:cNvPr id="5591" name="Freeform 471"/>
                <p:cNvSpPr>
                  <a:spLocks/>
                </p:cNvSpPr>
                <p:nvPr/>
              </p:nvSpPr>
              <p:spPr bwMode="auto">
                <a:xfrm rot="60000" flipH="1">
                  <a:off x="4329" y="2036"/>
                  <a:ext cx="4" cy="301"/>
                </a:xfrm>
                <a:custGeom>
                  <a:avLst/>
                  <a:gdLst>
                    <a:gd name="T0" fmla="*/ 0 w 11"/>
                    <a:gd name="T1" fmla="*/ 1272 h 1272"/>
                    <a:gd name="T2" fmla="*/ 0 w 11"/>
                    <a:gd name="T3" fmla="*/ 1248 h 1272"/>
                    <a:gd name="T4" fmla="*/ 0 w 11"/>
                    <a:gd name="T5" fmla="*/ 1224 h 1272"/>
                    <a:gd name="T6" fmla="*/ 0 w 11"/>
                    <a:gd name="T7" fmla="*/ 1200 h 1272"/>
                    <a:gd name="T8" fmla="*/ 0 w 11"/>
                    <a:gd name="T9" fmla="*/ 1177 h 1272"/>
                    <a:gd name="T10" fmla="*/ 5 w 11"/>
                    <a:gd name="T11" fmla="*/ 1171 h 1272"/>
                    <a:gd name="T12" fmla="*/ 11 w 11"/>
                    <a:gd name="T13" fmla="*/ 1164 h 1272"/>
                    <a:gd name="T14" fmla="*/ 11 w 11"/>
                    <a:gd name="T15" fmla="*/ 1152 h 1272"/>
                    <a:gd name="T16" fmla="*/ 11 w 11"/>
                    <a:gd name="T17" fmla="*/ 1140 h 1272"/>
                    <a:gd name="T18" fmla="*/ 6 w 11"/>
                    <a:gd name="T19" fmla="*/ 1135 h 1272"/>
                    <a:gd name="T20" fmla="*/ 0 w 11"/>
                    <a:gd name="T21" fmla="*/ 1128 h 1272"/>
                    <a:gd name="T22" fmla="*/ 0 w 11"/>
                    <a:gd name="T23" fmla="*/ 1086 h 1272"/>
                    <a:gd name="T24" fmla="*/ 0 w 11"/>
                    <a:gd name="T25" fmla="*/ 1044 h 1272"/>
                    <a:gd name="T26" fmla="*/ 0 w 11"/>
                    <a:gd name="T27" fmla="*/ 1002 h 1272"/>
                    <a:gd name="T28" fmla="*/ 0 w 11"/>
                    <a:gd name="T29" fmla="*/ 960 h 1272"/>
                    <a:gd name="T30" fmla="*/ 5 w 11"/>
                    <a:gd name="T31" fmla="*/ 954 h 1272"/>
                    <a:gd name="T32" fmla="*/ 11 w 11"/>
                    <a:gd name="T33" fmla="*/ 948 h 1272"/>
                    <a:gd name="T34" fmla="*/ 11 w 11"/>
                    <a:gd name="T35" fmla="*/ 910 h 1272"/>
                    <a:gd name="T36" fmla="*/ 11 w 11"/>
                    <a:gd name="T37" fmla="*/ 870 h 1272"/>
                    <a:gd name="T38" fmla="*/ 11 w 11"/>
                    <a:gd name="T39" fmla="*/ 831 h 1272"/>
                    <a:gd name="T40" fmla="*/ 11 w 11"/>
                    <a:gd name="T41" fmla="*/ 791 h 1272"/>
                    <a:gd name="T42" fmla="*/ 6 w 11"/>
                    <a:gd name="T43" fmla="*/ 786 h 1272"/>
                    <a:gd name="T44" fmla="*/ 0 w 11"/>
                    <a:gd name="T45" fmla="*/ 781 h 1272"/>
                    <a:gd name="T46" fmla="*/ 0 w 11"/>
                    <a:gd name="T47" fmla="*/ 755 h 1272"/>
                    <a:gd name="T48" fmla="*/ 0 w 11"/>
                    <a:gd name="T49" fmla="*/ 729 h 1272"/>
                    <a:gd name="T50" fmla="*/ 0 w 11"/>
                    <a:gd name="T51" fmla="*/ 703 h 1272"/>
                    <a:gd name="T52" fmla="*/ 0 w 11"/>
                    <a:gd name="T53" fmla="*/ 678 h 1272"/>
                    <a:gd name="T54" fmla="*/ 0 w 11"/>
                    <a:gd name="T55" fmla="*/ 653 h 1272"/>
                    <a:gd name="T56" fmla="*/ 0 w 11"/>
                    <a:gd name="T57" fmla="*/ 627 h 1272"/>
                    <a:gd name="T58" fmla="*/ 0 w 11"/>
                    <a:gd name="T59" fmla="*/ 601 h 1272"/>
                    <a:gd name="T60" fmla="*/ 0 w 11"/>
                    <a:gd name="T61" fmla="*/ 576 h 1272"/>
                    <a:gd name="T62" fmla="*/ 5 w 11"/>
                    <a:gd name="T63" fmla="*/ 570 h 1272"/>
                    <a:gd name="T64" fmla="*/ 11 w 11"/>
                    <a:gd name="T65" fmla="*/ 564 h 1272"/>
                    <a:gd name="T66" fmla="*/ 11 w 11"/>
                    <a:gd name="T67" fmla="*/ 497 h 1272"/>
                    <a:gd name="T68" fmla="*/ 11 w 11"/>
                    <a:gd name="T69" fmla="*/ 429 h 1272"/>
                    <a:gd name="T70" fmla="*/ 11 w 11"/>
                    <a:gd name="T71" fmla="*/ 362 h 1272"/>
                    <a:gd name="T72" fmla="*/ 11 w 11"/>
                    <a:gd name="T73" fmla="*/ 294 h 1272"/>
                    <a:gd name="T74" fmla="*/ 11 w 11"/>
                    <a:gd name="T75" fmla="*/ 228 h 1272"/>
                    <a:gd name="T76" fmla="*/ 11 w 11"/>
                    <a:gd name="T77" fmla="*/ 160 h 1272"/>
                    <a:gd name="T78" fmla="*/ 11 w 11"/>
                    <a:gd name="T79" fmla="*/ 92 h 1272"/>
                    <a:gd name="T80" fmla="*/ 11 w 11"/>
                    <a:gd name="T81" fmla="*/ 24 h 1272"/>
                    <a:gd name="T82" fmla="*/ 6 w 11"/>
                    <a:gd name="T83" fmla="*/ 19 h 1272"/>
                    <a:gd name="T84" fmla="*/ 0 w 11"/>
                    <a:gd name="T85" fmla="*/ 12 h 1272"/>
                    <a:gd name="T86" fmla="*/ 0 w 11"/>
                    <a:gd name="T87" fmla="*/ 6 h 1272"/>
                    <a:gd name="T88" fmla="*/ 0 w 11"/>
                    <a:gd name="T89" fmla="*/ 0 h 127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</a:cxnLst>
                  <a:rect l="0" t="0" r="r" b="b"/>
                  <a:pathLst>
                    <a:path w="11" h="1272">
                      <a:moveTo>
                        <a:pt x="0" y="1272"/>
                      </a:moveTo>
                      <a:lnTo>
                        <a:pt x="0" y="1248"/>
                      </a:lnTo>
                      <a:lnTo>
                        <a:pt x="0" y="1224"/>
                      </a:lnTo>
                      <a:lnTo>
                        <a:pt x="0" y="1200"/>
                      </a:lnTo>
                      <a:lnTo>
                        <a:pt x="0" y="1177"/>
                      </a:lnTo>
                      <a:lnTo>
                        <a:pt x="5" y="1171"/>
                      </a:lnTo>
                      <a:lnTo>
                        <a:pt x="11" y="1164"/>
                      </a:lnTo>
                      <a:lnTo>
                        <a:pt x="11" y="1152"/>
                      </a:lnTo>
                      <a:lnTo>
                        <a:pt x="11" y="1140"/>
                      </a:lnTo>
                      <a:lnTo>
                        <a:pt x="6" y="1135"/>
                      </a:lnTo>
                      <a:lnTo>
                        <a:pt x="0" y="1128"/>
                      </a:lnTo>
                      <a:lnTo>
                        <a:pt x="0" y="1086"/>
                      </a:lnTo>
                      <a:lnTo>
                        <a:pt x="0" y="1044"/>
                      </a:lnTo>
                      <a:lnTo>
                        <a:pt x="0" y="1002"/>
                      </a:lnTo>
                      <a:lnTo>
                        <a:pt x="0" y="960"/>
                      </a:lnTo>
                      <a:lnTo>
                        <a:pt x="5" y="954"/>
                      </a:lnTo>
                      <a:lnTo>
                        <a:pt x="11" y="948"/>
                      </a:lnTo>
                      <a:lnTo>
                        <a:pt x="11" y="910"/>
                      </a:lnTo>
                      <a:lnTo>
                        <a:pt x="11" y="870"/>
                      </a:lnTo>
                      <a:lnTo>
                        <a:pt x="11" y="831"/>
                      </a:lnTo>
                      <a:lnTo>
                        <a:pt x="11" y="791"/>
                      </a:lnTo>
                      <a:lnTo>
                        <a:pt x="6" y="786"/>
                      </a:lnTo>
                      <a:lnTo>
                        <a:pt x="0" y="781"/>
                      </a:lnTo>
                      <a:lnTo>
                        <a:pt x="0" y="755"/>
                      </a:lnTo>
                      <a:lnTo>
                        <a:pt x="0" y="729"/>
                      </a:lnTo>
                      <a:lnTo>
                        <a:pt x="0" y="703"/>
                      </a:lnTo>
                      <a:lnTo>
                        <a:pt x="0" y="678"/>
                      </a:lnTo>
                      <a:lnTo>
                        <a:pt x="0" y="653"/>
                      </a:lnTo>
                      <a:lnTo>
                        <a:pt x="0" y="627"/>
                      </a:lnTo>
                      <a:lnTo>
                        <a:pt x="0" y="601"/>
                      </a:lnTo>
                      <a:lnTo>
                        <a:pt x="0" y="576"/>
                      </a:lnTo>
                      <a:lnTo>
                        <a:pt x="5" y="570"/>
                      </a:lnTo>
                      <a:lnTo>
                        <a:pt x="11" y="564"/>
                      </a:lnTo>
                      <a:lnTo>
                        <a:pt x="11" y="497"/>
                      </a:lnTo>
                      <a:lnTo>
                        <a:pt x="11" y="429"/>
                      </a:lnTo>
                      <a:lnTo>
                        <a:pt x="11" y="362"/>
                      </a:lnTo>
                      <a:lnTo>
                        <a:pt x="11" y="294"/>
                      </a:lnTo>
                      <a:lnTo>
                        <a:pt x="11" y="228"/>
                      </a:lnTo>
                      <a:lnTo>
                        <a:pt x="11" y="160"/>
                      </a:lnTo>
                      <a:lnTo>
                        <a:pt x="11" y="92"/>
                      </a:lnTo>
                      <a:lnTo>
                        <a:pt x="11" y="24"/>
                      </a:lnTo>
                      <a:lnTo>
                        <a:pt x="6" y="19"/>
                      </a:lnTo>
                      <a:lnTo>
                        <a:pt x="0" y="12"/>
                      </a:lnTo>
                      <a:lnTo>
                        <a:pt x="0" y="6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9050">
                  <a:solidFill>
                    <a:srgbClr val="008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5592" name="Freeform 472"/>
                <p:cNvSpPr>
                  <a:spLocks/>
                </p:cNvSpPr>
                <p:nvPr/>
              </p:nvSpPr>
              <p:spPr bwMode="auto">
                <a:xfrm rot="60000" flipH="1">
                  <a:off x="4539" y="2040"/>
                  <a:ext cx="3" cy="298"/>
                </a:xfrm>
                <a:custGeom>
                  <a:avLst/>
                  <a:gdLst>
                    <a:gd name="T0" fmla="*/ 0 w 11"/>
                    <a:gd name="T1" fmla="*/ 1260 h 1260"/>
                    <a:gd name="T2" fmla="*/ 0 w 11"/>
                    <a:gd name="T3" fmla="*/ 1185 h 1260"/>
                    <a:gd name="T4" fmla="*/ 0 w 11"/>
                    <a:gd name="T5" fmla="*/ 1110 h 1260"/>
                    <a:gd name="T6" fmla="*/ 0 w 11"/>
                    <a:gd name="T7" fmla="*/ 1035 h 1260"/>
                    <a:gd name="T8" fmla="*/ 0 w 11"/>
                    <a:gd name="T9" fmla="*/ 960 h 1260"/>
                    <a:gd name="T10" fmla="*/ 0 w 11"/>
                    <a:gd name="T11" fmla="*/ 885 h 1260"/>
                    <a:gd name="T12" fmla="*/ 0 w 11"/>
                    <a:gd name="T13" fmla="*/ 810 h 1260"/>
                    <a:gd name="T14" fmla="*/ 0 w 11"/>
                    <a:gd name="T15" fmla="*/ 735 h 1260"/>
                    <a:gd name="T16" fmla="*/ 0 w 11"/>
                    <a:gd name="T17" fmla="*/ 660 h 1260"/>
                    <a:gd name="T18" fmla="*/ 0 w 11"/>
                    <a:gd name="T19" fmla="*/ 585 h 1260"/>
                    <a:gd name="T20" fmla="*/ 0 w 11"/>
                    <a:gd name="T21" fmla="*/ 510 h 1260"/>
                    <a:gd name="T22" fmla="*/ 0 w 11"/>
                    <a:gd name="T23" fmla="*/ 435 h 1260"/>
                    <a:gd name="T24" fmla="*/ 0 w 11"/>
                    <a:gd name="T25" fmla="*/ 360 h 1260"/>
                    <a:gd name="T26" fmla="*/ 0 w 11"/>
                    <a:gd name="T27" fmla="*/ 285 h 1260"/>
                    <a:gd name="T28" fmla="*/ 0 w 11"/>
                    <a:gd name="T29" fmla="*/ 210 h 1260"/>
                    <a:gd name="T30" fmla="*/ 0 w 11"/>
                    <a:gd name="T31" fmla="*/ 135 h 1260"/>
                    <a:gd name="T32" fmla="*/ 0 w 11"/>
                    <a:gd name="T33" fmla="*/ 60 h 1260"/>
                    <a:gd name="T34" fmla="*/ 5 w 11"/>
                    <a:gd name="T35" fmla="*/ 54 h 1260"/>
                    <a:gd name="T36" fmla="*/ 11 w 11"/>
                    <a:gd name="T37" fmla="*/ 47 h 1260"/>
                    <a:gd name="T38" fmla="*/ 11 w 11"/>
                    <a:gd name="T39" fmla="*/ 41 h 1260"/>
                    <a:gd name="T40" fmla="*/ 11 w 11"/>
                    <a:gd name="T41" fmla="*/ 35 h 1260"/>
                    <a:gd name="T42" fmla="*/ 5 w 11"/>
                    <a:gd name="T43" fmla="*/ 29 h 1260"/>
                    <a:gd name="T44" fmla="*/ 0 w 11"/>
                    <a:gd name="T45" fmla="*/ 24 h 1260"/>
                    <a:gd name="T46" fmla="*/ 0 w 11"/>
                    <a:gd name="T47" fmla="*/ 12 h 1260"/>
                    <a:gd name="T48" fmla="*/ 0 w 11"/>
                    <a:gd name="T49" fmla="*/ 0 h 126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11" h="1260">
                      <a:moveTo>
                        <a:pt x="0" y="1260"/>
                      </a:moveTo>
                      <a:lnTo>
                        <a:pt x="0" y="1185"/>
                      </a:lnTo>
                      <a:lnTo>
                        <a:pt x="0" y="1110"/>
                      </a:lnTo>
                      <a:lnTo>
                        <a:pt x="0" y="1035"/>
                      </a:lnTo>
                      <a:lnTo>
                        <a:pt x="0" y="960"/>
                      </a:lnTo>
                      <a:lnTo>
                        <a:pt x="0" y="885"/>
                      </a:lnTo>
                      <a:lnTo>
                        <a:pt x="0" y="810"/>
                      </a:lnTo>
                      <a:lnTo>
                        <a:pt x="0" y="735"/>
                      </a:lnTo>
                      <a:lnTo>
                        <a:pt x="0" y="660"/>
                      </a:lnTo>
                      <a:lnTo>
                        <a:pt x="0" y="585"/>
                      </a:lnTo>
                      <a:lnTo>
                        <a:pt x="0" y="510"/>
                      </a:lnTo>
                      <a:lnTo>
                        <a:pt x="0" y="435"/>
                      </a:lnTo>
                      <a:lnTo>
                        <a:pt x="0" y="360"/>
                      </a:lnTo>
                      <a:lnTo>
                        <a:pt x="0" y="285"/>
                      </a:lnTo>
                      <a:lnTo>
                        <a:pt x="0" y="210"/>
                      </a:lnTo>
                      <a:lnTo>
                        <a:pt x="0" y="135"/>
                      </a:lnTo>
                      <a:lnTo>
                        <a:pt x="0" y="60"/>
                      </a:lnTo>
                      <a:lnTo>
                        <a:pt x="5" y="54"/>
                      </a:lnTo>
                      <a:lnTo>
                        <a:pt x="11" y="47"/>
                      </a:lnTo>
                      <a:lnTo>
                        <a:pt x="11" y="41"/>
                      </a:lnTo>
                      <a:lnTo>
                        <a:pt x="11" y="35"/>
                      </a:lnTo>
                      <a:lnTo>
                        <a:pt x="5" y="29"/>
                      </a:lnTo>
                      <a:lnTo>
                        <a:pt x="0" y="24"/>
                      </a:lnTo>
                      <a:lnTo>
                        <a:pt x="0" y="12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9050">
                  <a:solidFill>
                    <a:srgbClr val="008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5593" name="Freeform 473"/>
                <p:cNvSpPr>
                  <a:spLocks/>
                </p:cNvSpPr>
                <p:nvPr/>
              </p:nvSpPr>
              <p:spPr bwMode="auto">
                <a:xfrm rot="60000" flipH="1">
                  <a:off x="5001" y="2182"/>
                  <a:ext cx="30" cy="26"/>
                </a:xfrm>
                <a:custGeom>
                  <a:avLst/>
                  <a:gdLst>
                    <a:gd name="T0" fmla="*/ 0 w 84"/>
                    <a:gd name="T1" fmla="*/ 109 h 109"/>
                    <a:gd name="T2" fmla="*/ 9 w 84"/>
                    <a:gd name="T3" fmla="*/ 99 h 109"/>
                    <a:gd name="T4" fmla="*/ 17 w 84"/>
                    <a:gd name="T5" fmla="*/ 90 h 109"/>
                    <a:gd name="T6" fmla="*/ 27 w 84"/>
                    <a:gd name="T7" fmla="*/ 81 h 109"/>
                    <a:gd name="T8" fmla="*/ 36 w 84"/>
                    <a:gd name="T9" fmla="*/ 72 h 109"/>
                    <a:gd name="T10" fmla="*/ 36 w 84"/>
                    <a:gd name="T11" fmla="*/ 67 h 109"/>
                    <a:gd name="T12" fmla="*/ 36 w 84"/>
                    <a:gd name="T13" fmla="*/ 60 h 109"/>
                    <a:gd name="T14" fmla="*/ 48 w 84"/>
                    <a:gd name="T15" fmla="*/ 48 h 109"/>
                    <a:gd name="T16" fmla="*/ 61 w 84"/>
                    <a:gd name="T17" fmla="*/ 36 h 109"/>
                    <a:gd name="T18" fmla="*/ 61 w 84"/>
                    <a:gd name="T19" fmla="*/ 30 h 109"/>
                    <a:gd name="T20" fmla="*/ 61 w 84"/>
                    <a:gd name="T21" fmla="*/ 23 h 109"/>
                    <a:gd name="T22" fmla="*/ 73 w 84"/>
                    <a:gd name="T23" fmla="*/ 12 h 109"/>
                    <a:gd name="T24" fmla="*/ 84 w 84"/>
                    <a:gd name="T25" fmla="*/ 0 h 10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</a:cxnLst>
                  <a:rect l="0" t="0" r="r" b="b"/>
                  <a:pathLst>
                    <a:path w="84" h="109">
                      <a:moveTo>
                        <a:pt x="0" y="109"/>
                      </a:moveTo>
                      <a:lnTo>
                        <a:pt x="9" y="99"/>
                      </a:lnTo>
                      <a:lnTo>
                        <a:pt x="17" y="90"/>
                      </a:lnTo>
                      <a:lnTo>
                        <a:pt x="27" y="81"/>
                      </a:lnTo>
                      <a:lnTo>
                        <a:pt x="36" y="72"/>
                      </a:lnTo>
                      <a:lnTo>
                        <a:pt x="36" y="67"/>
                      </a:lnTo>
                      <a:lnTo>
                        <a:pt x="36" y="60"/>
                      </a:lnTo>
                      <a:lnTo>
                        <a:pt x="48" y="48"/>
                      </a:lnTo>
                      <a:lnTo>
                        <a:pt x="61" y="36"/>
                      </a:lnTo>
                      <a:lnTo>
                        <a:pt x="61" y="30"/>
                      </a:lnTo>
                      <a:lnTo>
                        <a:pt x="61" y="23"/>
                      </a:lnTo>
                      <a:lnTo>
                        <a:pt x="73" y="12"/>
                      </a:lnTo>
                      <a:lnTo>
                        <a:pt x="84" y="0"/>
                      </a:lnTo>
                    </a:path>
                  </a:pathLst>
                </a:custGeom>
                <a:noFill/>
                <a:ln w="19050">
                  <a:solidFill>
                    <a:srgbClr val="008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5594" name="Freeform 474"/>
                <p:cNvSpPr>
                  <a:spLocks/>
                </p:cNvSpPr>
                <p:nvPr/>
              </p:nvSpPr>
              <p:spPr bwMode="auto">
                <a:xfrm rot="60000" flipH="1">
                  <a:off x="4625" y="1854"/>
                  <a:ext cx="360" cy="305"/>
                </a:xfrm>
                <a:custGeom>
                  <a:avLst/>
                  <a:gdLst>
                    <a:gd name="T0" fmla="*/ 0 w 1044"/>
                    <a:gd name="T1" fmla="*/ 1279 h 1284"/>
                    <a:gd name="T2" fmla="*/ 12 w 1044"/>
                    <a:gd name="T3" fmla="*/ 1261 h 1284"/>
                    <a:gd name="T4" fmla="*/ 25 w 1044"/>
                    <a:gd name="T5" fmla="*/ 1243 h 1284"/>
                    <a:gd name="T6" fmla="*/ 36 w 1044"/>
                    <a:gd name="T7" fmla="*/ 1225 h 1284"/>
                    <a:gd name="T8" fmla="*/ 48 w 1044"/>
                    <a:gd name="T9" fmla="*/ 1207 h 1284"/>
                    <a:gd name="T10" fmla="*/ 60 w 1044"/>
                    <a:gd name="T11" fmla="*/ 1190 h 1284"/>
                    <a:gd name="T12" fmla="*/ 72 w 1044"/>
                    <a:gd name="T13" fmla="*/ 1171 h 1284"/>
                    <a:gd name="T14" fmla="*/ 81 w 1044"/>
                    <a:gd name="T15" fmla="*/ 1156 h 1284"/>
                    <a:gd name="T16" fmla="*/ 100 w 1044"/>
                    <a:gd name="T17" fmla="*/ 1138 h 1284"/>
                    <a:gd name="T18" fmla="*/ 108 w 1044"/>
                    <a:gd name="T19" fmla="*/ 1123 h 1284"/>
                    <a:gd name="T20" fmla="*/ 120 w 1044"/>
                    <a:gd name="T21" fmla="*/ 1105 h 1284"/>
                    <a:gd name="T22" fmla="*/ 132 w 1044"/>
                    <a:gd name="T23" fmla="*/ 1086 h 1284"/>
                    <a:gd name="T24" fmla="*/ 141 w 1044"/>
                    <a:gd name="T25" fmla="*/ 1072 h 1284"/>
                    <a:gd name="T26" fmla="*/ 158 w 1044"/>
                    <a:gd name="T27" fmla="*/ 1055 h 1284"/>
                    <a:gd name="T28" fmla="*/ 168 w 1044"/>
                    <a:gd name="T29" fmla="*/ 1040 h 1284"/>
                    <a:gd name="T30" fmla="*/ 179 w 1044"/>
                    <a:gd name="T31" fmla="*/ 1021 h 1284"/>
                    <a:gd name="T32" fmla="*/ 192 w 1044"/>
                    <a:gd name="T33" fmla="*/ 1003 h 1284"/>
                    <a:gd name="T34" fmla="*/ 204 w 1044"/>
                    <a:gd name="T35" fmla="*/ 984 h 1284"/>
                    <a:gd name="T36" fmla="*/ 216 w 1044"/>
                    <a:gd name="T37" fmla="*/ 967 h 1284"/>
                    <a:gd name="T38" fmla="*/ 225 w 1044"/>
                    <a:gd name="T39" fmla="*/ 952 h 1284"/>
                    <a:gd name="T40" fmla="*/ 244 w 1044"/>
                    <a:gd name="T41" fmla="*/ 934 h 1284"/>
                    <a:gd name="T42" fmla="*/ 252 w 1044"/>
                    <a:gd name="T43" fmla="*/ 919 h 1284"/>
                    <a:gd name="T44" fmla="*/ 264 w 1044"/>
                    <a:gd name="T45" fmla="*/ 901 h 1284"/>
                    <a:gd name="T46" fmla="*/ 275 w 1044"/>
                    <a:gd name="T47" fmla="*/ 883 h 1284"/>
                    <a:gd name="T48" fmla="*/ 281 w 1044"/>
                    <a:gd name="T49" fmla="*/ 871 h 1284"/>
                    <a:gd name="T50" fmla="*/ 288 w 1044"/>
                    <a:gd name="T51" fmla="*/ 859 h 1284"/>
                    <a:gd name="T52" fmla="*/ 300 w 1044"/>
                    <a:gd name="T53" fmla="*/ 840 h 1284"/>
                    <a:gd name="T54" fmla="*/ 325 w 1044"/>
                    <a:gd name="T55" fmla="*/ 817 h 1284"/>
                    <a:gd name="T56" fmla="*/ 336 w 1044"/>
                    <a:gd name="T57" fmla="*/ 799 h 1284"/>
                    <a:gd name="T58" fmla="*/ 346 w 1044"/>
                    <a:gd name="T59" fmla="*/ 784 h 1284"/>
                    <a:gd name="T60" fmla="*/ 363 w 1044"/>
                    <a:gd name="T61" fmla="*/ 765 h 1284"/>
                    <a:gd name="T62" fmla="*/ 373 w 1044"/>
                    <a:gd name="T63" fmla="*/ 751 h 1284"/>
                    <a:gd name="T64" fmla="*/ 384 w 1044"/>
                    <a:gd name="T65" fmla="*/ 733 h 1284"/>
                    <a:gd name="T66" fmla="*/ 396 w 1044"/>
                    <a:gd name="T67" fmla="*/ 715 h 1284"/>
                    <a:gd name="T68" fmla="*/ 405 w 1044"/>
                    <a:gd name="T69" fmla="*/ 700 h 1284"/>
                    <a:gd name="T70" fmla="*/ 423 w 1044"/>
                    <a:gd name="T71" fmla="*/ 682 h 1284"/>
                    <a:gd name="T72" fmla="*/ 432 w 1044"/>
                    <a:gd name="T73" fmla="*/ 667 h 1284"/>
                    <a:gd name="T74" fmla="*/ 442 w 1044"/>
                    <a:gd name="T75" fmla="*/ 652 h 1284"/>
                    <a:gd name="T76" fmla="*/ 459 w 1044"/>
                    <a:gd name="T77" fmla="*/ 633 h 1284"/>
                    <a:gd name="T78" fmla="*/ 469 w 1044"/>
                    <a:gd name="T79" fmla="*/ 619 h 1284"/>
                    <a:gd name="T80" fmla="*/ 484 w 1044"/>
                    <a:gd name="T81" fmla="*/ 598 h 1284"/>
                    <a:gd name="T82" fmla="*/ 513 w 1044"/>
                    <a:gd name="T83" fmla="*/ 568 h 1284"/>
                    <a:gd name="T84" fmla="*/ 529 w 1044"/>
                    <a:gd name="T85" fmla="*/ 547 h 1284"/>
                    <a:gd name="T86" fmla="*/ 537 w 1044"/>
                    <a:gd name="T87" fmla="*/ 532 h 1284"/>
                    <a:gd name="T88" fmla="*/ 555 w 1044"/>
                    <a:gd name="T89" fmla="*/ 515 h 1284"/>
                    <a:gd name="T90" fmla="*/ 565 w 1044"/>
                    <a:gd name="T91" fmla="*/ 499 h 1284"/>
                    <a:gd name="T92" fmla="*/ 582 w 1044"/>
                    <a:gd name="T93" fmla="*/ 475 h 1284"/>
                    <a:gd name="T94" fmla="*/ 618 w 1044"/>
                    <a:gd name="T95" fmla="*/ 438 h 1284"/>
                    <a:gd name="T96" fmla="*/ 636 w 1044"/>
                    <a:gd name="T97" fmla="*/ 415 h 1284"/>
                    <a:gd name="T98" fmla="*/ 657 w 1044"/>
                    <a:gd name="T99" fmla="*/ 388 h 1284"/>
                    <a:gd name="T100" fmla="*/ 698 w 1044"/>
                    <a:gd name="T101" fmla="*/ 346 h 1284"/>
                    <a:gd name="T102" fmla="*/ 720 w 1044"/>
                    <a:gd name="T103" fmla="*/ 319 h 1284"/>
                    <a:gd name="T104" fmla="*/ 759 w 1044"/>
                    <a:gd name="T105" fmla="*/ 273 h 1284"/>
                    <a:gd name="T106" fmla="*/ 837 w 1044"/>
                    <a:gd name="T107" fmla="*/ 196 h 1284"/>
                    <a:gd name="T108" fmla="*/ 915 w 1044"/>
                    <a:gd name="T109" fmla="*/ 117 h 1284"/>
                    <a:gd name="T110" fmla="*/ 993 w 1044"/>
                    <a:gd name="T111" fmla="*/ 40 h 1284"/>
                    <a:gd name="T112" fmla="*/ 1038 w 1044"/>
                    <a:gd name="T113" fmla="*/ 0 h 128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44" h="1284">
                      <a:moveTo>
                        <a:pt x="0" y="1284"/>
                      </a:moveTo>
                      <a:lnTo>
                        <a:pt x="0" y="1279"/>
                      </a:lnTo>
                      <a:lnTo>
                        <a:pt x="0" y="1273"/>
                      </a:lnTo>
                      <a:lnTo>
                        <a:pt x="12" y="1261"/>
                      </a:lnTo>
                      <a:lnTo>
                        <a:pt x="25" y="1249"/>
                      </a:lnTo>
                      <a:lnTo>
                        <a:pt x="25" y="1243"/>
                      </a:lnTo>
                      <a:lnTo>
                        <a:pt x="25" y="1238"/>
                      </a:lnTo>
                      <a:lnTo>
                        <a:pt x="36" y="1225"/>
                      </a:lnTo>
                      <a:lnTo>
                        <a:pt x="48" y="1213"/>
                      </a:lnTo>
                      <a:lnTo>
                        <a:pt x="48" y="1207"/>
                      </a:lnTo>
                      <a:lnTo>
                        <a:pt x="48" y="1201"/>
                      </a:lnTo>
                      <a:lnTo>
                        <a:pt x="60" y="1190"/>
                      </a:lnTo>
                      <a:lnTo>
                        <a:pt x="72" y="1177"/>
                      </a:lnTo>
                      <a:lnTo>
                        <a:pt x="72" y="1171"/>
                      </a:lnTo>
                      <a:lnTo>
                        <a:pt x="72" y="1165"/>
                      </a:lnTo>
                      <a:lnTo>
                        <a:pt x="81" y="1156"/>
                      </a:lnTo>
                      <a:lnTo>
                        <a:pt x="90" y="1147"/>
                      </a:lnTo>
                      <a:lnTo>
                        <a:pt x="100" y="1138"/>
                      </a:lnTo>
                      <a:lnTo>
                        <a:pt x="108" y="1129"/>
                      </a:lnTo>
                      <a:lnTo>
                        <a:pt x="108" y="1123"/>
                      </a:lnTo>
                      <a:lnTo>
                        <a:pt x="108" y="1117"/>
                      </a:lnTo>
                      <a:lnTo>
                        <a:pt x="120" y="1105"/>
                      </a:lnTo>
                      <a:lnTo>
                        <a:pt x="132" y="1092"/>
                      </a:lnTo>
                      <a:lnTo>
                        <a:pt x="132" y="1086"/>
                      </a:lnTo>
                      <a:lnTo>
                        <a:pt x="132" y="1081"/>
                      </a:lnTo>
                      <a:lnTo>
                        <a:pt x="141" y="1072"/>
                      </a:lnTo>
                      <a:lnTo>
                        <a:pt x="150" y="1063"/>
                      </a:lnTo>
                      <a:lnTo>
                        <a:pt x="158" y="1055"/>
                      </a:lnTo>
                      <a:lnTo>
                        <a:pt x="168" y="1045"/>
                      </a:lnTo>
                      <a:lnTo>
                        <a:pt x="168" y="1040"/>
                      </a:lnTo>
                      <a:lnTo>
                        <a:pt x="168" y="1033"/>
                      </a:lnTo>
                      <a:lnTo>
                        <a:pt x="179" y="1021"/>
                      </a:lnTo>
                      <a:lnTo>
                        <a:pt x="192" y="1009"/>
                      </a:lnTo>
                      <a:lnTo>
                        <a:pt x="192" y="1003"/>
                      </a:lnTo>
                      <a:lnTo>
                        <a:pt x="192" y="996"/>
                      </a:lnTo>
                      <a:lnTo>
                        <a:pt x="204" y="984"/>
                      </a:lnTo>
                      <a:lnTo>
                        <a:pt x="216" y="973"/>
                      </a:lnTo>
                      <a:lnTo>
                        <a:pt x="216" y="967"/>
                      </a:lnTo>
                      <a:lnTo>
                        <a:pt x="216" y="961"/>
                      </a:lnTo>
                      <a:lnTo>
                        <a:pt x="225" y="952"/>
                      </a:lnTo>
                      <a:lnTo>
                        <a:pt x="234" y="943"/>
                      </a:lnTo>
                      <a:lnTo>
                        <a:pt x="244" y="934"/>
                      </a:lnTo>
                      <a:lnTo>
                        <a:pt x="252" y="925"/>
                      </a:lnTo>
                      <a:lnTo>
                        <a:pt x="252" y="919"/>
                      </a:lnTo>
                      <a:lnTo>
                        <a:pt x="252" y="913"/>
                      </a:lnTo>
                      <a:lnTo>
                        <a:pt x="264" y="901"/>
                      </a:lnTo>
                      <a:lnTo>
                        <a:pt x="275" y="888"/>
                      </a:lnTo>
                      <a:lnTo>
                        <a:pt x="275" y="883"/>
                      </a:lnTo>
                      <a:lnTo>
                        <a:pt x="275" y="877"/>
                      </a:lnTo>
                      <a:lnTo>
                        <a:pt x="281" y="871"/>
                      </a:lnTo>
                      <a:lnTo>
                        <a:pt x="288" y="865"/>
                      </a:lnTo>
                      <a:lnTo>
                        <a:pt x="288" y="859"/>
                      </a:lnTo>
                      <a:lnTo>
                        <a:pt x="288" y="852"/>
                      </a:lnTo>
                      <a:lnTo>
                        <a:pt x="300" y="840"/>
                      </a:lnTo>
                      <a:lnTo>
                        <a:pt x="312" y="829"/>
                      </a:lnTo>
                      <a:lnTo>
                        <a:pt x="325" y="817"/>
                      </a:lnTo>
                      <a:lnTo>
                        <a:pt x="336" y="805"/>
                      </a:lnTo>
                      <a:lnTo>
                        <a:pt x="336" y="799"/>
                      </a:lnTo>
                      <a:lnTo>
                        <a:pt x="336" y="792"/>
                      </a:lnTo>
                      <a:lnTo>
                        <a:pt x="346" y="784"/>
                      </a:lnTo>
                      <a:lnTo>
                        <a:pt x="354" y="775"/>
                      </a:lnTo>
                      <a:lnTo>
                        <a:pt x="363" y="765"/>
                      </a:lnTo>
                      <a:lnTo>
                        <a:pt x="373" y="756"/>
                      </a:lnTo>
                      <a:lnTo>
                        <a:pt x="373" y="751"/>
                      </a:lnTo>
                      <a:lnTo>
                        <a:pt x="373" y="744"/>
                      </a:lnTo>
                      <a:lnTo>
                        <a:pt x="384" y="733"/>
                      </a:lnTo>
                      <a:lnTo>
                        <a:pt x="396" y="721"/>
                      </a:lnTo>
                      <a:lnTo>
                        <a:pt x="396" y="715"/>
                      </a:lnTo>
                      <a:lnTo>
                        <a:pt x="396" y="709"/>
                      </a:lnTo>
                      <a:lnTo>
                        <a:pt x="405" y="700"/>
                      </a:lnTo>
                      <a:lnTo>
                        <a:pt x="414" y="690"/>
                      </a:lnTo>
                      <a:lnTo>
                        <a:pt x="423" y="682"/>
                      </a:lnTo>
                      <a:lnTo>
                        <a:pt x="432" y="673"/>
                      </a:lnTo>
                      <a:lnTo>
                        <a:pt x="432" y="667"/>
                      </a:lnTo>
                      <a:lnTo>
                        <a:pt x="432" y="661"/>
                      </a:lnTo>
                      <a:lnTo>
                        <a:pt x="442" y="652"/>
                      </a:lnTo>
                      <a:lnTo>
                        <a:pt x="450" y="642"/>
                      </a:lnTo>
                      <a:lnTo>
                        <a:pt x="459" y="633"/>
                      </a:lnTo>
                      <a:lnTo>
                        <a:pt x="469" y="625"/>
                      </a:lnTo>
                      <a:lnTo>
                        <a:pt x="469" y="619"/>
                      </a:lnTo>
                      <a:lnTo>
                        <a:pt x="469" y="613"/>
                      </a:lnTo>
                      <a:lnTo>
                        <a:pt x="484" y="598"/>
                      </a:lnTo>
                      <a:lnTo>
                        <a:pt x="498" y="583"/>
                      </a:lnTo>
                      <a:lnTo>
                        <a:pt x="513" y="568"/>
                      </a:lnTo>
                      <a:lnTo>
                        <a:pt x="529" y="552"/>
                      </a:lnTo>
                      <a:lnTo>
                        <a:pt x="529" y="547"/>
                      </a:lnTo>
                      <a:lnTo>
                        <a:pt x="529" y="540"/>
                      </a:lnTo>
                      <a:lnTo>
                        <a:pt x="537" y="532"/>
                      </a:lnTo>
                      <a:lnTo>
                        <a:pt x="546" y="523"/>
                      </a:lnTo>
                      <a:lnTo>
                        <a:pt x="555" y="515"/>
                      </a:lnTo>
                      <a:lnTo>
                        <a:pt x="565" y="505"/>
                      </a:lnTo>
                      <a:lnTo>
                        <a:pt x="565" y="499"/>
                      </a:lnTo>
                      <a:lnTo>
                        <a:pt x="565" y="493"/>
                      </a:lnTo>
                      <a:lnTo>
                        <a:pt x="582" y="475"/>
                      </a:lnTo>
                      <a:lnTo>
                        <a:pt x="600" y="457"/>
                      </a:lnTo>
                      <a:lnTo>
                        <a:pt x="618" y="438"/>
                      </a:lnTo>
                      <a:lnTo>
                        <a:pt x="636" y="421"/>
                      </a:lnTo>
                      <a:lnTo>
                        <a:pt x="636" y="415"/>
                      </a:lnTo>
                      <a:lnTo>
                        <a:pt x="636" y="408"/>
                      </a:lnTo>
                      <a:lnTo>
                        <a:pt x="657" y="388"/>
                      </a:lnTo>
                      <a:lnTo>
                        <a:pt x="677" y="367"/>
                      </a:lnTo>
                      <a:lnTo>
                        <a:pt x="698" y="346"/>
                      </a:lnTo>
                      <a:lnTo>
                        <a:pt x="720" y="325"/>
                      </a:lnTo>
                      <a:lnTo>
                        <a:pt x="720" y="319"/>
                      </a:lnTo>
                      <a:lnTo>
                        <a:pt x="720" y="312"/>
                      </a:lnTo>
                      <a:lnTo>
                        <a:pt x="759" y="273"/>
                      </a:lnTo>
                      <a:lnTo>
                        <a:pt x="798" y="234"/>
                      </a:lnTo>
                      <a:lnTo>
                        <a:pt x="837" y="196"/>
                      </a:lnTo>
                      <a:lnTo>
                        <a:pt x="875" y="157"/>
                      </a:lnTo>
                      <a:lnTo>
                        <a:pt x="915" y="117"/>
                      </a:lnTo>
                      <a:lnTo>
                        <a:pt x="954" y="79"/>
                      </a:lnTo>
                      <a:lnTo>
                        <a:pt x="993" y="40"/>
                      </a:lnTo>
                      <a:lnTo>
                        <a:pt x="1032" y="0"/>
                      </a:lnTo>
                      <a:lnTo>
                        <a:pt x="1038" y="0"/>
                      </a:lnTo>
                      <a:lnTo>
                        <a:pt x="1044" y="0"/>
                      </a:lnTo>
                    </a:path>
                  </a:pathLst>
                </a:custGeom>
                <a:noFill/>
                <a:ln w="19050">
                  <a:solidFill>
                    <a:srgbClr val="008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5595" name="Freeform 475"/>
                <p:cNvSpPr>
                  <a:spLocks/>
                </p:cNvSpPr>
                <p:nvPr/>
              </p:nvSpPr>
              <p:spPr bwMode="auto">
                <a:xfrm rot="60000" flipH="1">
                  <a:off x="4000" y="2033"/>
                  <a:ext cx="47" cy="4"/>
                </a:xfrm>
                <a:custGeom>
                  <a:avLst/>
                  <a:gdLst>
                    <a:gd name="T0" fmla="*/ 131 w 131"/>
                    <a:gd name="T1" fmla="*/ 12 h 12"/>
                    <a:gd name="T2" fmla="*/ 108 w 131"/>
                    <a:gd name="T3" fmla="*/ 12 h 12"/>
                    <a:gd name="T4" fmla="*/ 83 w 131"/>
                    <a:gd name="T5" fmla="*/ 12 h 12"/>
                    <a:gd name="T6" fmla="*/ 59 w 131"/>
                    <a:gd name="T7" fmla="*/ 12 h 12"/>
                    <a:gd name="T8" fmla="*/ 35 w 131"/>
                    <a:gd name="T9" fmla="*/ 12 h 12"/>
                    <a:gd name="T10" fmla="*/ 29 w 131"/>
                    <a:gd name="T11" fmla="*/ 7 h 12"/>
                    <a:gd name="T12" fmla="*/ 23 w 131"/>
                    <a:gd name="T13" fmla="*/ 0 h 12"/>
                    <a:gd name="T14" fmla="*/ 11 w 131"/>
                    <a:gd name="T15" fmla="*/ 0 h 12"/>
                    <a:gd name="T16" fmla="*/ 0 w 131"/>
                    <a:gd name="T17" fmla="*/ 0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131" h="12">
                      <a:moveTo>
                        <a:pt x="131" y="12"/>
                      </a:moveTo>
                      <a:lnTo>
                        <a:pt x="108" y="12"/>
                      </a:lnTo>
                      <a:lnTo>
                        <a:pt x="83" y="12"/>
                      </a:lnTo>
                      <a:lnTo>
                        <a:pt x="59" y="12"/>
                      </a:lnTo>
                      <a:lnTo>
                        <a:pt x="35" y="12"/>
                      </a:lnTo>
                      <a:lnTo>
                        <a:pt x="29" y="7"/>
                      </a:lnTo>
                      <a:lnTo>
                        <a:pt x="23" y="0"/>
                      </a:lnTo>
                      <a:lnTo>
                        <a:pt x="11" y="0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9050">
                  <a:solidFill>
                    <a:srgbClr val="008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5596" name="Freeform 476"/>
                <p:cNvSpPr>
                  <a:spLocks/>
                </p:cNvSpPr>
                <p:nvPr/>
              </p:nvSpPr>
              <p:spPr bwMode="auto">
                <a:xfrm rot="60000" flipH="1">
                  <a:off x="4253" y="2037"/>
                  <a:ext cx="48" cy="1"/>
                </a:xfrm>
                <a:custGeom>
                  <a:avLst/>
                  <a:gdLst>
                    <a:gd name="T0" fmla="*/ 0 w 143"/>
                    <a:gd name="T1" fmla="*/ 35 w 143"/>
                    <a:gd name="T2" fmla="*/ 70 w 143"/>
                    <a:gd name="T3" fmla="*/ 106 w 143"/>
                    <a:gd name="T4" fmla="*/ 143 w 143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  <a:cxn ang="0">
                      <a:pos x="T4" y="0"/>
                    </a:cxn>
                  </a:cxnLst>
                  <a:rect l="0" t="0" r="r" b="b"/>
                  <a:pathLst>
                    <a:path w="143">
                      <a:moveTo>
                        <a:pt x="0" y="0"/>
                      </a:moveTo>
                      <a:lnTo>
                        <a:pt x="35" y="0"/>
                      </a:lnTo>
                      <a:lnTo>
                        <a:pt x="70" y="0"/>
                      </a:lnTo>
                      <a:lnTo>
                        <a:pt x="106" y="0"/>
                      </a:lnTo>
                      <a:lnTo>
                        <a:pt x="143" y="0"/>
                      </a:lnTo>
                    </a:path>
                  </a:pathLst>
                </a:custGeom>
                <a:noFill/>
                <a:ln w="19050">
                  <a:solidFill>
                    <a:srgbClr val="008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5597" name="Freeform 477"/>
                <p:cNvSpPr>
                  <a:spLocks/>
                </p:cNvSpPr>
                <p:nvPr/>
              </p:nvSpPr>
              <p:spPr bwMode="auto">
                <a:xfrm rot="60000" flipH="1">
                  <a:off x="4171" y="2036"/>
                  <a:ext cx="49" cy="1"/>
                </a:xfrm>
                <a:custGeom>
                  <a:avLst/>
                  <a:gdLst>
                    <a:gd name="T0" fmla="*/ 0 w 144"/>
                    <a:gd name="T1" fmla="*/ 35 w 144"/>
                    <a:gd name="T2" fmla="*/ 71 w 144"/>
                    <a:gd name="T3" fmla="*/ 107 w 144"/>
                    <a:gd name="T4" fmla="*/ 144 w 144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  <a:cxn ang="0">
                      <a:pos x="T4" y="0"/>
                    </a:cxn>
                  </a:cxnLst>
                  <a:rect l="0" t="0" r="r" b="b"/>
                  <a:pathLst>
                    <a:path w="144">
                      <a:moveTo>
                        <a:pt x="0" y="0"/>
                      </a:moveTo>
                      <a:lnTo>
                        <a:pt x="35" y="0"/>
                      </a:lnTo>
                      <a:lnTo>
                        <a:pt x="71" y="0"/>
                      </a:lnTo>
                      <a:lnTo>
                        <a:pt x="107" y="0"/>
                      </a:lnTo>
                      <a:lnTo>
                        <a:pt x="144" y="0"/>
                      </a:lnTo>
                    </a:path>
                  </a:pathLst>
                </a:custGeom>
                <a:noFill/>
                <a:ln w="19050">
                  <a:solidFill>
                    <a:srgbClr val="008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5598" name="Freeform 478"/>
                <p:cNvSpPr>
                  <a:spLocks/>
                </p:cNvSpPr>
                <p:nvPr/>
              </p:nvSpPr>
              <p:spPr bwMode="auto">
                <a:xfrm rot="60000" flipH="1">
                  <a:off x="4091" y="2035"/>
                  <a:ext cx="47" cy="1"/>
                </a:xfrm>
                <a:custGeom>
                  <a:avLst/>
                  <a:gdLst>
                    <a:gd name="T0" fmla="*/ 0 w 132"/>
                    <a:gd name="T1" fmla="*/ 33 w 132"/>
                    <a:gd name="T2" fmla="*/ 65 w 132"/>
                    <a:gd name="T3" fmla="*/ 98 w 132"/>
                    <a:gd name="T4" fmla="*/ 132 w 132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  <a:cxn ang="0">
                      <a:pos x="T4" y="0"/>
                    </a:cxn>
                  </a:cxnLst>
                  <a:rect l="0" t="0" r="r" b="b"/>
                  <a:pathLst>
                    <a:path w="132">
                      <a:moveTo>
                        <a:pt x="0" y="0"/>
                      </a:moveTo>
                      <a:lnTo>
                        <a:pt x="33" y="0"/>
                      </a:lnTo>
                      <a:lnTo>
                        <a:pt x="65" y="0"/>
                      </a:lnTo>
                      <a:lnTo>
                        <a:pt x="98" y="0"/>
                      </a:lnTo>
                      <a:lnTo>
                        <a:pt x="132" y="0"/>
                      </a:lnTo>
                    </a:path>
                  </a:pathLst>
                </a:custGeom>
                <a:noFill/>
                <a:ln w="19050">
                  <a:solidFill>
                    <a:srgbClr val="008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5599" name="Freeform 479"/>
                <p:cNvSpPr>
                  <a:spLocks/>
                </p:cNvSpPr>
                <p:nvPr/>
              </p:nvSpPr>
              <p:spPr bwMode="auto">
                <a:xfrm rot="60000" flipH="1">
                  <a:off x="4544" y="1851"/>
                  <a:ext cx="3" cy="189"/>
                </a:xfrm>
                <a:custGeom>
                  <a:avLst/>
                  <a:gdLst>
                    <a:gd name="T0" fmla="*/ 0 w 11"/>
                    <a:gd name="T1" fmla="*/ 793 h 793"/>
                    <a:gd name="T2" fmla="*/ 0 w 11"/>
                    <a:gd name="T3" fmla="*/ 769 h 793"/>
                    <a:gd name="T4" fmla="*/ 0 w 11"/>
                    <a:gd name="T5" fmla="*/ 745 h 793"/>
                    <a:gd name="T6" fmla="*/ 0 w 11"/>
                    <a:gd name="T7" fmla="*/ 721 h 793"/>
                    <a:gd name="T8" fmla="*/ 0 w 11"/>
                    <a:gd name="T9" fmla="*/ 697 h 793"/>
                    <a:gd name="T10" fmla="*/ 0 w 11"/>
                    <a:gd name="T11" fmla="*/ 672 h 793"/>
                    <a:gd name="T12" fmla="*/ 0 w 11"/>
                    <a:gd name="T13" fmla="*/ 649 h 793"/>
                    <a:gd name="T14" fmla="*/ 0 w 11"/>
                    <a:gd name="T15" fmla="*/ 624 h 793"/>
                    <a:gd name="T16" fmla="*/ 0 w 11"/>
                    <a:gd name="T17" fmla="*/ 601 h 793"/>
                    <a:gd name="T18" fmla="*/ 5 w 11"/>
                    <a:gd name="T19" fmla="*/ 595 h 793"/>
                    <a:gd name="T20" fmla="*/ 11 w 11"/>
                    <a:gd name="T21" fmla="*/ 589 h 793"/>
                    <a:gd name="T22" fmla="*/ 11 w 11"/>
                    <a:gd name="T23" fmla="*/ 578 h 793"/>
                    <a:gd name="T24" fmla="*/ 11 w 11"/>
                    <a:gd name="T25" fmla="*/ 565 h 793"/>
                    <a:gd name="T26" fmla="*/ 5 w 11"/>
                    <a:gd name="T27" fmla="*/ 559 h 793"/>
                    <a:gd name="T28" fmla="*/ 0 w 11"/>
                    <a:gd name="T29" fmla="*/ 553 h 793"/>
                    <a:gd name="T30" fmla="*/ 0 w 11"/>
                    <a:gd name="T31" fmla="*/ 526 h 793"/>
                    <a:gd name="T32" fmla="*/ 0 w 11"/>
                    <a:gd name="T33" fmla="*/ 499 h 793"/>
                    <a:gd name="T34" fmla="*/ 0 w 11"/>
                    <a:gd name="T35" fmla="*/ 472 h 793"/>
                    <a:gd name="T36" fmla="*/ 0 w 11"/>
                    <a:gd name="T37" fmla="*/ 445 h 793"/>
                    <a:gd name="T38" fmla="*/ 0 w 11"/>
                    <a:gd name="T39" fmla="*/ 418 h 793"/>
                    <a:gd name="T40" fmla="*/ 0 w 11"/>
                    <a:gd name="T41" fmla="*/ 391 h 793"/>
                    <a:gd name="T42" fmla="*/ 0 w 11"/>
                    <a:gd name="T43" fmla="*/ 364 h 793"/>
                    <a:gd name="T44" fmla="*/ 0 w 11"/>
                    <a:gd name="T45" fmla="*/ 336 h 793"/>
                    <a:gd name="T46" fmla="*/ 5 w 11"/>
                    <a:gd name="T47" fmla="*/ 330 h 793"/>
                    <a:gd name="T48" fmla="*/ 11 w 11"/>
                    <a:gd name="T49" fmla="*/ 324 h 793"/>
                    <a:gd name="T50" fmla="*/ 11 w 11"/>
                    <a:gd name="T51" fmla="*/ 283 h 793"/>
                    <a:gd name="T52" fmla="*/ 11 w 11"/>
                    <a:gd name="T53" fmla="*/ 244 h 793"/>
                    <a:gd name="T54" fmla="*/ 11 w 11"/>
                    <a:gd name="T55" fmla="*/ 203 h 793"/>
                    <a:gd name="T56" fmla="*/ 11 w 11"/>
                    <a:gd name="T57" fmla="*/ 163 h 793"/>
                    <a:gd name="T58" fmla="*/ 11 w 11"/>
                    <a:gd name="T59" fmla="*/ 122 h 793"/>
                    <a:gd name="T60" fmla="*/ 11 w 11"/>
                    <a:gd name="T61" fmla="*/ 82 h 793"/>
                    <a:gd name="T62" fmla="*/ 11 w 11"/>
                    <a:gd name="T63" fmla="*/ 41 h 793"/>
                    <a:gd name="T64" fmla="*/ 11 w 11"/>
                    <a:gd name="T65" fmla="*/ 0 h 79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</a:cxnLst>
                  <a:rect l="0" t="0" r="r" b="b"/>
                  <a:pathLst>
                    <a:path w="11" h="793">
                      <a:moveTo>
                        <a:pt x="0" y="793"/>
                      </a:moveTo>
                      <a:lnTo>
                        <a:pt x="0" y="769"/>
                      </a:lnTo>
                      <a:lnTo>
                        <a:pt x="0" y="745"/>
                      </a:lnTo>
                      <a:lnTo>
                        <a:pt x="0" y="721"/>
                      </a:lnTo>
                      <a:lnTo>
                        <a:pt x="0" y="697"/>
                      </a:lnTo>
                      <a:lnTo>
                        <a:pt x="0" y="672"/>
                      </a:lnTo>
                      <a:lnTo>
                        <a:pt x="0" y="649"/>
                      </a:lnTo>
                      <a:lnTo>
                        <a:pt x="0" y="624"/>
                      </a:lnTo>
                      <a:lnTo>
                        <a:pt x="0" y="601"/>
                      </a:lnTo>
                      <a:lnTo>
                        <a:pt x="5" y="595"/>
                      </a:lnTo>
                      <a:lnTo>
                        <a:pt x="11" y="589"/>
                      </a:lnTo>
                      <a:lnTo>
                        <a:pt x="11" y="578"/>
                      </a:lnTo>
                      <a:lnTo>
                        <a:pt x="11" y="565"/>
                      </a:lnTo>
                      <a:lnTo>
                        <a:pt x="5" y="559"/>
                      </a:lnTo>
                      <a:lnTo>
                        <a:pt x="0" y="553"/>
                      </a:lnTo>
                      <a:lnTo>
                        <a:pt x="0" y="526"/>
                      </a:lnTo>
                      <a:lnTo>
                        <a:pt x="0" y="499"/>
                      </a:lnTo>
                      <a:lnTo>
                        <a:pt x="0" y="472"/>
                      </a:lnTo>
                      <a:lnTo>
                        <a:pt x="0" y="445"/>
                      </a:lnTo>
                      <a:lnTo>
                        <a:pt x="0" y="418"/>
                      </a:lnTo>
                      <a:lnTo>
                        <a:pt x="0" y="391"/>
                      </a:lnTo>
                      <a:lnTo>
                        <a:pt x="0" y="364"/>
                      </a:lnTo>
                      <a:lnTo>
                        <a:pt x="0" y="336"/>
                      </a:lnTo>
                      <a:lnTo>
                        <a:pt x="5" y="330"/>
                      </a:lnTo>
                      <a:lnTo>
                        <a:pt x="11" y="324"/>
                      </a:lnTo>
                      <a:lnTo>
                        <a:pt x="11" y="283"/>
                      </a:lnTo>
                      <a:lnTo>
                        <a:pt x="11" y="244"/>
                      </a:lnTo>
                      <a:lnTo>
                        <a:pt x="11" y="203"/>
                      </a:lnTo>
                      <a:lnTo>
                        <a:pt x="11" y="163"/>
                      </a:lnTo>
                      <a:lnTo>
                        <a:pt x="11" y="122"/>
                      </a:lnTo>
                      <a:lnTo>
                        <a:pt x="11" y="82"/>
                      </a:lnTo>
                      <a:lnTo>
                        <a:pt x="11" y="41"/>
                      </a:lnTo>
                      <a:lnTo>
                        <a:pt x="11" y="0"/>
                      </a:lnTo>
                    </a:path>
                  </a:pathLst>
                </a:custGeom>
                <a:noFill/>
                <a:ln w="19050">
                  <a:solidFill>
                    <a:srgbClr val="008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5600" name="Freeform 480"/>
                <p:cNvSpPr>
                  <a:spLocks/>
                </p:cNvSpPr>
                <p:nvPr/>
              </p:nvSpPr>
              <p:spPr bwMode="auto">
                <a:xfrm rot="60000" flipH="1">
                  <a:off x="4509" y="2040"/>
                  <a:ext cx="36" cy="1"/>
                </a:xfrm>
                <a:custGeom>
                  <a:avLst/>
                  <a:gdLst>
                    <a:gd name="T0" fmla="*/ 107 w 107"/>
                    <a:gd name="T1" fmla="*/ 80 w 107"/>
                    <a:gd name="T2" fmla="*/ 54 w 107"/>
                    <a:gd name="T3" fmla="*/ 27 w 107"/>
                    <a:gd name="T4" fmla="*/ 0 w 107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  <a:cxn ang="0">
                      <a:pos x="T4" y="0"/>
                    </a:cxn>
                  </a:cxnLst>
                  <a:rect l="0" t="0" r="r" b="b"/>
                  <a:pathLst>
                    <a:path w="107">
                      <a:moveTo>
                        <a:pt x="107" y="0"/>
                      </a:moveTo>
                      <a:lnTo>
                        <a:pt x="80" y="0"/>
                      </a:lnTo>
                      <a:lnTo>
                        <a:pt x="54" y="0"/>
                      </a:lnTo>
                      <a:lnTo>
                        <a:pt x="27" y="0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9050">
                  <a:solidFill>
                    <a:srgbClr val="008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5601" name="Freeform 481"/>
                <p:cNvSpPr>
                  <a:spLocks/>
                </p:cNvSpPr>
                <p:nvPr/>
              </p:nvSpPr>
              <p:spPr bwMode="auto">
                <a:xfrm rot="60000" flipH="1">
                  <a:off x="4422" y="2038"/>
                  <a:ext cx="49" cy="1"/>
                </a:xfrm>
                <a:custGeom>
                  <a:avLst/>
                  <a:gdLst>
                    <a:gd name="T0" fmla="*/ 0 w 144"/>
                    <a:gd name="T1" fmla="*/ 37 w 144"/>
                    <a:gd name="T2" fmla="*/ 72 w 144"/>
                    <a:gd name="T3" fmla="*/ 108 w 144"/>
                    <a:gd name="T4" fmla="*/ 144 w 144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  <a:cxn ang="0">
                      <a:pos x="T4" y="0"/>
                    </a:cxn>
                  </a:cxnLst>
                  <a:rect l="0" t="0" r="r" b="b"/>
                  <a:pathLst>
                    <a:path w="144">
                      <a:moveTo>
                        <a:pt x="0" y="0"/>
                      </a:moveTo>
                      <a:lnTo>
                        <a:pt x="37" y="0"/>
                      </a:lnTo>
                      <a:lnTo>
                        <a:pt x="72" y="0"/>
                      </a:lnTo>
                      <a:lnTo>
                        <a:pt x="108" y="0"/>
                      </a:lnTo>
                      <a:lnTo>
                        <a:pt x="144" y="0"/>
                      </a:lnTo>
                    </a:path>
                  </a:pathLst>
                </a:custGeom>
                <a:noFill/>
                <a:ln w="19050">
                  <a:solidFill>
                    <a:srgbClr val="008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5602" name="Freeform 482"/>
                <p:cNvSpPr>
                  <a:spLocks/>
                </p:cNvSpPr>
                <p:nvPr/>
              </p:nvSpPr>
              <p:spPr bwMode="auto">
                <a:xfrm rot="60000" flipH="1">
                  <a:off x="4336" y="2037"/>
                  <a:ext cx="44" cy="1"/>
                </a:xfrm>
                <a:custGeom>
                  <a:avLst/>
                  <a:gdLst>
                    <a:gd name="T0" fmla="*/ 0 w 132"/>
                    <a:gd name="T1" fmla="*/ 33 w 132"/>
                    <a:gd name="T2" fmla="*/ 66 w 132"/>
                    <a:gd name="T3" fmla="*/ 99 w 132"/>
                    <a:gd name="T4" fmla="*/ 132 w 132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  <a:cxn ang="0">
                      <a:pos x="T4" y="0"/>
                    </a:cxn>
                  </a:cxnLst>
                  <a:rect l="0" t="0" r="r" b="b"/>
                  <a:pathLst>
                    <a:path w="132">
                      <a:moveTo>
                        <a:pt x="0" y="0"/>
                      </a:moveTo>
                      <a:lnTo>
                        <a:pt x="33" y="0"/>
                      </a:lnTo>
                      <a:lnTo>
                        <a:pt x="66" y="0"/>
                      </a:lnTo>
                      <a:lnTo>
                        <a:pt x="99" y="0"/>
                      </a:lnTo>
                      <a:lnTo>
                        <a:pt x="132" y="0"/>
                      </a:lnTo>
                    </a:path>
                  </a:pathLst>
                </a:custGeom>
                <a:noFill/>
                <a:ln w="19050">
                  <a:solidFill>
                    <a:srgbClr val="008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5603" name="Freeform 483"/>
                <p:cNvSpPr>
                  <a:spLocks/>
                </p:cNvSpPr>
                <p:nvPr/>
              </p:nvSpPr>
              <p:spPr bwMode="auto">
                <a:xfrm rot="60000" flipH="1">
                  <a:off x="4333" y="1924"/>
                  <a:ext cx="4" cy="112"/>
                </a:xfrm>
                <a:custGeom>
                  <a:avLst/>
                  <a:gdLst>
                    <a:gd name="T0" fmla="*/ 0 w 11"/>
                    <a:gd name="T1" fmla="*/ 469 h 469"/>
                    <a:gd name="T2" fmla="*/ 5 w 11"/>
                    <a:gd name="T3" fmla="*/ 463 h 469"/>
                    <a:gd name="T4" fmla="*/ 11 w 11"/>
                    <a:gd name="T5" fmla="*/ 456 h 469"/>
                    <a:gd name="T6" fmla="*/ 11 w 11"/>
                    <a:gd name="T7" fmla="*/ 400 h 469"/>
                    <a:gd name="T8" fmla="*/ 11 w 11"/>
                    <a:gd name="T9" fmla="*/ 343 h 469"/>
                    <a:gd name="T10" fmla="*/ 11 w 11"/>
                    <a:gd name="T11" fmla="*/ 285 h 469"/>
                    <a:gd name="T12" fmla="*/ 11 w 11"/>
                    <a:gd name="T13" fmla="*/ 229 h 469"/>
                    <a:gd name="T14" fmla="*/ 11 w 11"/>
                    <a:gd name="T15" fmla="*/ 172 h 469"/>
                    <a:gd name="T16" fmla="*/ 11 w 11"/>
                    <a:gd name="T17" fmla="*/ 114 h 469"/>
                    <a:gd name="T18" fmla="*/ 11 w 11"/>
                    <a:gd name="T19" fmla="*/ 58 h 469"/>
                    <a:gd name="T20" fmla="*/ 11 w 11"/>
                    <a:gd name="T21" fmla="*/ 0 h 46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</a:cxnLst>
                  <a:rect l="0" t="0" r="r" b="b"/>
                  <a:pathLst>
                    <a:path w="11" h="469">
                      <a:moveTo>
                        <a:pt x="0" y="469"/>
                      </a:moveTo>
                      <a:lnTo>
                        <a:pt x="5" y="463"/>
                      </a:lnTo>
                      <a:lnTo>
                        <a:pt x="11" y="456"/>
                      </a:lnTo>
                      <a:lnTo>
                        <a:pt x="11" y="400"/>
                      </a:lnTo>
                      <a:lnTo>
                        <a:pt x="11" y="343"/>
                      </a:lnTo>
                      <a:lnTo>
                        <a:pt x="11" y="285"/>
                      </a:lnTo>
                      <a:lnTo>
                        <a:pt x="11" y="229"/>
                      </a:lnTo>
                      <a:lnTo>
                        <a:pt x="11" y="172"/>
                      </a:lnTo>
                      <a:lnTo>
                        <a:pt x="11" y="114"/>
                      </a:lnTo>
                      <a:lnTo>
                        <a:pt x="11" y="58"/>
                      </a:lnTo>
                      <a:lnTo>
                        <a:pt x="11" y="0"/>
                      </a:lnTo>
                    </a:path>
                  </a:pathLst>
                </a:custGeom>
                <a:noFill/>
                <a:ln w="19050">
                  <a:solidFill>
                    <a:srgbClr val="008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5604" name="Freeform 484"/>
                <p:cNvSpPr>
                  <a:spLocks/>
                </p:cNvSpPr>
                <p:nvPr/>
              </p:nvSpPr>
              <p:spPr bwMode="auto">
                <a:xfrm rot="60000" flipH="1">
                  <a:off x="4666" y="2038"/>
                  <a:ext cx="38" cy="1"/>
                </a:xfrm>
                <a:custGeom>
                  <a:avLst/>
                  <a:gdLst>
                    <a:gd name="T0" fmla="*/ 0 w 109"/>
                    <a:gd name="T1" fmla="*/ 27 w 109"/>
                    <a:gd name="T2" fmla="*/ 54 w 109"/>
                    <a:gd name="T3" fmla="*/ 80 w 109"/>
                    <a:gd name="T4" fmla="*/ 109 w 109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  <a:cxn ang="0">
                      <a:pos x="T4" y="0"/>
                    </a:cxn>
                  </a:cxnLst>
                  <a:rect l="0" t="0" r="r" b="b"/>
                  <a:pathLst>
                    <a:path w="109">
                      <a:moveTo>
                        <a:pt x="0" y="0"/>
                      </a:moveTo>
                      <a:lnTo>
                        <a:pt x="27" y="0"/>
                      </a:lnTo>
                      <a:lnTo>
                        <a:pt x="54" y="0"/>
                      </a:lnTo>
                      <a:lnTo>
                        <a:pt x="80" y="0"/>
                      </a:lnTo>
                      <a:lnTo>
                        <a:pt x="109" y="0"/>
                      </a:lnTo>
                    </a:path>
                  </a:pathLst>
                </a:custGeom>
                <a:noFill/>
                <a:ln w="19050">
                  <a:solidFill>
                    <a:srgbClr val="008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5605" name="Freeform 485"/>
                <p:cNvSpPr>
                  <a:spLocks/>
                </p:cNvSpPr>
                <p:nvPr/>
              </p:nvSpPr>
              <p:spPr bwMode="auto">
                <a:xfrm rot="60000" flipH="1">
                  <a:off x="4592" y="2037"/>
                  <a:ext cx="32" cy="1"/>
                </a:xfrm>
                <a:custGeom>
                  <a:avLst/>
                  <a:gdLst>
                    <a:gd name="T0" fmla="*/ 0 w 96"/>
                    <a:gd name="T1" fmla="*/ 24 w 96"/>
                    <a:gd name="T2" fmla="*/ 48 w 96"/>
                    <a:gd name="T3" fmla="*/ 72 w 96"/>
                    <a:gd name="T4" fmla="*/ 96 w 96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  <a:cxn ang="0">
                      <a:pos x="T4" y="0"/>
                    </a:cxn>
                  </a:cxnLst>
                  <a:rect l="0" t="0" r="r" b="b"/>
                  <a:pathLst>
                    <a:path w="96">
                      <a:moveTo>
                        <a:pt x="0" y="0"/>
                      </a:moveTo>
                      <a:lnTo>
                        <a:pt x="24" y="0"/>
                      </a:lnTo>
                      <a:lnTo>
                        <a:pt x="48" y="0"/>
                      </a:lnTo>
                      <a:lnTo>
                        <a:pt x="72" y="0"/>
                      </a:lnTo>
                      <a:lnTo>
                        <a:pt x="96" y="0"/>
                      </a:lnTo>
                    </a:path>
                  </a:pathLst>
                </a:custGeom>
                <a:noFill/>
                <a:ln w="19050">
                  <a:solidFill>
                    <a:srgbClr val="008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5606" name="Freeform 486"/>
                <p:cNvSpPr>
                  <a:spLocks/>
                </p:cNvSpPr>
                <p:nvPr/>
              </p:nvSpPr>
              <p:spPr bwMode="auto">
                <a:xfrm rot="60000" flipH="1">
                  <a:off x="3955" y="1851"/>
                  <a:ext cx="28" cy="2"/>
                </a:xfrm>
                <a:custGeom>
                  <a:avLst/>
                  <a:gdLst>
                    <a:gd name="T0" fmla="*/ 84 w 84"/>
                    <a:gd name="T1" fmla="*/ 13 h 13"/>
                    <a:gd name="T2" fmla="*/ 78 w 84"/>
                    <a:gd name="T3" fmla="*/ 7 h 13"/>
                    <a:gd name="T4" fmla="*/ 71 w 84"/>
                    <a:gd name="T5" fmla="*/ 0 h 13"/>
                    <a:gd name="T6" fmla="*/ 54 w 84"/>
                    <a:gd name="T7" fmla="*/ 0 h 13"/>
                    <a:gd name="T8" fmla="*/ 36 w 84"/>
                    <a:gd name="T9" fmla="*/ 0 h 13"/>
                    <a:gd name="T10" fmla="*/ 18 w 84"/>
                    <a:gd name="T11" fmla="*/ 0 h 13"/>
                    <a:gd name="T12" fmla="*/ 0 w 84"/>
                    <a:gd name="T13" fmla="*/ 0 h 1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84" h="13">
                      <a:moveTo>
                        <a:pt x="84" y="13"/>
                      </a:moveTo>
                      <a:lnTo>
                        <a:pt x="78" y="7"/>
                      </a:lnTo>
                      <a:lnTo>
                        <a:pt x="71" y="0"/>
                      </a:lnTo>
                      <a:lnTo>
                        <a:pt x="54" y="0"/>
                      </a:lnTo>
                      <a:lnTo>
                        <a:pt x="36" y="0"/>
                      </a:lnTo>
                      <a:lnTo>
                        <a:pt x="18" y="0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9050">
                  <a:solidFill>
                    <a:srgbClr val="008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5607" name="Freeform 487"/>
                <p:cNvSpPr>
                  <a:spLocks/>
                </p:cNvSpPr>
                <p:nvPr/>
              </p:nvSpPr>
              <p:spPr bwMode="auto">
                <a:xfrm rot="60000" flipH="1">
                  <a:off x="4100" y="1850"/>
                  <a:ext cx="41" cy="4"/>
                </a:xfrm>
                <a:custGeom>
                  <a:avLst/>
                  <a:gdLst>
                    <a:gd name="T0" fmla="*/ 119 w 119"/>
                    <a:gd name="T1" fmla="*/ 12 h 12"/>
                    <a:gd name="T2" fmla="*/ 114 w 119"/>
                    <a:gd name="T3" fmla="*/ 7 h 12"/>
                    <a:gd name="T4" fmla="*/ 108 w 119"/>
                    <a:gd name="T5" fmla="*/ 0 h 12"/>
                    <a:gd name="T6" fmla="*/ 81 w 119"/>
                    <a:gd name="T7" fmla="*/ 0 h 12"/>
                    <a:gd name="T8" fmla="*/ 54 w 119"/>
                    <a:gd name="T9" fmla="*/ 0 h 12"/>
                    <a:gd name="T10" fmla="*/ 27 w 119"/>
                    <a:gd name="T11" fmla="*/ 0 h 12"/>
                    <a:gd name="T12" fmla="*/ 0 w 119"/>
                    <a:gd name="T13" fmla="*/ 0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19" h="12">
                      <a:moveTo>
                        <a:pt x="119" y="12"/>
                      </a:moveTo>
                      <a:lnTo>
                        <a:pt x="114" y="7"/>
                      </a:lnTo>
                      <a:lnTo>
                        <a:pt x="108" y="0"/>
                      </a:lnTo>
                      <a:lnTo>
                        <a:pt x="81" y="0"/>
                      </a:lnTo>
                      <a:lnTo>
                        <a:pt x="54" y="0"/>
                      </a:lnTo>
                      <a:lnTo>
                        <a:pt x="27" y="0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9050">
                  <a:solidFill>
                    <a:srgbClr val="008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5608" name="Freeform 488"/>
                <p:cNvSpPr>
                  <a:spLocks/>
                </p:cNvSpPr>
                <p:nvPr/>
              </p:nvSpPr>
              <p:spPr bwMode="auto">
                <a:xfrm rot="60000" flipH="1">
                  <a:off x="4020" y="1852"/>
                  <a:ext cx="47" cy="1"/>
                </a:xfrm>
                <a:custGeom>
                  <a:avLst/>
                  <a:gdLst>
                    <a:gd name="T0" fmla="*/ 0 w 133"/>
                    <a:gd name="T1" fmla="*/ 33 w 133"/>
                    <a:gd name="T2" fmla="*/ 67 w 133"/>
                    <a:gd name="T3" fmla="*/ 100 w 133"/>
                    <a:gd name="T4" fmla="*/ 133 w 133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  <a:cxn ang="0">
                      <a:pos x="T4" y="0"/>
                    </a:cxn>
                  </a:cxnLst>
                  <a:rect l="0" t="0" r="r" b="b"/>
                  <a:pathLst>
                    <a:path w="133">
                      <a:moveTo>
                        <a:pt x="0" y="0"/>
                      </a:moveTo>
                      <a:lnTo>
                        <a:pt x="33" y="0"/>
                      </a:lnTo>
                      <a:lnTo>
                        <a:pt x="67" y="0"/>
                      </a:lnTo>
                      <a:lnTo>
                        <a:pt x="100" y="0"/>
                      </a:lnTo>
                      <a:lnTo>
                        <a:pt x="133" y="0"/>
                      </a:lnTo>
                    </a:path>
                  </a:pathLst>
                </a:custGeom>
                <a:noFill/>
                <a:ln w="19050">
                  <a:solidFill>
                    <a:srgbClr val="008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5609" name="Freeform 489"/>
                <p:cNvSpPr>
                  <a:spLocks/>
                </p:cNvSpPr>
                <p:nvPr/>
              </p:nvSpPr>
              <p:spPr bwMode="auto">
                <a:xfrm rot="60000" flipH="1">
                  <a:off x="4272" y="1851"/>
                  <a:ext cx="49" cy="2"/>
                </a:xfrm>
                <a:custGeom>
                  <a:avLst/>
                  <a:gdLst>
                    <a:gd name="T0" fmla="*/ 145 w 145"/>
                    <a:gd name="T1" fmla="*/ 11 h 11"/>
                    <a:gd name="T2" fmla="*/ 136 w 145"/>
                    <a:gd name="T3" fmla="*/ 11 h 11"/>
                    <a:gd name="T4" fmla="*/ 127 w 145"/>
                    <a:gd name="T5" fmla="*/ 11 h 11"/>
                    <a:gd name="T6" fmla="*/ 118 w 145"/>
                    <a:gd name="T7" fmla="*/ 11 h 11"/>
                    <a:gd name="T8" fmla="*/ 108 w 145"/>
                    <a:gd name="T9" fmla="*/ 11 h 11"/>
                    <a:gd name="T10" fmla="*/ 103 w 145"/>
                    <a:gd name="T11" fmla="*/ 6 h 11"/>
                    <a:gd name="T12" fmla="*/ 96 w 145"/>
                    <a:gd name="T13" fmla="*/ 0 h 11"/>
                    <a:gd name="T14" fmla="*/ 73 w 145"/>
                    <a:gd name="T15" fmla="*/ 0 h 11"/>
                    <a:gd name="T16" fmla="*/ 48 w 145"/>
                    <a:gd name="T17" fmla="*/ 0 h 11"/>
                    <a:gd name="T18" fmla="*/ 25 w 145"/>
                    <a:gd name="T19" fmla="*/ 0 h 11"/>
                    <a:gd name="T20" fmla="*/ 0 w 145"/>
                    <a:gd name="T21" fmla="*/ 0 h 1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</a:cxnLst>
                  <a:rect l="0" t="0" r="r" b="b"/>
                  <a:pathLst>
                    <a:path w="145" h="11">
                      <a:moveTo>
                        <a:pt x="145" y="11"/>
                      </a:moveTo>
                      <a:lnTo>
                        <a:pt x="136" y="11"/>
                      </a:lnTo>
                      <a:lnTo>
                        <a:pt x="127" y="11"/>
                      </a:lnTo>
                      <a:lnTo>
                        <a:pt x="118" y="11"/>
                      </a:lnTo>
                      <a:lnTo>
                        <a:pt x="108" y="11"/>
                      </a:lnTo>
                      <a:lnTo>
                        <a:pt x="103" y="6"/>
                      </a:lnTo>
                      <a:lnTo>
                        <a:pt x="96" y="0"/>
                      </a:lnTo>
                      <a:lnTo>
                        <a:pt x="73" y="0"/>
                      </a:lnTo>
                      <a:lnTo>
                        <a:pt x="48" y="0"/>
                      </a:lnTo>
                      <a:lnTo>
                        <a:pt x="25" y="0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9050">
                  <a:solidFill>
                    <a:srgbClr val="008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5610" name="Freeform 490"/>
                <p:cNvSpPr>
                  <a:spLocks/>
                </p:cNvSpPr>
                <p:nvPr/>
              </p:nvSpPr>
              <p:spPr bwMode="auto">
                <a:xfrm rot="60000" flipH="1">
                  <a:off x="4177" y="1851"/>
                  <a:ext cx="53" cy="1"/>
                </a:xfrm>
                <a:custGeom>
                  <a:avLst/>
                  <a:gdLst>
                    <a:gd name="T0" fmla="*/ 0 w 156"/>
                    <a:gd name="T1" fmla="*/ 39 w 156"/>
                    <a:gd name="T2" fmla="*/ 78 w 156"/>
                    <a:gd name="T3" fmla="*/ 116 w 156"/>
                    <a:gd name="T4" fmla="*/ 156 w 156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  <a:cxn ang="0">
                      <a:pos x="T4" y="0"/>
                    </a:cxn>
                  </a:cxnLst>
                  <a:rect l="0" t="0" r="r" b="b"/>
                  <a:pathLst>
                    <a:path w="156">
                      <a:moveTo>
                        <a:pt x="0" y="0"/>
                      </a:moveTo>
                      <a:lnTo>
                        <a:pt x="39" y="0"/>
                      </a:lnTo>
                      <a:lnTo>
                        <a:pt x="78" y="0"/>
                      </a:lnTo>
                      <a:lnTo>
                        <a:pt x="116" y="0"/>
                      </a:lnTo>
                      <a:lnTo>
                        <a:pt x="156" y="0"/>
                      </a:lnTo>
                    </a:path>
                  </a:pathLst>
                </a:custGeom>
                <a:noFill/>
                <a:ln w="19050">
                  <a:solidFill>
                    <a:srgbClr val="008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5611" name="Freeform 491"/>
                <p:cNvSpPr>
                  <a:spLocks/>
                </p:cNvSpPr>
                <p:nvPr/>
              </p:nvSpPr>
              <p:spPr bwMode="auto">
                <a:xfrm rot="60000" flipH="1">
                  <a:off x="4442" y="1850"/>
                  <a:ext cx="41" cy="4"/>
                </a:xfrm>
                <a:custGeom>
                  <a:avLst/>
                  <a:gdLst>
                    <a:gd name="T0" fmla="*/ 120 w 120"/>
                    <a:gd name="T1" fmla="*/ 13 h 13"/>
                    <a:gd name="T2" fmla="*/ 103 w 120"/>
                    <a:gd name="T3" fmla="*/ 13 h 13"/>
                    <a:gd name="T4" fmla="*/ 85 w 120"/>
                    <a:gd name="T5" fmla="*/ 13 h 13"/>
                    <a:gd name="T6" fmla="*/ 66 w 120"/>
                    <a:gd name="T7" fmla="*/ 13 h 13"/>
                    <a:gd name="T8" fmla="*/ 49 w 120"/>
                    <a:gd name="T9" fmla="*/ 13 h 13"/>
                    <a:gd name="T10" fmla="*/ 43 w 120"/>
                    <a:gd name="T11" fmla="*/ 7 h 13"/>
                    <a:gd name="T12" fmla="*/ 36 w 120"/>
                    <a:gd name="T13" fmla="*/ 0 h 13"/>
                    <a:gd name="T14" fmla="*/ 28 w 120"/>
                    <a:gd name="T15" fmla="*/ 0 h 13"/>
                    <a:gd name="T16" fmla="*/ 18 w 120"/>
                    <a:gd name="T17" fmla="*/ 0 h 13"/>
                    <a:gd name="T18" fmla="*/ 9 w 120"/>
                    <a:gd name="T19" fmla="*/ 0 h 13"/>
                    <a:gd name="T20" fmla="*/ 0 w 120"/>
                    <a:gd name="T21" fmla="*/ 0 h 1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</a:cxnLst>
                  <a:rect l="0" t="0" r="r" b="b"/>
                  <a:pathLst>
                    <a:path w="120" h="13">
                      <a:moveTo>
                        <a:pt x="120" y="13"/>
                      </a:moveTo>
                      <a:lnTo>
                        <a:pt x="103" y="13"/>
                      </a:lnTo>
                      <a:lnTo>
                        <a:pt x="85" y="13"/>
                      </a:lnTo>
                      <a:lnTo>
                        <a:pt x="66" y="13"/>
                      </a:lnTo>
                      <a:lnTo>
                        <a:pt x="49" y="13"/>
                      </a:lnTo>
                      <a:lnTo>
                        <a:pt x="43" y="7"/>
                      </a:lnTo>
                      <a:lnTo>
                        <a:pt x="36" y="0"/>
                      </a:lnTo>
                      <a:lnTo>
                        <a:pt x="28" y="0"/>
                      </a:lnTo>
                      <a:lnTo>
                        <a:pt x="18" y="0"/>
                      </a:lnTo>
                      <a:lnTo>
                        <a:pt x="9" y="0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9050">
                  <a:solidFill>
                    <a:srgbClr val="008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5612" name="Freeform 492"/>
                <p:cNvSpPr>
                  <a:spLocks/>
                </p:cNvSpPr>
                <p:nvPr/>
              </p:nvSpPr>
              <p:spPr bwMode="auto">
                <a:xfrm rot="60000" flipH="1">
                  <a:off x="4363" y="1852"/>
                  <a:ext cx="41" cy="1"/>
                </a:xfrm>
                <a:custGeom>
                  <a:avLst/>
                  <a:gdLst>
                    <a:gd name="T0" fmla="*/ 0 w 121"/>
                    <a:gd name="T1" fmla="*/ 31 w 121"/>
                    <a:gd name="T2" fmla="*/ 60 w 121"/>
                    <a:gd name="T3" fmla="*/ 90 w 121"/>
                    <a:gd name="T4" fmla="*/ 121 w 121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  <a:cxn ang="0">
                      <a:pos x="T4" y="0"/>
                    </a:cxn>
                  </a:cxnLst>
                  <a:rect l="0" t="0" r="r" b="b"/>
                  <a:pathLst>
                    <a:path w="121">
                      <a:moveTo>
                        <a:pt x="0" y="0"/>
                      </a:moveTo>
                      <a:lnTo>
                        <a:pt x="31" y="0"/>
                      </a:lnTo>
                      <a:lnTo>
                        <a:pt x="60" y="0"/>
                      </a:lnTo>
                      <a:lnTo>
                        <a:pt x="90" y="0"/>
                      </a:lnTo>
                      <a:lnTo>
                        <a:pt x="121" y="0"/>
                      </a:lnTo>
                    </a:path>
                  </a:pathLst>
                </a:custGeom>
                <a:noFill/>
                <a:ln w="19050">
                  <a:solidFill>
                    <a:srgbClr val="008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5613" name="Freeform 493"/>
                <p:cNvSpPr>
                  <a:spLocks/>
                </p:cNvSpPr>
                <p:nvPr/>
              </p:nvSpPr>
              <p:spPr bwMode="auto">
                <a:xfrm rot="60000" flipH="1">
                  <a:off x="4595" y="1850"/>
                  <a:ext cx="32" cy="2"/>
                </a:xfrm>
                <a:custGeom>
                  <a:avLst/>
                  <a:gdLst>
                    <a:gd name="T0" fmla="*/ 96 w 96"/>
                    <a:gd name="T1" fmla="*/ 12 h 12"/>
                    <a:gd name="T2" fmla="*/ 81 w 96"/>
                    <a:gd name="T3" fmla="*/ 12 h 12"/>
                    <a:gd name="T4" fmla="*/ 66 w 96"/>
                    <a:gd name="T5" fmla="*/ 12 h 12"/>
                    <a:gd name="T6" fmla="*/ 52 w 96"/>
                    <a:gd name="T7" fmla="*/ 12 h 12"/>
                    <a:gd name="T8" fmla="*/ 36 w 96"/>
                    <a:gd name="T9" fmla="*/ 12 h 12"/>
                    <a:gd name="T10" fmla="*/ 31 w 96"/>
                    <a:gd name="T11" fmla="*/ 7 h 12"/>
                    <a:gd name="T12" fmla="*/ 25 w 96"/>
                    <a:gd name="T13" fmla="*/ 0 h 12"/>
                    <a:gd name="T14" fmla="*/ 13 w 96"/>
                    <a:gd name="T15" fmla="*/ 0 h 12"/>
                    <a:gd name="T16" fmla="*/ 0 w 96"/>
                    <a:gd name="T17" fmla="*/ 0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96" h="12">
                      <a:moveTo>
                        <a:pt x="96" y="12"/>
                      </a:moveTo>
                      <a:lnTo>
                        <a:pt x="81" y="12"/>
                      </a:lnTo>
                      <a:lnTo>
                        <a:pt x="66" y="12"/>
                      </a:lnTo>
                      <a:lnTo>
                        <a:pt x="52" y="12"/>
                      </a:lnTo>
                      <a:lnTo>
                        <a:pt x="36" y="12"/>
                      </a:lnTo>
                      <a:lnTo>
                        <a:pt x="31" y="7"/>
                      </a:lnTo>
                      <a:lnTo>
                        <a:pt x="25" y="0"/>
                      </a:lnTo>
                      <a:lnTo>
                        <a:pt x="13" y="0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9050">
                  <a:solidFill>
                    <a:srgbClr val="008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5614" name="Freeform 494"/>
                <p:cNvSpPr>
                  <a:spLocks/>
                </p:cNvSpPr>
                <p:nvPr/>
              </p:nvSpPr>
              <p:spPr bwMode="auto">
                <a:xfrm rot="60000" flipH="1">
                  <a:off x="4545" y="1851"/>
                  <a:ext cx="21" cy="2"/>
                </a:xfrm>
                <a:custGeom>
                  <a:avLst/>
                  <a:gdLst>
                    <a:gd name="T0" fmla="*/ 0 w 59"/>
                    <a:gd name="T1" fmla="*/ 15 w 59"/>
                    <a:gd name="T2" fmla="*/ 30 w 59"/>
                    <a:gd name="T3" fmla="*/ 44 w 59"/>
                    <a:gd name="T4" fmla="*/ 59 w 59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  <a:cxn ang="0">
                      <a:pos x="T4" y="0"/>
                    </a:cxn>
                  </a:cxnLst>
                  <a:rect l="0" t="0" r="r" b="b"/>
                  <a:pathLst>
                    <a:path w="59">
                      <a:moveTo>
                        <a:pt x="0" y="0"/>
                      </a:moveTo>
                      <a:lnTo>
                        <a:pt x="15" y="0"/>
                      </a:lnTo>
                      <a:lnTo>
                        <a:pt x="30" y="0"/>
                      </a:lnTo>
                      <a:lnTo>
                        <a:pt x="44" y="0"/>
                      </a:lnTo>
                      <a:lnTo>
                        <a:pt x="59" y="0"/>
                      </a:lnTo>
                    </a:path>
                  </a:pathLst>
                </a:custGeom>
                <a:noFill/>
                <a:ln w="19050">
                  <a:solidFill>
                    <a:srgbClr val="008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5615" name="Freeform 495"/>
                <p:cNvSpPr>
                  <a:spLocks/>
                </p:cNvSpPr>
                <p:nvPr/>
              </p:nvSpPr>
              <p:spPr bwMode="auto">
                <a:xfrm rot="60000" flipH="1">
                  <a:off x="4524" y="1851"/>
                  <a:ext cx="21" cy="2"/>
                </a:xfrm>
                <a:custGeom>
                  <a:avLst/>
                  <a:gdLst>
                    <a:gd name="T0" fmla="*/ 0 w 61"/>
                    <a:gd name="T1" fmla="*/ 16 w 61"/>
                    <a:gd name="T2" fmla="*/ 31 w 61"/>
                    <a:gd name="T3" fmla="*/ 46 w 61"/>
                    <a:gd name="T4" fmla="*/ 61 w 61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  <a:cxn ang="0">
                      <a:pos x="T4" y="0"/>
                    </a:cxn>
                  </a:cxnLst>
                  <a:rect l="0" t="0" r="r" b="b"/>
                  <a:pathLst>
                    <a:path w="61">
                      <a:moveTo>
                        <a:pt x="0" y="0"/>
                      </a:moveTo>
                      <a:lnTo>
                        <a:pt x="16" y="0"/>
                      </a:lnTo>
                      <a:lnTo>
                        <a:pt x="31" y="0"/>
                      </a:lnTo>
                      <a:lnTo>
                        <a:pt x="46" y="0"/>
                      </a:lnTo>
                      <a:lnTo>
                        <a:pt x="61" y="0"/>
                      </a:lnTo>
                    </a:path>
                  </a:pathLst>
                </a:custGeom>
                <a:noFill/>
                <a:ln w="19050">
                  <a:solidFill>
                    <a:srgbClr val="008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5616" name="Freeform 496"/>
                <p:cNvSpPr>
                  <a:spLocks/>
                </p:cNvSpPr>
                <p:nvPr/>
              </p:nvSpPr>
              <p:spPr bwMode="auto">
                <a:xfrm rot="60000" flipH="1">
                  <a:off x="4627" y="1844"/>
                  <a:ext cx="4" cy="6"/>
                </a:xfrm>
                <a:custGeom>
                  <a:avLst/>
                  <a:gdLst>
                    <a:gd name="T0" fmla="*/ 12 w 12"/>
                    <a:gd name="T1" fmla="*/ 25 h 25"/>
                    <a:gd name="T2" fmla="*/ 12 w 12"/>
                    <a:gd name="T3" fmla="*/ 19 h 25"/>
                    <a:gd name="T4" fmla="*/ 12 w 12"/>
                    <a:gd name="T5" fmla="*/ 13 h 25"/>
                    <a:gd name="T6" fmla="*/ 6 w 12"/>
                    <a:gd name="T7" fmla="*/ 8 h 25"/>
                    <a:gd name="T8" fmla="*/ 0 w 12"/>
                    <a:gd name="T9" fmla="*/ 0 h 2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2" h="25">
                      <a:moveTo>
                        <a:pt x="12" y="25"/>
                      </a:moveTo>
                      <a:lnTo>
                        <a:pt x="12" y="19"/>
                      </a:lnTo>
                      <a:lnTo>
                        <a:pt x="12" y="13"/>
                      </a:lnTo>
                      <a:lnTo>
                        <a:pt x="6" y="8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9050">
                  <a:solidFill>
                    <a:srgbClr val="008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5617" name="Freeform 497"/>
                <p:cNvSpPr>
                  <a:spLocks/>
                </p:cNvSpPr>
                <p:nvPr/>
              </p:nvSpPr>
              <p:spPr bwMode="auto">
                <a:xfrm rot="60000" flipH="1">
                  <a:off x="4611" y="1785"/>
                  <a:ext cx="14" cy="34"/>
                </a:xfrm>
                <a:custGeom>
                  <a:avLst/>
                  <a:gdLst>
                    <a:gd name="T0" fmla="*/ 0 w 36"/>
                    <a:gd name="T1" fmla="*/ 143 h 143"/>
                    <a:gd name="T2" fmla="*/ 0 w 36"/>
                    <a:gd name="T3" fmla="*/ 134 h 143"/>
                    <a:gd name="T4" fmla="*/ 0 w 36"/>
                    <a:gd name="T5" fmla="*/ 125 h 143"/>
                    <a:gd name="T6" fmla="*/ 0 w 36"/>
                    <a:gd name="T7" fmla="*/ 117 h 143"/>
                    <a:gd name="T8" fmla="*/ 0 w 36"/>
                    <a:gd name="T9" fmla="*/ 108 h 143"/>
                    <a:gd name="T10" fmla="*/ 6 w 36"/>
                    <a:gd name="T11" fmla="*/ 102 h 143"/>
                    <a:gd name="T12" fmla="*/ 13 w 36"/>
                    <a:gd name="T13" fmla="*/ 96 h 143"/>
                    <a:gd name="T14" fmla="*/ 13 w 36"/>
                    <a:gd name="T15" fmla="*/ 84 h 143"/>
                    <a:gd name="T16" fmla="*/ 13 w 36"/>
                    <a:gd name="T17" fmla="*/ 71 h 143"/>
                    <a:gd name="T18" fmla="*/ 19 w 36"/>
                    <a:gd name="T19" fmla="*/ 65 h 143"/>
                    <a:gd name="T20" fmla="*/ 24 w 36"/>
                    <a:gd name="T21" fmla="*/ 59 h 143"/>
                    <a:gd name="T22" fmla="*/ 24 w 36"/>
                    <a:gd name="T23" fmla="*/ 48 h 143"/>
                    <a:gd name="T24" fmla="*/ 24 w 36"/>
                    <a:gd name="T25" fmla="*/ 35 h 143"/>
                    <a:gd name="T26" fmla="*/ 30 w 36"/>
                    <a:gd name="T27" fmla="*/ 30 h 143"/>
                    <a:gd name="T28" fmla="*/ 36 w 36"/>
                    <a:gd name="T29" fmla="*/ 23 h 143"/>
                    <a:gd name="T30" fmla="*/ 36 w 36"/>
                    <a:gd name="T31" fmla="*/ 11 h 143"/>
                    <a:gd name="T32" fmla="*/ 36 w 36"/>
                    <a:gd name="T33" fmla="*/ 0 h 1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</a:cxnLst>
                  <a:rect l="0" t="0" r="r" b="b"/>
                  <a:pathLst>
                    <a:path w="36" h="143">
                      <a:moveTo>
                        <a:pt x="0" y="143"/>
                      </a:moveTo>
                      <a:lnTo>
                        <a:pt x="0" y="134"/>
                      </a:lnTo>
                      <a:lnTo>
                        <a:pt x="0" y="125"/>
                      </a:lnTo>
                      <a:lnTo>
                        <a:pt x="0" y="117"/>
                      </a:lnTo>
                      <a:lnTo>
                        <a:pt x="0" y="108"/>
                      </a:lnTo>
                      <a:lnTo>
                        <a:pt x="6" y="102"/>
                      </a:lnTo>
                      <a:lnTo>
                        <a:pt x="13" y="96"/>
                      </a:lnTo>
                      <a:lnTo>
                        <a:pt x="13" y="84"/>
                      </a:lnTo>
                      <a:lnTo>
                        <a:pt x="13" y="71"/>
                      </a:lnTo>
                      <a:lnTo>
                        <a:pt x="19" y="65"/>
                      </a:lnTo>
                      <a:lnTo>
                        <a:pt x="24" y="59"/>
                      </a:lnTo>
                      <a:lnTo>
                        <a:pt x="24" y="48"/>
                      </a:lnTo>
                      <a:lnTo>
                        <a:pt x="24" y="35"/>
                      </a:lnTo>
                      <a:lnTo>
                        <a:pt x="30" y="30"/>
                      </a:lnTo>
                      <a:lnTo>
                        <a:pt x="36" y="23"/>
                      </a:lnTo>
                      <a:lnTo>
                        <a:pt x="36" y="11"/>
                      </a:lnTo>
                      <a:lnTo>
                        <a:pt x="36" y="0"/>
                      </a:lnTo>
                    </a:path>
                  </a:pathLst>
                </a:custGeom>
                <a:noFill/>
                <a:ln w="19050">
                  <a:solidFill>
                    <a:srgbClr val="008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5618" name="Freeform 498"/>
                <p:cNvSpPr>
                  <a:spLocks/>
                </p:cNvSpPr>
                <p:nvPr/>
              </p:nvSpPr>
              <p:spPr bwMode="auto">
                <a:xfrm rot="60000" flipH="1">
                  <a:off x="4580" y="1736"/>
                  <a:ext cx="20" cy="29"/>
                </a:xfrm>
                <a:custGeom>
                  <a:avLst/>
                  <a:gdLst>
                    <a:gd name="T0" fmla="*/ 0 w 60"/>
                    <a:gd name="T1" fmla="*/ 119 h 119"/>
                    <a:gd name="T2" fmla="*/ 12 w 60"/>
                    <a:gd name="T3" fmla="*/ 108 h 119"/>
                    <a:gd name="T4" fmla="*/ 24 w 60"/>
                    <a:gd name="T5" fmla="*/ 96 h 119"/>
                    <a:gd name="T6" fmla="*/ 24 w 60"/>
                    <a:gd name="T7" fmla="*/ 90 h 119"/>
                    <a:gd name="T8" fmla="*/ 24 w 60"/>
                    <a:gd name="T9" fmla="*/ 83 h 119"/>
                    <a:gd name="T10" fmla="*/ 30 w 60"/>
                    <a:gd name="T11" fmla="*/ 77 h 119"/>
                    <a:gd name="T12" fmla="*/ 37 w 60"/>
                    <a:gd name="T13" fmla="*/ 71 h 119"/>
                    <a:gd name="T14" fmla="*/ 37 w 60"/>
                    <a:gd name="T15" fmla="*/ 65 h 119"/>
                    <a:gd name="T16" fmla="*/ 37 w 60"/>
                    <a:gd name="T17" fmla="*/ 60 h 119"/>
                    <a:gd name="T18" fmla="*/ 42 w 60"/>
                    <a:gd name="T19" fmla="*/ 54 h 119"/>
                    <a:gd name="T20" fmla="*/ 49 w 60"/>
                    <a:gd name="T21" fmla="*/ 47 h 119"/>
                    <a:gd name="T22" fmla="*/ 49 w 60"/>
                    <a:gd name="T23" fmla="*/ 35 h 119"/>
                    <a:gd name="T24" fmla="*/ 49 w 60"/>
                    <a:gd name="T25" fmla="*/ 23 h 119"/>
                    <a:gd name="T26" fmla="*/ 54 w 60"/>
                    <a:gd name="T27" fmla="*/ 17 h 119"/>
                    <a:gd name="T28" fmla="*/ 60 w 60"/>
                    <a:gd name="T29" fmla="*/ 12 h 119"/>
                    <a:gd name="T30" fmla="*/ 60 w 60"/>
                    <a:gd name="T31" fmla="*/ 6 h 119"/>
                    <a:gd name="T32" fmla="*/ 60 w 60"/>
                    <a:gd name="T33" fmla="*/ 0 h 11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</a:cxnLst>
                  <a:rect l="0" t="0" r="r" b="b"/>
                  <a:pathLst>
                    <a:path w="60" h="119">
                      <a:moveTo>
                        <a:pt x="0" y="119"/>
                      </a:moveTo>
                      <a:lnTo>
                        <a:pt x="12" y="108"/>
                      </a:lnTo>
                      <a:lnTo>
                        <a:pt x="24" y="96"/>
                      </a:lnTo>
                      <a:lnTo>
                        <a:pt x="24" y="90"/>
                      </a:lnTo>
                      <a:lnTo>
                        <a:pt x="24" y="83"/>
                      </a:lnTo>
                      <a:lnTo>
                        <a:pt x="30" y="77"/>
                      </a:lnTo>
                      <a:lnTo>
                        <a:pt x="37" y="71"/>
                      </a:lnTo>
                      <a:lnTo>
                        <a:pt x="37" y="65"/>
                      </a:lnTo>
                      <a:lnTo>
                        <a:pt x="37" y="60"/>
                      </a:lnTo>
                      <a:lnTo>
                        <a:pt x="42" y="54"/>
                      </a:lnTo>
                      <a:lnTo>
                        <a:pt x="49" y="47"/>
                      </a:lnTo>
                      <a:lnTo>
                        <a:pt x="49" y="35"/>
                      </a:lnTo>
                      <a:lnTo>
                        <a:pt x="49" y="23"/>
                      </a:lnTo>
                      <a:lnTo>
                        <a:pt x="54" y="17"/>
                      </a:lnTo>
                      <a:lnTo>
                        <a:pt x="60" y="12"/>
                      </a:lnTo>
                      <a:lnTo>
                        <a:pt x="60" y="6"/>
                      </a:lnTo>
                      <a:lnTo>
                        <a:pt x="60" y="0"/>
                      </a:lnTo>
                    </a:path>
                  </a:pathLst>
                </a:custGeom>
                <a:noFill/>
                <a:ln w="19050">
                  <a:solidFill>
                    <a:srgbClr val="008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5619" name="Freeform 499"/>
                <p:cNvSpPr>
                  <a:spLocks/>
                </p:cNvSpPr>
                <p:nvPr/>
              </p:nvSpPr>
              <p:spPr bwMode="auto">
                <a:xfrm rot="60000" flipH="1">
                  <a:off x="3966" y="1729"/>
                  <a:ext cx="498" cy="9"/>
                </a:xfrm>
                <a:custGeom>
                  <a:avLst/>
                  <a:gdLst>
                    <a:gd name="T0" fmla="*/ 1451 w 1451"/>
                    <a:gd name="T1" fmla="*/ 35 h 35"/>
                    <a:gd name="T2" fmla="*/ 1425 w 1451"/>
                    <a:gd name="T3" fmla="*/ 35 h 35"/>
                    <a:gd name="T4" fmla="*/ 1398 w 1451"/>
                    <a:gd name="T5" fmla="*/ 35 h 35"/>
                    <a:gd name="T6" fmla="*/ 1371 w 1451"/>
                    <a:gd name="T7" fmla="*/ 35 h 35"/>
                    <a:gd name="T8" fmla="*/ 1344 w 1451"/>
                    <a:gd name="T9" fmla="*/ 35 h 35"/>
                    <a:gd name="T10" fmla="*/ 1317 w 1451"/>
                    <a:gd name="T11" fmla="*/ 35 h 35"/>
                    <a:gd name="T12" fmla="*/ 1290 w 1451"/>
                    <a:gd name="T13" fmla="*/ 35 h 35"/>
                    <a:gd name="T14" fmla="*/ 1263 w 1451"/>
                    <a:gd name="T15" fmla="*/ 35 h 35"/>
                    <a:gd name="T16" fmla="*/ 1236 w 1451"/>
                    <a:gd name="T17" fmla="*/ 35 h 35"/>
                    <a:gd name="T18" fmla="*/ 1230 w 1451"/>
                    <a:gd name="T19" fmla="*/ 29 h 35"/>
                    <a:gd name="T20" fmla="*/ 1224 w 1451"/>
                    <a:gd name="T21" fmla="*/ 23 h 35"/>
                    <a:gd name="T22" fmla="*/ 1143 w 1451"/>
                    <a:gd name="T23" fmla="*/ 23 h 35"/>
                    <a:gd name="T24" fmla="*/ 1062 w 1451"/>
                    <a:gd name="T25" fmla="*/ 23 h 35"/>
                    <a:gd name="T26" fmla="*/ 982 w 1451"/>
                    <a:gd name="T27" fmla="*/ 23 h 35"/>
                    <a:gd name="T28" fmla="*/ 901 w 1451"/>
                    <a:gd name="T29" fmla="*/ 23 h 35"/>
                    <a:gd name="T30" fmla="*/ 819 w 1451"/>
                    <a:gd name="T31" fmla="*/ 23 h 35"/>
                    <a:gd name="T32" fmla="*/ 738 w 1451"/>
                    <a:gd name="T33" fmla="*/ 23 h 35"/>
                    <a:gd name="T34" fmla="*/ 657 w 1451"/>
                    <a:gd name="T35" fmla="*/ 23 h 35"/>
                    <a:gd name="T36" fmla="*/ 576 w 1451"/>
                    <a:gd name="T37" fmla="*/ 23 h 35"/>
                    <a:gd name="T38" fmla="*/ 570 w 1451"/>
                    <a:gd name="T39" fmla="*/ 17 h 35"/>
                    <a:gd name="T40" fmla="*/ 564 w 1451"/>
                    <a:gd name="T41" fmla="*/ 12 h 35"/>
                    <a:gd name="T42" fmla="*/ 495 w 1451"/>
                    <a:gd name="T43" fmla="*/ 12 h 35"/>
                    <a:gd name="T44" fmla="*/ 426 w 1451"/>
                    <a:gd name="T45" fmla="*/ 12 h 35"/>
                    <a:gd name="T46" fmla="*/ 357 w 1451"/>
                    <a:gd name="T47" fmla="*/ 12 h 35"/>
                    <a:gd name="T48" fmla="*/ 288 w 1451"/>
                    <a:gd name="T49" fmla="*/ 12 h 35"/>
                    <a:gd name="T50" fmla="*/ 219 w 1451"/>
                    <a:gd name="T51" fmla="*/ 12 h 35"/>
                    <a:gd name="T52" fmla="*/ 150 w 1451"/>
                    <a:gd name="T53" fmla="*/ 12 h 35"/>
                    <a:gd name="T54" fmla="*/ 80 w 1451"/>
                    <a:gd name="T55" fmla="*/ 12 h 35"/>
                    <a:gd name="T56" fmla="*/ 11 w 1451"/>
                    <a:gd name="T57" fmla="*/ 12 h 35"/>
                    <a:gd name="T58" fmla="*/ 7 w 1451"/>
                    <a:gd name="T59" fmla="*/ 6 h 35"/>
                    <a:gd name="T60" fmla="*/ 0 w 1451"/>
                    <a:gd name="T61" fmla="*/ 0 h 3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</a:cxnLst>
                  <a:rect l="0" t="0" r="r" b="b"/>
                  <a:pathLst>
                    <a:path w="1451" h="35">
                      <a:moveTo>
                        <a:pt x="1451" y="35"/>
                      </a:moveTo>
                      <a:lnTo>
                        <a:pt x="1425" y="35"/>
                      </a:lnTo>
                      <a:lnTo>
                        <a:pt x="1398" y="35"/>
                      </a:lnTo>
                      <a:lnTo>
                        <a:pt x="1371" y="35"/>
                      </a:lnTo>
                      <a:lnTo>
                        <a:pt x="1344" y="35"/>
                      </a:lnTo>
                      <a:lnTo>
                        <a:pt x="1317" y="35"/>
                      </a:lnTo>
                      <a:lnTo>
                        <a:pt x="1290" y="35"/>
                      </a:lnTo>
                      <a:lnTo>
                        <a:pt x="1263" y="35"/>
                      </a:lnTo>
                      <a:lnTo>
                        <a:pt x="1236" y="35"/>
                      </a:lnTo>
                      <a:lnTo>
                        <a:pt x="1230" y="29"/>
                      </a:lnTo>
                      <a:lnTo>
                        <a:pt x="1224" y="23"/>
                      </a:lnTo>
                      <a:lnTo>
                        <a:pt x="1143" y="23"/>
                      </a:lnTo>
                      <a:lnTo>
                        <a:pt x="1062" y="23"/>
                      </a:lnTo>
                      <a:lnTo>
                        <a:pt x="982" y="23"/>
                      </a:lnTo>
                      <a:lnTo>
                        <a:pt x="901" y="23"/>
                      </a:lnTo>
                      <a:lnTo>
                        <a:pt x="819" y="23"/>
                      </a:lnTo>
                      <a:lnTo>
                        <a:pt x="738" y="23"/>
                      </a:lnTo>
                      <a:lnTo>
                        <a:pt x="657" y="23"/>
                      </a:lnTo>
                      <a:lnTo>
                        <a:pt x="576" y="23"/>
                      </a:lnTo>
                      <a:lnTo>
                        <a:pt x="570" y="17"/>
                      </a:lnTo>
                      <a:lnTo>
                        <a:pt x="564" y="12"/>
                      </a:lnTo>
                      <a:lnTo>
                        <a:pt x="495" y="12"/>
                      </a:lnTo>
                      <a:lnTo>
                        <a:pt x="426" y="12"/>
                      </a:lnTo>
                      <a:lnTo>
                        <a:pt x="357" y="12"/>
                      </a:lnTo>
                      <a:lnTo>
                        <a:pt x="288" y="12"/>
                      </a:lnTo>
                      <a:lnTo>
                        <a:pt x="219" y="12"/>
                      </a:lnTo>
                      <a:lnTo>
                        <a:pt x="150" y="12"/>
                      </a:lnTo>
                      <a:lnTo>
                        <a:pt x="80" y="12"/>
                      </a:lnTo>
                      <a:lnTo>
                        <a:pt x="11" y="12"/>
                      </a:lnTo>
                      <a:lnTo>
                        <a:pt x="7" y="6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9050">
                  <a:solidFill>
                    <a:srgbClr val="008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5620" name="Freeform 500"/>
                <p:cNvSpPr>
                  <a:spLocks/>
                </p:cNvSpPr>
                <p:nvPr/>
              </p:nvSpPr>
              <p:spPr bwMode="auto">
                <a:xfrm rot="60000" flipH="1">
                  <a:off x="4581" y="1702"/>
                  <a:ext cx="17" cy="34"/>
                </a:xfrm>
                <a:custGeom>
                  <a:avLst/>
                  <a:gdLst>
                    <a:gd name="T0" fmla="*/ 48 w 48"/>
                    <a:gd name="T1" fmla="*/ 144 h 144"/>
                    <a:gd name="T2" fmla="*/ 42 w 48"/>
                    <a:gd name="T3" fmla="*/ 138 h 144"/>
                    <a:gd name="T4" fmla="*/ 37 w 48"/>
                    <a:gd name="T5" fmla="*/ 131 h 144"/>
                    <a:gd name="T6" fmla="*/ 37 w 48"/>
                    <a:gd name="T7" fmla="*/ 123 h 144"/>
                    <a:gd name="T8" fmla="*/ 37 w 48"/>
                    <a:gd name="T9" fmla="*/ 113 h 144"/>
                    <a:gd name="T10" fmla="*/ 37 w 48"/>
                    <a:gd name="T11" fmla="*/ 104 h 144"/>
                    <a:gd name="T12" fmla="*/ 37 w 48"/>
                    <a:gd name="T13" fmla="*/ 95 h 144"/>
                    <a:gd name="T14" fmla="*/ 31 w 48"/>
                    <a:gd name="T15" fmla="*/ 90 h 144"/>
                    <a:gd name="T16" fmla="*/ 25 w 48"/>
                    <a:gd name="T17" fmla="*/ 83 h 144"/>
                    <a:gd name="T18" fmla="*/ 25 w 48"/>
                    <a:gd name="T19" fmla="*/ 77 h 144"/>
                    <a:gd name="T20" fmla="*/ 25 w 48"/>
                    <a:gd name="T21" fmla="*/ 71 h 144"/>
                    <a:gd name="T22" fmla="*/ 19 w 48"/>
                    <a:gd name="T23" fmla="*/ 65 h 144"/>
                    <a:gd name="T24" fmla="*/ 12 w 48"/>
                    <a:gd name="T25" fmla="*/ 59 h 144"/>
                    <a:gd name="T26" fmla="*/ 12 w 48"/>
                    <a:gd name="T27" fmla="*/ 48 h 144"/>
                    <a:gd name="T28" fmla="*/ 12 w 48"/>
                    <a:gd name="T29" fmla="*/ 36 h 144"/>
                    <a:gd name="T30" fmla="*/ 6 w 48"/>
                    <a:gd name="T31" fmla="*/ 30 h 144"/>
                    <a:gd name="T32" fmla="*/ 0 w 48"/>
                    <a:gd name="T33" fmla="*/ 23 h 144"/>
                    <a:gd name="T34" fmla="*/ 0 w 48"/>
                    <a:gd name="T35" fmla="*/ 11 h 144"/>
                    <a:gd name="T36" fmla="*/ 0 w 48"/>
                    <a:gd name="T37" fmla="*/ 0 h 1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</a:cxnLst>
                  <a:rect l="0" t="0" r="r" b="b"/>
                  <a:pathLst>
                    <a:path w="48" h="144">
                      <a:moveTo>
                        <a:pt x="48" y="144"/>
                      </a:moveTo>
                      <a:lnTo>
                        <a:pt x="42" y="138"/>
                      </a:lnTo>
                      <a:lnTo>
                        <a:pt x="37" y="131"/>
                      </a:lnTo>
                      <a:lnTo>
                        <a:pt x="37" y="123"/>
                      </a:lnTo>
                      <a:lnTo>
                        <a:pt x="37" y="113"/>
                      </a:lnTo>
                      <a:lnTo>
                        <a:pt x="37" y="104"/>
                      </a:lnTo>
                      <a:lnTo>
                        <a:pt x="37" y="95"/>
                      </a:lnTo>
                      <a:lnTo>
                        <a:pt x="31" y="90"/>
                      </a:lnTo>
                      <a:lnTo>
                        <a:pt x="25" y="83"/>
                      </a:lnTo>
                      <a:lnTo>
                        <a:pt x="25" y="77"/>
                      </a:lnTo>
                      <a:lnTo>
                        <a:pt x="25" y="71"/>
                      </a:lnTo>
                      <a:lnTo>
                        <a:pt x="19" y="65"/>
                      </a:lnTo>
                      <a:lnTo>
                        <a:pt x="12" y="59"/>
                      </a:lnTo>
                      <a:lnTo>
                        <a:pt x="12" y="48"/>
                      </a:lnTo>
                      <a:lnTo>
                        <a:pt x="12" y="36"/>
                      </a:lnTo>
                      <a:lnTo>
                        <a:pt x="6" y="30"/>
                      </a:lnTo>
                      <a:lnTo>
                        <a:pt x="0" y="23"/>
                      </a:lnTo>
                      <a:lnTo>
                        <a:pt x="0" y="11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9050">
                  <a:solidFill>
                    <a:srgbClr val="008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5621" name="Freeform 501"/>
                <p:cNvSpPr>
                  <a:spLocks/>
                </p:cNvSpPr>
                <p:nvPr/>
              </p:nvSpPr>
              <p:spPr bwMode="auto">
                <a:xfrm rot="60000" flipH="1">
                  <a:off x="4473" y="1735"/>
                  <a:ext cx="107" cy="1"/>
                </a:xfrm>
                <a:custGeom>
                  <a:avLst/>
                  <a:gdLst>
                    <a:gd name="T0" fmla="*/ 312 w 312"/>
                    <a:gd name="T1" fmla="*/ 273 w 312"/>
                    <a:gd name="T2" fmla="*/ 235 w 312"/>
                    <a:gd name="T3" fmla="*/ 196 w 312"/>
                    <a:gd name="T4" fmla="*/ 157 w 312"/>
                    <a:gd name="T5" fmla="*/ 117 w 312"/>
                    <a:gd name="T6" fmla="*/ 79 w 312"/>
                    <a:gd name="T7" fmla="*/ 40 w 312"/>
                    <a:gd name="T8" fmla="*/ 0 w 312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  <a:cxn ang="0">
                      <a:pos x="T4" y="0"/>
                    </a:cxn>
                    <a:cxn ang="0">
                      <a:pos x="T5" y="0"/>
                    </a:cxn>
                    <a:cxn ang="0">
                      <a:pos x="T6" y="0"/>
                    </a:cxn>
                    <a:cxn ang="0">
                      <a:pos x="T7" y="0"/>
                    </a:cxn>
                    <a:cxn ang="0">
                      <a:pos x="T8" y="0"/>
                    </a:cxn>
                  </a:cxnLst>
                  <a:rect l="0" t="0" r="r" b="b"/>
                  <a:pathLst>
                    <a:path w="312">
                      <a:moveTo>
                        <a:pt x="312" y="0"/>
                      </a:moveTo>
                      <a:lnTo>
                        <a:pt x="273" y="0"/>
                      </a:lnTo>
                      <a:lnTo>
                        <a:pt x="235" y="0"/>
                      </a:lnTo>
                      <a:lnTo>
                        <a:pt x="196" y="0"/>
                      </a:lnTo>
                      <a:lnTo>
                        <a:pt x="157" y="0"/>
                      </a:lnTo>
                      <a:lnTo>
                        <a:pt x="117" y="0"/>
                      </a:lnTo>
                      <a:lnTo>
                        <a:pt x="79" y="0"/>
                      </a:lnTo>
                      <a:lnTo>
                        <a:pt x="40" y="0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9050">
                  <a:solidFill>
                    <a:srgbClr val="008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5622" name="Freeform 502"/>
                <p:cNvSpPr>
                  <a:spLocks/>
                </p:cNvSpPr>
                <p:nvPr/>
              </p:nvSpPr>
              <p:spPr bwMode="auto">
                <a:xfrm rot="60000" flipH="1">
                  <a:off x="4471" y="1726"/>
                  <a:ext cx="2" cy="8"/>
                </a:xfrm>
                <a:custGeom>
                  <a:avLst/>
                  <a:gdLst>
                    <a:gd name="T0" fmla="*/ 37 h 37"/>
                    <a:gd name="T1" fmla="*/ 27 h 37"/>
                    <a:gd name="T2" fmla="*/ 18 h 37"/>
                    <a:gd name="T3" fmla="*/ 10 h 37"/>
                    <a:gd name="T4" fmla="*/ 0 h 37"/>
                  </a:gdLst>
                  <a:ahLst/>
                  <a:cxnLst>
                    <a:cxn ang="0">
                      <a:pos x="0" y="T0"/>
                    </a:cxn>
                    <a:cxn ang="0">
                      <a:pos x="0" y="T1"/>
                    </a:cxn>
                    <a:cxn ang="0">
                      <a:pos x="0" y="T2"/>
                    </a:cxn>
                    <a:cxn ang="0">
                      <a:pos x="0" y="T3"/>
                    </a:cxn>
                    <a:cxn ang="0">
                      <a:pos x="0" y="T4"/>
                    </a:cxn>
                  </a:cxnLst>
                  <a:rect l="0" t="0" r="r" b="b"/>
                  <a:pathLst>
                    <a:path h="37">
                      <a:moveTo>
                        <a:pt x="0" y="37"/>
                      </a:moveTo>
                      <a:lnTo>
                        <a:pt x="0" y="27"/>
                      </a:lnTo>
                      <a:lnTo>
                        <a:pt x="0" y="18"/>
                      </a:lnTo>
                      <a:lnTo>
                        <a:pt x="0" y="10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9050">
                  <a:solidFill>
                    <a:srgbClr val="008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5623" name="Freeform 503"/>
                <p:cNvSpPr>
                  <a:spLocks/>
                </p:cNvSpPr>
                <p:nvPr/>
              </p:nvSpPr>
              <p:spPr bwMode="auto">
                <a:xfrm rot="60000" flipH="1">
                  <a:off x="4464" y="1734"/>
                  <a:ext cx="9" cy="1"/>
                </a:xfrm>
                <a:custGeom>
                  <a:avLst/>
                  <a:gdLst>
                    <a:gd name="T0" fmla="*/ 25 w 25"/>
                    <a:gd name="T1" fmla="*/ 13 w 25"/>
                    <a:gd name="T2" fmla="*/ 0 w 2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</a:cxnLst>
                  <a:rect l="0" t="0" r="r" b="b"/>
                  <a:pathLst>
                    <a:path w="25">
                      <a:moveTo>
                        <a:pt x="25" y="0"/>
                      </a:moveTo>
                      <a:lnTo>
                        <a:pt x="13" y="0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9050">
                  <a:solidFill>
                    <a:srgbClr val="008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5624" name="Freeform 504"/>
                <p:cNvSpPr>
                  <a:spLocks/>
                </p:cNvSpPr>
                <p:nvPr/>
              </p:nvSpPr>
              <p:spPr bwMode="auto">
                <a:xfrm rot="60000" flipH="1">
                  <a:off x="4463" y="1726"/>
                  <a:ext cx="1" cy="8"/>
                </a:xfrm>
                <a:custGeom>
                  <a:avLst/>
                  <a:gdLst>
                    <a:gd name="T0" fmla="*/ 37 h 37"/>
                    <a:gd name="T1" fmla="*/ 27 h 37"/>
                    <a:gd name="T2" fmla="*/ 18 h 37"/>
                    <a:gd name="T3" fmla="*/ 10 h 37"/>
                    <a:gd name="T4" fmla="*/ 0 h 37"/>
                  </a:gdLst>
                  <a:ahLst/>
                  <a:cxnLst>
                    <a:cxn ang="0">
                      <a:pos x="0" y="T0"/>
                    </a:cxn>
                    <a:cxn ang="0">
                      <a:pos x="0" y="T1"/>
                    </a:cxn>
                    <a:cxn ang="0">
                      <a:pos x="0" y="T2"/>
                    </a:cxn>
                    <a:cxn ang="0">
                      <a:pos x="0" y="T3"/>
                    </a:cxn>
                    <a:cxn ang="0">
                      <a:pos x="0" y="T4"/>
                    </a:cxn>
                  </a:cxnLst>
                  <a:rect l="0" t="0" r="r" b="b"/>
                  <a:pathLst>
                    <a:path h="37">
                      <a:moveTo>
                        <a:pt x="0" y="37"/>
                      </a:moveTo>
                      <a:lnTo>
                        <a:pt x="0" y="27"/>
                      </a:lnTo>
                      <a:lnTo>
                        <a:pt x="0" y="18"/>
                      </a:lnTo>
                      <a:lnTo>
                        <a:pt x="0" y="10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9050">
                  <a:solidFill>
                    <a:srgbClr val="008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5625" name="Freeform 505"/>
                <p:cNvSpPr>
                  <a:spLocks/>
                </p:cNvSpPr>
                <p:nvPr/>
              </p:nvSpPr>
              <p:spPr bwMode="auto">
                <a:xfrm rot="60000" flipH="1">
                  <a:off x="4474" y="1712"/>
                  <a:ext cx="7" cy="14"/>
                </a:xfrm>
                <a:custGeom>
                  <a:avLst/>
                  <a:gdLst>
                    <a:gd name="T0" fmla="*/ 23 w 23"/>
                    <a:gd name="T1" fmla="*/ 59 h 59"/>
                    <a:gd name="T2" fmla="*/ 18 w 23"/>
                    <a:gd name="T3" fmla="*/ 54 h 59"/>
                    <a:gd name="T4" fmla="*/ 11 w 23"/>
                    <a:gd name="T5" fmla="*/ 47 h 59"/>
                    <a:gd name="T6" fmla="*/ 11 w 23"/>
                    <a:gd name="T7" fmla="*/ 35 h 59"/>
                    <a:gd name="T8" fmla="*/ 11 w 23"/>
                    <a:gd name="T9" fmla="*/ 23 h 59"/>
                    <a:gd name="T10" fmla="*/ 5 w 23"/>
                    <a:gd name="T11" fmla="*/ 17 h 59"/>
                    <a:gd name="T12" fmla="*/ 0 w 23"/>
                    <a:gd name="T13" fmla="*/ 11 h 59"/>
                    <a:gd name="T14" fmla="*/ 0 w 23"/>
                    <a:gd name="T15" fmla="*/ 6 h 59"/>
                    <a:gd name="T16" fmla="*/ 0 w 23"/>
                    <a:gd name="T17" fmla="*/ 0 h 5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23" h="59">
                      <a:moveTo>
                        <a:pt x="23" y="59"/>
                      </a:moveTo>
                      <a:lnTo>
                        <a:pt x="18" y="54"/>
                      </a:lnTo>
                      <a:lnTo>
                        <a:pt x="11" y="47"/>
                      </a:lnTo>
                      <a:lnTo>
                        <a:pt x="11" y="35"/>
                      </a:lnTo>
                      <a:lnTo>
                        <a:pt x="11" y="23"/>
                      </a:lnTo>
                      <a:lnTo>
                        <a:pt x="5" y="17"/>
                      </a:lnTo>
                      <a:lnTo>
                        <a:pt x="0" y="11"/>
                      </a:lnTo>
                      <a:lnTo>
                        <a:pt x="0" y="6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9050">
                  <a:solidFill>
                    <a:srgbClr val="008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5626" name="Freeform 506"/>
                <p:cNvSpPr>
                  <a:spLocks/>
                </p:cNvSpPr>
                <p:nvPr/>
              </p:nvSpPr>
              <p:spPr bwMode="auto">
                <a:xfrm rot="60000" flipH="1">
                  <a:off x="4465" y="1726"/>
                  <a:ext cx="9" cy="1"/>
                </a:xfrm>
                <a:custGeom>
                  <a:avLst/>
                  <a:gdLst>
                    <a:gd name="T0" fmla="*/ 25 w 25"/>
                    <a:gd name="T1" fmla="*/ 13 w 25"/>
                    <a:gd name="T2" fmla="*/ 0 w 2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</a:cxnLst>
                  <a:rect l="0" t="0" r="r" b="b"/>
                  <a:pathLst>
                    <a:path w="25">
                      <a:moveTo>
                        <a:pt x="25" y="0"/>
                      </a:moveTo>
                      <a:lnTo>
                        <a:pt x="13" y="0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9050">
                  <a:solidFill>
                    <a:srgbClr val="008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5627" name="Freeform 507"/>
                <p:cNvSpPr>
                  <a:spLocks/>
                </p:cNvSpPr>
                <p:nvPr/>
              </p:nvSpPr>
              <p:spPr bwMode="auto">
                <a:xfrm rot="60000" flipH="1">
                  <a:off x="4445" y="1699"/>
                  <a:ext cx="20" cy="26"/>
                </a:xfrm>
                <a:custGeom>
                  <a:avLst/>
                  <a:gdLst>
                    <a:gd name="T0" fmla="*/ 0 w 59"/>
                    <a:gd name="T1" fmla="*/ 107 h 107"/>
                    <a:gd name="T2" fmla="*/ 5 w 59"/>
                    <a:gd name="T3" fmla="*/ 102 h 107"/>
                    <a:gd name="T4" fmla="*/ 11 w 59"/>
                    <a:gd name="T5" fmla="*/ 95 h 107"/>
                    <a:gd name="T6" fmla="*/ 11 w 59"/>
                    <a:gd name="T7" fmla="*/ 90 h 107"/>
                    <a:gd name="T8" fmla="*/ 11 w 59"/>
                    <a:gd name="T9" fmla="*/ 83 h 107"/>
                    <a:gd name="T10" fmla="*/ 17 w 59"/>
                    <a:gd name="T11" fmla="*/ 77 h 107"/>
                    <a:gd name="T12" fmla="*/ 24 w 59"/>
                    <a:gd name="T13" fmla="*/ 71 h 107"/>
                    <a:gd name="T14" fmla="*/ 24 w 59"/>
                    <a:gd name="T15" fmla="*/ 65 h 107"/>
                    <a:gd name="T16" fmla="*/ 24 w 59"/>
                    <a:gd name="T17" fmla="*/ 59 h 107"/>
                    <a:gd name="T18" fmla="*/ 30 w 59"/>
                    <a:gd name="T19" fmla="*/ 54 h 107"/>
                    <a:gd name="T20" fmla="*/ 36 w 59"/>
                    <a:gd name="T21" fmla="*/ 48 h 107"/>
                    <a:gd name="T22" fmla="*/ 36 w 59"/>
                    <a:gd name="T23" fmla="*/ 42 h 107"/>
                    <a:gd name="T24" fmla="*/ 36 w 59"/>
                    <a:gd name="T25" fmla="*/ 36 h 107"/>
                    <a:gd name="T26" fmla="*/ 42 w 59"/>
                    <a:gd name="T27" fmla="*/ 30 h 107"/>
                    <a:gd name="T28" fmla="*/ 48 w 59"/>
                    <a:gd name="T29" fmla="*/ 23 h 107"/>
                    <a:gd name="T30" fmla="*/ 48 w 59"/>
                    <a:gd name="T31" fmla="*/ 17 h 107"/>
                    <a:gd name="T32" fmla="*/ 48 w 59"/>
                    <a:gd name="T33" fmla="*/ 11 h 107"/>
                    <a:gd name="T34" fmla="*/ 53 w 59"/>
                    <a:gd name="T35" fmla="*/ 6 h 107"/>
                    <a:gd name="T36" fmla="*/ 59 w 59"/>
                    <a:gd name="T37" fmla="*/ 0 h 10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</a:cxnLst>
                  <a:rect l="0" t="0" r="r" b="b"/>
                  <a:pathLst>
                    <a:path w="59" h="107">
                      <a:moveTo>
                        <a:pt x="0" y="107"/>
                      </a:moveTo>
                      <a:lnTo>
                        <a:pt x="5" y="102"/>
                      </a:lnTo>
                      <a:lnTo>
                        <a:pt x="11" y="95"/>
                      </a:lnTo>
                      <a:lnTo>
                        <a:pt x="11" y="90"/>
                      </a:lnTo>
                      <a:lnTo>
                        <a:pt x="11" y="83"/>
                      </a:lnTo>
                      <a:lnTo>
                        <a:pt x="17" y="77"/>
                      </a:lnTo>
                      <a:lnTo>
                        <a:pt x="24" y="71"/>
                      </a:lnTo>
                      <a:lnTo>
                        <a:pt x="24" y="65"/>
                      </a:lnTo>
                      <a:lnTo>
                        <a:pt x="24" y="59"/>
                      </a:lnTo>
                      <a:lnTo>
                        <a:pt x="30" y="54"/>
                      </a:lnTo>
                      <a:lnTo>
                        <a:pt x="36" y="48"/>
                      </a:lnTo>
                      <a:lnTo>
                        <a:pt x="36" y="42"/>
                      </a:lnTo>
                      <a:lnTo>
                        <a:pt x="36" y="36"/>
                      </a:lnTo>
                      <a:lnTo>
                        <a:pt x="42" y="30"/>
                      </a:lnTo>
                      <a:lnTo>
                        <a:pt x="48" y="23"/>
                      </a:lnTo>
                      <a:lnTo>
                        <a:pt x="48" y="17"/>
                      </a:lnTo>
                      <a:lnTo>
                        <a:pt x="48" y="11"/>
                      </a:lnTo>
                      <a:lnTo>
                        <a:pt x="53" y="6"/>
                      </a:lnTo>
                      <a:lnTo>
                        <a:pt x="59" y="0"/>
                      </a:lnTo>
                    </a:path>
                  </a:pathLst>
                </a:custGeom>
                <a:noFill/>
                <a:ln w="19050">
                  <a:solidFill>
                    <a:srgbClr val="008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5628" name="Freeform 508"/>
                <p:cNvSpPr>
                  <a:spLocks/>
                </p:cNvSpPr>
                <p:nvPr/>
              </p:nvSpPr>
              <p:spPr bwMode="auto">
                <a:xfrm rot="60000" flipH="1">
                  <a:off x="4495" y="1657"/>
                  <a:ext cx="24" cy="37"/>
                </a:xfrm>
                <a:custGeom>
                  <a:avLst/>
                  <a:gdLst>
                    <a:gd name="T0" fmla="*/ 72 w 72"/>
                    <a:gd name="T1" fmla="*/ 156 h 156"/>
                    <a:gd name="T2" fmla="*/ 72 w 72"/>
                    <a:gd name="T3" fmla="*/ 150 h 156"/>
                    <a:gd name="T4" fmla="*/ 72 w 72"/>
                    <a:gd name="T5" fmla="*/ 144 h 156"/>
                    <a:gd name="T6" fmla="*/ 67 w 72"/>
                    <a:gd name="T7" fmla="*/ 138 h 156"/>
                    <a:gd name="T8" fmla="*/ 59 w 72"/>
                    <a:gd name="T9" fmla="*/ 131 h 156"/>
                    <a:gd name="T10" fmla="*/ 59 w 72"/>
                    <a:gd name="T11" fmla="*/ 127 h 156"/>
                    <a:gd name="T12" fmla="*/ 59 w 72"/>
                    <a:gd name="T13" fmla="*/ 121 h 156"/>
                    <a:gd name="T14" fmla="*/ 54 w 72"/>
                    <a:gd name="T15" fmla="*/ 115 h 156"/>
                    <a:gd name="T16" fmla="*/ 48 w 72"/>
                    <a:gd name="T17" fmla="*/ 108 h 156"/>
                    <a:gd name="T18" fmla="*/ 48 w 72"/>
                    <a:gd name="T19" fmla="*/ 103 h 156"/>
                    <a:gd name="T20" fmla="*/ 48 w 72"/>
                    <a:gd name="T21" fmla="*/ 96 h 156"/>
                    <a:gd name="T22" fmla="*/ 42 w 72"/>
                    <a:gd name="T23" fmla="*/ 90 h 156"/>
                    <a:gd name="T24" fmla="*/ 36 w 72"/>
                    <a:gd name="T25" fmla="*/ 85 h 156"/>
                    <a:gd name="T26" fmla="*/ 36 w 72"/>
                    <a:gd name="T27" fmla="*/ 73 h 156"/>
                    <a:gd name="T28" fmla="*/ 36 w 72"/>
                    <a:gd name="T29" fmla="*/ 60 h 156"/>
                    <a:gd name="T30" fmla="*/ 30 w 72"/>
                    <a:gd name="T31" fmla="*/ 54 h 156"/>
                    <a:gd name="T32" fmla="*/ 23 w 72"/>
                    <a:gd name="T33" fmla="*/ 48 h 156"/>
                    <a:gd name="T34" fmla="*/ 23 w 72"/>
                    <a:gd name="T35" fmla="*/ 42 h 156"/>
                    <a:gd name="T36" fmla="*/ 23 w 72"/>
                    <a:gd name="T37" fmla="*/ 35 h 156"/>
                    <a:gd name="T38" fmla="*/ 11 w 72"/>
                    <a:gd name="T39" fmla="*/ 24 h 156"/>
                    <a:gd name="T40" fmla="*/ 0 w 72"/>
                    <a:gd name="T41" fmla="*/ 13 h 156"/>
                    <a:gd name="T42" fmla="*/ 0 w 72"/>
                    <a:gd name="T43" fmla="*/ 7 h 156"/>
                    <a:gd name="T44" fmla="*/ 0 w 72"/>
                    <a:gd name="T45" fmla="*/ 0 h 1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72" h="156">
                      <a:moveTo>
                        <a:pt x="72" y="156"/>
                      </a:moveTo>
                      <a:lnTo>
                        <a:pt x="72" y="150"/>
                      </a:lnTo>
                      <a:lnTo>
                        <a:pt x="72" y="144"/>
                      </a:lnTo>
                      <a:lnTo>
                        <a:pt x="67" y="138"/>
                      </a:lnTo>
                      <a:lnTo>
                        <a:pt x="59" y="131"/>
                      </a:lnTo>
                      <a:lnTo>
                        <a:pt x="59" y="127"/>
                      </a:lnTo>
                      <a:lnTo>
                        <a:pt x="59" y="121"/>
                      </a:lnTo>
                      <a:lnTo>
                        <a:pt x="54" y="115"/>
                      </a:lnTo>
                      <a:lnTo>
                        <a:pt x="48" y="108"/>
                      </a:lnTo>
                      <a:lnTo>
                        <a:pt x="48" y="103"/>
                      </a:lnTo>
                      <a:lnTo>
                        <a:pt x="48" y="96"/>
                      </a:lnTo>
                      <a:lnTo>
                        <a:pt x="42" y="90"/>
                      </a:lnTo>
                      <a:lnTo>
                        <a:pt x="36" y="85"/>
                      </a:lnTo>
                      <a:lnTo>
                        <a:pt x="36" y="73"/>
                      </a:lnTo>
                      <a:lnTo>
                        <a:pt x="36" y="60"/>
                      </a:lnTo>
                      <a:lnTo>
                        <a:pt x="30" y="54"/>
                      </a:lnTo>
                      <a:lnTo>
                        <a:pt x="23" y="48"/>
                      </a:lnTo>
                      <a:lnTo>
                        <a:pt x="23" y="42"/>
                      </a:lnTo>
                      <a:lnTo>
                        <a:pt x="23" y="35"/>
                      </a:lnTo>
                      <a:lnTo>
                        <a:pt x="11" y="24"/>
                      </a:lnTo>
                      <a:lnTo>
                        <a:pt x="0" y="13"/>
                      </a:lnTo>
                      <a:lnTo>
                        <a:pt x="0" y="7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9050">
                  <a:solidFill>
                    <a:srgbClr val="008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5629" name="Freeform 509"/>
                <p:cNvSpPr>
                  <a:spLocks/>
                </p:cNvSpPr>
                <p:nvPr/>
              </p:nvSpPr>
              <p:spPr bwMode="auto">
                <a:xfrm rot="60000" flipH="1">
                  <a:off x="4614" y="1643"/>
                  <a:ext cx="21" cy="39"/>
                </a:xfrm>
                <a:custGeom>
                  <a:avLst/>
                  <a:gdLst>
                    <a:gd name="T0" fmla="*/ 60 w 60"/>
                    <a:gd name="T1" fmla="*/ 168 h 168"/>
                    <a:gd name="T2" fmla="*/ 60 w 60"/>
                    <a:gd name="T3" fmla="*/ 162 h 168"/>
                    <a:gd name="T4" fmla="*/ 60 w 60"/>
                    <a:gd name="T5" fmla="*/ 157 h 168"/>
                    <a:gd name="T6" fmla="*/ 54 w 60"/>
                    <a:gd name="T7" fmla="*/ 151 h 168"/>
                    <a:gd name="T8" fmla="*/ 48 w 60"/>
                    <a:gd name="T9" fmla="*/ 144 h 168"/>
                    <a:gd name="T10" fmla="*/ 48 w 60"/>
                    <a:gd name="T11" fmla="*/ 132 h 168"/>
                    <a:gd name="T12" fmla="*/ 48 w 60"/>
                    <a:gd name="T13" fmla="*/ 120 h 168"/>
                    <a:gd name="T14" fmla="*/ 43 w 60"/>
                    <a:gd name="T15" fmla="*/ 114 h 168"/>
                    <a:gd name="T16" fmla="*/ 37 w 60"/>
                    <a:gd name="T17" fmla="*/ 107 h 168"/>
                    <a:gd name="T18" fmla="*/ 37 w 60"/>
                    <a:gd name="T19" fmla="*/ 103 h 168"/>
                    <a:gd name="T20" fmla="*/ 37 w 60"/>
                    <a:gd name="T21" fmla="*/ 96 h 168"/>
                    <a:gd name="T22" fmla="*/ 31 w 60"/>
                    <a:gd name="T23" fmla="*/ 91 h 168"/>
                    <a:gd name="T24" fmla="*/ 24 w 60"/>
                    <a:gd name="T25" fmla="*/ 85 h 168"/>
                    <a:gd name="T26" fmla="*/ 24 w 60"/>
                    <a:gd name="T27" fmla="*/ 76 h 168"/>
                    <a:gd name="T28" fmla="*/ 24 w 60"/>
                    <a:gd name="T29" fmla="*/ 66 h 168"/>
                    <a:gd name="T30" fmla="*/ 24 w 60"/>
                    <a:gd name="T31" fmla="*/ 57 h 168"/>
                    <a:gd name="T32" fmla="*/ 24 w 60"/>
                    <a:gd name="T33" fmla="*/ 49 h 168"/>
                    <a:gd name="T34" fmla="*/ 12 w 60"/>
                    <a:gd name="T35" fmla="*/ 37 h 168"/>
                    <a:gd name="T36" fmla="*/ 0 w 60"/>
                    <a:gd name="T37" fmla="*/ 24 h 168"/>
                    <a:gd name="T38" fmla="*/ 0 w 60"/>
                    <a:gd name="T39" fmla="*/ 12 h 168"/>
                    <a:gd name="T40" fmla="*/ 0 w 60"/>
                    <a:gd name="T41" fmla="*/ 0 h 1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</a:cxnLst>
                  <a:rect l="0" t="0" r="r" b="b"/>
                  <a:pathLst>
                    <a:path w="60" h="168">
                      <a:moveTo>
                        <a:pt x="60" y="168"/>
                      </a:moveTo>
                      <a:lnTo>
                        <a:pt x="60" y="162"/>
                      </a:lnTo>
                      <a:lnTo>
                        <a:pt x="60" y="157"/>
                      </a:lnTo>
                      <a:lnTo>
                        <a:pt x="54" y="151"/>
                      </a:lnTo>
                      <a:lnTo>
                        <a:pt x="48" y="144"/>
                      </a:lnTo>
                      <a:lnTo>
                        <a:pt x="48" y="132"/>
                      </a:lnTo>
                      <a:lnTo>
                        <a:pt x="48" y="120"/>
                      </a:lnTo>
                      <a:lnTo>
                        <a:pt x="43" y="114"/>
                      </a:lnTo>
                      <a:lnTo>
                        <a:pt x="37" y="107"/>
                      </a:lnTo>
                      <a:lnTo>
                        <a:pt x="37" y="103"/>
                      </a:lnTo>
                      <a:lnTo>
                        <a:pt x="37" y="96"/>
                      </a:lnTo>
                      <a:lnTo>
                        <a:pt x="31" y="91"/>
                      </a:lnTo>
                      <a:lnTo>
                        <a:pt x="24" y="85"/>
                      </a:lnTo>
                      <a:lnTo>
                        <a:pt x="24" y="76"/>
                      </a:lnTo>
                      <a:lnTo>
                        <a:pt x="24" y="66"/>
                      </a:lnTo>
                      <a:lnTo>
                        <a:pt x="24" y="57"/>
                      </a:lnTo>
                      <a:lnTo>
                        <a:pt x="24" y="49"/>
                      </a:lnTo>
                      <a:lnTo>
                        <a:pt x="12" y="37"/>
                      </a:lnTo>
                      <a:lnTo>
                        <a:pt x="0" y="24"/>
                      </a:lnTo>
                      <a:lnTo>
                        <a:pt x="0" y="12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9050">
                  <a:solidFill>
                    <a:srgbClr val="008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5630" name="Freeform 510"/>
                <p:cNvSpPr>
                  <a:spLocks/>
                </p:cNvSpPr>
                <p:nvPr/>
              </p:nvSpPr>
              <p:spPr bwMode="auto">
                <a:xfrm rot="60000" flipH="1">
                  <a:off x="4537" y="1610"/>
                  <a:ext cx="20" cy="26"/>
                </a:xfrm>
                <a:custGeom>
                  <a:avLst/>
                  <a:gdLst>
                    <a:gd name="T0" fmla="*/ 61 w 61"/>
                    <a:gd name="T1" fmla="*/ 108 h 108"/>
                    <a:gd name="T2" fmla="*/ 49 w 61"/>
                    <a:gd name="T3" fmla="*/ 96 h 108"/>
                    <a:gd name="T4" fmla="*/ 36 w 61"/>
                    <a:gd name="T5" fmla="*/ 85 h 108"/>
                    <a:gd name="T6" fmla="*/ 36 w 61"/>
                    <a:gd name="T7" fmla="*/ 73 h 108"/>
                    <a:gd name="T8" fmla="*/ 36 w 61"/>
                    <a:gd name="T9" fmla="*/ 60 h 108"/>
                    <a:gd name="T10" fmla="*/ 24 w 61"/>
                    <a:gd name="T11" fmla="*/ 48 h 108"/>
                    <a:gd name="T12" fmla="*/ 13 w 61"/>
                    <a:gd name="T13" fmla="*/ 35 h 108"/>
                    <a:gd name="T14" fmla="*/ 13 w 61"/>
                    <a:gd name="T15" fmla="*/ 31 h 108"/>
                    <a:gd name="T16" fmla="*/ 13 w 61"/>
                    <a:gd name="T17" fmla="*/ 24 h 108"/>
                    <a:gd name="T18" fmla="*/ 7 w 61"/>
                    <a:gd name="T19" fmla="*/ 18 h 108"/>
                    <a:gd name="T20" fmla="*/ 0 w 61"/>
                    <a:gd name="T21" fmla="*/ 12 h 108"/>
                    <a:gd name="T22" fmla="*/ 0 w 61"/>
                    <a:gd name="T23" fmla="*/ 6 h 108"/>
                    <a:gd name="T24" fmla="*/ 0 w 61"/>
                    <a:gd name="T25" fmla="*/ 0 h 10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</a:cxnLst>
                  <a:rect l="0" t="0" r="r" b="b"/>
                  <a:pathLst>
                    <a:path w="61" h="108">
                      <a:moveTo>
                        <a:pt x="61" y="108"/>
                      </a:moveTo>
                      <a:lnTo>
                        <a:pt x="49" y="96"/>
                      </a:lnTo>
                      <a:lnTo>
                        <a:pt x="36" y="85"/>
                      </a:lnTo>
                      <a:lnTo>
                        <a:pt x="36" y="73"/>
                      </a:lnTo>
                      <a:lnTo>
                        <a:pt x="36" y="60"/>
                      </a:lnTo>
                      <a:lnTo>
                        <a:pt x="24" y="48"/>
                      </a:lnTo>
                      <a:lnTo>
                        <a:pt x="13" y="35"/>
                      </a:lnTo>
                      <a:lnTo>
                        <a:pt x="13" y="31"/>
                      </a:lnTo>
                      <a:lnTo>
                        <a:pt x="13" y="24"/>
                      </a:lnTo>
                      <a:lnTo>
                        <a:pt x="7" y="18"/>
                      </a:lnTo>
                      <a:lnTo>
                        <a:pt x="0" y="12"/>
                      </a:lnTo>
                      <a:lnTo>
                        <a:pt x="0" y="6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9050">
                  <a:solidFill>
                    <a:srgbClr val="008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5631" name="Freeform 511"/>
                <p:cNvSpPr>
                  <a:spLocks/>
                </p:cNvSpPr>
                <p:nvPr/>
              </p:nvSpPr>
              <p:spPr bwMode="auto">
                <a:xfrm rot="60000" flipH="1">
                  <a:off x="4656" y="1584"/>
                  <a:ext cx="21" cy="34"/>
                </a:xfrm>
                <a:custGeom>
                  <a:avLst/>
                  <a:gdLst>
                    <a:gd name="T0" fmla="*/ 60 w 60"/>
                    <a:gd name="T1" fmla="*/ 143 h 143"/>
                    <a:gd name="T2" fmla="*/ 60 w 60"/>
                    <a:gd name="T3" fmla="*/ 137 h 143"/>
                    <a:gd name="T4" fmla="*/ 60 w 60"/>
                    <a:gd name="T5" fmla="*/ 131 h 143"/>
                    <a:gd name="T6" fmla="*/ 54 w 60"/>
                    <a:gd name="T7" fmla="*/ 125 h 143"/>
                    <a:gd name="T8" fmla="*/ 47 w 60"/>
                    <a:gd name="T9" fmla="*/ 119 h 143"/>
                    <a:gd name="T10" fmla="*/ 47 w 60"/>
                    <a:gd name="T11" fmla="*/ 113 h 143"/>
                    <a:gd name="T12" fmla="*/ 47 w 60"/>
                    <a:gd name="T13" fmla="*/ 108 h 143"/>
                    <a:gd name="T14" fmla="*/ 42 w 60"/>
                    <a:gd name="T15" fmla="*/ 102 h 143"/>
                    <a:gd name="T16" fmla="*/ 35 w 60"/>
                    <a:gd name="T17" fmla="*/ 96 h 143"/>
                    <a:gd name="T18" fmla="*/ 35 w 60"/>
                    <a:gd name="T19" fmla="*/ 90 h 143"/>
                    <a:gd name="T20" fmla="*/ 35 w 60"/>
                    <a:gd name="T21" fmla="*/ 83 h 143"/>
                    <a:gd name="T22" fmla="*/ 29 w 60"/>
                    <a:gd name="T23" fmla="*/ 77 h 143"/>
                    <a:gd name="T24" fmla="*/ 23 w 60"/>
                    <a:gd name="T25" fmla="*/ 71 h 143"/>
                    <a:gd name="T26" fmla="*/ 23 w 60"/>
                    <a:gd name="T27" fmla="*/ 60 h 143"/>
                    <a:gd name="T28" fmla="*/ 23 w 60"/>
                    <a:gd name="T29" fmla="*/ 47 h 143"/>
                    <a:gd name="T30" fmla="*/ 17 w 60"/>
                    <a:gd name="T31" fmla="*/ 41 h 143"/>
                    <a:gd name="T32" fmla="*/ 12 w 60"/>
                    <a:gd name="T33" fmla="*/ 35 h 143"/>
                    <a:gd name="T34" fmla="*/ 12 w 60"/>
                    <a:gd name="T35" fmla="*/ 29 h 143"/>
                    <a:gd name="T36" fmla="*/ 12 w 60"/>
                    <a:gd name="T37" fmla="*/ 23 h 143"/>
                    <a:gd name="T38" fmla="*/ 6 w 60"/>
                    <a:gd name="T39" fmla="*/ 17 h 143"/>
                    <a:gd name="T40" fmla="*/ 0 w 60"/>
                    <a:gd name="T41" fmla="*/ 11 h 143"/>
                    <a:gd name="T42" fmla="*/ 0 w 60"/>
                    <a:gd name="T43" fmla="*/ 6 h 143"/>
                    <a:gd name="T44" fmla="*/ 0 w 60"/>
                    <a:gd name="T45" fmla="*/ 0 h 1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60" h="143">
                      <a:moveTo>
                        <a:pt x="60" y="143"/>
                      </a:moveTo>
                      <a:lnTo>
                        <a:pt x="60" y="137"/>
                      </a:lnTo>
                      <a:lnTo>
                        <a:pt x="60" y="131"/>
                      </a:lnTo>
                      <a:lnTo>
                        <a:pt x="54" y="125"/>
                      </a:lnTo>
                      <a:lnTo>
                        <a:pt x="47" y="119"/>
                      </a:lnTo>
                      <a:lnTo>
                        <a:pt x="47" y="113"/>
                      </a:lnTo>
                      <a:lnTo>
                        <a:pt x="47" y="108"/>
                      </a:lnTo>
                      <a:lnTo>
                        <a:pt x="42" y="102"/>
                      </a:lnTo>
                      <a:lnTo>
                        <a:pt x="35" y="96"/>
                      </a:lnTo>
                      <a:lnTo>
                        <a:pt x="35" y="90"/>
                      </a:lnTo>
                      <a:lnTo>
                        <a:pt x="35" y="83"/>
                      </a:lnTo>
                      <a:lnTo>
                        <a:pt x="29" y="77"/>
                      </a:lnTo>
                      <a:lnTo>
                        <a:pt x="23" y="71"/>
                      </a:lnTo>
                      <a:lnTo>
                        <a:pt x="23" y="60"/>
                      </a:lnTo>
                      <a:lnTo>
                        <a:pt x="23" y="47"/>
                      </a:lnTo>
                      <a:lnTo>
                        <a:pt x="17" y="41"/>
                      </a:lnTo>
                      <a:lnTo>
                        <a:pt x="12" y="35"/>
                      </a:lnTo>
                      <a:lnTo>
                        <a:pt x="12" y="29"/>
                      </a:lnTo>
                      <a:lnTo>
                        <a:pt x="12" y="23"/>
                      </a:lnTo>
                      <a:lnTo>
                        <a:pt x="6" y="17"/>
                      </a:lnTo>
                      <a:lnTo>
                        <a:pt x="0" y="11"/>
                      </a:lnTo>
                      <a:lnTo>
                        <a:pt x="0" y="6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9050">
                  <a:solidFill>
                    <a:srgbClr val="008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5632" name="Freeform 512"/>
                <p:cNvSpPr>
                  <a:spLocks/>
                </p:cNvSpPr>
                <p:nvPr/>
              </p:nvSpPr>
              <p:spPr bwMode="auto">
                <a:xfrm rot="60000" flipH="1">
                  <a:off x="4583" y="1554"/>
                  <a:ext cx="24" cy="26"/>
                </a:xfrm>
                <a:custGeom>
                  <a:avLst/>
                  <a:gdLst>
                    <a:gd name="T0" fmla="*/ 71 w 71"/>
                    <a:gd name="T1" fmla="*/ 108 h 108"/>
                    <a:gd name="T2" fmla="*/ 60 w 71"/>
                    <a:gd name="T3" fmla="*/ 96 h 108"/>
                    <a:gd name="T4" fmla="*/ 48 w 71"/>
                    <a:gd name="T5" fmla="*/ 84 h 108"/>
                    <a:gd name="T6" fmla="*/ 48 w 71"/>
                    <a:gd name="T7" fmla="*/ 79 h 108"/>
                    <a:gd name="T8" fmla="*/ 48 w 71"/>
                    <a:gd name="T9" fmla="*/ 72 h 108"/>
                    <a:gd name="T10" fmla="*/ 42 w 71"/>
                    <a:gd name="T11" fmla="*/ 66 h 108"/>
                    <a:gd name="T12" fmla="*/ 35 w 71"/>
                    <a:gd name="T13" fmla="*/ 60 h 108"/>
                    <a:gd name="T14" fmla="*/ 35 w 71"/>
                    <a:gd name="T15" fmla="*/ 54 h 108"/>
                    <a:gd name="T16" fmla="*/ 35 w 71"/>
                    <a:gd name="T17" fmla="*/ 48 h 108"/>
                    <a:gd name="T18" fmla="*/ 23 w 71"/>
                    <a:gd name="T19" fmla="*/ 36 h 108"/>
                    <a:gd name="T20" fmla="*/ 11 w 71"/>
                    <a:gd name="T21" fmla="*/ 25 h 108"/>
                    <a:gd name="T22" fmla="*/ 11 w 71"/>
                    <a:gd name="T23" fmla="*/ 19 h 108"/>
                    <a:gd name="T24" fmla="*/ 11 w 71"/>
                    <a:gd name="T25" fmla="*/ 12 h 108"/>
                    <a:gd name="T26" fmla="*/ 6 w 71"/>
                    <a:gd name="T27" fmla="*/ 7 h 108"/>
                    <a:gd name="T28" fmla="*/ 0 w 71"/>
                    <a:gd name="T29" fmla="*/ 0 h 10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</a:cxnLst>
                  <a:rect l="0" t="0" r="r" b="b"/>
                  <a:pathLst>
                    <a:path w="71" h="108">
                      <a:moveTo>
                        <a:pt x="71" y="108"/>
                      </a:moveTo>
                      <a:lnTo>
                        <a:pt x="60" y="96"/>
                      </a:lnTo>
                      <a:lnTo>
                        <a:pt x="48" y="84"/>
                      </a:lnTo>
                      <a:lnTo>
                        <a:pt x="48" y="79"/>
                      </a:lnTo>
                      <a:lnTo>
                        <a:pt x="48" y="72"/>
                      </a:lnTo>
                      <a:lnTo>
                        <a:pt x="42" y="66"/>
                      </a:lnTo>
                      <a:lnTo>
                        <a:pt x="35" y="60"/>
                      </a:lnTo>
                      <a:lnTo>
                        <a:pt x="35" y="54"/>
                      </a:lnTo>
                      <a:lnTo>
                        <a:pt x="35" y="48"/>
                      </a:lnTo>
                      <a:lnTo>
                        <a:pt x="23" y="36"/>
                      </a:lnTo>
                      <a:lnTo>
                        <a:pt x="11" y="25"/>
                      </a:lnTo>
                      <a:lnTo>
                        <a:pt x="11" y="19"/>
                      </a:lnTo>
                      <a:lnTo>
                        <a:pt x="11" y="12"/>
                      </a:lnTo>
                      <a:lnTo>
                        <a:pt x="6" y="7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9050">
                  <a:solidFill>
                    <a:srgbClr val="008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5633" name="Freeform 513"/>
                <p:cNvSpPr>
                  <a:spLocks/>
                </p:cNvSpPr>
                <p:nvPr/>
              </p:nvSpPr>
              <p:spPr bwMode="auto">
                <a:xfrm rot="60000" flipH="1">
                  <a:off x="4699" y="1531"/>
                  <a:ext cx="20" cy="31"/>
                </a:xfrm>
                <a:custGeom>
                  <a:avLst/>
                  <a:gdLst>
                    <a:gd name="T0" fmla="*/ 60 w 60"/>
                    <a:gd name="T1" fmla="*/ 133 h 133"/>
                    <a:gd name="T2" fmla="*/ 60 w 60"/>
                    <a:gd name="T3" fmla="*/ 127 h 133"/>
                    <a:gd name="T4" fmla="*/ 60 w 60"/>
                    <a:gd name="T5" fmla="*/ 120 h 133"/>
                    <a:gd name="T6" fmla="*/ 54 w 60"/>
                    <a:gd name="T7" fmla="*/ 115 h 133"/>
                    <a:gd name="T8" fmla="*/ 48 w 60"/>
                    <a:gd name="T9" fmla="*/ 108 h 133"/>
                    <a:gd name="T10" fmla="*/ 48 w 60"/>
                    <a:gd name="T11" fmla="*/ 102 h 133"/>
                    <a:gd name="T12" fmla="*/ 48 w 60"/>
                    <a:gd name="T13" fmla="*/ 96 h 133"/>
                    <a:gd name="T14" fmla="*/ 42 w 60"/>
                    <a:gd name="T15" fmla="*/ 90 h 133"/>
                    <a:gd name="T16" fmla="*/ 37 w 60"/>
                    <a:gd name="T17" fmla="*/ 83 h 133"/>
                    <a:gd name="T18" fmla="*/ 37 w 60"/>
                    <a:gd name="T19" fmla="*/ 79 h 133"/>
                    <a:gd name="T20" fmla="*/ 37 w 60"/>
                    <a:gd name="T21" fmla="*/ 72 h 133"/>
                    <a:gd name="T22" fmla="*/ 31 w 60"/>
                    <a:gd name="T23" fmla="*/ 66 h 133"/>
                    <a:gd name="T24" fmla="*/ 24 w 60"/>
                    <a:gd name="T25" fmla="*/ 60 h 133"/>
                    <a:gd name="T26" fmla="*/ 24 w 60"/>
                    <a:gd name="T27" fmla="*/ 54 h 133"/>
                    <a:gd name="T28" fmla="*/ 24 w 60"/>
                    <a:gd name="T29" fmla="*/ 47 h 133"/>
                    <a:gd name="T30" fmla="*/ 19 w 60"/>
                    <a:gd name="T31" fmla="*/ 42 h 133"/>
                    <a:gd name="T32" fmla="*/ 13 w 60"/>
                    <a:gd name="T33" fmla="*/ 35 h 133"/>
                    <a:gd name="T34" fmla="*/ 13 w 60"/>
                    <a:gd name="T35" fmla="*/ 31 h 133"/>
                    <a:gd name="T36" fmla="*/ 13 w 60"/>
                    <a:gd name="T37" fmla="*/ 25 h 133"/>
                    <a:gd name="T38" fmla="*/ 7 w 60"/>
                    <a:gd name="T39" fmla="*/ 19 h 133"/>
                    <a:gd name="T40" fmla="*/ 0 w 60"/>
                    <a:gd name="T41" fmla="*/ 12 h 133"/>
                    <a:gd name="T42" fmla="*/ 0 w 60"/>
                    <a:gd name="T43" fmla="*/ 6 h 133"/>
                    <a:gd name="T44" fmla="*/ 0 w 60"/>
                    <a:gd name="T45" fmla="*/ 0 h 13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60" h="133">
                      <a:moveTo>
                        <a:pt x="60" y="133"/>
                      </a:moveTo>
                      <a:lnTo>
                        <a:pt x="60" y="127"/>
                      </a:lnTo>
                      <a:lnTo>
                        <a:pt x="60" y="120"/>
                      </a:lnTo>
                      <a:lnTo>
                        <a:pt x="54" y="115"/>
                      </a:lnTo>
                      <a:lnTo>
                        <a:pt x="48" y="108"/>
                      </a:lnTo>
                      <a:lnTo>
                        <a:pt x="48" y="102"/>
                      </a:lnTo>
                      <a:lnTo>
                        <a:pt x="48" y="96"/>
                      </a:lnTo>
                      <a:lnTo>
                        <a:pt x="42" y="90"/>
                      </a:lnTo>
                      <a:lnTo>
                        <a:pt x="37" y="83"/>
                      </a:lnTo>
                      <a:lnTo>
                        <a:pt x="37" y="79"/>
                      </a:lnTo>
                      <a:lnTo>
                        <a:pt x="37" y="72"/>
                      </a:lnTo>
                      <a:lnTo>
                        <a:pt x="31" y="66"/>
                      </a:lnTo>
                      <a:lnTo>
                        <a:pt x="24" y="60"/>
                      </a:lnTo>
                      <a:lnTo>
                        <a:pt x="24" y="54"/>
                      </a:lnTo>
                      <a:lnTo>
                        <a:pt x="24" y="47"/>
                      </a:lnTo>
                      <a:lnTo>
                        <a:pt x="19" y="42"/>
                      </a:lnTo>
                      <a:lnTo>
                        <a:pt x="13" y="35"/>
                      </a:lnTo>
                      <a:lnTo>
                        <a:pt x="13" y="31"/>
                      </a:lnTo>
                      <a:lnTo>
                        <a:pt x="13" y="25"/>
                      </a:lnTo>
                      <a:lnTo>
                        <a:pt x="7" y="19"/>
                      </a:lnTo>
                      <a:lnTo>
                        <a:pt x="0" y="12"/>
                      </a:lnTo>
                      <a:lnTo>
                        <a:pt x="0" y="6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9050">
                  <a:solidFill>
                    <a:srgbClr val="008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5634" name="Freeform 514"/>
                <p:cNvSpPr>
                  <a:spLocks/>
                </p:cNvSpPr>
                <p:nvPr/>
              </p:nvSpPr>
              <p:spPr bwMode="auto">
                <a:xfrm rot="60000" flipH="1">
                  <a:off x="4633" y="1507"/>
                  <a:ext cx="18" cy="23"/>
                </a:xfrm>
                <a:custGeom>
                  <a:avLst/>
                  <a:gdLst>
                    <a:gd name="T0" fmla="*/ 48 w 48"/>
                    <a:gd name="T1" fmla="*/ 96 h 96"/>
                    <a:gd name="T2" fmla="*/ 48 w 48"/>
                    <a:gd name="T3" fmla="*/ 90 h 96"/>
                    <a:gd name="T4" fmla="*/ 48 w 48"/>
                    <a:gd name="T5" fmla="*/ 85 h 96"/>
                    <a:gd name="T6" fmla="*/ 36 w 48"/>
                    <a:gd name="T7" fmla="*/ 73 h 96"/>
                    <a:gd name="T8" fmla="*/ 25 w 48"/>
                    <a:gd name="T9" fmla="*/ 60 h 96"/>
                    <a:gd name="T10" fmla="*/ 25 w 48"/>
                    <a:gd name="T11" fmla="*/ 54 h 96"/>
                    <a:gd name="T12" fmla="*/ 25 w 48"/>
                    <a:gd name="T13" fmla="*/ 48 h 96"/>
                    <a:gd name="T14" fmla="*/ 19 w 48"/>
                    <a:gd name="T15" fmla="*/ 42 h 96"/>
                    <a:gd name="T16" fmla="*/ 13 w 48"/>
                    <a:gd name="T17" fmla="*/ 35 h 96"/>
                    <a:gd name="T18" fmla="*/ 13 w 48"/>
                    <a:gd name="T19" fmla="*/ 29 h 96"/>
                    <a:gd name="T20" fmla="*/ 13 w 48"/>
                    <a:gd name="T21" fmla="*/ 24 h 96"/>
                    <a:gd name="T22" fmla="*/ 7 w 48"/>
                    <a:gd name="T23" fmla="*/ 18 h 96"/>
                    <a:gd name="T24" fmla="*/ 0 w 48"/>
                    <a:gd name="T25" fmla="*/ 12 h 96"/>
                    <a:gd name="T26" fmla="*/ 0 w 48"/>
                    <a:gd name="T27" fmla="*/ 7 h 96"/>
                    <a:gd name="T28" fmla="*/ 0 w 48"/>
                    <a:gd name="T29" fmla="*/ 0 h 9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</a:cxnLst>
                  <a:rect l="0" t="0" r="r" b="b"/>
                  <a:pathLst>
                    <a:path w="48" h="96">
                      <a:moveTo>
                        <a:pt x="48" y="96"/>
                      </a:moveTo>
                      <a:lnTo>
                        <a:pt x="48" y="90"/>
                      </a:lnTo>
                      <a:lnTo>
                        <a:pt x="48" y="85"/>
                      </a:lnTo>
                      <a:lnTo>
                        <a:pt x="36" y="73"/>
                      </a:lnTo>
                      <a:lnTo>
                        <a:pt x="25" y="60"/>
                      </a:lnTo>
                      <a:lnTo>
                        <a:pt x="25" y="54"/>
                      </a:lnTo>
                      <a:lnTo>
                        <a:pt x="25" y="48"/>
                      </a:lnTo>
                      <a:lnTo>
                        <a:pt x="19" y="42"/>
                      </a:lnTo>
                      <a:lnTo>
                        <a:pt x="13" y="35"/>
                      </a:lnTo>
                      <a:lnTo>
                        <a:pt x="13" y="29"/>
                      </a:lnTo>
                      <a:lnTo>
                        <a:pt x="13" y="24"/>
                      </a:lnTo>
                      <a:lnTo>
                        <a:pt x="7" y="18"/>
                      </a:lnTo>
                      <a:lnTo>
                        <a:pt x="0" y="12"/>
                      </a:lnTo>
                      <a:lnTo>
                        <a:pt x="0" y="7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9050">
                  <a:solidFill>
                    <a:srgbClr val="008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5635" name="Freeform 515"/>
                <p:cNvSpPr>
                  <a:spLocks/>
                </p:cNvSpPr>
                <p:nvPr/>
              </p:nvSpPr>
              <p:spPr bwMode="auto">
                <a:xfrm rot="60000" flipH="1">
                  <a:off x="4741" y="1481"/>
                  <a:ext cx="21" cy="25"/>
                </a:xfrm>
                <a:custGeom>
                  <a:avLst/>
                  <a:gdLst>
                    <a:gd name="T0" fmla="*/ 59 w 59"/>
                    <a:gd name="T1" fmla="*/ 107 h 107"/>
                    <a:gd name="T2" fmla="*/ 54 w 59"/>
                    <a:gd name="T3" fmla="*/ 102 h 107"/>
                    <a:gd name="T4" fmla="*/ 47 w 59"/>
                    <a:gd name="T5" fmla="*/ 95 h 107"/>
                    <a:gd name="T6" fmla="*/ 47 w 59"/>
                    <a:gd name="T7" fmla="*/ 90 h 107"/>
                    <a:gd name="T8" fmla="*/ 47 w 59"/>
                    <a:gd name="T9" fmla="*/ 83 h 107"/>
                    <a:gd name="T10" fmla="*/ 42 w 59"/>
                    <a:gd name="T11" fmla="*/ 77 h 107"/>
                    <a:gd name="T12" fmla="*/ 35 w 59"/>
                    <a:gd name="T13" fmla="*/ 71 h 107"/>
                    <a:gd name="T14" fmla="*/ 35 w 59"/>
                    <a:gd name="T15" fmla="*/ 65 h 107"/>
                    <a:gd name="T16" fmla="*/ 35 w 59"/>
                    <a:gd name="T17" fmla="*/ 58 h 107"/>
                    <a:gd name="T18" fmla="*/ 23 w 59"/>
                    <a:gd name="T19" fmla="*/ 46 h 107"/>
                    <a:gd name="T20" fmla="*/ 11 w 59"/>
                    <a:gd name="T21" fmla="*/ 35 h 107"/>
                    <a:gd name="T22" fmla="*/ 11 w 59"/>
                    <a:gd name="T23" fmla="*/ 29 h 107"/>
                    <a:gd name="T24" fmla="*/ 11 w 59"/>
                    <a:gd name="T25" fmla="*/ 23 h 107"/>
                    <a:gd name="T26" fmla="*/ 6 w 59"/>
                    <a:gd name="T27" fmla="*/ 17 h 107"/>
                    <a:gd name="T28" fmla="*/ 0 w 59"/>
                    <a:gd name="T29" fmla="*/ 11 h 107"/>
                    <a:gd name="T30" fmla="*/ 0 w 59"/>
                    <a:gd name="T31" fmla="*/ 5 h 107"/>
                    <a:gd name="T32" fmla="*/ 0 w 59"/>
                    <a:gd name="T33" fmla="*/ 0 h 10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</a:cxnLst>
                  <a:rect l="0" t="0" r="r" b="b"/>
                  <a:pathLst>
                    <a:path w="59" h="107">
                      <a:moveTo>
                        <a:pt x="59" y="107"/>
                      </a:moveTo>
                      <a:lnTo>
                        <a:pt x="54" y="102"/>
                      </a:lnTo>
                      <a:lnTo>
                        <a:pt x="47" y="95"/>
                      </a:lnTo>
                      <a:lnTo>
                        <a:pt x="47" y="90"/>
                      </a:lnTo>
                      <a:lnTo>
                        <a:pt x="47" y="83"/>
                      </a:lnTo>
                      <a:lnTo>
                        <a:pt x="42" y="77"/>
                      </a:lnTo>
                      <a:lnTo>
                        <a:pt x="35" y="71"/>
                      </a:lnTo>
                      <a:lnTo>
                        <a:pt x="35" y="65"/>
                      </a:lnTo>
                      <a:lnTo>
                        <a:pt x="35" y="58"/>
                      </a:lnTo>
                      <a:lnTo>
                        <a:pt x="23" y="46"/>
                      </a:lnTo>
                      <a:lnTo>
                        <a:pt x="11" y="35"/>
                      </a:lnTo>
                      <a:lnTo>
                        <a:pt x="11" y="29"/>
                      </a:lnTo>
                      <a:lnTo>
                        <a:pt x="11" y="23"/>
                      </a:lnTo>
                      <a:lnTo>
                        <a:pt x="6" y="17"/>
                      </a:lnTo>
                      <a:lnTo>
                        <a:pt x="0" y="11"/>
                      </a:lnTo>
                      <a:lnTo>
                        <a:pt x="0" y="5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9050">
                  <a:solidFill>
                    <a:srgbClr val="008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5636" name="Freeform 516"/>
                <p:cNvSpPr>
                  <a:spLocks/>
                </p:cNvSpPr>
                <p:nvPr/>
              </p:nvSpPr>
              <p:spPr bwMode="auto">
                <a:xfrm rot="60000" flipH="1">
                  <a:off x="4672" y="1456"/>
                  <a:ext cx="33" cy="31"/>
                </a:xfrm>
                <a:custGeom>
                  <a:avLst/>
                  <a:gdLst>
                    <a:gd name="T0" fmla="*/ 96 w 96"/>
                    <a:gd name="T1" fmla="*/ 131 h 131"/>
                    <a:gd name="T2" fmla="*/ 85 w 96"/>
                    <a:gd name="T3" fmla="*/ 119 h 131"/>
                    <a:gd name="T4" fmla="*/ 73 w 96"/>
                    <a:gd name="T5" fmla="*/ 107 h 131"/>
                    <a:gd name="T6" fmla="*/ 73 w 96"/>
                    <a:gd name="T7" fmla="*/ 101 h 131"/>
                    <a:gd name="T8" fmla="*/ 73 w 96"/>
                    <a:gd name="T9" fmla="*/ 96 h 131"/>
                    <a:gd name="T10" fmla="*/ 61 w 96"/>
                    <a:gd name="T11" fmla="*/ 84 h 131"/>
                    <a:gd name="T12" fmla="*/ 48 w 96"/>
                    <a:gd name="T13" fmla="*/ 71 h 131"/>
                    <a:gd name="T14" fmla="*/ 48 w 96"/>
                    <a:gd name="T15" fmla="*/ 65 h 131"/>
                    <a:gd name="T16" fmla="*/ 48 w 96"/>
                    <a:gd name="T17" fmla="*/ 59 h 131"/>
                    <a:gd name="T18" fmla="*/ 40 w 96"/>
                    <a:gd name="T19" fmla="*/ 50 h 131"/>
                    <a:gd name="T20" fmla="*/ 31 w 96"/>
                    <a:gd name="T21" fmla="*/ 41 h 131"/>
                    <a:gd name="T22" fmla="*/ 21 w 96"/>
                    <a:gd name="T23" fmla="*/ 31 h 131"/>
                    <a:gd name="T24" fmla="*/ 12 w 96"/>
                    <a:gd name="T25" fmla="*/ 23 h 131"/>
                    <a:gd name="T26" fmla="*/ 12 w 96"/>
                    <a:gd name="T27" fmla="*/ 17 h 131"/>
                    <a:gd name="T28" fmla="*/ 12 w 96"/>
                    <a:gd name="T29" fmla="*/ 11 h 131"/>
                    <a:gd name="T30" fmla="*/ 6 w 96"/>
                    <a:gd name="T31" fmla="*/ 5 h 131"/>
                    <a:gd name="T32" fmla="*/ 0 w 96"/>
                    <a:gd name="T33" fmla="*/ 0 h 13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</a:cxnLst>
                  <a:rect l="0" t="0" r="r" b="b"/>
                  <a:pathLst>
                    <a:path w="96" h="131">
                      <a:moveTo>
                        <a:pt x="96" y="131"/>
                      </a:moveTo>
                      <a:lnTo>
                        <a:pt x="85" y="119"/>
                      </a:lnTo>
                      <a:lnTo>
                        <a:pt x="73" y="107"/>
                      </a:lnTo>
                      <a:lnTo>
                        <a:pt x="73" y="101"/>
                      </a:lnTo>
                      <a:lnTo>
                        <a:pt x="73" y="96"/>
                      </a:lnTo>
                      <a:lnTo>
                        <a:pt x="61" y="84"/>
                      </a:lnTo>
                      <a:lnTo>
                        <a:pt x="48" y="71"/>
                      </a:lnTo>
                      <a:lnTo>
                        <a:pt x="48" y="65"/>
                      </a:lnTo>
                      <a:lnTo>
                        <a:pt x="48" y="59"/>
                      </a:lnTo>
                      <a:lnTo>
                        <a:pt x="40" y="50"/>
                      </a:lnTo>
                      <a:lnTo>
                        <a:pt x="31" y="41"/>
                      </a:lnTo>
                      <a:lnTo>
                        <a:pt x="21" y="31"/>
                      </a:lnTo>
                      <a:lnTo>
                        <a:pt x="12" y="23"/>
                      </a:lnTo>
                      <a:lnTo>
                        <a:pt x="12" y="17"/>
                      </a:lnTo>
                      <a:lnTo>
                        <a:pt x="12" y="11"/>
                      </a:lnTo>
                      <a:lnTo>
                        <a:pt x="6" y="5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9050">
                  <a:solidFill>
                    <a:srgbClr val="008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5637" name="Freeform 517"/>
                <p:cNvSpPr>
                  <a:spLocks/>
                </p:cNvSpPr>
                <p:nvPr/>
              </p:nvSpPr>
              <p:spPr bwMode="auto">
                <a:xfrm rot="60000" flipH="1">
                  <a:off x="4782" y="1432"/>
                  <a:ext cx="21" cy="29"/>
                </a:xfrm>
                <a:custGeom>
                  <a:avLst/>
                  <a:gdLst>
                    <a:gd name="T0" fmla="*/ 60 w 60"/>
                    <a:gd name="T1" fmla="*/ 120 h 120"/>
                    <a:gd name="T2" fmla="*/ 60 w 60"/>
                    <a:gd name="T3" fmla="*/ 114 h 120"/>
                    <a:gd name="T4" fmla="*/ 60 w 60"/>
                    <a:gd name="T5" fmla="*/ 109 h 120"/>
                    <a:gd name="T6" fmla="*/ 54 w 60"/>
                    <a:gd name="T7" fmla="*/ 103 h 120"/>
                    <a:gd name="T8" fmla="*/ 48 w 60"/>
                    <a:gd name="T9" fmla="*/ 96 h 120"/>
                    <a:gd name="T10" fmla="*/ 48 w 60"/>
                    <a:gd name="T11" fmla="*/ 90 h 120"/>
                    <a:gd name="T12" fmla="*/ 48 w 60"/>
                    <a:gd name="T13" fmla="*/ 84 h 120"/>
                    <a:gd name="T14" fmla="*/ 36 w 60"/>
                    <a:gd name="T15" fmla="*/ 72 h 120"/>
                    <a:gd name="T16" fmla="*/ 25 w 60"/>
                    <a:gd name="T17" fmla="*/ 59 h 120"/>
                    <a:gd name="T18" fmla="*/ 25 w 60"/>
                    <a:gd name="T19" fmla="*/ 53 h 120"/>
                    <a:gd name="T20" fmla="*/ 25 w 60"/>
                    <a:gd name="T21" fmla="*/ 48 h 120"/>
                    <a:gd name="T22" fmla="*/ 19 w 60"/>
                    <a:gd name="T23" fmla="*/ 42 h 120"/>
                    <a:gd name="T24" fmla="*/ 13 w 60"/>
                    <a:gd name="T25" fmla="*/ 36 h 120"/>
                    <a:gd name="T26" fmla="*/ 13 w 60"/>
                    <a:gd name="T27" fmla="*/ 30 h 120"/>
                    <a:gd name="T28" fmla="*/ 13 w 60"/>
                    <a:gd name="T29" fmla="*/ 23 h 120"/>
                    <a:gd name="T30" fmla="*/ 7 w 60"/>
                    <a:gd name="T31" fmla="*/ 18 h 120"/>
                    <a:gd name="T32" fmla="*/ 0 w 60"/>
                    <a:gd name="T33" fmla="*/ 12 h 120"/>
                    <a:gd name="T34" fmla="*/ 0 w 60"/>
                    <a:gd name="T35" fmla="*/ 7 h 120"/>
                    <a:gd name="T36" fmla="*/ 0 w 60"/>
                    <a:gd name="T37" fmla="*/ 0 h 12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</a:cxnLst>
                  <a:rect l="0" t="0" r="r" b="b"/>
                  <a:pathLst>
                    <a:path w="60" h="120">
                      <a:moveTo>
                        <a:pt x="60" y="120"/>
                      </a:moveTo>
                      <a:lnTo>
                        <a:pt x="60" y="114"/>
                      </a:lnTo>
                      <a:lnTo>
                        <a:pt x="60" y="109"/>
                      </a:lnTo>
                      <a:lnTo>
                        <a:pt x="54" y="103"/>
                      </a:lnTo>
                      <a:lnTo>
                        <a:pt x="48" y="96"/>
                      </a:lnTo>
                      <a:lnTo>
                        <a:pt x="48" y="90"/>
                      </a:lnTo>
                      <a:lnTo>
                        <a:pt x="48" y="84"/>
                      </a:lnTo>
                      <a:lnTo>
                        <a:pt x="36" y="72"/>
                      </a:lnTo>
                      <a:lnTo>
                        <a:pt x="25" y="59"/>
                      </a:lnTo>
                      <a:lnTo>
                        <a:pt x="25" y="53"/>
                      </a:lnTo>
                      <a:lnTo>
                        <a:pt x="25" y="48"/>
                      </a:lnTo>
                      <a:lnTo>
                        <a:pt x="19" y="42"/>
                      </a:lnTo>
                      <a:lnTo>
                        <a:pt x="13" y="36"/>
                      </a:lnTo>
                      <a:lnTo>
                        <a:pt x="13" y="30"/>
                      </a:lnTo>
                      <a:lnTo>
                        <a:pt x="13" y="23"/>
                      </a:lnTo>
                      <a:lnTo>
                        <a:pt x="7" y="18"/>
                      </a:lnTo>
                      <a:lnTo>
                        <a:pt x="0" y="12"/>
                      </a:lnTo>
                      <a:lnTo>
                        <a:pt x="0" y="7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9050">
                  <a:solidFill>
                    <a:srgbClr val="008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5638" name="Freeform 518"/>
                <p:cNvSpPr>
                  <a:spLocks/>
                </p:cNvSpPr>
                <p:nvPr/>
              </p:nvSpPr>
              <p:spPr bwMode="auto">
                <a:xfrm rot="60000" flipH="1">
                  <a:off x="4727" y="1411"/>
                  <a:ext cx="24" cy="25"/>
                </a:xfrm>
                <a:custGeom>
                  <a:avLst/>
                  <a:gdLst>
                    <a:gd name="T0" fmla="*/ 72 w 72"/>
                    <a:gd name="T1" fmla="*/ 108 h 108"/>
                    <a:gd name="T2" fmla="*/ 63 w 72"/>
                    <a:gd name="T3" fmla="*/ 100 h 108"/>
                    <a:gd name="T4" fmla="*/ 55 w 72"/>
                    <a:gd name="T5" fmla="*/ 92 h 108"/>
                    <a:gd name="T6" fmla="*/ 46 w 72"/>
                    <a:gd name="T7" fmla="*/ 82 h 108"/>
                    <a:gd name="T8" fmla="*/ 36 w 72"/>
                    <a:gd name="T9" fmla="*/ 73 h 108"/>
                    <a:gd name="T10" fmla="*/ 36 w 72"/>
                    <a:gd name="T11" fmla="*/ 67 h 108"/>
                    <a:gd name="T12" fmla="*/ 36 w 72"/>
                    <a:gd name="T13" fmla="*/ 61 h 108"/>
                    <a:gd name="T14" fmla="*/ 24 w 72"/>
                    <a:gd name="T15" fmla="*/ 49 h 108"/>
                    <a:gd name="T16" fmla="*/ 12 w 72"/>
                    <a:gd name="T17" fmla="*/ 36 h 108"/>
                    <a:gd name="T18" fmla="*/ 12 w 72"/>
                    <a:gd name="T19" fmla="*/ 31 h 108"/>
                    <a:gd name="T20" fmla="*/ 12 w 72"/>
                    <a:gd name="T21" fmla="*/ 25 h 108"/>
                    <a:gd name="T22" fmla="*/ 7 w 72"/>
                    <a:gd name="T23" fmla="*/ 19 h 108"/>
                    <a:gd name="T24" fmla="*/ 0 w 72"/>
                    <a:gd name="T25" fmla="*/ 13 h 108"/>
                    <a:gd name="T26" fmla="*/ 0 w 72"/>
                    <a:gd name="T27" fmla="*/ 7 h 108"/>
                    <a:gd name="T28" fmla="*/ 0 w 72"/>
                    <a:gd name="T29" fmla="*/ 0 h 10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</a:cxnLst>
                  <a:rect l="0" t="0" r="r" b="b"/>
                  <a:pathLst>
                    <a:path w="72" h="108">
                      <a:moveTo>
                        <a:pt x="72" y="108"/>
                      </a:moveTo>
                      <a:lnTo>
                        <a:pt x="63" y="100"/>
                      </a:lnTo>
                      <a:lnTo>
                        <a:pt x="55" y="92"/>
                      </a:lnTo>
                      <a:lnTo>
                        <a:pt x="46" y="82"/>
                      </a:lnTo>
                      <a:lnTo>
                        <a:pt x="36" y="73"/>
                      </a:lnTo>
                      <a:lnTo>
                        <a:pt x="36" y="67"/>
                      </a:lnTo>
                      <a:lnTo>
                        <a:pt x="36" y="61"/>
                      </a:lnTo>
                      <a:lnTo>
                        <a:pt x="24" y="49"/>
                      </a:lnTo>
                      <a:lnTo>
                        <a:pt x="12" y="36"/>
                      </a:lnTo>
                      <a:lnTo>
                        <a:pt x="12" y="31"/>
                      </a:lnTo>
                      <a:lnTo>
                        <a:pt x="12" y="25"/>
                      </a:lnTo>
                      <a:lnTo>
                        <a:pt x="7" y="19"/>
                      </a:lnTo>
                      <a:lnTo>
                        <a:pt x="0" y="13"/>
                      </a:lnTo>
                      <a:lnTo>
                        <a:pt x="0" y="7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9050">
                  <a:solidFill>
                    <a:srgbClr val="008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5639" name="Freeform 519"/>
                <p:cNvSpPr>
                  <a:spLocks/>
                </p:cNvSpPr>
                <p:nvPr/>
              </p:nvSpPr>
              <p:spPr bwMode="auto">
                <a:xfrm rot="60000" flipH="1">
                  <a:off x="4830" y="1382"/>
                  <a:ext cx="29" cy="31"/>
                </a:xfrm>
                <a:custGeom>
                  <a:avLst/>
                  <a:gdLst>
                    <a:gd name="T0" fmla="*/ 84 w 84"/>
                    <a:gd name="T1" fmla="*/ 131 h 131"/>
                    <a:gd name="T2" fmla="*/ 84 w 84"/>
                    <a:gd name="T3" fmla="*/ 126 h 131"/>
                    <a:gd name="T4" fmla="*/ 84 w 84"/>
                    <a:gd name="T5" fmla="*/ 121 h 131"/>
                    <a:gd name="T6" fmla="*/ 79 w 84"/>
                    <a:gd name="T7" fmla="*/ 115 h 131"/>
                    <a:gd name="T8" fmla="*/ 73 w 84"/>
                    <a:gd name="T9" fmla="*/ 108 h 131"/>
                    <a:gd name="T10" fmla="*/ 73 w 84"/>
                    <a:gd name="T11" fmla="*/ 102 h 131"/>
                    <a:gd name="T12" fmla="*/ 73 w 84"/>
                    <a:gd name="T13" fmla="*/ 96 h 131"/>
                    <a:gd name="T14" fmla="*/ 61 w 84"/>
                    <a:gd name="T15" fmla="*/ 84 h 131"/>
                    <a:gd name="T16" fmla="*/ 48 w 84"/>
                    <a:gd name="T17" fmla="*/ 71 h 131"/>
                    <a:gd name="T18" fmla="*/ 48 w 84"/>
                    <a:gd name="T19" fmla="*/ 66 h 131"/>
                    <a:gd name="T20" fmla="*/ 48 w 84"/>
                    <a:gd name="T21" fmla="*/ 60 h 131"/>
                    <a:gd name="T22" fmla="*/ 39 w 84"/>
                    <a:gd name="T23" fmla="*/ 50 h 131"/>
                    <a:gd name="T24" fmla="*/ 31 w 84"/>
                    <a:gd name="T25" fmla="*/ 42 h 131"/>
                    <a:gd name="T26" fmla="*/ 21 w 84"/>
                    <a:gd name="T27" fmla="*/ 33 h 131"/>
                    <a:gd name="T28" fmla="*/ 12 w 84"/>
                    <a:gd name="T29" fmla="*/ 23 h 131"/>
                    <a:gd name="T30" fmla="*/ 12 w 84"/>
                    <a:gd name="T31" fmla="*/ 19 h 131"/>
                    <a:gd name="T32" fmla="*/ 12 w 84"/>
                    <a:gd name="T33" fmla="*/ 12 h 131"/>
                    <a:gd name="T34" fmla="*/ 6 w 84"/>
                    <a:gd name="T35" fmla="*/ 7 h 131"/>
                    <a:gd name="T36" fmla="*/ 0 w 84"/>
                    <a:gd name="T37" fmla="*/ 0 h 13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</a:cxnLst>
                  <a:rect l="0" t="0" r="r" b="b"/>
                  <a:pathLst>
                    <a:path w="84" h="131">
                      <a:moveTo>
                        <a:pt x="84" y="131"/>
                      </a:moveTo>
                      <a:lnTo>
                        <a:pt x="84" y="126"/>
                      </a:lnTo>
                      <a:lnTo>
                        <a:pt x="84" y="121"/>
                      </a:lnTo>
                      <a:lnTo>
                        <a:pt x="79" y="115"/>
                      </a:lnTo>
                      <a:lnTo>
                        <a:pt x="73" y="108"/>
                      </a:lnTo>
                      <a:lnTo>
                        <a:pt x="73" y="102"/>
                      </a:lnTo>
                      <a:lnTo>
                        <a:pt x="73" y="96"/>
                      </a:lnTo>
                      <a:lnTo>
                        <a:pt x="61" y="84"/>
                      </a:lnTo>
                      <a:lnTo>
                        <a:pt x="48" y="71"/>
                      </a:lnTo>
                      <a:lnTo>
                        <a:pt x="48" y="66"/>
                      </a:lnTo>
                      <a:lnTo>
                        <a:pt x="48" y="60"/>
                      </a:lnTo>
                      <a:lnTo>
                        <a:pt x="39" y="50"/>
                      </a:lnTo>
                      <a:lnTo>
                        <a:pt x="31" y="42"/>
                      </a:lnTo>
                      <a:lnTo>
                        <a:pt x="21" y="33"/>
                      </a:lnTo>
                      <a:lnTo>
                        <a:pt x="12" y="23"/>
                      </a:lnTo>
                      <a:lnTo>
                        <a:pt x="12" y="19"/>
                      </a:lnTo>
                      <a:lnTo>
                        <a:pt x="12" y="12"/>
                      </a:lnTo>
                      <a:lnTo>
                        <a:pt x="6" y="7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9050">
                  <a:solidFill>
                    <a:srgbClr val="008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5640" name="Freeform 520"/>
                <p:cNvSpPr>
                  <a:spLocks/>
                </p:cNvSpPr>
                <p:nvPr/>
              </p:nvSpPr>
              <p:spPr bwMode="auto">
                <a:xfrm rot="60000" flipH="1">
                  <a:off x="4781" y="1361"/>
                  <a:ext cx="38" cy="29"/>
                </a:xfrm>
                <a:custGeom>
                  <a:avLst/>
                  <a:gdLst>
                    <a:gd name="T0" fmla="*/ 109 w 109"/>
                    <a:gd name="T1" fmla="*/ 119 h 119"/>
                    <a:gd name="T2" fmla="*/ 91 w 109"/>
                    <a:gd name="T3" fmla="*/ 101 h 119"/>
                    <a:gd name="T4" fmla="*/ 72 w 109"/>
                    <a:gd name="T5" fmla="*/ 84 h 119"/>
                    <a:gd name="T6" fmla="*/ 55 w 109"/>
                    <a:gd name="T7" fmla="*/ 66 h 119"/>
                    <a:gd name="T8" fmla="*/ 36 w 109"/>
                    <a:gd name="T9" fmla="*/ 48 h 119"/>
                    <a:gd name="T10" fmla="*/ 36 w 109"/>
                    <a:gd name="T11" fmla="*/ 42 h 119"/>
                    <a:gd name="T12" fmla="*/ 36 w 109"/>
                    <a:gd name="T13" fmla="*/ 36 h 119"/>
                    <a:gd name="T14" fmla="*/ 28 w 109"/>
                    <a:gd name="T15" fmla="*/ 26 h 119"/>
                    <a:gd name="T16" fmla="*/ 18 w 109"/>
                    <a:gd name="T17" fmla="*/ 17 h 119"/>
                    <a:gd name="T18" fmla="*/ 9 w 109"/>
                    <a:gd name="T19" fmla="*/ 9 h 119"/>
                    <a:gd name="T20" fmla="*/ 0 w 109"/>
                    <a:gd name="T21" fmla="*/ 0 h 11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</a:cxnLst>
                  <a:rect l="0" t="0" r="r" b="b"/>
                  <a:pathLst>
                    <a:path w="109" h="119">
                      <a:moveTo>
                        <a:pt x="109" y="119"/>
                      </a:moveTo>
                      <a:lnTo>
                        <a:pt x="91" y="101"/>
                      </a:lnTo>
                      <a:lnTo>
                        <a:pt x="72" y="84"/>
                      </a:lnTo>
                      <a:lnTo>
                        <a:pt x="55" y="66"/>
                      </a:lnTo>
                      <a:lnTo>
                        <a:pt x="36" y="48"/>
                      </a:lnTo>
                      <a:lnTo>
                        <a:pt x="36" y="42"/>
                      </a:lnTo>
                      <a:lnTo>
                        <a:pt x="36" y="36"/>
                      </a:lnTo>
                      <a:lnTo>
                        <a:pt x="28" y="26"/>
                      </a:lnTo>
                      <a:lnTo>
                        <a:pt x="18" y="17"/>
                      </a:lnTo>
                      <a:lnTo>
                        <a:pt x="9" y="9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9050">
                  <a:solidFill>
                    <a:srgbClr val="008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5641" name="Freeform 521"/>
                <p:cNvSpPr>
                  <a:spLocks/>
                </p:cNvSpPr>
                <p:nvPr/>
              </p:nvSpPr>
              <p:spPr bwMode="auto">
                <a:xfrm rot="60000" flipH="1">
                  <a:off x="4884" y="1326"/>
                  <a:ext cx="38" cy="34"/>
                </a:xfrm>
                <a:custGeom>
                  <a:avLst/>
                  <a:gdLst>
                    <a:gd name="T0" fmla="*/ 109 w 109"/>
                    <a:gd name="T1" fmla="*/ 144 h 144"/>
                    <a:gd name="T2" fmla="*/ 103 w 109"/>
                    <a:gd name="T3" fmla="*/ 138 h 144"/>
                    <a:gd name="T4" fmla="*/ 96 w 109"/>
                    <a:gd name="T5" fmla="*/ 132 h 144"/>
                    <a:gd name="T6" fmla="*/ 96 w 109"/>
                    <a:gd name="T7" fmla="*/ 126 h 144"/>
                    <a:gd name="T8" fmla="*/ 96 w 109"/>
                    <a:gd name="T9" fmla="*/ 120 h 144"/>
                    <a:gd name="T10" fmla="*/ 88 w 109"/>
                    <a:gd name="T11" fmla="*/ 111 h 144"/>
                    <a:gd name="T12" fmla="*/ 78 w 109"/>
                    <a:gd name="T13" fmla="*/ 102 h 144"/>
                    <a:gd name="T14" fmla="*/ 69 w 109"/>
                    <a:gd name="T15" fmla="*/ 92 h 144"/>
                    <a:gd name="T16" fmla="*/ 59 w 109"/>
                    <a:gd name="T17" fmla="*/ 84 h 144"/>
                    <a:gd name="T18" fmla="*/ 59 w 109"/>
                    <a:gd name="T19" fmla="*/ 78 h 144"/>
                    <a:gd name="T20" fmla="*/ 59 w 109"/>
                    <a:gd name="T21" fmla="*/ 71 h 144"/>
                    <a:gd name="T22" fmla="*/ 48 w 109"/>
                    <a:gd name="T23" fmla="*/ 59 h 144"/>
                    <a:gd name="T24" fmla="*/ 36 w 109"/>
                    <a:gd name="T25" fmla="*/ 48 h 144"/>
                    <a:gd name="T26" fmla="*/ 24 w 109"/>
                    <a:gd name="T27" fmla="*/ 36 h 144"/>
                    <a:gd name="T28" fmla="*/ 13 w 109"/>
                    <a:gd name="T29" fmla="*/ 24 h 144"/>
                    <a:gd name="T30" fmla="*/ 13 w 109"/>
                    <a:gd name="T31" fmla="*/ 18 h 144"/>
                    <a:gd name="T32" fmla="*/ 13 w 109"/>
                    <a:gd name="T33" fmla="*/ 11 h 144"/>
                    <a:gd name="T34" fmla="*/ 7 w 109"/>
                    <a:gd name="T35" fmla="*/ 7 h 144"/>
                    <a:gd name="T36" fmla="*/ 0 w 109"/>
                    <a:gd name="T37" fmla="*/ 0 h 1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</a:cxnLst>
                  <a:rect l="0" t="0" r="r" b="b"/>
                  <a:pathLst>
                    <a:path w="109" h="144">
                      <a:moveTo>
                        <a:pt x="109" y="144"/>
                      </a:moveTo>
                      <a:lnTo>
                        <a:pt x="103" y="138"/>
                      </a:lnTo>
                      <a:lnTo>
                        <a:pt x="96" y="132"/>
                      </a:lnTo>
                      <a:lnTo>
                        <a:pt x="96" y="126"/>
                      </a:lnTo>
                      <a:lnTo>
                        <a:pt x="96" y="120"/>
                      </a:lnTo>
                      <a:lnTo>
                        <a:pt x="88" y="111"/>
                      </a:lnTo>
                      <a:lnTo>
                        <a:pt x="78" y="102"/>
                      </a:lnTo>
                      <a:lnTo>
                        <a:pt x="69" y="92"/>
                      </a:lnTo>
                      <a:lnTo>
                        <a:pt x="59" y="84"/>
                      </a:lnTo>
                      <a:lnTo>
                        <a:pt x="59" y="78"/>
                      </a:lnTo>
                      <a:lnTo>
                        <a:pt x="59" y="71"/>
                      </a:lnTo>
                      <a:lnTo>
                        <a:pt x="48" y="59"/>
                      </a:lnTo>
                      <a:lnTo>
                        <a:pt x="36" y="48"/>
                      </a:lnTo>
                      <a:lnTo>
                        <a:pt x="24" y="36"/>
                      </a:lnTo>
                      <a:lnTo>
                        <a:pt x="13" y="24"/>
                      </a:lnTo>
                      <a:lnTo>
                        <a:pt x="13" y="18"/>
                      </a:lnTo>
                      <a:lnTo>
                        <a:pt x="13" y="11"/>
                      </a:lnTo>
                      <a:lnTo>
                        <a:pt x="7" y="7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9050">
                  <a:solidFill>
                    <a:srgbClr val="008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5642" name="Freeform 522"/>
                <p:cNvSpPr>
                  <a:spLocks/>
                </p:cNvSpPr>
                <p:nvPr/>
              </p:nvSpPr>
              <p:spPr bwMode="auto">
                <a:xfrm rot="60000" flipH="1">
                  <a:off x="4852" y="1315"/>
                  <a:ext cx="30" cy="22"/>
                </a:xfrm>
                <a:custGeom>
                  <a:avLst/>
                  <a:gdLst>
                    <a:gd name="T0" fmla="*/ 85 w 85"/>
                    <a:gd name="T1" fmla="*/ 96 h 96"/>
                    <a:gd name="T2" fmla="*/ 69 w 85"/>
                    <a:gd name="T3" fmla="*/ 80 h 96"/>
                    <a:gd name="T4" fmla="*/ 54 w 85"/>
                    <a:gd name="T5" fmla="*/ 65 h 96"/>
                    <a:gd name="T6" fmla="*/ 39 w 85"/>
                    <a:gd name="T7" fmla="*/ 50 h 96"/>
                    <a:gd name="T8" fmla="*/ 25 w 85"/>
                    <a:gd name="T9" fmla="*/ 36 h 96"/>
                    <a:gd name="T10" fmla="*/ 25 w 85"/>
                    <a:gd name="T11" fmla="*/ 30 h 96"/>
                    <a:gd name="T12" fmla="*/ 25 w 85"/>
                    <a:gd name="T13" fmla="*/ 23 h 96"/>
                    <a:gd name="T14" fmla="*/ 13 w 85"/>
                    <a:gd name="T15" fmla="*/ 11 h 96"/>
                    <a:gd name="T16" fmla="*/ 0 w 85"/>
                    <a:gd name="T17" fmla="*/ 0 h 9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85" h="96">
                      <a:moveTo>
                        <a:pt x="85" y="96"/>
                      </a:moveTo>
                      <a:lnTo>
                        <a:pt x="69" y="80"/>
                      </a:lnTo>
                      <a:lnTo>
                        <a:pt x="54" y="65"/>
                      </a:lnTo>
                      <a:lnTo>
                        <a:pt x="39" y="50"/>
                      </a:lnTo>
                      <a:lnTo>
                        <a:pt x="25" y="36"/>
                      </a:lnTo>
                      <a:lnTo>
                        <a:pt x="25" y="30"/>
                      </a:lnTo>
                      <a:lnTo>
                        <a:pt x="25" y="23"/>
                      </a:lnTo>
                      <a:lnTo>
                        <a:pt x="13" y="11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9050">
                  <a:solidFill>
                    <a:srgbClr val="008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5643" name="Freeform 523"/>
                <p:cNvSpPr>
                  <a:spLocks/>
                </p:cNvSpPr>
                <p:nvPr/>
              </p:nvSpPr>
              <p:spPr bwMode="auto">
                <a:xfrm rot="60000" flipH="1">
                  <a:off x="4947" y="1281"/>
                  <a:ext cx="29" cy="26"/>
                </a:xfrm>
                <a:custGeom>
                  <a:avLst/>
                  <a:gdLst>
                    <a:gd name="T0" fmla="*/ 84 w 84"/>
                    <a:gd name="T1" fmla="*/ 109 h 109"/>
                    <a:gd name="T2" fmla="*/ 72 w 84"/>
                    <a:gd name="T3" fmla="*/ 97 h 109"/>
                    <a:gd name="T4" fmla="*/ 61 w 84"/>
                    <a:gd name="T5" fmla="*/ 85 h 109"/>
                    <a:gd name="T6" fmla="*/ 61 w 84"/>
                    <a:gd name="T7" fmla="*/ 79 h 109"/>
                    <a:gd name="T8" fmla="*/ 61 w 84"/>
                    <a:gd name="T9" fmla="*/ 73 h 109"/>
                    <a:gd name="T10" fmla="*/ 45 w 84"/>
                    <a:gd name="T11" fmla="*/ 58 h 109"/>
                    <a:gd name="T12" fmla="*/ 30 w 84"/>
                    <a:gd name="T13" fmla="*/ 43 h 109"/>
                    <a:gd name="T14" fmla="*/ 15 w 84"/>
                    <a:gd name="T15" fmla="*/ 27 h 109"/>
                    <a:gd name="T16" fmla="*/ 0 w 84"/>
                    <a:gd name="T17" fmla="*/ 13 h 109"/>
                    <a:gd name="T18" fmla="*/ 0 w 84"/>
                    <a:gd name="T19" fmla="*/ 8 h 109"/>
                    <a:gd name="T20" fmla="*/ 0 w 84"/>
                    <a:gd name="T21" fmla="*/ 0 h 10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</a:cxnLst>
                  <a:rect l="0" t="0" r="r" b="b"/>
                  <a:pathLst>
                    <a:path w="84" h="109">
                      <a:moveTo>
                        <a:pt x="84" y="109"/>
                      </a:moveTo>
                      <a:lnTo>
                        <a:pt x="72" y="97"/>
                      </a:lnTo>
                      <a:lnTo>
                        <a:pt x="61" y="85"/>
                      </a:lnTo>
                      <a:lnTo>
                        <a:pt x="61" y="79"/>
                      </a:lnTo>
                      <a:lnTo>
                        <a:pt x="61" y="73"/>
                      </a:lnTo>
                      <a:lnTo>
                        <a:pt x="45" y="58"/>
                      </a:lnTo>
                      <a:lnTo>
                        <a:pt x="30" y="43"/>
                      </a:lnTo>
                      <a:lnTo>
                        <a:pt x="15" y="27"/>
                      </a:lnTo>
                      <a:lnTo>
                        <a:pt x="0" y="13"/>
                      </a:lnTo>
                      <a:lnTo>
                        <a:pt x="0" y="8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9050">
                  <a:solidFill>
                    <a:srgbClr val="008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5644" name="Freeform 524"/>
                <p:cNvSpPr>
                  <a:spLocks/>
                </p:cNvSpPr>
                <p:nvPr/>
              </p:nvSpPr>
              <p:spPr bwMode="auto">
                <a:xfrm rot="60000" flipH="1">
                  <a:off x="4914" y="1275"/>
                  <a:ext cx="28" cy="18"/>
                </a:xfrm>
                <a:custGeom>
                  <a:avLst/>
                  <a:gdLst>
                    <a:gd name="T0" fmla="*/ 83 w 83"/>
                    <a:gd name="T1" fmla="*/ 72 h 72"/>
                    <a:gd name="T2" fmla="*/ 77 w 83"/>
                    <a:gd name="T3" fmla="*/ 66 h 72"/>
                    <a:gd name="T4" fmla="*/ 72 w 83"/>
                    <a:gd name="T5" fmla="*/ 60 h 72"/>
                    <a:gd name="T6" fmla="*/ 66 w 83"/>
                    <a:gd name="T7" fmla="*/ 60 h 72"/>
                    <a:gd name="T8" fmla="*/ 59 w 83"/>
                    <a:gd name="T9" fmla="*/ 60 h 72"/>
                    <a:gd name="T10" fmla="*/ 45 w 83"/>
                    <a:gd name="T11" fmla="*/ 45 h 72"/>
                    <a:gd name="T12" fmla="*/ 29 w 83"/>
                    <a:gd name="T13" fmla="*/ 29 h 72"/>
                    <a:gd name="T14" fmla="*/ 14 w 83"/>
                    <a:gd name="T15" fmla="*/ 14 h 72"/>
                    <a:gd name="T16" fmla="*/ 0 w 83"/>
                    <a:gd name="T17" fmla="*/ 0 h 7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83" h="72">
                      <a:moveTo>
                        <a:pt x="83" y="72"/>
                      </a:moveTo>
                      <a:lnTo>
                        <a:pt x="77" y="66"/>
                      </a:lnTo>
                      <a:lnTo>
                        <a:pt x="72" y="60"/>
                      </a:lnTo>
                      <a:lnTo>
                        <a:pt x="66" y="60"/>
                      </a:lnTo>
                      <a:lnTo>
                        <a:pt x="59" y="60"/>
                      </a:lnTo>
                      <a:lnTo>
                        <a:pt x="45" y="45"/>
                      </a:lnTo>
                      <a:lnTo>
                        <a:pt x="29" y="29"/>
                      </a:lnTo>
                      <a:lnTo>
                        <a:pt x="14" y="14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9050">
                  <a:solidFill>
                    <a:srgbClr val="008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5645" name="Freeform 525"/>
                <p:cNvSpPr>
                  <a:spLocks/>
                </p:cNvSpPr>
                <p:nvPr/>
              </p:nvSpPr>
              <p:spPr bwMode="auto">
                <a:xfrm rot="60000" flipH="1">
                  <a:off x="5010" y="1248"/>
                  <a:ext cx="20" cy="14"/>
                </a:xfrm>
                <a:custGeom>
                  <a:avLst/>
                  <a:gdLst>
                    <a:gd name="T0" fmla="*/ 60 w 60"/>
                    <a:gd name="T1" fmla="*/ 60 h 60"/>
                    <a:gd name="T2" fmla="*/ 44 w 60"/>
                    <a:gd name="T3" fmla="*/ 45 h 60"/>
                    <a:gd name="T4" fmla="*/ 30 w 60"/>
                    <a:gd name="T5" fmla="*/ 31 h 60"/>
                    <a:gd name="T6" fmla="*/ 15 w 60"/>
                    <a:gd name="T7" fmla="*/ 16 h 60"/>
                    <a:gd name="T8" fmla="*/ 0 w 60"/>
                    <a:gd name="T9" fmla="*/ 0 h 6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0" h="60">
                      <a:moveTo>
                        <a:pt x="60" y="60"/>
                      </a:moveTo>
                      <a:lnTo>
                        <a:pt x="44" y="45"/>
                      </a:lnTo>
                      <a:lnTo>
                        <a:pt x="30" y="31"/>
                      </a:lnTo>
                      <a:lnTo>
                        <a:pt x="15" y="16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9050">
                  <a:solidFill>
                    <a:srgbClr val="008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5646" name="Freeform 526"/>
                <p:cNvSpPr>
                  <a:spLocks/>
                </p:cNvSpPr>
                <p:nvPr/>
              </p:nvSpPr>
              <p:spPr bwMode="auto">
                <a:xfrm rot="60000" flipH="1">
                  <a:off x="4981" y="1229"/>
                  <a:ext cx="44" cy="22"/>
                </a:xfrm>
                <a:custGeom>
                  <a:avLst/>
                  <a:gdLst>
                    <a:gd name="T0" fmla="*/ 131 w 131"/>
                    <a:gd name="T1" fmla="*/ 96 h 96"/>
                    <a:gd name="T2" fmla="*/ 126 w 131"/>
                    <a:gd name="T3" fmla="*/ 96 h 96"/>
                    <a:gd name="T4" fmla="*/ 119 w 131"/>
                    <a:gd name="T5" fmla="*/ 96 h 96"/>
                    <a:gd name="T6" fmla="*/ 108 w 131"/>
                    <a:gd name="T7" fmla="*/ 83 h 96"/>
                    <a:gd name="T8" fmla="*/ 95 w 131"/>
                    <a:gd name="T9" fmla="*/ 72 h 96"/>
                    <a:gd name="T10" fmla="*/ 90 w 131"/>
                    <a:gd name="T11" fmla="*/ 72 h 96"/>
                    <a:gd name="T12" fmla="*/ 83 w 131"/>
                    <a:gd name="T13" fmla="*/ 72 h 96"/>
                    <a:gd name="T14" fmla="*/ 71 w 131"/>
                    <a:gd name="T15" fmla="*/ 60 h 96"/>
                    <a:gd name="T16" fmla="*/ 60 w 131"/>
                    <a:gd name="T17" fmla="*/ 48 h 96"/>
                    <a:gd name="T18" fmla="*/ 47 w 131"/>
                    <a:gd name="T19" fmla="*/ 36 h 96"/>
                    <a:gd name="T20" fmla="*/ 35 w 131"/>
                    <a:gd name="T21" fmla="*/ 24 h 96"/>
                    <a:gd name="T22" fmla="*/ 29 w 131"/>
                    <a:gd name="T23" fmla="*/ 24 h 96"/>
                    <a:gd name="T24" fmla="*/ 23 w 131"/>
                    <a:gd name="T25" fmla="*/ 24 h 96"/>
                    <a:gd name="T26" fmla="*/ 12 w 131"/>
                    <a:gd name="T27" fmla="*/ 12 h 96"/>
                    <a:gd name="T28" fmla="*/ 0 w 131"/>
                    <a:gd name="T29" fmla="*/ 0 h 9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</a:cxnLst>
                  <a:rect l="0" t="0" r="r" b="b"/>
                  <a:pathLst>
                    <a:path w="131" h="96">
                      <a:moveTo>
                        <a:pt x="131" y="96"/>
                      </a:moveTo>
                      <a:lnTo>
                        <a:pt x="126" y="96"/>
                      </a:lnTo>
                      <a:lnTo>
                        <a:pt x="119" y="96"/>
                      </a:lnTo>
                      <a:lnTo>
                        <a:pt x="108" y="83"/>
                      </a:lnTo>
                      <a:lnTo>
                        <a:pt x="95" y="72"/>
                      </a:lnTo>
                      <a:lnTo>
                        <a:pt x="90" y="72"/>
                      </a:lnTo>
                      <a:lnTo>
                        <a:pt x="83" y="72"/>
                      </a:lnTo>
                      <a:lnTo>
                        <a:pt x="71" y="60"/>
                      </a:lnTo>
                      <a:lnTo>
                        <a:pt x="60" y="48"/>
                      </a:lnTo>
                      <a:lnTo>
                        <a:pt x="47" y="36"/>
                      </a:lnTo>
                      <a:lnTo>
                        <a:pt x="35" y="24"/>
                      </a:lnTo>
                      <a:lnTo>
                        <a:pt x="29" y="24"/>
                      </a:lnTo>
                      <a:lnTo>
                        <a:pt x="23" y="24"/>
                      </a:lnTo>
                      <a:lnTo>
                        <a:pt x="12" y="12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9050">
                  <a:solidFill>
                    <a:srgbClr val="008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5647" name="Freeform 527"/>
                <p:cNvSpPr>
                  <a:spLocks/>
                </p:cNvSpPr>
                <p:nvPr/>
              </p:nvSpPr>
              <p:spPr bwMode="auto">
                <a:xfrm rot="60000" flipH="1">
                  <a:off x="5073" y="1192"/>
                  <a:ext cx="36" cy="23"/>
                </a:xfrm>
                <a:custGeom>
                  <a:avLst/>
                  <a:gdLst>
                    <a:gd name="T0" fmla="*/ 107 w 107"/>
                    <a:gd name="T1" fmla="*/ 96 h 96"/>
                    <a:gd name="T2" fmla="*/ 102 w 107"/>
                    <a:gd name="T3" fmla="*/ 90 h 96"/>
                    <a:gd name="T4" fmla="*/ 95 w 107"/>
                    <a:gd name="T5" fmla="*/ 84 h 96"/>
                    <a:gd name="T6" fmla="*/ 90 w 107"/>
                    <a:gd name="T7" fmla="*/ 84 h 96"/>
                    <a:gd name="T8" fmla="*/ 83 w 107"/>
                    <a:gd name="T9" fmla="*/ 84 h 96"/>
                    <a:gd name="T10" fmla="*/ 71 w 107"/>
                    <a:gd name="T11" fmla="*/ 73 h 96"/>
                    <a:gd name="T12" fmla="*/ 59 w 107"/>
                    <a:gd name="T13" fmla="*/ 61 h 96"/>
                    <a:gd name="T14" fmla="*/ 48 w 107"/>
                    <a:gd name="T15" fmla="*/ 49 h 96"/>
                    <a:gd name="T16" fmla="*/ 36 w 107"/>
                    <a:gd name="T17" fmla="*/ 36 h 96"/>
                    <a:gd name="T18" fmla="*/ 30 w 107"/>
                    <a:gd name="T19" fmla="*/ 36 h 96"/>
                    <a:gd name="T20" fmla="*/ 23 w 107"/>
                    <a:gd name="T21" fmla="*/ 36 h 96"/>
                    <a:gd name="T22" fmla="*/ 17 w 107"/>
                    <a:gd name="T23" fmla="*/ 31 h 96"/>
                    <a:gd name="T24" fmla="*/ 11 w 107"/>
                    <a:gd name="T25" fmla="*/ 25 h 96"/>
                    <a:gd name="T26" fmla="*/ 11 w 107"/>
                    <a:gd name="T27" fmla="*/ 19 h 96"/>
                    <a:gd name="T28" fmla="*/ 11 w 107"/>
                    <a:gd name="T29" fmla="*/ 12 h 96"/>
                    <a:gd name="T30" fmla="*/ 5 w 107"/>
                    <a:gd name="T31" fmla="*/ 7 h 96"/>
                    <a:gd name="T32" fmla="*/ 0 w 107"/>
                    <a:gd name="T33" fmla="*/ 0 h 9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</a:cxnLst>
                  <a:rect l="0" t="0" r="r" b="b"/>
                  <a:pathLst>
                    <a:path w="107" h="96">
                      <a:moveTo>
                        <a:pt x="107" y="96"/>
                      </a:moveTo>
                      <a:lnTo>
                        <a:pt x="102" y="90"/>
                      </a:lnTo>
                      <a:lnTo>
                        <a:pt x="95" y="84"/>
                      </a:lnTo>
                      <a:lnTo>
                        <a:pt x="90" y="84"/>
                      </a:lnTo>
                      <a:lnTo>
                        <a:pt x="83" y="84"/>
                      </a:lnTo>
                      <a:lnTo>
                        <a:pt x="71" y="73"/>
                      </a:lnTo>
                      <a:lnTo>
                        <a:pt x="59" y="61"/>
                      </a:lnTo>
                      <a:lnTo>
                        <a:pt x="48" y="49"/>
                      </a:lnTo>
                      <a:lnTo>
                        <a:pt x="36" y="36"/>
                      </a:lnTo>
                      <a:lnTo>
                        <a:pt x="30" y="36"/>
                      </a:lnTo>
                      <a:lnTo>
                        <a:pt x="23" y="36"/>
                      </a:lnTo>
                      <a:lnTo>
                        <a:pt x="17" y="31"/>
                      </a:lnTo>
                      <a:lnTo>
                        <a:pt x="11" y="25"/>
                      </a:lnTo>
                      <a:lnTo>
                        <a:pt x="11" y="19"/>
                      </a:lnTo>
                      <a:lnTo>
                        <a:pt x="11" y="12"/>
                      </a:lnTo>
                      <a:lnTo>
                        <a:pt x="5" y="7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9050">
                  <a:solidFill>
                    <a:srgbClr val="008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5648" name="Freeform 528"/>
                <p:cNvSpPr>
                  <a:spLocks/>
                </p:cNvSpPr>
                <p:nvPr/>
              </p:nvSpPr>
              <p:spPr bwMode="auto">
                <a:xfrm rot="60000" flipH="1">
                  <a:off x="5147" y="1171"/>
                  <a:ext cx="41" cy="15"/>
                </a:xfrm>
                <a:custGeom>
                  <a:avLst/>
                  <a:gdLst>
                    <a:gd name="T0" fmla="*/ 120 w 120"/>
                    <a:gd name="T1" fmla="*/ 61 h 61"/>
                    <a:gd name="T2" fmla="*/ 120 w 120"/>
                    <a:gd name="T3" fmla="*/ 55 h 61"/>
                    <a:gd name="T4" fmla="*/ 120 w 120"/>
                    <a:gd name="T5" fmla="*/ 49 h 61"/>
                    <a:gd name="T6" fmla="*/ 111 w 120"/>
                    <a:gd name="T7" fmla="*/ 40 h 61"/>
                    <a:gd name="T8" fmla="*/ 102 w 120"/>
                    <a:gd name="T9" fmla="*/ 30 h 61"/>
                    <a:gd name="T10" fmla="*/ 93 w 120"/>
                    <a:gd name="T11" fmla="*/ 21 h 61"/>
                    <a:gd name="T12" fmla="*/ 83 w 120"/>
                    <a:gd name="T13" fmla="*/ 13 h 61"/>
                    <a:gd name="T14" fmla="*/ 83 w 120"/>
                    <a:gd name="T15" fmla="*/ 7 h 61"/>
                    <a:gd name="T16" fmla="*/ 83 w 120"/>
                    <a:gd name="T17" fmla="*/ 0 h 61"/>
                    <a:gd name="T18" fmla="*/ 63 w 120"/>
                    <a:gd name="T19" fmla="*/ 0 h 61"/>
                    <a:gd name="T20" fmla="*/ 42 w 120"/>
                    <a:gd name="T21" fmla="*/ 0 h 61"/>
                    <a:gd name="T22" fmla="*/ 21 w 120"/>
                    <a:gd name="T23" fmla="*/ 0 h 61"/>
                    <a:gd name="T24" fmla="*/ 0 w 120"/>
                    <a:gd name="T25" fmla="*/ 0 h 6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</a:cxnLst>
                  <a:rect l="0" t="0" r="r" b="b"/>
                  <a:pathLst>
                    <a:path w="120" h="61">
                      <a:moveTo>
                        <a:pt x="120" y="61"/>
                      </a:moveTo>
                      <a:lnTo>
                        <a:pt x="120" y="55"/>
                      </a:lnTo>
                      <a:lnTo>
                        <a:pt x="120" y="49"/>
                      </a:lnTo>
                      <a:lnTo>
                        <a:pt x="111" y="40"/>
                      </a:lnTo>
                      <a:lnTo>
                        <a:pt x="102" y="30"/>
                      </a:lnTo>
                      <a:lnTo>
                        <a:pt x="93" y="21"/>
                      </a:lnTo>
                      <a:lnTo>
                        <a:pt x="83" y="13"/>
                      </a:lnTo>
                      <a:lnTo>
                        <a:pt x="83" y="7"/>
                      </a:lnTo>
                      <a:lnTo>
                        <a:pt x="83" y="0"/>
                      </a:lnTo>
                      <a:lnTo>
                        <a:pt x="63" y="0"/>
                      </a:lnTo>
                      <a:lnTo>
                        <a:pt x="42" y="0"/>
                      </a:lnTo>
                      <a:lnTo>
                        <a:pt x="21" y="0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9050">
                  <a:solidFill>
                    <a:srgbClr val="008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</p:grpSp>
        </p:grpSp>
        <p:sp>
          <p:nvSpPr>
            <p:cNvPr id="5650" name="Freeform 530"/>
            <p:cNvSpPr>
              <a:spLocks/>
            </p:cNvSpPr>
            <p:nvPr/>
          </p:nvSpPr>
          <p:spPr bwMode="auto">
            <a:xfrm rot="60000" flipH="1">
              <a:off x="-744" y="1600"/>
              <a:ext cx="102" cy="512"/>
            </a:xfrm>
            <a:custGeom>
              <a:avLst/>
              <a:gdLst>
                <a:gd name="T0" fmla="*/ 0 w 589"/>
                <a:gd name="T1" fmla="*/ 2050 h 2114"/>
                <a:gd name="T2" fmla="*/ 12 w 589"/>
                <a:gd name="T3" fmla="*/ 2009 h 2114"/>
                <a:gd name="T4" fmla="*/ 25 w 589"/>
                <a:gd name="T5" fmla="*/ 1970 h 2114"/>
                <a:gd name="T6" fmla="*/ 37 w 589"/>
                <a:gd name="T7" fmla="*/ 1903 h 2114"/>
                <a:gd name="T8" fmla="*/ 48 w 589"/>
                <a:gd name="T9" fmla="*/ 1859 h 2114"/>
                <a:gd name="T10" fmla="*/ 54 w 589"/>
                <a:gd name="T11" fmla="*/ 1807 h 2114"/>
                <a:gd name="T12" fmla="*/ 61 w 589"/>
                <a:gd name="T13" fmla="*/ 1765 h 2114"/>
                <a:gd name="T14" fmla="*/ 73 w 589"/>
                <a:gd name="T15" fmla="*/ 1726 h 2114"/>
                <a:gd name="T16" fmla="*/ 79 w 589"/>
                <a:gd name="T17" fmla="*/ 1676 h 2114"/>
                <a:gd name="T18" fmla="*/ 85 w 589"/>
                <a:gd name="T19" fmla="*/ 1624 h 2114"/>
                <a:gd name="T20" fmla="*/ 96 w 589"/>
                <a:gd name="T21" fmla="*/ 1588 h 2114"/>
                <a:gd name="T22" fmla="*/ 102 w 589"/>
                <a:gd name="T23" fmla="*/ 1555 h 2114"/>
                <a:gd name="T24" fmla="*/ 108 w 589"/>
                <a:gd name="T25" fmla="*/ 1522 h 2114"/>
                <a:gd name="T26" fmla="*/ 121 w 589"/>
                <a:gd name="T27" fmla="*/ 1489 h 2114"/>
                <a:gd name="T28" fmla="*/ 127 w 589"/>
                <a:gd name="T29" fmla="*/ 1447 h 2114"/>
                <a:gd name="T30" fmla="*/ 133 w 589"/>
                <a:gd name="T31" fmla="*/ 1405 h 2114"/>
                <a:gd name="T32" fmla="*/ 144 w 589"/>
                <a:gd name="T33" fmla="*/ 1372 h 2114"/>
                <a:gd name="T34" fmla="*/ 150 w 589"/>
                <a:gd name="T35" fmla="*/ 1339 h 2114"/>
                <a:gd name="T36" fmla="*/ 157 w 589"/>
                <a:gd name="T37" fmla="*/ 1297 h 2114"/>
                <a:gd name="T38" fmla="*/ 169 w 589"/>
                <a:gd name="T39" fmla="*/ 1264 h 2114"/>
                <a:gd name="T40" fmla="*/ 175 w 589"/>
                <a:gd name="T41" fmla="*/ 1232 h 2114"/>
                <a:gd name="T42" fmla="*/ 181 w 589"/>
                <a:gd name="T43" fmla="*/ 1198 h 2114"/>
                <a:gd name="T44" fmla="*/ 193 w 589"/>
                <a:gd name="T45" fmla="*/ 1168 h 2114"/>
                <a:gd name="T46" fmla="*/ 198 w 589"/>
                <a:gd name="T47" fmla="*/ 1136 h 2114"/>
                <a:gd name="T48" fmla="*/ 204 w 589"/>
                <a:gd name="T49" fmla="*/ 1084 h 2114"/>
                <a:gd name="T50" fmla="*/ 217 w 589"/>
                <a:gd name="T51" fmla="*/ 1045 h 2114"/>
                <a:gd name="T52" fmla="*/ 229 w 589"/>
                <a:gd name="T53" fmla="*/ 1009 h 2114"/>
                <a:gd name="T54" fmla="*/ 241 w 589"/>
                <a:gd name="T55" fmla="*/ 976 h 2114"/>
                <a:gd name="T56" fmla="*/ 246 w 589"/>
                <a:gd name="T57" fmla="*/ 942 h 2114"/>
                <a:gd name="T58" fmla="*/ 252 w 589"/>
                <a:gd name="T59" fmla="*/ 909 h 2114"/>
                <a:gd name="T60" fmla="*/ 265 w 589"/>
                <a:gd name="T61" fmla="*/ 877 h 2114"/>
                <a:gd name="T62" fmla="*/ 277 w 589"/>
                <a:gd name="T63" fmla="*/ 844 h 2114"/>
                <a:gd name="T64" fmla="*/ 283 w 589"/>
                <a:gd name="T65" fmla="*/ 811 h 2114"/>
                <a:gd name="T66" fmla="*/ 294 w 589"/>
                <a:gd name="T67" fmla="*/ 775 h 2114"/>
                <a:gd name="T68" fmla="*/ 300 w 589"/>
                <a:gd name="T69" fmla="*/ 742 h 2114"/>
                <a:gd name="T70" fmla="*/ 327 w 589"/>
                <a:gd name="T71" fmla="*/ 705 h 2114"/>
                <a:gd name="T72" fmla="*/ 337 w 589"/>
                <a:gd name="T73" fmla="*/ 652 h 2114"/>
                <a:gd name="T74" fmla="*/ 348 w 589"/>
                <a:gd name="T75" fmla="*/ 615 h 2114"/>
                <a:gd name="T76" fmla="*/ 354 w 589"/>
                <a:gd name="T77" fmla="*/ 584 h 2114"/>
                <a:gd name="T78" fmla="*/ 367 w 589"/>
                <a:gd name="T79" fmla="*/ 547 h 2114"/>
                <a:gd name="T80" fmla="*/ 379 w 589"/>
                <a:gd name="T81" fmla="*/ 511 h 2114"/>
                <a:gd name="T82" fmla="*/ 391 w 589"/>
                <a:gd name="T83" fmla="*/ 487 h 2114"/>
                <a:gd name="T84" fmla="*/ 398 w 589"/>
                <a:gd name="T85" fmla="*/ 454 h 2114"/>
                <a:gd name="T86" fmla="*/ 408 w 589"/>
                <a:gd name="T87" fmla="*/ 427 h 2114"/>
                <a:gd name="T88" fmla="*/ 421 w 589"/>
                <a:gd name="T89" fmla="*/ 396 h 2114"/>
                <a:gd name="T90" fmla="*/ 433 w 589"/>
                <a:gd name="T91" fmla="*/ 361 h 2114"/>
                <a:gd name="T92" fmla="*/ 444 w 589"/>
                <a:gd name="T93" fmla="*/ 330 h 2114"/>
                <a:gd name="T94" fmla="*/ 457 w 589"/>
                <a:gd name="T95" fmla="*/ 300 h 2114"/>
                <a:gd name="T96" fmla="*/ 469 w 589"/>
                <a:gd name="T97" fmla="*/ 271 h 2114"/>
                <a:gd name="T98" fmla="*/ 481 w 589"/>
                <a:gd name="T99" fmla="*/ 241 h 2114"/>
                <a:gd name="T100" fmla="*/ 494 w 589"/>
                <a:gd name="T101" fmla="*/ 211 h 2114"/>
                <a:gd name="T102" fmla="*/ 505 w 589"/>
                <a:gd name="T103" fmla="*/ 180 h 2114"/>
                <a:gd name="T104" fmla="*/ 529 w 589"/>
                <a:gd name="T105" fmla="*/ 132 h 2114"/>
                <a:gd name="T106" fmla="*/ 541 w 589"/>
                <a:gd name="T107" fmla="*/ 96 h 2114"/>
                <a:gd name="T108" fmla="*/ 565 w 589"/>
                <a:gd name="T109" fmla="*/ 55 h 2114"/>
                <a:gd name="T110" fmla="*/ 577 w 589"/>
                <a:gd name="T111" fmla="*/ 30 h 2114"/>
                <a:gd name="T112" fmla="*/ 589 w 589"/>
                <a:gd name="T113" fmla="*/ 7 h 2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589" h="2114">
                  <a:moveTo>
                    <a:pt x="0" y="2114"/>
                  </a:moveTo>
                  <a:lnTo>
                    <a:pt x="0" y="2093"/>
                  </a:lnTo>
                  <a:lnTo>
                    <a:pt x="0" y="2072"/>
                  </a:lnTo>
                  <a:lnTo>
                    <a:pt x="0" y="2050"/>
                  </a:lnTo>
                  <a:lnTo>
                    <a:pt x="0" y="2029"/>
                  </a:lnTo>
                  <a:lnTo>
                    <a:pt x="6" y="2023"/>
                  </a:lnTo>
                  <a:lnTo>
                    <a:pt x="12" y="2017"/>
                  </a:lnTo>
                  <a:lnTo>
                    <a:pt x="12" y="2009"/>
                  </a:lnTo>
                  <a:lnTo>
                    <a:pt x="12" y="1999"/>
                  </a:lnTo>
                  <a:lnTo>
                    <a:pt x="12" y="1990"/>
                  </a:lnTo>
                  <a:lnTo>
                    <a:pt x="12" y="1982"/>
                  </a:lnTo>
                  <a:lnTo>
                    <a:pt x="25" y="1970"/>
                  </a:lnTo>
                  <a:lnTo>
                    <a:pt x="37" y="1957"/>
                  </a:lnTo>
                  <a:lnTo>
                    <a:pt x="37" y="1939"/>
                  </a:lnTo>
                  <a:lnTo>
                    <a:pt x="37" y="1922"/>
                  </a:lnTo>
                  <a:lnTo>
                    <a:pt x="37" y="1903"/>
                  </a:lnTo>
                  <a:lnTo>
                    <a:pt x="37" y="1886"/>
                  </a:lnTo>
                  <a:lnTo>
                    <a:pt x="43" y="1880"/>
                  </a:lnTo>
                  <a:lnTo>
                    <a:pt x="48" y="1873"/>
                  </a:lnTo>
                  <a:lnTo>
                    <a:pt x="48" y="1859"/>
                  </a:lnTo>
                  <a:lnTo>
                    <a:pt x="48" y="1843"/>
                  </a:lnTo>
                  <a:lnTo>
                    <a:pt x="48" y="1828"/>
                  </a:lnTo>
                  <a:lnTo>
                    <a:pt x="48" y="1813"/>
                  </a:lnTo>
                  <a:lnTo>
                    <a:pt x="54" y="1807"/>
                  </a:lnTo>
                  <a:lnTo>
                    <a:pt x="61" y="1801"/>
                  </a:lnTo>
                  <a:lnTo>
                    <a:pt x="61" y="1789"/>
                  </a:lnTo>
                  <a:lnTo>
                    <a:pt x="61" y="1778"/>
                  </a:lnTo>
                  <a:lnTo>
                    <a:pt x="61" y="1765"/>
                  </a:lnTo>
                  <a:lnTo>
                    <a:pt x="61" y="1753"/>
                  </a:lnTo>
                  <a:lnTo>
                    <a:pt x="67" y="1747"/>
                  </a:lnTo>
                  <a:lnTo>
                    <a:pt x="73" y="1741"/>
                  </a:lnTo>
                  <a:lnTo>
                    <a:pt x="73" y="1726"/>
                  </a:lnTo>
                  <a:lnTo>
                    <a:pt x="73" y="1711"/>
                  </a:lnTo>
                  <a:lnTo>
                    <a:pt x="73" y="1696"/>
                  </a:lnTo>
                  <a:lnTo>
                    <a:pt x="73" y="1682"/>
                  </a:lnTo>
                  <a:lnTo>
                    <a:pt x="79" y="1676"/>
                  </a:lnTo>
                  <a:lnTo>
                    <a:pt x="85" y="1669"/>
                  </a:lnTo>
                  <a:lnTo>
                    <a:pt x="85" y="1655"/>
                  </a:lnTo>
                  <a:lnTo>
                    <a:pt x="85" y="1639"/>
                  </a:lnTo>
                  <a:lnTo>
                    <a:pt x="85" y="1624"/>
                  </a:lnTo>
                  <a:lnTo>
                    <a:pt x="85" y="1609"/>
                  </a:lnTo>
                  <a:lnTo>
                    <a:pt x="91" y="1603"/>
                  </a:lnTo>
                  <a:lnTo>
                    <a:pt x="96" y="1596"/>
                  </a:lnTo>
                  <a:lnTo>
                    <a:pt x="96" y="1588"/>
                  </a:lnTo>
                  <a:lnTo>
                    <a:pt x="96" y="1580"/>
                  </a:lnTo>
                  <a:lnTo>
                    <a:pt x="96" y="1570"/>
                  </a:lnTo>
                  <a:lnTo>
                    <a:pt x="96" y="1561"/>
                  </a:lnTo>
                  <a:lnTo>
                    <a:pt x="102" y="1555"/>
                  </a:lnTo>
                  <a:lnTo>
                    <a:pt x="108" y="1549"/>
                  </a:lnTo>
                  <a:lnTo>
                    <a:pt x="108" y="1540"/>
                  </a:lnTo>
                  <a:lnTo>
                    <a:pt x="108" y="1530"/>
                  </a:lnTo>
                  <a:lnTo>
                    <a:pt x="108" y="1522"/>
                  </a:lnTo>
                  <a:lnTo>
                    <a:pt x="108" y="1513"/>
                  </a:lnTo>
                  <a:lnTo>
                    <a:pt x="114" y="1507"/>
                  </a:lnTo>
                  <a:lnTo>
                    <a:pt x="121" y="1501"/>
                  </a:lnTo>
                  <a:lnTo>
                    <a:pt x="121" y="1489"/>
                  </a:lnTo>
                  <a:lnTo>
                    <a:pt x="121" y="1478"/>
                  </a:lnTo>
                  <a:lnTo>
                    <a:pt x="121" y="1465"/>
                  </a:lnTo>
                  <a:lnTo>
                    <a:pt x="121" y="1453"/>
                  </a:lnTo>
                  <a:lnTo>
                    <a:pt x="127" y="1447"/>
                  </a:lnTo>
                  <a:lnTo>
                    <a:pt x="133" y="1441"/>
                  </a:lnTo>
                  <a:lnTo>
                    <a:pt x="133" y="1430"/>
                  </a:lnTo>
                  <a:lnTo>
                    <a:pt x="133" y="1417"/>
                  </a:lnTo>
                  <a:lnTo>
                    <a:pt x="133" y="1405"/>
                  </a:lnTo>
                  <a:lnTo>
                    <a:pt x="133" y="1392"/>
                  </a:lnTo>
                  <a:lnTo>
                    <a:pt x="139" y="1387"/>
                  </a:lnTo>
                  <a:lnTo>
                    <a:pt x="144" y="1380"/>
                  </a:lnTo>
                  <a:lnTo>
                    <a:pt x="144" y="1372"/>
                  </a:lnTo>
                  <a:lnTo>
                    <a:pt x="144" y="1363"/>
                  </a:lnTo>
                  <a:lnTo>
                    <a:pt x="144" y="1355"/>
                  </a:lnTo>
                  <a:lnTo>
                    <a:pt x="144" y="1345"/>
                  </a:lnTo>
                  <a:lnTo>
                    <a:pt x="150" y="1339"/>
                  </a:lnTo>
                  <a:lnTo>
                    <a:pt x="157" y="1334"/>
                  </a:lnTo>
                  <a:lnTo>
                    <a:pt x="157" y="1321"/>
                  </a:lnTo>
                  <a:lnTo>
                    <a:pt x="157" y="1309"/>
                  </a:lnTo>
                  <a:lnTo>
                    <a:pt x="157" y="1297"/>
                  </a:lnTo>
                  <a:lnTo>
                    <a:pt x="157" y="1284"/>
                  </a:lnTo>
                  <a:lnTo>
                    <a:pt x="163" y="1279"/>
                  </a:lnTo>
                  <a:lnTo>
                    <a:pt x="169" y="1273"/>
                  </a:lnTo>
                  <a:lnTo>
                    <a:pt x="169" y="1264"/>
                  </a:lnTo>
                  <a:lnTo>
                    <a:pt x="169" y="1255"/>
                  </a:lnTo>
                  <a:lnTo>
                    <a:pt x="169" y="1246"/>
                  </a:lnTo>
                  <a:lnTo>
                    <a:pt x="169" y="1237"/>
                  </a:lnTo>
                  <a:lnTo>
                    <a:pt x="175" y="1232"/>
                  </a:lnTo>
                  <a:lnTo>
                    <a:pt x="181" y="1225"/>
                  </a:lnTo>
                  <a:lnTo>
                    <a:pt x="181" y="1216"/>
                  </a:lnTo>
                  <a:lnTo>
                    <a:pt x="181" y="1207"/>
                  </a:lnTo>
                  <a:lnTo>
                    <a:pt x="181" y="1198"/>
                  </a:lnTo>
                  <a:lnTo>
                    <a:pt x="181" y="1188"/>
                  </a:lnTo>
                  <a:lnTo>
                    <a:pt x="187" y="1182"/>
                  </a:lnTo>
                  <a:lnTo>
                    <a:pt x="193" y="1177"/>
                  </a:lnTo>
                  <a:lnTo>
                    <a:pt x="193" y="1168"/>
                  </a:lnTo>
                  <a:lnTo>
                    <a:pt x="193" y="1159"/>
                  </a:lnTo>
                  <a:lnTo>
                    <a:pt x="193" y="1151"/>
                  </a:lnTo>
                  <a:lnTo>
                    <a:pt x="193" y="1141"/>
                  </a:lnTo>
                  <a:lnTo>
                    <a:pt x="198" y="1136"/>
                  </a:lnTo>
                  <a:lnTo>
                    <a:pt x="204" y="1129"/>
                  </a:lnTo>
                  <a:lnTo>
                    <a:pt x="204" y="1114"/>
                  </a:lnTo>
                  <a:lnTo>
                    <a:pt x="204" y="1099"/>
                  </a:lnTo>
                  <a:lnTo>
                    <a:pt x="204" y="1084"/>
                  </a:lnTo>
                  <a:lnTo>
                    <a:pt x="204" y="1069"/>
                  </a:lnTo>
                  <a:lnTo>
                    <a:pt x="210" y="1063"/>
                  </a:lnTo>
                  <a:lnTo>
                    <a:pt x="217" y="1057"/>
                  </a:lnTo>
                  <a:lnTo>
                    <a:pt x="217" y="1045"/>
                  </a:lnTo>
                  <a:lnTo>
                    <a:pt x="217" y="1034"/>
                  </a:lnTo>
                  <a:lnTo>
                    <a:pt x="222" y="1028"/>
                  </a:lnTo>
                  <a:lnTo>
                    <a:pt x="229" y="1021"/>
                  </a:lnTo>
                  <a:lnTo>
                    <a:pt x="229" y="1009"/>
                  </a:lnTo>
                  <a:lnTo>
                    <a:pt x="229" y="997"/>
                  </a:lnTo>
                  <a:lnTo>
                    <a:pt x="235" y="991"/>
                  </a:lnTo>
                  <a:lnTo>
                    <a:pt x="241" y="984"/>
                  </a:lnTo>
                  <a:lnTo>
                    <a:pt x="241" y="976"/>
                  </a:lnTo>
                  <a:lnTo>
                    <a:pt x="241" y="967"/>
                  </a:lnTo>
                  <a:lnTo>
                    <a:pt x="241" y="957"/>
                  </a:lnTo>
                  <a:lnTo>
                    <a:pt x="241" y="948"/>
                  </a:lnTo>
                  <a:lnTo>
                    <a:pt x="246" y="942"/>
                  </a:lnTo>
                  <a:lnTo>
                    <a:pt x="252" y="936"/>
                  </a:lnTo>
                  <a:lnTo>
                    <a:pt x="252" y="928"/>
                  </a:lnTo>
                  <a:lnTo>
                    <a:pt x="252" y="919"/>
                  </a:lnTo>
                  <a:lnTo>
                    <a:pt x="252" y="909"/>
                  </a:lnTo>
                  <a:lnTo>
                    <a:pt x="252" y="901"/>
                  </a:lnTo>
                  <a:lnTo>
                    <a:pt x="258" y="895"/>
                  </a:lnTo>
                  <a:lnTo>
                    <a:pt x="265" y="888"/>
                  </a:lnTo>
                  <a:lnTo>
                    <a:pt x="265" y="877"/>
                  </a:lnTo>
                  <a:lnTo>
                    <a:pt x="265" y="865"/>
                  </a:lnTo>
                  <a:lnTo>
                    <a:pt x="271" y="859"/>
                  </a:lnTo>
                  <a:lnTo>
                    <a:pt x="277" y="852"/>
                  </a:lnTo>
                  <a:lnTo>
                    <a:pt x="277" y="844"/>
                  </a:lnTo>
                  <a:lnTo>
                    <a:pt x="277" y="836"/>
                  </a:lnTo>
                  <a:lnTo>
                    <a:pt x="277" y="826"/>
                  </a:lnTo>
                  <a:lnTo>
                    <a:pt x="277" y="817"/>
                  </a:lnTo>
                  <a:lnTo>
                    <a:pt x="283" y="811"/>
                  </a:lnTo>
                  <a:lnTo>
                    <a:pt x="289" y="805"/>
                  </a:lnTo>
                  <a:lnTo>
                    <a:pt x="289" y="793"/>
                  </a:lnTo>
                  <a:lnTo>
                    <a:pt x="289" y="780"/>
                  </a:lnTo>
                  <a:lnTo>
                    <a:pt x="294" y="775"/>
                  </a:lnTo>
                  <a:lnTo>
                    <a:pt x="300" y="769"/>
                  </a:lnTo>
                  <a:lnTo>
                    <a:pt x="300" y="759"/>
                  </a:lnTo>
                  <a:lnTo>
                    <a:pt x="300" y="750"/>
                  </a:lnTo>
                  <a:lnTo>
                    <a:pt x="300" y="742"/>
                  </a:lnTo>
                  <a:lnTo>
                    <a:pt x="300" y="732"/>
                  </a:lnTo>
                  <a:lnTo>
                    <a:pt x="310" y="724"/>
                  </a:lnTo>
                  <a:lnTo>
                    <a:pt x="319" y="715"/>
                  </a:lnTo>
                  <a:lnTo>
                    <a:pt x="327" y="705"/>
                  </a:lnTo>
                  <a:lnTo>
                    <a:pt x="337" y="697"/>
                  </a:lnTo>
                  <a:lnTo>
                    <a:pt x="337" y="682"/>
                  </a:lnTo>
                  <a:lnTo>
                    <a:pt x="337" y="667"/>
                  </a:lnTo>
                  <a:lnTo>
                    <a:pt x="337" y="652"/>
                  </a:lnTo>
                  <a:lnTo>
                    <a:pt x="337" y="636"/>
                  </a:lnTo>
                  <a:lnTo>
                    <a:pt x="343" y="630"/>
                  </a:lnTo>
                  <a:lnTo>
                    <a:pt x="348" y="625"/>
                  </a:lnTo>
                  <a:lnTo>
                    <a:pt x="348" y="615"/>
                  </a:lnTo>
                  <a:lnTo>
                    <a:pt x="348" y="607"/>
                  </a:lnTo>
                  <a:lnTo>
                    <a:pt x="348" y="598"/>
                  </a:lnTo>
                  <a:lnTo>
                    <a:pt x="348" y="589"/>
                  </a:lnTo>
                  <a:lnTo>
                    <a:pt x="354" y="584"/>
                  </a:lnTo>
                  <a:lnTo>
                    <a:pt x="361" y="577"/>
                  </a:lnTo>
                  <a:lnTo>
                    <a:pt x="361" y="565"/>
                  </a:lnTo>
                  <a:lnTo>
                    <a:pt x="361" y="553"/>
                  </a:lnTo>
                  <a:lnTo>
                    <a:pt x="367" y="547"/>
                  </a:lnTo>
                  <a:lnTo>
                    <a:pt x="373" y="540"/>
                  </a:lnTo>
                  <a:lnTo>
                    <a:pt x="373" y="529"/>
                  </a:lnTo>
                  <a:lnTo>
                    <a:pt x="373" y="517"/>
                  </a:lnTo>
                  <a:lnTo>
                    <a:pt x="379" y="511"/>
                  </a:lnTo>
                  <a:lnTo>
                    <a:pt x="385" y="504"/>
                  </a:lnTo>
                  <a:lnTo>
                    <a:pt x="385" y="499"/>
                  </a:lnTo>
                  <a:lnTo>
                    <a:pt x="385" y="493"/>
                  </a:lnTo>
                  <a:lnTo>
                    <a:pt x="391" y="487"/>
                  </a:lnTo>
                  <a:lnTo>
                    <a:pt x="398" y="480"/>
                  </a:lnTo>
                  <a:lnTo>
                    <a:pt x="398" y="472"/>
                  </a:lnTo>
                  <a:lnTo>
                    <a:pt x="398" y="463"/>
                  </a:lnTo>
                  <a:lnTo>
                    <a:pt x="398" y="454"/>
                  </a:lnTo>
                  <a:lnTo>
                    <a:pt x="398" y="444"/>
                  </a:lnTo>
                  <a:lnTo>
                    <a:pt x="402" y="438"/>
                  </a:lnTo>
                  <a:lnTo>
                    <a:pt x="408" y="432"/>
                  </a:lnTo>
                  <a:lnTo>
                    <a:pt x="408" y="427"/>
                  </a:lnTo>
                  <a:lnTo>
                    <a:pt x="408" y="421"/>
                  </a:lnTo>
                  <a:lnTo>
                    <a:pt x="414" y="415"/>
                  </a:lnTo>
                  <a:lnTo>
                    <a:pt x="421" y="408"/>
                  </a:lnTo>
                  <a:lnTo>
                    <a:pt x="421" y="396"/>
                  </a:lnTo>
                  <a:lnTo>
                    <a:pt x="421" y="384"/>
                  </a:lnTo>
                  <a:lnTo>
                    <a:pt x="426" y="380"/>
                  </a:lnTo>
                  <a:lnTo>
                    <a:pt x="433" y="373"/>
                  </a:lnTo>
                  <a:lnTo>
                    <a:pt x="433" y="361"/>
                  </a:lnTo>
                  <a:lnTo>
                    <a:pt x="433" y="348"/>
                  </a:lnTo>
                  <a:lnTo>
                    <a:pt x="439" y="343"/>
                  </a:lnTo>
                  <a:lnTo>
                    <a:pt x="444" y="336"/>
                  </a:lnTo>
                  <a:lnTo>
                    <a:pt x="444" y="330"/>
                  </a:lnTo>
                  <a:lnTo>
                    <a:pt x="444" y="325"/>
                  </a:lnTo>
                  <a:lnTo>
                    <a:pt x="450" y="319"/>
                  </a:lnTo>
                  <a:lnTo>
                    <a:pt x="457" y="313"/>
                  </a:lnTo>
                  <a:lnTo>
                    <a:pt x="457" y="300"/>
                  </a:lnTo>
                  <a:lnTo>
                    <a:pt x="457" y="288"/>
                  </a:lnTo>
                  <a:lnTo>
                    <a:pt x="462" y="282"/>
                  </a:lnTo>
                  <a:lnTo>
                    <a:pt x="469" y="277"/>
                  </a:lnTo>
                  <a:lnTo>
                    <a:pt x="469" y="271"/>
                  </a:lnTo>
                  <a:lnTo>
                    <a:pt x="469" y="265"/>
                  </a:lnTo>
                  <a:lnTo>
                    <a:pt x="475" y="259"/>
                  </a:lnTo>
                  <a:lnTo>
                    <a:pt x="481" y="253"/>
                  </a:lnTo>
                  <a:lnTo>
                    <a:pt x="481" y="241"/>
                  </a:lnTo>
                  <a:lnTo>
                    <a:pt x="481" y="229"/>
                  </a:lnTo>
                  <a:lnTo>
                    <a:pt x="487" y="223"/>
                  </a:lnTo>
                  <a:lnTo>
                    <a:pt x="494" y="217"/>
                  </a:lnTo>
                  <a:lnTo>
                    <a:pt x="494" y="211"/>
                  </a:lnTo>
                  <a:lnTo>
                    <a:pt x="494" y="204"/>
                  </a:lnTo>
                  <a:lnTo>
                    <a:pt x="498" y="198"/>
                  </a:lnTo>
                  <a:lnTo>
                    <a:pt x="505" y="192"/>
                  </a:lnTo>
                  <a:lnTo>
                    <a:pt x="505" y="180"/>
                  </a:lnTo>
                  <a:lnTo>
                    <a:pt x="505" y="169"/>
                  </a:lnTo>
                  <a:lnTo>
                    <a:pt x="517" y="157"/>
                  </a:lnTo>
                  <a:lnTo>
                    <a:pt x="529" y="144"/>
                  </a:lnTo>
                  <a:lnTo>
                    <a:pt x="529" y="132"/>
                  </a:lnTo>
                  <a:lnTo>
                    <a:pt x="529" y="121"/>
                  </a:lnTo>
                  <a:lnTo>
                    <a:pt x="535" y="115"/>
                  </a:lnTo>
                  <a:lnTo>
                    <a:pt x="541" y="108"/>
                  </a:lnTo>
                  <a:lnTo>
                    <a:pt x="541" y="96"/>
                  </a:lnTo>
                  <a:lnTo>
                    <a:pt x="541" y="84"/>
                  </a:lnTo>
                  <a:lnTo>
                    <a:pt x="552" y="73"/>
                  </a:lnTo>
                  <a:lnTo>
                    <a:pt x="565" y="61"/>
                  </a:lnTo>
                  <a:lnTo>
                    <a:pt x="565" y="55"/>
                  </a:lnTo>
                  <a:lnTo>
                    <a:pt x="565" y="49"/>
                  </a:lnTo>
                  <a:lnTo>
                    <a:pt x="571" y="43"/>
                  </a:lnTo>
                  <a:lnTo>
                    <a:pt x="577" y="36"/>
                  </a:lnTo>
                  <a:lnTo>
                    <a:pt x="577" y="30"/>
                  </a:lnTo>
                  <a:lnTo>
                    <a:pt x="577" y="25"/>
                  </a:lnTo>
                  <a:lnTo>
                    <a:pt x="583" y="19"/>
                  </a:lnTo>
                  <a:lnTo>
                    <a:pt x="589" y="13"/>
                  </a:lnTo>
                  <a:lnTo>
                    <a:pt x="589" y="7"/>
                  </a:lnTo>
                  <a:lnTo>
                    <a:pt x="589" y="0"/>
                  </a:lnTo>
                </a:path>
              </a:pathLst>
            </a:custGeom>
            <a:noFill/>
            <a:ln w="19050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651" name="Freeform 531"/>
            <p:cNvSpPr>
              <a:spLocks/>
            </p:cNvSpPr>
            <p:nvPr/>
          </p:nvSpPr>
          <p:spPr bwMode="auto">
            <a:xfrm rot="60000" flipH="1">
              <a:off x="-1348" y="1595"/>
              <a:ext cx="319" cy="14"/>
            </a:xfrm>
            <a:custGeom>
              <a:avLst/>
              <a:gdLst>
                <a:gd name="T0" fmla="*/ 1800 w 1800"/>
                <a:gd name="T1" fmla="*/ 58 h 58"/>
                <a:gd name="T2" fmla="*/ 1788 w 1800"/>
                <a:gd name="T3" fmla="*/ 48 h 58"/>
                <a:gd name="T4" fmla="*/ 1775 w 1800"/>
                <a:gd name="T5" fmla="*/ 36 h 58"/>
                <a:gd name="T6" fmla="*/ 1674 w 1800"/>
                <a:gd name="T7" fmla="*/ 36 h 58"/>
                <a:gd name="T8" fmla="*/ 1572 w 1800"/>
                <a:gd name="T9" fmla="*/ 36 h 58"/>
                <a:gd name="T10" fmla="*/ 1470 w 1800"/>
                <a:gd name="T11" fmla="*/ 36 h 58"/>
                <a:gd name="T12" fmla="*/ 1368 w 1800"/>
                <a:gd name="T13" fmla="*/ 36 h 58"/>
                <a:gd name="T14" fmla="*/ 1266 w 1800"/>
                <a:gd name="T15" fmla="*/ 36 h 58"/>
                <a:gd name="T16" fmla="*/ 1164 w 1800"/>
                <a:gd name="T17" fmla="*/ 36 h 58"/>
                <a:gd name="T18" fmla="*/ 1062 w 1800"/>
                <a:gd name="T19" fmla="*/ 36 h 58"/>
                <a:gd name="T20" fmla="*/ 960 w 1800"/>
                <a:gd name="T21" fmla="*/ 36 h 58"/>
                <a:gd name="T22" fmla="*/ 954 w 1800"/>
                <a:gd name="T23" fmla="*/ 30 h 58"/>
                <a:gd name="T24" fmla="*/ 948 w 1800"/>
                <a:gd name="T25" fmla="*/ 23 h 58"/>
                <a:gd name="T26" fmla="*/ 890 w 1800"/>
                <a:gd name="T27" fmla="*/ 23 h 58"/>
                <a:gd name="T28" fmla="*/ 831 w 1800"/>
                <a:gd name="T29" fmla="*/ 23 h 58"/>
                <a:gd name="T30" fmla="*/ 772 w 1800"/>
                <a:gd name="T31" fmla="*/ 23 h 58"/>
                <a:gd name="T32" fmla="*/ 714 w 1800"/>
                <a:gd name="T33" fmla="*/ 23 h 58"/>
                <a:gd name="T34" fmla="*/ 655 w 1800"/>
                <a:gd name="T35" fmla="*/ 23 h 58"/>
                <a:gd name="T36" fmla="*/ 597 w 1800"/>
                <a:gd name="T37" fmla="*/ 23 h 58"/>
                <a:gd name="T38" fmla="*/ 538 w 1800"/>
                <a:gd name="T39" fmla="*/ 23 h 58"/>
                <a:gd name="T40" fmla="*/ 479 w 1800"/>
                <a:gd name="T41" fmla="*/ 23 h 58"/>
                <a:gd name="T42" fmla="*/ 421 w 1800"/>
                <a:gd name="T43" fmla="*/ 23 h 58"/>
                <a:gd name="T44" fmla="*/ 362 w 1800"/>
                <a:gd name="T45" fmla="*/ 23 h 58"/>
                <a:gd name="T46" fmla="*/ 304 w 1800"/>
                <a:gd name="T47" fmla="*/ 23 h 58"/>
                <a:gd name="T48" fmla="*/ 246 w 1800"/>
                <a:gd name="T49" fmla="*/ 23 h 58"/>
                <a:gd name="T50" fmla="*/ 188 w 1800"/>
                <a:gd name="T51" fmla="*/ 23 h 58"/>
                <a:gd name="T52" fmla="*/ 129 w 1800"/>
                <a:gd name="T53" fmla="*/ 23 h 58"/>
                <a:gd name="T54" fmla="*/ 70 w 1800"/>
                <a:gd name="T55" fmla="*/ 23 h 58"/>
                <a:gd name="T56" fmla="*/ 12 w 1800"/>
                <a:gd name="T57" fmla="*/ 23 h 58"/>
                <a:gd name="T58" fmla="*/ 6 w 1800"/>
                <a:gd name="T59" fmla="*/ 17 h 58"/>
                <a:gd name="T60" fmla="*/ 0 w 1800"/>
                <a:gd name="T61" fmla="*/ 12 h 58"/>
                <a:gd name="T62" fmla="*/ 0 w 1800"/>
                <a:gd name="T63" fmla="*/ 6 h 58"/>
                <a:gd name="T64" fmla="*/ 0 w 1800"/>
                <a:gd name="T65" fmla="*/ 0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1800" h="58">
                  <a:moveTo>
                    <a:pt x="1800" y="58"/>
                  </a:moveTo>
                  <a:lnTo>
                    <a:pt x="1788" y="48"/>
                  </a:lnTo>
                  <a:lnTo>
                    <a:pt x="1775" y="36"/>
                  </a:lnTo>
                  <a:lnTo>
                    <a:pt x="1674" y="36"/>
                  </a:lnTo>
                  <a:lnTo>
                    <a:pt x="1572" y="36"/>
                  </a:lnTo>
                  <a:lnTo>
                    <a:pt x="1470" y="36"/>
                  </a:lnTo>
                  <a:lnTo>
                    <a:pt x="1368" y="36"/>
                  </a:lnTo>
                  <a:lnTo>
                    <a:pt x="1266" y="36"/>
                  </a:lnTo>
                  <a:lnTo>
                    <a:pt x="1164" y="36"/>
                  </a:lnTo>
                  <a:lnTo>
                    <a:pt x="1062" y="36"/>
                  </a:lnTo>
                  <a:lnTo>
                    <a:pt x="960" y="36"/>
                  </a:lnTo>
                  <a:lnTo>
                    <a:pt x="954" y="30"/>
                  </a:lnTo>
                  <a:lnTo>
                    <a:pt x="948" y="23"/>
                  </a:lnTo>
                  <a:lnTo>
                    <a:pt x="890" y="23"/>
                  </a:lnTo>
                  <a:lnTo>
                    <a:pt x="831" y="23"/>
                  </a:lnTo>
                  <a:lnTo>
                    <a:pt x="772" y="23"/>
                  </a:lnTo>
                  <a:lnTo>
                    <a:pt x="714" y="23"/>
                  </a:lnTo>
                  <a:lnTo>
                    <a:pt x="655" y="23"/>
                  </a:lnTo>
                  <a:lnTo>
                    <a:pt x="597" y="23"/>
                  </a:lnTo>
                  <a:lnTo>
                    <a:pt x="538" y="23"/>
                  </a:lnTo>
                  <a:lnTo>
                    <a:pt x="479" y="23"/>
                  </a:lnTo>
                  <a:lnTo>
                    <a:pt x="421" y="23"/>
                  </a:lnTo>
                  <a:lnTo>
                    <a:pt x="362" y="23"/>
                  </a:lnTo>
                  <a:lnTo>
                    <a:pt x="304" y="23"/>
                  </a:lnTo>
                  <a:lnTo>
                    <a:pt x="246" y="23"/>
                  </a:lnTo>
                  <a:lnTo>
                    <a:pt x="188" y="23"/>
                  </a:lnTo>
                  <a:lnTo>
                    <a:pt x="129" y="23"/>
                  </a:lnTo>
                  <a:lnTo>
                    <a:pt x="70" y="23"/>
                  </a:lnTo>
                  <a:lnTo>
                    <a:pt x="12" y="23"/>
                  </a:lnTo>
                  <a:lnTo>
                    <a:pt x="6" y="17"/>
                  </a:lnTo>
                  <a:lnTo>
                    <a:pt x="0" y="12"/>
                  </a:lnTo>
                  <a:lnTo>
                    <a:pt x="0" y="6"/>
                  </a:lnTo>
                  <a:lnTo>
                    <a:pt x="0" y="0"/>
                  </a:lnTo>
                </a:path>
              </a:pathLst>
            </a:custGeom>
            <a:noFill/>
            <a:ln w="19050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652" name="Freeform 532"/>
            <p:cNvSpPr>
              <a:spLocks/>
            </p:cNvSpPr>
            <p:nvPr/>
          </p:nvSpPr>
          <p:spPr bwMode="auto">
            <a:xfrm rot="60000" flipH="1">
              <a:off x="-1029" y="1598"/>
              <a:ext cx="290" cy="6"/>
            </a:xfrm>
            <a:custGeom>
              <a:avLst/>
              <a:gdLst>
                <a:gd name="T0" fmla="*/ 1633 w 1633"/>
                <a:gd name="T1" fmla="*/ 13 h 25"/>
                <a:gd name="T2" fmla="*/ 1627 w 1633"/>
                <a:gd name="T3" fmla="*/ 13 h 25"/>
                <a:gd name="T4" fmla="*/ 1620 w 1633"/>
                <a:gd name="T5" fmla="*/ 13 h 25"/>
                <a:gd name="T6" fmla="*/ 1614 w 1633"/>
                <a:gd name="T7" fmla="*/ 18 h 25"/>
                <a:gd name="T8" fmla="*/ 1609 w 1633"/>
                <a:gd name="T9" fmla="*/ 25 h 25"/>
                <a:gd name="T10" fmla="*/ 1510 w 1633"/>
                <a:gd name="T11" fmla="*/ 25 h 25"/>
                <a:gd name="T12" fmla="*/ 1411 w 1633"/>
                <a:gd name="T13" fmla="*/ 25 h 25"/>
                <a:gd name="T14" fmla="*/ 1312 w 1633"/>
                <a:gd name="T15" fmla="*/ 25 h 25"/>
                <a:gd name="T16" fmla="*/ 1212 w 1633"/>
                <a:gd name="T17" fmla="*/ 25 h 25"/>
                <a:gd name="T18" fmla="*/ 1113 w 1633"/>
                <a:gd name="T19" fmla="*/ 25 h 25"/>
                <a:gd name="T20" fmla="*/ 1014 w 1633"/>
                <a:gd name="T21" fmla="*/ 25 h 25"/>
                <a:gd name="T22" fmla="*/ 915 w 1633"/>
                <a:gd name="T23" fmla="*/ 25 h 25"/>
                <a:gd name="T24" fmla="*/ 816 w 1633"/>
                <a:gd name="T25" fmla="*/ 25 h 25"/>
                <a:gd name="T26" fmla="*/ 811 w 1633"/>
                <a:gd name="T27" fmla="*/ 19 h 25"/>
                <a:gd name="T28" fmla="*/ 803 w 1633"/>
                <a:gd name="T29" fmla="*/ 13 h 25"/>
                <a:gd name="T30" fmla="*/ 732 w 1633"/>
                <a:gd name="T31" fmla="*/ 13 h 25"/>
                <a:gd name="T32" fmla="*/ 659 w 1633"/>
                <a:gd name="T33" fmla="*/ 13 h 25"/>
                <a:gd name="T34" fmla="*/ 588 w 1633"/>
                <a:gd name="T35" fmla="*/ 13 h 25"/>
                <a:gd name="T36" fmla="*/ 516 w 1633"/>
                <a:gd name="T37" fmla="*/ 13 h 25"/>
                <a:gd name="T38" fmla="*/ 444 w 1633"/>
                <a:gd name="T39" fmla="*/ 13 h 25"/>
                <a:gd name="T40" fmla="*/ 372 w 1633"/>
                <a:gd name="T41" fmla="*/ 13 h 25"/>
                <a:gd name="T42" fmla="*/ 300 w 1633"/>
                <a:gd name="T43" fmla="*/ 13 h 25"/>
                <a:gd name="T44" fmla="*/ 228 w 1633"/>
                <a:gd name="T45" fmla="*/ 13 h 25"/>
                <a:gd name="T46" fmla="*/ 222 w 1633"/>
                <a:gd name="T47" fmla="*/ 7 h 25"/>
                <a:gd name="T48" fmla="*/ 216 w 1633"/>
                <a:gd name="T49" fmla="*/ 0 h 25"/>
                <a:gd name="T50" fmla="*/ 189 w 1633"/>
                <a:gd name="T51" fmla="*/ 0 h 25"/>
                <a:gd name="T52" fmla="*/ 163 w 1633"/>
                <a:gd name="T53" fmla="*/ 0 h 25"/>
                <a:gd name="T54" fmla="*/ 136 w 1633"/>
                <a:gd name="T55" fmla="*/ 0 h 25"/>
                <a:gd name="T56" fmla="*/ 109 w 1633"/>
                <a:gd name="T57" fmla="*/ 0 h 25"/>
                <a:gd name="T58" fmla="*/ 82 w 1633"/>
                <a:gd name="T59" fmla="*/ 0 h 25"/>
                <a:gd name="T60" fmla="*/ 55 w 1633"/>
                <a:gd name="T61" fmla="*/ 0 h 25"/>
                <a:gd name="T62" fmla="*/ 28 w 1633"/>
                <a:gd name="T63" fmla="*/ 0 h 25"/>
                <a:gd name="T64" fmla="*/ 0 w 1633"/>
                <a:gd name="T6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1633" h="25">
                  <a:moveTo>
                    <a:pt x="1633" y="13"/>
                  </a:moveTo>
                  <a:lnTo>
                    <a:pt x="1627" y="13"/>
                  </a:lnTo>
                  <a:lnTo>
                    <a:pt x="1620" y="13"/>
                  </a:lnTo>
                  <a:lnTo>
                    <a:pt x="1614" y="18"/>
                  </a:lnTo>
                  <a:lnTo>
                    <a:pt x="1609" y="25"/>
                  </a:lnTo>
                  <a:lnTo>
                    <a:pt x="1510" y="25"/>
                  </a:lnTo>
                  <a:lnTo>
                    <a:pt x="1411" y="25"/>
                  </a:lnTo>
                  <a:lnTo>
                    <a:pt x="1312" y="25"/>
                  </a:lnTo>
                  <a:lnTo>
                    <a:pt x="1212" y="25"/>
                  </a:lnTo>
                  <a:lnTo>
                    <a:pt x="1113" y="25"/>
                  </a:lnTo>
                  <a:lnTo>
                    <a:pt x="1014" y="25"/>
                  </a:lnTo>
                  <a:lnTo>
                    <a:pt x="915" y="25"/>
                  </a:lnTo>
                  <a:lnTo>
                    <a:pt x="816" y="25"/>
                  </a:lnTo>
                  <a:lnTo>
                    <a:pt x="811" y="19"/>
                  </a:lnTo>
                  <a:lnTo>
                    <a:pt x="803" y="13"/>
                  </a:lnTo>
                  <a:lnTo>
                    <a:pt x="732" y="13"/>
                  </a:lnTo>
                  <a:lnTo>
                    <a:pt x="659" y="13"/>
                  </a:lnTo>
                  <a:lnTo>
                    <a:pt x="588" y="13"/>
                  </a:lnTo>
                  <a:lnTo>
                    <a:pt x="516" y="13"/>
                  </a:lnTo>
                  <a:lnTo>
                    <a:pt x="444" y="13"/>
                  </a:lnTo>
                  <a:lnTo>
                    <a:pt x="372" y="13"/>
                  </a:lnTo>
                  <a:lnTo>
                    <a:pt x="300" y="13"/>
                  </a:lnTo>
                  <a:lnTo>
                    <a:pt x="228" y="13"/>
                  </a:lnTo>
                  <a:lnTo>
                    <a:pt x="222" y="7"/>
                  </a:lnTo>
                  <a:lnTo>
                    <a:pt x="216" y="0"/>
                  </a:lnTo>
                  <a:lnTo>
                    <a:pt x="189" y="0"/>
                  </a:lnTo>
                  <a:lnTo>
                    <a:pt x="163" y="0"/>
                  </a:lnTo>
                  <a:lnTo>
                    <a:pt x="136" y="0"/>
                  </a:lnTo>
                  <a:lnTo>
                    <a:pt x="109" y="0"/>
                  </a:lnTo>
                  <a:lnTo>
                    <a:pt x="82" y="0"/>
                  </a:lnTo>
                  <a:lnTo>
                    <a:pt x="55" y="0"/>
                  </a:lnTo>
                  <a:lnTo>
                    <a:pt x="28" y="0"/>
                  </a:lnTo>
                  <a:lnTo>
                    <a:pt x="0" y="0"/>
                  </a:lnTo>
                </a:path>
              </a:pathLst>
            </a:custGeom>
            <a:noFill/>
            <a:ln w="19050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653" name="Freeform 533"/>
            <p:cNvSpPr>
              <a:spLocks/>
            </p:cNvSpPr>
            <p:nvPr/>
          </p:nvSpPr>
          <p:spPr bwMode="auto">
            <a:xfrm rot="60000" flipH="1">
              <a:off x="-1030" y="1587"/>
              <a:ext cx="1" cy="11"/>
            </a:xfrm>
            <a:custGeom>
              <a:avLst/>
              <a:gdLst>
                <a:gd name="T0" fmla="*/ 49 h 49"/>
                <a:gd name="T1" fmla="*/ 37 h 49"/>
                <a:gd name="T2" fmla="*/ 24 h 49"/>
                <a:gd name="T3" fmla="*/ 13 h 49"/>
                <a:gd name="T4" fmla="*/ 0 h 49"/>
              </a:gdLst>
              <a:ahLst/>
              <a:cxnLst>
                <a:cxn ang="0">
                  <a:pos x="0" y="T0"/>
                </a:cxn>
                <a:cxn ang="0">
                  <a:pos x="0" y="T1"/>
                </a:cxn>
                <a:cxn ang="0">
                  <a:pos x="0" y="T2"/>
                </a:cxn>
                <a:cxn ang="0">
                  <a:pos x="0" y="T3"/>
                </a:cxn>
                <a:cxn ang="0">
                  <a:pos x="0" y="T4"/>
                </a:cxn>
              </a:cxnLst>
              <a:rect l="0" t="0" r="r" b="b"/>
              <a:pathLst>
                <a:path h="49">
                  <a:moveTo>
                    <a:pt x="0" y="49"/>
                  </a:moveTo>
                  <a:lnTo>
                    <a:pt x="0" y="37"/>
                  </a:lnTo>
                  <a:lnTo>
                    <a:pt x="0" y="24"/>
                  </a:lnTo>
                  <a:lnTo>
                    <a:pt x="0" y="13"/>
                  </a:lnTo>
                  <a:lnTo>
                    <a:pt x="0" y="0"/>
                  </a:lnTo>
                </a:path>
              </a:pathLst>
            </a:custGeom>
            <a:noFill/>
            <a:ln w="19050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grpSp>
          <p:nvGrpSpPr>
            <p:cNvPr id="5654" name="Group 534"/>
            <p:cNvGrpSpPr>
              <a:grpSpLocks/>
            </p:cNvGrpSpPr>
            <p:nvPr/>
          </p:nvGrpSpPr>
          <p:grpSpPr bwMode="auto">
            <a:xfrm>
              <a:off x="-1351" y="1105"/>
              <a:ext cx="323" cy="482"/>
              <a:chOff x="3911" y="1192"/>
              <a:chExt cx="466" cy="780"/>
            </a:xfrm>
          </p:grpSpPr>
          <p:sp>
            <p:nvSpPr>
              <p:cNvPr id="5655" name="Freeform 535"/>
              <p:cNvSpPr>
                <a:spLocks/>
              </p:cNvSpPr>
              <p:nvPr/>
            </p:nvSpPr>
            <p:spPr bwMode="auto">
              <a:xfrm rot="60000" flipH="1">
                <a:off x="4360" y="1931"/>
                <a:ext cx="17" cy="41"/>
              </a:xfrm>
              <a:custGeom>
                <a:avLst/>
                <a:gdLst>
                  <a:gd name="T0" fmla="*/ 0 w 72"/>
                  <a:gd name="T1" fmla="*/ 120 h 120"/>
                  <a:gd name="T2" fmla="*/ 5 w 72"/>
                  <a:gd name="T3" fmla="*/ 115 h 120"/>
                  <a:gd name="T4" fmla="*/ 12 w 72"/>
                  <a:gd name="T5" fmla="*/ 109 h 120"/>
                  <a:gd name="T6" fmla="*/ 17 w 72"/>
                  <a:gd name="T7" fmla="*/ 109 h 120"/>
                  <a:gd name="T8" fmla="*/ 22 w 72"/>
                  <a:gd name="T9" fmla="*/ 109 h 120"/>
                  <a:gd name="T10" fmla="*/ 22 w 72"/>
                  <a:gd name="T11" fmla="*/ 103 h 120"/>
                  <a:gd name="T12" fmla="*/ 22 w 72"/>
                  <a:gd name="T13" fmla="*/ 96 h 120"/>
                  <a:gd name="T14" fmla="*/ 35 w 72"/>
                  <a:gd name="T15" fmla="*/ 85 h 120"/>
                  <a:gd name="T16" fmla="*/ 47 w 72"/>
                  <a:gd name="T17" fmla="*/ 73 h 120"/>
                  <a:gd name="T18" fmla="*/ 47 w 72"/>
                  <a:gd name="T19" fmla="*/ 61 h 120"/>
                  <a:gd name="T20" fmla="*/ 47 w 72"/>
                  <a:gd name="T21" fmla="*/ 48 h 120"/>
                  <a:gd name="T22" fmla="*/ 53 w 72"/>
                  <a:gd name="T23" fmla="*/ 42 h 120"/>
                  <a:gd name="T24" fmla="*/ 59 w 72"/>
                  <a:gd name="T25" fmla="*/ 36 h 120"/>
                  <a:gd name="T26" fmla="*/ 59 w 72"/>
                  <a:gd name="T27" fmla="*/ 31 h 120"/>
                  <a:gd name="T28" fmla="*/ 59 w 72"/>
                  <a:gd name="T29" fmla="*/ 24 h 120"/>
                  <a:gd name="T30" fmla="*/ 65 w 72"/>
                  <a:gd name="T31" fmla="*/ 19 h 120"/>
                  <a:gd name="T32" fmla="*/ 72 w 72"/>
                  <a:gd name="T33" fmla="*/ 12 h 120"/>
                  <a:gd name="T34" fmla="*/ 72 w 72"/>
                  <a:gd name="T35" fmla="*/ 7 h 120"/>
                  <a:gd name="T36" fmla="*/ 72 w 72"/>
                  <a:gd name="T37" fmla="*/ 0 h 1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72" h="120">
                    <a:moveTo>
                      <a:pt x="0" y="120"/>
                    </a:moveTo>
                    <a:lnTo>
                      <a:pt x="5" y="115"/>
                    </a:lnTo>
                    <a:lnTo>
                      <a:pt x="12" y="109"/>
                    </a:lnTo>
                    <a:lnTo>
                      <a:pt x="17" y="109"/>
                    </a:lnTo>
                    <a:lnTo>
                      <a:pt x="22" y="109"/>
                    </a:lnTo>
                    <a:lnTo>
                      <a:pt x="22" y="103"/>
                    </a:lnTo>
                    <a:lnTo>
                      <a:pt x="22" y="96"/>
                    </a:lnTo>
                    <a:lnTo>
                      <a:pt x="35" y="85"/>
                    </a:lnTo>
                    <a:lnTo>
                      <a:pt x="47" y="73"/>
                    </a:lnTo>
                    <a:lnTo>
                      <a:pt x="47" y="61"/>
                    </a:lnTo>
                    <a:lnTo>
                      <a:pt x="47" y="48"/>
                    </a:lnTo>
                    <a:lnTo>
                      <a:pt x="53" y="42"/>
                    </a:lnTo>
                    <a:lnTo>
                      <a:pt x="59" y="36"/>
                    </a:lnTo>
                    <a:lnTo>
                      <a:pt x="59" y="31"/>
                    </a:lnTo>
                    <a:lnTo>
                      <a:pt x="59" y="24"/>
                    </a:lnTo>
                    <a:lnTo>
                      <a:pt x="65" y="19"/>
                    </a:lnTo>
                    <a:lnTo>
                      <a:pt x="72" y="12"/>
                    </a:lnTo>
                    <a:lnTo>
                      <a:pt x="72" y="7"/>
                    </a:lnTo>
                    <a:lnTo>
                      <a:pt x="72" y="0"/>
                    </a:lnTo>
                  </a:path>
                </a:pathLst>
              </a:custGeom>
              <a:noFill/>
              <a:ln w="19050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5656" name="Freeform 536"/>
              <p:cNvSpPr>
                <a:spLocks/>
              </p:cNvSpPr>
              <p:nvPr/>
            </p:nvSpPr>
            <p:spPr bwMode="auto">
              <a:xfrm rot="60000" flipH="1">
                <a:off x="4327" y="1829"/>
                <a:ext cx="18" cy="61"/>
              </a:xfrm>
              <a:custGeom>
                <a:avLst/>
                <a:gdLst>
                  <a:gd name="T0" fmla="*/ 0 w 73"/>
                  <a:gd name="T1" fmla="*/ 181 h 181"/>
                  <a:gd name="T2" fmla="*/ 0 w 73"/>
                  <a:gd name="T3" fmla="*/ 169 h 181"/>
                  <a:gd name="T4" fmla="*/ 0 w 73"/>
                  <a:gd name="T5" fmla="*/ 156 h 181"/>
                  <a:gd name="T6" fmla="*/ 6 w 73"/>
                  <a:gd name="T7" fmla="*/ 150 h 181"/>
                  <a:gd name="T8" fmla="*/ 12 w 73"/>
                  <a:gd name="T9" fmla="*/ 144 h 181"/>
                  <a:gd name="T10" fmla="*/ 12 w 73"/>
                  <a:gd name="T11" fmla="*/ 138 h 181"/>
                  <a:gd name="T12" fmla="*/ 12 w 73"/>
                  <a:gd name="T13" fmla="*/ 133 h 181"/>
                  <a:gd name="T14" fmla="*/ 18 w 73"/>
                  <a:gd name="T15" fmla="*/ 127 h 181"/>
                  <a:gd name="T16" fmla="*/ 24 w 73"/>
                  <a:gd name="T17" fmla="*/ 120 h 181"/>
                  <a:gd name="T18" fmla="*/ 24 w 73"/>
                  <a:gd name="T19" fmla="*/ 114 h 181"/>
                  <a:gd name="T20" fmla="*/ 24 w 73"/>
                  <a:gd name="T21" fmla="*/ 108 h 181"/>
                  <a:gd name="T22" fmla="*/ 30 w 73"/>
                  <a:gd name="T23" fmla="*/ 102 h 181"/>
                  <a:gd name="T24" fmla="*/ 37 w 73"/>
                  <a:gd name="T25" fmla="*/ 96 h 181"/>
                  <a:gd name="T26" fmla="*/ 37 w 73"/>
                  <a:gd name="T27" fmla="*/ 85 h 181"/>
                  <a:gd name="T28" fmla="*/ 37 w 73"/>
                  <a:gd name="T29" fmla="*/ 73 h 181"/>
                  <a:gd name="T30" fmla="*/ 43 w 73"/>
                  <a:gd name="T31" fmla="*/ 67 h 181"/>
                  <a:gd name="T32" fmla="*/ 48 w 73"/>
                  <a:gd name="T33" fmla="*/ 60 h 181"/>
                  <a:gd name="T34" fmla="*/ 48 w 73"/>
                  <a:gd name="T35" fmla="*/ 55 h 181"/>
                  <a:gd name="T36" fmla="*/ 48 w 73"/>
                  <a:gd name="T37" fmla="*/ 48 h 181"/>
                  <a:gd name="T38" fmla="*/ 54 w 73"/>
                  <a:gd name="T39" fmla="*/ 42 h 181"/>
                  <a:gd name="T40" fmla="*/ 60 w 73"/>
                  <a:gd name="T41" fmla="*/ 36 h 181"/>
                  <a:gd name="T42" fmla="*/ 60 w 73"/>
                  <a:gd name="T43" fmla="*/ 31 h 181"/>
                  <a:gd name="T44" fmla="*/ 60 w 73"/>
                  <a:gd name="T45" fmla="*/ 24 h 181"/>
                  <a:gd name="T46" fmla="*/ 66 w 73"/>
                  <a:gd name="T47" fmla="*/ 19 h 181"/>
                  <a:gd name="T48" fmla="*/ 73 w 73"/>
                  <a:gd name="T49" fmla="*/ 12 h 181"/>
                  <a:gd name="T50" fmla="*/ 73 w 73"/>
                  <a:gd name="T51" fmla="*/ 6 h 181"/>
                  <a:gd name="T52" fmla="*/ 73 w 73"/>
                  <a:gd name="T53" fmla="*/ 0 h 18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l="0" t="0" r="r" b="b"/>
                <a:pathLst>
                  <a:path w="73" h="181">
                    <a:moveTo>
                      <a:pt x="0" y="181"/>
                    </a:moveTo>
                    <a:lnTo>
                      <a:pt x="0" y="169"/>
                    </a:lnTo>
                    <a:lnTo>
                      <a:pt x="0" y="156"/>
                    </a:lnTo>
                    <a:lnTo>
                      <a:pt x="6" y="150"/>
                    </a:lnTo>
                    <a:lnTo>
                      <a:pt x="12" y="144"/>
                    </a:lnTo>
                    <a:lnTo>
                      <a:pt x="12" y="138"/>
                    </a:lnTo>
                    <a:lnTo>
                      <a:pt x="12" y="133"/>
                    </a:lnTo>
                    <a:lnTo>
                      <a:pt x="18" y="127"/>
                    </a:lnTo>
                    <a:lnTo>
                      <a:pt x="24" y="120"/>
                    </a:lnTo>
                    <a:lnTo>
                      <a:pt x="24" y="114"/>
                    </a:lnTo>
                    <a:lnTo>
                      <a:pt x="24" y="108"/>
                    </a:lnTo>
                    <a:lnTo>
                      <a:pt x="30" y="102"/>
                    </a:lnTo>
                    <a:lnTo>
                      <a:pt x="37" y="96"/>
                    </a:lnTo>
                    <a:lnTo>
                      <a:pt x="37" y="85"/>
                    </a:lnTo>
                    <a:lnTo>
                      <a:pt x="37" y="73"/>
                    </a:lnTo>
                    <a:lnTo>
                      <a:pt x="43" y="67"/>
                    </a:lnTo>
                    <a:lnTo>
                      <a:pt x="48" y="60"/>
                    </a:lnTo>
                    <a:lnTo>
                      <a:pt x="48" y="55"/>
                    </a:lnTo>
                    <a:lnTo>
                      <a:pt x="48" y="48"/>
                    </a:lnTo>
                    <a:lnTo>
                      <a:pt x="54" y="42"/>
                    </a:lnTo>
                    <a:lnTo>
                      <a:pt x="60" y="36"/>
                    </a:lnTo>
                    <a:lnTo>
                      <a:pt x="60" y="31"/>
                    </a:lnTo>
                    <a:lnTo>
                      <a:pt x="60" y="24"/>
                    </a:lnTo>
                    <a:lnTo>
                      <a:pt x="66" y="19"/>
                    </a:lnTo>
                    <a:lnTo>
                      <a:pt x="73" y="12"/>
                    </a:lnTo>
                    <a:lnTo>
                      <a:pt x="73" y="6"/>
                    </a:lnTo>
                    <a:lnTo>
                      <a:pt x="73" y="0"/>
                    </a:lnTo>
                  </a:path>
                </a:pathLst>
              </a:custGeom>
              <a:noFill/>
              <a:ln w="19050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5657" name="Freeform 537"/>
              <p:cNvSpPr>
                <a:spLocks/>
              </p:cNvSpPr>
              <p:nvPr/>
            </p:nvSpPr>
            <p:spPr bwMode="auto">
              <a:xfrm rot="60000" flipH="1">
                <a:off x="4289" y="1727"/>
                <a:ext cx="25" cy="60"/>
              </a:xfrm>
              <a:custGeom>
                <a:avLst/>
                <a:gdLst>
                  <a:gd name="T0" fmla="*/ 0 w 95"/>
                  <a:gd name="T1" fmla="*/ 179 h 179"/>
                  <a:gd name="T2" fmla="*/ 12 w 95"/>
                  <a:gd name="T3" fmla="*/ 168 h 179"/>
                  <a:gd name="T4" fmla="*/ 23 w 95"/>
                  <a:gd name="T5" fmla="*/ 156 h 179"/>
                  <a:gd name="T6" fmla="*/ 23 w 95"/>
                  <a:gd name="T7" fmla="*/ 144 h 179"/>
                  <a:gd name="T8" fmla="*/ 23 w 95"/>
                  <a:gd name="T9" fmla="*/ 133 h 179"/>
                  <a:gd name="T10" fmla="*/ 29 w 95"/>
                  <a:gd name="T11" fmla="*/ 127 h 179"/>
                  <a:gd name="T12" fmla="*/ 35 w 95"/>
                  <a:gd name="T13" fmla="*/ 120 h 179"/>
                  <a:gd name="T14" fmla="*/ 35 w 95"/>
                  <a:gd name="T15" fmla="*/ 115 h 179"/>
                  <a:gd name="T16" fmla="*/ 35 w 95"/>
                  <a:gd name="T17" fmla="*/ 108 h 179"/>
                  <a:gd name="T18" fmla="*/ 41 w 95"/>
                  <a:gd name="T19" fmla="*/ 102 h 179"/>
                  <a:gd name="T20" fmla="*/ 48 w 95"/>
                  <a:gd name="T21" fmla="*/ 96 h 179"/>
                  <a:gd name="T22" fmla="*/ 48 w 95"/>
                  <a:gd name="T23" fmla="*/ 90 h 179"/>
                  <a:gd name="T24" fmla="*/ 48 w 95"/>
                  <a:gd name="T25" fmla="*/ 83 h 179"/>
                  <a:gd name="T26" fmla="*/ 54 w 95"/>
                  <a:gd name="T27" fmla="*/ 79 h 179"/>
                  <a:gd name="T28" fmla="*/ 60 w 95"/>
                  <a:gd name="T29" fmla="*/ 72 h 179"/>
                  <a:gd name="T30" fmla="*/ 60 w 95"/>
                  <a:gd name="T31" fmla="*/ 67 h 179"/>
                  <a:gd name="T32" fmla="*/ 60 w 95"/>
                  <a:gd name="T33" fmla="*/ 61 h 179"/>
                  <a:gd name="T34" fmla="*/ 65 w 95"/>
                  <a:gd name="T35" fmla="*/ 55 h 179"/>
                  <a:gd name="T36" fmla="*/ 71 w 95"/>
                  <a:gd name="T37" fmla="*/ 48 h 179"/>
                  <a:gd name="T38" fmla="*/ 71 w 95"/>
                  <a:gd name="T39" fmla="*/ 42 h 179"/>
                  <a:gd name="T40" fmla="*/ 71 w 95"/>
                  <a:gd name="T41" fmla="*/ 36 h 179"/>
                  <a:gd name="T42" fmla="*/ 83 w 95"/>
                  <a:gd name="T43" fmla="*/ 25 h 179"/>
                  <a:gd name="T44" fmla="*/ 95 w 95"/>
                  <a:gd name="T45" fmla="*/ 12 h 179"/>
                  <a:gd name="T46" fmla="*/ 95 w 95"/>
                  <a:gd name="T47" fmla="*/ 6 h 179"/>
                  <a:gd name="T48" fmla="*/ 95 w 95"/>
                  <a:gd name="T49" fmla="*/ 0 h 17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95" h="179">
                    <a:moveTo>
                      <a:pt x="0" y="179"/>
                    </a:moveTo>
                    <a:lnTo>
                      <a:pt x="12" y="168"/>
                    </a:lnTo>
                    <a:lnTo>
                      <a:pt x="23" y="156"/>
                    </a:lnTo>
                    <a:lnTo>
                      <a:pt x="23" y="144"/>
                    </a:lnTo>
                    <a:lnTo>
                      <a:pt x="23" y="133"/>
                    </a:lnTo>
                    <a:lnTo>
                      <a:pt x="29" y="127"/>
                    </a:lnTo>
                    <a:lnTo>
                      <a:pt x="35" y="120"/>
                    </a:lnTo>
                    <a:lnTo>
                      <a:pt x="35" y="115"/>
                    </a:lnTo>
                    <a:lnTo>
                      <a:pt x="35" y="108"/>
                    </a:lnTo>
                    <a:lnTo>
                      <a:pt x="41" y="102"/>
                    </a:lnTo>
                    <a:lnTo>
                      <a:pt x="48" y="96"/>
                    </a:lnTo>
                    <a:lnTo>
                      <a:pt x="48" y="90"/>
                    </a:lnTo>
                    <a:lnTo>
                      <a:pt x="48" y="83"/>
                    </a:lnTo>
                    <a:lnTo>
                      <a:pt x="54" y="79"/>
                    </a:lnTo>
                    <a:lnTo>
                      <a:pt x="60" y="72"/>
                    </a:lnTo>
                    <a:lnTo>
                      <a:pt x="60" y="67"/>
                    </a:lnTo>
                    <a:lnTo>
                      <a:pt x="60" y="61"/>
                    </a:lnTo>
                    <a:lnTo>
                      <a:pt x="65" y="55"/>
                    </a:lnTo>
                    <a:lnTo>
                      <a:pt x="71" y="48"/>
                    </a:lnTo>
                    <a:lnTo>
                      <a:pt x="71" y="42"/>
                    </a:lnTo>
                    <a:lnTo>
                      <a:pt x="71" y="36"/>
                    </a:lnTo>
                    <a:lnTo>
                      <a:pt x="83" y="25"/>
                    </a:lnTo>
                    <a:lnTo>
                      <a:pt x="95" y="12"/>
                    </a:lnTo>
                    <a:lnTo>
                      <a:pt x="95" y="6"/>
                    </a:lnTo>
                    <a:lnTo>
                      <a:pt x="95" y="0"/>
                    </a:lnTo>
                  </a:path>
                </a:pathLst>
              </a:custGeom>
              <a:noFill/>
              <a:ln w="19050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5658" name="Freeform 538"/>
              <p:cNvSpPr>
                <a:spLocks/>
              </p:cNvSpPr>
              <p:nvPr/>
            </p:nvSpPr>
            <p:spPr bwMode="auto">
              <a:xfrm rot="60000" flipH="1">
                <a:off x="4250" y="1628"/>
                <a:ext cx="22" cy="56"/>
              </a:xfrm>
              <a:custGeom>
                <a:avLst/>
                <a:gdLst>
                  <a:gd name="T0" fmla="*/ 0 w 85"/>
                  <a:gd name="T1" fmla="*/ 167 h 167"/>
                  <a:gd name="T2" fmla="*/ 0 w 85"/>
                  <a:gd name="T3" fmla="*/ 163 h 167"/>
                  <a:gd name="T4" fmla="*/ 0 w 85"/>
                  <a:gd name="T5" fmla="*/ 156 h 167"/>
                  <a:gd name="T6" fmla="*/ 6 w 85"/>
                  <a:gd name="T7" fmla="*/ 150 h 167"/>
                  <a:gd name="T8" fmla="*/ 13 w 85"/>
                  <a:gd name="T9" fmla="*/ 144 h 167"/>
                  <a:gd name="T10" fmla="*/ 13 w 85"/>
                  <a:gd name="T11" fmla="*/ 138 h 167"/>
                  <a:gd name="T12" fmla="*/ 13 w 85"/>
                  <a:gd name="T13" fmla="*/ 132 h 167"/>
                  <a:gd name="T14" fmla="*/ 18 w 85"/>
                  <a:gd name="T15" fmla="*/ 126 h 167"/>
                  <a:gd name="T16" fmla="*/ 24 w 85"/>
                  <a:gd name="T17" fmla="*/ 121 h 167"/>
                  <a:gd name="T18" fmla="*/ 24 w 85"/>
                  <a:gd name="T19" fmla="*/ 115 h 167"/>
                  <a:gd name="T20" fmla="*/ 24 w 85"/>
                  <a:gd name="T21" fmla="*/ 109 h 167"/>
                  <a:gd name="T22" fmla="*/ 30 w 85"/>
                  <a:gd name="T23" fmla="*/ 103 h 167"/>
                  <a:gd name="T24" fmla="*/ 37 w 85"/>
                  <a:gd name="T25" fmla="*/ 96 h 167"/>
                  <a:gd name="T26" fmla="*/ 37 w 85"/>
                  <a:gd name="T27" fmla="*/ 90 h 167"/>
                  <a:gd name="T28" fmla="*/ 37 w 85"/>
                  <a:gd name="T29" fmla="*/ 84 h 167"/>
                  <a:gd name="T30" fmla="*/ 45 w 85"/>
                  <a:gd name="T31" fmla="*/ 75 h 167"/>
                  <a:gd name="T32" fmla="*/ 54 w 85"/>
                  <a:gd name="T33" fmla="*/ 65 h 167"/>
                  <a:gd name="T34" fmla="*/ 64 w 85"/>
                  <a:gd name="T35" fmla="*/ 57 h 167"/>
                  <a:gd name="T36" fmla="*/ 73 w 85"/>
                  <a:gd name="T37" fmla="*/ 48 h 167"/>
                  <a:gd name="T38" fmla="*/ 73 w 85"/>
                  <a:gd name="T39" fmla="*/ 36 h 167"/>
                  <a:gd name="T40" fmla="*/ 73 w 85"/>
                  <a:gd name="T41" fmla="*/ 24 h 167"/>
                  <a:gd name="T42" fmla="*/ 78 w 85"/>
                  <a:gd name="T43" fmla="*/ 19 h 167"/>
                  <a:gd name="T44" fmla="*/ 85 w 85"/>
                  <a:gd name="T45" fmla="*/ 13 h 167"/>
                  <a:gd name="T46" fmla="*/ 85 w 85"/>
                  <a:gd name="T47" fmla="*/ 7 h 167"/>
                  <a:gd name="T48" fmla="*/ 85 w 85"/>
                  <a:gd name="T49" fmla="*/ 0 h 1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85" h="167">
                    <a:moveTo>
                      <a:pt x="0" y="167"/>
                    </a:moveTo>
                    <a:lnTo>
                      <a:pt x="0" y="163"/>
                    </a:lnTo>
                    <a:lnTo>
                      <a:pt x="0" y="156"/>
                    </a:lnTo>
                    <a:lnTo>
                      <a:pt x="6" y="150"/>
                    </a:lnTo>
                    <a:lnTo>
                      <a:pt x="13" y="144"/>
                    </a:lnTo>
                    <a:lnTo>
                      <a:pt x="13" y="138"/>
                    </a:lnTo>
                    <a:lnTo>
                      <a:pt x="13" y="132"/>
                    </a:lnTo>
                    <a:lnTo>
                      <a:pt x="18" y="126"/>
                    </a:lnTo>
                    <a:lnTo>
                      <a:pt x="24" y="121"/>
                    </a:lnTo>
                    <a:lnTo>
                      <a:pt x="24" y="115"/>
                    </a:lnTo>
                    <a:lnTo>
                      <a:pt x="24" y="109"/>
                    </a:lnTo>
                    <a:lnTo>
                      <a:pt x="30" y="103"/>
                    </a:lnTo>
                    <a:lnTo>
                      <a:pt x="37" y="96"/>
                    </a:lnTo>
                    <a:lnTo>
                      <a:pt x="37" y="90"/>
                    </a:lnTo>
                    <a:lnTo>
                      <a:pt x="37" y="84"/>
                    </a:lnTo>
                    <a:lnTo>
                      <a:pt x="45" y="75"/>
                    </a:lnTo>
                    <a:lnTo>
                      <a:pt x="54" y="65"/>
                    </a:lnTo>
                    <a:lnTo>
                      <a:pt x="64" y="57"/>
                    </a:lnTo>
                    <a:lnTo>
                      <a:pt x="73" y="48"/>
                    </a:lnTo>
                    <a:lnTo>
                      <a:pt x="73" y="36"/>
                    </a:lnTo>
                    <a:lnTo>
                      <a:pt x="73" y="24"/>
                    </a:lnTo>
                    <a:lnTo>
                      <a:pt x="78" y="19"/>
                    </a:lnTo>
                    <a:lnTo>
                      <a:pt x="85" y="13"/>
                    </a:lnTo>
                    <a:lnTo>
                      <a:pt x="85" y="7"/>
                    </a:lnTo>
                    <a:lnTo>
                      <a:pt x="85" y="0"/>
                    </a:lnTo>
                  </a:path>
                </a:pathLst>
              </a:custGeom>
              <a:noFill/>
              <a:ln w="19050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5659" name="Freeform 539"/>
              <p:cNvSpPr>
                <a:spLocks/>
              </p:cNvSpPr>
              <p:nvPr/>
            </p:nvSpPr>
            <p:spPr bwMode="auto">
              <a:xfrm rot="60000" flipH="1">
                <a:off x="4200" y="1529"/>
                <a:ext cx="32" cy="58"/>
              </a:xfrm>
              <a:custGeom>
                <a:avLst/>
                <a:gdLst>
                  <a:gd name="T0" fmla="*/ 0 w 121"/>
                  <a:gd name="T1" fmla="*/ 168 h 168"/>
                  <a:gd name="T2" fmla="*/ 12 w 121"/>
                  <a:gd name="T3" fmla="*/ 157 h 168"/>
                  <a:gd name="T4" fmla="*/ 25 w 121"/>
                  <a:gd name="T5" fmla="*/ 144 h 168"/>
                  <a:gd name="T6" fmla="*/ 25 w 121"/>
                  <a:gd name="T7" fmla="*/ 138 h 168"/>
                  <a:gd name="T8" fmla="*/ 25 w 121"/>
                  <a:gd name="T9" fmla="*/ 132 h 168"/>
                  <a:gd name="T10" fmla="*/ 36 w 121"/>
                  <a:gd name="T11" fmla="*/ 120 h 168"/>
                  <a:gd name="T12" fmla="*/ 49 w 121"/>
                  <a:gd name="T13" fmla="*/ 107 h 168"/>
                  <a:gd name="T14" fmla="*/ 49 w 121"/>
                  <a:gd name="T15" fmla="*/ 103 h 168"/>
                  <a:gd name="T16" fmla="*/ 49 w 121"/>
                  <a:gd name="T17" fmla="*/ 97 h 168"/>
                  <a:gd name="T18" fmla="*/ 57 w 121"/>
                  <a:gd name="T19" fmla="*/ 87 h 168"/>
                  <a:gd name="T20" fmla="*/ 67 w 121"/>
                  <a:gd name="T21" fmla="*/ 78 h 168"/>
                  <a:gd name="T22" fmla="*/ 75 w 121"/>
                  <a:gd name="T23" fmla="*/ 69 h 168"/>
                  <a:gd name="T24" fmla="*/ 84 w 121"/>
                  <a:gd name="T25" fmla="*/ 61 h 168"/>
                  <a:gd name="T26" fmla="*/ 84 w 121"/>
                  <a:gd name="T27" fmla="*/ 55 h 168"/>
                  <a:gd name="T28" fmla="*/ 84 w 121"/>
                  <a:gd name="T29" fmla="*/ 48 h 168"/>
                  <a:gd name="T30" fmla="*/ 90 w 121"/>
                  <a:gd name="T31" fmla="*/ 42 h 168"/>
                  <a:gd name="T32" fmla="*/ 96 w 121"/>
                  <a:gd name="T33" fmla="*/ 36 h 168"/>
                  <a:gd name="T34" fmla="*/ 96 w 121"/>
                  <a:gd name="T35" fmla="*/ 30 h 168"/>
                  <a:gd name="T36" fmla="*/ 96 w 121"/>
                  <a:gd name="T37" fmla="*/ 24 h 168"/>
                  <a:gd name="T38" fmla="*/ 108 w 121"/>
                  <a:gd name="T39" fmla="*/ 12 h 168"/>
                  <a:gd name="T40" fmla="*/ 121 w 121"/>
                  <a:gd name="T41" fmla="*/ 0 h 1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121" h="168">
                    <a:moveTo>
                      <a:pt x="0" y="168"/>
                    </a:moveTo>
                    <a:lnTo>
                      <a:pt x="12" y="157"/>
                    </a:lnTo>
                    <a:lnTo>
                      <a:pt x="25" y="144"/>
                    </a:lnTo>
                    <a:lnTo>
                      <a:pt x="25" y="138"/>
                    </a:lnTo>
                    <a:lnTo>
                      <a:pt x="25" y="132"/>
                    </a:lnTo>
                    <a:lnTo>
                      <a:pt x="36" y="120"/>
                    </a:lnTo>
                    <a:lnTo>
                      <a:pt x="49" y="107"/>
                    </a:lnTo>
                    <a:lnTo>
                      <a:pt x="49" y="103"/>
                    </a:lnTo>
                    <a:lnTo>
                      <a:pt x="49" y="97"/>
                    </a:lnTo>
                    <a:lnTo>
                      <a:pt x="57" y="87"/>
                    </a:lnTo>
                    <a:lnTo>
                      <a:pt x="67" y="78"/>
                    </a:lnTo>
                    <a:lnTo>
                      <a:pt x="75" y="69"/>
                    </a:lnTo>
                    <a:lnTo>
                      <a:pt x="84" y="61"/>
                    </a:lnTo>
                    <a:lnTo>
                      <a:pt x="84" y="55"/>
                    </a:lnTo>
                    <a:lnTo>
                      <a:pt x="84" y="48"/>
                    </a:lnTo>
                    <a:lnTo>
                      <a:pt x="90" y="42"/>
                    </a:lnTo>
                    <a:lnTo>
                      <a:pt x="96" y="36"/>
                    </a:lnTo>
                    <a:lnTo>
                      <a:pt x="96" y="30"/>
                    </a:lnTo>
                    <a:lnTo>
                      <a:pt x="96" y="24"/>
                    </a:lnTo>
                    <a:lnTo>
                      <a:pt x="108" y="12"/>
                    </a:lnTo>
                    <a:lnTo>
                      <a:pt x="121" y="0"/>
                    </a:lnTo>
                  </a:path>
                </a:pathLst>
              </a:custGeom>
              <a:noFill/>
              <a:ln w="19050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5660" name="Freeform 540"/>
              <p:cNvSpPr>
                <a:spLocks/>
              </p:cNvSpPr>
              <p:nvPr/>
            </p:nvSpPr>
            <p:spPr bwMode="auto">
              <a:xfrm rot="60000" flipH="1">
                <a:off x="4143" y="1435"/>
                <a:ext cx="40" cy="61"/>
              </a:xfrm>
              <a:custGeom>
                <a:avLst/>
                <a:gdLst>
                  <a:gd name="T0" fmla="*/ 0 w 157"/>
                  <a:gd name="T1" fmla="*/ 179 h 179"/>
                  <a:gd name="T2" fmla="*/ 12 w 157"/>
                  <a:gd name="T3" fmla="*/ 168 h 179"/>
                  <a:gd name="T4" fmla="*/ 24 w 157"/>
                  <a:gd name="T5" fmla="*/ 156 h 179"/>
                  <a:gd name="T6" fmla="*/ 36 w 157"/>
                  <a:gd name="T7" fmla="*/ 144 h 179"/>
                  <a:gd name="T8" fmla="*/ 48 w 157"/>
                  <a:gd name="T9" fmla="*/ 133 h 179"/>
                  <a:gd name="T10" fmla="*/ 48 w 157"/>
                  <a:gd name="T11" fmla="*/ 127 h 179"/>
                  <a:gd name="T12" fmla="*/ 48 w 157"/>
                  <a:gd name="T13" fmla="*/ 120 h 179"/>
                  <a:gd name="T14" fmla="*/ 58 w 157"/>
                  <a:gd name="T15" fmla="*/ 110 h 179"/>
                  <a:gd name="T16" fmla="*/ 67 w 157"/>
                  <a:gd name="T17" fmla="*/ 102 h 179"/>
                  <a:gd name="T18" fmla="*/ 76 w 157"/>
                  <a:gd name="T19" fmla="*/ 93 h 179"/>
                  <a:gd name="T20" fmla="*/ 85 w 157"/>
                  <a:gd name="T21" fmla="*/ 83 h 179"/>
                  <a:gd name="T22" fmla="*/ 85 w 157"/>
                  <a:gd name="T23" fmla="*/ 78 h 179"/>
                  <a:gd name="T24" fmla="*/ 85 w 157"/>
                  <a:gd name="T25" fmla="*/ 72 h 179"/>
                  <a:gd name="T26" fmla="*/ 102 w 157"/>
                  <a:gd name="T27" fmla="*/ 54 h 179"/>
                  <a:gd name="T28" fmla="*/ 121 w 157"/>
                  <a:gd name="T29" fmla="*/ 37 h 179"/>
                  <a:gd name="T30" fmla="*/ 138 w 157"/>
                  <a:gd name="T31" fmla="*/ 18 h 179"/>
                  <a:gd name="T32" fmla="*/ 157 w 157"/>
                  <a:gd name="T33" fmla="*/ 0 h 17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157" h="179">
                    <a:moveTo>
                      <a:pt x="0" y="179"/>
                    </a:moveTo>
                    <a:lnTo>
                      <a:pt x="12" y="168"/>
                    </a:lnTo>
                    <a:lnTo>
                      <a:pt x="24" y="156"/>
                    </a:lnTo>
                    <a:lnTo>
                      <a:pt x="36" y="144"/>
                    </a:lnTo>
                    <a:lnTo>
                      <a:pt x="48" y="133"/>
                    </a:lnTo>
                    <a:lnTo>
                      <a:pt x="48" y="127"/>
                    </a:lnTo>
                    <a:lnTo>
                      <a:pt x="48" y="120"/>
                    </a:lnTo>
                    <a:lnTo>
                      <a:pt x="58" y="110"/>
                    </a:lnTo>
                    <a:lnTo>
                      <a:pt x="67" y="102"/>
                    </a:lnTo>
                    <a:lnTo>
                      <a:pt x="76" y="93"/>
                    </a:lnTo>
                    <a:lnTo>
                      <a:pt x="85" y="83"/>
                    </a:lnTo>
                    <a:lnTo>
                      <a:pt x="85" y="78"/>
                    </a:lnTo>
                    <a:lnTo>
                      <a:pt x="85" y="72"/>
                    </a:lnTo>
                    <a:lnTo>
                      <a:pt x="102" y="54"/>
                    </a:lnTo>
                    <a:lnTo>
                      <a:pt x="121" y="37"/>
                    </a:lnTo>
                    <a:lnTo>
                      <a:pt x="138" y="18"/>
                    </a:lnTo>
                    <a:lnTo>
                      <a:pt x="157" y="0"/>
                    </a:lnTo>
                  </a:path>
                </a:pathLst>
              </a:custGeom>
              <a:noFill/>
              <a:ln w="19050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5661" name="Freeform 541"/>
              <p:cNvSpPr>
                <a:spLocks/>
              </p:cNvSpPr>
              <p:nvPr/>
            </p:nvSpPr>
            <p:spPr bwMode="auto">
              <a:xfrm rot="60000" flipH="1">
                <a:off x="4071" y="1341"/>
                <a:ext cx="55" cy="61"/>
              </a:xfrm>
              <a:custGeom>
                <a:avLst/>
                <a:gdLst>
                  <a:gd name="T0" fmla="*/ 0 w 215"/>
                  <a:gd name="T1" fmla="*/ 180 h 180"/>
                  <a:gd name="T2" fmla="*/ 11 w 215"/>
                  <a:gd name="T3" fmla="*/ 180 h 180"/>
                  <a:gd name="T4" fmla="*/ 23 w 215"/>
                  <a:gd name="T5" fmla="*/ 180 h 180"/>
                  <a:gd name="T6" fmla="*/ 65 w 215"/>
                  <a:gd name="T7" fmla="*/ 138 h 180"/>
                  <a:gd name="T8" fmla="*/ 107 w 215"/>
                  <a:gd name="T9" fmla="*/ 96 h 180"/>
                  <a:gd name="T10" fmla="*/ 150 w 215"/>
                  <a:gd name="T11" fmla="*/ 54 h 180"/>
                  <a:gd name="T12" fmla="*/ 192 w 215"/>
                  <a:gd name="T13" fmla="*/ 11 h 180"/>
                  <a:gd name="T14" fmla="*/ 197 w 215"/>
                  <a:gd name="T15" fmla="*/ 11 h 180"/>
                  <a:gd name="T16" fmla="*/ 204 w 215"/>
                  <a:gd name="T17" fmla="*/ 11 h 180"/>
                  <a:gd name="T18" fmla="*/ 209 w 215"/>
                  <a:gd name="T19" fmla="*/ 7 h 180"/>
                  <a:gd name="T20" fmla="*/ 215 w 215"/>
                  <a:gd name="T21" fmla="*/ 0 h 1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215" h="180">
                    <a:moveTo>
                      <a:pt x="0" y="180"/>
                    </a:moveTo>
                    <a:lnTo>
                      <a:pt x="11" y="180"/>
                    </a:lnTo>
                    <a:lnTo>
                      <a:pt x="23" y="180"/>
                    </a:lnTo>
                    <a:lnTo>
                      <a:pt x="65" y="138"/>
                    </a:lnTo>
                    <a:lnTo>
                      <a:pt x="107" y="96"/>
                    </a:lnTo>
                    <a:lnTo>
                      <a:pt x="150" y="54"/>
                    </a:lnTo>
                    <a:lnTo>
                      <a:pt x="192" y="11"/>
                    </a:lnTo>
                    <a:lnTo>
                      <a:pt x="197" y="11"/>
                    </a:lnTo>
                    <a:lnTo>
                      <a:pt x="204" y="11"/>
                    </a:lnTo>
                    <a:lnTo>
                      <a:pt x="209" y="7"/>
                    </a:lnTo>
                    <a:lnTo>
                      <a:pt x="215" y="0"/>
                    </a:lnTo>
                  </a:path>
                </a:pathLst>
              </a:custGeom>
              <a:noFill/>
              <a:ln w="19050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5662" name="Freeform 542"/>
              <p:cNvSpPr>
                <a:spLocks/>
              </p:cNvSpPr>
              <p:nvPr/>
            </p:nvSpPr>
            <p:spPr bwMode="auto">
              <a:xfrm rot="60000" flipH="1">
                <a:off x="3986" y="1250"/>
                <a:ext cx="59" cy="58"/>
              </a:xfrm>
              <a:custGeom>
                <a:avLst/>
                <a:gdLst>
                  <a:gd name="T0" fmla="*/ 0 w 229"/>
                  <a:gd name="T1" fmla="*/ 168 h 168"/>
                  <a:gd name="T2" fmla="*/ 12 w 229"/>
                  <a:gd name="T3" fmla="*/ 156 h 168"/>
                  <a:gd name="T4" fmla="*/ 25 w 229"/>
                  <a:gd name="T5" fmla="*/ 144 h 168"/>
                  <a:gd name="T6" fmla="*/ 36 w 229"/>
                  <a:gd name="T7" fmla="*/ 132 h 168"/>
                  <a:gd name="T8" fmla="*/ 49 w 229"/>
                  <a:gd name="T9" fmla="*/ 119 h 168"/>
                  <a:gd name="T10" fmla="*/ 55 w 229"/>
                  <a:gd name="T11" fmla="*/ 119 h 168"/>
                  <a:gd name="T12" fmla="*/ 61 w 229"/>
                  <a:gd name="T13" fmla="*/ 119 h 168"/>
                  <a:gd name="T14" fmla="*/ 67 w 229"/>
                  <a:gd name="T15" fmla="*/ 114 h 168"/>
                  <a:gd name="T16" fmla="*/ 73 w 229"/>
                  <a:gd name="T17" fmla="*/ 108 h 168"/>
                  <a:gd name="T18" fmla="*/ 79 w 229"/>
                  <a:gd name="T19" fmla="*/ 108 h 168"/>
                  <a:gd name="T20" fmla="*/ 84 w 229"/>
                  <a:gd name="T21" fmla="*/ 108 h 168"/>
                  <a:gd name="T22" fmla="*/ 94 w 229"/>
                  <a:gd name="T23" fmla="*/ 98 h 168"/>
                  <a:gd name="T24" fmla="*/ 102 w 229"/>
                  <a:gd name="T25" fmla="*/ 89 h 168"/>
                  <a:gd name="T26" fmla="*/ 111 w 229"/>
                  <a:gd name="T27" fmla="*/ 81 h 168"/>
                  <a:gd name="T28" fmla="*/ 121 w 229"/>
                  <a:gd name="T29" fmla="*/ 71 h 168"/>
                  <a:gd name="T30" fmla="*/ 127 w 229"/>
                  <a:gd name="T31" fmla="*/ 71 h 168"/>
                  <a:gd name="T32" fmla="*/ 132 w 229"/>
                  <a:gd name="T33" fmla="*/ 71 h 168"/>
                  <a:gd name="T34" fmla="*/ 144 w 229"/>
                  <a:gd name="T35" fmla="*/ 60 h 168"/>
                  <a:gd name="T36" fmla="*/ 157 w 229"/>
                  <a:gd name="T37" fmla="*/ 48 h 168"/>
                  <a:gd name="T38" fmla="*/ 163 w 229"/>
                  <a:gd name="T39" fmla="*/ 48 h 168"/>
                  <a:gd name="T40" fmla="*/ 169 w 229"/>
                  <a:gd name="T41" fmla="*/ 48 h 168"/>
                  <a:gd name="T42" fmla="*/ 178 w 229"/>
                  <a:gd name="T43" fmla="*/ 39 h 168"/>
                  <a:gd name="T44" fmla="*/ 186 w 229"/>
                  <a:gd name="T45" fmla="*/ 30 h 168"/>
                  <a:gd name="T46" fmla="*/ 196 w 229"/>
                  <a:gd name="T47" fmla="*/ 21 h 168"/>
                  <a:gd name="T48" fmla="*/ 204 w 229"/>
                  <a:gd name="T49" fmla="*/ 12 h 168"/>
                  <a:gd name="T50" fmla="*/ 210 w 229"/>
                  <a:gd name="T51" fmla="*/ 12 h 168"/>
                  <a:gd name="T52" fmla="*/ 217 w 229"/>
                  <a:gd name="T53" fmla="*/ 12 h 168"/>
                  <a:gd name="T54" fmla="*/ 223 w 229"/>
                  <a:gd name="T55" fmla="*/ 6 h 168"/>
                  <a:gd name="T56" fmla="*/ 229 w 229"/>
                  <a:gd name="T57" fmla="*/ 0 h 1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</a:cxnLst>
                <a:rect l="0" t="0" r="r" b="b"/>
                <a:pathLst>
                  <a:path w="229" h="168">
                    <a:moveTo>
                      <a:pt x="0" y="168"/>
                    </a:moveTo>
                    <a:lnTo>
                      <a:pt x="12" y="156"/>
                    </a:lnTo>
                    <a:lnTo>
                      <a:pt x="25" y="144"/>
                    </a:lnTo>
                    <a:lnTo>
                      <a:pt x="36" y="132"/>
                    </a:lnTo>
                    <a:lnTo>
                      <a:pt x="49" y="119"/>
                    </a:lnTo>
                    <a:lnTo>
                      <a:pt x="55" y="119"/>
                    </a:lnTo>
                    <a:lnTo>
                      <a:pt x="61" y="119"/>
                    </a:lnTo>
                    <a:lnTo>
                      <a:pt x="67" y="114"/>
                    </a:lnTo>
                    <a:lnTo>
                      <a:pt x="73" y="108"/>
                    </a:lnTo>
                    <a:lnTo>
                      <a:pt x="79" y="108"/>
                    </a:lnTo>
                    <a:lnTo>
                      <a:pt x="84" y="108"/>
                    </a:lnTo>
                    <a:lnTo>
                      <a:pt x="94" y="98"/>
                    </a:lnTo>
                    <a:lnTo>
                      <a:pt x="102" y="89"/>
                    </a:lnTo>
                    <a:lnTo>
                      <a:pt x="111" y="81"/>
                    </a:lnTo>
                    <a:lnTo>
                      <a:pt x="121" y="71"/>
                    </a:lnTo>
                    <a:lnTo>
                      <a:pt x="127" y="71"/>
                    </a:lnTo>
                    <a:lnTo>
                      <a:pt x="132" y="71"/>
                    </a:lnTo>
                    <a:lnTo>
                      <a:pt x="144" y="60"/>
                    </a:lnTo>
                    <a:lnTo>
                      <a:pt x="157" y="48"/>
                    </a:lnTo>
                    <a:lnTo>
                      <a:pt x="163" y="48"/>
                    </a:lnTo>
                    <a:lnTo>
                      <a:pt x="169" y="48"/>
                    </a:lnTo>
                    <a:lnTo>
                      <a:pt x="178" y="39"/>
                    </a:lnTo>
                    <a:lnTo>
                      <a:pt x="186" y="30"/>
                    </a:lnTo>
                    <a:lnTo>
                      <a:pt x="196" y="21"/>
                    </a:lnTo>
                    <a:lnTo>
                      <a:pt x="204" y="12"/>
                    </a:lnTo>
                    <a:lnTo>
                      <a:pt x="210" y="12"/>
                    </a:lnTo>
                    <a:lnTo>
                      <a:pt x="217" y="12"/>
                    </a:lnTo>
                    <a:lnTo>
                      <a:pt x="223" y="6"/>
                    </a:lnTo>
                    <a:lnTo>
                      <a:pt x="229" y="0"/>
                    </a:lnTo>
                  </a:path>
                </a:pathLst>
              </a:custGeom>
              <a:noFill/>
              <a:ln w="19050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5663" name="Freeform 543"/>
              <p:cNvSpPr>
                <a:spLocks/>
              </p:cNvSpPr>
              <p:nvPr/>
            </p:nvSpPr>
            <p:spPr bwMode="auto">
              <a:xfrm rot="60000" flipH="1">
                <a:off x="3911" y="1192"/>
                <a:ext cx="46" cy="28"/>
              </a:xfrm>
              <a:custGeom>
                <a:avLst/>
                <a:gdLst>
                  <a:gd name="T0" fmla="*/ 0 w 180"/>
                  <a:gd name="T1" fmla="*/ 84 h 84"/>
                  <a:gd name="T2" fmla="*/ 6 w 180"/>
                  <a:gd name="T3" fmla="*/ 84 h 84"/>
                  <a:gd name="T4" fmla="*/ 12 w 180"/>
                  <a:gd name="T5" fmla="*/ 84 h 84"/>
                  <a:gd name="T6" fmla="*/ 21 w 180"/>
                  <a:gd name="T7" fmla="*/ 74 h 84"/>
                  <a:gd name="T8" fmla="*/ 30 w 180"/>
                  <a:gd name="T9" fmla="*/ 66 h 84"/>
                  <a:gd name="T10" fmla="*/ 39 w 180"/>
                  <a:gd name="T11" fmla="*/ 57 h 84"/>
                  <a:gd name="T12" fmla="*/ 48 w 180"/>
                  <a:gd name="T13" fmla="*/ 47 h 84"/>
                  <a:gd name="T14" fmla="*/ 53 w 180"/>
                  <a:gd name="T15" fmla="*/ 47 h 84"/>
                  <a:gd name="T16" fmla="*/ 60 w 180"/>
                  <a:gd name="T17" fmla="*/ 47 h 84"/>
                  <a:gd name="T18" fmla="*/ 65 w 180"/>
                  <a:gd name="T19" fmla="*/ 41 h 84"/>
                  <a:gd name="T20" fmla="*/ 72 w 180"/>
                  <a:gd name="T21" fmla="*/ 36 h 84"/>
                  <a:gd name="T22" fmla="*/ 78 w 180"/>
                  <a:gd name="T23" fmla="*/ 36 h 84"/>
                  <a:gd name="T24" fmla="*/ 83 w 180"/>
                  <a:gd name="T25" fmla="*/ 36 h 84"/>
                  <a:gd name="T26" fmla="*/ 95 w 180"/>
                  <a:gd name="T27" fmla="*/ 24 h 84"/>
                  <a:gd name="T28" fmla="*/ 108 w 180"/>
                  <a:gd name="T29" fmla="*/ 11 h 84"/>
                  <a:gd name="T30" fmla="*/ 120 w 180"/>
                  <a:gd name="T31" fmla="*/ 11 h 84"/>
                  <a:gd name="T32" fmla="*/ 132 w 180"/>
                  <a:gd name="T33" fmla="*/ 11 h 84"/>
                  <a:gd name="T34" fmla="*/ 137 w 180"/>
                  <a:gd name="T35" fmla="*/ 6 h 84"/>
                  <a:gd name="T36" fmla="*/ 144 w 180"/>
                  <a:gd name="T37" fmla="*/ 0 h 84"/>
                  <a:gd name="T38" fmla="*/ 153 w 180"/>
                  <a:gd name="T39" fmla="*/ 0 h 84"/>
                  <a:gd name="T40" fmla="*/ 162 w 180"/>
                  <a:gd name="T41" fmla="*/ 0 h 84"/>
                  <a:gd name="T42" fmla="*/ 170 w 180"/>
                  <a:gd name="T43" fmla="*/ 0 h 84"/>
                  <a:gd name="T44" fmla="*/ 180 w 180"/>
                  <a:gd name="T45" fmla="*/ 0 h 8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l="0" t="0" r="r" b="b"/>
                <a:pathLst>
                  <a:path w="180" h="84">
                    <a:moveTo>
                      <a:pt x="0" y="84"/>
                    </a:moveTo>
                    <a:lnTo>
                      <a:pt x="6" y="84"/>
                    </a:lnTo>
                    <a:lnTo>
                      <a:pt x="12" y="84"/>
                    </a:lnTo>
                    <a:lnTo>
                      <a:pt x="21" y="74"/>
                    </a:lnTo>
                    <a:lnTo>
                      <a:pt x="30" y="66"/>
                    </a:lnTo>
                    <a:lnTo>
                      <a:pt x="39" y="57"/>
                    </a:lnTo>
                    <a:lnTo>
                      <a:pt x="48" y="47"/>
                    </a:lnTo>
                    <a:lnTo>
                      <a:pt x="53" y="47"/>
                    </a:lnTo>
                    <a:lnTo>
                      <a:pt x="60" y="47"/>
                    </a:lnTo>
                    <a:lnTo>
                      <a:pt x="65" y="41"/>
                    </a:lnTo>
                    <a:lnTo>
                      <a:pt x="72" y="36"/>
                    </a:lnTo>
                    <a:lnTo>
                      <a:pt x="78" y="36"/>
                    </a:lnTo>
                    <a:lnTo>
                      <a:pt x="83" y="36"/>
                    </a:lnTo>
                    <a:lnTo>
                      <a:pt x="95" y="24"/>
                    </a:lnTo>
                    <a:lnTo>
                      <a:pt x="108" y="11"/>
                    </a:lnTo>
                    <a:lnTo>
                      <a:pt x="120" y="11"/>
                    </a:lnTo>
                    <a:lnTo>
                      <a:pt x="132" y="11"/>
                    </a:lnTo>
                    <a:lnTo>
                      <a:pt x="137" y="6"/>
                    </a:lnTo>
                    <a:lnTo>
                      <a:pt x="144" y="0"/>
                    </a:lnTo>
                    <a:lnTo>
                      <a:pt x="153" y="0"/>
                    </a:lnTo>
                    <a:lnTo>
                      <a:pt x="162" y="0"/>
                    </a:lnTo>
                    <a:lnTo>
                      <a:pt x="170" y="0"/>
                    </a:lnTo>
                    <a:lnTo>
                      <a:pt x="180" y="0"/>
                    </a:lnTo>
                  </a:path>
                </a:pathLst>
              </a:custGeom>
              <a:noFill/>
              <a:ln w="19050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</p:grpSp>
        <p:grpSp>
          <p:nvGrpSpPr>
            <p:cNvPr id="5664" name="Group 544"/>
            <p:cNvGrpSpPr>
              <a:grpSpLocks/>
            </p:cNvGrpSpPr>
            <p:nvPr/>
          </p:nvGrpSpPr>
          <p:grpSpPr bwMode="auto">
            <a:xfrm>
              <a:off x="-737" y="969"/>
              <a:ext cx="271" cy="632"/>
              <a:chOff x="4797" y="1079"/>
              <a:chExt cx="368" cy="913"/>
            </a:xfrm>
          </p:grpSpPr>
          <p:sp>
            <p:nvSpPr>
              <p:cNvPr id="5665" name="Freeform 545"/>
              <p:cNvSpPr>
                <a:spLocks/>
              </p:cNvSpPr>
              <p:nvPr/>
            </p:nvSpPr>
            <p:spPr bwMode="auto">
              <a:xfrm rot="60000" flipH="1">
                <a:off x="4797" y="1780"/>
                <a:ext cx="80" cy="212"/>
              </a:xfrm>
              <a:custGeom>
                <a:avLst/>
                <a:gdLst>
                  <a:gd name="T0" fmla="*/ 312 w 312"/>
                  <a:gd name="T1" fmla="*/ 617 h 623"/>
                  <a:gd name="T2" fmla="*/ 307 w 312"/>
                  <a:gd name="T3" fmla="*/ 605 h 623"/>
                  <a:gd name="T4" fmla="*/ 300 w 312"/>
                  <a:gd name="T5" fmla="*/ 594 h 623"/>
                  <a:gd name="T6" fmla="*/ 294 w 312"/>
                  <a:gd name="T7" fmla="*/ 582 h 623"/>
                  <a:gd name="T8" fmla="*/ 288 w 312"/>
                  <a:gd name="T9" fmla="*/ 570 h 623"/>
                  <a:gd name="T10" fmla="*/ 276 w 312"/>
                  <a:gd name="T11" fmla="*/ 552 h 623"/>
                  <a:gd name="T12" fmla="*/ 264 w 312"/>
                  <a:gd name="T13" fmla="*/ 528 h 623"/>
                  <a:gd name="T14" fmla="*/ 258 w 312"/>
                  <a:gd name="T15" fmla="*/ 509 h 623"/>
                  <a:gd name="T16" fmla="*/ 252 w 312"/>
                  <a:gd name="T17" fmla="*/ 498 h 623"/>
                  <a:gd name="T18" fmla="*/ 246 w 312"/>
                  <a:gd name="T19" fmla="*/ 486 h 623"/>
                  <a:gd name="T20" fmla="*/ 239 w 312"/>
                  <a:gd name="T21" fmla="*/ 474 h 623"/>
                  <a:gd name="T22" fmla="*/ 234 w 312"/>
                  <a:gd name="T23" fmla="*/ 462 h 623"/>
                  <a:gd name="T24" fmla="*/ 228 w 312"/>
                  <a:gd name="T25" fmla="*/ 450 h 623"/>
                  <a:gd name="T26" fmla="*/ 223 w 312"/>
                  <a:gd name="T27" fmla="*/ 438 h 623"/>
                  <a:gd name="T28" fmla="*/ 217 w 312"/>
                  <a:gd name="T29" fmla="*/ 426 h 623"/>
                  <a:gd name="T30" fmla="*/ 211 w 312"/>
                  <a:gd name="T31" fmla="*/ 413 h 623"/>
                  <a:gd name="T32" fmla="*/ 204 w 312"/>
                  <a:gd name="T33" fmla="*/ 402 h 623"/>
                  <a:gd name="T34" fmla="*/ 198 w 312"/>
                  <a:gd name="T35" fmla="*/ 390 h 623"/>
                  <a:gd name="T36" fmla="*/ 192 w 312"/>
                  <a:gd name="T37" fmla="*/ 377 h 623"/>
                  <a:gd name="T38" fmla="*/ 180 w 312"/>
                  <a:gd name="T39" fmla="*/ 359 h 623"/>
                  <a:gd name="T40" fmla="*/ 167 w 312"/>
                  <a:gd name="T41" fmla="*/ 336 h 623"/>
                  <a:gd name="T42" fmla="*/ 162 w 312"/>
                  <a:gd name="T43" fmla="*/ 317 h 623"/>
                  <a:gd name="T44" fmla="*/ 156 w 312"/>
                  <a:gd name="T45" fmla="*/ 305 h 623"/>
                  <a:gd name="T46" fmla="*/ 144 w 312"/>
                  <a:gd name="T47" fmla="*/ 288 h 623"/>
                  <a:gd name="T48" fmla="*/ 131 w 312"/>
                  <a:gd name="T49" fmla="*/ 269 h 623"/>
                  <a:gd name="T50" fmla="*/ 126 w 312"/>
                  <a:gd name="T51" fmla="*/ 257 h 623"/>
                  <a:gd name="T52" fmla="*/ 121 w 312"/>
                  <a:gd name="T53" fmla="*/ 246 h 623"/>
                  <a:gd name="T54" fmla="*/ 115 w 312"/>
                  <a:gd name="T55" fmla="*/ 234 h 623"/>
                  <a:gd name="T56" fmla="*/ 108 w 312"/>
                  <a:gd name="T57" fmla="*/ 222 h 623"/>
                  <a:gd name="T58" fmla="*/ 102 w 312"/>
                  <a:gd name="T59" fmla="*/ 209 h 623"/>
                  <a:gd name="T60" fmla="*/ 96 w 312"/>
                  <a:gd name="T61" fmla="*/ 192 h 623"/>
                  <a:gd name="T62" fmla="*/ 84 w 312"/>
                  <a:gd name="T63" fmla="*/ 167 h 623"/>
                  <a:gd name="T64" fmla="*/ 71 w 312"/>
                  <a:gd name="T65" fmla="*/ 150 h 623"/>
                  <a:gd name="T66" fmla="*/ 66 w 312"/>
                  <a:gd name="T67" fmla="*/ 138 h 623"/>
                  <a:gd name="T68" fmla="*/ 60 w 312"/>
                  <a:gd name="T69" fmla="*/ 126 h 623"/>
                  <a:gd name="T70" fmla="*/ 54 w 312"/>
                  <a:gd name="T71" fmla="*/ 113 h 623"/>
                  <a:gd name="T72" fmla="*/ 48 w 312"/>
                  <a:gd name="T73" fmla="*/ 102 h 623"/>
                  <a:gd name="T74" fmla="*/ 42 w 312"/>
                  <a:gd name="T75" fmla="*/ 90 h 623"/>
                  <a:gd name="T76" fmla="*/ 35 w 312"/>
                  <a:gd name="T77" fmla="*/ 77 h 623"/>
                  <a:gd name="T78" fmla="*/ 29 w 312"/>
                  <a:gd name="T79" fmla="*/ 65 h 623"/>
                  <a:gd name="T80" fmla="*/ 23 w 312"/>
                  <a:gd name="T81" fmla="*/ 48 h 623"/>
                  <a:gd name="T82" fmla="*/ 12 w 312"/>
                  <a:gd name="T83" fmla="*/ 24 h 623"/>
                  <a:gd name="T84" fmla="*/ 0 w 312"/>
                  <a:gd name="T85" fmla="*/ 5 h 6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</a:cxnLst>
                <a:rect l="0" t="0" r="r" b="b"/>
                <a:pathLst>
                  <a:path w="312" h="623">
                    <a:moveTo>
                      <a:pt x="312" y="623"/>
                    </a:moveTo>
                    <a:lnTo>
                      <a:pt x="312" y="617"/>
                    </a:lnTo>
                    <a:lnTo>
                      <a:pt x="312" y="611"/>
                    </a:lnTo>
                    <a:lnTo>
                      <a:pt x="307" y="605"/>
                    </a:lnTo>
                    <a:lnTo>
                      <a:pt x="300" y="600"/>
                    </a:lnTo>
                    <a:lnTo>
                      <a:pt x="300" y="594"/>
                    </a:lnTo>
                    <a:lnTo>
                      <a:pt x="300" y="587"/>
                    </a:lnTo>
                    <a:lnTo>
                      <a:pt x="294" y="582"/>
                    </a:lnTo>
                    <a:lnTo>
                      <a:pt x="288" y="576"/>
                    </a:lnTo>
                    <a:lnTo>
                      <a:pt x="288" y="570"/>
                    </a:lnTo>
                    <a:lnTo>
                      <a:pt x="288" y="563"/>
                    </a:lnTo>
                    <a:lnTo>
                      <a:pt x="276" y="552"/>
                    </a:lnTo>
                    <a:lnTo>
                      <a:pt x="264" y="540"/>
                    </a:lnTo>
                    <a:lnTo>
                      <a:pt x="264" y="528"/>
                    </a:lnTo>
                    <a:lnTo>
                      <a:pt x="264" y="515"/>
                    </a:lnTo>
                    <a:lnTo>
                      <a:pt x="258" y="509"/>
                    </a:lnTo>
                    <a:lnTo>
                      <a:pt x="252" y="503"/>
                    </a:lnTo>
                    <a:lnTo>
                      <a:pt x="252" y="498"/>
                    </a:lnTo>
                    <a:lnTo>
                      <a:pt x="252" y="491"/>
                    </a:lnTo>
                    <a:lnTo>
                      <a:pt x="246" y="486"/>
                    </a:lnTo>
                    <a:lnTo>
                      <a:pt x="239" y="479"/>
                    </a:lnTo>
                    <a:lnTo>
                      <a:pt x="239" y="474"/>
                    </a:lnTo>
                    <a:lnTo>
                      <a:pt x="239" y="467"/>
                    </a:lnTo>
                    <a:lnTo>
                      <a:pt x="234" y="462"/>
                    </a:lnTo>
                    <a:lnTo>
                      <a:pt x="228" y="455"/>
                    </a:lnTo>
                    <a:lnTo>
                      <a:pt x="228" y="450"/>
                    </a:lnTo>
                    <a:lnTo>
                      <a:pt x="228" y="444"/>
                    </a:lnTo>
                    <a:lnTo>
                      <a:pt x="223" y="438"/>
                    </a:lnTo>
                    <a:lnTo>
                      <a:pt x="217" y="432"/>
                    </a:lnTo>
                    <a:lnTo>
                      <a:pt x="217" y="426"/>
                    </a:lnTo>
                    <a:lnTo>
                      <a:pt x="217" y="419"/>
                    </a:lnTo>
                    <a:lnTo>
                      <a:pt x="211" y="413"/>
                    </a:lnTo>
                    <a:lnTo>
                      <a:pt x="204" y="407"/>
                    </a:lnTo>
                    <a:lnTo>
                      <a:pt x="204" y="402"/>
                    </a:lnTo>
                    <a:lnTo>
                      <a:pt x="204" y="396"/>
                    </a:lnTo>
                    <a:lnTo>
                      <a:pt x="198" y="390"/>
                    </a:lnTo>
                    <a:lnTo>
                      <a:pt x="192" y="383"/>
                    </a:lnTo>
                    <a:lnTo>
                      <a:pt x="192" y="377"/>
                    </a:lnTo>
                    <a:lnTo>
                      <a:pt x="192" y="371"/>
                    </a:lnTo>
                    <a:lnTo>
                      <a:pt x="180" y="359"/>
                    </a:lnTo>
                    <a:lnTo>
                      <a:pt x="167" y="348"/>
                    </a:lnTo>
                    <a:lnTo>
                      <a:pt x="167" y="336"/>
                    </a:lnTo>
                    <a:lnTo>
                      <a:pt x="167" y="323"/>
                    </a:lnTo>
                    <a:lnTo>
                      <a:pt x="162" y="317"/>
                    </a:lnTo>
                    <a:lnTo>
                      <a:pt x="156" y="311"/>
                    </a:lnTo>
                    <a:lnTo>
                      <a:pt x="156" y="305"/>
                    </a:lnTo>
                    <a:lnTo>
                      <a:pt x="156" y="300"/>
                    </a:lnTo>
                    <a:lnTo>
                      <a:pt x="144" y="288"/>
                    </a:lnTo>
                    <a:lnTo>
                      <a:pt x="131" y="275"/>
                    </a:lnTo>
                    <a:lnTo>
                      <a:pt x="131" y="269"/>
                    </a:lnTo>
                    <a:lnTo>
                      <a:pt x="131" y="263"/>
                    </a:lnTo>
                    <a:lnTo>
                      <a:pt x="126" y="257"/>
                    </a:lnTo>
                    <a:lnTo>
                      <a:pt x="121" y="252"/>
                    </a:lnTo>
                    <a:lnTo>
                      <a:pt x="121" y="246"/>
                    </a:lnTo>
                    <a:lnTo>
                      <a:pt x="121" y="240"/>
                    </a:lnTo>
                    <a:lnTo>
                      <a:pt x="115" y="234"/>
                    </a:lnTo>
                    <a:lnTo>
                      <a:pt x="108" y="227"/>
                    </a:lnTo>
                    <a:lnTo>
                      <a:pt x="108" y="222"/>
                    </a:lnTo>
                    <a:lnTo>
                      <a:pt x="108" y="215"/>
                    </a:lnTo>
                    <a:lnTo>
                      <a:pt x="102" y="209"/>
                    </a:lnTo>
                    <a:lnTo>
                      <a:pt x="96" y="203"/>
                    </a:lnTo>
                    <a:lnTo>
                      <a:pt x="96" y="192"/>
                    </a:lnTo>
                    <a:lnTo>
                      <a:pt x="96" y="179"/>
                    </a:lnTo>
                    <a:lnTo>
                      <a:pt x="84" y="167"/>
                    </a:lnTo>
                    <a:lnTo>
                      <a:pt x="71" y="155"/>
                    </a:lnTo>
                    <a:lnTo>
                      <a:pt x="71" y="150"/>
                    </a:lnTo>
                    <a:lnTo>
                      <a:pt x="71" y="144"/>
                    </a:lnTo>
                    <a:lnTo>
                      <a:pt x="66" y="138"/>
                    </a:lnTo>
                    <a:lnTo>
                      <a:pt x="60" y="132"/>
                    </a:lnTo>
                    <a:lnTo>
                      <a:pt x="60" y="126"/>
                    </a:lnTo>
                    <a:lnTo>
                      <a:pt x="60" y="119"/>
                    </a:lnTo>
                    <a:lnTo>
                      <a:pt x="54" y="113"/>
                    </a:lnTo>
                    <a:lnTo>
                      <a:pt x="48" y="107"/>
                    </a:lnTo>
                    <a:lnTo>
                      <a:pt x="48" y="102"/>
                    </a:lnTo>
                    <a:lnTo>
                      <a:pt x="48" y="96"/>
                    </a:lnTo>
                    <a:lnTo>
                      <a:pt x="42" y="90"/>
                    </a:lnTo>
                    <a:lnTo>
                      <a:pt x="35" y="83"/>
                    </a:lnTo>
                    <a:lnTo>
                      <a:pt x="35" y="77"/>
                    </a:lnTo>
                    <a:lnTo>
                      <a:pt x="35" y="71"/>
                    </a:lnTo>
                    <a:lnTo>
                      <a:pt x="29" y="65"/>
                    </a:lnTo>
                    <a:lnTo>
                      <a:pt x="23" y="59"/>
                    </a:lnTo>
                    <a:lnTo>
                      <a:pt x="23" y="48"/>
                    </a:lnTo>
                    <a:lnTo>
                      <a:pt x="23" y="36"/>
                    </a:lnTo>
                    <a:lnTo>
                      <a:pt x="12" y="24"/>
                    </a:lnTo>
                    <a:lnTo>
                      <a:pt x="0" y="11"/>
                    </a:lnTo>
                    <a:lnTo>
                      <a:pt x="0" y="5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5666" name="Freeform 546"/>
              <p:cNvSpPr>
                <a:spLocks/>
              </p:cNvSpPr>
              <p:nvPr/>
            </p:nvSpPr>
            <p:spPr bwMode="auto">
              <a:xfrm rot="60000" flipH="1">
                <a:off x="4895" y="1680"/>
                <a:ext cx="22" cy="66"/>
              </a:xfrm>
              <a:custGeom>
                <a:avLst/>
                <a:gdLst>
                  <a:gd name="T0" fmla="*/ 84 w 84"/>
                  <a:gd name="T1" fmla="*/ 192 h 192"/>
                  <a:gd name="T2" fmla="*/ 84 w 84"/>
                  <a:gd name="T3" fmla="*/ 186 h 192"/>
                  <a:gd name="T4" fmla="*/ 84 w 84"/>
                  <a:gd name="T5" fmla="*/ 179 h 192"/>
                  <a:gd name="T6" fmla="*/ 78 w 84"/>
                  <a:gd name="T7" fmla="*/ 173 h 192"/>
                  <a:gd name="T8" fmla="*/ 71 w 84"/>
                  <a:gd name="T9" fmla="*/ 167 h 192"/>
                  <a:gd name="T10" fmla="*/ 71 w 84"/>
                  <a:gd name="T11" fmla="*/ 161 h 192"/>
                  <a:gd name="T12" fmla="*/ 71 w 84"/>
                  <a:gd name="T13" fmla="*/ 155 h 192"/>
                  <a:gd name="T14" fmla="*/ 65 w 84"/>
                  <a:gd name="T15" fmla="*/ 150 h 192"/>
                  <a:gd name="T16" fmla="*/ 60 w 84"/>
                  <a:gd name="T17" fmla="*/ 143 h 192"/>
                  <a:gd name="T18" fmla="*/ 60 w 84"/>
                  <a:gd name="T19" fmla="*/ 131 h 192"/>
                  <a:gd name="T20" fmla="*/ 60 w 84"/>
                  <a:gd name="T21" fmla="*/ 119 h 192"/>
                  <a:gd name="T22" fmla="*/ 54 w 84"/>
                  <a:gd name="T23" fmla="*/ 113 h 192"/>
                  <a:gd name="T24" fmla="*/ 48 w 84"/>
                  <a:gd name="T25" fmla="*/ 107 h 192"/>
                  <a:gd name="T26" fmla="*/ 48 w 84"/>
                  <a:gd name="T27" fmla="*/ 102 h 192"/>
                  <a:gd name="T28" fmla="*/ 48 w 84"/>
                  <a:gd name="T29" fmla="*/ 96 h 192"/>
                  <a:gd name="T30" fmla="*/ 42 w 84"/>
                  <a:gd name="T31" fmla="*/ 90 h 192"/>
                  <a:gd name="T32" fmla="*/ 36 w 84"/>
                  <a:gd name="T33" fmla="*/ 83 h 192"/>
                  <a:gd name="T34" fmla="*/ 36 w 84"/>
                  <a:gd name="T35" fmla="*/ 77 h 192"/>
                  <a:gd name="T36" fmla="*/ 36 w 84"/>
                  <a:gd name="T37" fmla="*/ 71 h 192"/>
                  <a:gd name="T38" fmla="*/ 30 w 84"/>
                  <a:gd name="T39" fmla="*/ 65 h 192"/>
                  <a:gd name="T40" fmla="*/ 24 w 84"/>
                  <a:gd name="T41" fmla="*/ 59 h 192"/>
                  <a:gd name="T42" fmla="*/ 24 w 84"/>
                  <a:gd name="T43" fmla="*/ 53 h 192"/>
                  <a:gd name="T44" fmla="*/ 24 w 84"/>
                  <a:gd name="T45" fmla="*/ 46 h 192"/>
                  <a:gd name="T46" fmla="*/ 19 w 84"/>
                  <a:gd name="T47" fmla="*/ 42 h 192"/>
                  <a:gd name="T48" fmla="*/ 11 w 84"/>
                  <a:gd name="T49" fmla="*/ 35 h 192"/>
                  <a:gd name="T50" fmla="*/ 11 w 84"/>
                  <a:gd name="T51" fmla="*/ 29 h 192"/>
                  <a:gd name="T52" fmla="*/ 11 w 84"/>
                  <a:gd name="T53" fmla="*/ 23 h 192"/>
                  <a:gd name="T54" fmla="*/ 6 w 84"/>
                  <a:gd name="T55" fmla="*/ 17 h 192"/>
                  <a:gd name="T56" fmla="*/ 0 w 84"/>
                  <a:gd name="T57" fmla="*/ 11 h 192"/>
                  <a:gd name="T58" fmla="*/ 0 w 84"/>
                  <a:gd name="T59" fmla="*/ 5 h 192"/>
                  <a:gd name="T60" fmla="*/ 0 w 84"/>
                  <a:gd name="T61" fmla="*/ 0 h 1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</a:cxnLst>
                <a:rect l="0" t="0" r="r" b="b"/>
                <a:pathLst>
                  <a:path w="84" h="192">
                    <a:moveTo>
                      <a:pt x="84" y="192"/>
                    </a:moveTo>
                    <a:lnTo>
                      <a:pt x="84" y="186"/>
                    </a:lnTo>
                    <a:lnTo>
                      <a:pt x="84" y="179"/>
                    </a:lnTo>
                    <a:lnTo>
                      <a:pt x="78" y="173"/>
                    </a:lnTo>
                    <a:lnTo>
                      <a:pt x="71" y="167"/>
                    </a:lnTo>
                    <a:lnTo>
                      <a:pt x="71" y="161"/>
                    </a:lnTo>
                    <a:lnTo>
                      <a:pt x="71" y="155"/>
                    </a:lnTo>
                    <a:lnTo>
                      <a:pt x="65" y="150"/>
                    </a:lnTo>
                    <a:lnTo>
                      <a:pt x="60" y="143"/>
                    </a:lnTo>
                    <a:lnTo>
                      <a:pt x="60" y="131"/>
                    </a:lnTo>
                    <a:lnTo>
                      <a:pt x="60" y="119"/>
                    </a:lnTo>
                    <a:lnTo>
                      <a:pt x="54" y="113"/>
                    </a:lnTo>
                    <a:lnTo>
                      <a:pt x="48" y="107"/>
                    </a:lnTo>
                    <a:lnTo>
                      <a:pt x="48" y="102"/>
                    </a:lnTo>
                    <a:lnTo>
                      <a:pt x="48" y="96"/>
                    </a:lnTo>
                    <a:lnTo>
                      <a:pt x="42" y="90"/>
                    </a:lnTo>
                    <a:lnTo>
                      <a:pt x="36" y="83"/>
                    </a:lnTo>
                    <a:lnTo>
                      <a:pt x="36" y="77"/>
                    </a:lnTo>
                    <a:lnTo>
                      <a:pt x="36" y="71"/>
                    </a:lnTo>
                    <a:lnTo>
                      <a:pt x="30" y="65"/>
                    </a:lnTo>
                    <a:lnTo>
                      <a:pt x="24" y="59"/>
                    </a:lnTo>
                    <a:lnTo>
                      <a:pt x="24" y="53"/>
                    </a:lnTo>
                    <a:lnTo>
                      <a:pt x="24" y="46"/>
                    </a:lnTo>
                    <a:lnTo>
                      <a:pt x="19" y="42"/>
                    </a:lnTo>
                    <a:lnTo>
                      <a:pt x="11" y="35"/>
                    </a:lnTo>
                    <a:lnTo>
                      <a:pt x="11" y="29"/>
                    </a:lnTo>
                    <a:lnTo>
                      <a:pt x="11" y="23"/>
                    </a:lnTo>
                    <a:lnTo>
                      <a:pt x="6" y="17"/>
                    </a:lnTo>
                    <a:lnTo>
                      <a:pt x="0" y="11"/>
                    </a:lnTo>
                    <a:lnTo>
                      <a:pt x="0" y="5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5667" name="Freeform 547"/>
              <p:cNvSpPr>
                <a:spLocks/>
              </p:cNvSpPr>
              <p:nvPr/>
            </p:nvSpPr>
            <p:spPr bwMode="auto">
              <a:xfrm rot="60000" flipH="1">
                <a:off x="4934" y="1588"/>
                <a:ext cx="22" cy="61"/>
              </a:xfrm>
              <a:custGeom>
                <a:avLst/>
                <a:gdLst>
                  <a:gd name="T0" fmla="*/ 84 w 84"/>
                  <a:gd name="T1" fmla="*/ 180 h 180"/>
                  <a:gd name="T2" fmla="*/ 84 w 84"/>
                  <a:gd name="T3" fmla="*/ 175 h 180"/>
                  <a:gd name="T4" fmla="*/ 84 w 84"/>
                  <a:gd name="T5" fmla="*/ 169 h 180"/>
                  <a:gd name="T6" fmla="*/ 78 w 84"/>
                  <a:gd name="T7" fmla="*/ 163 h 180"/>
                  <a:gd name="T8" fmla="*/ 72 w 84"/>
                  <a:gd name="T9" fmla="*/ 156 h 180"/>
                  <a:gd name="T10" fmla="*/ 72 w 84"/>
                  <a:gd name="T11" fmla="*/ 150 h 180"/>
                  <a:gd name="T12" fmla="*/ 72 w 84"/>
                  <a:gd name="T13" fmla="*/ 144 h 180"/>
                  <a:gd name="T14" fmla="*/ 66 w 84"/>
                  <a:gd name="T15" fmla="*/ 138 h 180"/>
                  <a:gd name="T16" fmla="*/ 59 w 84"/>
                  <a:gd name="T17" fmla="*/ 132 h 180"/>
                  <a:gd name="T18" fmla="*/ 59 w 84"/>
                  <a:gd name="T19" fmla="*/ 127 h 180"/>
                  <a:gd name="T20" fmla="*/ 59 w 84"/>
                  <a:gd name="T21" fmla="*/ 120 h 180"/>
                  <a:gd name="T22" fmla="*/ 55 w 84"/>
                  <a:gd name="T23" fmla="*/ 114 h 180"/>
                  <a:gd name="T24" fmla="*/ 48 w 84"/>
                  <a:gd name="T25" fmla="*/ 108 h 180"/>
                  <a:gd name="T26" fmla="*/ 48 w 84"/>
                  <a:gd name="T27" fmla="*/ 102 h 180"/>
                  <a:gd name="T28" fmla="*/ 48 w 84"/>
                  <a:gd name="T29" fmla="*/ 96 h 180"/>
                  <a:gd name="T30" fmla="*/ 36 w 84"/>
                  <a:gd name="T31" fmla="*/ 84 h 180"/>
                  <a:gd name="T32" fmla="*/ 23 w 84"/>
                  <a:gd name="T33" fmla="*/ 73 h 180"/>
                  <a:gd name="T34" fmla="*/ 23 w 84"/>
                  <a:gd name="T35" fmla="*/ 61 h 180"/>
                  <a:gd name="T36" fmla="*/ 23 w 84"/>
                  <a:gd name="T37" fmla="*/ 48 h 180"/>
                  <a:gd name="T38" fmla="*/ 11 w 84"/>
                  <a:gd name="T39" fmla="*/ 36 h 180"/>
                  <a:gd name="T40" fmla="*/ 0 w 84"/>
                  <a:gd name="T41" fmla="*/ 23 h 180"/>
                  <a:gd name="T42" fmla="*/ 0 w 84"/>
                  <a:gd name="T43" fmla="*/ 12 h 180"/>
                  <a:gd name="T44" fmla="*/ 0 w 84"/>
                  <a:gd name="T45" fmla="*/ 0 h 1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l="0" t="0" r="r" b="b"/>
                <a:pathLst>
                  <a:path w="84" h="180">
                    <a:moveTo>
                      <a:pt x="84" y="180"/>
                    </a:moveTo>
                    <a:lnTo>
                      <a:pt x="84" y="175"/>
                    </a:lnTo>
                    <a:lnTo>
                      <a:pt x="84" y="169"/>
                    </a:lnTo>
                    <a:lnTo>
                      <a:pt x="78" y="163"/>
                    </a:lnTo>
                    <a:lnTo>
                      <a:pt x="72" y="156"/>
                    </a:lnTo>
                    <a:lnTo>
                      <a:pt x="72" y="150"/>
                    </a:lnTo>
                    <a:lnTo>
                      <a:pt x="72" y="144"/>
                    </a:lnTo>
                    <a:lnTo>
                      <a:pt x="66" y="138"/>
                    </a:lnTo>
                    <a:lnTo>
                      <a:pt x="59" y="132"/>
                    </a:lnTo>
                    <a:lnTo>
                      <a:pt x="59" y="127"/>
                    </a:lnTo>
                    <a:lnTo>
                      <a:pt x="59" y="120"/>
                    </a:lnTo>
                    <a:lnTo>
                      <a:pt x="55" y="114"/>
                    </a:lnTo>
                    <a:lnTo>
                      <a:pt x="48" y="108"/>
                    </a:lnTo>
                    <a:lnTo>
                      <a:pt x="48" y="102"/>
                    </a:lnTo>
                    <a:lnTo>
                      <a:pt x="48" y="96"/>
                    </a:lnTo>
                    <a:lnTo>
                      <a:pt x="36" y="84"/>
                    </a:lnTo>
                    <a:lnTo>
                      <a:pt x="23" y="73"/>
                    </a:lnTo>
                    <a:lnTo>
                      <a:pt x="23" y="61"/>
                    </a:lnTo>
                    <a:lnTo>
                      <a:pt x="23" y="48"/>
                    </a:lnTo>
                    <a:lnTo>
                      <a:pt x="11" y="36"/>
                    </a:lnTo>
                    <a:lnTo>
                      <a:pt x="0" y="23"/>
                    </a:lnTo>
                    <a:lnTo>
                      <a:pt x="0" y="12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5668" name="Freeform 548"/>
              <p:cNvSpPr>
                <a:spLocks/>
              </p:cNvSpPr>
              <p:nvPr/>
            </p:nvSpPr>
            <p:spPr bwMode="auto">
              <a:xfrm rot="60000" flipH="1">
                <a:off x="4975" y="1482"/>
                <a:ext cx="26" cy="61"/>
              </a:xfrm>
              <a:custGeom>
                <a:avLst/>
                <a:gdLst>
                  <a:gd name="T0" fmla="*/ 96 w 96"/>
                  <a:gd name="T1" fmla="*/ 180 h 180"/>
                  <a:gd name="T2" fmla="*/ 90 w 96"/>
                  <a:gd name="T3" fmla="*/ 174 h 180"/>
                  <a:gd name="T4" fmla="*/ 83 w 96"/>
                  <a:gd name="T5" fmla="*/ 168 h 180"/>
                  <a:gd name="T6" fmla="*/ 83 w 96"/>
                  <a:gd name="T7" fmla="*/ 163 h 180"/>
                  <a:gd name="T8" fmla="*/ 83 w 96"/>
                  <a:gd name="T9" fmla="*/ 156 h 180"/>
                  <a:gd name="T10" fmla="*/ 77 w 96"/>
                  <a:gd name="T11" fmla="*/ 150 h 180"/>
                  <a:gd name="T12" fmla="*/ 72 w 96"/>
                  <a:gd name="T13" fmla="*/ 144 h 180"/>
                  <a:gd name="T14" fmla="*/ 72 w 96"/>
                  <a:gd name="T15" fmla="*/ 139 h 180"/>
                  <a:gd name="T16" fmla="*/ 72 w 96"/>
                  <a:gd name="T17" fmla="*/ 132 h 180"/>
                  <a:gd name="T18" fmla="*/ 66 w 96"/>
                  <a:gd name="T19" fmla="*/ 127 h 180"/>
                  <a:gd name="T20" fmla="*/ 60 w 96"/>
                  <a:gd name="T21" fmla="*/ 120 h 180"/>
                  <a:gd name="T22" fmla="*/ 60 w 96"/>
                  <a:gd name="T23" fmla="*/ 114 h 180"/>
                  <a:gd name="T24" fmla="*/ 60 w 96"/>
                  <a:gd name="T25" fmla="*/ 108 h 180"/>
                  <a:gd name="T26" fmla="*/ 54 w 96"/>
                  <a:gd name="T27" fmla="*/ 102 h 180"/>
                  <a:gd name="T28" fmla="*/ 47 w 96"/>
                  <a:gd name="T29" fmla="*/ 95 h 180"/>
                  <a:gd name="T30" fmla="*/ 47 w 96"/>
                  <a:gd name="T31" fmla="*/ 91 h 180"/>
                  <a:gd name="T32" fmla="*/ 47 w 96"/>
                  <a:gd name="T33" fmla="*/ 83 h 180"/>
                  <a:gd name="T34" fmla="*/ 42 w 96"/>
                  <a:gd name="T35" fmla="*/ 78 h 180"/>
                  <a:gd name="T36" fmla="*/ 36 w 96"/>
                  <a:gd name="T37" fmla="*/ 72 h 180"/>
                  <a:gd name="T38" fmla="*/ 36 w 96"/>
                  <a:gd name="T39" fmla="*/ 66 h 180"/>
                  <a:gd name="T40" fmla="*/ 36 w 96"/>
                  <a:gd name="T41" fmla="*/ 60 h 180"/>
                  <a:gd name="T42" fmla="*/ 31 w 96"/>
                  <a:gd name="T43" fmla="*/ 54 h 180"/>
                  <a:gd name="T44" fmla="*/ 24 w 96"/>
                  <a:gd name="T45" fmla="*/ 48 h 180"/>
                  <a:gd name="T46" fmla="*/ 24 w 96"/>
                  <a:gd name="T47" fmla="*/ 42 h 180"/>
                  <a:gd name="T48" fmla="*/ 24 w 96"/>
                  <a:gd name="T49" fmla="*/ 37 h 180"/>
                  <a:gd name="T50" fmla="*/ 18 w 96"/>
                  <a:gd name="T51" fmla="*/ 31 h 180"/>
                  <a:gd name="T52" fmla="*/ 12 w 96"/>
                  <a:gd name="T53" fmla="*/ 24 h 180"/>
                  <a:gd name="T54" fmla="*/ 12 w 96"/>
                  <a:gd name="T55" fmla="*/ 18 h 180"/>
                  <a:gd name="T56" fmla="*/ 12 w 96"/>
                  <a:gd name="T57" fmla="*/ 12 h 180"/>
                  <a:gd name="T58" fmla="*/ 6 w 96"/>
                  <a:gd name="T59" fmla="*/ 6 h 180"/>
                  <a:gd name="T60" fmla="*/ 0 w 96"/>
                  <a:gd name="T61" fmla="*/ 0 h 1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</a:cxnLst>
                <a:rect l="0" t="0" r="r" b="b"/>
                <a:pathLst>
                  <a:path w="96" h="180">
                    <a:moveTo>
                      <a:pt x="96" y="180"/>
                    </a:moveTo>
                    <a:lnTo>
                      <a:pt x="90" y="174"/>
                    </a:lnTo>
                    <a:lnTo>
                      <a:pt x="83" y="168"/>
                    </a:lnTo>
                    <a:lnTo>
                      <a:pt x="83" y="163"/>
                    </a:lnTo>
                    <a:lnTo>
                      <a:pt x="83" y="156"/>
                    </a:lnTo>
                    <a:lnTo>
                      <a:pt x="77" y="150"/>
                    </a:lnTo>
                    <a:lnTo>
                      <a:pt x="72" y="144"/>
                    </a:lnTo>
                    <a:lnTo>
                      <a:pt x="72" y="139"/>
                    </a:lnTo>
                    <a:lnTo>
                      <a:pt x="72" y="132"/>
                    </a:lnTo>
                    <a:lnTo>
                      <a:pt x="66" y="127"/>
                    </a:lnTo>
                    <a:lnTo>
                      <a:pt x="60" y="120"/>
                    </a:lnTo>
                    <a:lnTo>
                      <a:pt x="60" y="114"/>
                    </a:lnTo>
                    <a:lnTo>
                      <a:pt x="60" y="108"/>
                    </a:lnTo>
                    <a:lnTo>
                      <a:pt x="54" y="102"/>
                    </a:lnTo>
                    <a:lnTo>
                      <a:pt x="47" y="95"/>
                    </a:lnTo>
                    <a:lnTo>
                      <a:pt x="47" y="91"/>
                    </a:lnTo>
                    <a:lnTo>
                      <a:pt x="47" y="83"/>
                    </a:lnTo>
                    <a:lnTo>
                      <a:pt x="42" y="78"/>
                    </a:lnTo>
                    <a:lnTo>
                      <a:pt x="36" y="72"/>
                    </a:lnTo>
                    <a:lnTo>
                      <a:pt x="36" y="66"/>
                    </a:lnTo>
                    <a:lnTo>
                      <a:pt x="36" y="60"/>
                    </a:lnTo>
                    <a:lnTo>
                      <a:pt x="31" y="54"/>
                    </a:lnTo>
                    <a:lnTo>
                      <a:pt x="24" y="48"/>
                    </a:lnTo>
                    <a:lnTo>
                      <a:pt x="24" y="42"/>
                    </a:lnTo>
                    <a:lnTo>
                      <a:pt x="24" y="37"/>
                    </a:lnTo>
                    <a:lnTo>
                      <a:pt x="18" y="31"/>
                    </a:lnTo>
                    <a:lnTo>
                      <a:pt x="12" y="24"/>
                    </a:lnTo>
                    <a:lnTo>
                      <a:pt x="12" y="18"/>
                    </a:lnTo>
                    <a:lnTo>
                      <a:pt x="12" y="12"/>
                    </a:lnTo>
                    <a:lnTo>
                      <a:pt x="6" y="6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5669" name="Freeform 549"/>
              <p:cNvSpPr>
                <a:spLocks/>
              </p:cNvSpPr>
              <p:nvPr/>
            </p:nvSpPr>
            <p:spPr bwMode="auto">
              <a:xfrm rot="60000" flipH="1">
                <a:off x="5014" y="1375"/>
                <a:ext cx="28" cy="73"/>
              </a:xfrm>
              <a:custGeom>
                <a:avLst/>
                <a:gdLst>
                  <a:gd name="T0" fmla="*/ 108 w 108"/>
                  <a:gd name="T1" fmla="*/ 215 h 215"/>
                  <a:gd name="T2" fmla="*/ 103 w 108"/>
                  <a:gd name="T3" fmla="*/ 209 h 215"/>
                  <a:gd name="T4" fmla="*/ 96 w 108"/>
                  <a:gd name="T5" fmla="*/ 204 h 215"/>
                  <a:gd name="T6" fmla="*/ 96 w 108"/>
                  <a:gd name="T7" fmla="*/ 198 h 215"/>
                  <a:gd name="T8" fmla="*/ 96 w 108"/>
                  <a:gd name="T9" fmla="*/ 192 h 215"/>
                  <a:gd name="T10" fmla="*/ 91 w 108"/>
                  <a:gd name="T11" fmla="*/ 186 h 215"/>
                  <a:gd name="T12" fmla="*/ 86 w 108"/>
                  <a:gd name="T13" fmla="*/ 179 h 215"/>
                  <a:gd name="T14" fmla="*/ 86 w 108"/>
                  <a:gd name="T15" fmla="*/ 174 h 215"/>
                  <a:gd name="T16" fmla="*/ 86 w 108"/>
                  <a:gd name="T17" fmla="*/ 168 h 215"/>
                  <a:gd name="T18" fmla="*/ 73 w 108"/>
                  <a:gd name="T19" fmla="*/ 157 h 215"/>
                  <a:gd name="T20" fmla="*/ 61 w 108"/>
                  <a:gd name="T21" fmla="*/ 144 h 215"/>
                  <a:gd name="T22" fmla="*/ 61 w 108"/>
                  <a:gd name="T23" fmla="*/ 132 h 215"/>
                  <a:gd name="T24" fmla="*/ 61 w 108"/>
                  <a:gd name="T25" fmla="*/ 120 h 215"/>
                  <a:gd name="T26" fmla="*/ 49 w 108"/>
                  <a:gd name="T27" fmla="*/ 107 h 215"/>
                  <a:gd name="T28" fmla="*/ 36 w 108"/>
                  <a:gd name="T29" fmla="*/ 96 h 215"/>
                  <a:gd name="T30" fmla="*/ 36 w 108"/>
                  <a:gd name="T31" fmla="*/ 84 h 215"/>
                  <a:gd name="T32" fmla="*/ 36 w 108"/>
                  <a:gd name="T33" fmla="*/ 71 h 215"/>
                  <a:gd name="T34" fmla="*/ 25 w 108"/>
                  <a:gd name="T35" fmla="*/ 59 h 215"/>
                  <a:gd name="T36" fmla="*/ 13 w 108"/>
                  <a:gd name="T37" fmla="*/ 48 h 215"/>
                  <a:gd name="T38" fmla="*/ 13 w 108"/>
                  <a:gd name="T39" fmla="*/ 42 h 215"/>
                  <a:gd name="T40" fmla="*/ 13 w 108"/>
                  <a:gd name="T41" fmla="*/ 36 h 215"/>
                  <a:gd name="T42" fmla="*/ 7 w 108"/>
                  <a:gd name="T43" fmla="*/ 30 h 215"/>
                  <a:gd name="T44" fmla="*/ 0 w 108"/>
                  <a:gd name="T45" fmla="*/ 24 h 215"/>
                  <a:gd name="T46" fmla="*/ 0 w 108"/>
                  <a:gd name="T47" fmla="*/ 13 h 215"/>
                  <a:gd name="T48" fmla="*/ 0 w 108"/>
                  <a:gd name="T49" fmla="*/ 0 h 2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108" h="215">
                    <a:moveTo>
                      <a:pt x="108" y="215"/>
                    </a:moveTo>
                    <a:lnTo>
                      <a:pt x="103" y="209"/>
                    </a:lnTo>
                    <a:lnTo>
                      <a:pt x="96" y="204"/>
                    </a:lnTo>
                    <a:lnTo>
                      <a:pt x="96" y="198"/>
                    </a:lnTo>
                    <a:lnTo>
                      <a:pt x="96" y="192"/>
                    </a:lnTo>
                    <a:lnTo>
                      <a:pt x="91" y="186"/>
                    </a:lnTo>
                    <a:lnTo>
                      <a:pt x="86" y="179"/>
                    </a:lnTo>
                    <a:lnTo>
                      <a:pt x="86" y="174"/>
                    </a:lnTo>
                    <a:lnTo>
                      <a:pt x="86" y="168"/>
                    </a:lnTo>
                    <a:lnTo>
                      <a:pt x="73" y="157"/>
                    </a:lnTo>
                    <a:lnTo>
                      <a:pt x="61" y="144"/>
                    </a:lnTo>
                    <a:lnTo>
                      <a:pt x="61" y="132"/>
                    </a:lnTo>
                    <a:lnTo>
                      <a:pt x="61" y="120"/>
                    </a:lnTo>
                    <a:lnTo>
                      <a:pt x="49" y="107"/>
                    </a:lnTo>
                    <a:lnTo>
                      <a:pt x="36" y="96"/>
                    </a:lnTo>
                    <a:lnTo>
                      <a:pt x="36" y="84"/>
                    </a:lnTo>
                    <a:lnTo>
                      <a:pt x="36" y="71"/>
                    </a:lnTo>
                    <a:lnTo>
                      <a:pt x="25" y="59"/>
                    </a:lnTo>
                    <a:lnTo>
                      <a:pt x="13" y="48"/>
                    </a:lnTo>
                    <a:lnTo>
                      <a:pt x="13" y="42"/>
                    </a:lnTo>
                    <a:lnTo>
                      <a:pt x="13" y="36"/>
                    </a:lnTo>
                    <a:lnTo>
                      <a:pt x="7" y="30"/>
                    </a:lnTo>
                    <a:lnTo>
                      <a:pt x="0" y="24"/>
                    </a:lnTo>
                    <a:lnTo>
                      <a:pt x="0" y="13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5670" name="Freeform 550"/>
              <p:cNvSpPr>
                <a:spLocks/>
              </p:cNvSpPr>
              <p:nvPr/>
            </p:nvSpPr>
            <p:spPr bwMode="auto">
              <a:xfrm rot="60000" flipH="1">
                <a:off x="5066" y="1268"/>
                <a:ext cx="22" cy="61"/>
              </a:xfrm>
              <a:custGeom>
                <a:avLst/>
                <a:gdLst>
                  <a:gd name="T0" fmla="*/ 85 w 85"/>
                  <a:gd name="T1" fmla="*/ 179 h 179"/>
                  <a:gd name="T2" fmla="*/ 85 w 85"/>
                  <a:gd name="T3" fmla="*/ 173 h 179"/>
                  <a:gd name="T4" fmla="*/ 85 w 85"/>
                  <a:gd name="T5" fmla="*/ 168 h 179"/>
                  <a:gd name="T6" fmla="*/ 79 w 85"/>
                  <a:gd name="T7" fmla="*/ 162 h 179"/>
                  <a:gd name="T8" fmla="*/ 72 w 85"/>
                  <a:gd name="T9" fmla="*/ 156 h 179"/>
                  <a:gd name="T10" fmla="*/ 72 w 85"/>
                  <a:gd name="T11" fmla="*/ 150 h 179"/>
                  <a:gd name="T12" fmla="*/ 72 w 85"/>
                  <a:gd name="T13" fmla="*/ 144 h 179"/>
                  <a:gd name="T14" fmla="*/ 66 w 85"/>
                  <a:gd name="T15" fmla="*/ 138 h 179"/>
                  <a:gd name="T16" fmla="*/ 60 w 85"/>
                  <a:gd name="T17" fmla="*/ 132 h 179"/>
                  <a:gd name="T18" fmla="*/ 60 w 85"/>
                  <a:gd name="T19" fmla="*/ 127 h 179"/>
                  <a:gd name="T20" fmla="*/ 60 w 85"/>
                  <a:gd name="T21" fmla="*/ 119 h 179"/>
                  <a:gd name="T22" fmla="*/ 54 w 85"/>
                  <a:gd name="T23" fmla="*/ 114 h 179"/>
                  <a:gd name="T24" fmla="*/ 49 w 85"/>
                  <a:gd name="T25" fmla="*/ 108 h 179"/>
                  <a:gd name="T26" fmla="*/ 49 w 85"/>
                  <a:gd name="T27" fmla="*/ 102 h 179"/>
                  <a:gd name="T28" fmla="*/ 49 w 85"/>
                  <a:gd name="T29" fmla="*/ 96 h 179"/>
                  <a:gd name="T30" fmla="*/ 43 w 85"/>
                  <a:gd name="T31" fmla="*/ 90 h 179"/>
                  <a:gd name="T32" fmla="*/ 37 w 85"/>
                  <a:gd name="T33" fmla="*/ 83 h 179"/>
                  <a:gd name="T34" fmla="*/ 37 w 85"/>
                  <a:gd name="T35" fmla="*/ 77 h 179"/>
                  <a:gd name="T36" fmla="*/ 37 w 85"/>
                  <a:gd name="T37" fmla="*/ 71 h 179"/>
                  <a:gd name="T38" fmla="*/ 31 w 85"/>
                  <a:gd name="T39" fmla="*/ 66 h 179"/>
                  <a:gd name="T40" fmla="*/ 25 w 85"/>
                  <a:gd name="T41" fmla="*/ 60 h 179"/>
                  <a:gd name="T42" fmla="*/ 25 w 85"/>
                  <a:gd name="T43" fmla="*/ 54 h 179"/>
                  <a:gd name="T44" fmla="*/ 25 w 85"/>
                  <a:gd name="T45" fmla="*/ 48 h 179"/>
                  <a:gd name="T46" fmla="*/ 19 w 85"/>
                  <a:gd name="T47" fmla="*/ 42 h 179"/>
                  <a:gd name="T48" fmla="*/ 12 w 85"/>
                  <a:gd name="T49" fmla="*/ 36 h 179"/>
                  <a:gd name="T50" fmla="*/ 12 w 85"/>
                  <a:gd name="T51" fmla="*/ 30 h 179"/>
                  <a:gd name="T52" fmla="*/ 12 w 85"/>
                  <a:gd name="T53" fmla="*/ 23 h 179"/>
                  <a:gd name="T54" fmla="*/ 8 w 85"/>
                  <a:gd name="T55" fmla="*/ 19 h 179"/>
                  <a:gd name="T56" fmla="*/ 0 w 85"/>
                  <a:gd name="T57" fmla="*/ 12 h 179"/>
                  <a:gd name="T58" fmla="*/ 0 w 85"/>
                  <a:gd name="T59" fmla="*/ 6 h 179"/>
                  <a:gd name="T60" fmla="*/ 0 w 85"/>
                  <a:gd name="T61" fmla="*/ 0 h 17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</a:cxnLst>
                <a:rect l="0" t="0" r="r" b="b"/>
                <a:pathLst>
                  <a:path w="85" h="179">
                    <a:moveTo>
                      <a:pt x="85" y="179"/>
                    </a:moveTo>
                    <a:lnTo>
                      <a:pt x="85" y="173"/>
                    </a:lnTo>
                    <a:lnTo>
                      <a:pt x="85" y="168"/>
                    </a:lnTo>
                    <a:lnTo>
                      <a:pt x="79" y="162"/>
                    </a:lnTo>
                    <a:lnTo>
                      <a:pt x="72" y="156"/>
                    </a:lnTo>
                    <a:lnTo>
                      <a:pt x="72" y="150"/>
                    </a:lnTo>
                    <a:lnTo>
                      <a:pt x="72" y="144"/>
                    </a:lnTo>
                    <a:lnTo>
                      <a:pt x="66" y="138"/>
                    </a:lnTo>
                    <a:lnTo>
                      <a:pt x="60" y="132"/>
                    </a:lnTo>
                    <a:lnTo>
                      <a:pt x="60" y="127"/>
                    </a:lnTo>
                    <a:lnTo>
                      <a:pt x="60" y="119"/>
                    </a:lnTo>
                    <a:lnTo>
                      <a:pt x="54" y="114"/>
                    </a:lnTo>
                    <a:lnTo>
                      <a:pt x="49" y="108"/>
                    </a:lnTo>
                    <a:lnTo>
                      <a:pt x="49" y="102"/>
                    </a:lnTo>
                    <a:lnTo>
                      <a:pt x="49" y="96"/>
                    </a:lnTo>
                    <a:lnTo>
                      <a:pt x="43" y="90"/>
                    </a:lnTo>
                    <a:lnTo>
                      <a:pt x="37" y="83"/>
                    </a:lnTo>
                    <a:lnTo>
                      <a:pt x="37" y="77"/>
                    </a:lnTo>
                    <a:lnTo>
                      <a:pt x="37" y="71"/>
                    </a:lnTo>
                    <a:lnTo>
                      <a:pt x="31" y="66"/>
                    </a:lnTo>
                    <a:lnTo>
                      <a:pt x="25" y="60"/>
                    </a:lnTo>
                    <a:lnTo>
                      <a:pt x="25" y="54"/>
                    </a:lnTo>
                    <a:lnTo>
                      <a:pt x="25" y="48"/>
                    </a:lnTo>
                    <a:lnTo>
                      <a:pt x="19" y="42"/>
                    </a:lnTo>
                    <a:lnTo>
                      <a:pt x="12" y="36"/>
                    </a:lnTo>
                    <a:lnTo>
                      <a:pt x="12" y="30"/>
                    </a:lnTo>
                    <a:lnTo>
                      <a:pt x="12" y="23"/>
                    </a:lnTo>
                    <a:lnTo>
                      <a:pt x="8" y="19"/>
                    </a:lnTo>
                    <a:lnTo>
                      <a:pt x="0" y="12"/>
                    </a:lnTo>
                    <a:lnTo>
                      <a:pt x="0" y="6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5671" name="Freeform 551"/>
              <p:cNvSpPr>
                <a:spLocks/>
              </p:cNvSpPr>
              <p:nvPr/>
            </p:nvSpPr>
            <p:spPr bwMode="auto">
              <a:xfrm rot="60000" flipH="1">
                <a:off x="5104" y="1180"/>
                <a:ext cx="19" cy="49"/>
              </a:xfrm>
              <a:custGeom>
                <a:avLst/>
                <a:gdLst>
                  <a:gd name="T0" fmla="*/ 73 w 73"/>
                  <a:gd name="T1" fmla="*/ 144 h 144"/>
                  <a:gd name="T2" fmla="*/ 61 w 73"/>
                  <a:gd name="T3" fmla="*/ 133 h 144"/>
                  <a:gd name="T4" fmla="*/ 49 w 73"/>
                  <a:gd name="T5" fmla="*/ 121 h 144"/>
                  <a:gd name="T6" fmla="*/ 49 w 73"/>
                  <a:gd name="T7" fmla="*/ 115 h 144"/>
                  <a:gd name="T8" fmla="*/ 49 w 73"/>
                  <a:gd name="T9" fmla="*/ 108 h 144"/>
                  <a:gd name="T10" fmla="*/ 43 w 73"/>
                  <a:gd name="T11" fmla="*/ 103 h 144"/>
                  <a:gd name="T12" fmla="*/ 36 w 73"/>
                  <a:gd name="T13" fmla="*/ 97 h 144"/>
                  <a:gd name="T14" fmla="*/ 36 w 73"/>
                  <a:gd name="T15" fmla="*/ 92 h 144"/>
                  <a:gd name="T16" fmla="*/ 36 w 73"/>
                  <a:gd name="T17" fmla="*/ 84 h 144"/>
                  <a:gd name="T18" fmla="*/ 31 w 73"/>
                  <a:gd name="T19" fmla="*/ 79 h 144"/>
                  <a:gd name="T20" fmla="*/ 25 w 73"/>
                  <a:gd name="T21" fmla="*/ 73 h 144"/>
                  <a:gd name="T22" fmla="*/ 25 w 73"/>
                  <a:gd name="T23" fmla="*/ 61 h 144"/>
                  <a:gd name="T24" fmla="*/ 25 w 73"/>
                  <a:gd name="T25" fmla="*/ 48 h 144"/>
                  <a:gd name="T26" fmla="*/ 13 w 73"/>
                  <a:gd name="T27" fmla="*/ 36 h 144"/>
                  <a:gd name="T28" fmla="*/ 0 w 73"/>
                  <a:gd name="T29" fmla="*/ 25 h 144"/>
                  <a:gd name="T30" fmla="*/ 0 w 73"/>
                  <a:gd name="T31" fmla="*/ 13 h 144"/>
                  <a:gd name="T32" fmla="*/ 0 w 73"/>
                  <a:gd name="T33" fmla="*/ 0 h 1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73" h="144">
                    <a:moveTo>
                      <a:pt x="73" y="144"/>
                    </a:moveTo>
                    <a:lnTo>
                      <a:pt x="61" y="133"/>
                    </a:lnTo>
                    <a:lnTo>
                      <a:pt x="49" y="121"/>
                    </a:lnTo>
                    <a:lnTo>
                      <a:pt x="49" y="115"/>
                    </a:lnTo>
                    <a:lnTo>
                      <a:pt x="49" y="108"/>
                    </a:lnTo>
                    <a:lnTo>
                      <a:pt x="43" y="103"/>
                    </a:lnTo>
                    <a:lnTo>
                      <a:pt x="36" y="97"/>
                    </a:lnTo>
                    <a:lnTo>
                      <a:pt x="36" y="92"/>
                    </a:lnTo>
                    <a:lnTo>
                      <a:pt x="36" y="84"/>
                    </a:lnTo>
                    <a:lnTo>
                      <a:pt x="31" y="79"/>
                    </a:lnTo>
                    <a:lnTo>
                      <a:pt x="25" y="73"/>
                    </a:lnTo>
                    <a:lnTo>
                      <a:pt x="25" y="61"/>
                    </a:lnTo>
                    <a:lnTo>
                      <a:pt x="25" y="48"/>
                    </a:lnTo>
                    <a:lnTo>
                      <a:pt x="13" y="36"/>
                    </a:lnTo>
                    <a:lnTo>
                      <a:pt x="0" y="25"/>
                    </a:lnTo>
                    <a:lnTo>
                      <a:pt x="0" y="13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5672" name="Freeform 552"/>
              <p:cNvSpPr>
                <a:spLocks/>
              </p:cNvSpPr>
              <p:nvPr/>
            </p:nvSpPr>
            <p:spPr bwMode="auto">
              <a:xfrm rot="60000" flipH="1">
                <a:off x="5143" y="1079"/>
                <a:ext cx="22" cy="66"/>
              </a:xfrm>
              <a:custGeom>
                <a:avLst/>
                <a:gdLst>
                  <a:gd name="T0" fmla="*/ 84 w 84"/>
                  <a:gd name="T1" fmla="*/ 192 h 192"/>
                  <a:gd name="T2" fmla="*/ 84 w 84"/>
                  <a:gd name="T3" fmla="*/ 181 h 192"/>
                  <a:gd name="T4" fmla="*/ 84 w 84"/>
                  <a:gd name="T5" fmla="*/ 169 h 192"/>
                  <a:gd name="T6" fmla="*/ 78 w 84"/>
                  <a:gd name="T7" fmla="*/ 163 h 192"/>
                  <a:gd name="T8" fmla="*/ 72 w 84"/>
                  <a:gd name="T9" fmla="*/ 157 h 192"/>
                  <a:gd name="T10" fmla="*/ 72 w 84"/>
                  <a:gd name="T11" fmla="*/ 151 h 192"/>
                  <a:gd name="T12" fmla="*/ 72 w 84"/>
                  <a:gd name="T13" fmla="*/ 144 h 192"/>
                  <a:gd name="T14" fmla="*/ 60 w 84"/>
                  <a:gd name="T15" fmla="*/ 133 h 192"/>
                  <a:gd name="T16" fmla="*/ 47 w 84"/>
                  <a:gd name="T17" fmla="*/ 121 h 192"/>
                  <a:gd name="T18" fmla="*/ 47 w 84"/>
                  <a:gd name="T19" fmla="*/ 109 h 192"/>
                  <a:gd name="T20" fmla="*/ 47 w 84"/>
                  <a:gd name="T21" fmla="*/ 96 h 192"/>
                  <a:gd name="T22" fmla="*/ 41 w 84"/>
                  <a:gd name="T23" fmla="*/ 90 h 192"/>
                  <a:gd name="T24" fmla="*/ 36 w 84"/>
                  <a:gd name="T25" fmla="*/ 84 h 192"/>
                  <a:gd name="T26" fmla="*/ 36 w 84"/>
                  <a:gd name="T27" fmla="*/ 79 h 192"/>
                  <a:gd name="T28" fmla="*/ 36 w 84"/>
                  <a:gd name="T29" fmla="*/ 73 h 192"/>
                  <a:gd name="T30" fmla="*/ 30 w 84"/>
                  <a:gd name="T31" fmla="*/ 67 h 192"/>
                  <a:gd name="T32" fmla="*/ 23 w 84"/>
                  <a:gd name="T33" fmla="*/ 61 h 192"/>
                  <a:gd name="T34" fmla="*/ 23 w 84"/>
                  <a:gd name="T35" fmla="*/ 55 h 192"/>
                  <a:gd name="T36" fmla="*/ 23 w 84"/>
                  <a:gd name="T37" fmla="*/ 48 h 192"/>
                  <a:gd name="T38" fmla="*/ 18 w 84"/>
                  <a:gd name="T39" fmla="*/ 43 h 192"/>
                  <a:gd name="T40" fmla="*/ 11 w 84"/>
                  <a:gd name="T41" fmla="*/ 36 h 192"/>
                  <a:gd name="T42" fmla="*/ 11 w 84"/>
                  <a:gd name="T43" fmla="*/ 31 h 192"/>
                  <a:gd name="T44" fmla="*/ 11 w 84"/>
                  <a:gd name="T45" fmla="*/ 25 h 192"/>
                  <a:gd name="T46" fmla="*/ 6 w 84"/>
                  <a:gd name="T47" fmla="*/ 19 h 192"/>
                  <a:gd name="T48" fmla="*/ 0 w 84"/>
                  <a:gd name="T49" fmla="*/ 12 h 192"/>
                  <a:gd name="T50" fmla="*/ 0 w 84"/>
                  <a:gd name="T51" fmla="*/ 7 h 192"/>
                  <a:gd name="T52" fmla="*/ 0 w 84"/>
                  <a:gd name="T53" fmla="*/ 0 h 1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l="0" t="0" r="r" b="b"/>
                <a:pathLst>
                  <a:path w="84" h="192">
                    <a:moveTo>
                      <a:pt x="84" y="192"/>
                    </a:moveTo>
                    <a:lnTo>
                      <a:pt x="84" y="181"/>
                    </a:lnTo>
                    <a:lnTo>
                      <a:pt x="84" y="169"/>
                    </a:lnTo>
                    <a:lnTo>
                      <a:pt x="78" y="163"/>
                    </a:lnTo>
                    <a:lnTo>
                      <a:pt x="72" y="157"/>
                    </a:lnTo>
                    <a:lnTo>
                      <a:pt x="72" y="151"/>
                    </a:lnTo>
                    <a:lnTo>
                      <a:pt x="72" y="144"/>
                    </a:lnTo>
                    <a:lnTo>
                      <a:pt x="60" y="133"/>
                    </a:lnTo>
                    <a:lnTo>
                      <a:pt x="47" y="121"/>
                    </a:lnTo>
                    <a:lnTo>
                      <a:pt x="47" y="109"/>
                    </a:lnTo>
                    <a:lnTo>
                      <a:pt x="47" y="96"/>
                    </a:lnTo>
                    <a:lnTo>
                      <a:pt x="41" y="90"/>
                    </a:lnTo>
                    <a:lnTo>
                      <a:pt x="36" y="84"/>
                    </a:lnTo>
                    <a:lnTo>
                      <a:pt x="36" y="79"/>
                    </a:lnTo>
                    <a:lnTo>
                      <a:pt x="36" y="73"/>
                    </a:lnTo>
                    <a:lnTo>
                      <a:pt x="30" y="67"/>
                    </a:lnTo>
                    <a:lnTo>
                      <a:pt x="23" y="61"/>
                    </a:lnTo>
                    <a:lnTo>
                      <a:pt x="23" y="55"/>
                    </a:lnTo>
                    <a:lnTo>
                      <a:pt x="23" y="48"/>
                    </a:lnTo>
                    <a:lnTo>
                      <a:pt x="18" y="43"/>
                    </a:lnTo>
                    <a:lnTo>
                      <a:pt x="11" y="36"/>
                    </a:lnTo>
                    <a:lnTo>
                      <a:pt x="11" y="31"/>
                    </a:lnTo>
                    <a:lnTo>
                      <a:pt x="11" y="25"/>
                    </a:lnTo>
                    <a:lnTo>
                      <a:pt x="6" y="19"/>
                    </a:lnTo>
                    <a:lnTo>
                      <a:pt x="0" y="12"/>
                    </a:lnTo>
                    <a:lnTo>
                      <a:pt x="0" y="7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</p:grpSp>
        <p:grpSp>
          <p:nvGrpSpPr>
            <p:cNvPr id="5673" name="Group 553"/>
            <p:cNvGrpSpPr>
              <a:grpSpLocks/>
            </p:cNvGrpSpPr>
            <p:nvPr/>
          </p:nvGrpSpPr>
          <p:grpSpPr bwMode="auto">
            <a:xfrm>
              <a:off x="-1028" y="973"/>
              <a:ext cx="566" cy="614"/>
              <a:chOff x="4377" y="989"/>
              <a:chExt cx="818" cy="983"/>
            </a:xfrm>
          </p:grpSpPr>
          <p:sp>
            <p:nvSpPr>
              <p:cNvPr id="5674" name="Freeform 554"/>
              <p:cNvSpPr>
                <a:spLocks/>
              </p:cNvSpPr>
              <p:nvPr/>
            </p:nvSpPr>
            <p:spPr bwMode="auto">
              <a:xfrm rot="60000" flipH="1">
                <a:off x="4377" y="1935"/>
                <a:ext cx="20" cy="37"/>
              </a:xfrm>
              <a:custGeom>
                <a:avLst/>
                <a:gdLst>
                  <a:gd name="T0" fmla="*/ 73 w 73"/>
                  <a:gd name="T1" fmla="*/ 108 h 108"/>
                  <a:gd name="T2" fmla="*/ 67 w 73"/>
                  <a:gd name="T3" fmla="*/ 108 h 108"/>
                  <a:gd name="T4" fmla="*/ 60 w 73"/>
                  <a:gd name="T5" fmla="*/ 108 h 108"/>
                  <a:gd name="T6" fmla="*/ 54 w 73"/>
                  <a:gd name="T7" fmla="*/ 103 h 108"/>
                  <a:gd name="T8" fmla="*/ 49 w 73"/>
                  <a:gd name="T9" fmla="*/ 97 h 108"/>
                  <a:gd name="T10" fmla="*/ 49 w 73"/>
                  <a:gd name="T11" fmla="*/ 91 h 108"/>
                  <a:gd name="T12" fmla="*/ 49 w 73"/>
                  <a:gd name="T13" fmla="*/ 84 h 108"/>
                  <a:gd name="T14" fmla="*/ 37 w 73"/>
                  <a:gd name="T15" fmla="*/ 73 h 108"/>
                  <a:gd name="T16" fmla="*/ 24 w 73"/>
                  <a:gd name="T17" fmla="*/ 61 h 108"/>
                  <a:gd name="T18" fmla="*/ 24 w 73"/>
                  <a:gd name="T19" fmla="*/ 49 h 108"/>
                  <a:gd name="T20" fmla="*/ 24 w 73"/>
                  <a:gd name="T21" fmla="*/ 36 h 108"/>
                  <a:gd name="T22" fmla="*/ 12 w 73"/>
                  <a:gd name="T23" fmla="*/ 24 h 108"/>
                  <a:gd name="T24" fmla="*/ 0 w 73"/>
                  <a:gd name="T25" fmla="*/ 12 h 108"/>
                  <a:gd name="T26" fmla="*/ 0 w 73"/>
                  <a:gd name="T27" fmla="*/ 7 h 108"/>
                  <a:gd name="T28" fmla="*/ 0 w 73"/>
                  <a:gd name="T29" fmla="*/ 0 h 1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73" h="108">
                    <a:moveTo>
                      <a:pt x="73" y="108"/>
                    </a:moveTo>
                    <a:lnTo>
                      <a:pt x="67" y="108"/>
                    </a:lnTo>
                    <a:lnTo>
                      <a:pt x="60" y="108"/>
                    </a:lnTo>
                    <a:lnTo>
                      <a:pt x="54" y="103"/>
                    </a:lnTo>
                    <a:lnTo>
                      <a:pt x="49" y="97"/>
                    </a:lnTo>
                    <a:lnTo>
                      <a:pt x="49" y="91"/>
                    </a:lnTo>
                    <a:lnTo>
                      <a:pt x="49" y="84"/>
                    </a:lnTo>
                    <a:lnTo>
                      <a:pt x="37" y="73"/>
                    </a:lnTo>
                    <a:lnTo>
                      <a:pt x="24" y="61"/>
                    </a:lnTo>
                    <a:lnTo>
                      <a:pt x="24" y="49"/>
                    </a:lnTo>
                    <a:lnTo>
                      <a:pt x="24" y="36"/>
                    </a:lnTo>
                    <a:lnTo>
                      <a:pt x="12" y="24"/>
                    </a:lnTo>
                    <a:lnTo>
                      <a:pt x="0" y="12"/>
                    </a:lnTo>
                    <a:lnTo>
                      <a:pt x="0" y="7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5675" name="Freeform 555"/>
              <p:cNvSpPr>
                <a:spLocks/>
              </p:cNvSpPr>
              <p:nvPr/>
            </p:nvSpPr>
            <p:spPr bwMode="auto">
              <a:xfrm rot="60000" flipH="1">
                <a:off x="4416" y="1834"/>
                <a:ext cx="28" cy="65"/>
              </a:xfrm>
              <a:custGeom>
                <a:avLst/>
                <a:gdLst>
                  <a:gd name="T0" fmla="*/ 108 w 108"/>
                  <a:gd name="T1" fmla="*/ 192 h 192"/>
                  <a:gd name="T2" fmla="*/ 108 w 108"/>
                  <a:gd name="T3" fmla="*/ 186 h 192"/>
                  <a:gd name="T4" fmla="*/ 108 w 108"/>
                  <a:gd name="T5" fmla="*/ 180 h 192"/>
                  <a:gd name="T6" fmla="*/ 103 w 108"/>
                  <a:gd name="T7" fmla="*/ 174 h 192"/>
                  <a:gd name="T8" fmla="*/ 96 w 108"/>
                  <a:gd name="T9" fmla="*/ 169 h 192"/>
                  <a:gd name="T10" fmla="*/ 96 w 108"/>
                  <a:gd name="T11" fmla="*/ 163 h 192"/>
                  <a:gd name="T12" fmla="*/ 96 w 108"/>
                  <a:gd name="T13" fmla="*/ 157 h 192"/>
                  <a:gd name="T14" fmla="*/ 84 w 108"/>
                  <a:gd name="T15" fmla="*/ 145 h 192"/>
                  <a:gd name="T16" fmla="*/ 72 w 108"/>
                  <a:gd name="T17" fmla="*/ 132 h 192"/>
                  <a:gd name="T18" fmla="*/ 72 w 108"/>
                  <a:gd name="T19" fmla="*/ 126 h 192"/>
                  <a:gd name="T20" fmla="*/ 72 w 108"/>
                  <a:gd name="T21" fmla="*/ 121 h 192"/>
                  <a:gd name="T22" fmla="*/ 67 w 108"/>
                  <a:gd name="T23" fmla="*/ 115 h 192"/>
                  <a:gd name="T24" fmla="*/ 60 w 108"/>
                  <a:gd name="T25" fmla="*/ 108 h 192"/>
                  <a:gd name="T26" fmla="*/ 60 w 108"/>
                  <a:gd name="T27" fmla="*/ 102 h 192"/>
                  <a:gd name="T28" fmla="*/ 60 w 108"/>
                  <a:gd name="T29" fmla="*/ 96 h 192"/>
                  <a:gd name="T30" fmla="*/ 55 w 108"/>
                  <a:gd name="T31" fmla="*/ 90 h 192"/>
                  <a:gd name="T32" fmla="*/ 49 w 108"/>
                  <a:gd name="T33" fmla="*/ 84 h 192"/>
                  <a:gd name="T34" fmla="*/ 49 w 108"/>
                  <a:gd name="T35" fmla="*/ 78 h 192"/>
                  <a:gd name="T36" fmla="*/ 49 w 108"/>
                  <a:gd name="T37" fmla="*/ 73 h 192"/>
                  <a:gd name="T38" fmla="*/ 43 w 108"/>
                  <a:gd name="T39" fmla="*/ 67 h 192"/>
                  <a:gd name="T40" fmla="*/ 36 w 108"/>
                  <a:gd name="T41" fmla="*/ 61 h 192"/>
                  <a:gd name="T42" fmla="*/ 36 w 108"/>
                  <a:gd name="T43" fmla="*/ 55 h 192"/>
                  <a:gd name="T44" fmla="*/ 36 w 108"/>
                  <a:gd name="T45" fmla="*/ 48 h 192"/>
                  <a:gd name="T46" fmla="*/ 25 w 108"/>
                  <a:gd name="T47" fmla="*/ 36 h 192"/>
                  <a:gd name="T48" fmla="*/ 13 w 108"/>
                  <a:gd name="T49" fmla="*/ 24 h 192"/>
                  <a:gd name="T50" fmla="*/ 13 w 108"/>
                  <a:gd name="T51" fmla="*/ 19 h 192"/>
                  <a:gd name="T52" fmla="*/ 13 w 108"/>
                  <a:gd name="T53" fmla="*/ 12 h 192"/>
                  <a:gd name="T54" fmla="*/ 7 w 108"/>
                  <a:gd name="T55" fmla="*/ 7 h 192"/>
                  <a:gd name="T56" fmla="*/ 0 w 108"/>
                  <a:gd name="T57" fmla="*/ 0 h 1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</a:cxnLst>
                <a:rect l="0" t="0" r="r" b="b"/>
                <a:pathLst>
                  <a:path w="108" h="192">
                    <a:moveTo>
                      <a:pt x="108" y="192"/>
                    </a:moveTo>
                    <a:lnTo>
                      <a:pt x="108" y="186"/>
                    </a:lnTo>
                    <a:lnTo>
                      <a:pt x="108" y="180"/>
                    </a:lnTo>
                    <a:lnTo>
                      <a:pt x="103" y="174"/>
                    </a:lnTo>
                    <a:lnTo>
                      <a:pt x="96" y="169"/>
                    </a:lnTo>
                    <a:lnTo>
                      <a:pt x="96" y="163"/>
                    </a:lnTo>
                    <a:lnTo>
                      <a:pt x="96" y="157"/>
                    </a:lnTo>
                    <a:lnTo>
                      <a:pt x="84" y="145"/>
                    </a:lnTo>
                    <a:lnTo>
                      <a:pt x="72" y="132"/>
                    </a:lnTo>
                    <a:lnTo>
                      <a:pt x="72" y="126"/>
                    </a:lnTo>
                    <a:lnTo>
                      <a:pt x="72" y="121"/>
                    </a:lnTo>
                    <a:lnTo>
                      <a:pt x="67" y="115"/>
                    </a:lnTo>
                    <a:lnTo>
                      <a:pt x="60" y="108"/>
                    </a:lnTo>
                    <a:lnTo>
                      <a:pt x="60" y="102"/>
                    </a:lnTo>
                    <a:lnTo>
                      <a:pt x="60" y="96"/>
                    </a:lnTo>
                    <a:lnTo>
                      <a:pt x="55" y="90"/>
                    </a:lnTo>
                    <a:lnTo>
                      <a:pt x="49" y="84"/>
                    </a:lnTo>
                    <a:lnTo>
                      <a:pt x="49" y="78"/>
                    </a:lnTo>
                    <a:lnTo>
                      <a:pt x="49" y="73"/>
                    </a:lnTo>
                    <a:lnTo>
                      <a:pt x="43" y="67"/>
                    </a:lnTo>
                    <a:lnTo>
                      <a:pt x="36" y="61"/>
                    </a:lnTo>
                    <a:lnTo>
                      <a:pt x="36" y="55"/>
                    </a:lnTo>
                    <a:lnTo>
                      <a:pt x="36" y="48"/>
                    </a:lnTo>
                    <a:lnTo>
                      <a:pt x="25" y="36"/>
                    </a:lnTo>
                    <a:lnTo>
                      <a:pt x="13" y="24"/>
                    </a:lnTo>
                    <a:lnTo>
                      <a:pt x="13" y="19"/>
                    </a:lnTo>
                    <a:lnTo>
                      <a:pt x="13" y="12"/>
                    </a:lnTo>
                    <a:lnTo>
                      <a:pt x="7" y="7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5676" name="Freeform 556"/>
              <p:cNvSpPr>
                <a:spLocks/>
              </p:cNvSpPr>
              <p:nvPr/>
            </p:nvSpPr>
            <p:spPr bwMode="auto">
              <a:xfrm rot="60000" flipH="1">
                <a:off x="4468" y="1730"/>
                <a:ext cx="26" cy="60"/>
              </a:xfrm>
              <a:custGeom>
                <a:avLst/>
                <a:gdLst>
                  <a:gd name="T0" fmla="*/ 109 w 109"/>
                  <a:gd name="T1" fmla="*/ 179 h 179"/>
                  <a:gd name="T2" fmla="*/ 109 w 109"/>
                  <a:gd name="T3" fmla="*/ 175 h 179"/>
                  <a:gd name="T4" fmla="*/ 109 w 109"/>
                  <a:gd name="T5" fmla="*/ 169 h 179"/>
                  <a:gd name="T6" fmla="*/ 97 w 109"/>
                  <a:gd name="T7" fmla="*/ 157 h 179"/>
                  <a:gd name="T8" fmla="*/ 84 w 109"/>
                  <a:gd name="T9" fmla="*/ 144 h 179"/>
                  <a:gd name="T10" fmla="*/ 84 w 109"/>
                  <a:gd name="T11" fmla="*/ 138 h 179"/>
                  <a:gd name="T12" fmla="*/ 84 w 109"/>
                  <a:gd name="T13" fmla="*/ 133 h 179"/>
                  <a:gd name="T14" fmla="*/ 78 w 109"/>
                  <a:gd name="T15" fmla="*/ 127 h 179"/>
                  <a:gd name="T16" fmla="*/ 73 w 109"/>
                  <a:gd name="T17" fmla="*/ 120 h 179"/>
                  <a:gd name="T18" fmla="*/ 73 w 109"/>
                  <a:gd name="T19" fmla="*/ 115 h 179"/>
                  <a:gd name="T20" fmla="*/ 73 w 109"/>
                  <a:gd name="T21" fmla="*/ 108 h 179"/>
                  <a:gd name="T22" fmla="*/ 63 w 109"/>
                  <a:gd name="T23" fmla="*/ 99 h 179"/>
                  <a:gd name="T24" fmla="*/ 54 w 109"/>
                  <a:gd name="T25" fmla="*/ 90 h 179"/>
                  <a:gd name="T26" fmla="*/ 44 w 109"/>
                  <a:gd name="T27" fmla="*/ 81 h 179"/>
                  <a:gd name="T28" fmla="*/ 36 w 109"/>
                  <a:gd name="T29" fmla="*/ 72 h 179"/>
                  <a:gd name="T30" fmla="*/ 36 w 109"/>
                  <a:gd name="T31" fmla="*/ 67 h 179"/>
                  <a:gd name="T32" fmla="*/ 36 w 109"/>
                  <a:gd name="T33" fmla="*/ 61 h 179"/>
                  <a:gd name="T34" fmla="*/ 30 w 109"/>
                  <a:gd name="T35" fmla="*/ 55 h 179"/>
                  <a:gd name="T36" fmla="*/ 24 w 109"/>
                  <a:gd name="T37" fmla="*/ 48 h 179"/>
                  <a:gd name="T38" fmla="*/ 24 w 109"/>
                  <a:gd name="T39" fmla="*/ 42 h 179"/>
                  <a:gd name="T40" fmla="*/ 24 w 109"/>
                  <a:gd name="T41" fmla="*/ 36 h 179"/>
                  <a:gd name="T42" fmla="*/ 13 w 109"/>
                  <a:gd name="T43" fmla="*/ 25 h 179"/>
                  <a:gd name="T44" fmla="*/ 0 w 109"/>
                  <a:gd name="T45" fmla="*/ 12 h 179"/>
                  <a:gd name="T46" fmla="*/ 0 w 109"/>
                  <a:gd name="T47" fmla="*/ 6 h 179"/>
                  <a:gd name="T48" fmla="*/ 0 w 109"/>
                  <a:gd name="T49" fmla="*/ 0 h 17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109" h="179">
                    <a:moveTo>
                      <a:pt x="109" y="179"/>
                    </a:moveTo>
                    <a:lnTo>
                      <a:pt x="109" y="175"/>
                    </a:lnTo>
                    <a:lnTo>
                      <a:pt x="109" y="169"/>
                    </a:lnTo>
                    <a:lnTo>
                      <a:pt x="97" y="157"/>
                    </a:lnTo>
                    <a:lnTo>
                      <a:pt x="84" y="144"/>
                    </a:lnTo>
                    <a:lnTo>
                      <a:pt x="84" y="138"/>
                    </a:lnTo>
                    <a:lnTo>
                      <a:pt x="84" y="133"/>
                    </a:lnTo>
                    <a:lnTo>
                      <a:pt x="78" y="127"/>
                    </a:lnTo>
                    <a:lnTo>
                      <a:pt x="73" y="120"/>
                    </a:lnTo>
                    <a:lnTo>
                      <a:pt x="73" y="115"/>
                    </a:lnTo>
                    <a:lnTo>
                      <a:pt x="73" y="108"/>
                    </a:lnTo>
                    <a:lnTo>
                      <a:pt x="63" y="99"/>
                    </a:lnTo>
                    <a:lnTo>
                      <a:pt x="54" y="90"/>
                    </a:lnTo>
                    <a:lnTo>
                      <a:pt x="44" y="81"/>
                    </a:lnTo>
                    <a:lnTo>
                      <a:pt x="36" y="72"/>
                    </a:lnTo>
                    <a:lnTo>
                      <a:pt x="36" y="67"/>
                    </a:lnTo>
                    <a:lnTo>
                      <a:pt x="36" y="61"/>
                    </a:lnTo>
                    <a:lnTo>
                      <a:pt x="30" y="55"/>
                    </a:lnTo>
                    <a:lnTo>
                      <a:pt x="24" y="48"/>
                    </a:lnTo>
                    <a:lnTo>
                      <a:pt x="24" y="42"/>
                    </a:lnTo>
                    <a:lnTo>
                      <a:pt x="24" y="36"/>
                    </a:lnTo>
                    <a:lnTo>
                      <a:pt x="13" y="25"/>
                    </a:lnTo>
                    <a:lnTo>
                      <a:pt x="0" y="12"/>
                    </a:lnTo>
                    <a:lnTo>
                      <a:pt x="0" y="6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5677" name="Freeform 557"/>
              <p:cNvSpPr>
                <a:spLocks/>
              </p:cNvSpPr>
              <p:nvPr/>
            </p:nvSpPr>
            <p:spPr bwMode="auto">
              <a:xfrm rot="60000" flipH="1">
                <a:off x="4518" y="1633"/>
                <a:ext cx="31" cy="56"/>
              </a:xfrm>
              <a:custGeom>
                <a:avLst/>
                <a:gdLst>
                  <a:gd name="T0" fmla="*/ 121 w 121"/>
                  <a:gd name="T1" fmla="*/ 167 h 167"/>
                  <a:gd name="T2" fmla="*/ 109 w 121"/>
                  <a:gd name="T3" fmla="*/ 156 h 167"/>
                  <a:gd name="T4" fmla="*/ 96 w 121"/>
                  <a:gd name="T5" fmla="*/ 144 h 167"/>
                  <a:gd name="T6" fmla="*/ 96 w 121"/>
                  <a:gd name="T7" fmla="*/ 138 h 167"/>
                  <a:gd name="T8" fmla="*/ 96 w 121"/>
                  <a:gd name="T9" fmla="*/ 132 h 167"/>
                  <a:gd name="T10" fmla="*/ 84 w 121"/>
                  <a:gd name="T11" fmla="*/ 121 h 167"/>
                  <a:gd name="T12" fmla="*/ 73 w 121"/>
                  <a:gd name="T13" fmla="*/ 109 h 167"/>
                  <a:gd name="T14" fmla="*/ 73 w 121"/>
                  <a:gd name="T15" fmla="*/ 103 h 167"/>
                  <a:gd name="T16" fmla="*/ 73 w 121"/>
                  <a:gd name="T17" fmla="*/ 96 h 167"/>
                  <a:gd name="T18" fmla="*/ 61 w 121"/>
                  <a:gd name="T19" fmla="*/ 84 h 167"/>
                  <a:gd name="T20" fmla="*/ 48 w 121"/>
                  <a:gd name="T21" fmla="*/ 73 h 167"/>
                  <a:gd name="T22" fmla="*/ 48 w 121"/>
                  <a:gd name="T23" fmla="*/ 67 h 167"/>
                  <a:gd name="T24" fmla="*/ 48 w 121"/>
                  <a:gd name="T25" fmla="*/ 60 h 167"/>
                  <a:gd name="T26" fmla="*/ 40 w 121"/>
                  <a:gd name="T27" fmla="*/ 51 h 167"/>
                  <a:gd name="T28" fmla="*/ 30 w 121"/>
                  <a:gd name="T29" fmla="*/ 42 h 167"/>
                  <a:gd name="T30" fmla="*/ 21 w 121"/>
                  <a:gd name="T31" fmla="*/ 34 h 167"/>
                  <a:gd name="T32" fmla="*/ 13 w 121"/>
                  <a:gd name="T33" fmla="*/ 24 h 167"/>
                  <a:gd name="T34" fmla="*/ 13 w 121"/>
                  <a:gd name="T35" fmla="*/ 19 h 167"/>
                  <a:gd name="T36" fmla="*/ 13 w 121"/>
                  <a:gd name="T37" fmla="*/ 13 h 167"/>
                  <a:gd name="T38" fmla="*/ 7 w 121"/>
                  <a:gd name="T39" fmla="*/ 7 h 167"/>
                  <a:gd name="T40" fmla="*/ 0 w 121"/>
                  <a:gd name="T41" fmla="*/ 0 h 1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121" h="167">
                    <a:moveTo>
                      <a:pt x="121" y="167"/>
                    </a:moveTo>
                    <a:lnTo>
                      <a:pt x="109" y="156"/>
                    </a:lnTo>
                    <a:lnTo>
                      <a:pt x="96" y="144"/>
                    </a:lnTo>
                    <a:lnTo>
                      <a:pt x="96" y="138"/>
                    </a:lnTo>
                    <a:lnTo>
                      <a:pt x="96" y="132"/>
                    </a:lnTo>
                    <a:lnTo>
                      <a:pt x="84" y="121"/>
                    </a:lnTo>
                    <a:lnTo>
                      <a:pt x="73" y="109"/>
                    </a:lnTo>
                    <a:lnTo>
                      <a:pt x="73" y="103"/>
                    </a:lnTo>
                    <a:lnTo>
                      <a:pt x="73" y="96"/>
                    </a:lnTo>
                    <a:lnTo>
                      <a:pt x="61" y="84"/>
                    </a:lnTo>
                    <a:lnTo>
                      <a:pt x="48" y="73"/>
                    </a:lnTo>
                    <a:lnTo>
                      <a:pt x="48" y="67"/>
                    </a:lnTo>
                    <a:lnTo>
                      <a:pt x="48" y="60"/>
                    </a:lnTo>
                    <a:lnTo>
                      <a:pt x="40" y="51"/>
                    </a:lnTo>
                    <a:lnTo>
                      <a:pt x="30" y="42"/>
                    </a:lnTo>
                    <a:lnTo>
                      <a:pt x="21" y="34"/>
                    </a:lnTo>
                    <a:lnTo>
                      <a:pt x="13" y="24"/>
                    </a:lnTo>
                    <a:lnTo>
                      <a:pt x="13" y="19"/>
                    </a:lnTo>
                    <a:lnTo>
                      <a:pt x="13" y="13"/>
                    </a:lnTo>
                    <a:lnTo>
                      <a:pt x="7" y="7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5678" name="Freeform 558"/>
              <p:cNvSpPr>
                <a:spLocks/>
              </p:cNvSpPr>
              <p:nvPr/>
            </p:nvSpPr>
            <p:spPr bwMode="auto">
              <a:xfrm rot="60000" flipH="1">
                <a:off x="4569" y="1553"/>
                <a:ext cx="27" cy="49"/>
              </a:xfrm>
              <a:custGeom>
                <a:avLst/>
                <a:gdLst>
                  <a:gd name="T0" fmla="*/ 108 w 108"/>
                  <a:gd name="T1" fmla="*/ 144 h 144"/>
                  <a:gd name="T2" fmla="*/ 98 w 108"/>
                  <a:gd name="T3" fmla="*/ 132 h 144"/>
                  <a:gd name="T4" fmla="*/ 86 w 108"/>
                  <a:gd name="T5" fmla="*/ 120 h 144"/>
                  <a:gd name="T6" fmla="*/ 86 w 108"/>
                  <a:gd name="T7" fmla="*/ 114 h 144"/>
                  <a:gd name="T8" fmla="*/ 86 w 108"/>
                  <a:gd name="T9" fmla="*/ 107 h 144"/>
                  <a:gd name="T10" fmla="*/ 74 w 108"/>
                  <a:gd name="T11" fmla="*/ 96 h 144"/>
                  <a:gd name="T12" fmla="*/ 61 w 108"/>
                  <a:gd name="T13" fmla="*/ 84 h 144"/>
                  <a:gd name="T14" fmla="*/ 61 w 108"/>
                  <a:gd name="T15" fmla="*/ 78 h 144"/>
                  <a:gd name="T16" fmla="*/ 61 w 108"/>
                  <a:gd name="T17" fmla="*/ 71 h 144"/>
                  <a:gd name="T18" fmla="*/ 46 w 108"/>
                  <a:gd name="T19" fmla="*/ 57 h 144"/>
                  <a:gd name="T20" fmla="*/ 31 w 108"/>
                  <a:gd name="T21" fmla="*/ 42 h 144"/>
                  <a:gd name="T22" fmla="*/ 16 w 108"/>
                  <a:gd name="T23" fmla="*/ 27 h 144"/>
                  <a:gd name="T24" fmla="*/ 0 w 108"/>
                  <a:gd name="T25" fmla="*/ 13 h 144"/>
                  <a:gd name="T26" fmla="*/ 0 w 108"/>
                  <a:gd name="T27" fmla="*/ 7 h 144"/>
                  <a:gd name="T28" fmla="*/ 0 w 108"/>
                  <a:gd name="T29" fmla="*/ 0 h 1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108" h="144">
                    <a:moveTo>
                      <a:pt x="108" y="144"/>
                    </a:moveTo>
                    <a:lnTo>
                      <a:pt x="98" y="132"/>
                    </a:lnTo>
                    <a:lnTo>
                      <a:pt x="86" y="120"/>
                    </a:lnTo>
                    <a:lnTo>
                      <a:pt x="86" y="114"/>
                    </a:lnTo>
                    <a:lnTo>
                      <a:pt x="86" y="107"/>
                    </a:lnTo>
                    <a:lnTo>
                      <a:pt x="74" y="96"/>
                    </a:lnTo>
                    <a:lnTo>
                      <a:pt x="61" y="84"/>
                    </a:lnTo>
                    <a:lnTo>
                      <a:pt x="61" y="78"/>
                    </a:lnTo>
                    <a:lnTo>
                      <a:pt x="61" y="71"/>
                    </a:lnTo>
                    <a:lnTo>
                      <a:pt x="46" y="57"/>
                    </a:lnTo>
                    <a:lnTo>
                      <a:pt x="31" y="42"/>
                    </a:lnTo>
                    <a:lnTo>
                      <a:pt x="16" y="27"/>
                    </a:lnTo>
                    <a:lnTo>
                      <a:pt x="0" y="13"/>
                    </a:lnTo>
                    <a:lnTo>
                      <a:pt x="0" y="7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5679" name="Freeform 559"/>
              <p:cNvSpPr>
                <a:spLocks/>
              </p:cNvSpPr>
              <p:nvPr/>
            </p:nvSpPr>
            <p:spPr bwMode="auto">
              <a:xfrm rot="60000" flipH="1">
                <a:off x="4620" y="1469"/>
                <a:ext cx="33" cy="53"/>
              </a:xfrm>
              <a:custGeom>
                <a:avLst/>
                <a:gdLst>
                  <a:gd name="T0" fmla="*/ 132 w 132"/>
                  <a:gd name="T1" fmla="*/ 156 h 156"/>
                  <a:gd name="T2" fmla="*/ 123 w 132"/>
                  <a:gd name="T3" fmla="*/ 147 h 156"/>
                  <a:gd name="T4" fmla="*/ 114 w 132"/>
                  <a:gd name="T5" fmla="*/ 138 h 156"/>
                  <a:gd name="T6" fmla="*/ 105 w 132"/>
                  <a:gd name="T7" fmla="*/ 129 h 156"/>
                  <a:gd name="T8" fmla="*/ 96 w 132"/>
                  <a:gd name="T9" fmla="*/ 119 h 156"/>
                  <a:gd name="T10" fmla="*/ 96 w 132"/>
                  <a:gd name="T11" fmla="*/ 115 h 156"/>
                  <a:gd name="T12" fmla="*/ 96 w 132"/>
                  <a:gd name="T13" fmla="*/ 107 h 156"/>
                  <a:gd name="T14" fmla="*/ 78 w 132"/>
                  <a:gd name="T15" fmla="*/ 90 h 156"/>
                  <a:gd name="T16" fmla="*/ 60 w 132"/>
                  <a:gd name="T17" fmla="*/ 72 h 156"/>
                  <a:gd name="T18" fmla="*/ 42 w 132"/>
                  <a:gd name="T19" fmla="*/ 54 h 156"/>
                  <a:gd name="T20" fmla="*/ 24 w 132"/>
                  <a:gd name="T21" fmla="*/ 36 h 156"/>
                  <a:gd name="T22" fmla="*/ 24 w 132"/>
                  <a:gd name="T23" fmla="*/ 30 h 156"/>
                  <a:gd name="T24" fmla="*/ 24 w 132"/>
                  <a:gd name="T25" fmla="*/ 24 h 156"/>
                  <a:gd name="T26" fmla="*/ 13 w 132"/>
                  <a:gd name="T27" fmla="*/ 13 h 156"/>
                  <a:gd name="T28" fmla="*/ 0 w 132"/>
                  <a:gd name="T29" fmla="*/ 0 h 1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132" h="156">
                    <a:moveTo>
                      <a:pt x="132" y="156"/>
                    </a:moveTo>
                    <a:lnTo>
                      <a:pt x="123" y="147"/>
                    </a:lnTo>
                    <a:lnTo>
                      <a:pt x="114" y="138"/>
                    </a:lnTo>
                    <a:lnTo>
                      <a:pt x="105" y="129"/>
                    </a:lnTo>
                    <a:lnTo>
                      <a:pt x="96" y="119"/>
                    </a:lnTo>
                    <a:lnTo>
                      <a:pt x="96" y="115"/>
                    </a:lnTo>
                    <a:lnTo>
                      <a:pt x="96" y="107"/>
                    </a:lnTo>
                    <a:lnTo>
                      <a:pt x="78" y="90"/>
                    </a:lnTo>
                    <a:lnTo>
                      <a:pt x="60" y="72"/>
                    </a:lnTo>
                    <a:lnTo>
                      <a:pt x="42" y="54"/>
                    </a:lnTo>
                    <a:lnTo>
                      <a:pt x="24" y="36"/>
                    </a:lnTo>
                    <a:lnTo>
                      <a:pt x="24" y="30"/>
                    </a:lnTo>
                    <a:lnTo>
                      <a:pt x="24" y="24"/>
                    </a:lnTo>
                    <a:lnTo>
                      <a:pt x="13" y="13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5680" name="Freeform 560"/>
              <p:cNvSpPr>
                <a:spLocks/>
              </p:cNvSpPr>
              <p:nvPr/>
            </p:nvSpPr>
            <p:spPr bwMode="auto">
              <a:xfrm rot="60000" flipH="1">
                <a:off x="4676" y="1389"/>
                <a:ext cx="37" cy="53"/>
              </a:xfrm>
              <a:custGeom>
                <a:avLst/>
                <a:gdLst>
                  <a:gd name="T0" fmla="*/ 145 w 145"/>
                  <a:gd name="T1" fmla="*/ 154 h 154"/>
                  <a:gd name="T2" fmla="*/ 133 w 145"/>
                  <a:gd name="T3" fmla="*/ 143 h 154"/>
                  <a:gd name="T4" fmla="*/ 121 w 145"/>
                  <a:gd name="T5" fmla="*/ 131 h 154"/>
                  <a:gd name="T6" fmla="*/ 121 w 145"/>
                  <a:gd name="T7" fmla="*/ 125 h 154"/>
                  <a:gd name="T8" fmla="*/ 121 w 145"/>
                  <a:gd name="T9" fmla="*/ 118 h 154"/>
                  <a:gd name="T10" fmla="*/ 91 w 145"/>
                  <a:gd name="T11" fmla="*/ 89 h 154"/>
                  <a:gd name="T12" fmla="*/ 61 w 145"/>
                  <a:gd name="T13" fmla="*/ 59 h 154"/>
                  <a:gd name="T14" fmla="*/ 31 w 145"/>
                  <a:gd name="T15" fmla="*/ 29 h 154"/>
                  <a:gd name="T16" fmla="*/ 0 w 145"/>
                  <a:gd name="T17" fmla="*/ 0 h 1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45" h="154">
                    <a:moveTo>
                      <a:pt x="145" y="154"/>
                    </a:moveTo>
                    <a:lnTo>
                      <a:pt x="133" y="143"/>
                    </a:lnTo>
                    <a:lnTo>
                      <a:pt x="121" y="131"/>
                    </a:lnTo>
                    <a:lnTo>
                      <a:pt x="121" y="125"/>
                    </a:lnTo>
                    <a:lnTo>
                      <a:pt x="121" y="118"/>
                    </a:lnTo>
                    <a:lnTo>
                      <a:pt x="91" y="89"/>
                    </a:lnTo>
                    <a:lnTo>
                      <a:pt x="61" y="59"/>
                    </a:lnTo>
                    <a:lnTo>
                      <a:pt x="31" y="29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5681" name="Freeform 561"/>
              <p:cNvSpPr>
                <a:spLocks/>
              </p:cNvSpPr>
              <p:nvPr/>
            </p:nvSpPr>
            <p:spPr bwMode="auto">
              <a:xfrm rot="60000" flipH="1">
                <a:off x="4739" y="1309"/>
                <a:ext cx="40" cy="52"/>
              </a:xfrm>
              <a:custGeom>
                <a:avLst/>
                <a:gdLst>
                  <a:gd name="T0" fmla="*/ 154 w 154"/>
                  <a:gd name="T1" fmla="*/ 155 h 155"/>
                  <a:gd name="T2" fmla="*/ 116 w 154"/>
                  <a:gd name="T3" fmla="*/ 116 h 155"/>
                  <a:gd name="T4" fmla="*/ 77 w 154"/>
                  <a:gd name="T5" fmla="*/ 78 h 155"/>
                  <a:gd name="T6" fmla="*/ 38 w 154"/>
                  <a:gd name="T7" fmla="*/ 39 h 155"/>
                  <a:gd name="T8" fmla="*/ 0 w 154"/>
                  <a:gd name="T9" fmla="*/ 0 h 1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54" h="155">
                    <a:moveTo>
                      <a:pt x="154" y="155"/>
                    </a:moveTo>
                    <a:lnTo>
                      <a:pt x="116" y="116"/>
                    </a:lnTo>
                    <a:lnTo>
                      <a:pt x="77" y="78"/>
                    </a:lnTo>
                    <a:lnTo>
                      <a:pt x="38" y="39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5682" name="Freeform 562"/>
              <p:cNvSpPr>
                <a:spLocks/>
              </p:cNvSpPr>
              <p:nvPr/>
            </p:nvSpPr>
            <p:spPr bwMode="auto">
              <a:xfrm rot="60000" flipH="1">
                <a:off x="4805" y="1236"/>
                <a:ext cx="41" cy="45"/>
              </a:xfrm>
              <a:custGeom>
                <a:avLst/>
                <a:gdLst>
                  <a:gd name="T0" fmla="*/ 158 w 158"/>
                  <a:gd name="T1" fmla="*/ 132 h 132"/>
                  <a:gd name="T2" fmla="*/ 146 w 158"/>
                  <a:gd name="T3" fmla="*/ 120 h 132"/>
                  <a:gd name="T4" fmla="*/ 133 w 158"/>
                  <a:gd name="T5" fmla="*/ 107 h 132"/>
                  <a:gd name="T6" fmla="*/ 127 w 158"/>
                  <a:gd name="T7" fmla="*/ 107 h 132"/>
                  <a:gd name="T8" fmla="*/ 121 w 158"/>
                  <a:gd name="T9" fmla="*/ 107 h 132"/>
                  <a:gd name="T10" fmla="*/ 106 w 158"/>
                  <a:gd name="T11" fmla="*/ 93 h 132"/>
                  <a:gd name="T12" fmla="*/ 91 w 158"/>
                  <a:gd name="T13" fmla="*/ 78 h 132"/>
                  <a:gd name="T14" fmla="*/ 77 w 158"/>
                  <a:gd name="T15" fmla="*/ 63 h 132"/>
                  <a:gd name="T16" fmla="*/ 61 w 158"/>
                  <a:gd name="T17" fmla="*/ 48 h 132"/>
                  <a:gd name="T18" fmla="*/ 56 w 158"/>
                  <a:gd name="T19" fmla="*/ 48 h 132"/>
                  <a:gd name="T20" fmla="*/ 50 w 158"/>
                  <a:gd name="T21" fmla="*/ 48 h 132"/>
                  <a:gd name="T22" fmla="*/ 44 w 158"/>
                  <a:gd name="T23" fmla="*/ 42 h 132"/>
                  <a:gd name="T24" fmla="*/ 37 w 158"/>
                  <a:gd name="T25" fmla="*/ 35 h 132"/>
                  <a:gd name="T26" fmla="*/ 31 w 158"/>
                  <a:gd name="T27" fmla="*/ 35 h 132"/>
                  <a:gd name="T28" fmla="*/ 25 w 158"/>
                  <a:gd name="T29" fmla="*/ 35 h 132"/>
                  <a:gd name="T30" fmla="*/ 19 w 158"/>
                  <a:gd name="T31" fmla="*/ 30 h 132"/>
                  <a:gd name="T32" fmla="*/ 13 w 158"/>
                  <a:gd name="T33" fmla="*/ 24 h 132"/>
                  <a:gd name="T34" fmla="*/ 13 w 158"/>
                  <a:gd name="T35" fmla="*/ 18 h 132"/>
                  <a:gd name="T36" fmla="*/ 13 w 158"/>
                  <a:gd name="T37" fmla="*/ 12 h 132"/>
                  <a:gd name="T38" fmla="*/ 8 w 158"/>
                  <a:gd name="T39" fmla="*/ 7 h 132"/>
                  <a:gd name="T40" fmla="*/ 0 w 158"/>
                  <a:gd name="T41" fmla="*/ 0 h 1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158" h="132">
                    <a:moveTo>
                      <a:pt x="158" y="132"/>
                    </a:moveTo>
                    <a:lnTo>
                      <a:pt x="146" y="120"/>
                    </a:lnTo>
                    <a:lnTo>
                      <a:pt x="133" y="107"/>
                    </a:lnTo>
                    <a:lnTo>
                      <a:pt x="127" y="107"/>
                    </a:lnTo>
                    <a:lnTo>
                      <a:pt x="121" y="107"/>
                    </a:lnTo>
                    <a:lnTo>
                      <a:pt x="106" y="93"/>
                    </a:lnTo>
                    <a:lnTo>
                      <a:pt x="91" y="78"/>
                    </a:lnTo>
                    <a:lnTo>
                      <a:pt x="77" y="63"/>
                    </a:lnTo>
                    <a:lnTo>
                      <a:pt x="61" y="48"/>
                    </a:lnTo>
                    <a:lnTo>
                      <a:pt x="56" y="48"/>
                    </a:lnTo>
                    <a:lnTo>
                      <a:pt x="50" y="48"/>
                    </a:lnTo>
                    <a:lnTo>
                      <a:pt x="44" y="42"/>
                    </a:lnTo>
                    <a:lnTo>
                      <a:pt x="37" y="35"/>
                    </a:lnTo>
                    <a:lnTo>
                      <a:pt x="31" y="35"/>
                    </a:lnTo>
                    <a:lnTo>
                      <a:pt x="25" y="35"/>
                    </a:lnTo>
                    <a:lnTo>
                      <a:pt x="19" y="30"/>
                    </a:lnTo>
                    <a:lnTo>
                      <a:pt x="13" y="24"/>
                    </a:lnTo>
                    <a:lnTo>
                      <a:pt x="13" y="18"/>
                    </a:lnTo>
                    <a:lnTo>
                      <a:pt x="13" y="12"/>
                    </a:lnTo>
                    <a:lnTo>
                      <a:pt x="8" y="7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5683" name="Freeform 563"/>
              <p:cNvSpPr>
                <a:spLocks/>
              </p:cNvSpPr>
              <p:nvPr/>
            </p:nvSpPr>
            <p:spPr bwMode="auto">
              <a:xfrm rot="60000" flipH="1">
                <a:off x="4873" y="1172"/>
                <a:ext cx="38" cy="37"/>
              </a:xfrm>
              <a:custGeom>
                <a:avLst/>
                <a:gdLst>
                  <a:gd name="T0" fmla="*/ 144 w 144"/>
                  <a:gd name="T1" fmla="*/ 109 h 109"/>
                  <a:gd name="T2" fmla="*/ 132 w 144"/>
                  <a:gd name="T3" fmla="*/ 98 h 109"/>
                  <a:gd name="T4" fmla="*/ 119 w 144"/>
                  <a:gd name="T5" fmla="*/ 85 h 109"/>
                  <a:gd name="T6" fmla="*/ 113 w 144"/>
                  <a:gd name="T7" fmla="*/ 85 h 109"/>
                  <a:gd name="T8" fmla="*/ 107 w 144"/>
                  <a:gd name="T9" fmla="*/ 85 h 109"/>
                  <a:gd name="T10" fmla="*/ 99 w 144"/>
                  <a:gd name="T11" fmla="*/ 75 h 109"/>
                  <a:gd name="T12" fmla="*/ 90 w 144"/>
                  <a:gd name="T13" fmla="*/ 67 h 109"/>
                  <a:gd name="T14" fmla="*/ 82 w 144"/>
                  <a:gd name="T15" fmla="*/ 58 h 109"/>
                  <a:gd name="T16" fmla="*/ 72 w 144"/>
                  <a:gd name="T17" fmla="*/ 48 h 109"/>
                  <a:gd name="T18" fmla="*/ 66 w 144"/>
                  <a:gd name="T19" fmla="*/ 48 h 109"/>
                  <a:gd name="T20" fmla="*/ 59 w 144"/>
                  <a:gd name="T21" fmla="*/ 48 h 109"/>
                  <a:gd name="T22" fmla="*/ 51 w 144"/>
                  <a:gd name="T23" fmla="*/ 39 h 109"/>
                  <a:gd name="T24" fmla="*/ 42 w 144"/>
                  <a:gd name="T25" fmla="*/ 31 h 109"/>
                  <a:gd name="T26" fmla="*/ 32 w 144"/>
                  <a:gd name="T27" fmla="*/ 21 h 109"/>
                  <a:gd name="T28" fmla="*/ 24 w 144"/>
                  <a:gd name="T29" fmla="*/ 12 h 109"/>
                  <a:gd name="T30" fmla="*/ 18 w 144"/>
                  <a:gd name="T31" fmla="*/ 12 h 109"/>
                  <a:gd name="T32" fmla="*/ 11 w 144"/>
                  <a:gd name="T33" fmla="*/ 12 h 109"/>
                  <a:gd name="T34" fmla="*/ 5 w 144"/>
                  <a:gd name="T35" fmla="*/ 7 h 109"/>
                  <a:gd name="T36" fmla="*/ 0 w 144"/>
                  <a:gd name="T37" fmla="*/ 0 h 10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144" h="109">
                    <a:moveTo>
                      <a:pt x="144" y="109"/>
                    </a:moveTo>
                    <a:lnTo>
                      <a:pt x="132" y="98"/>
                    </a:lnTo>
                    <a:lnTo>
                      <a:pt x="119" y="85"/>
                    </a:lnTo>
                    <a:lnTo>
                      <a:pt x="113" y="85"/>
                    </a:lnTo>
                    <a:lnTo>
                      <a:pt x="107" y="85"/>
                    </a:lnTo>
                    <a:lnTo>
                      <a:pt x="99" y="75"/>
                    </a:lnTo>
                    <a:lnTo>
                      <a:pt x="90" y="67"/>
                    </a:lnTo>
                    <a:lnTo>
                      <a:pt x="82" y="58"/>
                    </a:lnTo>
                    <a:lnTo>
                      <a:pt x="72" y="48"/>
                    </a:lnTo>
                    <a:lnTo>
                      <a:pt x="66" y="48"/>
                    </a:lnTo>
                    <a:lnTo>
                      <a:pt x="59" y="48"/>
                    </a:lnTo>
                    <a:lnTo>
                      <a:pt x="51" y="39"/>
                    </a:lnTo>
                    <a:lnTo>
                      <a:pt x="42" y="31"/>
                    </a:lnTo>
                    <a:lnTo>
                      <a:pt x="32" y="21"/>
                    </a:lnTo>
                    <a:lnTo>
                      <a:pt x="24" y="12"/>
                    </a:lnTo>
                    <a:lnTo>
                      <a:pt x="18" y="12"/>
                    </a:lnTo>
                    <a:lnTo>
                      <a:pt x="11" y="12"/>
                    </a:lnTo>
                    <a:lnTo>
                      <a:pt x="5" y="7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5684" name="Freeform 564"/>
              <p:cNvSpPr>
                <a:spLocks/>
              </p:cNvSpPr>
              <p:nvPr/>
            </p:nvSpPr>
            <p:spPr bwMode="auto">
              <a:xfrm rot="60000" flipH="1">
                <a:off x="4940" y="1112"/>
                <a:ext cx="39" cy="38"/>
              </a:xfrm>
              <a:custGeom>
                <a:avLst/>
                <a:gdLst>
                  <a:gd name="T0" fmla="*/ 156 w 156"/>
                  <a:gd name="T1" fmla="*/ 109 h 109"/>
                  <a:gd name="T2" fmla="*/ 144 w 156"/>
                  <a:gd name="T3" fmla="*/ 96 h 109"/>
                  <a:gd name="T4" fmla="*/ 132 w 156"/>
                  <a:gd name="T5" fmla="*/ 84 h 109"/>
                  <a:gd name="T6" fmla="*/ 126 w 156"/>
                  <a:gd name="T7" fmla="*/ 84 h 109"/>
                  <a:gd name="T8" fmla="*/ 119 w 156"/>
                  <a:gd name="T9" fmla="*/ 84 h 109"/>
                  <a:gd name="T10" fmla="*/ 108 w 156"/>
                  <a:gd name="T11" fmla="*/ 73 h 109"/>
                  <a:gd name="T12" fmla="*/ 96 w 156"/>
                  <a:gd name="T13" fmla="*/ 61 h 109"/>
                  <a:gd name="T14" fmla="*/ 90 w 156"/>
                  <a:gd name="T15" fmla="*/ 61 h 109"/>
                  <a:gd name="T16" fmla="*/ 83 w 156"/>
                  <a:gd name="T17" fmla="*/ 61 h 109"/>
                  <a:gd name="T18" fmla="*/ 71 w 156"/>
                  <a:gd name="T19" fmla="*/ 49 h 109"/>
                  <a:gd name="T20" fmla="*/ 60 w 156"/>
                  <a:gd name="T21" fmla="*/ 36 h 109"/>
                  <a:gd name="T22" fmla="*/ 54 w 156"/>
                  <a:gd name="T23" fmla="*/ 36 h 109"/>
                  <a:gd name="T24" fmla="*/ 47 w 156"/>
                  <a:gd name="T25" fmla="*/ 36 h 109"/>
                  <a:gd name="T26" fmla="*/ 36 w 156"/>
                  <a:gd name="T27" fmla="*/ 25 h 109"/>
                  <a:gd name="T28" fmla="*/ 24 w 156"/>
                  <a:gd name="T29" fmla="*/ 13 h 109"/>
                  <a:gd name="T30" fmla="*/ 19 w 156"/>
                  <a:gd name="T31" fmla="*/ 13 h 109"/>
                  <a:gd name="T32" fmla="*/ 12 w 156"/>
                  <a:gd name="T33" fmla="*/ 13 h 109"/>
                  <a:gd name="T34" fmla="*/ 6 w 156"/>
                  <a:gd name="T35" fmla="*/ 7 h 109"/>
                  <a:gd name="T36" fmla="*/ 0 w 156"/>
                  <a:gd name="T37" fmla="*/ 0 h 10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156" h="109">
                    <a:moveTo>
                      <a:pt x="156" y="109"/>
                    </a:moveTo>
                    <a:lnTo>
                      <a:pt x="144" y="96"/>
                    </a:lnTo>
                    <a:lnTo>
                      <a:pt x="132" y="84"/>
                    </a:lnTo>
                    <a:lnTo>
                      <a:pt x="126" y="84"/>
                    </a:lnTo>
                    <a:lnTo>
                      <a:pt x="119" y="84"/>
                    </a:lnTo>
                    <a:lnTo>
                      <a:pt x="108" y="73"/>
                    </a:lnTo>
                    <a:lnTo>
                      <a:pt x="96" y="61"/>
                    </a:lnTo>
                    <a:lnTo>
                      <a:pt x="90" y="61"/>
                    </a:lnTo>
                    <a:lnTo>
                      <a:pt x="83" y="61"/>
                    </a:lnTo>
                    <a:lnTo>
                      <a:pt x="71" y="49"/>
                    </a:lnTo>
                    <a:lnTo>
                      <a:pt x="60" y="36"/>
                    </a:lnTo>
                    <a:lnTo>
                      <a:pt x="54" y="36"/>
                    </a:lnTo>
                    <a:lnTo>
                      <a:pt x="47" y="36"/>
                    </a:lnTo>
                    <a:lnTo>
                      <a:pt x="36" y="25"/>
                    </a:lnTo>
                    <a:lnTo>
                      <a:pt x="24" y="13"/>
                    </a:lnTo>
                    <a:lnTo>
                      <a:pt x="19" y="13"/>
                    </a:lnTo>
                    <a:lnTo>
                      <a:pt x="12" y="13"/>
                    </a:lnTo>
                    <a:lnTo>
                      <a:pt x="6" y="7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5685" name="Freeform 565"/>
              <p:cNvSpPr>
                <a:spLocks/>
              </p:cNvSpPr>
              <p:nvPr/>
            </p:nvSpPr>
            <p:spPr bwMode="auto">
              <a:xfrm rot="60000" flipH="1">
                <a:off x="5009" y="1061"/>
                <a:ext cx="42" cy="32"/>
              </a:xfrm>
              <a:custGeom>
                <a:avLst/>
                <a:gdLst>
                  <a:gd name="T0" fmla="*/ 169 w 169"/>
                  <a:gd name="T1" fmla="*/ 95 h 95"/>
                  <a:gd name="T2" fmla="*/ 163 w 169"/>
                  <a:gd name="T3" fmla="*/ 90 h 95"/>
                  <a:gd name="T4" fmla="*/ 156 w 169"/>
                  <a:gd name="T5" fmla="*/ 83 h 95"/>
                  <a:gd name="T6" fmla="*/ 151 w 169"/>
                  <a:gd name="T7" fmla="*/ 83 h 95"/>
                  <a:gd name="T8" fmla="*/ 144 w 169"/>
                  <a:gd name="T9" fmla="*/ 83 h 95"/>
                  <a:gd name="T10" fmla="*/ 139 w 169"/>
                  <a:gd name="T11" fmla="*/ 78 h 95"/>
                  <a:gd name="T12" fmla="*/ 133 w 169"/>
                  <a:gd name="T13" fmla="*/ 72 h 95"/>
                  <a:gd name="T14" fmla="*/ 127 w 169"/>
                  <a:gd name="T15" fmla="*/ 72 h 95"/>
                  <a:gd name="T16" fmla="*/ 120 w 169"/>
                  <a:gd name="T17" fmla="*/ 72 h 95"/>
                  <a:gd name="T18" fmla="*/ 108 w 169"/>
                  <a:gd name="T19" fmla="*/ 60 h 95"/>
                  <a:gd name="T20" fmla="*/ 98 w 169"/>
                  <a:gd name="T21" fmla="*/ 47 h 95"/>
                  <a:gd name="T22" fmla="*/ 92 w 169"/>
                  <a:gd name="T23" fmla="*/ 47 h 95"/>
                  <a:gd name="T24" fmla="*/ 85 w 169"/>
                  <a:gd name="T25" fmla="*/ 47 h 95"/>
                  <a:gd name="T26" fmla="*/ 79 w 169"/>
                  <a:gd name="T27" fmla="*/ 41 h 95"/>
                  <a:gd name="T28" fmla="*/ 73 w 169"/>
                  <a:gd name="T29" fmla="*/ 35 h 95"/>
                  <a:gd name="T30" fmla="*/ 67 w 169"/>
                  <a:gd name="T31" fmla="*/ 35 h 95"/>
                  <a:gd name="T32" fmla="*/ 61 w 169"/>
                  <a:gd name="T33" fmla="*/ 35 h 95"/>
                  <a:gd name="T34" fmla="*/ 55 w 169"/>
                  <a:gd name="T35" fmla="*/ 30 h 95"/>
                  <a:gd name="T36" fmla="*/ 48 w 169"/>
                  <a:gd name="T37" fmla="*/ 22 h 95"/>
                  <a:gd name="T38" fmla="*/ 43 w 169"/>
                  <a:gd name="T39" fmla="*/ 22 h 95"/>
                  <a:gd name="T40" fmla="*/ 37 w 169"/>
                  <a:gd name="T41" fmla="*/ 22 h 95"/>
                  <a:gd name="T42" fmla="*/ 25 w 169"/>
                  <a:gd name="T43" fmla="*/ 12 h 95"/>
                  <a:gd name="T44" fmla="*/ 12 w 169"/>
                  <a:gd name="T45" fmla="*/ 0 h 95"/>
                  <a:gd name="T46" fmla="*/ 6 w 169"/>
                  <a:gd name="T47" fmla="*/ 0 h 95"/>
                  <a:gd name="T48" fmla="*/ 0 w 169"/>
                  <a:gd name="T49" fmla="*/ 0 h 9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169" h="95">
                    <a:moveTo>
                      <a:pt x="169" y="95"/>
                    </a:moveTo>
                    <a:lnTo>
                      <a:pt x="163" y="90"/>
                    </a:lnTo>
                    <a:lnTo>
                      <a:pt x="156" y="83"/>
                    </a:lnTo>
                    <a:lnTo>
                      <a:pt x="151" y="83"/>
                    </a:lnTo>
                    <a:lnTo>
                      <a:pt x="144" y="83"/>
                    </a:lnTo>
                    <a:lnTo>
                      <a:pt x="139" y="78"/>
                    </a:lnTo>
                    <a:lnTo>
                      <a:pt x="133" y="72"/>
                    </a:lnTo>
                    <a:lnTo>
                      <a:pt x="127" y="72"/>
                    </a:lnTo>
                    <a:lnTo>
                      <a:pt x="120" y="72"/>
                    </a:lnTo>
                    <a:lnTo>
                      <a:pt x="108" y="60"/>
                    </a:lnTo>
                    <a:lnTo>
                      <a:pt x="98" y="47"/>
                    </a:lnTo>
                    <a:lnTo>
                      <a:pt x="92" y="47"/>
                    </a:lnTo>
                    <a:lnTo>
                      <a:pt x="85" y="47"/>
                    </a:lnTo>
                    <a:lnTo>
                      <a:pt x="79" y="41"/>
                    </a:lnTo>
                    <a:lnTo>
                      <a:pt x="73" y="35"/>
                    </a:lnTo>
                    <a:lnTo>
                      <a:pt x="67" y="35"/>
                    </a:lnTo>
                    <a:lnTo>
                      <a:pt x="61" y="35"/>
                    </a:lnTo>
                    <a:lnTo>
                      <a:pt x="55" y="30"/>
                    </a:lnTo>
                    <a:lnTo>
                      <a:pt x="48" y="22"/>
                    </a:lnTo>
                    <a:lnTo>
                      <a:pt x="43" y="22"/>
                    </a:lnTo>
                    <a:lnTo>
                      <a:pt x="37" y="22"/>
                    </a:lnTo>
                    <a:lnTo>
                      <a:pt x="25" y="12"/>
                    </a:lnTo>
                    <a:lnTo>
                      <a:pt x="12" y="0"/>
                    </a:lnTo>
                    <a:lnTo>
                      <a:pt x="6" y="0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5686" name="Freeform 566"/>
              <p:cNvSpPr>
                <a:spLocks/>
              </p:cNvSpPr>
              <p:nvPr/>
            </p:nvSpPr>
            <p:spPr bwMode="auto">
              <a:xfrm rot="60000" flipH="1">
                <a:off x="5087" y="1017"/>
                <a:ext cx="35" cy="20"/>
              </a:xfrm>
              <a:custGeom>
                <a:avLst/>
                <a:gdLst>
                  <a:gd name="T0" fmla="*/ 144 w 144"/>
                  <a:gd name="T1" fmla="*/ 60 h 60"/>
                  <a:gd name="T2" fmla="*/ 132 w 144"/>
                  <a:gd name="T3" fmla="*/ 60 h 60"/>
                  <a:gd name="T4" fmla="*/ 119 w 144"/>
                  <a:gd name="T5" fmla="*/ 60 h 60"/>
                  <a:gd name="T6" fmla="*/ 114 w 144"/>
                  <a:gd name="T7" fmla="*/ 54 h 60"/>
                  <a:gd name="T8" fmla="*/ 108 w 144"/>
                  <a:gd name="T9" fmla="*/ 47 h 60"/>
                  <a:gd name="T10" fmla="*/ 102 w 144"/>
                  <a:gd name="T11" fmla="*/ 47 h 60"/>
                  <a:gd name="T12" fmla="*/ 96 w 144"/>
                  <a:gd name="T13" fmla="*/ 47 h 60"/>
                  <a:gd name="T14" fmla="*/ 90 w 144"/>
                  <a:gd name="T15" fmla="*/ 42 h 60"/>
                  <a:gd name="T16" fmla="*/ 83 w 144"/>
                  <a:gd name="T17" fmla="*/ 36 h 60"/>
                  <a:gd name="T18" fmla="*/ 71 w 144"/>
                  <a:gd name="T19" fmla="*/ 36 h 60"/>
                  <a:gd name="T20" fmla="*/ 60 w 144"/>
                  <a:gd name="T21" fmla="*/ 36 h 60"/>
                  <a:gd name="T22" fmla="*/ 54 w 144"/>
                  <a:gd name="T23" fmla="*/ 30 h 60"/>
                  <a:gd name="T24" fmla="*/ 48 w 144"/>
                  <a:gd name="T25" fmla="*/ 23 h 60"/>
                  <a:gd name="T26" fmla="*/ 42 w 144"/>
                  <a:gd name="T27" fmla="*/ 23 h 60"/>
                  <a:gd name="T28" fmla="*/ 36 w 144"/>
                  <a:gd name="T29" fmla="*/ 23 h 60"/>
                  <a:gd name="T30" fmla="*/ 30 w 144"/>
                  <a:gd name="T31" fmla="*/ 19 h 60"/>
                  <a:gd name="T32" fmla="*/ 23 w 144"/>
                  <a:gd name="T33" fmla="*/ 12 h 60"/>
                  <a:gd name="T34" fmla="*/ 18 w 144"/>
                  <a:gd name="T35" fmla="*/ 12 h 60"/>
                  <a:gd name="T36" fmla="*/ 12 w 144"/>
                  <a:gd name="T37" fmla="*/ 12 h 60"/>
                  <a:gd name="T38" fmla="*/ 6 w 144"/>
                  <a:gd name="T39" fmla="*/ 6 h 60"/>
                  <a:gd name="T40" fmla="*/ 0 w 144"/>
                  <a:gd name="T41" fmla="*/ 0 h 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144" h="60">
                    <a:moveTo>
                      <a:pt x="144" y="60"/>
                    </a:moveTo>
                    <a:lnTo>
                      <a:pt x="132" y="60"/>
                    </a:lnTo>
                    <a:lnTo>
                      <a:pt x="119" y="60"/>
                    </a:lnTo>
                    <a:lnTo>
                      <a:pt x="114" y="54"/>
                    </a:lnTo>
                    <a:lnTo>
                      <a:pt x="108" y="47"/>
                    </a:lnTo>
                    <a:lnTo>
                      <a:pt x="102" y="47"/>
                    </a:lnTo>
                    <a:lnTo>
                      <a:pt x="96" y="47"/>
                    </a:lnTo>
                    <a:lnTo>
                      <a:pt x="90" y="42"/>
                    </a:lnTo>
                    <a:lnTo>
                      <a:pt x="83" y="36"/>
                    </a:lnTo>
                    <a:lnTo>
                      <a:pt x="71" y="36"/>
                    </a:lnTo>
                    <a:lnTo>
                      <a:pt x="60" y="36"/>
                    </a:lnTo>
                    <a:lnTo>
                      <a:pt x="54" y="30"/>
                    </a:lnTo>
                    <a:lnTo>
                      <a:pt x="48" y="23"/>
                    </a:lnTo>
                    <a:lnTo>
                      <a:pt x="42" y="23"/>
                    </a:lnTo>
                    <a:lnTo>
                      <a:pt x="36" y="23"/>
                    </a:lnTo>
                    <a:lnTo>
                      <a:pt x="30" y="19"/>
                    </a:lnTo>
                    <a:lnTo>
                      <a:pt x="23" y="12"/>
                    </a:lnTo>
                    <a:lnTo>
                      <a:pt x="18" y="12"/>
                    </a:lnTo>
                    <a:lnTo>
                      <a:pt x="12" y="12"/>
                    </a:lnTo>
                    <a:lnTo>
                      <a:pt x="6" y="6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5687" name="Freeform 567"/>
              <p:cNvSpPr>
                <a:spLocks/>
              </p:cNvSpPr>
              <p:nvPr/>
            </p:nvSpPr>
            <p:spPr bwMode="auto">
              <a:xfrm rot="60000" flipH="1">
                <a:off x="5155" y="989"/>
                <a:ext cx="40" cy="17"/>
              </a:xfrm>
              <a:custGeom>
                <a:avLst/>
                <a:gdLst>
                  <a:gd name="T0" fmla="*/ 156 w 156"/>
                  <a:gd name="T1" fmla="*/ 48 h 48"/>
                  <a:gd name="T2" fmla="*/ 150 w 156"/>
                  <a:gd name="T3" fmla="*/ 43 h 48"/>
                  <a:gd name="T4" fmla="*/ 145 w 156"/>
                  <a:gd name="T5" fmla="*/ 36 h 48"/>
                  <a:gd name="T6" fmla="*/ 139 w 156"/>
                  <a:gd name="T7" fmla="*/ 36 h 48"/>
                  <a:gd name="T8" fmla="*/ 132 w 156"/>
                  <a:gd name="T9" fmla="*/ 36 h 48"/>
                  <a:gd name="T10" fmla="*/ 121 w 156"/>
                  <a:gd name="T11" fmla="*/ 24 h 48"/>
                  <a:gd name="T12" fmla="*/ 109 w 156"/>
                  <a:gd name="T13" fmla="*/ 13 h 48"/>
                  <a:gd name="T14" fmla="*/ 104 w 156"/>
                  <a:gd name="T15" fmla="*/ 13 h 48"/>
                  <a:gd name="T16" fmla="*/ 96 w 156"/>
                  <a:gd name="T17" fmla="*/ 13 h 48"/>
                  <a:gd name="T18" fmla="*/ 91 w 156"/>
                  <a:gd name="T19" fmla="*/ 7 h 48"/>
                  <a:gd name="T20" fmla="*/ 85 w 156"/>
                  <a:gd name="T21" fmla="*/ 0 h 48"/>
                  <a:gd name="T22" fmla="*/ 64 w 156"/>
                  <a:gd name="T23" fmla="*/ 0 h 48"/>
                  <a:gd name="T24" fmla="*/ 43 w 156"/>
                  <a:gd name="T25" fmla="*/ 0 h 48"/>
                  <a:gd name="T26" fmla="*/ 23 w 156"/>
                  <a:gd name="T27" fmla="*/ 0 h 48"/>
                  <a:gd name="T28" fmla="*/ 0 w 156"/>
                  <a:gd name="T29" fmla="*/ 0 h 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156" h="48">
                    <a:moveTo>
                      <a:pt x="156" y="48"/>
                    </a:moveTo>
                    <a:lnTo>
                      <a:pt x="150" y="43"/>
                    </a:lnTo>
                    <a:lnTo>
                      <a:pt x="145" y="36"/>
                    </a:lnTo>
                    <a:lnTo>
                      <a:pt x="139" y="36"/>
                    </a:lnTo>
                    <a:lnTo>
                      <a:pt x="132" y="36"/>
                    </a:lnTo>
                    <a:lnTo>
                      <a:pt x="121" y="24"/>
                    </a:lnTo>
                    <a:lnTo>
                      <a:pt x="109" y="13"/>
                    </a:lnTo>
                    <a:lnTo>
                      <a:pt x="104" y="13"/>
                    </a:lnTo>
                    <a:lnTo>
                      <a:pt x="96" y="13"/>
                    </a:lnTo>
                    <a:lnTo>
                      <a:pt x="91" y="7"/>
                    </a:lnTo>
                    <a:lnTo>
                      <a:pt x="85" y="0"/>
                    </a:lnTo>
                    <a:lnTo>
                      <a:pt x="64" y="0"/>
                    </a:lnTo>
                    <a:lnTo>
                      <a:pt x="43" y="0"/>
                    </a:lnTo>
                    <a:lnTo>
                      <a:pt x="23" y="0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</p:grpSp>
        <p:sp>
          <p:nvSpPr>
            <p:cNvPr id="5688" name="Freeform 568"/>
            <p:cNvSpPr>
              <a:spLocks/>
            </p:cNvSpPr>
            <p:nvPr/>
          </p:nvSpPr>
          <p:spPr bwMode="auto">
            <a:xfrm>
              <a:off x="-1363" y="1101"/>
              <a:ext cx="17" cy="888"/>
            </a:xfrm>
            <a:custGeom>
              <a:avLst/>
              <a:gdLst>
                <a:gd name="T0" fmla="*/ 6 w 24"/>
                <a:gd name="T1" fmla="*/ 0 h 1283"/>
                <a:gd name="T2" fmla="*/ 24 w 24"/>
                <a:gd name="T3" fmla="*/ 719 h 1283"/>
                <a:gd name="T4" fmla="*/ 0 w 24"/>
                <a:gd name="T5" fmla="*/ 1283 h 12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4" h="1283">
                  <a:moveTo>
                    <a:pt x="6" y="0"/>
                  </a:moveTo>
                  <a:lnTo>
                    <a:pt x="24" y="719"/>
                  </a:lnTo>
                  <a:lnTo>
                    <a:pt x="0" y="1283"/>
                  </a:lnTo>
                </a:path>
              </a:pathLst>
            </a:custGeom>
            <a:noFill/>
            <a:ln w="19050" cap="flat" cmpd="sng">
              <a:solidFill>
                <a:srgbClr val="FF0000"/>
              </a:solidFill>
              <a:prstDash val="dash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</p:grpSp>
      <p:pic>
        <p:nvPicPr>
          <p:cNvPr id="5691" name="Picture 571" descr="CaO-FeO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5240"/>
          <a:stretch>
            <a:fillRect/>
          </a:stretch>
        </p:blipFill>
        <p:spPr bwMode="auto">
          <a:xfrm>
            <a:off x="1673225" y="4110038"/>
            <a:ext cx="2451100" cy="1952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692" name="Oval 198"/>
          <p:cNvSpPr>
            <a:spLocks noChangeArrowheads="1"/>
          </p:cNvSpPr>
          <p:nvPr/>
        </p:nvSpPr>
        <p:spPr bwMode="auto">
          <a:xfrm>
            <a:off x="3584575" y="3775075"/>
            <a:ext cx="65088" cy="65088"/>
          </a:xfrm>
          <a:prstGeom prst="ellipse">
            <a:avLst/>
          </a:prstGeom>
          <a:solidFill>
            <a:srgbClr val="FFFF00"/>
          </a:solidFill>
          <a:ln w="12700" algn="ctr">
            <a:solidFill>
              <a:schemeClr val="accent2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5693" name="Oval 198"/>
          <p:cNvSpPr>
            <a:spLocks noChangeArrowheads="1"/>
          </p:cNvSpPr>
          <p:nvPr/>
        </p:nvSpPr>
        <p:spPr bwMode="auto">
          <a:xfrm>
            <a:off x="4044950" y="3660775"/>
            <a:ext cx="65088" cy="65088"/>
          </a:xfrm>
          <a:prstGeom prst="ellipse">
            <a:avLst/>
          </a:prstGeom>
          <a:solidFill>
            <a:srgbClr val="FFFF00"/>
          </a:solidFill>
          <a:ln w="12700" algn="ctr">
            <a:solidFill>
              <a:schemeClr val="accent2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5694" name="Oval 198"/>
          <p:cNvSpPr>
            <a:spLocks noChangeArrowheads="1"/>
          </p:cNvSpPr>
          <p:nvPr/>
        </p:nvSpPr>
        <p:spPr bwMode="auto">
          <a:xfrm>
            <a:off x="2352675" y="2746375"/>
            <a:ext cx="65088" cy="65088"/>
          </a:xfrm>
          <a:prstGeom prst="ellipse">
            <a:avLst/>
          </a:prstGeom>
          <a:solidFill>
            <a:srgbClr val="FFFF00"/>
          </a:solidFill>
          <a:ln w="12700" algn="ctr">
            <a:solidFill>
              <a:schemeClr val="accent2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5700" name="Oval 198"/>
          <p:cNvSpPr>
            <a:spLocks noChangeArrowheads="1"/>
          </p:cNvSpPr>
          <p:nvPr/>
        </p:nvSpPr>
        <p:spPr bwMode="auto">
          <a:xfrm>
            <a:off x="2092325" y="3178175"/>
            <a:ext cx="65088" cy="65088"/>
          </a:xfrm>
          <a:prstGeom prst="ellipse">
            <a:avLst/>
          </a:prstGeom>
          <a:solidFill>
            <a:srgbClr val="FFFF00"/>
          </a:solidFill>
          <a:ln w="12700" algn="ctr">
            <a:solidFill>
              <a:schemeClr val="accent2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5701" name="Text Box 6"/>
          <p:cNvSpPr txBox="1">
            <a:spLocks noChangeArrowheads="1"/>
          </p:cNvSpPr>
          <p:nvPr/>
        </p:nvSpPr>
        <p:spPr bwMode="auto">
          <a:xfrm rot="18056334">
            <a:off x="2267745" y="2466181"/>
            <a:ext cx="665162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2800" b="1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sz="2800" b="1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sz="2800" b="1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2800" b="1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2800" b="1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US" sz="1000"/>
              <a:t>CaUO</a:t>
            </a:r>
            <a:r>
              <a:rPr lang="en-US" sz="1000" baseline="-25000"/>
              <a:t>4-x</a:t>
            </a:r>
            <a:endParaRPr lang="ru-RU" sz="1000" baseline="-25000"/>
          </a:p>
        </p:txBody>
      </p:sp>
      <p:sp>
        <p:nvSpPr>
          <p:cNvPr id="5702" name="Text Box 6"/>
          <p:cNvSpPr txBox="1">
            <a:spLocks noChangeArrowheads="1"/>
          </p:cNvSpPr>
          <p:nvPr/>
        </p:nvSpPr>
        <p:spPr bwMode="auto">
          <a:xfrm rot="17922462">
            <a:off x="1779588" y="3363912"/>
            <a:ext cx="6350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2800" b="1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sz="2800" b="1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sz="2800" b="1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2800" b="1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2800" b="1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US" sz="1000"/>
              <a:t>Ca</a:t>
            </a:r>
            <a:r>
              <a:rPr lang="en-US" sz="1000" baseline="-25000"/>
              <a:t>2</a:t>
            </a:r>
            <a:r>
              <a:rPr lang="en-US" sz="1000"/>
              <a:t>UO</a:t>
            </a:r>
            <a:r>
              <a:rPr lang="en-US" sz="1000" baseline="-25000"/>
              <a:t>4</a:t>
            </a:r>
            <a:endParaRPr lang="ru-RU" sz="1000" baseline="-25000"/>
          </a:p>
        </p:txBody>
      </p:sp>
      <p:sp>
        <p:nvSpPr>
          <p:cNvPr id="5703" name="Line 583"/>
          <p:cNvSpPr>
            <a:spLocks noChangeShapeType="1"/>
          </p:cNvSpPr>
          <p:nvPr/>
        </p:nvSpPr>
        <p:spPr bwMode="auto">
          <a:xfrm>
            <a:off x="2152650" y="3232150"/>
            <a:ext cx="1962150" cy="565150"/>
          </a:xfrm>
          <a:prstGeom prst="line">
            <a:avLst/>
          </a:prstGeom>
          <a:noFill/>
          <a:ln w="12700">
            <a:solidFill>
              <a:schemeClr val="accent2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704" name="Line 584"/>
          <p:cNvSpPr>
            <a:spLocks noChangeShapeType="1"/>
          </p:cNvSpPr>
          <p:nvPr/>
        </p:nvSpPr>
        <p:spPr bwMode="auto">
          <a:xfrm>
            <a:off x="2406650" y="2787650"/>
            <a:ext cx="1720850" cy="1022350"/>
          </a:xfrm>
          <a:prstGeom prst="line">
            <a:avLst/>
          </a:prstGeom>
          <a:noFill/>
          <a:ln w="12700">
            <a:solidFill>
              <a:schemeClr val="accent2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29" name="Овал 328"/>
          <p:cNvSpPr/>
          <p:nvPr/>
        </p:nvSpPr>
        <p:spPr bwMode="auto">
          <a:xfrm>
            <a:off x="822820" y="876378"/>
            <a:ext cx="42904" cy="43458"/>
          </a:xfrm>
          <a:prstGeom prst="ellipse">
            <a:avLst/>
          </a:prstGeom>
          <a:gradFill>
            <a:gsLst>
              <a:gs pos="0">
                <a:srgbClr val="CC6600"/>
              </a:gs>
              <a:gs pos="80000">
                <a:srgbClr val="FFC000"/>
              </a:gs>
              <a:gs pos="100000">
                <a:schemeClr val="accent6">
                  <a:lumMod val="50000"/>
                </a:schemeClr>
              </a:gs>
            </a:gsLst>
          </a:gradFill>
          <a:ln>
            <a:headEnd type="none" w="sm" len="sm"/>
            <a:tailEnd type="none" w="sm" len="sm"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/>
          <a:lstStyle/>
          <a:p>
            <a:pPr>
              <a:defRPr/>
            </a:pPr>
            <a:endParaRPr lang="ru-RU">
              <a:solidFill>
                <a:schemeClr val="tx1"/>
              </a:solidFill>
            </a:endParaRPr>
          </a:p>
        </p:txBody>
      </p:sp>
      <p:sp>
        <p:nvSpPr>
          <p:cNvPr id="330" name="Овал 329"/>
          <p:cNvSpPr/>
          <p:nvPr/>
        </p:nvSpPr>
        <p:spPr bwMode="auto">
          <a:xfrm>
            <a:off x="939759" y="1021842"/>
            <a:ext cx="43458" cy="43248"/>
          </a:xfrm>
          <a:prstGeom prst="ellipse">
            <a:avLst/>
          </a:prstGeom>
          <a:gradFill>
            <a:gsLst>
              <a:gs pos="0">
                <a:srgbClr val="CC6600"/>
              </a:gs>
              <a:gs pos="80000">
                <a:srgbClr val="FFC000"/>
              </a:gs>
              <a:gs pos="100000">
                <a:schemeClr val="accent6">
                  <a:lumMod val="50000"/>
                </a:schemeClr>
              </a:gs>
            </a:gsLst>
          </a:gradFill>
          <a:ln>
            <a:headEnd type="none" w="sm" len="sm"/>
            <a:tailEnd type="none" w="sm" len="sm"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/>
          <a:lstStyle/>
          <a:p>
            <a:pPr>
              <a:defRPr/>
            </a:pPr>
            <a:endParaRPr lang="ru-RU">
              <a:solidFill>
                <a:schemeClr val="tx1"/>
              </a:solidFill>
            </a:endParaRPr>
          </a:p>
        </p:txBody>
      </p:sp>
      <p:sp>
        <p:nvSpPr>
          <p:cNvPr id="331" name="Овал 330"/>
          <p:cNvSpPr/>
          <p:nvPr/>
        </p:nvSpPr>
        <p:spPr bwMode="auto">
          <a:xfrm>
            <a:off x="1279438" y="1232421"/>
            <a:ext cx="43484" cy="43249"/>
          </a:xfrm>
          <a:prstGeom prst="ellipse">
            <a:avLst/>
          </a:prstGeom>
          <a:gradFill>
            <a:gsLst>
              <a:gs pos="0">
                <a:srgbClr val="CC6600"/>
              </a:gs>
              <a:gs pos="80000">
                <a:srgbClr val="FFC000"/>
              </a:gs>
              <a:gs pos="100000">
                <a:schemeClr val="accent6">
                  <a:lumMod val="50000"/>
                </a:schemeClr>
              </a:gs>
            </a:gsLst>
          </a:gradFill>
          <a:ln>
            <a:headEnd type="none" w="sm" len="sm"/>
            <a:tailEnd type="none" w="sm" len="sm"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/>
          <a:lstStyle/>
          <a:p>
            <a:pPr>
              <a:defRPr/>
            </a:pPr>
            <a:endParaRPr lang="ru-RU">
              <a:solidFill>
                <a:schemeClr val="tx1"/>
              </a:solidFill>
            </a:endParaRPr>
          </a:p>
        </p:txBody>
      </p:sp>
      <p:sp>
        <p:nvSpPr>
          <p:cNvPr id="5969" name="Text Box 197"/>
          <p:cNvSpPr txBox="1">
            <a:spLocks noChangeArrowheads="1"/>
          </p:cNvSpPr>
          <p:nvPr/>
        </p:nvSpPr>
        <p:spPr bwMode="auto">
          <a:xfrm>
            <a:off x="657225" y="465138"/>
            <a:ext cx="124777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sz="2800" b="1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sz="2800" b="1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sz="2800" b="1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2800" b="1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2800" b="1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/>
            <a:r>
              <a:rPr lang="en-US" sz="1400">
                <a:solidFill>
                  <a:srgbClr val="FF0000"/>
                </a:solidFill>
              </a:rPr>
              <a:t>In progress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Нижний колонтитул 2"/>
          <p:cNvSpPr txBox="1">
            <a:spLocks noGrp="1"/>
          </p:cNvSpPr>
          <p:nvPr/>
        </p:nvSpPr>
        <p:spPr bwMode="auto">
          <a:xfrm>
            <a:off x="217488" y="6154738"/>
            <a:ext cx="3529012" cy="538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 anchor="ctr"/>
          <a:lstStyle>
            <a:lvl1pPr defTabSz="762000">
              <a:defRPr sz="2800" b="1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762000">
              <a:defRPr sz="2800" b="1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762000">
              <a:defRPr sz="2800" b="1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762000">
              <a:defRPr sz="2800" b="1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762000">
              <a:defRPr sz="2800" b="1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/>
            <a:r>
              <a:rPr lang="en-US" sz="1400">
                <a:solidFill>
                  <a:srgbClr val="000066"/>
                </a:solidFill>
              </a:rPr>
              <a:t>               </a:t>
            </a:r>
            <a:r>
              <a:rPr lang="en-US" sz="1400">
                <a:solidFill>
                  <a:srgbClr val="000099"/>
                </a:solidFill>
              </a:rPr>
              <a:t>PRECOS</a:t>
            </a:r>
            <a:r>
              <a:rPr lang="en-US" sz="1400">
                <a:solidFill>
                  <a:srgbClr val="000099"/>
                </a:solidFill>
                <a:ea typeface="Arial Unicode MS" pitchFamily="34" charset="-128"/>
                <a:cs typeface="Arial Unicode MS" pitchFamily="34" charset="-128"/>
              </a:rPr>
              <a:t> project meeting</a:t>
            </a:r>
            <a:r>
              <a:rPr lang="en-GB" sz="1400">
                <a:solidFill>
                  <a:srgbClr val="000066"/>
                </a:solidFill>
              </a:rPr>
              <a:t> </a:t>
            </a:r>
            <a:endParaRPr lang="en-GB" sz="1400">
              <a:solidFill>
                <a:srgbClr val="990033"/>
              </a:solidFill>
            </a:endParaRPr>
          </a:p>
        </p:txBody>
      </p:sp>
      <p:sp>
        <p:nvSpPr>
          <p:cNvPr id="33795" name="Номер слайда 3"/>
          <p:cNvSpPr txBox="1">
            <a:spLocks noGrp="1"/>
          </p:cNvSpPr>
          <p:nvPr/>
        </p:nvSpPr>
        <p:spPr bwMode="auto">
          <a:xfrm>
            <a:off x="7043738" y="6237288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 anchor="ctr"/>
          <a:lstStyle>
            <a:lvl1pPr defTabSz="762000">
              <a:defRPr sz="2800" b="1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762000">
              <a:defRPr sz="2800" b="1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762000">
              <a:defRPr sz="2800" b="1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762000">
              <a:defRPr sz="2800" b="1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762000">
              <a:defRPr sz="2800" b="1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/>
            <a:fld id="{649AA71B-7F5F-4FAA-9A0E-6A8BBBDDA4DA}" type="slidenum">
              <a:rPr lang="en-GB" sz="1400" b="0">
                <a:solidFill>
                  <a:srgbClr val="000099"/>
                </a:solidFill>
              </a:rPr>
              <a:pPr algn="r"/>
              <a:t>8</a:t>
            </a:fld>
            <a:endParaRPr lang="en-GB" sz="1400" b="0">
              <a:solidFill>
                <a:srgbClr val="000099"/>
              </a:solidFill>
            </a:endParaRPr>
          </a:p>
        </p:txBody>
      </p:sp>
      <p:pic>
        <p:nvPicPr>
          <p:cNvPr id="33796" name="Picture 7"/>
          <p:cNvPicPr>
            <a:picLocks noGrp="1"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3064"/>
          <a:stretch>
            <a:fillRect/>
          </a:stretch>
        </p:blipFill>
        <p:spPr bwMode="auto">
          <a:xfrm>
            <a:off x="349250" y="6200775"/>
            <a:ext cx="5461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3797" name="Rectangle 4"/>
          <p:cNvSpPr>
            <a:spLocks noChangeArrowheads="1"/>
          </p:cNvSpPr>
          <p:nvPr/>
        </p:nvSpPr>
        <p:spPr bwMode="auto">
          <a:xfrm>
            <a:off x="161925" y="38100"/>
            <a:ext cx="8848725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800" rIns="92075" bIns="46038"/>
          <a:lstStyle/>
          <a:p>
            <a:pPr algn="ctr" defTabSz="762000">
              <a:lnSpc>
                <a:spcPct val="80000"/>
              </a:lnSpc>
            </a:pPr>
            <a:r>
              <a:rPr lang="en-US" sz="3200">
                <a:solidFill>
                  <a:srgbClr val="000099"/>
                </a:solidFill>
              </a:rPr>
              <a:t>UO</a:t>
            </a:r>
            <a:r>
              <a:rPr lang="en-US" sz="3200" baseline="-25000">
                <a:solidFill>
                  <a:srgbClr val="000099"/>
                </a:solidFill>
              </a:rPr>
              <a:t>2</a:t>
            </a:r>
            <a:r>
              <a:rPr lang="en-US" sz="3200">
                <a:solidFill>
                  <a:srgbClr val="000099"/>
                </a:solidFill>
              </a:rPr>
              <a:t>–FeO–CaO system</a:t>
            </a:r>
            <a:endParaRPr lang="ru-RU" sz="3200">
              <a:solidFill>
                <a:srgbClr val="000099"/>
              </a:solidFill>
            </a:endParaRPr>
          </a:p>
        </p:txBody>
      </p:sp>
      <p:sp>
        <p:nvSpPr>
          <p:cNvPr id="33798" name="Rectangle 24"/>
          <p:cNvSpPr>
            <a:spLocks noChangeArrowheads="1"/>
          </p:cNvSpPr>
          <p:nvPr/>
        </p:nvSpPr>
        <p:spPr bwMode="auto">
          <a:xfrm>
            <a:off x="200025" y="1249363"/>
            <a:ext cx="8194675" cy="384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anchor="ctr">
            <a:spAutoFit/>
          </a:bodyPr>
          <a:lstStyle/>
          <a:p>
            <a:pPr defTabSz="762000">
              <a:lnSpc>
                <a:spcPct val="80000"/>
              </a:lnSpc>
              <a:buFont typeface="Wingdings" pitchFamily="2" charset="2"/>
              <a:buNone/>
              <a:tabLst>
                <a:tab pos="269875" algn="l"/>
              </a:tabLst>
            </a:pPr>
            <a:r>
              <a:rPr lang="en-US" sz="2400">
                <a:solidFill>
                  <a:srgbClr val="990000"/>
                </a:solidFill>
              </a:rPr>
              <a:t>Composite oxides investigation</a:t>
            </a:r>
          </a:p>
        </p:txBody>
      </p:sp>
      <p:sp>
        <p:nvSpPr>
          <p:cNvPr id="33799" name="Rectangle 25"/>
          <p:cNvSpPr>
            <a:spLocks noChangeArrowheads="1"/>
          </p:cNvSpPr>
          <p:nvPr/>
        </p:nvSpPr>
        <p:spPr bwMode="auto">
          <a:xfrm>
            <a:off x="247650" y="1558925"/>
            <a:ext cx="8736013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anchor="ctr">
            <a:spAutoFit/>
          </a:bodyPr>
          <a:lstStyle/>
          <a:p>
            <a:pPr algn="just" defTabSz="762000">
              <a:buFont typeface="Wingdings" pitchFamily="2" charset="2"/>
              <a:buChar char="ь"/>
              <a:tabLst>
                <a:tab pos="269875" algn="l"/>
                <a:tab pos="4667250" algn="l"/>
              </a:tabLst>
            </a:pPr>
            <a:r>
              <a:rPr lang="ru-RU" sz="1800">
                <a:solidFill>
                  <a:srgbClr val="990000"/>
                </a:solidFill>
              </a:rPr>
              <a:t>	</a:t>
            </a:r>
            <a:r>
              <a:rPr lang="en-US" sz="1800">
                <a:solidFill>
                  <a:srgbClr val="990000"/>
                </a:solidFill>
              </a:rPr>
              <a:t>Sample preparation of CaO-enriched compositions</a:t>
            </a:r>
          </a:p>
          <a:p>
            <a:pPr algn="just" defTabSz="762000">
              <a:buFont typeface="Wingdings" pitchFamily="2" charset="2"/>
              <a:buChar char="ь"/>
              <a:tabLst>
                <a:tab pos="269875" algn="l"/>
                <a:tab pos="4667250" algn="l"/>
              </a:tabLst>
            </a:pPr>
            <a:r>
              <a:rPr lang="en-US" sz="1800">
                <a:solidFill>
                  <a:srgbClr val="990000"/>
                </a:solidFill>
              </a:rPr>
              <a:t> CaUO</a:t>
            </a:r>
            <a:r>
              <a:rPr lang="en-US" sz="1800" baseline="-25000">
                <a:solidFill>
                  <a:srgbClr val="990000"/>
                </a:solidFill>
              </a:rPr>
              <a:t>4-x</a:t>
            </a:r>
            <a:r>
              <a:rPr lang="en-US" sz="1800">
                <a:solidFill>
                  <a:srgbClr val="990000"/>
                </a:solidFill>
              </a:rPr>
              <a:t> and Ca</a:t>
            </a:r>
            <a:r>
              <a:rPr lang="en-US" sz="1800" baseline="-25000">
                <a:solidFill>
                  <a:srgbClr val="990000"/>
                </a:solidFill>
              </a:rPr>
              <a:t>2</a:t>
            </a:r>
            <a:r>
              <a:rPr lang="en-US" sz="1800">
                <a:solidFill>
                  <a:srgbClr val="990000"/>
                </a:solidFill>
              </a:rPr>
              <a:t>UO</a:t>
            </a:r>
            <a:r>
              <a:rPr lang="en-US" sz="1800" baseline="-25000">
                <a:solidFill>
                  <a:srgbClr val="990000"/>
                </a:solidFill>
              </a:rPr>
              <a:t>4</a:t>
            </a:r>
            <a:r>
              <a:rPr lang="en-US" sz="1800">
                <a:solidFill>
                  <a:srgbClr val="990000"/>
                </a:solidFill>
              </a:rPr>
              <a:t> upper the limit’s existence </a:t>
            </a:r>
            <a:r>
              <a:rPr lang="en-US" sz="1400">
                <a:solidFill>
                  <a:srgbClr val="990000"/>
                </a:solidFill>
              </a:rPr>
              <a:t>(Galakhov -&gt; SEM/EDX, X-Ray)</a:t>
            </a:r>
          </a:p>
        </p:txBody>
      </p:sp>
      <p:sp>
        <p:nvSpPr>
          <p:cNvPr id="33800" name="Rectangle 28"/>
          <p:cNvSpPr>
            <a:spLocks noChangeArrowheads="1"/>
          </p:cNvSpPr>
          <p:nvPr/>
        </p:nvSpPr>
        <p:spPr bwMode="auto">
          <a:xfrm>
            <a:off x="677863" y="547688"/>
            <a:ext cx="76835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anchor="ctr">
            <a:spAutoFit/>
          </a:bodyPr>
          <a:lstStyle/>
          <a:p>
            <a:pPr defTabSz="762000">
              <a:tabLst>
                <a:tab pos="990600" algn="l"/>
              </a:tabLst>
            </a:pPr>
            <a:r>
              <a:rPr lang="en-US">
                <a:solidFill>
                  <a:srgbClr val="800000"/>
                </a:solidFill>
              </a:rPr>
              <a:t>Conditions and sequence of system study</a:t>
            </a:r>
          </a:p>
        </p:txBody>
      </p:sp>
      <p:sp>
        <p:nvSpPr>
          <p:cNvPr id="33803" name="Rectangle 24"/>
          <p:cNvSpPr>
            <a:spLocks noChangeArrowheads="1"/>
          </p:cNvSpPr>
          <p:nvPr/>
        </p:nvSpPr>
        <p:spPr bwMode="auto">
          <a:xfrm>
            <a:off x="200025" y="2365375"/>
            <a:ext cx="8194675" cy="628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anchor="ctr">
            <a:spAutoFit/>
          </a:bodyPr>
          <a:lstStyle/>
          <a:p>
            <a:pPr defTabSz="762000">
              <a:lnSpc>
                <a:spcPct val="80000"/>
              </a:lnSpc>
              <a:buFont typeface="Wingdings" pitchFamily="2" charset="2"/>
              <a:buNone/>
              <a:tabLst>
                <a:tab pos="269875" algn="l"/>
              </a:tabLst>
            </a:pPr>
            <a:r>
              <a:rPr lang="en-US" sz="2400">
                <a:solidFill>
                  <a:srgbClr val="CC3300"/>
                </a:solidFill>
              </a:rPr>
              <a:t>Phase composition determination </a:t>
            </a:r>
          </a:p>
          <a:p>
            <a:pPr defTabSz="762000">
              <a:lnSpc>
                <a:spcPct val="80000"/>
              </a:lnSpc>
              <a:buFont typeface="Wingdings" pitchFamily="2" charset="2"/>
              <a:buNone/>
              <a:tabLst>
                <a:tab pos="269875" algn="l"/>
              </a:tabLst>
            </a:pPr>
            <a:r>
              <a:rPr lang="en-US" sz="2000">
                <a:solidFill>
                  <a:srgbClr val="CC3300"/>
                </a:solidFill>
              </a:rPr>
              <a:t>(CaUO</a:t>
            </a:r>
            <a:r>
              <a:rPr lang="en-US" sz="2000" baseline="-25000">
                <a:solidFill>
                  <a:srgbClr val="CC3300"/>
                </a:solidFill>
              </a:rPr>
              <a:t>4-x</a:t>
            </a:r>
            <a:r>
              <a:rPr lang="en-US" sz="2000">
                <a:solidFill>
                  <a:srgbClr val="CC3300"/>
                </a:solidFill>
              </a:rPr>
              <a:t>-Ca</a:t>
            </a:r>
            <a:r>
              <a:rPr lang="en-US" sz="2000" baseline="-25000">
                <a:solidFill>
                  <a:srgbClr val="CC3300"/>
                </a:solidFill>
              </a:rPr>
              <a:t>2</a:t>
            </a:r>
            <a:r>
              <a:rPr lang="en-US" sz="2000">
                <a:solidFill>
                  <a:srgbClr val="CC3300"/>
                </a:solidFill>
              </a:rPr>
              <a:t>UO</a:t>
            </a:r>
            <a:r>
              <a:rPr lang="en-US" sz="2000" baseline="-25000">
                <a:solidFill>
                  <a:srgbClr val="CC3300"/>
                </a:solidFill>
              </a:rPr>
              <a:t>4</a:t>
            </a:r>
            <a:r>
              <a:rPr lang="en-US" sz="2000">
                <a:solidFill>
                  <a:srgbClr val="CC3300"/>
                </a:solidFill>
              </a:rPr>
              <a:t>-FeO</a:t>
            </a:r>
            <a:r>
              <a:rPr lang="ru-RU" sz="2000">
                <a:solidFill>
                  <a:srgbClr val="CC3300"/>
                </a:solidFill>
              </a:rPr>
              <a:t>, </a:t>
            </a:r>
            <a:r>
              <a:rPr lang="en-US" sz="2000">
                <a:solidFill>
                  <a:srgbClr val="CC3300"/>
                </a:solidFill>
              </a:rPr>
              <a:t>inert atmosphere, with getter)</a:t>
            </a:r>
          </a:p>
        </p:txBody>
      </p:sp>
      <p:sp>
        <p:nvSpPr>
          <p:cNvPr id="33804" name="Rectangle 25"/>
          <p:cNvSpPr>
            <a:spLocks noChangeArrowheads="1"/>
          </p:cNvSpPr>
          <p:nvPr/>
        </p:nvSpPr>
        <p:spPr bwMode="auto">
          <a:xfrm>
            <a:off x="247650" y="2987675"/>
            <a:ext cx="8736013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anchor="ctr">
            <a:spAutoFit/>
          </a:bodyPr>
          <a:lstStyle/>
          <a:p>
            <a:pPr algn="just" defTabSz="762000">
              <a:buFont typeface="Wingdings" pitchFamily="2" charset="2"/>
              <a:buChar char="ь"/>
              <a:tabLst>
                <a:tab pos="269875" algn="l"/>
                <a:tab pos="4667250" algn="l"/>
              </a:tabLst>
            </a:pPr>
            <a:r>
              <a:rPr lang="ru-RU" sz="1800">
                <a:solidFill>
                  <a:srgbClr val="CC3300"/>
                </a:solidFill>
              </a:rPr>
              <a:t>	</a:t>
            </a:r>
            <a:r>
              <a:rPr lang="en-US" sz="1800">
                <a:solidFill>
                  <a:srgbClr val="CC3300"/>
                </a:solidFill>
              </a:rPr>
              <a:t>Sample preparation of CaO-enriched compositions</a:t>
            </a:r>
          </a:p>
          <a:p>
            <a:pPr algn="just" defTabSz="762000">
              <a:buFont typeface="Wingdings" pitchFamily="2" charset="2"/>
              <a:buChar char="ь"/>
              <a:tabLst>
                <a:tab pos="269875" algn="l"/>
                <a:tab pos="4667250" algn="l"/>
              </a:tabLst>
            </a:pPr>
            <a:r>
              <a:rPr lang="en-US" sz="1800">
                <a:solidFill>
                  <a:srgbClr val="CC3300"/>
                </a:solidFill>
              </a:rPr>
              <a:t> Phase composition determination </a:t>
            </a:r>
            <a:r>
              <a:rPr lang="en-US" sz="1400">
                <a:solidFill>
                  <a:srgbClr val="CC3300"/>
                </a:solidFill>
              </a:rPr>
              <a:t>(Galakhov -&gt; SEM/EDX, X-Ray)</a:t>
            </a:r>
          </a:p>
        </p:txBody>
      </p:sp>
      <p:sp>
        <p:nvSpPr>
          <p:cNvPr id="33805" name="AutoShape 3"/>
          <p:cNvSpPr>
            <a:spLocks noChangeArrowheads="1"/>
          </p:cNvSpPr>
          <p:nvPr/>
        </p:nvSpPr>
        <p:spPr bwMode="auto">
          <a:xfrm>
            <a:off x="1943100" y="4111625"/>
            <a:ext cx="1235075" cy="1085850"/>
          </a:xfrm>
          <a:prstGeom prst="triangle">
            <a:avLst>
              <a:gd name="adj" fmla="val 50000"/>
            </a:avLst>
          </a:prstGeom>
          <a:solidFill>
            <a:schemeClr val="accent1">
              <a:alpha val="20000"/>
            </a:schemeClr>
          </a:solidFill>
          <a:ln w="12700" algn="ctr">
            <a:solidFill>
              <a:srgbClr val="FF0000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3806" name="Oval 14"/>
          <p:cNvSpPr>
            <a:spLocks noChangeArrowheads="1"/>
          </p:cNvSpPr>
          <p:nvPr/>
        </p:nvSpPr>
        <p:spPr bwMode="auto">
          <a:xfrm>
            <a:off x="4962525" y="4562475"/>
            <a:ext cx="180975" cy="180975"/>
          </a:xfrm>
          <a:prstGeom prst="ellipse">
            <a:avLst/>
          </a:prstGeom>
          <a:solidFill>
            <a:schemeClr val="accent1">
              <a:alpha val="20000"/>
            </a:schemeClr>
          </a:solidFill>
          <a:ln w="12700" algn="ctr">
            <a:solidFill>
              <a:srgbClr val="FF0000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3807" name="AutoShape 15"/>
          <p:cNvSpPr>
            <a:spLocks noChangeArrowheads="1"/>
          </p:cNvSpPr>
          <p:nvPr/>
        </p:nvSpPr>
        <p:spPr bwMode="auto">
          <a:xfrm>
            <a:off x="3419475" y="4543425"/>
            <a:ext cx="1085850" cy="266700"/>
          </a:xfrm>
          <a:prstGeom prst="leftRightArrow">
            <a:avLst>
              <a:gd name="adj1" fmla="val 50000"/>
              <a:gd name="adj2" fmla="val 81429"/>
            </a:avLst>
          </a:prstGeom>
          <a:solidFill>
            <a:schemeClr val="accent1">
              <a:alpha val="20000"/>
            </a:schemeClr>
          </a:solidFill>
          <a:ln w="12700" algn="ctr">
            <a:solidFill>
              <a:srgbClr val="FF0000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3808" name="Oval 241"/>
          <p:cNvSpPr>
            <a:spLocks noChangeAspect="1" noChangeArrowheads="1"/>
          </p:cNvSpPr>
          <p:nvPr/>
        </p:nvSpPr>
        <p:spPr bwMode="auto">
          <a:xfrm>
            <a:off x="3811588" y="3949700"/>
            <a:ext cx="349250" cy="525463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99">
                    <a:alpha val="64999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round/>
                <a:headEnd type="none" w="sm" len="sm"/>
                <a:tailEnd type="none" w="sm" len="sm"/>
              </a14:hiddenLine>
            </a:ext>
          </a:extLst>
        </p:spPr>
        <p:txBody>
          <a:bodyPr wrap="none" anchor="ctr"/>
          <a:lstStyle/>
          <a:p>
            <a:pPr algn="ctr"/>
            <a:r>
              <a:rPr lang="en-US" sz="3600">
                <a:solidFill>
                  <a:srgbClr val="FF0000"/>
                </a:solidFill>
              </a:rPr>
              <a:t>?</a:t>
            </a:r>
            <a:endParaRPr lang="ru-RU" sz="360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Нижний колонтитул 1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762000">
              <a:defRPr sz="2800" b="1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762000">
              <a:defRPr sz="2800" b="1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762000">
              <a:defRPr sz="2800" b="1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762000">
              <a:defRPr sz="2800" b="1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762000">
              <a:defRPr sz="2800" b="1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US" sz="1400">
                <a:solidFill>
                  <a:srgbClr val="000066"/>
                </a:solidFill>
              </a:rPr>
              <a:t>               </a:t>
            </a:r>
            <a:r>
              <a:rPr lang="en-US" sz="1400">
                <a:solidFill>
                  <a:srgbClr val="000099"/>
                </a:solidFill>
              </a:rPr>
              <a:t>PRECOS</a:t>
            </a:r>
            <a:r>
              <a:rPr lang="en-US" sz="1400">
                <a:solidFill>
                  <a:srgbClr val="000099"/>
                </a:solidFill>
                <a:ea typeface="Arial Unicode MS" pitchFamily="34" charset="-128"/>
                <a:cs typeface="Arial Unicode MS" pitchFamily="34" charset="-128"/>
              </a:rPr>
              <a:t> project meeting</a:t>
            </a:r>
            <a:r>
              <a:rPr lang="en-GB" sz="1400">
                <a:solidFill>
                  <a:srgbClr val="000066"/>
                </a:solidFill>
              </a:rPr>
              <a:t> </a:t>
            </a:r>
            <a:endParaRPr lang="en-GB" sz="1400">
              <a:solidFill>
                <a:srgbClr val="990033"/>
              </a:solidFill>
            </a:endParaRPr>
          </a:p>
        </p:txBody>
      </p:sp>
      <p:sp>
        <p:nvSpPr>
          <p:cNvPr id="6147" name="Номер слайда 2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762000">
              <a:defRPr sz="2800" b="1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762000">
              <a:defRPr sz="2800" b="1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762000">
              <a:defRPr sz="2800" b="1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762000">
              <a:defRPr sz="2800" b="1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762000">
              <a:defRPr sz="2800" b="1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fld id="{BB5818E2-6044-4F0D-BF30-2DB6FF40AA0F}" type="slidenum">
              <a:rPr lang="en-GB" sz="1400" b="0">
                <a:solidFill>
                  <a:srgbClr val="000099"/>
                </a:solidFill>
              </a:rPr>
              <a:pPr/>
              <a:t>9</a:t>
            </a:fld>
            <a:endParaRPr lang="en-GB" sz="1400" b="0">
              <a:solidFill>
                <a:srgbClr val="000099"/>
              </a:solidFill>
            </a:endParaRPr>
          </a:p>
        </p:txBody>
      </p:sp>
      <p:pic>
        <p:nvPicPr>
          <p:cNvPr id="6148" name="Picture 7"/>
          <p:cNvPicPr>
            <a:picLocks noGrp="1"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3064"/>
          <a:stretch>
            <a:fillRect/>
          </a:stretch>
        </p:blipFill>
        <p:spPr bwMode="auto">
          <a:xfrm>
            <a:off x="349250" y="6200775"/>
            <a:ext cx="5461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9" name="Rectangle 64"/>
          <p:cNvSpPr>
            <a:spLocks noChangeArrowheads="1"/>
          </p:cNvSpPr>
          <p:nvPr/>
        </p:nvSpPr>
        <p:spPr bwMode="auto">
          <a:xfrm>
            <a:off x="161925" y="0"/>
            <a:ext cx="8982075" cy="1025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360000" rIns="92075" bIns="46038"/>
          <a:lstStyle/>
          <a:p>
            <a:pPr algn="ctr" defTabSz="762000">
              <a:lnSpc>
                <a:spcPct val="80000"/>
              </a:lnSpc>
            </a:pPr>
            <a:r>
              <a:rPr lang="en-US" sz="3200">
                <a:solidFill>
                  <a:srgbClr val="000099"/>
                </a:solidFill>
              </a:rPr>
              <a:t>Conclusions</a:t>
            </a:r>
            <a:endParaRPr lang="ru-RU" sz="3200">
              <a:solidFill>
                <a:srgbClr val="000099"/>
              </a:solidFill>
            </a:endParaRPr>
          </a:p>
        </p:txBody>
      </p:sp>
      <p:sp>
        <p:nvSpPr>
          <p:cNvPr id="6160" name="Rectangle 411"/>
          <p:cNvSpPr>
            <a:spLocks noChangeArrowheads="1"/>
          </p:cNvSpPr>
          <p:nvPr/>
        </p:nvSpPr>
        <p:spPr bwMode="auto">
          <a:xfrm>
            <a:off x="492125" y="1443038"/>
            <a:ext cx="8350250" cy="85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anchor="ctr">
            <a:spAutoFit/>
          </a:bodyPr>
          <a:lstStyle/>
          <a:p>
            <a:pPr defTabSz="762000">
              <a:tabLst>
                <a:tab pos="990600" algn="l"/>
              </a:tabLst>
            </a:pPr>
            <a:r>
              <a:rPr lang="en-US" sz="2600">
                <a:solidFill>
                  <a:srgbClr val="800000"/>
                </a:solidFill>
              </a:rPr>
              <a:t>UO</a:t>
            </a:r>
            <a:r>
              <a:rPr lang="en-US" sz="2600" baseline="-25000">
                <a:solidFill>
                  <a:srgbClr val="800000"/>
                </a:solidFill>
              </a:rPr>
              <a:t>2</a:t>
            </a:r>
            <a:r>
              <a:rPr lang="en-US" sz="2600">
                <a:solidFill>
                  <a:srgbClr val="800000"/>
                </a:solidFill>
              </a:rPr>
              <a:t>–FeO–SiO</a:t>
            </a:r>
            <a:r>
              <a:rPr lang="en-US" sz="2600" baseline="-25000">
                <a:solidFill>
                  <a:srgbClr val="800000"/>
                </a:solidFill>
              </a:rPr>
              <a:t>2 </a:t>
            </a:r>
            <a:r>
              <a:rPr lang="en-US" sz="2600">
                <a:solidFill>
                  <a:srgbClr val="800000"/>
                </a:solidFill>
              </a:rPr>
              <a:t>system</a:t>
            </a:r>
          </a:p>
          <a:p>
            <a:pPr defTabSz="762000">
              <a:tabLst>
                <a:tab pos="990600" algn="l"/>
              </a:tabLst>
            </a:pPr>
            <a:r>
              <a:rPr lang="en-US" sz="2400">
                <a:solidFill>
                  <a:srgbClr val="800000"/>
                </a:solidFill>
              </a:rPr>
              <a:t>The logic and sequence of system study are quite clear</a:t>
            </a:r>
          </a:p>
        </p:txBody>
      </p:sp>
      <p:sp>
        <p:nvSpPr>
          <p:cNvPr id="6161" name="Rectangle 411"/>
          <p:cNvSpPr>
            <a:spLocks noChangeArrowheads="1"/>
          </p:cNvSpPr>
          <p:nvPr/>
        </p:nvSpPr>
        <p:spPr bwMode="auto">
          <a:xfrm>
            <a:off x="492125" y="3111500"/>
            <a:ext cx="8054975" cy="1584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anchor="ctr">
            <a:spAutoFit/>
          </a:bodyPr>
          <a:lstStyle/>
          <a:p>
            <a:pPr defTabSz="762000">
              <a:tabLst>
                <a:tab pos="990600" algn="l"/>
              </a:tabLst>
            </a:pPr>
            <a:r>
              <a:rPr lang="en-US" sz="2600">
                <a:solidFill>
                  <a:srgbClr val="800000"/>
                </a:solidFill>
              </a:rPr>
              <a:t>UO</a:t>
            </a:r>
            <a:r>
              <a:rPr lang="en-US" sz="2600" baseline="-25000">
                <a:solidFill>
                  <a:srgbClr val="800000"/>
                </a:solidFill>
              </a:rPr>
              <a:t>2</a:t>
            </a:r>
            <a:r>
              <a:rPr lang="en-US" sz="2600">
                <a:solidFill>
                  <a:srgbClr val="800000"/>
                </a:solidFill>
              </a:rPr>
              <a:t>–FeO–CaO system</a:t>
            </a:r>
            <a:endParaRPr lang="en-US" sz="2600"/>
          </a:p>
          <a:p>
            <a:pPr defTabSz="762000">
              <a:tabLst>
                <a:tab pos="990600" algn="l"/>
              </a:tabLst>
            </a:pPr>
            <a:r>
              <a:rPr lang="en-US" sz="2400">
                <a:solidFill>
                  <a:srgbClr val="800000"/>
                </a:solidFill>
              </a:rPr>
              <a:t>The composition of points in the observed system is able to define more exactly after the UO</a:t>
            </a:r>
            <a:r>
              <a:rPr lang="en-US" sz="2400" baseline="-25000">
                <a:solidFill>
                  <a:srgbClr val="800000"/>
                </a:solidFill>
              </a:rPr>
              <a:t>2</a:t>
            </a:r>
            <a:r>
              <a:rPr lang="en-US" sz="2400">
                <a:solidFill>
                  <a:srgbClr val="800000"/>
                </a:solidFill>
              </a:rPr>
              <a:t>–CaO system revision only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1 - &amp;quot;Proposals on the ternary oxide system study: &amp;#x0D;&amp;#x0A;UO2-FeO-SiO2 and UO2-FeO-CaO&amp;quot;&quot;/&gt;&lt;property id=&quot;20307&quot; value=&quot;266&quot;/&gt;&lt;/object&gt;&lt;object type=&quot;3&quot; unique_id=&quot;10005&quot;&gt;&lt;property id=&quot;20148&quot; value=&quot;5&quot;/&gt;&lt;property id=&quot;20300&quot; value=&quot;Slide 2 - &amp;quot;PRECOS Matrix&amp;quot;&quot;/&gt;&lt;property id=&quot;20307&quot; value=&quot;379&quot;/&gt;&lt;/object&gt;&lt;object type=&quot;3&quot; unique_id=&quot;10013&quot;&gt;&lt;property id=&quot;20148&quot; value=&quot;5&quot;/&gt;&lt;property id=&quot;20300&quot; value=&quot;Slide 3&quot;/&gt;&lt;property id=&quot;20307&quot; value=&quot;382&quot;/&gt;&lt;/object&gt;&lt;object type=&quot;3&quot; unique_id=&quot;10015&quot;&gt;&lt;property id=&quot;20148&quot; value=&quot;5&quot;/&gt;&lt;property id=&quot;20300&quot; value=&quot;Slide 5&quot;/&gt;&lt;property id=&quot;20307&quot; value=&quot;369&quot;/&gt;&lt;/object&gt;&lt;object type=&quot;3&quot; unique_id=&quot;10239&quot;&gt;&lt;property id=&quot;20148&quot; value=&quot;5&quot;/&gt;&lt;property id=&quot;20300&quot; value=&quot;Slide 4&quot;/&gt;&lt;property id=&quot;20307&quot; value=&quot;383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accent2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accent2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13077</TotalTime>
  <Words>767</Words>
  <Application>Microsoft Office PowerPoint</Application>
  <PresentationFormat>Bildschirmpräsentation (4:3)</PresentationFormat>
  <Paragraphs>399</Paragraphs>
  <Slides>9</Slides>
  <Notes>8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7</vt:i4>
      </vt:variant>
      <vt:variant>
        <vt:lpstr>Design</vt:lpstr>
      </vt:variant>
      <vt:variant>
        <vt:i4>1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9</vt:i4>
      </vt:variant>
    </vt:vector>
  </HeadingPairs>
  <TitlesOfParts>
    <vt:vector size="18" baseType="lpstr">
      <vt:lpstr>Arial</vt:lpstr>
      <vt:lpstr>Arial Unicode MS</vt:lpstr>
      <vt:lpstr>Times New Roman CYR</vt:lpstr>
      <vt:lpstr>Wingdings</vt:lpstr>
      <vt:lpstr>Symbol</vt:lpstr>
      <vt:lpstr>Times New Roman</vt:lpstr>
      <vt:lpstr>Calibri</vt:lpstr>
      <vt:lpstr>Оформление по умолчанию</vt:lpstr>
      <vt:lpstr>CorelDRAW 7.0 Graphic</vt:lpstr>
      <vt:lpstr>Proposals on the Ternary Oxide System Study:  UO2-FeO-SiO2 and UO2-FeO-CaO</vt:lpstr>
      <vt:lpstr>PRECOS matrix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PRECOS ISTC project</dc:title>
  <dc:subject>Corphad 7Meeting</dc:subject>
  <dc:creator>S Bechta</dc:creator>
  <cp:lastModifiedBy>Peters, Ursula</cp:lastModifiedBy>
  <cp:revision>834</cp:revision>
  <cp:lastPrinted>2001-10-30T08:59:27Z</cp:lastPrinted>
  <dcterms:created xsi:type="dcterms:W3CDTF">1998-10-12T06:52:06Z</dcterms:created>
  <dcterms:modified xsi:type="dcterms:W3CDTF">2012-10-18T16:58:32Z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Type">
    <vt:i4>1</vt:i4>
  </property>
  <property fmtid="{D5CDD505-2E9C-101B-9397-08002B2CF9AE}" pid="3" name="GraphicType">
    <vt:i4>1</vt:i4>
  </property>
  <property fmtid="{D5CDD505-2E9C-101B-9397-08002B2CF9AE}" pid="4" name="Compression">
    <vt:i4>100</vt:i4>
  </property>
  <property fmtid="{D5CDD505-2E9C-101B-9397-08002B2CF9AE}" pid="5" name="ScreenSize">
    <vt:i4>2</vt:i4>
  </property>
  <property fmtid="{D5CDD505-2E9C-101B-9397-08002B2CF9AE}" pid="6" name="ScreenUsage">
    <vt:i4>2</vt:i4>
  </property>
  <property fmtid="{D5CDD505-2E9C-101B-9397-08002B2CF9AE}" pid="7" name="MailAddress">
    <vt:lpwstr>asmolov@nsi.kiae.ru</vt:lpwstr>
  </property>
  <property fmtid="{D5CDD505-2E9C-101B-9397-08002B2CF9AE}" pid="8" name="HomePage">
    <vt:lpwstr>http:\\www.nsi.kiae.ru</vt:lpwstr>
  </property>
  <property fmtid="{D5CDD505-2E9C-101B-9397-08002B2CF9AE}" pid="9" name="Other">
    <vt:lpwstr/>
  </property>
  <property fmtid="{D5CDD505-2E9C-101B-9397-08002B2CF9AE}" pid="10" name="DownloadOriginal">
    <vt:bool>false</vt:bool>
  </property>
  <property fmtid="{D5CDD505-2E9C-101B-9397-08002B2CF9AE}" pid="11" name="DownloadIEButton">
    <vt:bool>false</vt:bool>
  </property>
  <property fmtid="{D5CDD505-2E9C-101B-9397-08002B2CF9AE}" pid="12" name="UseBrowserColor">
    <vt:bool>false</vt:bool>
  </property>
  <property fmtid="{D5CDD505-2E9C-101B-9397-08002B2CF9AE}" pid="13" name="BackColor">
    <vt:i4>10140862</vt:i4>
  </property>
  <property fmtid="{D5CDD505-2E9C-101B-9397-08002B2CF9AE}" pid="14" name="TextColor">
    <vt:i4>0</vt:i4>
  </property>
  <property fmtid="{D5CDD505-2E9C-101B-9397-08002B2CF9AE}" pid="15" name="LinkColor">
    <vt:i4>16711680</vt:i4>
  </property>
  <property fmtid="{D5CDD505-2E9C-101B-9397-08002B2CF9AE}" pid="16" name="VisitedColor">
    <vt:i4>10040268</vt:i4>
  </property>
  <property fmtid="{D5CDD505-2E9C-101B-9397-08002B2CF9AE}" pid="17" name="TransparentButton">
    <vt:i4>-1</vt:i4>
  </property>
  <property fmtid="{D5CDD505-2E9C-101B-9397-08002B2CF9AE}" pid="18" name="ButtonType">
    <vt:i4>1</vt:i4>
  </property>
  <property fmtid="{D5CDD505-2E9C-101B-9397-08002B2CF9AE}" pid="19" name="ShowNotes">
    <vt:bool>true</vt:bool>
  </property>
  <property fmtid="{D5CDD505-2E9C-101B-9397-08002B2CF9AE}" pid="20" name="NavBtnPos">
    <vt:i4>1</vt:i4>
  </property>
  <property fmtid="{D5CDD505-2E9C-101B-9397-08002B2CF9AE}" pid="21" name="OutputDir">
    <vt:lpwstr>C:\PRG10\ASMOLOV</vt:lpwstr>
  </property>
  <property fmtid="{D5CDD505-2E9C-101B-9397-08002B2CF9AE}" pid="22" name="Description0">
    <vt:lpwstr/>
  </property>
</Properties>
</file>