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8" r:id="rId3"/>
    <p:sldId id="291" r:id="rId4"/>
    <p:sldId id="284" r:id="rId5"/>
    <p:sldId id="294" r:id="rId6"/>
    <p:sldId id="297" r:id="rId7"/>
    <p:sldId id="301" r:id="rId8"/>
    <p:sldId id="300" r:id="rId9"/>
    <p:sldId id="305" r:id="rId10"/>
    <p:sldId id="309" r:id="rId11"/>
    <p:sldId id="310" r:id="rId12"/>
    <p:sldId id="311" r:id="rId13"/>
    <p:sldId id="303" r:id="rId14"/>
    <p:sldId id="313" r:id="rId15"/>
    <p:sldId id="315" r:id="rId16"/>
    <p:sldId id="316" r:id="rId17"/>
    <p:sldId id="317" r:id="rId18"/>
    <p:sldId id="318" r:id="rId19"/>
    <p:sldId id="314" r:id="rId20"/>
  </p:sldIdLst>
  <p:sldSz cx="9144000" cy="6858000" type="screen4x3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3399"/>
    <a:srgbClr val="996633"/>
    <a:srgbClr val="008000"/>
    <a:srgbClr val="C0C0C0"/>
    <a:srgbClr val="8ADAD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8" autoAdjust="0"/>
  </p:normalViewPr>
  <p:slideViewPr>
    <p:cSldViewPr>
      <p:cViewPr>
        <p:scale>
          <a:sx n="100" d="100"/>
          <a:sy n="100" d="100"/>
        </p:scale>
        <p:origin x="-94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2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AB2432-A3C3-4193-97BF-7CAA78707561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93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49350A-C841-4EF9-B8EE-85931656AA1A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417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93EF1-293D-45E6-A14D-D199D5BD41EC}" type="slidenum">
              <a:rPr lang="fr-FR"/>
              <a:pPr/>
              <a:t>1</a:t>
            </a:fld>
            <a:endParaRPr lang="fr-FR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2169F-F734-4F84-B2C1-C5B9BFCE2112}" type="slidenum">
              <a:rPr lang="fr-FR"/>
              <a:pPr/>
              <a:t>10</a:t>
            </a:fld>
            <a:endParaRPr lang="fr-FR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413C9-FA21-4EB0-A922-5E3318109378}" type="slidenum">
              <a:rPr lang="fr-FR"/>
              <a:pPr/>
              <a:t>11</a:t>
            </a:fld>
            <a:endParaRPr lang="fr-FR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A7384-A5CB-46A8-A6CC-4ED46BB62F62}" type="slidenum">
              <a:rPr lang="fr-FR"/>
              <a:pPr/>
              <a:t>12</a:t>
            </a:fld>
            <a:endParaRPr lang="fr-FR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07E93-9297-4ECC-93B4-F2F51280D8E2}" type="slidenum">
              <a:rPr lang="fr-FR"/>
              <a:pPr/>
              <a:t>13</a:t>
            </a:fld>
            <a:endParaRPr lang="fr-FR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FCDB0-96B0-45DC-8DD1-008960F22512}" type="slidenum">
              <a:rPr lang="fr-FR"/>
              <a:pPr/>
              <a:t>14</a:t>
            </a:fld>
            <a:endParaRPr lang="fr-FR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BB19E-8E96-4103-80A4-C6839884C7D2}" type="slidenum">
              <a:rPr lang="fr-FR"/>
              <a:pPr/>
              <a:t>15</a:t>
            </a:fld>
            <a:endParaRPr lang="fr-FR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92B1D-09A2-413E-BECF-FCEA2BC2F86F}" type="slidenum">
              <a:rPr lang="fr-FR"/>
              <a:pPr/>
              <a:t>16</a:t>
            </a:fld>
            <a:endParaRPr lang="fr-FR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4F9DF-62C2-4730-83A2-E2CDCA80B44A}" type="slidenum">
              <a:rPr lang="fr-FR"/>
              <a:pPr/>
              <a:t>17</a:t>
            </a:fld>
            <a:endParaRPr lang="fr-FR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1252A-BD34-4A07-B76E-2BB8DE7730FC}" type="slidenum">
              <a:rPr lang="fr-FR"/>
              <a:pPr/>
              <a:t>18</a:t>
            </a:fld>
            <a:endParaRPr lang="fr-FR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59D6D-ED6B-4205-BA2A-980732F47C5D}" type="slidenum">
              <a:rPr lang="fr-FR"/>
              <a:pPr/>
              <a:t>19</a:t>
            </a:fld>
            <a:endParaRPr lang="fr-FR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6B288-ABE3-4F4B-9E93-221DA76AC6B3}" type="slidenum">
              <a:rPr lang="fr-FR"/>
              <a:pPr/>
              <a:t>2</a:t>
            </a:fld>
            <a:endParaRPr lang="fr-FR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77DD3-EB5B-4D8C-9AAE-995F7B1985FF}" type="slidenum">
              <a:rPr lang="fr-FR"/>
              <a:pPr/>
              <a:t>3</a:t>
            </a:fld>
            <a:endParaRPr lang="fr-FR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A6A7E-7433-4AA0-9C4A-FD1AB71F24F5}" type="slidenum">
              <a:rPr lang="fr-FR"/>
              <a:pPr/>
              <a:t>4</a:t>
            </a:fld>
            <a:endParaRPr lang="fr-FR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80BAE-75BA-4B35-B3FA-1EF3AD7B0426}" type="slidenum">
              <a:rPr lang="fr-FR"/>
              <a:pPr/>
              <a:t>5</a:t>
            </a:fld>
            <a:endParaRPr lang="fr-FR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5BEF9-E094-4AEA-86CB-297C31A90F5F}" type="slidenum">
              <a:rPr lang="fr-FR"/>
              <a:pPr/>
              <a:t>6</a:t>
            </a:fld>
            <a:endParaRPr lang="fr-FR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38BE1-07D4-4FF1-8D05-A90E30E6A4CF}" type="slidenum">
              <a:rPr lang="fr-FR"/>
              <a:pPr/>
              <a:t>7</a:t>
            </a:fld>
            <a:endParaRPr lang="fr-FR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4D742-5E4F-4FEA-8DAE-BB894C8A95F8}" type="slidenum">
              <a:rPr lang="fr-FR"/>
              <a:pPr/>
              <a:t>8</a:t>
            </a:fld>
            <a:endParaRPr lang="fr-FR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7B8BE-E47D-4E28-A90F-969B9B362E6B}" type="slidenum">
              <a:rPr lang="fr-FR"/>
              <a:pPr/>
              <a:t>9</a:t>
            </a:fld>
            <a:endParaRPr lang="fr-FR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43125" y="3608388"/>
            <a:ext cx="6350000" cy="541337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7000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0"/>
            <a:ext cx="1609725" cy="6858000"/>
            <a:chOff x="0" y="0"/>
            <a:chExt cx="1442" cy="6149"/>
          </a:xfrm>
        </p:grpSpPr>
        <p:sp>
          <p:nvSpPr>
            <p:cNvPr id="8196" name="Freeform 4"/>
            <p:cNvSpPr>
              <a:spLocks/>
            </p:cNvSpPr>
            <p:nvPr userDrawn="1"/>
          </p:nvSpPr>
          <p:spPr bwMode="auto">
            <a:xfrm>
              <a:off x="0" y="0"/>
              <a:ext cx="1442" cy="6149"/>
            </a:xfrm>
            <a:custGeom>
              <a:avLst/>
              <a:gdLst>
                <a:gd name="T0" fmla="*/ 242 w 1442"/>
                <a:gd name="T1" fmla="*/ 480 h 6149"/>
                <a:gd name="T2" fmla="*/ 242 w 1442"/>
                <a:gd name="T3" fmla="*/ 0 h 6149"/>
                <a:gd name="T4" fmla="*/ 2 w 1442"/>
                <a:gd name="T5" fmla="*/ 0 h 6149"/>
                <a:gd name="T6" fmla="*/ 2 w 1442"/>
                <a:gd name="T7" fmla="*/ 721 h 6149"/>
                <a:gd name="T8" fmla="*/ 1202 w 1442"/>
                <a:gd name="T9" fmla="*/ 721 h 6149"/>
                <a:gd name="T10" fmla="*/ 1202 w 1442"/>
                <a:gd name="T11" fmla="*/ 1681 h 6149"/>
                <a:gd name="T12" fmla="*/ 0 w 1442"/>
                <a:gd name="T13" fmla="*/ 1681 h 6149"/>
                <a:gd name="T14" fmla="*/ 2 w 1442"/>
                <a:gd name="T15" fmla="*/ 6149 h 6149"/>
                <a:gd name="T16" fmla="*/ 242 w 1442"/>
                <a:gd name="T17" fmla="*/ 6149 h 6149"/>
                <a:gd name="T18" fmla="*/ 242 w 1442"/>
                <a:gd name="T19" fmla="*/ 1921 h 6149"/>
                <a:gd name="T20" fmla="*/ 1442 w 1442"/>
                <a:gd name="T21" fmla="*/ 1921 h 6149"/>
                <a:gd name="T22" fmla="*/ 1442 w 1442"/>
                <a:gd name="T23" fmla="*/ 480 h 6149"/>
                <a:gd name="T24" fmla="*/ 242 w 1442"/>
                <a:gd name="T25" fmla="*/ 480 h 6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2" h="6149">
                  <a:moveTo>
                    <a:pt x="242" y="480"/>
                  </a:moveTo>
                  <a:lnTo>
                    <a:pt x="242" y="0"/>
                  </a:lnTo>
                  <a:lnTo>
                    <a:pt x="2" y="0"/>
                  </a:lnTo>
                  <a:lnTo>
                    <a:pt x="2" y="721"/>
                  </a:lnTo>
                  <a:lnTo>
                    <a:pt x="1202" y="721"/>
                  </a:lnTo>
                  <a:lnTo>
                    <a:pt x="1202" y="1681"/>
                  </a:lnTo>
                  <a:lnTo>
                    <a:pt x="0" y="1681"/>
                  </a:lnTo>
                  <a:lnTo>
                    <a:pt x="2" y="6149"/>
                  </a:lnTo>
                  <a:lnTo>
                    <a:pt x="242" y="6149"/>
                  </a:lnTo>
                  <a:lnTo>
                    <a:pt x="242" y="1921"/>
                  </a:lnTo>
                  <a:lnTo>
                    <a:pt x="1442" y="1921"/>
                  </a:lnTo>
                  <a:lnTo>
                    <a:pt x="1442" y="480"/>
                  </a:lnTo>
                  <a:lnTo>
                    <a:pt x="242" y="480"/>
                  </a:lnTo>
                  <a:close/>
                </a:path>
              </a:pathLst>
            </a:custGeom>
            <a:solidFill>
              <a:srgbClr val="E63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auto">
            <a:xfrm>
              <a:off x="2" y="721"/>
              <a:ext cx="1200" cy="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198" name="Picture 6" descr="Log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4166" r="8167" b="14896"/>
          <a:stretch>
            <a:fillRect/>
          </a:stretch>
        </p:blipFill>
        <p:spPr bwMode="auto">
          <a:xfrm>
            <a:off x="0" y="838200"/>
            <a:ext cx="1112838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143125" y="2568575"/>
            <a:ext cx="6343650" cy="788988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94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268788" y="819150"/>
            <a:ext cx="1163637" cy="5705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73113" y="819150"/>
            <a:ext cx="3343275" cy="5705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57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17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977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4700" y="1858963"/>
            <a:ext cx="2252663" cy="466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79763" y="1858963"/>
            <a:ext cx="2252662" cy="466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50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82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23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28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18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344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0" y="6596063"/>
            <a:ext cx="6858000" cy="268287"/>
          </a:xfrm>
          <a:prstGeom prst="rect">
            <a:avLst/>
          </a:prstGeom>
          <a:solidFill>
            <a:srgbClr val="E63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858963"/>
            <a:ext cx="4657725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74063" y="6596063"/>
            <a:ext cx="769937" cy="268287"/>
          </a:xfrm>
          <a:prstGeom prst="rect">
            <a:avLst/>
          </a:prstGeom>
          <a:solidFill>
            <a:srgbClr val="E63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3113" y="819150"/>
            <a:ext cx="465772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Style de titre</a:t>
            </a:r>
          </a:p>
        </p:txBody>
      </p:sp>
      <p:sp>
        <p:nvSpPr>
          <p:cNvPr id="7181" name="Rectangle 13"/>
          <p:cNvSpPr>
            <a:spLocks noChangeArrowheads="1"/>
          </p:cNvSpPr>
          <p:nvPr userDrawn="1"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182" name="Picture 14" descr="Logo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4166" r="8167" b="14896"/>
          <a:stretch>
            <a:fillRect/>
          </a:stretch>
        </p:blipFill>
        <p:spPr bwMode="auto">
          <a:xfrm>
            <a:off x="0" y="838200"/>
            <a:ext cx="1112838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rebuchet MS" pitchFamily="34" charset="0"/>
        </a:defRPr>
      </a:lvl2pPr>
      <a:lvl3pPr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rebuchet MS" pitchFamily="34" charset="0"/>
        </a:defRPr>
      </a:lvl3pPr>
      <a:lvl4pPr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rebuchet MS" pitchFamily="34" charset="0"/>
        </a:defRPr>
      </a:lvl4pPr>
      <a:lvl5pPr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rebuchet MS" pitchFamily="34" charset="0"/>
        </a:defRPr>
      </a:lvl5pPr>
      <a:lvl6pPr marL="457200"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rebuchet MS" pitchFamily="34" charset="0"/>
        </a:defRPr>
      </a:lvl6pPr>
      <a:lvl7pPr marL="914400"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rebuchet MS" pitchFamily="34" charset="0"/>
        </a:defRPr>
      </a:lvl7pPr>
      <a:lvl8pPr marL="1371600"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rebuchet MS" pitchFamily="34" charset="0"/>
        </a:defRPr>
      </a:lvl8pPr>
      <a:lvl9pPr marL="1828800"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rebuchet MS" pitchFamily="34" charset="0"/>
        </a:defRPr>
      </a:lvl9pPr>
    </p:titleStyle>
    <p:bodyStyle>
      <a:lvl1pPr marL="363538" indent="-363538" algn="l" defTabSz="957263" rtl="0" fontAlgn="base">
        <a:lnSpc>
          <a:spcPct val="85000"/>
        </a:lnSpc>
        <a:spcBef>
          <a:spcPct val="80000"/>
        </a:spcBef>
        <a:spcAft>
          <a:spcPct val="0"/>
        </a:spcAft>
        <a:buAutoNum type="arabicPeriod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812800" indent="-269875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AutoNum type="alphaLcPeriod"/>
        <a:defRPr sz="2400">
          <a:solidFill>
            <a:schemeClr val="tx1"/>
          </a:solidFill>
          <a:latin typeface="+mn-lt"/>
        </a:defRPr>
      </a:lvl2pPr>
      <a:lvl3pPr marL="1168400" indent="-1762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 sz="2400">
          <a:solidFill>
            <a:schemeClr val="tx1"/>
          </a:solidFill>
          <a:latin typeface="+mn-lt"/>
        </a:defRPr>
      </a:lvl3pPr>
      <a:lvl4pPr marL="1533525" indent="-185738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978025" indent="-2651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>
          <a:solidFill>
            <a:schemeClr val="tx1"/>
          </a:solidFill>
          <a:latin typeface="+mn-lt"/>
        </a:defRPr>
      </a:lvl5pPr>
      <a:lvl6pPr marL="2435225" indent="-2651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>
          <a:solidFill>
            <a:schemeClr val="tx1"/>
          </a:solidFill>
          <a:latin typeface="+mn-lt"/>
        </a:defRPr>
      </a:lvl6pPr>
      <a:lvl7pPr marL="2892425" indent="-2651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>
          <a:solidFill>
            <a:schemeClr val="tx1"/>
          </a:solidFill>
          <a:latin typeface="+mn-lt"/>
        </a:defRPr>
      </a:lvl7pPr>
      <a:lvl8pPr marL="3349625" indent="-2651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>
          <a:solidFill>
            <a:schemeClr val="tx1"/>
          </a:solidFill>
          <a:latin typeface="+mn-lt"/>
        </a:defRPr>
      </a:lvl8pPr>
      <a:lvl9pPr marL="3806825" indent="-2651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8839200" cy="990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3500">
                <a:solidFill>
                  <a:schemeClr val="hlink"/>
                </a:solidFill>
                <a:latin typeface="Arial" charset="0"/>
                <a:cs typeface="Arial" charset="0"/>
              </a:rPr>
              <a:t>Ag-In-Cd control rod behaviour</a:t>
            </a:r>
            <a:br>
              <a:rPr lang="en-GB" sz="3500">
                <a:solidFill>
                  <a:schemeClr val="hlink"/>
                </a:solidFill>
                <a:latin typeface="Arial" charset="0"/>
                <a:cs typeface="Arial" charset="0"/>
              </a:rPr>
            </a:br>
            <a:r>
              <a:rPr lang="en-GB" sz="3500">
                <a:solidFill>
                  <a:schemeClr val="hlink"/>
                </a:solidFill>
                <a:latin typeface="Arial" charset="0"/>
                <a:cs typeface="Arial" charset="0"/>
              </a:rPr>
              <a:t> in case of severe accident conditions</a:t>
            </a:r>
            <a:br>
              <a:rPr lang="en-GB" sz="3500">
                <a:solidFill>
                  <a:schemeClr val="hlink"/>
                </a:solidFill>
                <a:latin typeface="Arial" charset="0"/>
                <a:cs typeface="Arial" charset="0"/>
              </a:rPr>
            </a:br>
            <a:r>
              <a:rPr lang="en-GB" sz="3500">
                <a:solidFill>
                  <a:schemeClr val="hlink"/>
                </a:solidFill>
                <a:latin typeface="Arial" charset="0"/>
                <a:cs typeface="Arial" charset="0"/>
              </a:rPr>
              <a:t/>
            </a:r>
            <a:br>
              <a:rPr lang="en-GB" sz="3500">
                <a:solidFill>
                  <a:schemeClr val="hlink"/>
                </a:solidFill>
                <a:latin typeface="Arial" charset="0"/>
                <a:cs typeface="Arial" charset="0"/>
              </a:rPr>
            </a:br>
            <a:r>
              <a:rPr lang="en-GB" sz="2400" i="1">
                <a:solidFill>
                  <a:schemeClr val="hlink"/>
                </a:solidFill>
                <a:latin typeface="Arial" charset="0"/>
                <a:cs typeface="Arial" charset="0"/>
              </a:rPr>
              <a:t>Thermodynamics of the Ag-In-Cd system </a:t>
            </a:r>
            <a:br>
              <a:rPr lang="en-GB" sz="2400" i="1">
                <a:solidFill>
                  <a:schemeClr val="hlink"/>
                </a:solidFill>
                <a:latin typeface="Arial" charset="0"/>
                <a:cs typeface="Arial" charset="0"/>
              </a:rPr>
            </a:br>
            <a:r>
              <a:rPr lang="en-GB" sz="2400" i="1">
                <a:solidFill>
                  <a:schemeClr val="hlink"/>
                </a:solidFill>
                <a:latin typeface="Arial" charset="0"/>
                <a:cs typeface="Arial" charset="0"/>
              </a:rPr>
              <a:t/>
            </a:r>
            <a:br>
              <a:rPr lang="en-GB" sz="2400" i="1">
                <a:solidFill>
                  <a:schemeClr val="hlink"/>
                </a:solidFill>
                <a:latin typeface="Arial" charset="0"/>
                <a:cs typeface="Arial" charset="0"/>
              </a:rPr>
            </a:br>
            <a:r>
              <a:rPr lang="en-GB" sz="2400" i="1">
                <a:solidFill>
                  <a:schemeClr val="hlink"/>
                </a:solidFill>
                <a:latin typeface="Arial" charset="0"/>
                <a:cs typeface="Arial" charset="0"/>
              </a:rPr>
              <a:t>in order to better estimate the SIC elements release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500438"/>
            <a:ext cx="8534400" cy="685800"/>
          </a:xfrm>
        </p:spPr>
        <p:txBody>
          <a:bodyPr/>
          <a:lstStyle/>
          <a:p>
            <a:pPr algn="ctr">
              <a:lnSpc>
                <a:spcPct val="70000"/>
              </a:lnSpc>
            </a:pPr>
            <a:endParaRPr lang="fr-FR" sz="2000" b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fr-FR" sz="2000" b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000" b="0">
                <a:solidFill>
                  <a:srgbClr val="000000"/>
                </a:solidFill>
                <a:latin typeface="Arial" charset="0"/>
                <a:cs typeface="Arial" charset="0"/>
              </a:rPr>
              <a:t>P. Benigni, S. Hassam, J. Rogez,  </a:t>
            </a:r>
            <a:r>
              <a:rPr lang="fr-FR" sz="2000" b="0">
                <a:solidFill>
                  <a:schemeClr val="tx1"/>
                </a:solidFill>
                <a:latin typeface="Arial" charset="0"/>
                <a:cs typeface="Arial" charset="0"/>
              </a:rPr>
              <a:t>M. Barrachin, R. Dubourg</a:t>
            </a:r>
          </a:p>
          <a:p>
            <a:pPr algn="ctr">
              <a:lnSpc>
                <a:spcPct val="70000"/>
              </a:lnSpc>
            </a:pPr>
            <a:endParaRPr lang="fr-FR" sz="2000" b="0">
              <a:solidFill>
                <a:srgbClr val="000000"/>
              </a:solidFill>
              <a:latin typeface="Arial Unicode MS" pitchFamily="34" charset="-128"/>
              <a:cs typeface="Arial" charset="0"/>
            </a:endParaRPr>
          </a:p>
          <a:p>
            <a:pPr>
              <a:lnSpc>
                <a:spcPct val="70000"/>
              </a:lnSpc>
            </a:pPr>
            <a:endParaRPr lang="fr-FR" sz="2000" b="0">
              <a:solidFill>
                <a:srgbClr val="000000"/>
              </a:solidFill>
              <a:latin typeface="Arial Unicode MS" pitchFamily="34" charset="-128"/>
              <a:cs typeface="Arial" charset="0"/>
            </a:endParaRPr>
          </a:p>
          <a:p>
            <a:pPr>
              <a:lnSpc>
                <a:spcPct val="70000"/>
              </a:lnSpc>
            </a:pPr>
            <a:endParaRPr lang="fr-FR" sz="2000" b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fr-FR" sz="2000" b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fr-FR" sz="1600" b="0">
              <a:solidFill>
                <a:schemeClr val="tx1"/>
              </a:solidFill>
              <a:latin typeface="Arial Unicode MS" pitchFamily="34" charset="-128"/>
            </a:endParaRPr>
          </a:p>
          <a:p>
            <a:pPr algn="ctr">
              <a:lnSpc>
                <a:spcPct val="70000"/>
              </a:lnSpc>
            </a:pPr>
            <a:endParaRPr lang="fr-FR" sz="16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981200" y="228600"/>
            <a:ext cx="678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57263">
              <a:lnSpc>
                <a:spcPct val="80000"/>
              </a:lnSpc>
              <a:spcBef>
                <a:spcPct val="70000"/>
              </a:spcBef>
            </a:pPr>
            <a:endParaRPr lang="fr-FR" sz="500" b="1">
              <a:solidFill>
                <a:schemeClr val="bg1"/>
              </a:solidFill>
              <a:latin typeface="Arial Unicode MS" pitchFamily="34" charset="-128"/>
            </a:endParaRPr>
          </a:p>
          <a:p>
            <a:pPr algn="ctr" defTabSz="957263">
              <a:lnSpc>
                <a:spcPct val="80000"/>
              </a:lnSpc>
            </a:pPr>
            <a:r>
              <a:rPr lang="en-GB" sz="1500" b="1" u="sng">
                <a:cs typeface="Arial" charset="0"/>
              </a:rPr>
              <a:t>ISTC PRECOS Meeting, 26</a:t>
            </a:r>
            <a:r>
              <a:rPr lang="en-GB" sz="1500" b="1" u="sng" baseline="30000">
                <a:cs typeface="Arial" charset="0"/>
              </a:rPr>
              <a:t>th</a:t>
            </a:r>
            <a:r>
              <a:rPr lang="en-GB" sz="1500" b="1" u="sng">
                <a:cs typeface="Arial" charset="0"/>
              </a:rPr>
              <a:t> May 2009, St Petersburg</a:t>
            </a:r>
          </a:p>
        </p:txBody>
      </p:sp>
      <p:pic>
        <p:nvPicPr>
          <p:cNvPr id="9240" name="Picture 24" descr="logo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3733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Logo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4166" r="8167" b="14896"/>
          <a:stretch>
            <a:fillRect/>
          </a:stretch>
        </p:blipFill>
        <p:spPr bwMode="auto">
          <a:xfrm>
            <a:off x="6156325" y="4868863"/>
            <a:ext cx="914400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all-partn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24400"/>
            <a:ext cx="35020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1219200" y="304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Critical assessment of experimental data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695450" y="1614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457200" y="2057400"/>
            <a:ext cx="114300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</p:txBody>
      </p:sp>
      <p:graphicFrame>
        <p:nvGraphicFramePr>
          <p:cNvPr id="135184" name="Object 16"/>
          <p:cNvGraphicFramePr>
            <a:graphicFrameLocks noChangeAspect="1"/>
          </p:cNvGraphicFramePr>
          <p:nvPr/>
        </p:nvGraphicFramePr>
        <p:xfrm>
          <a:off x="1066800" y="4953000"/>
          <a:ext cx="74342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2" name="Equation" r:id="rId4" imgW="4775040" imgH="457200" progId="Equation.3">
                  <p:embed/>
                </p:oleObj>
              </mc:Choice>
              <mc:Fallback>
                <p:oleObj name="Equation" r:id="rId4" imgW="47750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74342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85" name="Object 17"/>
          <p:cNvGraphicFramePr>
            <a:graphicFrameLocks noChangeAspect="1"/>
          </p:cNvGraphicFramePr>
          <p:nvPr/>
        </p:nvGraphicFramePr>
        <p:xfrm>
          <a:off x="2743200" y="2362200"/>
          <a:ext cx="4495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3" name="Equation" r:id="rId6" imgW="2514600" imgH="672840" progId="Equation.3">
                  <p:embed/>
                </p:oleObj>
              </mc:Choice>
              <mc:Fallback>
                <p:oleObj name="Equation" r:id="rId6" imgW="2514600" imgH="6728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44958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1371600" y="1143000"/>
            <a:ext cx="7239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>
                <a:solidFill>
                  <a:schemeClr val="accent2"/>
                </a:solidFill>
              </a:rPr>
              <a:t> </a:t>
            </a:r>
            <a:r>
              <a:rPr lang="fr-FR"/>
              <a:t>Direct method : to measure the activity (coefficient) above the liquid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>
                <a:solidFill>
                  <a:schemeClr val="accent2"/>
                </a:solidFill>
              </a:rPr>
              <a:t> </a:t>
            </a:r>
            <a:r>
              <a:rPr lang="fr-FR"/>
              <a:t>Indirect method : to derive a thermodynamic model from which it is possible to calculate the activity (coefficient)</a:t>
            </a:r>
          </a:p>
        </p:txBody>
      </p:sp>
      <p:graphicFrame>
        <p:nvGraphicFramePr>
          <p:cNvPr id="135187" name="Object 19"/>
          <p:cNvGraphicFramePr>
            <a:graphicFrameLocks noChangeAspect="1"/>
          </p:cNvGraphicFramePr>
          <p:nvPr/>
        </p:nvGraphicFramePr>
        <p:xfrm>
          <a:off x="3352800" y="4114800"/>
          <a:ext cx="33051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4" name="Equation" r:id="rId8" imgW="1955520" imgH="419040" progId="Equation.3">
                  <p:embed/>
                </p:oleObj>
              </mc:Choice>
              <mc:Fallback>
                <p:oleObj name="Equation" r:id="rId8" imgW="1955520" imgH="419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14800"/>
                        <a:ext cx="33051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6096000" y="990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1524000" y="37338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>
                <a:solidFill>
                  <a:schemeClr val="accent2"/>
                </a:solidFill>
              </a:rPr>
              <a:t> </a:t>
            </a:r>
            <a:r>
              <a:rPr lang="fr-FR"/>
              <a:t>For metallic liquid solution, the regular approximation is usually pertinent</a:t>
            </a: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1331913" y="594995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35191" name="Text Box 23"/>
          <p:cNvSpPr txBox="1">
            <a:spLocks noChangeArrowheads="1"/>
          </p:cNvSpPr>
          <p:nvPr/>
        </p:nvSpPr>
        <p:spPr bwMode="auto">
          <a:xfrm>
            <a:off x="1219200" y="57912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D</a:t>
            </a:r>
            <a:r>
              <a:rPr lang="fr-FR">
                <a:solidFill>
                  <a:schemeClr val="accent2"/>
                </a:solidFill>
                <a:cs typeface="Arial" charset="0"/>
              </a:rPr>
              <a:t>H</a:t>
            </a:r>
            <a:r>
              <a:rPr lang="fr-FR" baseline="-25000">
                <a:solidFill>
                  <a:schemeClr val="accent2"/>
                </a:solidFill>
                <a:cs typeface="Arial" charset="0"/>
              </a:rPr>
              <a:t>mix</a:t>
            </a:r>
            <a:r>
              <a:rPr lang="fr-FR">
                <a:solidFill>
                  <a:schemeClr val="accent2"/>
                </a:solidFill>
                <a:cs typeface="Arial" charset="0"/>
              </a:rPr>
              <a:t> is also an important quantity for the description of the thermodynamic of the 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457200" y="1830388"/>
            <a:ext cx="1143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143000" y="153988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Critical assessment of experimental data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Ag-In-Cd system (4)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371600" y="533400"/>
            <a:ext cx="72390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>
                <a:solidFill>
                  <a:srgbClr val="5840E6"/>
                </a:solidFill>
              </a:rPr>
              <a:t> </a:t>
            </a:r>
            <a:r>
              <a:rPr lang="fr-FR" sz="2000">
                <a:solidFill>
                  <a:srgbClr val="5840E6"/>
                </a:solidFill>
              </a:rPr>
              <a:t>Ag-Cd system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solidFill>
                  <a:srgbClr val="5840E6"/>
                </a:solidFill>
              </a:rPr>
              <a:t>Mixing enthalpy of Ag-Cd liquid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695450" y="149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838200" y="4648200"/>
            <a:ext cx="8077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  One set of data from Kleppa (1956) for the Cd rich compositions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en-US" sz="1400"/>
          </a:p>
        </p:txBody>
      </p:sp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6220" name="Rectangle 28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36219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57531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21" name="Text Box 29"/>
          <p:cNvSpPr txBox="1">
            <a:spLocks noChangeArrowheads="1"/>
          </p:cNvSpPr>
          <p:nvPr/>
        </p:nvSpPr>
        <p:spPr bwMode="auto">
          <a:xfrm>
            <a:off x="5334000" y="3429000"/>
            <a:ext cx="1447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1 author</a:t>
            </a:r>
          </a:p>
          <a:p>
            <a:pPr algn="ctr">
              <a:spcBef>
                <a:spcPct val="50000"/>
              </a:spcBef>
            </a:pPr>
            <a:r>
              <a:rPr lang="fr-FR"/>
              <a:t>450°C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457200" y="1830388"/>
            <a:ext cx="1143000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1143000" y="153988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Critical assessment of experimental data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Ag-In-Cd system (5)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295400" y="534988"/>
            <a:ext cx="72390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>
                <a:solidFill>
                  <a:srgbClr val="5840E6"/>
                </a:solidFill>
              </a:rPr>
              <a:t> </a:t>
            </a:r>
            <a:r>
              <a:rPr lang="fr-FR" sz="2000">
                <a:solidFill>
                  <a:srgbClr val="5840E6"/>
                </a:solidFill>
              </a:rPr>
              <a:t>Ag-In system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solidFill>
                  <a:srgbClr val="5840E6"/>
                </a:solidFill>
              </a:rPr>
              <a:t>Mixing enthalpy of Ag-In liquid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695450" y="149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5486400" y="3657600"/>
            <a:ext cx="1447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4 authors</a:t>
            </a:r>
          </a:p>
          <a:p>
            <a:pPr algn="ctr">
              <a:spcBef>
                <a:spcPct val="50000"/>
              </a:spcBef>
            </a:pPr>
            <a:r>
              <a:rPr lang="fr-FR"/>
              <a:t>450-1000°C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838200" y="4648200"/>
            <a:ext cx="80772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  Consistent values between Castanet (1970) and Itag (1968) at around 1000°C over all the composition range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 At lower temperature (400-500°C), Kleppa (1956), Beja (1968), Castanet (1970) are </a:t>
            </a:r>
            <a:r>
              <a:rPr lang="en-US" sz="1400" b="1"/>
              <a:t>apparently </a:t>
            </a:r>
            <a:r>
              <a:rPr lang="en-US" sz="1400"/>
              <a:t>in agreement.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/>
              <a:t> Solid Ag used as the reference for the mixing enthalpy determination in Kleppa and Beja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/>
              <a:t> Liquid Ag used as the reference for the mixing enthalpy determination in Castanet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en-US" sz="1400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372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410200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219200" y="609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Critical assessment of experimental data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Ag-In-Cd : a quick summary of the thermodynamic data related to the liquid phase </a:t>
            </a:r>
          </a:p>
        </p:txBody>
      </p:sp>
      <p:graphicFrame>
        <p:nvGraphicFramePr>
          <p:cNvPr id="129455" name="Group 431"/>
          <p:cNvGraphicFramePr>
            <a:graphicFrameLocks noGrp="1"/>
          </p:cNvGraphicFramePr>
          <p:nvPr/>
        </p:nvGraphicFramePr>
        <p:xfrm>
          <a:off x="1524000" y="1371600"/>
          <a:ext cx="7264400" cy="4425950"/>
        </p:xfrm>
        <a:graphic>
          <a:graphicData uri="http://schemas.openxmlformats.org/drawingml/2006/table">
            <a:tbl>
              <a:tblPr/>
              <a:tblGrid>
                <a:gridCol w="1828800"/>
                <a:gridCol w="1357313"/>
                <a:gridCol w="1589087"/>
                <a:gridCol w="1244600"/>
                <a:gridCol w="1244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Ag-Cd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Ag-In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Cd-In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(not presented)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Ag-In-Cd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Liquidus-solidus lines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Well 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Well known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Well known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known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Mixing enthalpy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CA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mixing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Exoth.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Exoth.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Endoth.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Should vary inside the ternary section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Activity : deviation to ideality (g)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Cd &lt;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&lt;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Cd &gt;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Should vary inside the ternary section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Thermodynamic modelling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Moser (2001)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Chevalier (2003)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Dutkiewicz (1992)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85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 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hlink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219200" y="609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Experimental investigation of the Ag-In-Cd system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Calorimetric measurements</a:t>
            </a:r>
          </a:p>
        </p:txBody>
      </p:sp>
      <p:sp>
        <p:nvSpPr>
          <p:cNvPr id="139308" name="Rectangle 44"/>
          <p:cNvSpPr>
            <a:spLocks noChangeArrowheads="1"/>
          </p:cNvSpPr>
          <p:nvPr/>
        </p:nvSpPr>
        <p:spPr bwMode="auto">
          <a:xfrm>
            <a:off x="1585913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39307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97217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219200" y="609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Experimental investigation of the Ag-In-Cd system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Calorimetric measurements : experimental procedure</a:t>
            </a:r>
          </a:p>
          <a:p>
            <a:pPr defTabSz="957263">
              <a:lnSpc>
                <a:spcPct val="75000"/>
              </a:lnSpc>
            </a:pPr>
            <a:endParaRPr lang="en-GB" sz="2000">
              <a:solidFill>
                <a:schemeClr val="accent2"/>
              </a:solidFill>
              <a:cs typeface="Arial" charset="0"/>
            </a:endParaRPr>
          </a:p>
          <a:p>
            <a:pPr defTabSz="957263">
              <a:lnSpc>
                <a:spcPct val="75000"/>
              </a:lnSpc>
            </a:pPr>
            <a:endParaRPr lang="en-GB" sz="20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585913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1403350" y="1773238"/>
            <a:ext cx="77406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/>
              <a:t> Isothermal dissolution (Tian-Calvet calorimeter)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fr-FR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/>
              <a:t> Successive solid Ag (T=273 K) drops in liquid Cd-In (at 450°C)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fr-FR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/>
              <a:t> Ag 99.99% (Engelhard CLAL), Cd et In 99.9999% (Alfa Aesar)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fr-FR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/>
              <a:t> Graphite crucible, continue flux of argon purified with Ti-Zr debris (acting as a oxygen getter)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fr-FR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/>
              <a:t> Measurement of the partial mixing enthalpy of Ag in Ag-In-Cd</a:t>
            </a: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 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hlink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1219200" y="609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Experimental investigation of the Ag-In-Cd system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Calorimetric measurements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585913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62821" name="Picture 5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24175"/>
            <a:ext cx="4129088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619250" y="1989138"/>
            <a:ext cx="727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/>
              <a:t>Measured partial mixing enthalpies of Ag in liquid Ag-In-Cd for different ratios X</a:t>
            </a:r>
            <a:r>
              <a:rPr lang="fr-FR" sz="1600" baseline="-25000"/>
              <a:t>Cd</a:t>
            </a:r>
            <a:r>
              <a:rPr lang="fr-FR" sz="1600"/>
              <a:t>/X</a:t>
            </a:r>
            <a:r>
              <a:rPr lang="fr-FR" sz="1600" baseline="-25000"/>
              <a:t>In</a:t>
            </a:r>
            <a:r>
              <a:rPr lang="fr-FR" sz="1600"/>
              <a:t>=1/9, 1/4, and 1/1 at 450°C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 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hlink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219200" y="609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Experimental investigation of the Ag-In-Cd system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Calculations for the determination of the integral enthalpy of mixing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585913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164876" name="Object 12"/>
          <p:cNvGraphicFramePr>
            <a:graphicFrameLocks noChangeAspect="1"/>
          </p:cNvGraphicFramePr>
          <p:nvPr/>
        </p:nvGraphicFramePr>
        <p:xfrm>
          <a:off x="1628775" y="1497013"/>
          <a:ext cx="696753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9" name="Equation" r:id="rId4" imgW="3416040" imgH="545760" progId="Equation.3">
                  <p:embed/>
                </p:oleObj>
              </mc:Choice>
              <mc:Fallback>
                <p:oleObj name="Equation" r:id="rId4" imgW="3416040" imgH="545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1497013"/>
                        <a:ext cx="6967538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877" name="Picture 13" descr="Imag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4248150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 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hlink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1219200" y="609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Experimental investigation of the Ag-In-Cd system</a:t>
            </a:r>
          </a:p>
          <a:p>
            <a:pPr defTabSz="957263">
              <a:lnSpc>
                <a:spcPct val="75000"/>
              </a:lnSpc>
            </a:pPr>
            <a:r>
              <a:rPr lang="en-GB">
                <a:solidFill>
                  <a:schemeClr val="accent2"/>
                </a:solidFill>
              </a:rPr>
              <a:t>Provisional representation of the Ag-In-Cd system à 450°C 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585913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66919" name="Picture 7" descr="Imag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5472112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 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hlink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219200" y="3810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Conclusions</a:t>
            </a:r>
            <a:endParaRPr lang="en-GB" sz="20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585913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73914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u="sng">
                <a:cs typeface="Arial" charset="0"/>
              </a:rPr>
              <a:t>Partial presures of SIC elements above Ag-In-Cd and Ag-In-Zr+{O-H} liquids are important since they may impact fission product behaviour in the primary circuit</a:t>
            </a:r>
          </a:p>
          <a:p>
            <a:pPr>
              <a:spcBef>
                <a:spcPct val="50000"/>
              </a:spcBef>
            </a:pPr>
            <a:r>
              <a:rPr lang="fr-FR" sz="2000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2000">
                <a:cs typeface="Arial" charset="0"/>
              </a:rPr>
              <a:t>Assessments of thermodynamic data have been performed for the different pertinent systems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>
                <a:cs typeface="Arial" charset="0"/>
              </a:rPr>
              <a:t> Ag-In-Cd (finished)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>
                <a:cs typeface="Arial" charset="0"/>
              </a:rPr>
              <a:t> Ag-In-Zr (finished)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>
                <a:cs typeface="Arial" charset="0"/>
              </a:rPr>
              <a:t> Ag-In-Zr + {O-H} (under investiagtaion)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>
                <a:cs typeface="Arial" charset="0"/>
              </a:rPr>
              <a:t> Measurements are foreseen to complete the experimental database (2009)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>
                <a:cs typeface="Arial" charset="0"/>
              </a:rPr>
              <a:t> Ag-In-Cd (enthalpy of mixing in the liquid)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>
                <a:cs typeface="Arial" charset="0"/>
              </a:rPr>
              <a:t> Ag-Zr (enthalpy of formation of compounds)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676400" y="1828800"/>
            <a:ext cx="69342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u="sng">
                <a:cs typeface="Arial" charset="0"/>
              </a:rPr>
              <a:t>Outline of the presentation</a:t>
            </a:r>
          </a:p>
          <a:p>
            <a:pPr>
              <a:spcBef>
                <a:spcPct val="50000"/>
              </a:spcBef>
            </a:pPr>
            <a:r>
              <a:rPr lang="fr-FR" sz="2000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2000">
                <a:cs typeface="Arial" charset="0"/>
              </a:rPr>
              <a:t>Context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2000">
                <a:cs typeface="Arial" charset="0"/>
              </a:rPr>
              <a:t>Control rod degradation and release mechanisms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2000">
                <a:cs typeface="Arial" charset="0"/>
              </a:rPr>
              <a:t>Modelling of Ag-In-Cd release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sz="2000">
                <a:cs typeface="Arial" charset="0"/>
              </a:rPr>
              <a:t> Key chemical systems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2000">
                <a:cs typeface="Arial" charset="0"/>
              </a:rPr>
              <a:t>Critical assessment of experimental thermodynamic data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sz="2000">
                <a:cs typeface="Arial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7575"/>
            <a:ext cx="3810000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1027"/>
          <p:cNvSpPr>
            <a:spLocks noChangeArrowheads="1"/>
          </p:cNvSpPr>
          <p:nvPr/>
        </p:nvSpPr>
        <p:spPr bwMode="auto">
          <a:xfrm>
            <a:off x="1295400" y="3810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3500">
                <a:solidFill>
                  <a:schemeClr val="accent2"/>
                </a:solidFill>
                <a:cs typeface="Arial" charset="0"/>
              </a:rPr>
              <a:t>Ag-In-Cd control rod (PWR)</a:t>
            </a:r>
            <a:br>
              <a:rPr lang="en-GB" sz="3500">
                <a:solidFill>
                  <a:schemeClr val="accent2"/>
                </a:solidFill>
                <a:cs typeface="Arial" charset="0"/>
              </a:rPr>
            </a:br>
            <a:r>
              <a:rPr lang="en-GB" sz="2000">
                <a:solidFill>
                  <a:schemeClr val="accent2"/>
                </a:solidFill>
                <a:cs typeface="Arial" charset="0"/>
              </a:rPr>
              <a:t>Potential consequences of SIC degradation in case in severe accident</a:t>
            </a:r>
          </a:p>
        </p:txBody>
      </p:sp>
      <p:sp>
        <p:nvSpPr>
          <p:cNvPr id="88069" name="Rectangle 1029"/>
          <p:cNvSpPr>
            <a:spLocks noChangeArrowheads="1"/>
          </p:cNvSpPr>
          <p:nvPr/>
        </p:nvSpPr>
        <p:spPr bwMode="auto">
          <a:xfrm>
            <a:off x="609600" y="1676400"/>
            <a:ext cx="2667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 Unicode MS" pitchFamily="34" charset="-128"/>
            </a:endParaRPr>
          </a:p>
        </p:txBody>
      </p:sp>
      <p:sp>
        <p:nvSpPr>
          <p:cNvPr id="88070" name="Text Box 1030"/>
          <p:cNvSpPr txBox="1">
            <a:spLocks noChangeArrowheads="1"/>
          </p:cNvSpPr>
          <p:nvPr/>
        </p:nvSpPr>
        <p:spPr bwMode="auto">
          <a:xfrm>
            <a:off x="1371600" y="4267200"/>
            <a:ext cx="75438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2000">
              <a:latin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GB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>
                <a:cs typeface="Arial" charset="0"/>
              </a:rPr>
              <a:t>SIC</a:t>
            </a:r>
            <a:r>
              <a:rPr lang="en-GB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GB">
                <a:cs typeface="Arial" charset="0"/>
              </a:rPr>
              <a:t>may contribute to the part of degradation of fuel rods (see for example the results of the PHEBUS FP tests)</a:t>
            </a:r>
          </a:p>
          <a:p>
            <a:pPr>
              <a:buFont typeface="Wingdings" pitchFamily="2" charset="2"/>
              <a:buChar char="Ø"/>
            </a:pPr>
            <a:endParaRPr lang="en-GB">
              <a:solidFill>
                <a:schemeClr val="accent2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GB">
                <a:cs typeface="Arial" charset="0"/>
              </a:rPr>
              <a:t>the release of absorber elements impacts the transport of fission products and finally the source term (see see for example the results of the VERCORS tests).</a:t>
            </a:r>
          </a:p>
          <a:p>
            <a:pPr>
              <a:spcBef>
                <a:spcPct val="50000"/>
              </a:spcBef>
            </a:pPr>
            <a:endParaRPr lang="fr-FR">
              <a:cs typeface="Arial" charset="0"/>
            </a:endParaRPr>
          </a:p>
        </p:txBody>
      </p:sp>
      <p:sp>
        <p:nvSpPr>
          <p:cNvPr id="88071" name="Text Box 1031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23" name="Rectangle 71"/>
          <p:cNvSpPr>
            <a:spLocks noChangeArrowheads="1"/>
          </p:cNvSpPr>
          <p:nvPr/>
        </p:nvSpPr>
        <p:spPr bwMode="auto">
          <a:xfrm>
            <a:off x="1143000" y="533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3500">
                <a:solidFill>
                  <a:schemeClr val="accent2"/>
                </a:solidFill>
                <a:cs typeface="Arial" charset="0"/>
              </a:rPr>
              <a:t>Control rod degradation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Classical view of material releases (low pressure scenario)</a:t>
            </a:r>
          </a:p>
          <a:p>
            <a:pPr defTabSz="957263">
              <a:lnSpc>
                <a:spcPct val="75000"/>
              </a:lnSpc>
            </a:pPr>
            <a:endParaRPr lang="en-GB" sz="35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74824" name="Text Box 72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 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  <p:pic>
        <p:nvPicPr>
          <p:cNvPr id="74825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62000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219200" y="3810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3500">
                <a:solidFill>
                  <a:schemeClr val="accent2"/>
                </a:solidFill>
                <a:cs typeface="Arial" charset="0"/>
              </a:rPr>
              <a:t>Modelling of Ag-In-Cd releases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Simple model for the evaluation (ELSA Module in ASTEC code)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400050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219200" y="1905000"/>
            <a:ext cx="762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63538" indent="-363538" defTabSz="957263"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endParaRPr lang="fr-CA" sz="2000">
              <a:solidFill>
                <a:schemeClr val="accent2"/>
              </a:solidFill>
              <a:latin typeface="Trebuchet MS" pitchFamily="34" charset="0"/>
            </a:endParaRPr>
          </a:p>
          <a:p>
            <a:pPr marL="363538" indent="-363538" defTabSz="957263"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endParaRPr lang="fr-CA" sz="2000">
              <a:latin typeface="Trebuchet MS" pitchFamily="34" charset="0"/>
            </a:endParaRPr>
          </a:p>
          <a:p>
            <a:pPr marL="363538" indent="-363538" defTabSz="957263"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endParaRPr lang="fr-CA" sz="2000" b="1">
              <a:latin typeface="Trebuchet MS" pitchFamily="34" charset="0"/>
            </a:endParaRPr>
          </a:p>
          <a:p>
            <a:pPr marL="812800" lvl="1" indent="-269875" defTabSz="957263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</a:pPr>
            <a:endParaRPr lang="fr-CA" sz="2000">
              <a:latin typeface="Trebuchet MS" pitchFamily="34" charset="0"/>
            </a:endParaRPr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5562600" y="1143000"/>
          <a:ext cx="28241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8" name="Equation" r:id="rId4" imgW="1473120" imgH="393480" progId="Equation.3">
                  <p:embed/>
                </p:oleObj>
              </mc:Choice>
              <mc:Fallback>
                <p:oleObj name="Equation" r:id="rId4" imgW="14731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143000"/>
                        <a:ext cx="2824163" cy="75565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rgbClr val="5840E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524000" y="35052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2000" u="sng">
                <a:cs typeface="Arial" charset="0"/>
              </a:rPr>
              <a:t>Assumption</a:t>
            </a:r>
            <a:r>
              <a:rPr lang="fr-FR" sz="2000">
                <a:cs typeface="Arial" charset="0"/>
              </a:rPr>
              <a:t> </a:t>
            </a:r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5562600" y="3276600"/>
          <a:ext cx="15462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9" name="Equation" r:id="rId6" imgW="634680" imgH="241200" progId="Equation.3">
                  <p:embed/>
                </p:oleObj>
              </mc:Choice>
              <mc:Fallback>
                <p:oleObj name="Equation" r:id="rId6" imgW="6346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76600"/>
                        <a:ext cx="15462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5486400" y="4419600"/>
          <a:ext cx="20351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name="Equation" r:id="rId8" imgW="1117440" imgH="469800" progId="Equation.3">
                  <p:embed/>
                </p:oleObj>
              </mc:Choice>
              <mc:Fallback>
                <p:oleObj name="Equation" r:id="rId8" imgW="1117440" imgH="469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19600"/>
                        <a:ext cx="2035175" cy="855663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rgbClr val="5840E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2209800" y="2057400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>
                <a:latin typeface="Arial Unicode MS" pitchFamily="34" charset="-128"/>
              </a:rPr>
              <a:t>mass transfer coefficient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447800" y="5638800"/>
            <a:ext cx="7467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/>
              <a:t>Necessity to have an accurate estimation </a:t>
            </a:r>
          </a:p>
          <a:p>
            <a:pPr>
              <a:spcBef>
                <a:spcPct val="50000"/>
              </a:spcBef>
            </a:pPr>
            <a:r>
              <a:rPr lang="en-NZ" sz="2000"/>
              <a:t>of the partial pressures P</a:t>
            </a:r>
            <a:r>
              <a:rPr lang="en-NZ" sz="2000" baseline="-25000"/>
              <a:t>i</a:t>
            </a:r>
            <a:r>
              <a:rPr lang="en-NZ" sz="2000"/>
              <a:t> </a:t>
            </a:r>
            <a:r>
              <a:rPr lang="en-NZ" sz="2000">
                <a:solidFill>
                  <a:schemeClr val="accent2"/>
                </a:solidFill>
              </a:rPr>
              <a:t>above representative compositions</a:t>
            </a:r>
          </a:p>
        </p:txBody>
      </p:sp>
      <p:graphicFrame>
        <p:nvGraphicFramePr>
          <p:cNvPr id="92177" name="Object 17"/>
          <p:cNvGraphicFramePr>
            <a:graphicFrameLocks noChangeAspect="1"/>
          </p:cNvGraphicFramePr>
          <p:nvPr/>
        </p:nvGraphicFramePr>
        <p:xfrm>
          <a:off x="1600200" y="1981200"/>
          <a:ext cx="3714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37147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ADAD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2286000" y="2590800"/>
            <a:ext cx="224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>
                <a:latin typeface="Arial Unicode MS" pitchFamily="34" charset="-128"/>
              </a:rPr>
              <a:t>surface of exchange</a:t>
            </a:r>
          </a:p>
        </p:txBody>
      </p:sp>
      <p:graphicFrame>
        <p:nvGraphicFramePr>
          <p:cNvPr id="92180" name="Object 20"/>
          <p:cNvGraphicFramePr>
            <a:graphicFrameLocks noChangeAspect="1"/>
          </p:cNvGraphicFramePr>
          <p:nvPr/>
        </p:nvGraphicFramePr>
        <p:xfrm>
          <a:off x="1600200" y="2514600"/>
          <a:ext cx="4032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14600"/>
                        <a:ext cx="4032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ADAD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6781800" y="20574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>
                <a:latin typeface="Arial Unicode MS" pitchFamily="34" charset="-128"/>
              </a:rPr>
              <a:t>molar mass of i</a:t>
            </a:r>
          </a:p>
        </p:txBody>
      </p:sp>
      <p:graphicFrame>
        <p:nvGraphicFramePr>
          <p:cNvPr id="92182" name="Object 22"/>
          <p:cNvGraphicFramePr>
            <a:graphicFrameLocks noChangeAspect="1"/>
          </p:cNvGraphicFramePr>
          <p:nvPr/>
        </p:nvGraphicFramePr>
        <p:xfrm>
          <a:off x="5791200" y="1981200"/>
          <a:ext cx="5572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3" name="Equation" r:id="rId14" imgW="228600" imgH="228600" progId="Equation.3">
                  <p:embed/>
                </p:oleObj>
              </mc:Choice>
              <mc:Fallback>
                <p:oleObj name="Equation" r:id="rId14" imgW="2286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81200"/>
                        <a:ext cx="5572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ADAD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3" name="Object 23"/>
          <p:cNvGraphicFramePr>
            <a:graphicFrameLocks noChangeAspect="1"/>
          </p:cNvGraphicFramePr>
          <p:nvPr/>
        </p:nvGraphicFramePr>
        <p:xfrm>
          <a:off x="5791200" y="2362200"/>
          <a:ext cx="4333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Equation" r:id="rId16" imgW="177480" imgH="228600" progId="Equation.3">
                  <p:embed/>
                </p:oleObj>
              </mc:Choice>
              <mc:Fallback>
                <p:oleObj name="Equation" r:id="rId16" imgW="17748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362200"/>
                        <a:ext cx="4333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ADAD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6400800" y="2514600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>
                <a:latin typeface="Arial Unicode MS" pitchFamily="34" charset="-128"/>
              </a:rPr>
              <a:t>mole concentration of i</a:t>
            </a:r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auto">
          <a:xfrm>
            <a:off x="1447800" y="12954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u="sng">
                <a:cs typeface="Arial" charset="0"/>
              </a:rPr>
              <a:t>Evaporation rate of SIC materials</a:t>
            </a: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1524000" y="46482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u="sng">
                <a:cs typeface="Arial" charset="0"/>
              </a:rPr>
              <a:t>New simplified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219200" y="304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3500">
                <a:solidFill>
                  <a:schemeClr val="accent2"/>
                </a:solidFill>
                <a:cs typeface="Arial" charset="0"/>
              </a:rPr>
              <a:t>Representative compositions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Chemical systems to be investigated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371600" y="1524000"/>
            <a:ext cx="7315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0" hangingPunct="0">
              <a:spcBef>
                <a:spcPts val="1088"/>
              </a:spcBef>
              <a:buClr>
                <a:srgbClr val="FF3300"/>
              </a:buClr>
              <a:buFont typeface="Arial" charset="0"/>
              <a:buNone/>
            </a:pPr>
            <a:r>
              <a:rPr lang="en-GB" sz="2000">
                <a:cs typeface="Arial" charset="0"/>
              </a:rPr>
              <a:t>The thermodynamic properties of absorber elements</a:t>
            </a:r>
          </a:p>
          <a:p>
            <a:pPr lvl="1" eaLnBrk="0" hangingPunct="0">
              <a:spcBef>
                <a:spcPts val="1088"/>
              </a:spcBef>
              <a:buClr>
                <a:srgbClr val="FF3300"/>
              </a:buClr>
              <a:buFont typeface="Arial" charset="0"/>
              <a:buNone/>
            </a:pPr>
            <a:endParaRPr lang="en-GB" sz="2000">
              <a:cs typeface="Arial" charset="0"/>
            </a:endParaRPr>
          </a:p>
          <a:p>
            <a:pPr lvl="2" eaLnBrk="0" hangingPunct="0">
              <a:spcBef>
                <a:spcPts val="1088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000">
                <a:cs typeface="Arial" charset="0"/>
              </a:rPr>
              <a:t>Activity of elements must be known for reliable calculation of the vapour pressure of elements :</a:t>
            </a:r>
          </a:p>
          <a:p>
            <a:pPr lvl="3" eaLnBrk="0" hangingPunct="0">
              <a:spcBef>
                <a:spcPts val="1088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GB" sz="2000">
                <a:cs typeface="Arial" charset="0"/>
              </a:rPr>
              <a:t> For Cd in the ternary system </a:t>
            </a:r>
            <a:r>
              <a:rPr lang="en-GB" sz="2000">
                <a:solidFill>
                  <a:schemeClr val="accent1"/>
                </a:solidFill>
                <a:cs typeface="Arial" charset="0"/>
              </a:rPr>
              <a:t>Ag-In-Cd</a:t>
            </a:r>
            <a:r>
              <a:rPr lang="en-GB" sz="2000">
                <a:cs typeface="Arial" charset="0"/>
              </a:rPr>
              <a:t> prior rod rupture.</a:t>
            </a:r>
          </a:p>
          <a:p>
            <a:pPr lvl="3" eaLnBrk="0" hangingPunct="0">
              <a:spcBef>
                <a:spcPts val="1088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GB" sz="2000">
                <a:cs typeface="Arial" charset="0"/>
              </a:rPr>
              <a:t> For the </a:t>
            </a:r>
            <a:r>
              <a:rPr lang="en-GB" sz="2000">
                <a:solidFill>
                  <a:schemeClr val="accent1"/>
                </a:solidFill>
                <a:cs typeface="Arial" charset="0"/>
              </a:rPr>
              <a:t>Ag-In</a:t>
            </a:r>
            <a:r>
              <a:rPr lang="en-GB" sz="2000">
                <a:cs typeface="Arial" charset="0"/>
              </a:rPr>
              <a:t> rich molten alloy after rod rupture in addition with </a:t>
            </a:r>
            <a:r>
              <a:rPr lang="en-GB" sz="2000">
                <a:solidFill>
                  <a:schemeClr val="accent1"/>
                </a:solidFill>
                <a:cs typeface="Arial" charset="0"/>
              </a:rPr>
              <a:t>Zr </a:t>
            </a:r>
            <a:r>
              <a:rPr lang="en-GB" sz="2000">
                <a:cs typeface="Arial" charset="0"/>
              </a:rPr>
              <a:t>influence. </a:t>
            </a:r>
          </a:p>
          <a:p>
            <a:pPr lvl="3" eaLnBrk="0" hangingPunct="0">
              <a:spcBef>
                <a:spcPts val="1088"/>
              </a:spcBef>
              <a:buClr>
                <a:srgbClr val="0000FF"/>
              </a:buClr>
              <a:buFont typeface="Arial" charset="0"/>
              <a:buNone/>
            </a:pPr>
            <a:endParaRPr lang="en-GB" sz="2000">
              <a:cs typeface="Arial" charset="0"/>
            </a:endParaRPr>
          </a:p>
          <a:p>
            <a:pPr lvl="2" eaLnBrk="0" hangingPunct="0">
              <a:spcBef>
                <a:spcPts val="1088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000">
                <a:cs typeface="Arial" charset="0"/>
              </a:rPr>
              <a:t>The speciation of elements in mixed oxidising atmosphere (namely gaseous species) must be reviewed (especially for Ag).</a:t>
            </a:r>
          </a:p>
          <a:p>
            <a:pPr lvl="1">
              <a:spcBef>
                <a:spcPct val="50000"/>
              </a:spcBef>
            </a:pPr>
            <a:endParaRPr lang="fr-F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219200" y="304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3500">
                <a:solidFill>
                  <a:schemeClr val="accent2"/>
                </a:solidFill>
                <a:cs typeface="Arial" charset="0"/>
              </a:rPr>
              <a:t>Thermodynamics of liquids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Some generalities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3657600" y="1447800"/>
          <a:ext cx="31242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4" name="Equation" r:id="rId4" imgW="1307880" imgH="469800" progId="Equation.3">
                  <p:embed/>
                </p:oleObj>
              </mc:Choice>
              <mc:Fallback>
                <p:oleObj name="Equation" r:id="rId4" imgW="13078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31242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219200" y="10668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Case of a liquid solution : introduction of activity (coefficient) concept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6096000" y="990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graphicFrame>
        <p:nvGraphicFramePr>
          <p:cNvPr id="126988" name="Object 12"/>
          <p:cNvGraphicFramePr>
            <a:graphicFrameLocks noChangeAspect="1"/>
          </p:cNvGraphicFramePr>
          <p:nvPr/>
        </p:nvGraphicFramePr>
        <p:xfrm>
          <a:off x="4572000" y="2667000"/>
          <a:ext cx="9413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5" name="Equation" r:id="rId6" imgW="393480" imgH="291960" progId="Equation.3">
                  <p:embed/>
                </p:oleObj>
              </mc:Choice>
              <mc:Fallback>
                <p:oleObj name="Equation" r:id="rId6" imgW="39348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67000"/>
                        <a:ext cx="9413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1219200" y="23622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/>
              <a:t>3 possible situations</a:t>
            </a:r>
          </a:p>
        </p:txBody>
      </p:sp>
      <p:pic>
        <p:nvPicPr>
          <p:cNvPr id="126993" name="Picture 17" descr="250px-Negative-deviation-from-raoults-la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8860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94" name="Picture 18" descr="200px-Positive-deviation-from-raoults-la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8130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6995" name="Object 19"/>
          <p:cNvGraphicFramePr>
            <a:graphicFrameLocks noChangeAspect="1"/>
          </p:cNvGraphicFramePr>
          <p:nvPr/>
        </p:nvGraphicFramePr>
        <p:xfrm>
          <a:off x="7315200" y="2667000"/>
          <a:ext cx="9413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6" name="Equation" r:id="rId10" imgW="393480" imgH="291960" progId="Equation.3">
                  <p:embed/>
                </p:oleObj>
              </mc:Choice>
              <mc:Fallback>
                <p:oleObj name="Equation" r:id="rId10" imgW="393480" imgH="2919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667000"/>
                        <a:ext cx="9413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/>
          <p:cNvGraphicFramePr>
            <a:graphicFrameLocks noChangeAspect="1"/>
          </p:cNvGraphicFramePr>
          <p:nvPr/>
        </p:nvGraphicFramePr>
        <p:xfrm>
          <a:off x="1828800" y="2743200"/>
          <a:ext cx="9413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7" name="Equation" r:id="rId12" imgW="393480" imgH="291960" progId="Equation.3">
                  <p:embed/>
                </p:oleObj>
              </mc:Choice>
              <mc:Fallback>
                <p:oleObj name="Equation" r:id="rId12" imgW="39348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9413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840E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97" name="Picture 21" descr="Graph-for-raoults-la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6035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98" name="Line 22"/>
          <p:cNvSpPr>
            <a:spLocks noChangeShapeType="1"/>
          </p:cNvSpPr>
          <p:nvPr/>
        </p:nvSpPr>
        <p:spPr bwMode="auto">
          <a:xfrm>
            <a:off x="990600" y="4114800"/>
            <a:ext cx="20574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1143000" y="3810000"/>
            <a:ext cx="243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>
                <a:solidFill>
                  <a:srgbClr val="008000"/>
                </a:solidFill>
              </a:rPr>
              <a:t>Total vapor pressure</a:t>
            </a:r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6705600" y="3429000"/>
            <a:ext cx="243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>
                <a:solidFill>
                  <a:srgbClr val="008000"/>
                </a:solidFill>
              </a:rPr>
              <a:t>Total vapor pressure</a:t>
            </a:r>
          </a:p>
        </p:txBody>
      </p:sp>
      <p:sp>
        <p:nvSpPr>
          <p:cNvPr id="127008" name="Arc 32"/>
          <p:cNvSpPr>
            <a:spLocks/>
          </p:cNvSpPr>
          <p:nvPr/>
        </p:nvSpPr>
        <p:spPr bwMode="auto">
          <a:xfrm>
            <a:off x="8153400" y="3735388"/>
            <a:ext cx="609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012" name="Arc 36"/>
          <p:cNvSpPr>
            <a:spLocks/>
          </p:cNvSpPr>
          <p:nvPr/>
        </p:nvSpPr>
        <p:spPr bwMode="auto">
          <a:xfrm flipH="1">
            <a:off x="6705600" y="3733800"/>
            <a:ext cx="1447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013" name="Rectangle 37"/>
          <p:cNvSpPr>
            <a:spLocks noChangeArrowheads="1"/>
          </p:cNvSpPr>
          <p:nvPr/>
        </p:nvSpPr>
        <p:spPr bwMode="auto">
          <a:xfrm>
            <a:off x="1143000" y="3429000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 </a:t>
            </a:r>
            <a:r>
              <a:rPr lang="fr-FR" sz="1400">
                <a:solidFill>
                  <a:srgbClr val="5840E6"/>
                </a:solidFill>
              </a:rPr>
              <a:t>Ideal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  <p:sp>
        <p:nvSpPr>
          <p:cNvPr id="126079" name="Rectangle 127"/>
          <p:cNvSpPr>
            <a:spLocks noChangeArrowheads="1"/>
          </p:cNvSpPr>
          <p:nvPr/>
        </p:nvSpPr>
        <p:spPr bwMode="auto">
          <a:xfrm>
            <a:off x="1143000" y="304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Critical assessment of experimental data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Ag-In-Cd system (1)</a:t>
            </a:r>
          </a:p>
        </p:txBody>
      </p:sp>
      <p:sp>
        <p:nvSpPr>
          <p:cNvPr id="126083" name="Text Box 131"/>
          <p:cNvSpPr txBox="1">
            <a:spLocks noChangeArrowheads="1"/>
          </p:cNvSpPr>
          <p:nvPr/>
        </p:nvSpPr>
        <p:spPr bwMode="auto">
          <a:xfrm>
            <a:off x="1295400" y="685800"/>
            <a:ext cx="72390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>
                <a:solidFill>
                  <a:srgbClr val="5840E6"/>
                </a:solidFill>
              </a:rPr>
              <a:t> </a:t>
            </a:r>
            <a:r>
              <a:rPr lang="fr-FR" sz="2000">
                <a:solidFill>
                  <a:srgbClr val="5840E6"/>
                </a:solidFill>
              </a:rPr>
              <a:t>Ag-In system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solidFill>
                  <a:srgbClr val="5840E6"/>
                </a:solidFill>
              </a:rPr>
              <a:t>activity coefficient of In in Ag-In liquid</a:t>
            </a:r>
          </a:p>
        </p:txBody>
      </p:sp>
      <p:sp>
        <p:nvSpPr>
          <p:cNvPr id="126085" name="Rectangle 133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26084" name="Picture 1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6019800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086" name="Text Box 134"/>
          <p:cNvSpPr txBox="1">
            <a:spLocks noChangeArrowheads="1"/>
          </p:cNvSpPr>
          <p:nvPr/>
        </p:nvSpPr>
        <p:spPr bwMode="auto">
          <a:xfrm>
            <a:off x="3200400" y="2209800"/>
            <a:ext cx="1447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7 authors</a:t>
            </a:r>
          </a:p>
          <a:p>
            <a:pPr algn="ctr">
              <a:spcBef>
                <a:spcPct val="50000"/>
              </a:spcBef>
            </a:pPr>
            <a:r>
              <a:rPr lang="fr-FR"/>
              <a:t>400-1200°C</a:t>
            </a:r>
          </a:p>
        </p:txBody>
      </p:sp>
      <p:sp>
        <p:nvSpPr>
          <p:cNvPr id="126087" name="Text Box 135"/>
          <p:cNvSpPr txBox="1">
            <a:spLocks noChangeArrowheads="1"/>
          </p:cNvSpPr>
          <p:nvPr/>
        </p:nvSpPr>
        <p:spPr bwMode="auto">
          <a:xfrm>
            <a:off x="838200" y="5029200"/>
            <a:ext cx="80772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>
                <a:cs typeface="Arial" charset="0"/>
              </a:rPr>
              <a:t> </a:t>
            </a:r>
            <a:r>
              <a:rPr lang="en-US" sz="1400">
                <a:cs typeface="Arial" charset="0"/>
              </a:rPr>
              <a:t>5 authors measured consistent values by different means, negative deviation to ideality (g</a:t>
            </a:r>
            <a:r>
              <a:rPr lang="en-US" sz="1400" baseline="-25000">
                <a:cs typeface="Arial" charset="0"/>
              </a:rPr>
              <a:t>i</a:t>
            </a:r>
            <a:r>
              <a:rPr lang="en-US" sz="1400">
                <a:cs typeface="Arial" charset="0"/>
              </a:rPr>
              <a:t>&lt; 1),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>
                <a:cs typeface="Arial" charset="0"/>
              </a:rPr>
              <a:t> Two authors differ 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1">
                <a:solidFill>
                  <a:srgbClr val="FF3399"/>
                </a:solidFill>
                <a:cs typeface="Arial" charset="0"/>
              </a:rPr>
              <a:t> Nozaki (1966) : positive deviation to ideality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1">
                <a:solidFill>
                  <a:srgbClr val="996633"/>
                </a:solidFill>
                <a:cs typeface="Arial" charset="0"/>
              </a:rPr>
              <a:t> Predel (1972) : indirect determinations from data in Ag-In-Zn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>
                <a:cs typeface="Arial" charset="0"/>
              </a:rPr>
              <a:t> Experimental data do not indicate temperature variation of activity in the studied range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126095" name="Line 143"/>
          <p:cNvSpPr>
            <a:spLocks noChangeShapeType="1"/>
          </p:cNvSpPr>
          <p:nvPr/>
        </p:nvSpPr>
        <p:spPr bwMode="auto">
          <a:xfrm>
            <a:off x="4800600" y="2209800"/>
            <a:ext cx="381000" cy="5334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6099" name="Group 147"/>
          <p:cNvGrpSpPr>
            <a:grpSpLocks/>
          </p:cNvGrpSpPr>
          <p:nvPr/>
        </p:nvGrpSpPr>
        <p:grpSpPr bwMode="auto">
          <a:xfrm>
            <a:off x="4044950" y="4578350"/>
            <a:ext cx="152400" cy="152400"/>
            <a:chOff x="2548" y="2884"/>
            <a:chExt cx="96" cy="96"/>
          </a:xfrm>
        </p:grpSpPr>
        <p:sp>
          <p:nvSpPr>
            <p:cNvPr id="126097" name="Line 145"/>
            <p:cNvSpPr>
              <a:spLocks noChangeShapeType="1"/>
            </p:cNvSpPr>
            <p:nvPr/>
          </p:nvSpPr>
          <p:spPr bwMode="auto">
            <a:xfrm flipH="1" flipV="1">
              <a:off x="2590" y="2926"/>
              <a:ext cx="54" cy="5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098" name="Freeform 146"/>
            <p:cNvSpPr>
              <a:spLocks/>
            </p:cNvSpPr>
            <p:nvPr/>
          </p:nvSpPr>
          <p:spPr bwMode="auto">
            <a:xfrm>
              <a:off x="2548" y="2884"/>
              <a:ext cx="67" cy="67"/>
            </a:xfrm>
            <a:custGeom>
              <a:avLst/>
              <a:gdLst>
                <a:gd name="T0" fmla="*/ 67 w 67"/>
                <a:gd name="T1" fmla="*/ 22 h 67"/>
                <a:gd name="T2" fmla="*/ 0 w 67"/>
                <a:gd name="T3" fmla="*/ 0 h 67"/>
                <a:gd name="T4" fmla="*/ 22 w 67"/>
                <a:gd name="T5" fmla="*/ 67 h 67"/>
                <a:gd name="T6" fmla="*/ 67 w 67"/>
                <a:gd name="T7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22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67" y="2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6102" name="Group 150"/>
          <p:cNvGrpSpPr>
            <a:grpSpLocks/>
          </p:cNvGrpSpPr>
          <p:nvPr/>
        </p:nvGrpSpPr>
        <p:grpSpPr bwMode="auto">
          <a:xfrm>
            <a:off x="4502150" y="4425950"/>
            <a:ext cx="152400" cy="152400"/>
            <a:chOff x="2836" y="2788"/>
            <a:chExt cx="96" cy="96"/>
          </a:xfrm>
        </p:grpSpPr>
        <p:sp>
          <p:nvSpPr>
            <p:cNvPr id="126100" name="Line 148"/>
            <p:cNvSpPr>
              <a:spLocks noChangeShapeType="1"/>
            </p:cNvSpPr>
            <p:nvPr/>
          </p:nvSpPr>
          <p:spPr bwMode="auto">
            <a:xfrm flipH="1" flipV="1">
              <a:off x="2878" y="2830"/>
              <a:ext cx="54" cy="5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101" name="Freeform 149"/>
            <p:cNvSpPr>
              <a:spLocks/>
            </p:cNvSpPr>
            <p:nvPr/>
          </p:nvSpPr>
          <p:spPr bwMode="auto">
            <a:xfrm>
              <a:off x="2836" y="2788"/>
              <a:ext cx="67" cy="67"/>
            </a:xfrm>
            <a:custGeom>
              <a:avLst/>
              <a:gdLst>
                <a:gd name="T0" fmla="*/ 67 w 67"/>
                <a:gd name="T1" fmla="*/ 22 h 67"/>
                <a:gd name="T2" fmla="*/ 0 w 67"/>
                <a:gd name="T3" fmla="*/ 0 h 67"/>
                <a:gd name="T4" fmla="*/ 22 w 67"/>
                <a:gd name="T5" fmla="*/ 67 h 67"/>
                <a:gd name="T6" fmla="*/ 67 w 67"/>
                <a:gd name="T7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22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67" y="2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6105" name="Group 153"/>
          <p:cNvGrpSpPr>
            <a:grpSpLocks/>
          </p:cNvGrpSpPr>
          <p:nvPr/>
        </p:nvGrpSpPr>
        <p:grpSpPr bwMode="auto">
          <a:xfrm>
            <a:off x="4883150" y="3892550"/>
            <a:ext cx="152400" cy="152400"/>
            <a:chOff x="3076" y="2452"/>
            <a:chExt cx="96" cy="96"/>
          </a:xfrm>
        </p:grpSpPr>
        <p:sp>
          <p:nvSpPr>
            <p:cNvPr id="126103" name="Line 151"/>
            <p:cNvSpPr>
              <a:spLocks noChangeShapeType="1"/>
            </p:cNvSpPr>
            <p:nvPr/>
          </p:nvSpPr>
          <p:spPr bwMode="auto">
            <a:xfrm flipH="1" flipV="1">
              <a:off x="3118" y="2494"/>
              <a:ext cx="54" cy="5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104" name="Freeform 152"/>
            <p:cNvSpPr>
              <a:spLocks/>
            </p:cNvSpPr>
            <p:nvPr/>
          </p:nvSpPr>
          <p:spPr bwMode="auto">
            <a:xfrm>
              <a:off x="3076" y="2452"/>
              <a:ext cx="67" cy="67"/>
            </a:xfrm>
            <a:custGeom>
              <a:avLst/>
              <a:gdLst>
                <a:gd name="T0" fmla="*/ 67 w 67"/>
                <a:gd name="T1" fmla="*/ 22 h 67"/>
                <a:gd name="T2" fmla="*/ 0 w 67"/>
                <a:gd name="T3" fmla="*/ 0 h 67"/>
                <a:gd name="T4" fmla="*/ 22 w 67"/>
                <a:gd name="T5" fmla="*/ 67 h 67"/>
                <a:gd name="T6" fmla="*/ 67 w 67"/>
                <a:gd name="T7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22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67" y="2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6108" name="Group 156"/>
          <p:cNvGrpSpPr>
            <a:grpSpLocks/>
          </p:cNvGrpSpPr>
          <p:nvPr/>
        </p:nvGrpSpPr>
        <p:grpSpPr bwMode="auto">
          <a:xfrm>
            <a:off x="5340350" y="3130550"/>
            <a:ext cx="152400" cy="152400"/>
            <a:chOff x="3364" y="1972"/>
            <a:chExt cx="96" cy="96"/>
          </a:xfrm>
        </p:grpSpPr>
        <p:sp>
          <p:nvSpPr>
            <p:cNvPr id="126106" name="Line 154"/>
            <p:cNvSpPr>
              <a:spLocks noChangeShapeType="1"/>
            </p:cNvSpPr>
            <p:nvPr/>
          </p:nvSpPr>
          <p:spPr bwMode="auto">
            <a:xfrm flipH="1" flipV="1">
              <a:off x="3406" y="2014"/>
              <a:ext cx="54" cy="5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107" name="Freeform 155"/>
            <p:cNvSpPr>
              <a:spLocks/>
            </p:cNvSpPr>
            <p:nvPr/>
          </p:nvSpPr>
          <p:spPr bwMode="auto">
            <a:xfrm>
              <a:off x="3364" y="1972"/>
              <a:ext cx="67" cy="67"/>
            </a:xfrm>
            <a:custGeom>
              <a:avLst/>
              <a:gdLst>
                <a:gd name="T0" fmla="*/ 67 w 67"/>
                <a:gd name="T1" fmla="*/ 22 h 67"/>
                <a:gd name="T2" fmla="*/ 0 w 67"/>
                <a:gd name="T3" fmla="*/ 0 h 67"/>
                <a:gd name="T4" fmla="*/ 22 w 67"/>
                <a:gd name="T5" fmla="*/ 67 h 67"/>
                <a:gd name="T6" fmla="*/ 67 w 67"/>
                <a:gd name="T7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22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67" y="2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6111" name="Group 159"/>
          <p:cNvGrpSpPr>
            <a:grpSpLocks/>
          </p:cNvGrpSpPr>
          <p:nvPr/>
        </p:nvGrpSpPr>
        <p:grpSpPr bwMode="auto">
          <a:xfrm>
            <a:off x="5797550" y="2825750"/>
            <a:ext cx="152400" cy="152400"/>
            <a:chOff x="3652" y="1780"/>
            <a:chExt cx="96" cy="96"/>
          </a:xfrm>
        </p:grpSpPr>
        <p:sp>
          <p:nvSpPr>
            <p:cNvPr id="126109" name="Line 157"/>
            <p:cNvSpPr>
              <a:spLocks noChangeShapeType="1"/>
            </p:cNvSpPr>
            <p:nvPr/>
          </p:nvSpPr>
          <p:spPr bwMode="auto">
            <a:xfrm flipH="1" flipV="1">
              <a:off x="3694" y="1822"/>
              <a:ext cx="54" cy="5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110" name="Freeform 158"/>
            <p:cNvSpPr>
              <a:spLocks/>
            </p:cNvSpPr>
            <p:nvPr/>
          </p:nvSpPr>
          <p:spPr bwMode="auto">
            <a:xfrm>
              <a:off x="3652" y="1780"/>
              <a:ext cx="67" cy="67"/>
            </a:xfrm>
            <a:custGeom>
              <a:avLst/>
              <a:gdLst>
                <a:gd name="T0" fmla="*/ 67 w 67"/>
                <a:gd name="T1" fmla="*/ 22 h 67"/>
                <a:gd name="T2" fmla="*/ 0 w 67"/>
                <a:gd name="T3" fmla="*/ 0 h 67"/>
                <a:gd name="T4" fmla="*/ 22 w 67"/>
                <a:gd name="T5" fmla="*/ 67 h 67"/>
                <a:gd name="T6" fmla="*/ 67 w 67"/>
                <a:gd name="T7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22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67" y="2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026"/>
          <p:cNvSpPr txBox="1">
            <a:spLocks noChangeArrowheads="1"/>
          </p:cNvSpPr>
          <p:nvPr/>
        </p:nvSpPr>
        <p:spPr bwMode="auto">
          <a:xfrm>
            <a:off x="457200" y="1981200"/>
            <a:ext cx="1143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Context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Control rod degradation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Modelling of release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Chemical systems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chemeClr val="accent2"/>
                </a:solidFill>
              </a:rPr>
              <a:t>Data review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Experiments</a:t>
            </a:r>
          </a:p>
          <a:p>
            <a:pPr>
              <a:spcBef>
                <a:spcPct val="50000"/>
              </a:spcBef>
            </a:pPr>
            <a:endParaRPr lang="fr-FR" sz="800" b="1">
              <a:solidFill>
                <a:srgbClr val="C0C0C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800" b="1">
                <a:solidFill>
                  <a:srgbClr val="C0C0C0"/>
                </a:solidFill>
              </a:rPr>
              <a:t>Conclusion</a:t>
            </a:r>
          </a:p>
        </p:txBody>
      </p:sp>
      <p:sp>
        <p:nvSpPr>
          <p:cNvPr id="131075" name="Rectangle 1027"/>
          <p:cNvSpPr>
            <a:spLocks noChangeArrowheads="1"/>
          </p:cNvSpPr>
          <p:nvPr/>
        </p:nvSpPr>
        <p:spPr bwMode="auto">
          <a:xfrm>
            <a:off x="1219200" y="304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57263">
              <a:lnSpc>
                <a:spcPct val="75000"/>
              </a:lnSpc>
            </a:pPr>
            <a:r>
              <a:rPr lang="en-GB" sz="2800">
                <a:solidFill>
                  <a:schemeClr val="accent2"/>
                </a:solidFill>
                <a:cs typeface="Arial" charset="0"/>
              </a:rPr>
              <a:t>Critical assessment of experimental data</a:t>
            </a:r>
          </a:p>
          <a:p>
            <a:pPr defTabSz="957263">
              <a:lnSpc>
                <a:spcPct val="75000"/>
              </a:lnSpc>
            </a:pPr>
            <a:r>
              <a:rPr lang="en-GB" sz="2000">
                <a:solidFill>
                  <a:schemeClr val="accent2"/>
                </a:solidFill>
                <a:cs typeface="Arial" charset="0"/>
              </a:rPr>
              <a:t>Ag-In-Cd system (2)</a:t>
            </a:r>
          </a:p>
        </p:txBody>
      </p:sp>
      <p:sp>
        <p:nvSpPr>
          <p:cNvPr id="131076" name="Text Box 1028"/>
          <p:cNvSpPr txBox="1">
            <a:spLocks noChangeArrowheads="1"/>
          </p:cNvSpPr>
          <p:nvPr/>
        </p:nvSpPr>
        <p:spPr bwMode="auto">
          <a:xfrm>
            <a:off x="1371600" y="838200"/>
            <a:ext cx="72390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>
                <a:solidFill>
                  <a:srgbClr val="5840E6"/>
                </a:solidFill>
              </a:rPr>
              <a:t> </a:t>
            </a:r>
            <a:r>
              <a:rPr lang="fr-FR" sz="2000">
                <a:solidFill>
                  <a:srgbClr val="5840E6"/>
                </a:solidFill>
              </a:rPr>
              <a:t>Ag-Cd system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solidFill>
                  <a:srgbClr val="5840E6"/>
                </a:solidFill>
              </a:rPr>
              <a:t>Activity coefficient of Cd in Ag-Cd liquid</a:t>
            </a:r>
          </a:p>
        </p:txBody>
      </p:sp>
      <p:sp>
        <p:nvSpPr>
          <p:cNvPr id="131077" name="Rectangle 1029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1078" name="Rectangle 1030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1081" name="Rectangle 1033"/>
          <p:cNvSpPr>
            <a:spLocks noChangeArrowheads="1"/>
          </p:cNvSpPr>
          <p:nvPr/>
        </p:nvSpPr>
        <p:spPr bwMode="auto">
          <a:xfrm>
            <a:off x="169545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31080" name="Picture 1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410200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3" name="Text Box 1035"/>
          <p:cNvSpPr txBox="1">
            <a:spLocks noChangeArrowheads="1"/>
          </p:cNvSpPr>
          <p:nvPr/>
        </p:nvSpPr>
        <p:spPr bwMode="auto">
          <a:xfrm>
            <a:off x="838200" y="4878388"/>
            <a:ext cx="8077200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/>
              <a:t> </a:t>
            </a:r>
            <a:r>
              <a:rPr lang="fr-FR" sz="1400">
                <a:cs typeface="Arial" charset="0"/>
              </a:rPr>
              <a:t>At temperature &lt; 500°C, </a:t>
            </a:r>
            <a:r>
              <a:rPr lang="en-US" sz="1400">
                <a:cs typeface="Arial" charset="0"/>
              </a:rPr>
              <a:t>negative deviation to ideality (g</a:t>
            </a:r>
            <a:r>
              <a:rPr lang="en-US" sz="1400" baseline="-25000">
                <a:cs typeface="Arial" charset="0"/>
              </a:rPr>
              <a:t>i</a:t>
            </a:r>
            <a:r>
              <a:rPr lang="en-US" sz="1400">
                <a:cs typeface="Arial" charset="0"/>
              </a:rPr>
              <a:t>&lt; 1), follows the Raoult’s law for X</a:t>
            </a:r>
            <a:r>
              <a:rPr lang="en-US" sz="1400" baseline="-25000">
                <a:cs typeface="Arial" charset="0"/>
              </a:rPr>
              <a:t>Cd</a:t>
            </a:r>
            <a:r>
              <a:rPr lang="en-US" sz="1400">
                <a:cs typeface="Arial" charset="0"/>
              </a:rPr>
              <a:t>&gt; 0.8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>
                <a:cs typeface="Arial" charset="0"/>
              </a:rPr>
              <a:t> Data generally consistent except 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1">
                <a:cs typeface="Arial" charset="0"/>
              </a:rPr>
              <a:t> Volodin (2005) : very scattered measurements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1">
                <a:solidFill>
                  <a:schemeClr val="accent1"/>
                </a:solidFill>
                <a:cs typeface="Arial" charset="0"/>
              </a:rPr>
              <a:t> Schaefer (1954) : X</a:t>
            </a:r>
            <a:r>
              <a:rPr lang="en-US" sz="1400" b="1" baseline="-25000">
                <a:solidFill>
                  <a:schemeClr val="accent1"/>
                </a:solidFill>
                <a:cs typeface="Arial" charset="0"/>
              </a:rPr>
              <a:t>Cd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&gt; 0.9, deviation to the Raoult’s law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>
                <a:cs typeface="Arial" charset="0"/>
              </a:rPr>
              <a:t> Experimental data not conclusive about temperature variation of activity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131084" name="Text Box 1036"/>
          <p:cNvSpPr txBox="1">
            <a:spLocks noChangeArrowheads="1"/>
          </p:cNvSpPr>
          <p:nvPr/>
        </p:nvSpPr>
        <p:spPr bwMode="auto">
          <a:xfrm>
            <a:off x="3200400" y="2286000"/>
            <a:ext cx="1447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6 authors</a:t>
            </a:r>
          </a:p>
          <a:p>
            <a:pPr algn="ctr">
              <a:spcBef>
                <a:spcPct val="50000"/>
              </a:spcBef>
            </a:pPr>
            <a:r>
              <a:rPr lang="fr-FR"/>
              <a:t>410-950°C</a:t>
            </a:r>
          </a:p>
        </p:txBody>
      </p:sp>
      <p:sp>
        <p:nvSpPr>
          <p:cNvPr id="131087" name="Line 1039"/>
          <p:cNvSpPr>
            <a:spLocks noChangeShapeType="1"/>
          </p:cNvSpPr>
          <p:nvPr/>
        </p:nvSpPr>
        <p:spPr bwMode="auto">
          <a:xfrm flipH="1" flipV="1">
            <a:off x="6096000" y="2971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088" name="Line 1040"/>
          <p:cNvSpPr>
            <a:spLocks noChangeShapeType="1"/>
          </p:cNvSpPr>
          <p:nvPr/>
        </p:nvSpPr>
        <p:spPr bwMode="auto">
          <a:xfrm>
            <a:off x="38100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089" name="Oval 1041"/>
          <p:cNvSpPr>
            <a:spLocks noChangeArrowheads="1"/>
          </p:cNvSpPr>
          <p:nvPr/>
        </p:nvSpPr>
        <p:spPr bwMode="auto">
          <a:xfrm>
            <a:off x="6629400" y="1676400"/>
            <a:ext cx="3810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4">
      <a:dk1>
        <a:srgbClr val="000000"/>
      </a:dk1>
      <a:lt1>
        <a:srgbClr val="FFFFFF"/>
      </a:lt1>
      <a:dk2>
        <a:srgbClr val="000000"/>
      </a:dk2>
      <a:lt2>
        <a:srgbClr val="597578"/>
      </a:lt2>
      <a:accent1>
        <a:srgbClr val="E63020"/>
      </a:accent1>
      <a:accent2>
        <a:srgbClr val="5B8ECA"/>
      </a:accent2>
      <a:accent3>
        <a:srgbClr val="FFFFFF"/>
      </a:accent3>
      <a:accent4>
        <a:srgbClr val="000000"/>
      </a:accent4>
      <a:accent5>
        <a:srgbClr val="F0ADAB"/>
      </a:accent5>
      <a:accent6>
        <a:srgbClr val="5280B7"/>
      </a:accent6>
      <a:hlink>
        <a:srgbClr val="8CB0DA"/>
      </a:hlink>
      <a:folHlink>
        <a:srgbClr val="8DA500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3020"/>
        </a:accent1>
        <a:accent2>
          <a:srgbClr val="5B8ECA"/>
        </a:accent2>
        <a:accent3>
          <a:srgbClr val="FFFFFF"/>
        </a:accent3>
        <a:accent4>
          <a:srgbClr val="000000"/>
        </a:accent4>
        <a:accent5>
          <a:srgbClr val="F0ADAB"/>
        </a:accent5>
        <a:accent6>
          <a:srgbClr val="5280B7"/>
        </a:accent6>
        <a:hlink>
          <a:srgbClr val="8CB0DA"/>
        </a:hlink>
        <a:folHlink>
          <a:srgbClr val="8DA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000000"/>
        </a:dk2>
        <a:lt2>
          <a:srgbClr val="597578"/>
        </a:lt2>
        <a:accent1>
          <a:srgbClr val="E63020"/>
        </a:accent1>
        <a:accent2>
          <a:srgbClr val="5B8ECA"/>
        </a:accent2>
        <a:accent3>
          <a:srgbClr val="FFFFFF"/>
        </a:accent3>
        <a:accent4>
          <a:srgbClr val="000000"/>
        </a:accent4>
        <a:accent5>
          <a:srgbClr val="F0ADAB"/>
        </a:accent5>
        <a:accent6>
          <a:srgbClr val="5280B7"/>
        </a:accent6>
        <a:hlink>
          <a:srgbClr val="8CB0DA"/>
        </a:hlink>
        <a:folHlink>
          <a:srgbClr val="8DA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18460</TotalTime>
  <Words>1211</Words>
  <Application>Microsoft Office PowerPoint</Application>
  <PresentationFormat>Bildschirmpräsentation (4:3)</PresentationFormat>
  <Paragraphs>371</Paragraphs>
  <Slides>19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Trebuchet MS</vt:lpstr>
      <vt:lpstr>Wingdings</vt:lpstr>
      <vt:lpstr>Arial Unicode MS</vt:lpstr>
      <vt:lpstr>Symbol</vt:lpstr>
      <vt:lpstr>Modèle par défaut</vt:lpstr>
      <vt:lpstr>Microsoft Equation 3.0</vt:lpstr>
      <vt:lpstr>Ag-In-Cd control rod behaviour  in case of severe accident conditions  Thermodynamics of the Ag-In-Cd system   in order to better estimate the SIC elements release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PG</Manager>
  <Company>IRSN/DPAM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release modelling</dc:title>
  <dc:creator>MPK</dc:creator>
  <cp:lastModifiedBy>Peters, Ursula</cp:lastModifiedBy>
  <cp:revision>275</cp:revision>
  <cp:lastPrinted>2006-10-20T12:50:58Z</cp:lastPrinted>
  <dcterms:created xsi:type="dcterms:W3CDTF">2004-11-05T13:48:00Z</dcterms:created>
  <dcterms:modified xsi:type="dcterms:W3CDTF">2012-10-18T17:02:34Z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/>
  </property>
</Properties>
</file>