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379" r:id="rId3"/>
    <p:sldId id="346" r:id="rId4"/>
  </p:sldIdLst>
  <p:sldSz cx="9144000" cy="6858000" type="screen4x3"/>
  <p:notesSz cx="7045325" cy="9345613"/>
  <p:custDataLst>
    <p:tags r:id="rId7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66"/>
    <a:srgbClr val="FF6600"/>
    <a:srgbClr val="FF9933"/>
    <a:srgbClr val="800000"/>
    <a:srgbClr val="FFCC99"/>
    <a:srgbClr val="663300"/>
    <a:srgbClr val="99FF9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9283" autoAdjust="0"/>
  </p:normalViewPr>
  <p:slideViewPr>
    <p:cSldViewPr snapToGrid="0">
      <p:cViewPr>
        <p:scale>
          <a:sx n="81" d="100"/>
          <a:sy n="81" d="100"/>
        </p:scale>
        <p:origin x="-1714" y="-230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40" y="-108"/>
      </p:cViewPr>
      <p:guideLst>
        <p:guide orient="horz" pos="2945"/>
        <p:guide pos="22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11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t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150" y="0"/>
            <a:ext cx="30511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8413"/>
            <a:ext cx="30511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b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788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100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89038" y="703263"/>
            <a:ext cx="4667250" cy="3500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6438" y="4438650"/>
            <a:ext cx="5632450" cy="4203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23" tIns="45811" rIns="91623" bIns="45811"/>
          <a:lstStyle/>
          <a:p>
            <a:endParaRPr lang="ru-RU" smtClean="0">
              <a:latin typeface="Times New Roman CYR" charset="-5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89038" y="703263"/>
            <a:ext cx="4667250" cy="3500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8213" y="4435475"/>
            <a:ext cx="5168900" cy="4206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623" tIns="45811" rIns="91623" bIns="45811"/>
          <a:lstStyle/>
          <a:p>
            <a:pPr defTabSz="914400"/>
            <a:endParaRPr lang="en-US" smtClean="0">
              <a:latin typeface="Times New Roman CYR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7CBC-1DE8-4C28-8672-FB6F1E9ED42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7321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4BF08-2844-4171-A547-477A5612C24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06433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F77CC-487C-4BBB-912E-811542B3041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83364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F16B4-38F9-45E9-9FB5-DCCA74BB0D6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98855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0"/>
            <a:ext cx="7872413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D089F-3E19-4F99-81DB-94258C078CA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475729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F9CC8-8D0E-4CF7-AFA8-89B062E249B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02521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1C9D4-0214-4D41-8298-436545C1B7A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23008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FA435-28B7-4CFC-A125-0078551A5A7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83767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C143-AC10-4355-AA89-E5B14881EAE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323070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4C307-10F6-4D09-8A34-635CB52D9F5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309264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0FACD-5B69-4D14-A975-06EE4254EE8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252746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F2C81-09F3-4FAB-AA35-C405F923A9F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717199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82ACE-74F0-4DA7-81D9-D1444A433B2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365196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0066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600" b="0">
                <a:solidFill>
                  <a:srgbClr val="0000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8A2CA4B-F044-4679-BB7B-5FFB77FDE3A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defTabSz="762000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St.Petersburg, Russia</a:t>
            </a:r>
            <a:br>
              <a:rPr lang="en-US" sz="16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June 8, 2011</a:t>
            </a:r>
            <a:endParaRPr lang="en-GB" sz="160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Calibri" pitchFamily="34" charset="0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Grp="1"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1549400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6600" smtClean="0"/>
              <a:t>PRECOS Project Activity  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en-US" sz="3600" smtClean="0"/>
              <a:t>in the 9-12 Quarters</a:t>
            </a:r>
          </a:p>
        </p:txBody>
      </p:sp>
      <p:grpSp>
        <p:nvGrpSpPr>
          <p:cNvPr id="2052" name="Group 18"/>
          <p:cNvGrpSpPr>
            <a:grpSpLocks/>
          </p:cNvGrpSpPr>
          <p:nvPr/>
        </p:nvGrpSpPr>
        <p:grpSpPr bwMode="auto">
          <a:xfrm>
            <a:off x="4860925" y="55563"/>
            <a:ext cx="4035425" cy="939800"/>
            <a:chOff x="3062" y="0"/>
            <a:chExt cx="2542" cy="592"/>
          </a:xfrm>
        </p:grpSpPr>
        <p:sp>
          <p:nvSpPr>
            <p:cNvPr id="2060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r"/>
              <a:r>
                <a:rPr lang="en-GB" sz="1800">
                  <a:latin typeface="Calibri" pitchFamily="34" charset="0"/>
                </a:rPr>
                <a:t> </a:t>
              </a:r>
              <a:r>
                <a:rPr lang="en-US" sz="1800">
                  <a:latin typeface="Calibri" pitchFamily="34" charset="0"/>
                </a:rPr>
                <a:t>ISTC</a:t>
              </a:r>
              <a:r>
                <a:rPr lang="en-GB" sz="1800">
                  <a:latin typeface="Calibri" pitchFamily="34" charset="0"/>
                </a:rPr>
                <a:t> </a:t>
              </a:r>
              <a:r>
                <a:rPr lang="en-US" sz="1800">
                  <a:latin typeface="Calibri" pitchFamily="34" charset="0"/>
                </a:rPr>
                <a:t>PRECOS</a:t>
              </a:r>
              <a:r>
                <a:rPr lang="en-GB" sz="1800">
                  <a:latin typeface="Calibri" pitchFamily="34" charset="0"/>
                </a:rPr>
                <a:t> </a:t>
              </a:r>
            </a:p>
            <a:p>
              <a:pPr algn="r"/>
              <a:r>
                <a:rPr lang="en-GB" sz="1800">
                  <a:latin typeface="Calibri" pitchFamily="34" charset="0"/>
                </a:rPr>
                <a:t>Project </a:t>
              </a:r>
              <a:r>
                <a:rPr lang="en-US" sz="1800">
                  <a:latin typeface="Calibri" pitchFamily="34" charset="0"/>
                </a:rPr>
                <a:t>#3813</a:t>
              </a:r>
              <a:endParaRPr lang="en-GB" sz="1800">
                <a:latin typeface="Calibri" pitchFamily="34" charset="0"/>
              </a:endParaRPr>
            </a:p>
          </p:txBody>
        </p:sp>
        <p:pic>
          <p:nvPicPr>
            <p:cNvPr id="2061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3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latin typeface="Calibri" pitchFamily="34" charset="0"/>
                  <a:ea typeface="Arial Unicode MS" pitchFamily="34" charset="-128"/>
                  <a:cs typeface="Arial Unicode MS" pitchFamily="34" charset="-128"/>
                </a:rPr>
                <a:t>A.P. Alexandrov </a:t>
              </a:r>
            </a:p>
            <a:p>
              <a:r>
                <a:rPr lang="en-GB" sz="1800">
                  <a:latin typeface="Calibri" pitchFamily="34" charset="0"/>
                </a:rPr>
                <a:t>Research</a:t>
              </a:r>
              <a:r>
                <a:rPr lang="en-US" sz="1800">
                  <a:latin typeface="Calibri" pitchFamily="34" charset="0"/>
                </a:rPr>
                <a:t> </a:t>
              </a:r>
              <a:r>
                <a:rPr lang="en-GB" sz="1800">
                  <a:latin typeface="Calibri" pitchFamily="34" charset="0"/>
                </a:rPr>
                <a:t>Institute</a:t>
              </a:r>
              <a:r>
                <a:rPr lang="en-US" sz="1800">
                  <a:latin typeface="Calibri" pitchFamily="34" charset="0"/>
                </a:rPr>
                <a:t> of Technology</a:t>
              </a:r>
              <a:endParaRPr lang="en-GB" sz="1800">
                <a:latin typeface="Calibri" pitchFamily="34" charset="0"/>
              </a:endParaRPr>
            </a:p>
          </p:txBody>
        </p:sp>
        <p:graphicFrame>
          <p:nvGraphicFramePr>
            <p:cNvPr id="205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CorelDRAW" r:id="rId5" imgW="457200" imgH="457200" progId="CorelDraw.Graphic.7">
                    <p:embed/>
                  </p:oleObj>
                </mc:Choice>
                <mc:Fallback>
                  <p:oleObj name="CorelDRAW" r:id="rId5" imgW="457200" imgH="457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565150" y="4214813"/>
            <a:ext cx="7508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Presented by Victor Gusarov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Calibri" pitchFamily="34" charset="0"/>
              </a:rPr>
              <a:t>4</a:t>
            </a:r>
            <a:r>
              <a:rPr lang="en-US" baseline="30000">
                <a:latin typeface="Calibri" pitchFamily="34" charset="0"/>
              </a:rPr>
              <a:t>rd</a:t>
            </a:r>
            <a:r>
              <a:rPr lang="en-US">
                <a:latin typeface="Calibri" pitchFamily="34" charset="0"/>
              </a:rPr>
              <a:t> </a:t>
            </a:r>
            <a:r>
              <a:rPr lang="en-GB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>
                <a:latin typeface="Calibri" pitchFamily="34" charset="0"/>
              </a:rPr>
              <a:t> </a:t>
            </a:r>
            <a:r>
              <a:rPr lang="en-GB">
                <a:latin typeface="Calibri" pitchFamily="34" charset="0"/>
              </a:rPr>
              <a:t>Meeting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629025" y="4124325"/>
            <a:ext cx="1349375" cy="749300"/>
            <a:chOff x="4905" y="34"/>
            <a:chExt cx="850" cy="472"/>
          </a:xfrm>
        </p:grpSpPr>
        <p:sp>
          <p:nvSpPr>
            <p:cNvPr id="2056" name="Text Box 22"/>
            <p:cNvSpPr txBox="1">
              <a:spLocks noChangeArrowheads="1"/>
            </p:cNvSpPr>
            <p:nvPr/>
          </p:nvSpPr>
          <p:spPr bwMode="auto">
            <a:xfrm>
              <a:off x="4905" y="352"/>
              <a:ext cx="85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>
                  <a:latin typeface="Calibri" pitchFamily="34" charset="0"/>
                </a:rPr>
                <a:t>SPbSIT </a:t>
              </a:r>
              <a:r>
                <a:rPr lang="ru-RU" sz="1600">
                  <a:latin typeface="Calibri" pitchFamily="34" charset="0"/>
                </a:rPr>
                <a:t>(</a:t>
              </a:r>
              <a:r>
                <a:rPr lang="en-US" sz="1600">
                  <a:latin typeface="Calibri" pitchFamily="34" charset="0"/>
                </a:rPr>
                <a:t>TU</a:t>
              </a:r>
              <a:r>
                <a:rPr lang="ru-RU" sz="1600">
                  <a:latin typeface="Calibri" pitchFamily="34" charset="0"/>
                </a:rPr>
                <a:t>)</a:t>
              </a:r>
            </a:p>
          </p:txBody>
        </p:sp>
        <p:pic>
          <p:nvPicPr>
            <p:cNvPr id="2057" name="Picture 27" descr="C:\WINDOWS\Profiles\Альмяшев\Рабочий стол\ti.GIF"/>
            <p:cNvPicPr>
              <a:picLocks noChangeAspect="1" noChangeArrowheads="1"/>
            </p:cNvPicPr>
            <p:nvPr/>
          </p:nvPicPr>
          <p:blipFill>
            <a:blip r:embed="rId7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8" y="34"/>
              <a:ext cx="283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ижний колонтитул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smtClean="0">
                <a:solidFill>
                  <a:srgbClr val="000066"/>
                </a:solidFill>
                <a:latin typeface="Calibri" pitchFamily="34" charset="0"/>
              </a:rPr>
              <a:t>               </a:t>
            </a:r>
            <a:r>
              <a:rPr lang="en-US" sz="1600" smtClean="0">
                <a:solidFill>
                  <a:srgbClr val="000099"/>
                </a:solidFill>
                <a:latin typeface="Calibri" pitchFamily="34" charset="0"/>
              </a:rPr>
              <a:t>PRECOS</a:t>
            </a:r>
            <a:r>
              <a:rPr lang="en-US" sz="1600" smtClean="0">
                <a:solidFill>
                  <a:srgbClr val="0000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60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endParaRPr lang="en-GB" sz="1600" smtClean="0">
              <a:solidFill>
                <a:srgbClr val="990033"/>
              </a:solidFill>
              <a:latin typeface="Calibri" pitchFamily="34" charset="0"/>
            </a:endParaRPr>
          </a:p>
        </p:txBody>
      </p:sp>
      <p:sp>
        <p:nvSpPr>
          <p:cNvPr id="3075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31CAF85-1E58-4561-B04B-12999E0115E3}" type="slidenum">
              <a:rPr lang="en-GB" sz="1600" b="0" smtClean="0">
                <a:solidFill>
                  <a:srgbClr val="000099"/>
                </a:solidFill>
                <a:latin typeface="Calibri" pitchFamily="34" charset="0"/>
              </a:rPr>
              <a:pPr/>
              <a:t>2</a:t>
            </a:fld>
            <a:endParaRPr lang="en-GB" sz="1600" b="0" smtClean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3076" name="Picture 7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39775" y="15875"/>
            <a:ext cx="7772400" cy="393700"/>
          </a:xfrm>
        </p:spPr>
        <p:txBody>
          <a:bodyPr/>
          <a:lstStyle/>
          <a:p>
            <a:r>
              <a:rPr lang="en-US" sz="2800" smtClean="0"/>
              <a:t>PRECOS matrix</a:t>
            </a:r>
            <a:endParaRPr lang="ru-RU" sz="2800" smtClean="0"/>
          </a:p>
        </p:txBody>
      </p:sp>
      <p:graphicFrame>
        <p:nvGraphicFramePr>
          <p:cNvPr id="3358" name="Group 286"/>
          <p:cNvGraphicFramePr>
            <a:graphicFrameLocks noGrp="1"/>
          </p:cNvGraphicFramePr>
          <p:nvPr>
            <p:ph sz="half" idx="2"/>
          </p:nvPr>
        </p:nvGraphicFramePr>
        <p:xfrm>
          <a:off x="288925" y="457200"/>
          <a:ext cx="8448675" cy="5659656"/>
        </p:xfrm>
        <a:graphic>
          <a:graphicData uri="http://schemas.openxmlformats.org/drawingml/2006/table">
            <a:tbl>
              <a:tblPr/>
              <a:tblGrid>
                <a:gridCol w="552450"/>
                <a:gridCol w="1595438"/>
                <a:gridCol w="1092200"/>
                <a:gridCol w="2281237"/>
                <a:gridCol w="1030288"/>
                <a:gridCol w="565150"/>
                <a:gridCol w="1331912"/>
              </a:tblGrid>
              <a:tr h="487653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Task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Composition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Atmosphere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Experimental data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Priority level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Pt N 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State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88909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SiO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y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CORPHAD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74305"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U–Zr–Fe–O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tie-lines in the miscibility gap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274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U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O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174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oxygen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</a:t>
                      </a:r>
                    </a:p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solubility limits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274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endParaRPr kumimoji="0" lang="en-GB" sz="1200" b="0" i="0" u="none" strike="noStrike" cap="none" normalizeH="0" baseline="-3000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LPM verification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64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–SiO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tie-lines in the miscibility gap,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point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Complete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457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CaO–UO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point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Close to completion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640044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 solubility limits, tie-lines in the miscibility gap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Close to completion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</a:tr>
              <a:tr h="457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–FeO–CaO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 solubility limits,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</a:tr>
              <a:tr h="274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–FeO–CaO</a:t>
                      </a: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14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composition measurement of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 realistic complex corium mixture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 or Air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Systems proposed by partners: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French system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German system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Russian system</a:t>
                      </a:r>
                    </a:p>
                  </a:txBody>
                  <a:tcPr marT="45717" marB="45717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7" marB="45717"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3179" name="Line 105"/>
          <p:cNvSpPr>
            <a:spLocks noChangeShapeType="1"/>
          </p:cNvSpPr>
          <p:nvPr/>
        </p:nvSpPr>
        <p:spPr bwMode="auto">
          <a:xfrm flipV="1">
            <a:off x="930275" y="4829175"/>
            <a:ext cx="7702550" cy="793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80" name="Line 171"/>
          <p:cNvSpPr>
            <a:spLocks noChangeShapeType="1"/>
          </p:cNvSpPr>
          <p:nvPr/>
        </p:nvSpPr>
        <p:spPr bwMode="auto">
          <a:xfrm flipV="1">
            <a:off x="922338" y="5105400"/>
            <a:ext cx="7702550" cy="7938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smtClean="0">
                <a:solidFill>
                  <a:srgbClr val="000066"/>
                </a:solidFill>
                <a:latin typeface="Calibri" pitchFamily="34" charset="0"/>
              </a:rPr>
              <a:t>               </a:t>
            </a:r>
            <a:r>
              <a:rPr lang="en-US" sz="1600" smtClean="0">
                <a:solidFill>
                  <a:srgbClr val="000099"/>
                </a:solidFill>
                <a:latin typeface="Calibri" pitchFamily="34" charset="0"/>
              </a:rPr>
              <a:t>PRECOS</a:t>
            </a:r>
            <a:r>
              <a:rPr lang="en-US" sz="1600" smtClean="0">
                <a:solidFill>
                  <a:srgbClr val="0000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60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endParaRPr lang="en-GB" sz="1600" smtClean="0">
              <a:solidFill>
                <a:srgbClr val="990033"/>
              </a:solidFill>
              <a:latin typeface="Calibri" pitchFamily="34" charset="0"/>
            </a:endParaRPr>
          </a:p>
        </p:txBody>
      </p:sp>
      <p:sp>
        <p:nvSpPr>
          <p:cNvPr id="4099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02FB586-E0EB-4D0E-AA70-72499DC96969}" type="slidenum">
              <a:rPr lang="en-GB" sz="1600" b="0" smtClean="0">
                <a:solidFill>
                  <a:srgbClr val="000099"/>
                </a:solidFill>
                <a:latin typeface="Calibri" pitchFamily="34" charset="0"/>
              </a:rPr>
              <a:pPr/>
              <a:t>3</a:t>
            </a:fld>
            <a:endParaRPr lang="en-GB" sz="1600" b="0" smtClean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4100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11125" y="9525"/>
            <a:ext cx="8875713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800" rIns="92075" bIns="46038" anchor="ctr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3</a:t>
            </a:r>
            <a:r>
              <a:rPr lang="en-US" sz="3200" baseline="30000">
                <a:solidFill>
                  <a:srgbClr val="000099"/>
                </a:solidFill>
                <a:latin typeface="Calibri" pitchFamily="34" charset="0"/>
              </a:rPr>
              <a:t>rd</a:t>
            </a:r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 Year Activity</a:t>
            </a:r>
            <a:endParaRPr lang="ru-RU" sz="32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4102" name="Rectangle 2266"/>
          <p:cNvSpPr>
            <a:spLocks noChangeArrowheads="1"/>
          </p:cNvSpPr>
          <p:nvPr/>
        </p:nvSpPr>
        <p:spPr bwMode="auto">
          <a:xfrm>
            <a:off x="1898650" y="4581525"/>
            <a:ext cx="2433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3600">
                <a:solidFill>
                  <a:srgbClr val="FF0000"/>
                </a:solidFill>
                <a:latin typeface="Calibri" pitchFamily="34" charset="0"/>
              </a:rPr>
              <a:t>ZrO</a:t>
            </a:r>
            <a:r>
              <a:rPr lang="en-US" sz="3600" baseline="-2500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3600">
                <a:solidFill>
                  <a:srgbClr val="FF0000"/>
                </a:solidFill>
                <a:latin typeface="Calibri" pitchFamily="34" charset="0"/>
              </a:rPr>
              <a:t>-FeO</a:t>
            </a:r>
            <a:endParaRPr lang="en-US" sz="3600" baseline="-25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3" name="Прямоугольник 599"/>
          <p:cNvSpPr>
            <a:spLocks noChangeArrowheads="1"/>
          </p:cNvSpPr>
          <p:nvPr/>
        </p:nvSpPr>
        <p:spPr bwMode="auto">
          <a:xfrm>
            <a:off x="1844675" y="5213350"/>
            <a:ext cx="2540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Will be presented by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Mikhail Sheindlin</a:t>
            </a:r>
          </a:p>
        </p:txBody>
      </p:sp>
      <p:sp>
        <p:nvSpPr>
          <p:cNvPr id="4104" name="Rectangle 109"/>
          <p:cNvSpPr>
            <a:spLocks noChangeArrowheads="1"/>
          </p:cNvSpPr>
          <p:nvPr/>
        </p:nvSpPr>
        <p:spPr bwMode="auto">
          <a:xfrm>
            <a:off x="2944813" y="3006725"/>
            <a:ext cx="2930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3600">
                <a:solidFill>
                  <a:srgbClr val="660033"/>
                </a:solidFill>
                <a:latin typeface="Calibri" pitchFamily="34" charset="0"/>
              </a:rPr>
              <a:t>UO</a:t>
            </a:r>
            <a:r>
              <a:rPr lang="en-US" sz="3600" baseline="-25000">
                <a:solidFill>
                  <a:srgbClr val="660033"/>
                </a:solidFill>
                <a:latin typeface="Calibri" pitchFamily="34" charset="0"/>
              </a:rPr>
              <a:t>2</a:t>
            </a:r>
            <a:r>
              <a:rPr lang="en-US" sz="3600">
                <a:solidFill>
                  <a:srgbClr val="660033"/>
                </a:solidFill>
                <a:latin typeface="Calibri" pitchFamily="34" charset="0"/>
              </a:rPr>
              <a:t>-FeO-CaO</a:t>
            </a:r>
            <a:endParaRPr lang="en-US" sz="3600" baseline="-2500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4105" name="Rectangle 129"/>
          <p:cNvSpPr>
            <a:spLocks noChangeArrowheads="1"/>
          </p:cNvSpPr>
          <p:nvPr/>
        </p:nvSpPr>
        <p:spPr bwMode="auto">
          <a:xfrm>
            <a:off x="1371600" y="879475"/>
            <a:ext cx="2930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3600">
                <a:solidFill>
                  <a:srgbClr val="660033"/>
                </a:solidFill>
                <a:latin typeface="Calibri" pitchFamily="34" charset="0"/>
              </a:rPr>
              <a:t>UO</a:t>
            </a:r>
            <a:r>
              <a:rPr lang="en-US" sz="3600" baseline="-25000">
                <a:solidFill>
                  <a:srgbClr val="660033"/>
                </a:solidFill>
                <a:latin typeface="Calibri" pitchFamily="34" charset="0"/>
              </a:rPr>
              <a:t>2</a:t>
            </a:r>
            <a:r>
              <a:rPr lang="en-US" sz="3600">
                <a:solidFill>
                  <a:srgbClr val="660033"/>
                </a:solidFill>
                <a:latin typeface="Calibri" pitchFamily="34" charset="0"/>
              </a:rPr>
              <a:t>-FeO-SiO</a:t>
            </a:r>
            <a:r>
              <a:rPr lang="en-US" sz="3600" baseline="-25000">
                <a:solidFill>
                  <a:srgbClr val="660033"/>
                </a:solidFill>
                <a:latin typeface="Calibri" pitchFamily="34" charset="0"/>
              </a:rPr>
              <a:t>2 eutectics</a:t>
            </a:r>
          </a:p>
        </p:txBody>
      </p:sp>
      <p:sp>
        <p:nvSpPr>
          <p:cNvPr id="4106" name="Прямоугольник 41"/>
          <p:cNvSpPr>
            <a:spLocks noChangeArrowheads="1"/>
          </p:cNvSpPr>
          <p:nvPr/>
        </p:nvSpPr>
        <p:spPr bwMode="auto">
          <a:xfrm>
            <a:off x="3138488" y="3663950"/>
            <a:ext cx="2540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Will be presented by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Svetlana Kotova</a:t>
            </a:r>
          </a:p>
        </p:txBody>
      </p:sp>
      <p:sp>
        <p:nvSpPr>
          <p:cNvPr id="4107" name="Прямоугольник 598"/>
          <p:cNvSpPr>
            <a:spLocks noChangeArrowheads="1"/>
          </p:cNvSpPr>
          <p:nvPr/>
        </p:nvSpPr>
        <p:spPr bwMode="auto">
          <a:xfrm>
            <a:off x="1566863" y="2043113"/>
            <a:ext cx="2540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Will be presented by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Evgeny Krushinov</a:t>
            </a:r>
          </a:p>
        </p:txBody>
      </p:sp>
      <p:sp>
        <p:nvSpPr>
          <p:cNvPr id="4108" name="Rectangle 129"/>
          <p:cNvSpPr>
            <a:spLocks noChangeArrowheads="1"/>
          </p:cNvSpPr>
          <p:nvPr/>
        </p:nvSpPr>
        <p:spPr bwMode="auto">
          <a:xfrm>
            <a:off x="4799013" y="877888"/>
            <a:ext cx="2930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3600">
                <a:solidFill>
                  <a:srgbClr val="660033"/>
                </a:solidFill>
                <a:latin typeface="Calibri" pitchFamily="34" charset="0"/>
              </a:rPr>
              <a:t>UO</a:t>
            </a:r>
            <a:r>
              <a:rPr lang="en-US" sz="3600" baseline="-25000">
                <a:solidFill>
                  <a:srgbClr val="660033"/>
                </a:solidFill>
                <a:latin typeface="Calibri" pitchFamily="34" charset="0"/>
              </a:rPr>
              <a:t>2</a:t>
            </a:r>
            <a:r>
              <a:rPr lang="en-US" sz="3600">
                <a:solidFill>
                  <a:srgbClr val="660033"/>
                </a:solidFill>
                <a:latin typeface="Calibri" pitchFamily="34" charset="0"/>
              </a:rPr>
              <a:t>-FeO-SiO</a:t>
            </a:r>
            <a:r>
              <a:rPr lang="en-US" sz="3600" baseline="-25000">
                <a:solidFill>
                  <a:srgbClr val="660033"/>
                </a:solidFill>
                <a:latin typeface="Calibri" pitchFamily="34" charset="0"/>
              </a:rPr>
              <a:t>2 miscibility gap</a:t>
            </a:r>
          </a:p>
        </p:txBody>
      </p:sp>
      <p:sp>
        <p:nvSpPr>
          <p:cNvPr id="4109" name="Прямоугольник 598"/>
          <p:cNvSpPr>
            <a:spLocks noChangeArrowheads="1"/>
          </p:cNvSpPr>
          <p:nvPr/>
        </p:nvSpPr>
        <p:spPr bwMode="auto">
          <a:xfrm>
            <a:off x="4994275" y="2043113"/>
            <a:ext cx="2540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Will be presented by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Vyacheslav Almjashev</a:t>
            </a:r>
          </a:p>
        </p:txBody>
      </p:sp>
      <p:sp>
        <p:nvSpPr>
          <p:cNvPr id="4110" name="Rectangle 109"/>
          <p:cNvSpPr>
            <a:spLocks noChangeArrowheads="1"/>
          </p:cNvSpPr>
          <p:nvPr/>
        </p:nvSpPr>
        <p:spPr bwMode="auto">
          <a:xfrm>
            <a:off x="4360863" y="4579938"/>
            <a:ext cx="2930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3600">
                <a:solidFill>
                  <a:srgbClr val="A50021"/>
                </a:solidFill>
                <a:latin typeface="Calibri" pitchFamily="34" charset="0"/>
              </a:rPr>
              <a:t>SiO</a:t>
            </a:r>
            <a:r>
              <a:rPr lang="en-US" sz="3600" baseline="-25000">
                <a:solidFill>
                  <a:srgbClr val="A50021"/>
                </a:solidFill>
                <a:latin typeface="Calibri" pitchFamily="34" charset="0"/>
              </a:rPr>
              <a:t>2</a:t>
            </a:r>
            <a:r>
              <a:rPr lang="en-US" sz="3600">
                <a:solidFill>
                  <a:srgbClr val="A50021"/>
                </a:solidFill>
                <a:latin typeface="Calibri" pitchFamily="34" charset="0"/>
              </a:rPr>
              <a:t>-FeO</a:t>
            </a:r>
            <a:r>
              <a:rPr lang="en-US" sz="3600" baseline="-25000">
                <a:solidFill>
                  <a:srgbClr val="A50021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4111" name="Прямоугольник 41"/>
          <p:cNvSpPr>
            <a:spLocks noChangeArrowheads="1"/>
          </p:cNvSpPr>
          <p:nvPr/>
        </p:nvSpPr>
        <p:spPr bwMode="auto">
          <a:xfrm>
            <a:off x="4556125" y="5213350"/>
            <a:ext cx="2540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Will be presented by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>
                <a:latin typeface="Calibri" pitchFamily="34" charset="0"/>
              </a:rPr>
              <a:t>Svetlana Kirillova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COS Matrix  &amp;#x0D;&amp;#x0A;Second Year of the Experimental Program&amp;quot;&quot;/&gt;&lt;property id=&quot;20307&quot; value=&quot;266&quot;/&gt;&lt;/object&gt;&lt;object type=&quot;3&quot; unique_id=&quot;10005&quot;&gt;&lt;property id=&quot;20148&quot; value=&quot;5&quot;/&gt;&lt;property id=&quot;20300&quot; value=&quot;Slide 2 - &amp;quot;PRECOS matrix&amp;quot;&quot;/&gt;&lt;property id=&quot;20307&quot; value=&quot;379&quot;/&gt;&lt;/object&gt;&lt;object type=&quot;3&quot; unique_id=&quot;10006&quot;&gt;&lt;property id=&quot;20148&quot; value=&quot;5&quot;/&gt;&lt;property id=&quot;20300&quot; value=&quot;Slide 3 - &amp;quot;Sequence of System Study&amp;quot;&quot;/&gt;&lt;property id=&quot;20307&quot; value=&quot;365&quot;/&gt;&lt;/object&gt;&lt;object type=&quot;3&quot; unique_id=&quot;10007&quot;&gt;&lt;property id=&quot;20148&quot; value=&quot;5&quot;/&gt;&lt;property id=&quot;20300&quot; value=&quot;Slide 5&quot;/&gt;&lt;property id=&quot;20307&quot; value=&quot;346&quot;/&gt;&lt;/object&gt;&lt;object type=&quot;3&quot; unique_id=&quot;10008&quot;&gt;&lt;property id=&quot;20148&quot; value=&quot;5&quot;/&gt;&lt;property id=&quot;20300&quot; value=&quot;Slide 6&quot;/&gt;&lt;property id=&quot;20307&quot; value=&quot;383&quot;/&gt;&lt;/object&gt;&lt;object type=&quot;3&quot; unique_id=&quot;10009&quot;&gt;&lt;property id=&quot;20148&quot; value=&quot;5&quot;/&gt;&lt;property id=&quot;20300&quot; value=&quot;Slide 7&quot;/&gt;&lt;property id=&quot;20307&quot; value=&quot;369&quot;/&gt;&lt;/object&gt;&lt;object type=&quot;3&quot; unique_id=&quot;10170&quot;&gt;&lt;property id=&quot;20148&quot; value=&quot;5&quot;/&gt;&lt;property id=&quot;20300&quot; value=&quot;Slide 4 - &amp;quot;Complex of Methods&amp;quot;&quot;/&gt;&lt;property id=&quot;20307&quot; value=&quot;3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Bildschirmpräsentation (4:3)</PresentationFormat>
  <Paragraphs>107</Paragraphs>
  <Slides>3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Arial Unicode MS</vt:lpstr>
      <vt:lpstr>Times New Roman CYR</vt:lpstr>
      <vt:lpstr>Times New Roman</vt:lpstr>
      <vt:lpstr>Оформление по умолчанию</vt:lpstr>
      <vt:lpstr>CorelDRAW 7.0 Graphic</vt:lpstr>
      <vt:lpstr>PRECOS Project Activity   in the 9-12 Quarters</vt:lpstr>
      <vt:lpstr>PRECOS matrix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ISTC project</dc:title>
  <dc:subject>Corphad 7Meeting</dc:subject>
  <dc:creator>S Bechta</dc:creator>
  <cp:lastModifiedBy>Peters, Ursula</cp:lastModifiedBy>
  <cp:revision>893</cp:revision>
  <cp:lastPrinted>2001-10-30T08:59:27Z</cp:lastPrinted>
  <dcterms:created xsi:type="dcterms:W3CDTF">1998-10-12T06:52:06Z</dcterms:created>
  <dcterms:modified xsi:type="dcterms:W3CDTF">2012-10-18T18:37:21Z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PRECOS Project Activity  _x000b_in the 9-12 Quarters.</vt:lpwstr>
  </property>
</Properties>
</file>