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59" r:id="rId5"/>
    <p:sldId id="270" r:id="rId6"/>
    <p:sldId id="266" r:id="rId7"/>
    <p:sldId id="272" r:id="rId8"/>
    <p:sldId id="271" r:id="rId9"/>
  </p:sldIdLst>
  <p:sldSz cx="9904413" cy="6858000"/>
  <p:notesSz cx="6797675" cy="9926638"/>
  <p:defaultTextStyle>
    <a:defPPr>
      <a:defRPr lang="fr-FR"/>
    </a:defPPr>
    <a:lvl1pPr algn="l" rtl="0" fontAlgn="base">
      <a:spcBef>
        <a:spcPct val="20000"/>
      </a:spcBef>
      <a:spcAft>
        <a:spcPct val="0"/>
      </a:spcAft>
      <a:buClr>
        <a:schemeClr val="tx2"/>
      </a:buClr>
      <a:buFont typeface="Arial" charset="0"/>
      <a:buChar char="►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buFont typeface="Arial" charset="0"/>
      <a:buChar char="►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buFont typeface="Arial" charset="0"/>
      <a:buChar char="►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buFont typeface="Arial" charset="0"/>
      <a:buChar char="►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buFont typeface="Arial" charset="0"/>
      <a:buChar char="►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7B7"/>
    <a:srgbClr val="0098A1"/>
    <a:srgbClr val="AD007C"/>
    <a:srgbClr val="79CAE2"/>
    <a:srgbClr val="873486"/>
    <a:srgbClr val="9BCFB9"/>
    <a:srgbClr val="009EE0"/>
    <a:srgbClr val="E52E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94660"/>
  </p:normalViewPr>
  <p:slideViewPr>
    <p:cSldViewPr>
      <p:cViewPr>
        <p:scale>
          <a:sx n="91" d="100"/>
          <a:sy n="91" d="100"/>
        </p:scale>
        <p:origin x="-1042" y="10"/>
      </p:cViewPr>
      <p:guideLst>
        <p:guide orient="horz" pos="2160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EEACD28D-9780-4A0B-B82B-A816D5EFC41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79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fr-FR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fr-F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7841E6F-84B1-4225-901B-1FF4195B5A70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48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8335963" y="5829300"/>
            <a:ext cx="1296987" cy="774700"/>
            <a:chOff x="1621" y="1297"/>
            <a:chExt cx="2537" cy="1514"/>
          </a:xfrm>
        </p:grpSpPr>
        <p:sp>
          <p:nvSpPr>
            <p:cNvPr id="3104" name="Freeform 32"/>
            <p:cNvSpPr>
              <a:spLocks noEditPoints="1"/>
            </p:cNvSpPr>
            <p:nvPr/>
          </p:nvSpPr>
          <p:spPr bwMode="auto">
            <a:xfrm>
              <a:off x="2334" y="1297"/>
              <a:ext cx="1094" cy="863"/>
            </a:xfrm>
            <a:custGeom>
              <a:avLst/>
              <a:gdLst>
                <a:gd name="T0" fmla="*/ 307 w 1094"/>
                <a:gd name="T1" fmla="*/ 651 h 863"/>
                <a:gd name="T2" fmla="*/ 558 w 1094"/>
                <a:gd name="T3" fmla="*/ 142 h 863"/>
                <a:gd name="T4" fmla="*/ 718 w 1094"/>
                <a:gd name="T5" fmla="*/ 479 h 863"/>
                <a:gd name="T6" fmla="*/ 668 w 1094"/>
                <a:gd name="T7" fmla="*/ 497 h 863"/>
                <a:gd name="T8" fmla="*/ 615 w 1094"/>
                <a:gd name="T9" fmla="*/ 517 h 863"/>
                <a:gd name="T10" fmla="*/ 564 w 1094"/>
                <a:gd name="T11" fmla="*/ 538 h 863"/>
                <a:gd name="T12" fmla="*/ 514 w 1094"/>
                <a:gd name="T13" fmla="*/ 559 h 863"/>
                <a:gd name="T14" fmla="*/ 461 w 1094"/>
                <a:gd name="T15" fmla="*/ 580 h 863"/>
                <a:gd name="T16" fmla="*/ 411 w 1094"/>
                <a:gd name="T17" fmla="*/ 603 h 863"/>
                <a:gd name="T18" fmla="*/ 357 w 1094"/>
                <a:gd name="T19" fmla="*/ 627 h 863"/>
                <a:gd name="T20" fmla="*/ 307 w 1094"/>
                <a:gd name="T21" fmla="*/ 651 h 863"/>
                <a:gd name="T22" fmla="*/ 0 w 1094"/>
                <a:gd name="T23" fmla="*/ 861 h 863"/>
                <a:gd name="T24" fmla="*/ 452 w 1094"/>
                <a:gd name="T25" fmla="*/ 0 h 863"/>
                <a:gd name="T26" fmla="*/ 650 w 1094"/>
                <a:gd name="T27" fmla="*/ 0 h 863"/>
                <a:gd name="T28" fmla="*/ 875 w 1094"/>
                <a:gd name="T29" fmla="*/ 438 h 863"/>
                <a:gd name="T30" fmla="*/ 984 w 1094"/>
                <a:gd name="T31" fmla="*/ 399 h 863"/>
                <a:gd name="T32" fmla="*/ 1005 w 1094"/>
                <a:gd name="T33" fmla="*/ 438 h 863"/>
                <a:gd name="T34" fmla="*/ 907 w 1094"/>
                <a:gd name="T35" fmla="*/ 485 h 863"/>
                <a:gd name="T36" fmla="*/ 1094 w 1094"/>
                <a:gd name="T37" fmla="*/ 863 h 863"/>
                <a:gd name="T38" fmla="*/ 904 w 1094"/>
                <a:gd name="T39" fmla="*/ 863 h 863"/>
                <a:gd name="T40" fmla="*/ 754 w 1094"/>
                <a:gd name="T41" fmla="*/ 550 h 863"/>
                <a:gd name="T42" fmla="*/ 680 w 1094"/>
                <a:gd name="T43" fmla="*/ 588 h 863"/>
                <a:gd name="T44" fmla="*/ 606 w 1094"/>
                <a:gd name="T45" fmla="*/ 627 h 863"/>
                <a:gd name="T46" fmla="*/ 532 w 1094"/>
                <a:gd name="T47" fmla="*/ 668 h 863"/>
                <a:gd name="T48" fmla="*/ 461 w 1094"/>
                <a:gd name="T49" fmla="*/ 707 h 863"/>
                <a:gd name="T50" fmla="*/ 390 w 1094"/>
                <a:gd name="T51" fmla="*/ 745 h 863"/>
                <a:gd name="T52" fmla="*/ 325 w 1094"/>
                <a:gd name="T53" fmla="*/ 784 h 863"/>
                <a:gd name="T54" fmla="*/ 263 w 1094"/>
                <a:gd name="T55" fmla="*/ 822 h 863"/>
                <a:gd name="T56" fmla="*/ 204 w 1094"/>
                <a:gd name="T57" fmla="*/ 861 h 863"/>
                <a:gd name="T58" fmla="*/ 0 w 1094"/>
                <a:gd name="T59" fmla="*/ 861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94" h="863">
                  <a:moveTo>
                    <a:pt x="307" y="651"/>
                  </a:moveTo>
                  <a:lnTo>
                    <a:pt x="558" y="142"/>
                  </a:lnTo>
                  <a:lnTo>
                    <a:pt x="718" y="479"/>
                  </a:lnTo>
                  <a:lnTo>
                    <a:pt x="668" y="497"/>
                  </a:lnTo>
                  <a:lnTo>
                    <a:pt x="615" y="517"/>
                  </a:lnTo>
                  <a:lnTo>
                    <a:pt x="564" y="538"/>
                  </a:lnTo>
                  <a:lnTo>
                    <a:pt x="514" y="559"/>
                  </a:lnTo>
                  <a:lnTo>
                    <a:pt x="461" y="580"/>
                  </a:lnTo>
                  <a:lnTo>
                    <a:pt x="411" y="603"/>
                  </a:lnTo>
                  <a:lnTo>
                    <a:pt x="357" y="627"/>
                  </a:lnTo>
                  <a:lnTo>
                    <a:pt x="307" y="651"/>
                  </a:lnTo>
                  <a:close/>
                  <a:moveTo>
                    <a:pt x="0" y="861"/>
                  </a:moveTo>
                  <a:lnTo>
                    <a:pt x="452" y="0"/>
                  </a:lnTo>
                  <a:lnTo>
                    <a:pt x="650" y="0"/>
                  </a:lnTo>
                  <a:lnTo>
                    <a:pt x="875" y="438"/>
                  </a:lnTo>
                  <a:lnTo>
                    <a:pt x="984" y="399"/>
                  </a:lnTo>
                  <a:lnTo>
                    <a:pt x="1005" y="438"/>
                  </a:lnTo>
                  <a:lnTo>
                    <a:pt x="907" y="485"/>
                  </a:lnTo>
                  <a:lnTo>
                    <a:pt x="1094" y="863"/>
                  </a:lnTo>
                  <a:lnTo>
                    <a:pt x="904" y="863"/>
                  </a:lnTo>
                  <a:lnTo>
                    <a:pt x="754" y="550"/>
                  </a:lnTo>
                  <a:lnTo>
                    <a:pt x="680" y="588"/>
                  </a:lnTo>
                  <a:lnTo>
                    <a:pt x="606" y="627"/>
                  </a:lnTo>
                  <a:lnTo>
                    <a:pt x="532" y="668"/>
                  </a:lnTo>
                  <a:lnTo>
                    <a:pt x="461" y="707"/>
                  </a:lnTo>
                  <a:lnTo>
                    <a:pt x="390" y="745"/>
                  </a:lnTo>
                  <a:lnTo>
                    <a:pt x="325" y="784"/>
                  </a:lnTo>
                  <a:lnTo>
                    <a:pt x="263" y="822"/>
                  </a:lnTo>
                  <a:lnTo>
                    <a:pt x="204" y="861"/>
                  </a:lnTo>
                  <a:lnTo>
                    <a:pt x="0" y="86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5" name="Freeform 33"/>
            <p:cNvSpPr>
              <a:spLocks noEditPoints="1"/>
            </p:cNvSpPr>
            <p:nvPr/>
          </p:nvSpPr>
          <p:spPr bwMode="auto">
            <a:xfrm>
              <a:off x="3703" y="2450"/>
              <a:ext cx="455" cy="361"/>
            </a:xfrm>
            <a:custGeom>
              <a:avLst/>
              <a:gdLst>
                <a:gd name="T0" fmla="*/ 127 w 455"/>
                <a:gd name="T1" fmla="*/ 272 h 361"/>
                <a:gd name="T2" fmla="*/ 230 w 455"/>
                <a:gd name="T3" fmla="*/ 59 h 361"/>
                <a:gd name="T4" fmla="*/ 298 w 455"/>
                <a:gd name="T5" fmla="*/ 198 h 361"/>
                <a:gd name="T6" fmla="*/ 278 w 455"/>
                <a:gd name="T7" fmla="*/ 207 h 361"/>
                <a:gd name="T8" fmla="*/ 254 w 455"/>
                <a:gd name="T9" fmla="*/ 216 h 361"/>
                <a:gd name="T10" fmla="*/ 233 w 455"/>
                <a:gd name="T11" fmla="*/ 225 h 361"/>
                <a:gd name="T12" fmla="*/ 213 w 455"/>
                <a:gd name="T13" fmla="*/ 234 h 361"/>
                <a:gd name="T14" fmla="*/ 192 w 455"/>
                <a:gd name="T15" fmla="*/ 243 h 361"/>
                <a:gd name="T16" fmla="*/ 168 w 455"/>
                <a:gd name="T17" fmla="*/ 252 h 361"/>
                <a:gd name="T18" fmla="*/ 148 w 455"/>
                <a:gd name="T19" fmla="*/ 261 h 361"/>
                <a:gd name="T20" fmla="*/ 127 w 455"/>
                <a:gd name="T21" fmla="*/ 272 h 361"/>
                <a:gd name="T22" fmla="*/ 0 w 455"/>
                <a:gd name="T23" fmla="*/ 358 h 361"/>
                <a:gd name="T24" fmla="*/ 186 w 455"/>
                <a:gd name="T25" fmla="*/ 0 h 361"/>
                <a:gd name="T26" fmla="*/ 269 w 455"/>
                <a:gd name="T27" fmla="*/ 0 h 361"/>
                <a:gd name="T28" fmla="*/ 363 w 455"/>
                <a:gd name="T29" fmla="*/ 184 h 361"/>
                <a:gd name="T30" fmla="*/ 408 w 455"/>
                <a:gd name="T31" fmla="*/ 166 h 361"/>
                <a:gd name="T32" fmla="*/ 417 w 455"/>
                <a:gd name="T33" fmla="*/ 184 h 361"/>
                <a:gd name="T34" fmla="*/ 375 w 455"/>
                <a:gd name="T35" fmla="*/ 201 h 361"/>
                <a:gd name="T36" fmla="*/ 455 w 455"/>
                <a:gd name="T37" fmla="*/ 361 h 361"/>
                <a:gd name="T38" fmla="*/ 375 w 455"/>
                <a:gd name="T39" fmla="*/ 361 h 361"/>
                <a:gd name="T40" fmla="*/ 313 w 455"/>
                <a:gd name="T41" fmla="*/ 228 h 361"/>
                <a:gd name="T42" fmla="*/ 281 w 455"/>
                <a:gd name="T43" fmla="*/ 246 h 361"/>
                <a:gd name="T44" fmla="*/ 251 w 455"/>
                <a:gd name="T45" fmla="*/ 261 h 361"/>
                <a:gd name="T46" fmla="*/ 222 w 455"/>
                <a:gd name="T47" fmla="*/ 278 h 361"/>
                <a:gd name="T48" fmla="*/ 189 w 455"/>
                <a:gd name="T49" fmla="*/ 296 h 361"/>
                <a:gd name="T50" fmla="*/ 162 w 455"/>
                <a:gd name="T51" fmla="*/ 311 h 361"/>
                <a:gd name="T52" fmla="*/ 133 w 455"/>
                <a:gd name="T53" fmla="*/ 329 h 361"/>
                <a:gd name="T54" fmla="*/ 109 w 455"/>
                <a:gd name="T55" fmla="*/ 343 h 361"/>
                <a:gd name="T56" fmla="*/ 83 w 455"/>
                <a:gd name="T57" fmla="*/ 358 h 361"/>
                <a:gd name="T58" fmla="*/ 0 w 455"/>
                <a:gd name="T59" fmla="*/ 35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5" h="361">
                  <a:moveTo>
                    <a:pt x="127" y="272"/>
                  </a:moveTo>
                  <a:lnTo>
                    <a:pt x="230" y="59"/>
                  </a:lnTo>
                  <a:lnTo>
                    <a:pt x="298" y="198"/>
                  </a:lnTo>
                  <a:lnTo>
                    <a:pt x="278" y="207"/>
                  </a:lnTo>
                  <a:lnTo>
                    <a:pt x="254" y="216"/>
                  </a:lnTo>
                  <a:lnTo>
                    <a:pt x="233" y="225"/>
                  </a:lnTo>
                  <a:lnTo>
                    <a:pt x="213" y="234"/>
                  </a:lnTo>
                  <a:lnTo>
                    <a:pt x="192" y="243"/>
                  </a:lnTo>
                  <a:lnTo>
                    <a:pt x="168" y="252"/>
                  </a:lnTo>
                  <a:lnTo>
                    <a:pt x="148" y="261"/>
                  </a:lnTo>
                  <a:lnTo>
                    <a:pt x="127" y="272"/>
                  </a:lnTo>
                  <a:close/>
                  <a:moveTo>
                    <a:pt x="0" y="358"/>
                  </a:moveTo>
                  <a:lnTo>
                    <a:pt x="186" y="0"/>
                  </a:lnTo>
                  <a:lnTo>
                    <a:pt x="269" y="0"/>
                  </a:lnTo>
                  <a:lnTo>
                    <a:pt x="363" y="184"/>
                  </a:lnTo>
                  <a:lnTo>
                    <a:pt x="408" y="166"/>
                  </a:lnTo>
                  <a:lnTo>
                    <a:pt x="417" y="184"/>
                  </a:lnTo>
                  <a:lnTo>
                    <a:pt x="375" y="201"/>
                  </a:lnTo>
                  <a:lnTo>
                    <a:pt x="455" y="361"/>
                  </a:lnTo>
                  <a:lnTo>
                    <a:pt x="375" y="361"/>
                  </a:lnTo>
                  <a:lnTo>
                    <a:pt x="313" y="228"/>
                  </a:lnTo>
                  <a:lnTo>
                    <a:pt x="281" y="246"/>
                  </a:lnTo>
                  <a:lnTo>
                    <a:pt x="251" y="261"/>
                  </a:lnTo>
                  <a:lnTo>
                    <a:pt x="222" y="278"/>
                  </a:lnTo>
                  <a:lnTo>
                    <a:pt x="189" y="296"/>
                  </a:lnTo>
                  <a:lnTo>
                    <a:pt x="162" y="311"/>
                  </a:lnTo>
                  <a:lnTo>
                    <a:pt x="133" y="329"/>
                  </a:lnTo>
                  <a:lnTo>
                    <a:pt x="109" y="343"/>
                  </a:lnTo>
                  <a:lnTo>
                    <a:pt x="83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6" name="Freeform 34"/>
            <p:cNvSpPr>
              <a:spLocks/>
            </p:cNvSpPr>
            <p:nvPr/>
          </p:nvSpPr>
          <p:spPr bwMode="auto">
            <a:xfrm>
              <a:off x="3209" y="2450"/>
              <a:ext cx="461" cy="361"/>
            </a:xfrm>
            <a:custGeom>
              <a:avLst/>
              <a:gdLst>
                <a:gd name="T0" fmla="*/ 0 w 461"/>
                <a:gd name="T1" fmla="*/ 0 h 361"/>
                <a:gd name="T2" fmla="*/ 86 w 461"/>
                <a:gd name="T3" fmla="*/ 0 h 361"/>
                <a:gd name="T4" fmla="*/ 231 w 461"/>
                <a:gd name="T5" fmla="*/ 284 h 361"/>
                <a:gd name="T6" fmla="*/ 375 w 461"/>
                <a:gd name="T7" fmla="*/ 0 h 361"/>
                <a:gd name="T8" fmla="*/ 461 w 461"/>
                <a:gd name="T9" fmla="*/ 0 h 361"/>
                <a:gd name="T10" fmla="*/ 272 w 461"/>
                <a:gd name="T11" fmla="*/ 361 h 361"/>
                <a:gd name="T12" fmla="*/ 192 w 461"/>
                <a:gd name="T13" fmla="*/ 361 h 361"/>
                <a:gd name="T14" fmla="*/ 0 w 461"/>
                <a:gd name="T1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1" h="361">
                  <a:moveTo>
                    <a:pt x="0" y="0"/>
                  </a:moveTo>
                  <a:lnTo>
                    <a:pt x="86" y="0"/>
                  </a:lnTo>
                  <a:lnTo>
                    <a:pt x="231" y="284"/>
                  </a:lnTo>
                  <a:lnTo>
                    <a:pt x="375" y="0"/>
                  </a:lnTo>
                  <a:lnTo>
                    <a:pt x="461" y="0"/>
                  </a:lnTo>
                  <a:lnTo>
                    <a:pt x="272" y="361"/>
                  </a:lnTo>
                  <a:lnTo>
                    <a:pt x="19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7" name="Freeform 35"/>
            <p:cNvSpPr>
              <a:spLocks/>
            </p:cNvSpPr>
            <p:nvPr/>
          </p:nvSpPr>
          <p:spPr bwMode="auto">
            <a:xfrm>
              <a:off x="2762" y="2453"/>
              <a:ext cx="340" cy="358"/>
            </a:xfrm>
            <a:custGeom>
              <a:avLst/>
              <a:gdLst>
                <a:gd name="T0" fmla="*/ 0 w 340"/>
                <a:gd name="T1" fmla="*/ 355 h 358"/>
                <a:gd name="T2" fmla="*/ 0 w 340"/>
                <a:gd name="T3" fmla="*/ 0 h 358"/>
                <a:gd name="T4" fmla="*/ 340 w 340"/>
                <a:gd name="T5" fmla="*/ 0 h 358"/>
                <a:gd name="T6" fmla="*/ 340 w 340"/>
                <a:gd name="T7" fmla="*/ 59 h 358"/>
                <a:gd name="T8" fmla="*/ 68 w 340"/>
                <a:gd name="T9" fmla="*/ 59 h 358"/>
                <a:gd name="T10" fmla="*/ 68 w 340"/>
                <a:gd name="T11" fmla="*/ 145 h 358"/>
                <a:gd name="T12" fmla="*/ 272 w 340"/>
                <a:gd name="T13" fmla="*/ 145 h 358"/>
                <a:gd name="T14" fmla="*/ 272 w 340"/>
                <a:gd name="T15" fmla="*/ 204 h 358"/>
                <a:gd name="T16" fmla="*/ 68 w 340"/>
                <a:gd name="T17" fmla="*/ 204 h 358"/>
                <a:gd name="T18" fmla="*/ 68 w 340"/>
                <a:gd name="T19" fmla="*/ 293 h 358"/>
                <a:gd name="T20" fmla="*/ 335 w 340"/>
                <a:gd name="T21" fmla="*/ 293 h 358"/>
                <a:gd name="T22" fmla="*/ 335 w 340"/>
                <a:gd name="T23" fmla="*/ 358 h 358"/>
                <a:gd name="T24" fmla="*/ 0 w 340"/>
                <a:gd name="T25" fmla="*/ 35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0" h="358">
                  <a:moveTo>
                    <a:pt x="0" y="355"/>
                  </a:moveTo>
                  <a:lnTo>
                    <a:pt x="0" y="0"/>
                  </a:lnTo>
                  <a:lnTo>
                    <a:pt x="340" y="0"/>
                  </a:lnTo>
                  <a:lnTo>
                    <a:pt x="340" y="59"/>
                  </a:lnTo>
                  <a:lnTo>
                    <a:pt x="68" y="59"/>
                  </a:lnTo>
                  <a:lnTo>
                    <a:pt x="68" y="145"/>
                  </a:lnTo>
                  <a:lnTo>
                    <a:pt x="272" y="145"/>
                  </a:lnTo>
                  <a:lnTo>
                    <a:pt x="272" y="204"/>
                  </a:lnTo>
                  <a:lnTo>
                    <a:pt x="68" y="204"/>
                  </a:lnTo>
                  <a:lnTo>
                    <a:pt x="68" y="293"/>
                  </a:lnTo>
                  <a:lnTo>
                    <a:pt x="335" y="293"/>
                  </a:lnTo>
                  <a:lnTo>
                    <a:pt x="335" y="358"/>
                  </a:lnTo>
                  <a:lnTo>
                    <a:pt x="0" y="35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8" name="Freeform 36"/>
            <p:cNvSpPr>
              <a:spLocks noEditPoints="1"/>
            </p:cNvSpPr>
            <p:nvPr/>
          </p:nvSpPr>
          <p:spPr bwMode="auto">
            <a:xfrm>
              <a:off x="2195" y="2453"/>
              <a:ext cx="402" cy="358"/>
            </a:xfrm>
            <a:custGeom>
              <a:avLst/>
              <a:gdLst>
                <a:gd name="T0" fmla="*/ 0 w 402"/>
                <a:gd name="T1" fmla="*/ 358 h 358"/>
                <a:gd name="T2" fmla="*/ 0 w 402"/>
                <a:gd name="T3" fmla="*/ 0 h 358"/>
                <a:gd name="T4" fmla="*/ 263 w 402"/>
                <a:gd name="T5" fmla="*/ 0 h 358"/>
                <a:gd name="T6" fmla="*/ 289 w 402"/>
                <a:gd name="T7" fmla="*/ 3 h 358"/>
                <a:gd name="T8" fmla="*/ 313 w 402"/>
                <a:gd name="T9" fmla="*/ 9 h 358"/>
                <a:gd name="T10" fmla="*/ 334 w 402"/>
                <a:gd name="T11" fmla="*/ 18 h 358"/>
                <a:gd name="T12" fmla="*/ 351 w 402"/>
                <a:gd name="T13" fmla="*/ 30 h 358"/>
                <a:gd name="T14" fmla="*/ 366 w 402"/>
                <a:gd name="T15" fmla="*/ 45 h 358"/>
                <a:gd name="T16" fmla="*/ 378 w 402"/>
                <a:gd name="T17" fmla="*/ 62 h 358"/>
                <a:gd name="T18" fmla="*/ 384 w 402"/>
                <a:gd name="T19" fmla="*/ 83 h 358"/>
                <a:gd name="T20" fmla="*/ 387 w 402"/>
                <a:gd name="T21" fmla="*/ 110 h 358"/>
                <a:gd name="T22" fmla="*/ 384 w 402"/>
                <a:gd name="T23" fmla="*/ 130 h 358"/>
                <a:gd name="T24" fmla="*/ 381 w 402"/>
                <a:gd name="T25" fmla="*/ 148 h 358"/>
                <a:gd name="T26" fmla="*/ 372 w 402"/>
                <a:gd name="T27" fmla="*/ 166 h 358"/>
                <a:gd name="T28" fmla="*/ 363 w 402"/>
                <a:gd name="T29" fmla="*/ 181 h 358"/>
                <a:gd name="T30" fmla="*/ 348 w 402"/>
                <a:gd name="T31" fmla="*/ 193 h 358"/>
                <a:gd name="T32" fmla="*/ 331 w 402"/>
                <a:gd name="T33" fmla="*/ 201 h 358"/>
                <a:gd name="T34" fmla="*/ 307 w 402"/>
                <a:gd name="T35" fmla="*/ 210 h 358"/>
                <a:gd name="T36" fmla="*/ 280 w 402"/>
                <a:gd name="T37" fmla="*/ 216 h 358"/>
                <a:gd name="T38" fmla="*/ 402 w 402"/>
                <a:gd name="T39" fmla="*/ 358 h 358"/>
                <a:gd name="T40" fmla="*/ 304 w 402"/>
                <a:gd name="T41" fmla="*/ 358 h 358"/>
                <a:gd name="T42" fmla="*/ 198 w 402"/>
                <a:gd name="T43" fmla="*/ 219 h 358"/>
                <a:gd name="T44" fmla="*/ 79 w 402"/>
                <a:gd name="T45" fmla="*/ 219 h 358"/>
                <a:gd name="T46" fmla="*/ 79 w 402"/>
                <a:gd name="T47" fmla="*/ 358 h 358"/>
                <a:gd name="T48" fmla="*/ 0 w 402"/>
                <a:gd name="T49" fmla="*/ 358 h 358"/>
                <a:gd name="T50" fmla="*/ 76 w 402"/>
                <a:gd name="T51" fmla="*/ 160 h 358"/>
                <a:gd name="T52" fmla="*/ 76 w 402"/>
                <a:gd name="T53" fmla="*/ 56 h 358"/>
                <a:gd name="T54" fmla="*/ 263 w 402"/>
                <a:gd name="T55" fmla="*/ 56 h 358"/>
                <a:gd name="T56" fmla="*/ 275 w 402"/>
                <a:gd name="T57" fmla="*/ 56 h 358"/>
                <a:gd name="T58" fmla="*/ 286 w 402"/>
                <a:gd name="T59" fmla="*/ 62 h 358"/>
                <a:gd name="T60" fmla="*/ 298 w 402"/>
                <a:gd name="T61" fmla="*/ 65 h 358"/>
                <a:gd name="T62" fmla="*/ 307 w 402"/>
                <a:gd name="T63" fmla="*/ 74 h 358"/>
                <a:gd name="T64" fmla="*/ 313 w 402"/>
                <a:gd name="T65" fmla="*/ 80 h 358"/>
                <a:gd name="T66" fmla="*/ 319 w 402"/>
                <a:gd name="T67" fmla="*/ 89 h 358"/>
                <a:gd name="T68" fmla="*/ 322 w 402"/>
                <a:gd name="T69" fmla="*/ 101 h 358"/>
                <a:gd name="T70" fmla="*/ 322 w 402"/>
                <a:gd name="T71" fmla="*/ 110 h 358"/>
                <a:gd name="T72" fmla="*/ 322 w 402"/>
                <a:gd name="T73" fmla="*/ 119 h 358"/>
                <a:gd name="T74" fmla="*/ 319 w 402"/>
                <a:gd name="T75" fmla="*/ 130 h 358"/>
                <a:gd name="T76" fmla="*/ 313 w 402"/>
                <a:gd name="T77" fmla="*/ 139 h 358"/>
                <a:gd name="T78" fmla="*/ 307 w 402"/>
                <a:gd name="T79" fmla="*/ 145 h 358"/>
                <a:gd name="T80" fmla="*/ 298 w 402"/>
                <a:gd name="T81" fmla="*/ 151 h 358"/>
                <a:gd name="T82" fmla="*/ 286 w 402"/>
                <a:gd name="T83" fmla="*/ 157 h 358"/>
                <a:gd name="T84" fmla="*/ 278 w 402"/>
                <a:gd name="T85" fmla="*/ 157 h 358"/>
                <a:gd name="T86" fmla="*/ 266 w 402"/>
                <a:gd name="T87" fmla="*/ 160 h 358"/>
                <a:gd name="T88" fmla="*/ 76 w 402"/>
                <a:gd name="T89" fmla="*/ 16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2" h="358">
                  <a:moveTo>
                    <a:pt x="0" y="358"/>
                  </a:moveTo>
                  <a:lnTo>
                    <a:pt x="0" y="0"/>
                  </a:lnTo>
                  <a:lnTo>
                    <a:pt x="263" y="0"/>
                  </a:lnTo>
                  <a:lnTo>
                    <a:pt x="289" y="3"/>
                  </a:lnTo>
                  <a:lnTo>
                    <a:pt x="313" y="9"/>
                  </a:lnTo>
                  <a:lnTo>
                    <a:pt x="334" y="18"/>
                  </a:lnTo>
                  <a:lnTo>
                    <a:pt x="351" y="30"/>
                  </a:lnTo>
                  <a:lnTo>
                    <a:pt x="366" y="45"/>
                  </a:lnTo>
                  <a:lnTo>
                    <a:pt x="378" y="62"/>
                  </a:lnTo>
                  <a:lnTo>
                    <a:pt x="384" y="83"/>
                  </a:lnTo>
                  <a:lnTo>
                    <a:pt x="387" y="110"/>
                  </a:lnTo>
                  <a:lnTo>
                    <a:pt x="384" y="130"/>
                  </a:lnTo>
                  <a:lnTo>
                    <a:pt x="381" y="148"/>
                  </a:lnTo>
                  <a:lnTo>
                    <a:pt x="372" y="166"/>
                  </a:lnTo>
                  <a:lnTo>
                    <a:pt x="363" y="181"/>
                  </a:lnTo>
                  <a:lnTo>
                    <a:pt x="348" y="193"/>
                  </a:lnTo>
                  <a:lnTo>
                    <a:pt x="331" y="201"/>
                  </a:lnTo>
                  <a:lnTo>
                    <a:pt x="307" y="210"/>
                  </a:lnTo>
                  <a:lnTo>
                    <a:pt x="280" y="216"/>
                  </a:lnTo>
                  <a:lnTo>
                    <a:pt x="402" y="358"/>
                  </a:lnTo>
                  <a:lnTo>
                    <a:pt x="304" y="358"/>
                  </a:lnTo>
                  <a:lnTo>
                    <a:pt x="198" y="219"/>
                  </a:lnTo>
                  <a:lnTo>
                    <a:pt x="79" y="219"/>
                  </a:lnTo>
                  <a:lnTo>
                    <a:pt x="79" y="358"/>
                  </a:lnTo>
                  <a:lnTo>
                    <a:pt x="0" y="358"/>
                  </a:lnTo>
                  <a:close/>
                  <a:moveTo>
                    <a:pt x="76" y="160"/>
                  </a:moveTo>
                  <a:lnTo>
                    <a:pt x="76" y="56"/>
                  </a:lnTo>
                  <a:lnTo>
                    <a:pt x="263" y="56"/>
                  </a:lnTo>
                  <a:lnTo>
                    <a:pt x="275" y="56"/>
                  </a:lnTo>
                  <a:lnTo>
                    <a:pt x="286" y="62"/>
                  </a:lnTo>
                  <a:lnTo>
                    <a:pt x="298" y="65"/>
                  </a:lnTo>
                  <a:lnTo>
                    <a:pt x="307" y="74"/>
                  </a:lnTo>
                  <a:lnTo>
                    <a:pt x="313" y="80"/>
                  </a:lnTo>
                  <a:lnTo>
                    <a:pt x="319" y="89"/>
                  </a:lnTo>
                  <a:lnTo>
                    <a:pt x="322" y="101"/>
                  </a:lnTo>
                  <a:lnTo>
                    <a:pt x="322" y="110"/>
                  </a:lnTo>
                  <a:lnTo>
                    <a:pt x="322" y="119"/>
                  </a:lnTo>
                  <a:lnTo>
                    <a:pt x="319" y="130"/>
                  </a:lnTo>
                  <a:lnTo>
                    <a:pt x="313" y="139"/>
                  </a:lnTo>
                  <a:lnTo>
                    <a:pt x="307" y="145"/>
                  </a:lnTo>
                  <a:lnTo>
                    <a:pt x="298" y="151"/>
                  </a:lnTo>
                  <a:lnTo>
                    <a:pt x="286" y="157"/>
                  </a:lnTo>
                  <a:lnTo>
                    <a:pt x="278" y="157"/>
                  </a:lnTo>
                  <a:lnTo>
                    <a:pt x="266" y="160"/>
                  </a:lnTo>
                  <a:lnTo>
                    <a:pt x="76" y="1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9" name="Freeform 37"/>
            <p:cNvSpPr>
              <a:spLocks noEditPoints="1"/>
            </p:cNvSpPr>
            <p:nvPr/>
          </p:nvSpPr>
          <p:spPr bwMode="auto">
            <a:xfrm>
              <a:off x="1621" y="2450"/>
              <a:ext cx="455" cy="361"/>
            </a:xfrm>
            <a:custGeom>
              <a:avLst/>
              <a:gdLst>
                <a:gd name="T0" fmla="*/ 130 w 455"/>
                <a:gd name="T1" fmla="*/ 272 h 361"/>
                <a:gd name="T2" fmla="*/ 233 w 455"/>
                <a:gd name="T3" fmla="*/ 59 h 361"/>
                <a:gd name="T4" fmla="*/ 301 w 455"/>
                <a:gd name="T5" fmla="*/ 198 h 361"/>
                <a:gd name="T6" fmla="*/ 278 w 455"/>
                <a:gd name="T7" fmla="*/ 207 h 361"/>
                <a:gd name="T8" fmla="*/ 257 w 455"/>
                <a:gd name="T9" fmla="*/ 216 h 361"/>
                <a:gd name="T10" fmla="*/ 236 w 455"/>
                <a:gd name="T11" fmla="*/ 225 h 361"/>
                <a:gd name="T12" fmla="*/ 216 w 455"/>
                <a:gd name="T13" fmla="*/ 234 h 361"/>
                <a:gd name="T14" fmla="*/ 192 w 455"/>
                <a:gd name="T15" fmla="*/ 243 h 361"/>
                <a:gd name="T16" fmla="*/ 171 w 455"/>
                <a:gd name="T17" fmla="*/ 252 h 361"/>
                <a:gd name="T18" fmla="*/ 151 w 455"/>
                <a:gd name="T19" fmla="*/ 261 h 361"/>
                <a:gd name="T20" fmla="*/ 130 w 455"/>
                <a:gd name="T21" fmla="*/ 272 h 361"/>
                <a:gd name="T22" fmla="*/ 0 w 455"/>
                <a:gd name="T23" fmla="*/ 358 h 361"/>
                <a:gd name="T24" fmla="*/ 189 w 455"/>
                <a:gd name="T25" fmla="*/ 0 h 361"/>
                <a:gd name="T26" fmla="*/ 272 w 455"/>
                <a:gd name="T27" fmla="*/ 0 h 361"/>
                <a:gd name="T28" fmla="*/ 367 w 455"/>
                <a:gd name="T29" fmla="*/ 184 h 361"/>
                <a:gd name="T30" fmla="*/ 411 w 455"/>
                <a:gd name="T31" fmla="*/ 166 h 361"/>
                <a:gd name="T32" fmla="*/ 420 w 455"/>
                <a:gd name="T33" fmla="*/ 184 h 361"/>
                <a:gd name="T34" fmla="*/ 378 w 455"/>
                <a:gd name="T35" fmla="*/ 201 h 361"/>
                <a:gd name="T36" fmla="*/ 455 w 455"/>
                <a:gd name="T37" fmla="*/ 361 h 361"/>
                <a:gd name="T38" fmla="*/ 378 w 455"/>
                <a:gd name="T39" fmla="*/ 361 h 361"/>
                <a:gd name="T40" fmla="*/ 316 w 455"/>
                <a:gd name="T41" fmla="*/ 228 h 361"/>
                <a:gd name="T42" fmla="*/ 284 w 455"/>
                <a:gd name="T43" fmla="*/ 246 h 361"/>
                <a:gd name="T44" fmla="*/ 254 w 455"/>
                <a:gd name="T45" fmla="*/ 261 h 361"/>
                <a:gd name="T46" fmla="*/ 222 w 455"/>
                <a:gd name="T47" fmla="*/ 278 h 361"/>
                <a:gd name="T48" fmla="*/ 192 w 455"/>
                <a:gd name="T49" fmla="*/ 296 h 361"/>
                <a:gd name="T50" fmla="*/ 165 w 455"/>
                <a:gd name="T51" fmla="*/ 311 h 361"/>
                <a:gd name="T52" fmla="*/ 136 w 455"/>
                <a:gd name="T53" fmla="*/ 329 h 361"/>
                <a:gd name="T54" fmla="*/ 109 w 455"/>
                <a:gd name="T55" fmla="*/ 343 h 361"/>
                <a:gd name="T56" fmla="*/ 86 w 455"/>
                <a:gd name="T57" fmla="*/ 358 h 361"/>
                <a:gd name="T58" fmla="*/ 0 w 455"/>
                <a:gd name="T59" fmla="*/ 35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5" h="361">
                  <a:moveTo>
                    <a:pt x="130" y="272"/>
                  </a:moveTo>
                  <a:lnTo>
                    <a:pt x="233" y="59"/>
                  </a:lnTo>
                  <a:lnTo>
                    <a:pt x="301" y="198"/>
                  </a:lnTo>
                  <a:lnTo>
                    <a:pt x="278" y="207"/>
                  </a:lnTo>
                  <a:lnTo>
                    <a:pt x="257" y="216"/>
                  </a:lnTo>
                  <a:lnTo>
                    <a:pt x="236" y="225"/>
                  </a:lnTo>
                  <a:lnTo>
                    <a:pt x="216" y="234"/>
                  </a:lnTo>
                  <a:lnTo>
                    <a:pt x="192" y="243"/>
                  </a:lnTo>
                  <a:lnTo>
                    <a:pt x="171" y="252"/>
                  </a:lnTo>
                  <a:lnTo>
                    <a:pt x="151" y="261"/>
                  </a:lnTo>
                  <a:lnTo>
                    <a:pt x="130" y="272"/>
                  </a:lnTo>
                  <a:close/>
                  <a:moveTo>
                    <a:pt x="0" y="358"/>
                  </a:moveTo>
                  <a:lnTo>
                    <a:pt x="189" y="0"/>
                  </a:lnTo>
                  <a:lnTo>
                    <a:pt x="272" y="0"/>
                  </a:lnTo>
                  <a:lnTo>
                    <a:pt x="367" y="184"/>
                  </a:lnTo>
                  <a:lnTo>
                    <a:pt x="411" y="166"/>
                  </a:lnTo>
                  <a:lnTo>
                    <a:pt x="420" y="184"/>
                  </a:lnTo>
                  <a:lnTo>
                    <a:pt x="378" y="201"/>
                  </a:lnTo>
                  <a:lnTo>
                    <a:pt x="455" y="361"/>
                  </a:lnTo>
                  <a:lnTo>
                    <a:pt x="378" y="361"/>
                  </a:lnTo>
                  <a:lnTo>
                    <a:pt x="316" y="228"/>
                  </a:lnTo>
                  <a:lnTo>
                    <a:pt x="284" y="246"/>
                  </a:lnTo>
                  <a:lnTo>
                    <a:pt x="254" y="261"/>
                  </a:lnTo>
                  <a:lnTo>
                    <a:pt x="222" y="278"/>
                  </a:lnTo>
                  <a:lnTo>
                    <a:pt x="192" y="296"/>
                  </a:lnTo>
                  <a:lnTo>
                    <a:pt x="165" y="311"/>
                  </a:lnTo>
                  <a:lnTo>
                    <a:pt x="136" y="329"/>
                  </a:lnTo>
                  <a:lnTo>
                    <a:pt x="109" y="343"/>
                  </a:lnTo>
                  <a:lnTo>
                    <a:pt x="86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3663" y="2133600"/>
            <a:ext cx="5848350" cy="1800225"/>
          </a:xfrm>
        </p:spPr>
        <p:txBody>
          <a:bodyPr anchor="t"/>
          <a:lstStyle>
            <a:lvl1pPr algn="l">
              <a:lnSpc>
                <a:spcPct val="95000"/>
              </a:lnSpc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Title of presentation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3663" y="3962400"/>
            <a:ext cx="5848350" cy="1800225"/>
          </a:xfrm>
        </p:spPr>
        <p:txBody>
          <a:bodyPr/>
          <a:lstStyle>
            <a:lvl1pPr marL="0" indent="0">
              <a:lnSpc>
                <a:spcPct val="95000"/>
              </a:lnSpc>
              <a:buFont typeface="Arial" charset="0"/>
              <a:buNone/>
              <a:defRPr sz="3000" b="0"/>
            </a:lvl1pPr>
          </a:lstStyle>
          <a:p>
            <a:pPr lvl="0"/>
            <a:r>
              <a:rPr lang="en-GB" noProof="0" smtClean="0"/>
              <a:t>Subtitle of presentation</a:t>
            </a:r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7761288" y="0"/>
            <a:ext cx="2143125" cy="2159000"/>
          </a:xfrm>
          <a:custGeom>
            <a:avLst/>
            <a:gdLst>
              <a:gd name="T0" fmla="*/ 1360 w 1360"/>
              <a:gd name="T1" fmla="*/ 685 h 1360"/>
              <a:gd name="T2" fmla="*/ 1360 w 1360"/>
              <a:gd name="T3" fmla="*/ 685 h 1360"/>
              <a:gd name="T4" fmla="*/ 1360 w 1360"/>
              <a:gd name="T5" fmla="*/ 685 h 1360"/>
              <a:gd name="T6" fmla="*/ 1360 w 1360"/>
              <a:gd name="T7" fmla="*/ 0 h 1360"/>
              <a:gd name="T8" fmla="*/ 675 w 1360"/>
              <a:gd name="T9" fmla="*/ 0 h 1360"/>
              <a:gd name="T10" fmla="*/ 0 w 1360"/>
              <a:gd name="T11" fmla="*/ 685 h 1360"/>
              <a:gd name="T12" fmla="*/ 0 w 1360"/>
              <a:gd name="T13" fmla="*/ 685 h 1360"/>
              <a:gd name="T14" fmla="*/ 0 w 1360"/>
              <a:gd name="T15" fmla="*/ 685 h 1360"/>
              <a:gd name="T16" fmla="*/ 0 w 1360"/>
              <a:gd name="T17" fmla="*/ 1360 h 1360"/>
              <a:gd name="T18" fmla="*/ 685 w 1360"/>
              <a:gd name="T19" fmla="*/ 1360 h 1360"/>
              <a:gd name="T20" fmla="*/ 685 w 1360"/>
              <a:gd name="T21" fmla="*/ 1360 h 1360"/>
              <a:gd name="T22" fmla="*/ 1360 w 1360"/>
              <a:gd name="T23" fmla="*/ 685 h 1360"/>
              <a:gd name="T24" fmla="*/ 1360 w 1360"/>
              <a:gd name="T25" fmla="*/ 685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60" h="1360">
                <a:moveTo>
                  <a:pt x="1360" y="685"/>
                </a:moveTo>
                <a:cubicBezTo>
                  <a:pt x="1360" y="685"/>
                  <a:pt x="1360" y="685"/>
                  <a:pt x="1360" y="685"/>
                </a:cubicBezTo>
                <a:cubicBezTo>
                  <a:pt x="1360" y="685"/>
                  <a:pt x="1360" y="685"/>
                  <a:pt x="1360" y="685"/>
                </a:cubicBezTo>
                <a:cubicBezTo>
                  <a:pt x="1360" y="0"/>
                  <a:pt x="1360" y="0"/>
                  <a:pt x="1360" y="0"/>
                </a:cubicBezTo>
                <a:cubicBezTo>
                  <a:pt x="1198" y="0"/>
                  <a:pt x="1030" y="0"/>
                  <a:pt x="675" y="0"/>
                </a:cubicBezTo>
                <a:cubicBezTo>
                  <a:pt x="303" y="0"/>
                  <a:pt x="0" y="303"/>
                  <a:pt x="0" y="685"/>
                </a:cubicBezTo>
                <a:cubicBezTo>
                  <a:pt x="0" y="685"/>
                  <a:pt x="0" y="685"/>
                  <a:pt x="0" y="685"/>
                </a:cubicBezTo>
                <a:cubicBezTo>
                  <a:pt x="0" y="685"/>
                  <a:pt x="0" y="685"/>
                  <a:pt x="0" y="685"/>
                </a:cubicBezTo>
                <a:cubicBezTo>
                  <a:pt x="0" y="1360"/>
                  <a:pt x="0" y="1360"/>
                  <a:pt x="0" y="1360"/>
                </a:cubicBezTo>
                <a:cubicBezTo>
                  <a:pt x="685" y="1360"/>
                  <a:pt x="685" y="1360"/>
                  <a:pt x="685" y="1360"/>
                </a:cubicBezTo>
                <a:cubicBezTo>
                  <a:pt x="685" y="1360"/>
                  <a:pt x="685" y="1360"/>
                  <a:pt x="685" y="1360"/>
                </a:cubicBezTo>
                <a:cubicBezTo>
                  <a:pt x="1057" y="1360"/>
                  <a:pt x="1360" y="1057"/>
                  <a:pt x="1360" y="685"/>
                </a:cubicBezTo>
                <a:cubicBezTo>
                  <a:pt x="1360" y="685"/>
                  <a:pt x="1360" y="685"/>
                  <a:pt x="1360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98023419-1734-4AB8-9B80-593211DB9CC9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41973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32563" y="257175"/>
            <a:ext cx="2085975" cy="58356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463" y="257175"/>
            <a:ext cx="6108700" cy="58356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7D00B31D-8A8E-42BB-B5E0-AB09D9063ABF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300327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463" y="257175"/>
            <a:ext cx="8347075" cy="9001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71463" y="1412875"/>
            <a:ext cx="4097337" cy="46799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21200" y="1412875"/>
            <a:ext cx="4097338" cy="46799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71463" y="6526213"/>
            <a:ext cx="6553200" cy="2698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12826331-D052-44B8-BAF7-342408C4DBC2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568254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8513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26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545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381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363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8512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8512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54574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9913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061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156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81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12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709C0F90-8815-48BF-9CD9-255AB005480F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717828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2647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201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201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201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52883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381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11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7263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1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85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851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AAD80A67-732A-4D4E-863B-1B59FC39C0E4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72175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463" y="1412875"/>
            <a:ext cx="4097337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21200" y="1412875"/>
            <a:ext cx="4097338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1ED345FF-4ED5-4524-A042-99FF112D11A7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52446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38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7B8B8501-7F3A-43C2-9A31-6DBE65E40712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427914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CCC6EFDC-02E8-4337-BD59-6EBD618CFB46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74379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F03973BC-CCAF-4046-AF09-D9DE6A5AB7FF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23417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0EC2A019-6B05-4C42-B63B-EC0EFD0BD500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59397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2012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20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201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643876C7-71C7-41CB-A7F5-C47A3A543093}" type="slidenum">
              <a:rPr lang="en-US" b="0"/>
              <a:pPr/>
              <a:t>‹Nr.›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41492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9" name="Group 35"/>
          <p:cNvGrpSpPr>
            <a:grpSpLocks/>
          </p:cNvGrpSpPr>
          <p:nvPr/>
        </p:nvGrpSpPr>
        <p:grpSpPr bwMode="auto">
          <a:xfrm>
            <a:off x="8872538" y="6188075"/>
            <a:ext cx="804862" cy="481013"/>
            <a:chOff x="1621" y="1297"/>
            <a:chExt cx="2537" cy="1514"/>
          </a:xfrm>
        </p:grpSpPr>
        <p:sp>
          <p:nvSpPr>
            <p:cNvPr id="1060" name="Freeform 36"/>
            <p:cNvSpPr>
              <a:spLocks noEditPoints="1"/>
            </p:cNvSpPr>
            <p:nvPr/>
          </p:nvSpPr>
          <p:spPr bwMode="auto">
            <a:xfrm>
              <a:off x="2334" y="1297"/>
              <a:ext cx="1094" cy="863"/>
            </a:xfrm>
            <a:custGeom>
              <a:avLst/>
              <a:gdLst>
                <a:gd name="T0" fmla="*/ 307 w 1094"/>
                <a:gd name="T1" fmla="*/ 651 h 863"/>
                <a:gd name="T2" fmla="*/ 558 w 1094"/>
                <a:gd name="T3" fmla="*/ 142 h 863"/>
                <a:gd name="T4" fmla="*/ 718 w 1094"/>
                <a:gd name="T5" fmla="*/ 479 h 863"/>
                <a:gd name="T6" fmla="*/ 668 w 1094"/>
                <a:gd name="T7" fmla="*/ 497 h 863"/>
                <a:gd name="T8" fmla="*/ 615 w 1094"/>
                <a:gd name="T9" fmla="*/ 517 h 863"/>
                <a:gd name="T10" fmla="*/ 564 w 1094"/>
                <a:gd name="T11" fmla="*/ 538 h 863"/>
                <a:gd name="T12" fmla="*/ 514 w 1094"/>
                <a:gd name="T13" fmla="*/ 559 h 863"/>
                <a:gd name="T14" fmla="*/ 461 w 1094"/>
                <a:gd name="T15" fmla="*/ 580 h 863"/>
                <a:gd name="T16" fmla="*/ 411 w 1094"/>
                <a:gd name="T17" fmla="*/ 603 h 863"/>
                <a:gd name="T18" fmla="*/ 357 w 1094"/>
                <a:gd name="T19" fmla="*/ 627 h 863"/>
                <a:gd name="T20" fmla="*/ 307 w 1094"/>
                <a:gd name="T21" fmla="*/ 651 h 863"/>
                <a:gd name="T22" fmla="*/ 0 w 1094"/>
                <a:gd name="T23" fmla="*/ 861 h 863"/>
                <a:gd name="T24" fmla="*/ 452 w 1094"/>
                <a:gd name="T25" fmla="*/ 0 h 863"/>
                <a:gd name="T26" fmla="*/ 650 w 1094"/>
                <a:gd name="T27" fmla="*/ 0 h 863"/>
                <a:gd name="T28" fmla="*/ 875 w 1094"/>
                <a:gd name="T29" fmla="*/ 438 h 863"/>
                <a:gd name="T30" fmla="*/ 984 w 1094"/>
                <a:gd name="T31" fmla="*/ 399 h 863"/>
                <a:gd name="T32" fmla="*/ 1005 w 1094"/>
                <a:gd name="T33" fmla="*/ 438 h 863"/>
                <a:gd name="T34" fmla="*/ 907 w 1094"/>
                <a:gd name="T35" fmla="*/ 485 h 863"/>
                <a:gd name="T36" fmla="*/ 1094 w 1094"/>
                <a:gd name="T37" fmla="*/ 863 h 863"/>
                <a:gd name="T38" fmla="*/ 904 w 1094"/>
                <a:gd name="T39" fmla="*/ 863 h 863"/>
                <a:gd name="T40" fmla="*/ 754 w 1094"/>
                <a:gd name="T41" fmla="*/ 550 h 863"/>
                <a:gd name="T42" fmla="*/ 680 w 1094"/>
                <a:gd name="T43" fmla="*/ 588 h 863"/>
                <a:gd name="T44" fmla="*/ 606 w 1094"/>
                <a:gd name="T45" fmla="*/ 627 h 863"/>
                <a:gd name="T46" fmla="*/ 532 w 1094"/>
                <a:gd name="T47" fmla="*/ 668 h 863"/>
                <a:gd name="T48" fmla="*/ 461 w 1094"/>
                <a:gd name="T49" fmla="*/ 707 h 863"/>
                <a:gd name="T50" fmla="*/ 390 w 1094"/>
                <a:gd name="T51" fmla="*/ 745 h 863"/>
                <a:gd name="T52" fmla="*/ 325 w 1094"/>
                <a:gd name="T53" fmla="*/ 784 h 863"/>
                <a:gd name="T54" fmla="*/ 263 w 1094"/>
                <a:gd name="T55" fmla="*/ 822 h 863"/>
                <a:gd name="T56" fmla="*/ 204 w 1094"/>
                <a:gd name="T57" fmla="*/ 861 h 863"/>
                <a:gd name="T58" fmla="*/ 0 w 1094"/>
                <a:gd name="T59" fmla="*/ 861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94" h="863">
                  <a:moveTo>
                    <a:pt x="307" y="651"/>
                  </a:moveTo>
                  <a:lnTo>
                    <a:pt x="558" y="142"/>
                  </a:lnTo>
                  <a:lnTo>
                    <a:pt x="718" y="479"/>
                  </a:lnTo>
                  <a:lnTo>
                    <a:pt x="668" y="497"/>
                  </a:lnTo>
                  <a:lnTo>
                    <a:pt x="615" y="517"/>
                  </a:lnTo>
                  <a:lnTo>
                    <a:pt x="564" y="538"/>
                  </a:lnTo>
                  <a:lnTo>
                    <a:pt x="514" y="559"/>
                  </a:lnTo>
                  <a:lnTo>
                    <a:pt x="461" y="580"/>
                  </a:lnTo>
                  <a:lnTo>
                    <a:pt x="411" y="603"/>
                  </a:lnTo>
                  <a:lnTo>
                    <a:pt x="357" y="627"/>
                  </a:lnTo>
                  <a:lnTo>
                    <a:pt x="307" y="651"/>
                  </a:lnTo>
                  <a:close/>
                  <a:moveTo>
                    <a:pt x="0" y="861"/>
                  </a:moveTo>
                  <a:lnTo>
                    <a:pt x="452" y="0"/>
                  </a:lnTo>
                  <a:lnTo>
                    <a:pt x="650" y="0"/>
                  </a:lnTo>
                  <a:lnTo>
                    <a:pt x="875" y="438"/>
                  </a:lnTo>
                  <a:lnTo>
                    <a:pt x="984" y="399"/>
                  </a:lnTo>
                  <a:lnTo>
                    <a:pt x="1005" y="438"/>
                  </a:lnTo>
                  <a:lnTo>
                    <a:pt x="907" y="485"/>
                  </a:lnTo>
                  <a:lnTo>
                    <a:pt x="1094" y="863"/>
                  </a:lnTo>
                  <a:lnTo>
                    <a:pt x="904" y="863"/>
                  </a:lnTo>
                  <a:lnTo>
                    <a:pt x="754" y="550"/>
                  </a:lnTo>
                  <a:lnTo>
                    <a:pt x="680" y="588"/>
                  </a:lnTo>
                  <a:lnTo>
                    <a:pt x="606" y="627"/>
                  </a:lnTo>
                  <a:lnTo>
                    <a:pt x="532" y="668"/>
                  </a:lnTo>
                  <a:lnTo>
                    <a:pt x="461" y="707"/>
                  </a:lnTo>
                  <a:lnTo>
                    <a:pt x="390" y="745"/>
                  </a:lnTo>
                  <a:lnTo>
                    <a:pt x="325" y="784"/>
                  </a:lnTo>
                  <a:lnTo>
                    <a:pt x="263" y="822"/>
                  </a:lnTo>
                  <a:lnTo>
                    <a:pt x="204" y="861"/>
                  </a:lnTo>
                  <a:lnTo>
                    <a:pt x="0" y="86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1" name="Freeform 37"/>
            <p:cNvSpPr>
              <a:spLocks noEditPoints="1"/>
            </p:cNvSpPr>
            <p:nvPr/>
          </p:nvSpPr>
          <p:spPr bwMode="auto">
            <a:xfrm>
              <a:off x="3703" y="2450"/>
              <a:ext cx="455" cy="361"/>
            </a:xfrm>
            <a:custGeom>
              <a:avLst/>
              <a:gdLst>
                <a:gd name="T0" fmla="*/ 127 w 455"/>
                <a:gd name="T1" fmla="*/ 272 h 361"/>
                <a:gd name="T2" fmla="*/ 230 w 455"/>
                <a:gd name="T3" fmla="*/ 59 h 361"/>
                <a:gd name="T4" fmla="*/ 298 w 455"/>
                <a:gd name="T5" fmla="*/ 198 h 361"/>
                <a:gd name="T6" fmla="*/ 278 w 455"/>
                <a:gd name="T7" fmla="*/ 207 h 361"/>
                <a:gd name="T8" fmla="*/ 254 w 455"/>
                <a:gd name="T9" fmla="*/ 216 h 361"/>
                <a:gd name="T10" fmla="*/ 233 w 455"/>
                <a:gd name="T11" fmla="*/ 225 h 361"/>
                <a:gd name="T12" fmla="*/ 213 w 455"/>
                <a:gd name="T13" fmla="*/ 234 h 361"/>
                <a:gd name="T14" fmla="*/ 192 w 455"/>
                <a:gd name="T15" fmla="*/ 243 h 361"/>
                <a:gd name="T16" fmla="*/ 168 w 455"/>
                <a:gd name="T17" fmla="*/ 252 h 361"/>
                <a:gd name="T18" fmla="*/ 148 w 455"/>
                <a:gd name="T19" fmla="*/ 261 h 361"/>
                <a:gd name="T20" fmla="*/ 127 w 455"/>
                <a:gd name="T21" fmla="*/ 272 h 361"/>
                <a:gd name="T22" fmla="*/ 0 w 455"/>
                <a:gd name="T23" fmla="*/ 358 h 361"/>
                <a:gd name="T24" fmla="*/ 186 w 455"/>
                <a:gd name="T25" fmla="*/ 0 h 361"/>
                <a:gd name="T26" fmla="*/ 269 w 455"/>
                <a:gd name="T27" fmla="*/ 0 h 361"/>
                <a:gd name="T28" fmla="*/ 363 w 455"/>
                <a:gd name="T29" fmla="*/ 184 h 361"/>
                <a:gd name="T30" fmla="*/ 408 w 455"/>
                <a:gd name="T31" fmla="*/ 166 h 361"/>
                <a:gd name="T32" fmla="*/ 417 w 455"/>
                <a:gd name="T33" fmla="*/ 184 h 361"/>
                <a:gd name="T34" fmla="*/ 375 w 455"/>
                <a:gd name="T35" fmla="*/ 201 h 361"/>
                <a:gd name="T36" fmla="*/ 455 w 455"/>
                <a:gd name="T37" fmla="*/ 361 h 361"/>
                <a:gd name="T38" fmla="*/ 375 w 455"/>
                <a:gd name="T39" fmla="*/ 361 h 361"/>
                <a:gd name="T40" fmla="*/ 313 w 455"/>
                <a:gd name="T41" fmla="*/ 228 h 361"/>
                <a:gd name="T42" fmla="*/ 281 w 455"/>
                <a:gd name="T43" fmla="*/ 246 h 361"/>
                <a:gd name="T44" fmla="*/ 251 w 455"/>
                <a:gd name="T45" fmla="*/ 261 h 361"/>
                <a:gd name="T46" fmla="*/ 222 w 455"/>
                <a:gd name="T47" fmla="*/ 278 h 361"/>
                <a:gd name="T48" fmla="*/ 189 w 455"/>
                <a:gd name="T49" fmla="*/ 296 h 361"/>
                <a:gd name="T50" fmla="*/ 162 w 455"/>
                <a:gd name="T51" fmla="*/ 311 h 361"/>
                <a:gd name="T52" fmla="*/ 133 w 455"/>
                <a:gd name="T53" fmla="*/ 329 h 361"/>
                <a:gd name="T54" fmla="*/ 109 w 455"/>
                <a:gd name="T55" fmla="*/ 343 h 361"/>
                <a:gd name="T56" fmla="*/ 83 w 455"/>
                <a:gd name="T57" fmla="*/ 358 h 361"/>
                <a:gd name="T58" fmla="*/ 0 w 455"/>
                <a:gd name="T59" fmla="*/ 35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5" h="361">
                  <a:moveTo>
                    <a:pt x="127" y="272"/>
                  </a:moveTo>
                  <a:lnTo>
                    <a:pt x="230" y="59"/>
                  </a:lnTo>
                  <a:lnTo>
                    <a:pt x="298" y="198"/>
                  </a:lnTo>
                  <a:lnTo>
                    <a:pt x="278" y="207"/>
                  </a:lnTo>
                  <a:lnTo>
                    <a:pt x="254" y="216"/>
                  </a:lnTo>
                  <a:lnTo>
                    <a:pt x="233" y="225"/>
                  </a:lnTo>
                  <a:lnTo>
                    <a:pt x="213" y="234"/>
                  </a:lnTo>
                  <a:lnTo>
                    <a:pt x="192" y="243"/>
                  </a:lnTo>
                  <a:lnTo>
                    <a:pt x="168" y="252"/>
                  </a:lnTo>
                  <a:lnTo>
                    <a:pt x="148" y="261"/>
                  </a:lnTo>
                  <a:lnTo>
                    <a:pt x="127" y="272"/>
                  </a:lnTo>
                  <a:close/>
                  <a:moveTo>
                    <a:pt x="0" y="358"/>
                  </a:moveTo>
                  <a:lnTo>
                    <a:pt x="186" y="0"/>
                  </a:lnTo>
                  <a:lnTo>
                    <a:pt x="269" y="0"/>
                  </a:lnTo>
                  <a:lnTo>
                    <a:pt x="363" y="184"/>
                  </a:lnTo>
                  <a:lnTo>
                    <a:pt x="408" y="166"/>
                  </a:lnTo>
                  <a:lnTo>
                    <a:pt x="417" y="184"/>
                  </a:lnTo>
                  <a:lnTo>
                    <a:pt x="375" y="201"/>
                  </a:lnTo>
                  <a:lnTo>
                    <a:pt x="455" y="361"/>
                  </a:lnTo>
                  <a:lnTo>
                    <a:pt x="375" y="361"/>
                  </a:lnTo>
                  <a:lnTo>
                    <a:pt x="313" y="228"/>
                  </a:lnTo>
                  <a:lnTo>
                    <a:pt x="281" y="246"/>
                  </a:lnTo>
                  <a:lnTo>
                    <a:pt x="251" y="261"/>
                  </a:lnTo>
                  <a:lnTo>
                    <a:pt x="222" y="278"/>
                  </a:lnTo>
                  <a:lnTo>
                    <a:pt x="189" y="296"/>
                  </a:lnTo>
                  <a:lnTo>
                    <a:pt x="162" y="311"/>
                  </a:lnTo>
                  <a:lnTo>
                    <a:pt x="133" y="329"/>
                  </a:lnTo>
                  <a:lnTo>
                    <a:pt x="109" y="343"/>
                  </a:lnTo>
                  <a:lnTo>
                    <a:pt x="83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3209" y="2450"/>
              <a:ext cx="461" cy="361"/>
            </a:xfrm>
            <a:custGeom>
              <a:avLst/>
              <a:gdLst>
                <a:gd name="T0" fmla="*/ 0 w 461"/>
                <a:gd name="T1" fmla="*/ 0 h 361"/>
                <a:gd name="T2" fmla="*/ 86 w 461"/>
                <a:gd name="T3" fmla="*/ 0 h 361"/>
                <a:gd name="T4" fmla="*/ 231 w 461"/>
                <a:gd name="T5" fmla="*/ 284 h 361"/>
                <a:gd name="T6" fmla="*/ 375 w 461"/>
                <a:gd name="T7" fmla="*/ 0 h 361"/>
                <a:gd name="T8" fmla="*/ 461 w 461"/>
                <a:gd name="T9" fmla="*/ 0 h 361"/>
                <a:gd name="T10" fmla="*/ 272 w 461"/>
                <a:gd name="T11" fmla="*/ 361 h 361"/>
                <a:gd name="T12" fmla="*/ 192 w 461"/>
                <a:gd name="T13" fmla="*/ 361 h 361"/>
                <a:gd name="T14" fmla="*/ 0 w 461"/>
                <a:gd name="T1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1" h="361">
                  <a:moveTo>
                    <a:pt x="0" y="0"/>
                  </a:moveTo>
                  <a:lnTo>
                    <a:pt x="86" y="0"/>
                  </a:lnTo>
                  <a:lnTo>
                    <a:pt x="231" y="284"/>
                  </a:lnTo>
                  <a:lnTo>
                    <a:pt x="375" y="0"/>
                  </a:lnTo>
                  <a:lnTo>
                    <a:pt x="461" y="0"/>
                  </a:lnTo>
                  <a:lnTo>
                    <a:pt x="272" y="361"/>
                  </a:lnTo>
                  <a:lnTo>
                    <a:pt x="19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2762" y="2453"/>
              <a:ext cx="340" cy="358"/>
            </a:xfrm>
            <a:custGeom>
              <a:avLst/>
              <a:gdLst>
                <a:gd name="T0" fmla="*/ 0 w 340"/>
                <a:gd name="T1" fmla="*/ 355 h 358"/>
                <a:gd name="T2" fmla="*/ 0 w 340"/>
                <a:gd name="T3" fmla="*/ 0 h 358"/>
                <a:gd name="T4" fmla="*/ 340 w 340"/>
                <a:gd name="T5" fmla="*/ 0 h 358"/>
                <a:gd name="T6" fmla="*/ 340 w 340"/>
                <a:gd name="T7" fmla="*/ 59 h 358"/>
                <a:gd name="T8" fmla="*/ 68 w 340"/>
                <a:gd name="T9" fmla="*/ 59 h 358"/>
                <a:gd name="T10" fmla="*/ 68 w 340"/>
                <a:gd name="T11" fmla="*/ 145 h 358"/>
                <a:gd name="T12" fmla="*/ 272 w 340"/>
                <a:gd name="T13" fmla="*/ 145 h 358"/>
                <a:gd name="T14" fmla="*/ 272 w 340"/>
                <a:gd name="T15" fmla="*/ 204 h 358"/>
                <a:gd name="T16" fmla="*/ 68 w 340"/>
                <a:gd name="T17" fmla="*/ 204 h 358"/>
                <a:gd name="T18" fmla="*/ 68 w 340"/>
                <a:gd name="T19" fmla="*/ 293 h 358"/>
                <a:gd name="T20" fmla="*/ 335 w 340"/>
                <a:gd name="T21" fmla="*/ 293 h 358"/>
                <a:gd name="T22" fmla="*/ 335 w 340"/>
                <a:gd name="T23" fmla="*/ 358 h 358"/>
                <a:gd name="T24" fmla="*/ 0 w 340"/>
                <a:gd name="T25" fmla="*/ 35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0" h="358">
                  <a:moveTo>
                    <a:pt x="0" y="355"/>
                  </a:moveTo>
                  <a:lnTo>
                    <a:pt x="0" y="0"/>
                  </a:lnTo>
                  <a:lnTo>
                    <a:pt x="340" y="0"/>
                  </a:lnTo>
                  <a:lnTo>
                    <a:pt x="340" y="59"/>
                  </a:lnTo>
                  <a:lnTo>
                    <a:pt x="68" y="59"/>
                  </a:lnTo>
                  <a:lnTo>
                    <a:pt x="68" y="145"/>
                  </a:lnTo>
                  <a:lnTo>
                    <a:pt x="272" y="145"/>
                  </a:lnTo>
                  <a:lnTo>
                    <a:pt x="272" y="204"/>
                  </a:lnTo>
                  <a:lnTo>
                    <a:pt x="68" y="204"/>
                  </a:lnTo>
                  <a:lnTo>
                    <a:pt x="68" y="293"/>
                  </a:lnTo>
                  <a:lnTo>
                    <a:pt x="335" y="293"/>
                  </a:lnTo>
                  <a:lnTo>
                    <a:pt x="335" y="358"/>
                  </a:lnTo>
                  <a:lnTo>
                    <a:pt x="0" y="35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4" name="Freeform 40"/>
            <p:cNvSpPr>
              <a:spLocks noEditPoints="1"/>
            </p:cNvSpPr>
            <p:nvPr/>
          </p:nvSpPr>
          <p:spPr bwMode="auto">
            <a:xfrm>
              <a:off x="2195" y="2453"/>
              <a:ext cx="402" cy="358"/>
            </a:xfrm>
            <a:custGeom>
              <a:avLst/>
              <a:gdLst>
                <a:gd name="T0" fmla="*/ 0 w 402"/>
                <a:gd name="T1" fmla="*/ 358 h 358"/>
                <a:gd name="T2" fmla="*/ 0 w 402"/>
                <a:gd name="T3" fmla="*/ 0 h 358"/>
                <a:gd name="T4" fmla="*/ 263 w 402"/>
                <a:gd name="T5" fmla="*/ 0 h 358"/>
                <a:gd name="T6" fmla="*/ 289 w 402"/>
                <a:gd name="T7" fmla="*/ 3 h 358"/>
                <a:gd name="T8" fmla="*/ 313 w 402"/>
                <a:gd name="T9" fmla="*/ 9 h 358"/>
                <a:gd name="T10" fmla="*/ 334 w 402"/>
                <a:gd name="T11" fmla="*/ 18 h 358"/>
                <a:gd name="T12" fmla="*/ 351 w 402"/>
                <a:gd name="T13" fmla="*/ 30 h 358"/>
                <a:gd name="T14" fmla="*/ 366 w 402"/>
                <a:gd name="T15" fmla="*/ 45 h 358"/>
                <a:gd name="T16" fmla="*/ 378 w 402"/>
                <a:gd name="T17" fmla="*/ 62 h 358"/>
                <a:gd name="T18" fmla="*/ 384 w 402"/>
                <a:gd name="T19" fmla="*/ 83 h 358"/>
                <a:gd name="T20" fmla="*/ 387 w 402"/>
                <a:gd name="T21" fmla="*/ 110 h 358"/>
                <a:gd name="T22" fmla="*/ 384 w 402"/>
                <a:gd name="T23" fmla="*/ 130 h 358"/>
                <a:gd name="T24" fmla="*/ 381 w 402"/>
                <a:gd name="T25" fmla="*/ 148 h 358"/>
                <a:gd name="T26" fmla="*/ 372 w 402"/>
                <a:gd name="T27" fmla="*/ 166 h 358"/>
                <a:gd name="T28" fmla="*/ 363 w 402"/>
                <a:gd name="T29" fmla="*/ 181 h 358"/>
                <a:gd name="T30" fmla="*/ 348 w 402"/>
                <a:gd name="T31" fmla="*/ 193 h 358"/>
                <a:gd name="T32" fmla="*/ 331 w 402"/>
                <a:gd name="T33" fmla="*/ 201 h 358"/>
                <a:gd name="T34" fmla="*/ 307 w 402"/>
                <a:gd name="T35" fmla="*/ 210 h 358"/>
                <a:gd name="T36" fmla="*/ 280 w 402"/>
                <a:gd name="T37" fmla="*/ 216 h 358"/>
                <a:gd name="T38" fmla="*/ 402 w 402"/>
                <a:gd name="T39" fmla="*/ 358 h 358"/>
                <a:gd name="T40" fmla="*/ 304 w 402"/>
                <a:gd name="T41" fmla="*/ 358 h 358"/>
                <a:gd name="T42" fmla="*/ 198 w 402"/>
                <a:gd name="T43" fmla="*/ 219 h 358"/>
                <a:gd name="T44" fmla="*/ 79 w 402"/>
                <a:gd name="T45" fmla="*/ 219 h 358"/>
                <a:gd name="T46" fmla="*/ 79 w 402"/>
                <a:gd name="T47" fmla="*/ 358 h 358"/>
                <a:gd name="T48" fmla="*/ 0 w 402"/>
                <a:gd name="T49" fmla="*/ 358 h 358"/>
                <a:gd name="T50" fmla="*/ 76 w 402"/>
                <a:gd name="T51" fmla="*/ 160 h 358"/>
                <a:gd name="T52" fmla="*/ 76 w 402"/>
                <a:gd name="T53" fmla="*/ 56 h 358"/>
                <a:gd name="T54" fmla="*/ 263 w 402"/>
                <a:gd name="T55" fmla="*/ 56 h 358"/>
                <a:gd name="T56" fmla="*/ 275 w 402"/>
                <a:gd name="T57" fmla="*/ 56 h 358"/>
                <a:gd name="T58" fmla="*/ 286 w 402"/>
                <a:gd name="T59" fmla="*/ 62 h 358"/>
                <a:gd name="T60" fmla="*/ 298 w 402"/>
                <a:gd name="T61" fmla="*/ 65 h 358"/>
                <a:gd name="T62" fmla="*/ 307 w 402"/>
                <a:gd name="T63" fmla="*/ 74 h 358"/>
                <a:gd name="T64" fmla="*/ 313 w 402"/>
                <a:gd name="T65" fmla="*/ 80 h 358"/>
                <a:gd name="T66" fmla="*/ 319 w 402"/>
                <a:gd name="T67" fmla="*/ 89 h 358"/>
                <a:gd name="T68" fmla="*/ 322 w 402"/>
                <a:gd name="T69" fmla="*/ 101 h 358"/>
                <a:gd name="T70" fmla="*/ 322 w 402"/>
                <a:gd name="T71" fmla="*/ 110 h 358"/>
                <a:gd name="T72" fmla="*/ 322 w 402"/>
                <a:gd name="T73" fmla="*/ 119 h 358"/>
                <a:gd name="T74" fmla="*/ 319 w 402"/>
                <a:gd name="T75" fmla="*/ 130 h 358"/>
                <a:gd name="T76" fmla="*/ 313 w 402"/>
                <a:gd name="T77" fmla="*/ 139 h 358"/>
                <a:gd name="T78" fmla="*/ 307 w 402"/>
                <a:gd name="T79" fmla="*/ 145 h 358"/>
                <a:gd name="T80" fmla="*/ 298 w 402"/>
                <a:gd name="T81" fmla="*/ 151 h 358"/>
                <a:gd name="T82" fmla="*/ 286 w 402"/>
                <a:gd name="T83" fmla="*/ 157 h 358"/>
                <a:gd name="T84" fmla="*/ 278 w 402"/>
                <a:gd name="T85" fmla="*/ 157 h 358"/>
                <a:gd name="T86" fmla="*/ 266 w 402"/>
                <a:gd name="T87" fmla="*/ 160 h 358"/>
                <a:gd name="T88" fmla="*/ 76 w 402"/>
                <a:gd name="T89" fmla="*/ 16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2" h="358">
                  <a:moveTo>
                    <a:pt x="0" y="358"/>
                  </a:moveTo>
                  <a:lnTo>
                    <a:pt x="0" y="0"/>
                  </a:lnTo>
                  <a:lnTo>
                    <a:pt x="263" y="0"/>
                  </a:lnTo>
                  <a:lnTo>
                    <a:pt x="289" y="3"/>
                  </a:lnTo>
                  <a:lnTo>
                    <a:pt x="313" y="9"/>
                  </a:lnTo>
                  <a:lnTo>
                    <a:pt x="334" y="18"/>
                  </a:lnTo>
                  <a:lnTo>
                    <a:pt x="351" y="30"/>
                  </a:lnTo>
                  <a:lnTo>
                    <a:pt x="366" y="45"/>
                  </a:lnTo>
                  <a:lnTo>
                    <a:pt x="378" y="62"/>
                  </a:lnTo>
                  <a:lnTo>
                    <a:pt x="384" y="83"/>
                  </a:lnTo>
                  <a:lnTo>
                    <a:pt x="387" y="110"/>
                  </a:lnTo>
                  <a:lnTo>
                    <a:pt x="384" y="130"/>
                  </a:lnTo>
                  <a:lnTo>
                    <a:pt x="381" y="148"/>
                  </a:lnTo>
                  <a:lnTo>
                    <a:pt x="372" y="166"/>
                  </a:lnTo>
                  <a:lnTo>
                    <a:pt x="363" y="181"/>
                  </a:lnTo>
                  <a:lnTo>
                    <a:pt x="348" y="193"/>
                  </a:lnTo>
                  <a:lnTo>
                    <a:pt x="331" y="201"/>
                  </a:lnTo>
                  <a:lnTo>
                    <a:pt x="307" y="210"/>
                  </a:lnTo>
                  <a:lnTo>
                    <a:pt x="280" y="216"/>
                  </a:lnTo>
                  <a:lnTo>
                    <a:pt x="402" y="358"/>
                  </a:lnTo>
                  <a:lnTo>
                    <a:pt x="304" y="358"/>
                  </a:lnTo>
                  <a:lnTo>
                    <a:pt x="198" y="219"/>
                  </a:lnTo>
                  <a:lnTo>
                    <a:pt x="79" y="219"/>
                  </a:lnTo>
                  <a:lnTo>
                    <a:pt x="79" y="358"/>
                  </a:lnTo>
                  <a:lnTo>
                    <a:pt x="0" y="358"/>
                  </a:lnTo>
                  <a:close/>
                  <a:moveTo>
                    <a:pt x="76" y="160"/>
                  </a:moveTo>
                  <a:lnTo>
                    <a:pt x="76" y="56"/>
                  </a:lnTo>
                  <a:lnTo>
                    <a:pt x="263" y="56"/>
                  </a:lnTo>
                  <a:lnTo>
                    <a:pt x="275" y="56"/>
                  </a:lnTo>
                  <a:lnTo>
                    <a:pt x="286" y="62"/>
                  </a:lnTo>
                  <a:lnTo>
                    <a:pt x="298" y="65"/>
                  </a:lnTo>
                  <a:lnTo>
                    <a:pt x="307" y="74"/>
                  </a:lnTo>
                  <a:lnTo>
                    <a:pt x="313" y="80"/>
                  </a:lnTo>
                  <a:lnTo>
                    <a:pt x="319" y="89"/>
                  </a:lnTo>
                  <a:lnTo>
                    <a:pt x="322" y="101"/>
                  </a:lnTo>
                  <a:lnTo>
                    <a:pt x="322" y="110"/>
                  </a:lnTo>
                  <a:lnTo>
                    <a:pt x="322" y="119"/>
                  </a:lnTo>
                  <a:lnTo>
                    <a:pt x="319" y="130"/>
                  </a:lnTo>
                  <a:lnTo>
                    <a:pt x="313" y="139"/>
                  </a:lnTo>
                  <a:lnTo>
                    <a:pt x="307" y="145"/>
                  </a:lnTo>
                  <a:lnTo>
                    <a:pt x="298" y="151"/>
                  </a:lnTo>
                  <a:lnTo>
                    <a:pt x="286" y="157"/>
                  </a:lnTo>
                  <a:lnTo>
                    <a:pt x="278" y="157"/>
                  </a:lnTo>
                  <a:lnTo>
                    <a:pt x="266" y="160"/>
                  </a:lnTo>
                  <a:lnTo>
                    <a:pt x="76" y="1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5" name="Freeform 41"/>
            <p:cNvSpPr>
              <a:spLocks noEditPoints="1"/>
            </p:cNvSpPr>
            <p:nvPr/>
          </p:nvSpPr>
          <p:spPr bwMode="auto">
            <a:xfrm>
              <a:off x="1621" y="2450"/>
              <a:ext cx="455" cy="361"/>
            </a:xfrm>
            <a:custGeom>
              <a:avLst/>
              <a:gdLst>
                <a:gd name="T0" fmla="*/ 130 w 455"/>
                <a:gd name="T1" fmla="*/ 272 h 361"/>
                <a:gd name="T2" fmla="*/ 233 w 455"/>
                <a:gd name="T3" fmla="*/ 59 h 361"/>
                <a:gd name="T4" fmla="*/ 301 w 455"/>
                <a:gd name="T5" fmla="*/ 198 h 361"/>
                <a:gd name="T6" fmla="*/ 278 w 455"/>
                <a:gd name="T7" fmla="*/ 207 h 361"/>
                <a:gd name="T8" fmla="*/ 257 w 455"/>
                <a:gd name="T9" fmla="*/ 216 h 361"/>
                <a:gd name="T10" fmla="*/ 236 w 455"/>
                <a:gd name="T11" fmla="*/ 225 h 361"/>
                <a:gd name="T12" fmla="*/ 216 w 455"/>
                <a:gd name="T13" fmla="*/ 234 h 361"/>
                <a:gd name="T14" fmla="*/ 192 w 455"/>
                <a:gd name="T15" fmla="*/ 243 h 361"/>
                <a:gd name="T16" fmla="*/ 171 w 455"/>
                <a:gd name="T17" fmla="*/ 252 h 361"/>
                <a:gd name="T18" fmla="*/ 151 w 455"/>
                <a:gd name="T19" fmla="*/ 261 h 361"/>
                <a:gd name="T20" fmla="*/ 130 w 455"/>
                <a:gd name="T21" fmla="*/ 272 h 361"/>
                <a:gd name="T22" fmla="*/ 0 w 455"/>
                <a:gd name="T23" fmla="*/ 358 h 361"/>
                <a:gd name="T24" fmla="*/ 189 w 455"/>
                <a:gd name="T25" fmla="*/ 0 h 361"/>
                <a:gd name="T26" fmla="*/ 272 w 455"/>
                <a:gd name="T27" fmla="*/ 0 h 361"/>
                <a:gd name="T28" fmla="*/ 367 w 455"/>
                <a:gd name="T29" fmla="*/ 184 h 361"/>
                <a:gd name="T30" fmla="*/ 411 w 455"/>
                <a:gd name="T31" fmla="*/ 166 h 361"/>
                <a:gd name="T32" fmla="*/ 420 w 455"/>
                <a:gd name="T33" fmla="*/ 184 h 361"/>
                <a:gd name="T34" fmla="*/ 378 w 455"/>
                <a:gd name="T35" fmla="*/ 201 h 361"/>
                <a:gd name="T36" fmla="*/ 455 w 455"/>
                <a:gd name="T37" fmla="*/ 361 h 361"/>
                <a:gd name="T38" fmla="*/ 378 w 455"/>
                <a:gd name="T39" fmla="*/ 361 h 361"/>
                <a:gd name="T40" fmla="*/ 316 w 455"/>
                <a:gd name="T41" fmla="*/ 228 h 361"/>
                <a:gd name="T42" fmla="*/ 284 w 455"/>
                <a:gd name="T43" fmla="*/ 246 h 361"/>
                <a:gd name="T44" fmla="*/ 254 w 455"/>
                <a:gd name="T45" fmla="*/ 261 h 361"/>
                <a:gd name="T46" fmla="*/ 222 w 455"/>
                <a:gd name="T47" fmla="*/ 278 h 361"/>
                <a:gd name="T48" fmla="*/ 192 w 455"/>
                <a:gd name="T49" fmla="*/ 296 h 361"/>
                <a:gd name="T50" fmla="*/ 165 w 455"/>
                <a:gd name="T51" fmla="*/ 311 h 361"/>
                <a:gd name="T52" fmla="*/ 136 w 455"/>
                <a:gd name="T53" fmla="*/ 329 h 361"/>
                <a:gd name="T54" fmla="*/ 109 w 455"/>
                <a:gd name="T55" fmla="*/ 343 h 361"/>
                <a:gd name="T56" fmla="*/ 86 w 455"/>
                <a:gd name="T57" fmla="*/ 358 h 361"/>
                <a:gd name="T58" fmla="*/ 0 w 455"/>
                <a:gd name="T59" fmla="*/ 35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5" h="361">
                  <a:moveTo>
                    <a:pt x="130" y="272"/>
                  </a:moveTo>
                  <a:lnTo>
                    <a:pt x="233" y="59"/>
                  </a:lnTo>
                  <a:lnTo>
                    <a:pt x="301" y="198"/>
                  </a:lnTo>
                  <a:lnTo>
                    <a:pt x="278" y="207"/>
                  </a:lnTo>
                  <a:lnTo>
                    <a:pt x="257" y="216"/>
                  </a:lnTo>
                  <a:lnTo>
                    <a:pt x="236" y="225"/>
                  </a:lnTo>
                  <a:lnTo>
                    <a:pt x="216" y="234"/>
                  </a:lnTo>
                  <a:lnTo>
                    <a:pt x="192" y="243"/>
                  </a:lnTo>
                  <a:lnTo>
                    <a:pt x="171" y="252"/>
                  </a:lnTo>
                  <a:lnTo>
                    <a:pt x="151" y="261"/>
                  </a:lnTo>
                  <a:lnTo>
                    <a:pt x="130" y="272"/>
                  </a:lnTo>
                  <a:close/>
                  <a:moveTo>
                    <a:pt x="0" y="358"/>
                  </a:moveTo>
                  <a:lnTo>
                    <a:pt x="189" y="0"/>
                  </a:lnTo>
                  <a:lnTo>
                    <a:pt x="272" y="0"/>
                  </a:lnTo>
                  <a:lnTo>
                    <a:pt x="367" y="184"/>
                  </a:lnTo>
                  <a:lnTo>
                    <a:pt x="411" y="166"/>
                  </a:lnTo>
                  <a:lnTo>
                    <a:pt x="420" y="184"/>
                  </a:lnTo>
                  <a:lnTo>
                    <a:pt x="378" y="201"/>
                  </a:lnTo>
                  <a:lnTo>
                    <a:pt x="455" y="361"/>
                  </a:lnTo>
                  <a:lnTo>
                    <a:pt x="378" y="361"/>
                  </a:lnTo>
                  <a:lnTo>
                    <a:pt x="316" y="228"/>
                  </a:lnTo>
                  <a:lnTo>
                    <a:pt x="284" y="246"/>
                  </a:lnTo>
                  <a:lnTo>
                    <a:pt x="254" y="261"/>
                  </a:lnTo>
                  <a:lnTo>
                    <a:pt x="222" y="278"/>
                  </a:lnTo>
                  <a:lnTo>
                    <a:pt x="192" y="296"/>
                  </a:lnTo>
                  <a:lnTo>
                    <a:pt x="165" y="311"/>
                  </a:lnTo>
                  <a:lnTo>
                    <a:pt x="136" y="329"/>
                  </a:lnTo>
                  <a:lnTo>
                    <a:pt x="109" y="343"/>
                  </a:lnTo>
                  <a:lnTo>
                    <a:pt x="86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0" y="6453188"/>
            <a:ext cx="8618538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257175"/>
            <a:ext cx="8347075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Headline, Arial 30pt, max 2 lines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463" y="1412875"/>
            <a:ext cx="8347075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1st level, 20pt</a:t>
            </a:r>
          </a:p>
          <a:p>
            <a:pPr lvl="1"/>
            <a:r>
              <a:rPr lang="en-GB" smtClean="0"/>
              <a:t>2nd level, Arial 18pt</a:t>
            </a:r>
          </a:p>
          <a:p>
            <a:pPr lvl="2"/>
            <a:r>
              <a:rPr lang="en-GB" smtClean="0"/>
              <a:t>3rd level, Arial 16pt</a:t>
            </a:r>
          </a:p>
          <a:p>
            <a:pPr lvl="3"/>
            <a:r>
              <a:rPr lang="en-GB" smtClean="0"/>
              <a:t>4th level, Arial 14pt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463" y="6526213"/>
            <a:ext cx="65532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900" b="1"/>
            </a:lvl1pPr>
          </a:lstStyle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3A8A6EA3-04C4-42BA-B98F-815624773D91}" type="slidenum">
              <a:rPr lang="en-US" b="0"/>
              <a:pPr/>
              <a:t>‹Nr.›</a:t>
            </a:fld>
            <a:endParaRPr lang="en-US" b="0"/>
          </a:p>
        </p:txBody>
      </p:sp>
      <p:sp>
        <p:nvSpPr>
          <p:cNvPr id="1038" name="Freeform 14"/>
          <p:cNvSpPr>
            <a:spLocks/>
          </p:cNvSpPr>
          <p:nvPr/>
        </p:nvSpPr>
        <p:spPr bwMode="auto">
          <a:xfrm>
            <a:off x="8828088" y="0"/>
            <a:ext cx="1076325" cy="1079500"/>
          </a:xfrm>
          <a:custGeom>
            <a:avLst/>
            <a:gdLst>
              <a:gd name="T0" fmla="*/ 680 w 680"/>
              <a:gd name="T1" fmla="*/ 342 h 680"/>
              <a:gd name="T2" fmla="*/ 680 w 680"/>
              <a:gd name="T3" fmla="*/ 342 h 680"/>
              <a:gd name="T4" fmla="*/ 680 w 680"/>
              <a:gd name="T5" fmla="*/ 342 h 680"/>
              <a:gd name="T6" fmla="*/ 680 w 680"/>
              <a:gd name="T7" fmla="*/ 0 h 680"/>
              <a:gd name="T8" fmla="*/ 338 w 680"/>
              <a:gd name="T9" fmla="*/ 0 h 680"/>
              <a:gd name="T10" fmla="*/ 0 w 680"/>
              <a:gd name="T11" fmla="*/ 342 h 680"/>
              <a:gd name="T12" fmla="*/ 0 w 680"/>
              <a:gd name="T13" fmla="*/ 342 h 680"/>
              <a:gd name="T14" fmla="*/ 0 w 680"/>
              <a:gd name="T15" fmla="*/ 342 h 680"/>
              <a:gd name="T16" fmla="*/ 0 w 680"/>
              <a:gd name="T17" fmla="*/ 680 h 680"/>
              <a:gd name="T18" fmla="*/ 342 w 680"/>
              <a:gd name="T19" fmla="*/ 680 h 680"/>
              <a:gd name="T20" fmla="*/ 342 w 680"/>
              <a:gd name="T21" fmla="*/ 680 h 680"/>
              <a:gd name="T22" fmla="*/ 680 w 680"/>
              <a:gd name="T23" fmla="*/ 342 h 680"/>
              <a:gd name="T24" fmla="*/ 680 w 680"/>
              <a:gd name="T25" fmla="*/ 342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80" h="680">
                <a:moveTo>
                  <a:pt x="680" y="342"/>
                </a:moveTo>
                <a:cubicBezTo>
                  <a:pt x="680" y="342"/>
                  <a:pt x="680" y="342"/>
                  <a:pt x="680" y="342"/>
                </a:cubicBezTo>
                <a:cubicBezTo>
                  <a:pt x="680" y="342"/>
                  <a:pt x="680" y="342"/>
                  <a:pt x="680" y="342"/>
                </a:cubicBezTo>
                <a:cubicBezTo>
                  <a:pt x="680" y="0"/>
                  <a:pt x="680" y="0"/>
                  <a:pt x="680" y="0"/>
                </a:cubicBezTo>
                <a:cubicBezTo>
                  <a:pt x="604" y="0"/>
                  <a:pt x="526" y="0"/>
                  <a:pt x="338" y="0"/>
                </a:cubicBezTo>
                <a:cubicBezTo>
                  <a:pt x="152" y="0"/>
                  <a:pt x="0" y="152"/>
                  <a:pt x="0" y="342"/>
                </a:cubicBezTo>
                <a:cubicBezTo>
                  <a:pt x="0" y="342"/>
                  <a:pt x="0" y="342"/>
                  <a:pt x="0" y="342"/>
                </a:cubicBezTo>
                <a:cubicBezTo>
                  <a:pt x="0" y="342"/>
                  <a:pt x="0" y="342"/>
                  <a:pt x="0" y="342"/>
                </a:cubicBezTo>
                <a:cubicBezTo>
                  <a:pt x="0" y="680"/>
                  <a:pt x="0" y="680"/>
                  <a:pt x="0" y="680"/>
                </a:cubicBezTo>
                <a:cubicBezTo>
                  <a:pt x="342" y="680"/>
                  <a:pt x="342" y="680"/>
                  <a:pt x="342" y="680"/>
                </a:cubicBezTo>
                <a:cubicBezTo>
                  <a:pt x="342" y="680"/>
                  <a:pt x="342" y="680"/>
                  <a:pt x="342" y="680"/>
                </a:cubicBezTo>
                <a:cubicBezTo>
                  <a:pt x="528" y="680"/>
                  <a:pt x="680" y="528"/>
                  <a:pt x="680" y="342"/>
                </a:cubicBezTo>
                <a:cubicBezTo>
                  <a:pt x="680" y="342"/>
                  <a:pt x="680" y="342"/>
                  <a:pt x="680" y="34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 rot="21600000">
            <a:off x="6540500" y="6562725"/>
            <a:ext cx="2100263" cy="9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937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547688" defTabSz="10937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093788" defTabSz="10937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41475" defTabSz="10937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187575" defTabSz="109378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644775" defTabSz="1093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1975" defTabSz="1093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59175" defTabSz="1093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16375" defTabSz="10937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lnSpc>
                <a:spcPct val="90000"/>
              </a:lnSpc>
              <a:buClrTx/>
              <a:buFontTx/>
              <a:buNone/>
            </a:pPr>
            <a:r>
              <a:rPr lang="en-US" sz="700"/>
              <a:t> All rights reserved</a:t>
            </a:r>
          </a:p>
        </p:txBody>
      </p:sp>
      <p:sp>
        <p:nvSpPr>
          <p:cNvPr id="1058" name="Text Box 34"/>
          <p:cNvSpPr txBox="1">
            <a:spLocks noChangeArrowheads="1"/>
          </p:cNvSpPr>
          <p:nvPr/>
        </p:nvSpPr>
        <p:spPr bwMode="auto">
          <a:xfrm>
            <a:off x="273050" y="6165850"/>
            <a:ext cx="9207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buFont typeface="Arial" charset="0"/>
              <a:buNone/>
            </a:pPr>
            <a:r>
              <a:rPr lang="de-DE" sz="1400" b="1">
                <a:solidFill>
                  <a:schemeClr val="tx2"/>
                </a:solidFill>
              </a:rPr>
              <a:t>AREVA NP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hf sldNum="0" hdr="0" dt="0"/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271463" indent="-271463" algn="l" rtl="0" fontAlgn="base">
        <a:spcBef>
          <a:spcPct val="20000"/>
        </a:spcBef>
        <a:spcAft>
          <a:spcPct val="20000"/>
        </a:spcAft>
        <a:buClr>
          <a:schemeClr val="tx2"/>
        </a:buClr>
        <a:buFont typeface="Arial" charset="0"/>
        <a:buBlip>
          <a:blip r:embed="rId14"/>
        </a:buBlip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fontAlgn="base">
        <a:spcBef>
          <a:spcPct val="20000"/>
        </a:spcBef>
        <a:spcAft>
          <a:spcPct val="10000"/>
        </a:spcAft>
        <a:buClr>
          <a:schemeClr val="accent1"/>
        </a:buClr>
        <a:buSzPct val="95000"/>
        <a:buFont typeface="Wingdings" pitchFamily="2" charset="2"/>
        <a:buChar char="u"/>
        <a:defRPr b="1">
          <a:solidFill>
            <a:schemeClr val="tx1"/>
          </a:solidFill>
          <a:latin typeface="+mn-lt"/>
        </a:defRPr>
      </a:lvl2pPr>
      <a:lvl3pPr marL="1073150" indent="-176213" algn="l" rtl="0" fontAlgn="base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1600">
          <a:solidFill>
            <a:schemeClr val="tx1"/>
          </a:solidFill>
          <a:latin typeface="+mn-lt"/>
        </a:defRPr>
      </a:lvl3pPr>
      <a:lvl4pPr marL="1436688" indent="-936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fontAlgn="base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fontAlgn="base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fontAlgn="base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fontAlgn="base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fontAlgn="base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3621088" y="2633663"/>
            <a:ext cx="2663825" cy="1590675"/>
            <a:chOff x="1621" y="1297"/>
            <a:chExt cx="2537" cy="1514"/>
          </a:xfrm>
        </p:grpSpPr>
        <p:sp>
          <p:nvSpPr>
            <p:cNvPr id="5136" name="Freeform 16"/>
            <p:cNvSpPr>
              <a:spLocks noEditPoints="1"/>
            </p:cNvSpPr>
            <p:nvPr/>
          </p:nvSpPr>
          <p:spPr bwMode="auto">
            <a:xfrm>
              <a:off x="2334" y="1297"/>
              <a:ext cx="1094" cy="863"/>
            </a:xfrm>
            <a:custGeom>
              <a:avLst/>
              <a:gdLst>
                <a:gd name="T0" fmla="*/ 307 w 1094"/>
                <a:gd name="T1" fmla="*/ 651 h 863"/>
                <a:gd name="T2" fmla="*/ 558 w 1094"/>
                <a:gd name="T3" fmla="*/ 142 h 863"/>
                <a:gd name="T4" fmla="*/ 718 w 1094"/>
                <a:gd name="T5" fmla="*/ 479 h 863"/>
                <a:gd name="T6" fmla="*/ 668 w 1094"/>
                <a:gd name="T7" fmla="*/ 497 h 863"/>
                <a:gd name="T8" fmla="*/ 615 w 1094"/>
                <a:gd name="T9" fmla="*/ 517 h 863"/>
                <a:gd name="T10" fmla="*/ 564 w 1094"/>
                <a:gd name="T11" fmla="*/ 538 h 863"/>
                <a:gd name="T12" fmla="*/ 514 w 1094"/>
                <a:gd name="T13" fmla="*/ 559 h 863"/>
                <a:gd name="T14" fmla="*/ 461 w 1094"/>
                <a:gd name="T15" fmla="*/ 580 h 863"/>
                <a:gd name="T16" fmla="*/ 411 w 1094"/>
                <a:gd name="T17" fmla="*/ 603 h 863"/>
                <a:gd name="T18" fmla="*/ 357 w 1094"/>
                <a:gd name="T19" fmla="*/ 627 h 863"/>
                <a:gd name="T20" fmla="*/ 307 w 1094"/>
                <a:gd name="T21" fmla="*/ 651 h 863"/>
                <a:gd name="T22" fmla="*/ 0 w 1094"/>
                <a:gd name="T23" fmla="*/ 861 h 863"/>
                <a:gd name="T24" fmla="*/ 452 w 1094"/>
                <a:gd name="T25" fmla="*/ 0 h 863"/>
                <a:gd name="T26" fmla="*/ 650 w 1094"/>
                <a:gd name="T27" fmla="*/ 0 h 863"/>
                <a:gd name="T28" fmla="*/ 875 w 1094"/>
                <a:gd name="T29" fmla="*/ 438 h 863"/>
                <a:gd name="T30" fmla="*/ 984 w 1094"/>
                <a:gd name="T31" fmla="*/ 399 h 863"/>
                <a:gd name="T32" fmla="*/ 1005 w 1094"/>
                <a:gd name="T33" fmla="*/ 438 h 863"/>
                <a:gd name="T34" fmla="*/ 907 w 1094"/>
                <a:gd name="T35" fmla="*/ 485 h 863"/>
                <a:gd name="T36" fmla="*/ 1094 w 1094"/>
                <a:gd name="T37" fmla="*/ 863 h 863"/>
                <a:gd name="T38" fmla="*/ 904 w 1094"/>
                <a:gd name="T39" fmla="*/ 863 h 863"/>
                <a:gd name="T40" fmla="*/ 754 w 1094"/>
                <a:gd name="T41" fmla="*/ 550 h 863"/>
                <a:gd name="T42" fmla="*/ 680 w 1094"/>
                <a:gd name="T43" fmla="*/ 588 h 863"/>
                <a:gd name="T44" fmla="*/ 606 w 1094"/>
                <a:gd name="T45" fmla="*/ 627 h 863"/>
                <a:gd name="T46" fmla="*/ 532 w 1094"/>
                <a:gd name="T47" fmla="*/ 668 h 863"/>
                <a:gd name="T48" fmla="*/ 461 w 1094"/>
                <a:gd name="T49" fmla="*/ 707 h 863"/>
                <a:gd name="T50" fmla="*/ 390 w 1094"/>
                <a:gd name="T51" fmla="*/ 745 h 863"/>
                <a:gd name="T52" fmla="*/ 325 w 1094"/>
                <a:gd name="T53" fmla="*/ 784 h 863"/>
                <a:gd name="T54" fmla="*/ 263 w 1094"/>
                <a:gd name="T55" fmla="*/ 822 h 863"/>
                <a:gd name="T56" fmla="*/ 204 w 1094"/>
                <a:gd name="T57" fmla="*/ 861 h 863"/>
                <a:gd name="T58" fmla="*/ 0 w 1094"/>
                <a:gd name="T59" fmla="*/ 861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94" h="863">
                  <a:moveTo>
                    <a:pt x="307" y="651"/>
                  </a:moveTo>
                  <a:lnTo>
                    <a:pt x="558" y="142"/>
                  </a:lnTo>
                  <a:lnTo>
                    <a:pt x="718" y="479"/>
                  </a:lnTo>
                  <a:lnTo>
                    <a:pt x="668" y="497"/>
                  </a:lnTo>
                  <a:lnTo>
                    <a:pt x="615" y="517"/>
                  </a:lnTo>
                  <a:lnTo>
                    <a:pt x="564" y="538"/>
                  </a:lnTo>
                  <a:lnTo>
                    <a:pt x="514" y="559"/>
                  </a:lnTo>
                  <a:lnTo>
                    <a:pt x="461" y="580"/>
                  </a:lnTo>
                  <a:lnTo>
                    <a:pt x="411" y="603"/>
                  </a:lnTo>
                  <a:lnTo>
                    <a:pt x="357" y="627"/>
                  </a:lnTo>
                  <a:lnTo>
                    <a:pt x="307" y="651"/>
                  </a:lnTo>
                  <a:close/>
                  <a:moveTo>
                    <a:pt x="0" y="861"/>
                  </a:moveTo>
                  <a:lnTo>
                    <a:pt x="452" y="0"/>
                  </a:lnTo>
                  <a:lnTo>
                    <a:pt x="650" y="0"/>
                  </a:lnTo>
                  <a:lnTo>
                    <a:pt x="875" y="438"/>
                  </a:lnTo>
                  <a:lnTo>
                    <a:pt x="984" y="399"/>
                  </a:lnTo>
                  <a:lnTo>
                    <a:pt x="1005" y="438"/>
                  </a:lnTo>
                  <a:lnTo>
                    <a:pt x="907" y="485"/>
                  </a:lnTo>
                  <a:lnTo>
                    <a:pt x="1094" y="863"/>
                  </a:lnTo>
                  <a:lnTo>
                    <a:pt x="904" y="863"/>
                  </a:lnTo>
                  <a:lnTo>
                    <a:pt x="754" y="550"/>
                  </a:lnTo>
                  <a:lnTo>
                    <a:pt x="680" y="588"/>
                  </a:lnTo>
                  <a:lnTo>
                    <a:pt x="606" y="627"/>
                  </a:lnTo>
                  <a:lnTo>
                    <a:pt x="532" y="668"/>
                  </a:lnTo>
                  <a:lnTo>
                    <a:pt x="461" y="707"/>
                  </a:lnTo>
                  <a:lnTo>
                    <a:pt x="390" y="745"/>
                  </a:lnTo>
                  <a:lnTo>
                    <a:pt x="325" y="784"/>
                  </a:lnTo>
                  <a:lnTo>
                    <a:pt x="263" y="822"/>
                  </a:lnTo>
                  <a:lnTo>
                    <a:pt x="204" y="861"/>
                  </a:lnTo>
                  <a:lnTo>
                    <a:pt x="0" y="86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7" name="Freeform 17"/>
            <p:cNvSpPr>
              <a:spLocks noEditPoints="1"/>
            </p:cNvSpPr>
            <p:nvPr/>
          </p:nvSpPr>
          <p:spPr bwMode="auto">
            <a:xfrm>
              <a:off x="3703" y="2450"/>
              <a:ext cx="455" cy="361"/>
            </a:xfrm>
            <a:custGeom>
              <a:avLst/>
              <a:gdLst>
                <a:gd name="T0" fmla="*/ 127 w 455"/>
                <a:gd name="T1" fmla="*/ 272 h 361"/>
                <a:gd name="T2" fmla="*/ 230 w 455"/>
                <a:gd name="T3" fmla="*/ 59 h 361"/>
                <a:gd name="T4" fmla="*/ 298 w 455"/>
                <a:gd name="T5" fmla="*/ 198 h 361"/>
                <a:gd name="T6" fmla="*/ 278 w 455"/>
                <a:gd name="T7" fmla="*/ 207 h 361"/>
                <a:gd name="T8" fmla="*/ 254 w 455"/>
                <a:gd name="T9" fmla="*/ 216 h 361"/>
                <a:gd name="T10" fmla="*/ 233 w 455"/>
                <a:gd name="T11" fmla="*/ 225 h 361"/>
                <a:gd name="T12" fmla="*/ 213 w 455"/>
                <a:gd name="T13" fmla="*/ 234 h 361"/>
                <a:gd name="T14" fmla="*/ 192 w 455"/>
                <a:gd name="T15" fmla="*/ 243 h 361"/>
                <a:gd name="T16" fmla="*/ 168 w 455"/>
                <a:gd name="T17" fmla="*/ 252 h 361"/>
                <a:gd name="T18" fmla="*/ 148 w 455"/>
                <a:gd name="T19" fmla="*/ 261 h 361"/>
                <a:gd name="T20" fmla="*/ 127 w 455"/>
                <a:gd name="T21" fmla="*/ 272 h 361"/>
                <a:gd name="T22" fmla="*/ 0 w 455"/>
                <a:gd name="T23" fmla="*/ 358 h 361"/>
                <a:gd name="T24" fmla="*/ 186 w 455"/>
                <a:gd name="T25" fmla="*/ 0 h 361"/>
                <a:gd name="T26" fmla="*/ 269 w 455"/>
                <a:gd name="T27" fmla="*/ 0 h 361"/>
                <a:gd name="T28" fmla="*/ 363 w 455"/>
                <a:gd name="T29" fmla="*/ 184 h 361"/>
                <a:gd name="T30" fmla="*/ 408 w 455"/>
                <a:gd name="T31" fmla="*/ 166 h 361"/>
                <a:gd name="T32" fmla="*/ 417 w 455"/>
                <a:gd name="T33" fmla="*/ 184 h 361"/>
                <a:gd name="T34" fmla="*/ 375 w 455"/>
                <a:gd name="T35" fmla="*/ 201 h 361"/>
                <a:gd name="T36" fmla="*/ 455 w 455"/>
                <a:gd name="T37" fmla="*/ 361 h 361"/>
                <a:gd name="T38" fmla="*/ 375 w 455"/>
                <a:gd name="T39" fmla="*/ 361 h 361"/>
                <a:gd name="T40" fmla="*/ 313 w 455"/>
                <a:gd name="T41" fmla="*/ 228 h 361"/>
                <a:gd name="T42" fmla="*/ 281 w 455"/>
                <a:gd name="T43" fmla="*/ 246 h 361"/>
                <a:gd name="T44" fmla="*/ 251 w 455"/>
                <a:gd name="T45" fmla="*/ 261 h 361"/>
                <a:gd name="T46" fmla="*/ 222 w 455"/>
                <a:gd name="T47" fmla="*/ 278 h 361"/>
                <a:gd name="T48" fmla="*/ 189 w 455"/>
                <a:gd name="T49" fmla="*/ 296 h 361"/>
                <a:gd name="T50" fmla="*/ 162 w 455"/>
                <a:gd name="T51" fmla="*/ 311 h 361"/>
                <a:gd name="T52" fmla="*/ 133 w 455"/>
                <a:gd name="T53" fmla="*/ 329 h 361"/>
                <a:gd name="T54" fmla="*/ 109 w 455"/>
                <a:gd name="T55" fmla="*/ 343 h 361"/>
                <a:gd name="T56" fmla="*/ 83 w 455"/>
                <a:gd name="T57" fmla="*/ 358 h 361"/>
                <a:gd name="T58" fmla="*/ 0 w 455"/>
                <a:gd name="T59" fmla="*/ 35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5" h="361">
                  <a:moveTo>
                    <a:pt x="127" y="272"/>
                  </a:moveTo>
                  <a:lnTo>
                    <a:pt x="230" y="59"/>
                  </a:lnTo>
                  <a:lnTo>
                    <a:pt x="298" y="198"/>
                  </a:lnTo>
                  <a:lnTo>
                    <a:pt x="278" y="207"/>
                  </a:lnTo>
                  <a:lnTo>
                    <a:pt x="254" y="216"/>
                  </a:lnTo>
                  <a:lnTo>
                    <a:pt x="233" y="225"/>
                  </a:lnTo>
                  <a:lnTo>
                    <a:pt x="213" y="234"/>
                  </a:lnTo>
                  <a:lnTo>
                    <a:pt x="192" y="243"/>
                  </a:lnTo>
                  <a:lnTo>
                    <a:pt x="168" y="252"/>
                  </a:lnTo>
                  <a:lnTo>
                    <a:pt x="148" y="261"/>
                  </a:lnTo>
                  <a:lnTo>
                    <a:pt x="127" y="272"/>
                  </a:lnTo>
                  <a:close/>
                  <a:moveTo>
                    <a:pt x="0" y="358"/>
                  </a:moveTo>
                  <a:lnTo>
                    <a:pt x="186" y="0"/>
                  </a:lnTo>
                  <a:lnTo>
                    <a:pt x="269" y="0"/>
                  </a:lnTo>
                  <a:lnTo>
                    <a:pt x="363" y="184"/>
                  </a:lnTo>
                  <a:lnTo>
                    <a:pt x="408" y="166"/>
                  </a:lnTo>
                  <a:lnTo>
                    <a:pt x="417" y="184"/>
                  </a:lnTo>
                  <a:lnTo>
                    <a:pt x="375" y="201"/>
                  </a:lnTo>
                  <a:lnTo>
                    <a:pt x="455" y="361"/>
                  </a:lnTo>
                  <a:lnTo>
                    <a:pt x="375" y="361"/>
                  </a:lnTo>
                  <a:lnTo>
                    <a:pt x="313" y="228"/>
                  </a:lnTo>
                  <a:lnTo>
                    <a:pt x="281" y="246"/>
                  </a:lnTo>
                  <a:lnTo>
                    <a:pt x="251" y="261"/>
                  </a:lnTo>
                  <a:lnTo>
                    <a:pt x="222" y="278"/>
                  </a:lnTo>
                  <a:lnTo>
                    <a:pt x="189" y="296"/>
                  </a:lnTo>
                  <a:lnTo>
                    <a:pt x="162" y="311"/>
                  </a:lnTo>
                  <a:lnTo>
                    <a:pt x="133" y="329"/>
                  </a:lnTo>
                  <a:lnTo>
                    <a:pt x="109" y="343"/>
                  </a:lnTo>
                  <a:lnTo>
                    <a:pt x="83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3209" y="2450"/>
              <a:ext cx="461" cy="361"/>
            </a:xfrm>
            <a:custGeom>
              <a:avLst/>
              <a:gdLst>
                <a:gd name="T0" fmla="*/ 0 w 461"/>
                <a:gd name="T1" fmla="*/ 0 h 361"/>
                <a:gd name="T2" fmla="*/ 86 w 461"/>
                <a:gd name="T3" fmla="*/ 0 h 361"/>
                <a:gd name="T4" fmla="*/ 231 w 461"/>
                <a:gd name="T5" fmla="*/ 284 h 361"/>
                <a:gd name="T6" fmla="*/ 375 w 461"/>
                <a:gd name="T7" fmla="*/ 0 h 361"/>
                <a:gd name="T8" fmla="*/ 461 w 461"/>
                <a:gd name="T9" fmla="*/ 0 h 361"/>
                <a:gd name="T10" fmla="*/ 272 w 461"/>
                <a:gd name="T11" fmla="*/ 361 h 361"/>
                <a:gd name="T12" fmla="*/ 192 w 461"/>
                <a:gd name="T13" fmla="*/ 361 h 361"/>
                <a:gd name="T14" fmla="*/ 0 w 461"/>
                <a:gd name="T1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1" h="361">
                  <a:moveTo>
                    <a:pt x="0" y="0"/>
                  </a:moveTo>
                  <a:lnTo>
                    <a:pt x="86" y="0"/>
                  </a:lnTo>
                  <a:lnTo>
                    <a:pt x="231" y="284"/>
                  </a:lnTo>
                  <a:lnTo>
                    <a:pt x="375" y="0"/>
                  </a:lnTo>
                  <a:lnTo>
                    <a:pt x="461" y="0"/>
                  </a:lnTo>
                  <a:lnTo>
                    <a:pt x="272" y="361"/>
                  </a:lnTo>
                  <a:lnTo>
                    <a:pt x="192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2762" y="2453"/>
              <a:ext cx="340" cy="358"/>
            </a:xfrm>
            <a:custGeom>
              <a:avLst/>
              <a:gdLst>
                <a:gd name="T0" fmla="*/ 0 w 340"/>
                <a:gd name="T1" fmla="*/ 355 h 358"/>
                <a:gd name="T2" fmla="*/ 0 w 340"/>
                <a:gd name="T3" fmla="*/ 0 h 358"/>
                <a:gd name="T4" fmla="*/ 340 w 340"/>
                <a:gd name="T5" fmla="*/ 0 h 358"/>
                <a:gd name="T6" fmla="*/ 340 w 340"/>
                <a:gd name="T7" fmla="*/ 59 h 358"/>
                <a:gd name="T8" fmla="*/ 68 w 340"/>
                <a:gd name="T9" fmla="*/ 59 h 358"/>
                <a:gd name="T10" fmla="*/ 68 w 340"/>
                <a:gd name="T11" fmla="*/ 145 h 358"/>
                <a:gd name="T12" fmla="*/ 272 w 340"/>
                <a:gd name="T13" fmla="*/ 145 h 358"/>
                <a:gd name="T14" fmla="*/ 272 w 340"/>
                <a:gd name="T15" fmla="*/ 204 h 358"/>
                <a:gd name="T16" fmla="*/ 68 w 340"/>
                <a:gd name="T17" fmla="*/ 204 h 358"/>
                <a:gd name="T18" fmla="*/ 68 w 340"/>
                <a:gd name="T19" fmla="*/ 293 h 358"/>
                <a:gd name="T20" fmla="*/ 335 w 340"/>
                <a:gd name="T21" fmla="*/ 293 h 358"/>
                <a:gd name="T22" fmla="*/ 335 w 340"/>
                <a:gd name="T23" fmla="*/ 358 h 358"/>
                <a:gd name="T24" fmla="*/ 0 w 340"/>
                <a:gd name="T25" fmla="*/ 355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0" h="358">
                  <a:moveTo>
                    <a:pt x="0" y="355"/>
                  </a:moveTo>
                  <a:lnTo>
                    <a:pt x="0" y="0"/>
                  </a:lnTo>
                  <a:lnTo>
                    <a:pt x="340" y="0"/>
                  </a:lnTo>
                  <a:lnTo>
                    <a:pt x="340" y="59"/>
                  </a:lnTo>
                  <a:lnTo>
                    <a:pt x="68" y="59"/>
                  </a:lnTo>
                  <a:lnTo>
                    <a:pt x="68" y="145"/>
                  </a:lnTo>
                  <a:lnTo>
                    <a:pt x="272" y="145"/>
                  </a:lnTo>
                  <a:lnTo>
                    <a:pt x="272" y="204"/>
                  </a:lnTo>
                  <a:lnTo>
                    <a:pt x="68" y="204"/>
                  </a:lnTo>
                  <a:lnTo>
                    <a:pt x="68" y="293"/>
                  </a:lnTo>
                  <a:lnTo>
                    <a:pt x="335" y="293"/>
                  </a:lnTo>
                  <a:lnTo>
                    <a:pt x="335" y="358"/>
                  </a:lnTo>
                  <a:lnTo>
                    <a:pt x="0" y="35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0" name="Freeform 20"/>
            <p:cNvSpPr>
              <a:spLocks noEditPoints="1"/>
            </p:cNvSpPr>
            <p:nvPr/>
          </p:nvSpPr>
          <p:spPr bwMode="auto">
            <a:xfrm>
              <a:off x="2195" y="2453"/>
              <a:ext cx="402" cy="358"/>
            </a:xfrm>
            <a:custGeom>
              <a:avLst/>
              <a:gdLst>
                <a:gd name="T0" fmla="*/ 0 w 402"/>
                <a:gd name="T1" fmla="*/ 358 h 358"/>
                <a:gd name="T2" fmla="*/ 0 w 402"/>
                <a:gd name="T3" fmla="*/ 0 h 358"/>
                <a:gd name="T4" fmla="*/ 263 w 402"/>
                <a:gd name="T5" fmla="*/ 0 h 358"/>
                <a:gd name="T6" fmla="*/ 289 w 402"/>
                <a:gd name="T7" fmla="*/ 3 h 358"/>
                <a:gd name="T8" fmla="*/ 313 w 402"/>
                <a:gd name="T9" fmla="*/ 9 h 358"/>
                <a:gd name="T10" fmla="*/ 334 w 402"/>
                <a:gd name="T11" fmla="*/ 18 h 358"/>
                <a:gd name="T12" fmla="*/ 351 w 402"/>
                <a:gd name="T13" fmla="*/ 30 h 358"/>
                <a:gd name="T14" fmla="*/ 366 w 402"/>
                <a:gd name="T15" fmla="*/ 45 h 358"/>
                <a:gd name="T16" fmla="*/ 378 w 402"/>
                <a:gd name="T17" fmla="*/ 62 h 358"/>
                <a:gd name="T18" fmla="*/ 384 w 402"/>
                <a:gd name="T19" fmla="*/ 83 h 358"/>
                <a:gd name="T20" fmla="*/ 387 w 402"/>
                <a:gd name="T21" fmla="*/ 110 h 358"/>
                <a:gd name="T22" fmla="*/ 384 w 402"/>
                <a:gd name="T23" fmla="*/ 130 h 358"/>
                <a:gd name="T24" fmla="*/ 381 w 402"/>
                <a:gd name="T25" fmla="*/ 148 h 358"/>
                <a:gd name="T26" fmla="*/ 372 w 402"/>
                <a:gd name="T27" fmla="*/ 166 h 358"/>
                <a:gd name="T28" fmla="*/ 363 w 402"/>
                <a:gd name="T29" fmla="*/ 181 h 358"/>
                <a:gd name="T30" fmla="*/ 348 w 402"/>
                <a:gd name="T31" fmla="*/ 193 h 358"/>
                <a:gd name="T32" fmla="*/ 331 w 402"/>
                <a:gd name="T33" fmla="*/ 201 h 358"/>
                <a:gd name="T34" fmla="*/ 307 w 402"/>
                <a:gd name="T35" fmla="*/ 210 h 358"/>
                <a:gd name="T36" fmla="*/ 280 w 402"/>
                <a:gd name="T37" fmla="*/ 216 h 358"/>
                <a:gd name="T38" fmla="*/ 402 w 402"/>
                <a:gd name="T39" fmla="*/ 358 h 358"/>
                <a:gd name="T40" fmla="*/ 304 w 402"/>
                <a:gd name="T41" fmla="*/ 358 h 358"/>
                <a:gd name="T42" fmla="*/ 198 w 402"/>
                <a:gd name="T43" fmla="*/ 219 h 358"/>
                <a:gd name="T44" fmla="*/ 79 w 402"/>
                <a:gd name="T45" fmla="*/ 219 h 358"/>
                <a:gd name="T46" fmla="*/ 79 w 402"/>
                <a:gd name="T47" fmla="*/ 358 h 358"/>
                <a:gd name="T48" fmla="*/ 0 w 402"/>
                <a:gd name="T49" fmla="*/ 358 h 358"/>
                <a:gd name="T50" fmla="*/ 76 w 402"/>
                <a:gd name="T51" fmla="*/ 160 h 358"/>
                <a:gd name="T52" fmla="*/ 76 w 402"/>
                <a:gd name="T53" fmla="*/ 56 h 358"/>
                <a:gd name="T54" fmla="*/ 263 w 402"/>
                <a:gd name="T55" fmla="*/ 56 h 358"/>
                <a:gd name="T56" fmla="*/ 275 w 402"/>
                <a:gd name="T57" fmla="*/ 56 h 358"/>
                <a:gd name="T58" fmla="*/ 286 w 402"/>
                <a:gd name="T59" fmla="*/ 62 h 358"/>
                <a:gd name="T60" fmla="*/ 298 w 402"/>
                <a:gd name="T61" fmla="*/ 65 h 358"/>
                <a:gd name="T62" fmla="*/ 307 w 402"/>
                <a:gd name="T63" fmla="*/ 74 h 358"/>
                <a:gd name="T64" fmla="*/ 313 w 402"/>
                <a:gd name="T65" fmla="*/ 80 h 358"/>
                <a:gd name="T66" fmla="*/ 319 w 402"/>
                <a:gd name="T67" fmla="*/ 89 h 358"/>
                <a:gd name="T68" fmla="*/ 322 w 402"/>
                <a:gd name="T69" fmla="*/ 101 h 358"/>
                <a:gd name="T70" fmla="*/ 322 w 402"/>
                <a:gd name="T71" fmla="*/ 110 h 358"/>
                <a:gd name="T72" fmla="*/ 322 w 402"/>
                <a:gd name="T73" fmla="*/ 119 h 358"/>
                <a:gd name="T74" fmla="*/ 319 w 402"/>
                <a:gd name="T75" fmla="*/ 130 h 358"/>
                <a:gd name="T76" fmla="*/ 313 w 402"/>
                <a:gd name="T77" fmla="*/ 139 h 358"/>
                <a:gd name="T78" fmla="*/ 307 w 402"/>
                <a:gd name="T79" fmla="*/ 145 h 358"/>
                <a:gd name="T80" fmla="*/ 298 w 402"/>
                <a:gd name="T81" fmla="*/ 151 h 358"/>
                <a:gd name="T82" fmla="*/ 286 w 402"/>
                <a:gd name="T83" fmla="*/ 157 h 358"/>
                <a:gd name="T84" fmla="*/ 278 w 402"/>
                <a:gd name="T85" fmla="*/ 157 h 358"/>
                <a:gd name="T86" fmla="*/ 266 w 402"/>
                <a:gd name="T87" fmla="*/ 160 h 358"/>
                <a:gd name="T88" fmla="*/ 76 w 402"/>
                <a:gd name="T89" fmla="*/ 16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2" h="358">
                  <a:moveTo>
                    <a:pt x="0" y="358"/>
                  </a:moveTo>
                  <a:lnTo>
                    <a:pt x="0" y="0"/>
                  </a:lnTo>
                  <a:lnTo>
                    <a:pt x="263" y="0"/>
                  </a:lnTo>
                  <a:lnTo>
                    <a:pt x="289" y="3"/>
                  </a:lnTo>
                  <a:lnTo>
                    <a:pt x="313" y="9"/>
                  </a:lnTo>
                  <a:lnTo>
                    <a:pt x="334" y="18"/>
                  </a:lnTo>
                  <a:lnTo>
                    <a:pt x="351" y="30"/>
                  </a:lnTo>
                  <a:lnTo>
                    <a:pt x="366" y="45"/>
                  </a:lnTo>
                  <a:lnTo>
                    <a:pt x="378" y="62"/>
                  </a:lnTo>
                  <a:lnTo>
                    <a:pt x="384" y="83"/>
                  </a:lnTo>
                  <a:lnTo>
                    <a:pt x="387" y="110"/>
                  </a:lnTo>
                  <a:lnTo>
                    <a:pt x="384" y="130"/>
                  </a:lnTo>
                  <a:lnTo>
                    <a:pt x="381" y="148"/>
                  </a:lnTo>
                  <a:lnTo>
                    <a:pt x="372" y="166"/>
                  </a:lnTo>
                  <a:lnTo>
                    <a:pt x="363" y="181"/>
                  </a:lnTo>
                  <a:lnTo>
                    <a:pt x="348" y="193"/>
                  </a:lnTo>
                  <a:lnTo>
                    <a:pt x="331" y="201"/>
                  </a:lnTo>
                  <a:lnTo>
                    <a:pt x="307" y="210"/>
                  </a:lnTo>
                  <a:lnTo>
                    <a:pt x="280" y="216"/>
                  </a:lnTo>
                  <a:lnTo>
                    <a:pt x="402" y="358"/>
                  </a:lnTo>
                  <a:lnTo>
                    <a:pt x="304" y="358"/>
                  </a:lnTo>
                  <a:lnTo>
                    <a:pt x="198" y="219"/>
                  </a:lnTo>
                  <a:lnTo>
                    <a:pt x="79" y="219"/>
                  </a:lnTo>
                  <a:lnTo>
                    <a:pt x="79" y="358"/>
                  </a:lnTo>
                  <a:lnTo>
                    <a:pt x="0" y="358"/>
                  </a:lnTo>
                  <a:close/>
                  <a:moveTo>
                    <a:pt x="76" y="160"/>
                  </a:moveTo>
                  <a:lnTo>
                    <a:pt x="76" y="56"/>
                  </a:lnTo>
                  <a:lnTo>
                    <a:pt x="263" y="56"/>
                  </a:lnTo>
                  <a:lnTo>
                    <a:pt x="275" y="56"/>
                  </a:lnTo>
                  <a:lnTo>
                    <a:pt x="286" y="62"/>
                  </a:lnTo>
                  <a:lnTo>
                    <a:pt x="298" y="65"/>
                  </a:lnTo>
                  <a:lnTo>
                    <a:pt x="307" y="74"/>
                  </a:lnTo>
                  <a:lnTo>
                    <a:pt x="313" y="80"/>
                  </a:lnTo>
                  <a:lnTo>
                    <a:pt x="319" y="89"/>
                  </a:lnTo>
                  <a:lnTo>
                    <a:pt x="322" y="101"/>
                  </a:lnTo>
                  <a:lnTo>
                    <a:pt x="322" y="110"/>
                  </a:lnTo>
                  <a:lnTo>
                    <a:pt x="322" y="119"/>
                  </a:lnTo>
                  <a:lnTo>
                    <a:pt x="319" y="130"/>
                  </a:lnTo>
                  <a:lnTo>
                    <a:pt x="313" y="139"/>
                  </a:lnTo>
                  <a:lnTo>
                    <a:pt x="307" y="145"/>
                  </a:lnTo>
                  <a:lnTo>
                    <a:pt x="298" y="151"/>
                  </a:lnTo>
                  <a:lnTo>
                    <a:pt x="286" y="157"/>
                  </a:lnTo>
                  <a:lnTo>
                    <a:pt x="278" y="157"/>
                  </a:lnTo>
                  <a:lnTo>
                    <a:pt x="266" y="160"/>
                  </a:lnTo>
                  <a:lnTo>
                    <a:pt x="76" y="16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1" name="Freeform 21"/>
            <p:cNvSpPr>
              <a:spLocks noEditPoints="1"/>
            </p:cNvSpPr>
            <p:nvPr/>
          </p:nvSpPr>
          <p:spPr bwMode="auto">
            <a:xfrm>
              <a:off x="1621" y="2450"/>
              <a:ext cx="455" cy="361"/>
            </a:xfrm>
            <a:custGeom>
              <a:avLst/>
              <a:gdLst>
                <a:gd name="T0" fmla="*/ 130 w 455"/>
                <a:gd name="T1" fmla="*/ 272 h 361"/>
                <a:gd name="T2" fmla="*/ 233 w 455"/>
                <a:gd name="T3" fmla="*/ 59 h 361"/>
                <a:gd name="T4" fmla="*/ 301 w 455"/>
                <a:gd name="T5" fmla="*/ 198 h 361"/>
                <a:gd name="T6" fmla="*/ 278 w 455"/>
                <a:gd name="T7" fmla="*/ 207 h 361"/>
                <a:gd name="T8" fmla="*/ 257 w 455"/>
                <a:gd name="T9" fmla="*/ 216 h 361"/>
                <a:gd name="T10" fmla="*/ 236 w 455"/>
                <a:gd name="T11" fmla="*/ 225 h 361"/>
                <a:gd name="T12" fmla="*/ 216 w 455"/>
                <a:gd name="T13" fmla="*/ 234 h 361"/>
                <a:gd name="T14" fmla="*/ 192 w 455"/>
                <a:gd name="T15" fmla="*/ 243 h 361"/>
                <a:gd name="T16" fmla="*/ 171 w 455"/>
                <a:gd name="T17" fmla="*/ 252 h 361"/>
                <a:gd name="T18" fmla="*/ 151 w 455"/>
                <a:gd name="T19" fmla="*/ 261 h 361"/>
                <a:gd name="T20" fmla="*/ 130 w 455"/>
                <a:gd name="T21" fmla="*/ 272 h 361"/>
                <a:gd name="T22" fmla="*/ 0 w 455"/>
                <a:gd name="T23" fmla="*/ 358 h 361"/>
                <a:gd name="T24" fmla="*/ 189 w 455"/>
                <a:gd name="T25" fmla="*/ 0 h 361"/>
                <a:gd name="T26" fmla="*/ 272 w 455"/>
                <a:gd name="T27" fmla="*/ 0 h 361"/>
                <a:gd name="T28" fmla="*/ 367 w 455"/>
                <a:gd name="T29" fmla="*/ 184 h 361"/>
                <a:gd name="T30" fmla="*/ 411 w 455"/>
                <a:gd name="T31" fmla="*/ 166 h 361"/>
                <a:gd name="T32" fmla="*/ 420 w 455"/>
                <a:gd name="T33" fmla="*/ 184 h 361"/>
                <a:gd name="T34" fmla="*/ 378 w 455"/>
                <a:gd name="T35" fmla="*/ 201 h 361"/>
                <a:gd name="T36" fmla="*/ 455 w 455"/>
                <a:gd name="T37" fmla="*/ 361 h 361"/>
                <a:gd name="T38" fmla="*/ 378 w 455"/>
                <a:gd name="T39" fmla="*/ 361 h 361"/>
                <a:gd name="T40" fmla="*/ 316 w 455"/>
                <a:gd name="T41" fmla="*/ 228 h 361"/>
                <a:gd name="T42" fmla="*/ 284 w 455"/>
                <a:gd name="T43" fmla="*/ 246 h 361"/>
                <a:gd name="T44" fmla="*/ 254 w 455"/>
                <a:gd name="T45" fmla="*/ 261 h 361"/>
                <a:gd name="T46" fmla="*/ 222 w 455"/>
                <a:gd name="T47" fmla="*/ 278 h 361"/>
                <a:gd name="T48" fmla="*/ 192 w 455"/>
                <a:gd name="T49" fmla="*/ 296 h 361"/>
                <a:gd name="T50" fmla="*/ 165 w 455"/>
                <a:gd name="T51" fmla="*/ 311 h 361"/>
                <a:gd name="T52" fmla="*/ 136 w 455"/>
                <a:gd name="T53" fmla="*/ 329 h 361"/>
                <a:gd name="T54" fmla="*/ 109 w 455"/>
                <a:gd name="T55" fmla="*/ 343 h 361"/>
                <a:gd name="T56" fmla="*/ 86 w 455"/>
                <a:gd name="T57" fmla="*/ 358 h 361"/>
                <a:gd name="T58" fmla="*/ 0 w 455"/>
                <a:gd name="T59" fmla="*/ 35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5" h="361">
                  <a:moveTo>
                    <a:pt x="130" y="272"/>
                  </a:moveTo>
                  <a:lnTo>
                    <a:pt x="233" y="59"/>
                  </a:lnTo>
                  <a:lnTo>
                    <a:pt x="301" y="198"/>
                  </a:lnTo>
                  <a:lnTo>
                    <a:pt x="278" y="207"/>
                  </a:lnTo>
                  <a:lnTo>
                    <a:pt x="257" y="216"/>
                  </a:lnTo>
                  <a:lnTo>
                    <a:pt x="236" y="225"/>
                  </a:lnTo>
                  <a:lnTo>
                    <a:pt x="216" y="234"/>
                  </a:lnTo>
                  <a:lnTo>
                    <a:pt x="192" y="243"/>
                  </a:lnTo>
                  <a:lnTo>
                    <a:pt x="171" y="252"/>
                  </a:lnTo>
                  <a:lnTo>
                    <a:pt x="151" y="261"/>
                  </a:lnTo>
                  <a:lnTo>
                    <a:pt x="130" y="272"/>
                  </a:lnTo>
                  <a:close/>
                  <a:moveTo>
                    <a:pt x="0" y="358"/>
                  </a:moveTo>
                  <a:lnTo>
                    <a:pt x="189" y="0"/>
                  </a:lnTo>
                  <a:lnTo>
                    <a:pt x="272" y="0"/>
                  </a:lnTo>
                  <a:lnTo>
                    <a:pt x="367" y="184"/>
                  </a:lnTo>
                  <a:lnTo>
                    <a:pt x="411" y="166"/>
                  </a:lnTo>
                  <a:lnTo>
                    <a:pt x="420" y="184"/>
                  </a:lnTo>
                  <a:lnTo>
                    <a:pt x="378" y="201"/>
                  </a:lnTo>
                  <a:lnTo>
                    <a:pt x="455" y="361"/>
                  </a:lnTo>
                  <a:lnTo>
                    <a:pt x="378" y="361"/>
                  </a:lnTo>
                  <a:lnTo>
                    <a:pt x="316" y="228"/>
                  </a:lnTo>
                  <a:lnTo>
                    <a:pt x="284" y="246"/>
                  </a:lnTo>
                  <a:lnTo>
                    <a:pt x="254" y="261"/>
                  </a:lnTo>
                  <a:lnTo>
                    <a:pt x="222" y="278"/>
                  </a:lnTo>
                  <a:lnTo>
                    <a:pt x="192" y="296"/>
                  </a:lnTo>
                  <a:lnTo>
                    <a:pt x="165" y="311"/>
                  </a:lnTo>
                  <a:lnTo>
                    <a:pt x="136" y="329"/>
                  </a:lnTo>
                  <a:lnTo>
                    <a:pt x="109" y="343"/>
                  </a:lnTo>
                  <a:lnTo>
                    <a:pt x="86" y="358"/>
                  </a:lnTo>
                  <a:lnTo>
                    <a:pt x="0" y="35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AREVA Proposition for Task 4 of the ISTC PRECOS Programme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63663" y="4149725"/>
            <a:ext cx="50704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10000"/>
              </a:spcBef>
              <a:buClrTx/>
              <a:buFontTx/>
              <a:buNone/>
            </a:pPr>
            <a:r>
              <a:rPr lang="fr-FR" sz="2000"/>
              <a:t>André Fargette</a:t>
            </a:r>
          </a:p>
          <a:p>
            <a:pPr>
              <a:spcBef>
                <a:spcPct val="10000"/>
              </a:spcBef>
              <a:buClrTx/>
              <a:buFontTx/>
              <a:buNone/>
            </a:pPr>
            <a:r>
              <a:rPr lang="fr-FR" sz="2000"/>
              <a:t>PEPA-G</a:t>
            </a:r>
          </a:p>
          <a:p>
            <a:pPr>
              <a:spcBef>
                <a:spcPct val="10000"/>
              </a:spcBef>
              <a:buClrTx/>
              <a:buFontTx/>
              <a:buNone/>
            </a:pPr>
            <a:r>
              <a:rPr lang="fr-FR" sz="2000"/>
              <a:t>St Petersburg, June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8571DC5E-826E-4E6E-B84F-94191EFDDEEB}" type="slidenum">
              <a:rPr lang="en-US" b="0"/>
              <a:pPr/>
              <a:t>3</a:t>
            </a:fld>
            <a:endParaRPr lang="en-US" b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Selection of corium composition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FR" sz="1800"/>
              <a:t>Typical EPR core inventory</a:t>
            </a:r>
          </a:p>
          <a:p>
            <a:pPr lvl="1"/>
            <a:r>
              <a:rPr lang="fr-FR" sz="1600"/>
              <a:t>UO2 ~ 146 tons</a:t>
            </a:r>
          </a:p>
          <a:p>
            <a:pPr lvl="1"/>
            <a:r>
              <a:rPr lang="fr-FR" sz="1600">
                <a:cs typeface="Arial" charset="0"/>
              </a:rPr>
              <a:t>ZrO2 ~ 49 tons (from</a:t>
            </a:r>
            <a:r>
              <a:rPr lang="fr-FR" sz="1600"/>
              <a:t> ~ 36 tons of Zr)</a:t>
            </a:r>
          </a:p>
          <a:p>
            <a:pPr lvl="1"/>
            <a:endParaRPr lang="fr-FR" sz="1600"/>
          </a:p>
          <a:p>
            <a:pPr lvl="1"/>
            <a:endParaRPr lang="fr-FR" sz="1600">
              <a:cs typeface="Arial" charset="0"/>
            </a:endParaRPr>
          </a:p>
          <a:p>
            <a:r>
              <a:rPr lang="fr-FR" sz="1800"/>
              <a:t>Pit MCCI: addition of ~ 120 tons of concrete</a:t>
            </a:r>
          </a:p>
        </p:txBody>
      </p:sp>
      <p:pic>
        <p:nvPicPr>
          <p:cNvPr id="9355" name="Picture 13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38" y="1557338"/>
            <a:ext cx="5211762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42BD0F15-EA4D-4A67-99E9-0459C263CD43}" type="slidenum">
              <a:rPr lang="en-US" b="0"/>
              <a:pPr/>
              <a:t>4</a:t>
            </a:fld>
            <a:endParaRPr lang="en-US" b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Selection of corium composition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FR" sz="1800"/>
              <a:t>Suggested oxidic composition:</a:t>
            </a:r>
          </a:p>
          <a:p>
            <a:endParaRPr lang="fr-FR" sz="1800"/>
          </a:p>
          <a:p>
            <a:endParaRPr lang="fr-FR" sz="1800"/>
          </a:p>
        </p:txBody>
      </p:sp>
      <p:graphicFrame>
        <p:nvGraphicFramePr>
          <p:cNvPr id="116767" name="Group 31"/>
          <p:cNvGraphicFramePr>
            <a:graphicFrameLocks noGrp="1"/>
          </p:cNvGraphicFramePr>
          <p:nvPr>
            <p:ph sz="half" idx="2"/>
          </p:nvPr>
        </p:nvGraphicFramePr>
        <p:xfrm>
          <a:off x="2935288" y="2276475"/>
          <a:ext cx="3954462" cy="2230440"/>
        </p:xfrm>
        <a:graphic>
          <a:graphicData uri="http://schemas.openxmlformats.org/drawingml/2006/table">
            <a:tbl>
              <a:tblPr/>
              <a:tblGrid>
                <a:gridCol w="2052637"/>
                <a:gridCol w="1901825"/>
              </a:tblGrid>
              <a:tr h="319088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Constituent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mass fraction (-)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UO2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0.476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ZrO2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0.160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SiO2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0.168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Fe2O3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0.138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Al2O3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0.015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CaO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0.043</a:t>
                      </a: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93E081E8-BF8E-49B9-93E5-1CF08BFD6116}" type="slidenum">
              <a:rPr lang="en-US" b="0"/>
              <a:pPr/>
              <a:t>5</a:t>
            </a:fld>
            <a:endParaRPr lang="en-US" b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Thermodynamic properties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1463" y="1412875"/>
            <a:ext cx="8569325" cy="4679950"/>
          </a:xfrm>
        </p:spPr>
        <p:txBody>
          <a:bodyPr/>
          <a:lstStyle/>
          <a:p>
            <a:r>
              <a:rPr lang="fr-FR" sz="1800"/>
              <a:t>Calculations performed with:</a:t>
            </a:r>
          </a:p>
          <a:p>
            <a:pPr lvl="1"/>
            <a:r>
              <a:rPr lang="fr-FR" sz="1600"/>
              <a:t>Database: NUCLEA10</a:t>
            </a:r>
          </a:p>
          <a:p>
            <a:pPr lvl="1"/>
            <a:r>
              <a:rPr lang="fr-FR" sz="1600"/>
              <a:t>G minimizer: CHEMAPP</a:t>
            </a:r>
          </a:p>
          <a:p>
            <a:pPr lvl="1"/>
            <a:endParaRPr lang="fr-FR" sz="1600"/>
          </a:p>
          <a:p>
            <a:pPr lvl="1"/>
            <a:endParaRPr lang="fr-FR" sz="1600"/>
          </a:p>
          <a:p>
            <a:r>
              <a:rPr lang="fr-FR" sz="1800"/>
              <a:t>Solidus ~ 1100°C</a:t>
            </a:r>
          </a:p>
          <a:p>
            <a:endParaRPr lang="fr-FR" sz="1800"/>
          </a:p>
          <a:p>
            <a:r>
              <a:rPr lang="fr-FR" sz="1800"/>
              <a:t>Liquidus ~ 1945°C</a:t>
            </a:r>
          </a:p>
          <a:p>
            <a:endParaRPr lang="fr-FR" sz="1800"/>
          </a:p>
          <a:p>
            <a:r>
              <a:rPr lang="fr-FR" sz="1800"/>
              <a:t>Phases at equilibrium: FCCC1, SPINEL, TCHERNOBYLITE, CWSWALASTONITE, ANORTHITE, TRIDYMITE, U4O9, U3O8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DC9B737A-5422-4383-A9C4-82C353A025B7}" type="slidenum">
              <a:rPr lang="en-US" b="0"/>
              <a:pPr/>
              <a:t>6</a:t>
            </a:fld>
            <a:endParaRPr lang="en-US" b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260350"/>
            <a:ext cx="8347075" cy="608013"/>
          </a:xfrm>
        </p:spPr>
        <p:txBody>
          <a:bodyPr/>
          <a:lstStyle/>
          <a:p>
            <a:r>
              <a:rPr lang="en-GB"/>
              <a:t>Thermodynamic properties</a:t>
            </a:r>
          </a:p>
        </p:txBody>
      </p:sp>
      <p:graphicFrame>
        <p:nvGraphicFramePr>
          <p:cNvPr id="119847" name="Object 39"/>
          <p:cNvGraphicFramePr>
            <a:graphicFrameLocks noChangeAspect="1"/>
          </p:cNvGraphicFramePr>
          <p:nvPr>
            <p:ph sz="half" idx="2"/>
          </p:nvPr>
        </p:nvGraphicFramePr>
        <p:xfrm>
          <a:off x="200025" y="1020763"/>
          <a:ext cx="878522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9" name="Chart" r:id="rId3" imgW="9582150" imgH="5486400" progId="Excel.Chart.8">
                  <p:embed/>
                </p:oleObj>
              </mc:Choice>
              <mc:Fallback>
                <p:oleObj name="Chart" r:id="rId3" imgW="9582150" imgH="5486400" progId="Excel.Chart.8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1020763"/>
                        <a:ext cx="878522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2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b="0"/>
              <a:t>- PRECOS programme, task 4, AREVA proposition - p.</a:t>
            </a:r>
            <a:fld id="{F3C1CB45-23E6-4397-8BF8-F20AAC9633F6}" type="slidenum">
              <a:rPr lang="en-US" b="0"/>
              <a:pPr/>
              <a:t>7</a:t>
            </a:fld>
            <a:endParaRPr lang="en-US" b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Thermodynamic properties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5925" y="1484313"/>
            <a:ext cx="4097338" cy="4679950"/>
          </a:xfrm>
        </p:spPr>
        <p:txBody>
          <a:bodyPr/>
          <a:lstStyle/>
          <a:p>
            <a:r>
              <a:rPr lang="fr-FR" sz="1800"/>
              <a:t>Liquid composition near solidus:</a:t>
            </a:r>
          </a:p>
          <a:p>
            <a:endParaRPr lang="fr-FR" sz="1800"/>
          </a:p>
        </p:txBody>
      </p:sp>
      <p:graphicFrame>
        <p:nvGraphicFramePr>
          <p:cNvPr id="117896" name="Group 136"/>
          <p:cNvGraphicFramePr>
            <a:graphicFrameLocks noGrp="1"/>
          </p:cNvGraphicFramePr>
          <p:nvPr>
            <p:ph sz="half" idx="2"/>
          </p:nvPr>
        </p:nvGraphicFramePr>
        <p:xfrm>
          <a:off x="2647950" y="1916113"/>
          <a:ext cx="4241800" cy="2519364"/>
        </p:xfrm>
        <a:graphic>
          <a:graphicData uri="http://schemas.openxmlformats.org/drawingml/2006/table">
            <a:tbl>
              <a:tblPr/>
              <a:tblGrid>
                <a:gridCol w="1984375"/>
                <a:gridCol w="2257425"/>
              </a:tblGrid>
              <a:tr h="314325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Constituent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Mass fraction (-)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Al1O1.5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1.70%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Al1Ca0.5O4Si1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19.23%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Ca1O3Si1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40.45%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Fe1O1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5.36%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Fe1O1.5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11.62%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O2Si1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21.22%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O2Zr1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1463" marR="0" lvl="0" indent="-271463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0.25%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898" name="Rectangle 138"/>
          <p:cNvSpPr>
            <a:spLocks noChangeArrowheads="1"/>
          </p:cNvSpPr>
          <p:nvPr/>
        </p:nvSpPr>
        <p:spPr bwMode="auto">
          <a:xfrm>
            <a:off x="271463" y="4797425"/>
            <a:ext cx="720090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271463" indent="-271463">
              <a:spcAft>
                <a:spcPct val="20000"/>
              </a:spcAft>
              <a:buFont typeface="Arial" charset="0"/>
              <a:buBlip>
                <a:blip r:embed="rId2"/>
              </a:buBlip>
            </a:pPr>
            <a:r>
              <a:rPr lang="fr-FR" b="1"/>
              <a:t>Remaining solid near liquidus: FCCC1 (UO2, ZrO2)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EVA_Folie_en">
  <a:themeElements>
    <a:clrScheme name="AREVA_Folie_en 15">
      <a:dk1>
        <a:srgbClr val="000000"/>
      </a:dk1>
      <a:lt1>
        <a:srgbClr val="FFFFFF"/>
      </a:lt1>
      <a:dk2>
        <a:srgbClr val="C4122F"/>
      </a:dk2>
      <a:lt2>
        <a:srgbClr val="969696"/>
      </a:lt2>
      <a:accent1>
        <a:srgbClr val="C9D200"/>
      </a:accent1>
      <a:accent2>
        <a:srgbClr val="7AB51D"/>
      </a:accent2>
      <a:accent3>
        <a:srgbClr val="FFFFFF"/>
      </a:accent3>
      <a:accent4>
        <a:srgbClr val="000000"/>
      </a:accent4>
      <a:accent5>
        <a:srgbClr val="E1E5AA"/>
      </a:accent5>
      <a:accent6>
        <a:srgbClr val="6EA419"/>
      </a:accent6>
      <a:hlink>
        <a:srgbClr val="003E86"/>
      </a:hlink>
      <a:folHlink>
        <a:srgbClr val="009EE0"/>
      </a:folHlink>
    </a:clrScheme>
    <a:fontScheme name="AREVA_Folie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 typeface="Arial" charset="0"/>
          <a:buChar char="►"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 typeface="Arial" charset="0"/>
          <a:buChar char="►"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EVA_Folie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_Folie_en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_Folie_en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5">
      <a:dk1>
        <a:srgbClr val="000000"/>
      </a:dk1>
      <a:lt1>
        <a:srgbClr val="FFFFFF"/>
      </a:lt1>
      <a:dk2>
        <a:srgbClr val="C4122F"/>
      </a:dk2>
      <a:lt2>
        <a:srgbClr val="969696"/>
      </a:lt2>
      <a:accent1>
        <a:srgbClr val="C9D200"/>
      </a:accent1>
      <a:accent2>
        <a:srgbClr val="7AB51D"/>
      </a:accent2>
      <a:accent3>
        <a:srgbClr val="FFFFFF"/>
      </a:accent3>
      <a:accent4>
        <a:srgbClr val="000000"/>
      </a:accent4>
      <a:accent5>
        <a:srgbClr val="E1E5AA"/>
      </a:accent5>
      <a:accent6>
        <a:srgbClr val="6EA419"/>
      </a:accent6>
      <a:hlink>
        <a:srgbClr val="003E86"/>
      </a:hlink>
      <a:folHlink>
        <a:srgbClr val="009EE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 typeface="Arial" charset="0"/>
          <a:buChar char="►"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 typeface="Arial" charset="0"/>
          <a:buChar char="►"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AREVA_Folie_en</Template>
  <TotalTime>2982</TotalTime>
  <Words>219</Words>
  <Application>Microsoft Office PowerPoint</Application>
  <PresentationFormat>Benutzerdefiniert</PresentationFormat>
  <Paragraphs>63</Paragraphs>
  <Slides>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Wingdings</vt:lpstr>
      <vt:lpstr>Symbol</vt:lpstr>
      <vt:lpstr>AREVA_Folie_en</vt:lpstr>
      <vt:lpstr>Conception personnalisée</vt:lpstr>
      <vt:lpstr>Microsoft Office Excel Chart</vt:lpstr>
      <vt:lpstr>PowerPoint-Präsentation</vt:lpstr>
      <vt:lpstr>AREVA Proposition for Task 4 of the ISTC PRECOS Programme</vt:lpstr>
      <vt:lpstr>Selection of corium composition</vt:lpstr>
      <vt:lpstr>Selection of corium composition</vt:lpstr>
      <vt:lpstr>Thermodynamic properties</vt:lpstr>
      <vt:lpstr>Thermodynamic properties</vt:lpstr>
      <vt:lpstr>Thermodynamic properties</vt:lpstr>
    </vt:vector>
  </TitlesOfParts>
  <Company>AREVA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fargeand</dc:creator>
  <cp:lastModifiedBy>Peters, Ursula</cp:lastModifiedBy>
  <cp:revision>11</cp:revision>
  <dcterms:created xsi:type="dcterms:W3CDTF">2011-05-30T14:02:09Z</dcterms:created>
  <dcterms:modified xsi:type="dcterms:W3CDTF">2012-10-18T18:51:27Z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AREVA Proposition for Task 4 of the ISTC PRECOS Programme.</vt:lpwstr>
  </property>
</Properties>
</file>