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84" r:id="rId2"/>
    <p:sldId id="387" r:id="rId3"/>
    <p:sldId id="389" r:id="rId4"/>
    <p:sldId id="394" r:id="rId5"/>
    <p:sldId id="395" r:id="rId6"/>
    <p:sldId id="396" r:id="rId7"/>
    <p:sldId id="397" r:id="rId8"/>
  </p:sldIdLst>
  <p:sldSz cx="9144000" cy="6858000" type="screen4x3"/>
  <p:notesSz cx="6645275" cy="97774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 baseline="300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47638"/>
    <a:srgbClr val="83732D"/>
    <a:srgbClr val="993300"/>
    <a:srgbClr val="008000"/>
    <a:srgbClr val="00CC00"/>
    <a:srgbClr val="CC33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1" autoAdjust="0"/>
    <p:restoredTop sz="91394" autoAdjust="0"/>
  </p:normalViewPr>
  <p:slideViewPr>
    <p:cSldViewPr snapToGrid="0">
      <p:cViewPr>
        <p:scale>
          <a:sx n="88" d="100"/>
          <a:sy n="88" d="100"/>
        </p:scale>
        <p:origin x="-1392" y="-24"/>
      </p:cViewPr>
      <p:guideLst>
        <p:guide orient="horz" pos="4258"/>
        <p:guide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956" y="-90"/>
      </p:cViewPr>
      <p:guideLst>
        <p:guide orient="horz" pos="3081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1" tIns="45242" rIns="90481" bIns="45242" numCol="1" anchor="t" anchorCtr="0" compatLnSpc="1">
            <a:prstTxWarp prst="textNoShape">
              <a:avLst/>
            </a:prstTxWarp>
          </a:bodyPr>
          <a:lstStyle>
            <a:lvl1pPr defTabSz="904875">
              <a:defRPr sz="1200" b="0" baseline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781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1" tIns="45242" rIns="90481" bIns="45242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 b="0" baseline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01163"/>
            <a:ext cx="2878138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1" tIns="45242" rIns="90481" bIns="45242" numCol="1" anchor="b" anchorCtr="0" compatLnSpc="1">
            <a:prstTxWarp prst="textNoShape">
              <a:avLst/>
            </a:prstTxWarp>
          </a:bodyPr>
          <a:lstStyle>
            <a:lvl1pPr defTabSz="904875">
              <a:defRPr sz="1200" b="0" baseline="0">
                <a:latin typeface="Times New Roman CYR" charset="-52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067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6558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879475" y="735013"/>
            <a:ext cx="4886325" cy="36639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5163" y="4641850"/>
            <a:ext cx="5314950" cy="44005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785" tIns="44892" rIns="89785" bIns="44892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9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79475" y="733425"/>
            <a:ext cx="4889500" cy="3667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99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5825" y="4643438"/>
            <a:ext cx="4873625" cy="4400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785" tIns="44892" rIns="89785" bIns="44892"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06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79475" y="733425"/>
            <a:ext cx="4889500" cy="3667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40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5825" y="4643438"/>
            <a:ext cx="4873625" cy="4400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785" tIns="44892" rIns="89785" bIns="44892"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2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79475" y="733425"/>
            <a:ext cx="4889500" cy="3667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12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5825" y="4643438"/>
            <a:ext cx="4873625" cy="4400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785" tIns="44892" rIns="89785" bIns="44892"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8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79475" y="733425"/>
            <a:ext cx="4889500" cy="3667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2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5825" y="4643438"/>
            <a:ext cx="4873625" cy="4400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785" tIns="44892" rIns="89785" bIns="44892"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33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79475" y="733425"/>
            <a:ext cx="4889500" cy="3667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53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5825" y="4643438"/>
            <a:ext cx="4873625" cy="4400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785" tIns="44892" rIns="89785" bIns="44892"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3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879475" y="733425"/>
            <a:ext cx="4889500" cy="3667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73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5825" y="4643438"/>
            <a:ext cx="4873625" cy="4400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785" tIns="44892" rIns="89785" bIns="44892"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6E455656-D3C8-46D7-97B8-7C98146346F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11145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9A0295A6-1F30-4DEF-8936-24C3FEDABD3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4274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1300" y="0"/>
            <a:ext cx="1966913" cy="6096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53100" cy="6096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C25ED271-38F7-4EB6-88CD-5863B453A1D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67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760751EE-5E80-4A5D-AD29-7C638D3A9ED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2232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434812D9-C837-4A8A-B558-167B60AA743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54354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801C784F-E47A-4E8B-B777-C3C3BAF4F87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86579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A9A694EA-B2F3-46A0-A505-4AE6AE865A1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52455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BDC68484-4B5D-4C2C-ABD5-9F7850061755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1037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D7DC1761-BE6E-4D9E-A32E-BC4F15710CE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20196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56633611-1D75-49FC-A6D1-B04DB108CE6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4561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FADD2711-9449-4475-81E9-CA16B81376A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86162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75425"/>
            <a:ext cx="8818563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200" baseline="0">
                <a:solidFill>
                  <a:srgbClr val="000099"/>
                </a:solidFill>
              </a:defRPr>
            </a:lvl1pPr>
          </a:lstStyle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67FF4568-EC5E-46D8-9FD2-FD6F0CAF225A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527050" y="6589713"/>
            <a:ext cx="86169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Unicode MS" pitchFamily="34" charset="-128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8938" y="2339975"/>
            <a:ext cx="8562975" cy="174625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>
                <a:effectLst/>
              </a:rPr>
              <a:t> </a:t>
            </a:r>
            <a:r>
              <a:rPr lang="en-US" sz="4800"/>
              <a:t>Proposals for Task 4 </a:t>
            </a:r>
            <a:br>
              <a:rPr lang="en-US" sz="4800"/>
            </a:br>
            <a:r>
              <a:rPr lang="en-US" sz="4800"/>
              <a:t>   of Russian partner	</a:t>
            </a:r>
            <a:br>
              <a:rPr lang="en-US" sz="4800"/>
            </a:br>
            <a:r>
              <a:rPr lang="en-US" sz="4800">
                <a:effectLst/>
              </a:rPr>
              <a:t/>
            </a:r>
            <a:br>
              <a:rPr lang="en-US" sz="4800">
                <a:effectLst/>
              </a:rPr>
            </a:br>
            <a:endParaRPr lang="en-US" sz="4800">
              <a:effectLst/>
            </a:endParaRPr>
          </a:p>
        </p:txBody>
      </p:sp>
      <p:grpSp>
        <p:nvGrpSpPr>
          <p:cNvPr id="781315" name="Group 3"/>
          <p:cNvGrpSpPr>
            <a:grpSpLocks/>
          </p:cNvGrpSpPr>
          <p:nvPr/>
        </p:nvGrpSpPr>
        <p:grpSpPr bwMode="auto">
          <a:xfrm>
            <a:off x="3836988" y="0"/>
            <a:ext cx="5307012" cy="1712913"/>
            <a:chOff x="3062" y="0"/>
            <a:chExt cx="2542" cy="592"/>
          </a:xfrm>
        </p:grpSpPr>
        <p:sp>
          <p:nvSpPr>
            <p:cNvPr id="781316" name="Rectangle 4"/>
            <p:cNvSpPr>
              <a:spLocks noChangeArrowheads="1"/>
            </p:cNvSpPr>
            <p:nvPr/>
          </p:nvSpPr>
          <p:spPr bwMode="auto">
            <a:xfrm>
              <a:off x="3062" y="122"/>
              <a:ext cx="1834" cy="1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GB" sz="1800" baseline="0"/>
                <a:t> 		</a:t>
              </a:r>
            </a:p>
          </p:txBody>
        </p:sp>
        <p:pic>
          <p:nvPicPr>
            <p:cNvPr id="781317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81318" name="Group 6"/>
          <p:cNvGrpSpPr>
            <a:grpSpLocks/>
          </p:cNvGrpSpPr>
          <p:nvPr/>
        </p:nvGrpSpPr>
        <p:grpSpPr bwMode="auto">
          <a:xfrm>
            <a:off x="0" y="130175"/>
            <a:ext cx="4498975" cy="914400"/>
            <a:chOff x="137" y="0"/>
            <a:chExt cx="2834" cy="576"/>
          </a:xfrm>
        </p:grpSpPr>
        <p:sp>
          <p:nvSpPr>
            <p:cNvPr id="781319" name="Rectangle 7"/>
            <p:cNvSpPr>
              <a:spLocks noChangeArrowheads="1"/>
            </p:cNvSpPr>
            <p:nvPr/>
          </p:nvSpPr>
          <p:spPr bwMode="auto">
            <a:xfrm>
              <a:off x="699" y="104"/>
              <a:ext cx="22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US" sz="1800" baseline="0">
                  <a:ea typeface="Arial Unicode MS" pitchFamily="34" charset="-128"/>
                  <a:cs typeface="Arial Unicode MS" pitchFamily="34" charset="-128"/>
                </a:rPr>
                <a:t>A.P. Alexandrov </a:t>
              </a:r>
              <a:r>
                <a:rPr lang="en-GB" sz="1800" baseline="0"/>
                <a:t>Research</a:t>
              </a:r>
              <a:r>
                <a:rPr lang="en-US" sz="1800" baseline="0"/>
                <a:t> </a:t>
              </a:r>
              <a:r>
                <a:rPr lang="en-GB" sz="1800" baseline="0"/>
                <a:t>Institute</a:t>
              </a:r>
              <a:r>
                <a:rPr lang="en-US" sz="1800" baseline="0"/>
                <a:t> of Technology</a:t>
              </a:r>
              <a:endParaRPr lang="en-GB" sz="1800" baseline="0"/>
            </a:p>
          </p:txBody>
        </p:sp>
        <p:graphicFrame>
          <p:nvGraphicFramePr>
            <p:cNvPr id="781320" name="Object 8"/>
            <p:cNvGraphicFramePr>
              <a:graphicFrameLocks noChangeAspect="1"/>
            </p:cNvGraphicFramePr>
            <p:nvPr/>
          </p:nvGraphicFramePr>
          <p:xfrm>
            <a:off x="137" y="0"/>
            <a:ext cx="517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1330" name="CorelDRAW" r:id="rId5" imgW="515520" imgH="574200" progId="CorelDraw.Graphic.7">
                    <p:embed/>
                  </p:oleObj>
                </mc:Choice>
                <mc:Fallback>
                  <p:oleObj name="CorelDRAW" r:id="rId5" imgW="515520" imgH="574200" progId="CorelDraw.Graphic.7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" y="0"/>
                          <a:ext cx="517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81329" name="Rectangle 5"/>
          <p:cNvSpPr>
            <a:spLocks noChangeArrowheads="1"/>
          </p:cNvSpPr>
          <p:nvPr/>
        </p:nvSpPr>
        <p:spPr bwMode="auto">
          <a:xfrm>
            <a:off x="608013" y="4648200"/>
            <a:ext cx="751046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15" tIns="46007" rIns="92015" bIns="46007" anchor="ctr"/>
          <a:lstStyle/>
          <a:p>
            <a:pPr marL="344488" indent="-344488">
              <a:lnSpc>
                <a:spcPct val="90000"/>
              </a:lnSpc>
              <a:spcBef>
                <a:spcPct val="20000"/>
              </a:spcBef>
            </a:pPr>
            <a:r>
              <a:rPr lang="en-GB" sz="2300" baseline="0"/>
              <a:t>Presented by S. </a:t>
            </a:r>
            <a:r>
              <a:rPr lang="en-US" sz="2300" baseline="0">
                <a:solidFill>
                  <a:srgbClr val="000000"/>
                </a:solidFill>
              </a:rPr>
              <a:t>Bechta</a:t>
            </a:r>
          </a:p>
          <a:p>
            <a:pPr marL="344488" indent="-344488"/>
            <a:r>
              <a:rPr lang="en-US" sz="2400" baseline="0">
                <a:solidFill>
                  <a:srgbClr val="000000"/>
                </a:solidFill>
              </a:rPr>
              <a:t>4</a:t>
            </a:r>
            <a:r>
              <a:rPr lang="en-US" sz="2400">
                <a:solidFill>
                  <a:srgbClr val="000000"/>
                </a:solidFill>
              </a:rPr>
              <a:t>th</a:t>
            </a:r>
            <a:r>
              <a:rPr lang="en-US" sz="2400" baseline="0">
                <a:solidFill>
                  <a:srgbClr val="000000"/>
                </a:solidFill>
              </a:rPr>
              <a:t>  PRECOS Project Meeting</a:t>
            </a:r>
          </a:p>
          <a:p>
            <a:pPr marL="344488" indent="-344488"/>
            <a:r>
              <a:rPr lang="en-US" sz="2400" baseline="0">
                <a:solidFill>
                  <a:srgbClr val="000000"/>
                </a:solidFill>
              </a:rPr>
              <a:t>June 8,  2011, St. Petersburg</a:t>
            </a:r>
            <a:endParaRPr lang="en-GB" sz="2400" baseline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E597A18D-391E-4A1E-9E1A-6FFF2799C072}" type="slidenum">
              <a:rPr lang="en-GB"/>
              <a:pPr/>
              <a:t>2</a:t>
            </a:fld>
            <a:endParaRPr lang="en-GB"/>
          </a:p>
        </p:txBody>
      </p:sp>
      <p:sp>
        <p:nvSpPr>
          <p:cNvPr id="978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0525" y="336550"/>
            <a:ext cx="7772400" cy="762000"/>
          </a:xfrm>
        </p:spPr>
        <p:txBody>
          <a:bodyPr lIns="92015" tIns="46007" rIns="92015" bIns="46007"/>
          <a:lstStyle/>
          <a:p>
            <a:pPr defTabSz="914400"/>
            <a:r>
              <a:rPr lang="en-GB" sz="3200">
                <a:solidFill>
                  <a:srgbClr val="333399"/>
                </a:solidFill>
                <a:effectLst/>
                <a:cs typeface="Times New Roman" pitchFamily="18" charset="0"/>
              </a:rPr>
              <a:t>Contents</a:t>
            </a:r>
          </a:p>
        </p:txBody>
      </p:sp>
      <p:sp>
        <p:nvSpPr>
          <p:cNvPr id="580613" name="Rectangle 5"/>
          <p:cNvSpPr>
            <a:spLocks noChangeArrowheads="1"/>
          </p:cNvSpPr>
          <p:nvPr/>
        </p:nvSpPr>
        <p:spPr bwMode="auto">
          <a:xfrm>
            <a:off x="657225" y="1377950"/>
            <a:ext cx="7766050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79" tIns="45691" rIns="91379" bIns="45691">
            <a:spAutoFit/>
          </a:bodyPr>
          <a:lstStyle/>
          <a:p>
            <a:pPr eaLnBrk="1" hangingPunct="1">
              <a:spcBef>
                <a:spcPct val="30000"/>
              </a:spcBef>
            </a:pPr>
            <a:endParaRPr lang="en-US" sz="2400" i="1" baseline="0">
              <a:cs typeface="Arial" pitchFamily="34" charset="0"/>
            </a:endParaRPr>
          </a:p>
          <a:p>
            <a:pPr marL="815975" lvl="1" indent="-95250" algn="just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en-GB" b="0" baseline="0"/>
              <a:t> Objectives of task #4</a:t>
            </a:r>
            <a:endParaRPr lang="ru-RU" b="0" baseline="0"/>
          </a:p>
          <a:p>
            <a:pPr marL="815975" lvl="1" indent="-95250" algn="just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en-GB" b="0" baseline="0"/>
              <a:t> Corium composition</a:t>
            </a:r>
            <a:endParaRPr lang="en-US" b="0" baseline="0"/>
          </a:p>
          <a:p>
            <a:pPr marL="815975" lvl="1" indent="-95250" algn="just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en-US" b="0" baseline="0"/>
              <a:t> Test procedure</a:t>
            </a:r>
          </a:p>
          <a:p>
            <a:pPr marL="815975" lvl="1" indent="-95250" algn="just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en-US" b="0" baseline="0"/>
              <a:t> Post test study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6E3B816B-39B7-4603-B875-07720862988B}" type="slidenum">
              <a:rPr lang="en-GB"/>
              <a:pPr/>
              <a:t>3</a:t>
            </a:fld>
            <a:endParaRPr lang="en-GB"/>
          </a:p>
        </p:txBody>
      </p:sp>
      <p:sp>
        <p:nvSpPr>
          <p:cNvPr id="983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 lIns="92015" tIns="46007" rIns="92015" bIns="46007"/>
          <a:lstStyle/>
          <a:p>
            <a:pPr defTabSz="914400"/>
            <a:r>
              <a:rPr lang="en-GB" sz="3200">
                <a:solidFill>
                  <a:srgbClr val="333399"/>
                </a:solidFill>
                <a:effectLst/>
                <a:cs typeface="Times New Roman" pitchFamily="18" charset="0"/>
              </a:rPr>
              <a:t>Objectives of task #4</a:t>
            </a:r>
          </a:p>
        </p:txBody>
      </p:sp>
      <p:sp>
        <p:nvSpPr>
          <p:cNvPr id="983043" name="Rectangle 3"/>
          <p:cNvSpPr>
            <a:spLocks noChangeArrowheads="1"/>
          </p:cNvSpPr>
          <p:nvPr/>
        </p:nvSpPr>
        <p:spPr bwMode="auto">
          <a:xfrm>
            <a:off x="409575" y="1016000"/>
            <a:ext cx="873442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9" tIns="45691" rIns="91379" bIns="45691"/>
          <a:lstStyle/>
          <a:p>
            <a:pPr indent="92075" eaLnBrk="1" hangingPunct="1">
              <a:spcBef>
                <a:spcPct val="40000"/>
              </a:spcBef>
              <a:buSzPct val="85000"/>
              <a:buFont typeface="Wingdings" pitchFamily="2" charset="2"/>
              <a:buNone/>
            </a:pPr>
            <a:r>
              <a:rPr lang="en-GB" sz="2500" b="0" baseline="0">
                <a:cs typeface="Times New Roman" pitchFamily="18" charset="0"/>
              </a:rPr>
              <a:t>According to PRECOS Work Plan:</a:t>
            </a:r>
            <a:endParaRPr lang="ru-RU" sz="2500" b="0" baseline="0">
              <a:cs typeface="Times New Roman" pitchFamily="18" charset="0"/>
            </a:endParaRPr>
          </a:p>
          <a:p>
            <a:pPr indent="92075" eaLnBrk="1" hangingPunct="1">
              <a:spcBef>
                <a:spcPct val="40000"/>
              </a:spcBef>
              <a:buSzPct val="85000"/>
              <a:buFont typeface="Wingdings" pitchFamily="2" charset="2"/>
              <a:buChar char="ü"/>
            </a:pPr>
            <a:r>
              <a:rPr lang="en-US" sz="2500" b="0" baseline="0">
                <a:cs typeface="Times New Roman" pitchFamily="18" charset="0"/>
              </a:rPr>
              <a:t> Experimental determination of liquidus and solidus temperature of complex corium composition relevant for plant application</a:t>
            </a:r>
          </a:p>
          <a:p>
            <a:pPr indent="92075" eaLnBrk="1" hangingPunct="1">
              <a:spcBef>
                <a:spcPct val="40000"/>
              </a:spcBef>
              <a:buSzPct val="85000"/>
              <a:buFont typeface="Wingdings" pitchFamily="2" charset="2"/>
              <a:buChar char="ü"/>
            </a:pPr>
            <a:r>
              <a:rPr lang="en-US" sz="2500" b="0" baseline="0">
                <a:cs typeface="Times New Roman" pitchFamily="18" charset="0"/>
              </a:rPr>
              <a:t> Preparation of data for NUCLEA validation</a:t>
            </a:r>
          </a:p>
          <a:p>
            <a:pPr indent="92075" eaLnBrk="1" hangingPunct="1">
              <a:spcBef>
                <a:spcPct val="40000"/>
              </a:spcBef>
              <a:buSzPct val="85000"/>
              <a:buFont typeface="Wingdings" pitchFamily="2" charset="2"/>
              <a:buNone/>
            </a:pPr>
            <a:endParaRPr lang="en-US" sz="1700" baseline="0">
              <a:solidFill>
                <a:srgbClr val="003399"/>
              </a:solidFill>
              <a:cs typeface="Times New Roman" pitchFamily="18" charset="0"/>
            </a:endParaRPr>
          </a:p>
          <a:p>
            <a:pPr indent="92075" eaLnBrk="1" hangingPunct="1">
              <a:spcBef>
                <a:spcPct val="40000"/>
              </a:spcBef>
              <a:buSzPct val="85000"/>
              <a:buFont typeface="Wingdings" pitchFamily="2" charset="2"/>
              <a:buNone/>
            </a:pPr>
            <a:r>
              <a:rPr lang="en-US" sz="2500" b="0" baseline="0">
                <a:solidFill>
                  <a:srgbClr val="003399"/>
                </a:solidFill>
                <a:cs typeface="Times New Roman" pitchFamily="18" charset="0"/>
              </a:rPr>
              <a:t>Additional objectives (optional)</a:t>
            </a:r>
          </a:p>
          <a:p>
            <a:pPr indent="92075" eaLnBrk="1" hangingPunct="1">
              <a:spcBef>
                <a:spcPct val="40000"/>
              </a:spcBef>
              <a:buSzPct val="85000"/>
              <a:buFont typeface="Wingdings" pitchFamily="2" charset="2"/>
              <a:buChar char="ü"/>
            </a:pPr>
            <a:r>
              <a:rPr lang="en-US" sz="2500" b="0" baseline="0">
                <a:solidFill>
                  <a:srgbClr val="003399"/>
                </a:solidFill>
                <a:cs typeface="Times New Roman" pitchFamily="18" charset="0"/>
              </a:rPr>
              <a:t>Study of  fission product and neutron absorber effect on liquidus and solidus</a:t>
            </a:r>
          </a:p>
          <a:p>
            <a:pPr indent="92075" eaLnBrk="1" hangingPunct="1">
              <a:spcBef>
                <a:spcPct val="40000"/>
              </a:spcBef>
              <a:buSzPct val="85000"/>
              <a:buFont typeface="Wingdings" pitchFamily="2" charset="2"/>
              <a:buChar char="ü"/>
            </a:pPr>
            <a:r>
              <a:rPr lang="en-US" sz="2500" b="0" baseline="0">
                <a:solidFill>
                  <a:srgbClr val="003399"/>
                </a:solidFill>
                <a:cs typeface="Times New Roman" pitchFamily="18" charset="0"/>
              </a:rPr>
              <a:t>Study of macro segregation of melt components during slow crystallization</a:t>
            </a:r>
            <a:r>
              <a:rPr lang="en-US" sz="1700" baseline="0">
                <a:solidFill>
                  <a:srgbClr val="003399"/>
                </a:solidFill>
                <a:cs typeface="Times New Roman" pitchFamily="18" charset="0"/>
              </a:rPr>
              <a:t>       </a:t>
            </a:r>
            <a:br>
              <a:rPr lang="en-US" sz="1700" baseline="0">
                <a:solidFill>
                  <a:srgbClr val="003399"/>
                </a:solidFill>
                <a:cs typeface="Times New Roman" pitchFamily="18" charset="0"/>
              </a:rPr>
            </a:br>
            <a:endParaRPr lang="en-GB" sz="2000" baseline="0"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05695EE7-0BAB-4B01-91C3-80FF55533655}" type="slidenum">
              <a:rPr lang="en-GB"/>
              <a:pPr/>
              <a:t>4</a:t>
            </a:fld>
            <a:endParaRPr lang="en-GB"/>
          </a:p>
        </p:txBody>
      </p:sp>
      <p:sp>
        <p:nvSpPr>
          <p:cNvPr id="990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 lIns="92015" tIns="46007" rIns="92015" bIns="46007"/>
          <a:lstStyle/>
          <a:p>
            <a:pPr defTabSz="914400"/>
            <a:r>
              <a:rPr lang="en-GB" sz="3200">
                <a:solidFill>
                  <a:srgbClr val="333399"/>
                </a:solidFill>
                <a:effectLst/>
                <a:cs typeface="Times New Roman" pitchFamily="18" charset="0"/>
              </a:rPr>
              <a:t>Corium composition</a:t>
            </a:r>
          </a:p>
        </p:txBody>
      </p:sp>
      <p:sp>
        <p:nvSpPr>
          <p:cNvPr id="990211" name="Rectangle 3"/>
          <p:cNvSpPr>
            <a:spLocks noChangeArrowheads="1"/>
          </p:cNvSpPr>
          <p:nvPr/>
        </p:nvSpPr>
        <p:spPr bwMode="auto">
          <a:xfrm>
            <a:off x="-198438" y="604838"/>
            <a:ext cx="9631363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9" tIns="45691" rIns="91379" bIns="45691"/>
          <a:lstStyle/>
          <a:p>
            <a:pPr eaLnBrk="1" hangingPunct="1">
              <a:lnSpc>
                <a:spcPct val="130000"/>
              </a:lnSpc>
              <a:spcBef>
                <a:spcPct val="40000"/>
              </a:spcBef>
              <a:buSzPct val="85000"/>
              <a:buFont typeface="Wingdings" pitchFamily="2" charset="2"/>
              <a:buNone/>
            </a:pPr>
            <a:r>
              <a:rPr lang="en-US" sz="2500" baseline="0">
                <a:cs typeface="Times New Roman" pitchFamily="18" charset="0"/>
              </a:rPr>
              <a:t>Ex-vessel corium during melt retention in VVER core catcher</a:t>
            </a:r>
            <a:endParaRPr lang="en-GB" sz="2000" baseline="0">
              <a:cs typeface="Times New Roman" pitchFamily="18" charset="0"/>
            </a:endParaRPr>
          </a:p>
        </p:txBody>
      </p:sp>
      <p:pic>
        <p:nvPicPr>
          <p:cNvPr id="9902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222375"/>
            <a:ext cx="4295775" cy="302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9021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925" y="1214438"/>
            <a:ext cx="4449763" cy="298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90214" name="Rectangle 6"/>
          <p:cNvSpPr>
            <a:spLocks noChangeArrowheads="1"/>
          </p:cNvSpPr>
          <p:nvPr/>
        </p:nvSpPr>
        <p:spPr bwMode="auto">
          <a:xfrm>
            <a:off x="0" y="4330700"/>
            <a:ext cx="9144000" cy="222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SzPct val="85000"/>
              <a:buFont typeface="Wingdings" pitchFamily="2" charset="2"/>
              <a:buChar char="ü"/>
            </a:pPr>
            <a:r>
              <a:rPr lang="en-US" sz="2400" b="0" baseline="0"/>
              <a:t>Formed during interaction of in-vessel corium with sacrificial materials of ex-vessel core catcher</a:t>
            </a:r>
          </a:p>
          <a:p>
            <a:pPr eaLnBrk="1" hangingPunct="1">
              <a:buSzPct val="85000"/>
              <a:buFont typeface="Wingdings" pitchFamily="2" charset="2"/>
              <a:buChar char="ü"/>
            </a:pPr>
            <a:r>
              <a:rPr lang="en-US" sz="2400" b="0" baseline="0"/>
              <a:t>Oxidic part of system in miscibility gap </a:t>
            </a:r>
          </a:p>
          <a:p>
            <a:pPr eaLnBrk="1" hangingPunct="1">
              <a:buSzPct val="85000"/>
              <a:buFont typeface="Wingdings" pitchFamily="2" charset="2"/>
              <a:buChar char="ü"/>
            </a:pPr>
            <a:r>
              <a:rPr lang="en-US" sz="2400" b="0" baseline="0"/>
              <a:t>Macrocomposition (mass %): </a:t>
            </a:r>
            <a:r>
              <a:rPr lang="en-US" sz="2000" baseline="0"/>
              <a:t>47.8 UO</a:t>
            </a:r>
            <a:r>
              <a:rPr lang="en-US" sz="2000" baseline="-25000"/>
              <a:t>2</a:t>
            </a:r>
            <a:r>
              <a:rPr lang="en-US" sz="2000" baseline="0"/>
              <a:t>+ 21.1 ZrO</a:t>
            </a:r>
            <a:r>
              <a:rPr lang="en-US" sz="2000" baseline="-25000"/>
              <a:t>2</a:t>
            </a:r>
            <a:r>
              <a:rPr lang="en-US" sz="2000" baseline="0"/>
              <a:t>+ 22.0 FeO + 9.1Al</a:t>
            </a:r>
            <a:r>
              <a:rPr lang="en-US" sz="2000" baseline="-25000"/>
              <a:t>2</a:t>
            </a:r>
            <a:r>
              <a:rPr lang="en-US" sz="2000" baseline="0"/>
              <a:t>O</a:t>
            </a:r>
            <a:r>
              <a:rPr lang="en-US" sz="2000" baseline="-25000"/>
              <a:t>3</a:t>
            </a:r>
          </a:p>
          <a:p>
            <a:pPr eaLnBrk="1" hangingPunct="1">
              <a:buSzPct val="85000"/>
              <a:buFont typeface="Wingdings" pitchFamily="2" charset="2"/>
              <a:buChar char="ü"/>
            </a:pPr>
            <a:r>
              <a:rPr lang="en-US" sz="2400" b="0" baseline="0"/>
              <a:t>Impurities: </a:t>
            </a:r>
            <a:r>
              <a:rPr lang="en-US" sz="2000" baseline="0"/>
              <a:t>B</a:t>
            </a:r>
            <a:r>
              <a:rPr lang="en-US" sz="2000" baseline="-25000"/>
              <a:t>2</a:t>
            </a:r>
            <a:r>
              <a:rPr lang="en-US" sz="2000" baseline="0"/>
              <a:t>O</a:t>
            </a:r>
            <a:r>
              <a:rPr lang="en-US" sz="2000" baseline="-25000"/>
              <a:t>3</a:t>
            </a:r>
            <a:r>
              <a:rPr lang="en-US" sz="2000" baseline="0"/>
              <a:t>, Gd</a:t>
            </a:r>
            <a:r>
              <a:rPr lang="en-US" sz="2000" baseline="-25000"/>
              <a:t>2</a:t>
            </a:r>
            <a:r>
              <a:rPr lang="en-US" sz="2000" baseline="0"/>
              <a:t>O</a:t>
            </a:r>
            <a:r>
              <a:rPr lang="en-US" sz="2000" baseline="-25000"/>
              <a:t>3</a:t>
            </a:r>
            <a:r>
              <a:rPr lang="en-US" sz="2000" baseline="0"/>
              <a:t>, BaO, SrO, La</a:t>
            </a:r>
            <a:r>
              <a:rPr lang="en-US" sz="2000" baseline="-25000"/>
              <a:t>2</a:t>
            </a:r>
            <a:r>
              <a:rPr lang="en-US" sz="2000" baseline="0"/>
              <a:t>O</a:t>
            </a:r>
            <a:r>
              <a:rPr lang="en-US" sz="2000" baseline="-25000"/>
              <a:t>3</a:t>
            </a:r>
            <a:r>
              <a:rPr lang="en-US" sz="2000" baseline="0"/>
              <a:t>, CeO</a:t>
            </a:r>
            <a:r>
              <a:rPr lang="en-US" sz="2000" baseline="-25000"/>
              <a:t>2</a:t>
            </a:r>
            <a:r>
              <a:rPr lang="en-US" sz="2400" b="0" baseline="0"/>
              <a:t>   </a:t>
            </a:r>
            <a:endParaRPr lang="en-GB" sz="2400" b="0" baseline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415DAA55-B80D-4781-9A9F-6E8B228F3BB1}" type="slidenum">
              <a:rPr lang="en-GB"/>
              <a:pPr/>
              <a:t>5</a:t>
            </a:fld>
            <a:endParaRPr lang="en-GB"/>
          </a:p>
        </p:txBody>
      </p:sp>
      <p:sp>
        <p:nvSpPr>
          <p:cNvPr id="992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 lIns="92015" tIns="46007" rIns="92015" bIns="46007"/>
          <a:lstStyle/>
          <a:p>
            <a:pPr defTabSz="914400"/>
            <a:r>
              <a:rPr lang="en-GB" sz="3200">
                <a:solidFill>
                  <a:srgbClr val="333399"/>
                </a:solidFill>
                <a:effectLst/>
                <a:cs typeface="Times New Roman" pitchFamily="18" charset="0"/>
              </a:rPr>
              <a:t>Test procedure</a:t>
            </a:r>
          </a:p>
        </p:txBody>
      </p:sp>
      <p:sp>
        <p:nvSpPr>
          <p:cNvPr id="992259" name="Rectangle 3"/>
          <p:cNvSpPr>
            <a:spLocks noChangeArrowheads="1"/>
          </p:cNvSpPr>
          <p:nvPr/>
        </p:nvSpPr>
        <p:spPr bwMode="auto">
          <a:xfrm>
            <a:off x="0" y="635000"/>
            <a:ext cx="91440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9" tIns="45691" rIns="91379" bIns="45691"/>
          <a:lstStyle/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None/>
            </a:pPr>
            <a:r>
              <a:rPr lang="en-GB" sz="2100" baseline="0">
                <a:cs typeface="Times New Roman" pitchFamily="18" charset="0"/>
              </a:rPr>
              <a:t>The first phase of the test</a:t>
            </a:r>
            <a:endParaRPr lang="ru-RU" sz="2100" baseline="0">
              <a:cs typeface="Times New Roman" pitchFamily="18" charset="0"/>
            </a:endParaRP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Char char="ü"/>
            </a:pPr>
            <a:r>
              <a:rPr lang="en-US" sz="2100" b="0" baseline="0">
                <a:cs typeface="Times New Roman" pitchFamily="18" charset="0"/>
              </a:rPr>
              <a:t> Preparation of a molten pool without FP and absorbers</a:t>
            </a: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Char char="ü"/>
            </a:pPr>
            <a:r>
              <a:rPr lang="en-US" sz="2100" b="0" baseline="0">
                <a:cs typeface="Times New Roman" pitchFamily="18" charset="0"/>
              </a:rPr>
              <a:t> Liquidus temperature measurements by VPA IMCC with simultaneous melt sampling for composition measurement and post test study of solidus temperature</a:t>
            </a: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None/>
            </a:pPr>
            <a:r>
              <a:rPr lang="en-GB" sz="2100" baseline="0">
                <a:cs typeface="Times New Roman" pitchFamily="18" charset="0"/>
              </a:rPr>
              <a:t>The second phase of the test</a:t>
            </a:r>
            <a:endParaRPr lang="en-US" sz="2100" baseline="0">
              <a:cs typeface="Times New Roman" pitchFamily="18" charset="0"/>
            </a:endParaRP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Char char="ü"/>
            </a:pPr>
            <a:r>
              <a:rPr lang="en-US" sz="2100" b="0" baseline="0">
                <a:cs typeface="Times New Roman" pitchFamily="18" charset="0"/>
              </a:rPr>
              <a:t> Addition of FP and absorbers on the pool surface with rapid layering by additional corium charge. Pool homogenization. </a:t>
            </a: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Char char="ü"/>
            </a:pPr>
            <a:r>
              <a:rPr lang="en-US" sz="2100" b="0" baseline="0">
                <a:cs typeface="Times New Roman" pitchFamily="18" charset="0"/>
              </a:rPr>
              <a:t> Liquidus temperature measurements by VPA IMCC with simultaneous melt sampling for composition measurement and post test study of solidus temperature</a:t>
            </a: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None/>
            </a:pPr>
            <a:r>
              <a:rPr lang="en-US" sz="2100" baseline="0">
                <a:cs typeface="Times New Roman" pitchFamily="18" charset="0"/>
              </a:rPr>
              <a:t>The final phase of the tests</a:t>
            </a: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Char char="ü"/>
            </a:pPr>
            <a:r>
              <a:rPr lang="en-US" sz="2100" b="0" baseline="0">
                <a:cs typeface="Times New Roman" pitchFamily="18" charset="0"/>
              </a:rPr>
              <a:t> Slow pool extraction from the inductor coil to have close to equilibrium crystallization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F666BBB5-16A2-4229-8731-97B6BD9BFB06}" type="slidenum">
              <a:rPr lang="en-GB"/>
              <a:pPr/>
              <a:t>6</a:t>
            </a:fld>
            <a:endParaRPr lang="en-GB"/>
          </a:p>
        </p:txBody>
      </p:sp>
      <p:sp>
        <p:nvSpPr>
          <p:cNvPr id="994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 lIns="92015" tIns="46007" rIns="92015" bIns="46007"/>
          <a:lstStyle/>
          <a:p>
            <a:pPr defTabSz="914400"/>
            <a:r>
              <a:rPr lang="en-GB" sz="3200">
                <a:solidFill>
                  <a:srgbClr val="333399"/>
                </a:solidFill>
                <a:effectLst/>
                <a:cs typeface="Times New Roman" pitchFamily="18" charset="0"/>
              </a:rPr>
              <a:t>Post test study</a:t>
            </a:r>
          </a:p>
        </p:txBody>
      </p:sp>
      <p:sp>
        <p:nvSpPr>
          <p:cNvPr id="994307" name="Rectangle 3"/>
          <p:cNvSpPr>
            <a:spLocks noChangeArrowheads="1"/>
          </p:cNvSpPr>
          <p:nvPr/>
        </p:nvSpPr>
        <p:spPr bwMode="auto">
          <a:xfrm>
            <a:off x="0" y="635000"/>
            <a:ext cx="91440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9" tIns="45691" rIns="91379" bIns="45691"/>
          <a:lstStyle/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None/>
            </a:pPr>
            <a:endParaRPr lang="en-US" sz="2100" b="0" baseline="0">
              <a:cs typeface="Times New Roman" pitchFamily="18" charset="0"/>
            </a:endParaRP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None/>
            </a:pPr>
            <a:r>
              <a:rPr lang="en-US" sz="2100" baseline="0">
                <a:cs typeface="Times New Roman" pitchFamily="18" charset="0"/>
              </a:rPr>
              <a:t>Determination of melt composition during liquidus measurements</a:t>
            </a:r>
            <a:r>
              <a:rPr lang="en-US" sz="2100" b="0" baseline="0">
                <a:cs typeface="Times New Roman" pitchFamily="18" charset="0"/>
              </a:rPr>
              <a:t> </a:t>
            </a: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Char char="ü"/>
            </a:pPr>
            <a:r>
              <a:rPr lang="en-US" sz="2100" b="0" baseline="0">
                <a:cs typeface="Times New Roman" pitchFamily="18" charset="0"/>
              </a:rPr>
              <a:t> by XRF, ChA, XRD and SEM/EDX of samples taken before and after FPS addition</a:t>
            </a: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None/>
            </a:pPr>
            <a:r>
              <a:rPr lang="en-US" sz="2100" baseline="0">
                <a:cs typeface="Times New Roman" pitchFamily="18" charset="0"/>
              </a:rPr>
              <a:t>Measuremens of solidus temperatures of  samples taken before and after FPS addition</a:t>
            </a: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Char char="ü"/>
            </a:pPr>
            <a:r>
              <a:rPr lang="en-US" sz="2100" b="0" baseline="0">
                <a:cs typeface="Times New Roman" pitchFamily="18" charset="0"/>
              </a:rPr>
              <a:t> by VPA in Galakhov microfurnace</a:t>
            </a: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Char char="ü"/>
            </a:pPr>
            <a:r>
              <a:rPr lang="en-US" sz="2100" b="0" baseline="0">
                <a:cs typeface="Times New Roman" pitchFamily="18" charset="0"/>
              </a:rPr>
              <a:t> by HTM </a:t>
            </a: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None/>
            </a:pPr>
            <a:r>
              <a:rPr lang="en-US" sz="2100" baseline="0">
                <a:cs typeface="Times New Roman" pitchFamily="18" charset="0"/>
              </a:rPr>
              <a:t>Study of macro segregation</a:t>
            </a: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Char char="ü"/>
            </a:pPr>
            <a:r>
              <a:rPr lang="en-US" sz="2100" b="0" baseline="0">
                <a:cs typeface="Times New Roman" pitchFamily="18" charset="0"/>
              </a:rPr>
              <a:t> by SEM/EDX of ingot</a:t>
            </a: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Char char="ü"/>
            </a:pPr>
            <a:r>
              <a:rPr lang="en-US" sz="2100" b="0" baseline="0">
                <a:cs typeface="Times New Roman" pitchFamily="18" charset="0"/>
              </a:rPr>
              <a:t> by ICP MS of samples cut from different location</a:t>
            </a: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Char char="ü"/>
            </a:pPr>
            <a:r>
              <a:rPr lang="en-US" sz="2100" b="0" baseline="0">
                <a:cs typeface="Times New Roman" pitchFamily="18" charset="0"/>
              </a:rPr>
              <a:t> by XRD and XRF of samples cut from different location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				           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PRECOS Project Meeting</a:t>
            </a:r>
            <a:r>
              <a:rPr lang="en-GB"/>
              <a:t> </a:t>
            </a:r>
            <a:r>
              <a:rPr lang="en-US"/>
              <a:t>, June 8,  2011, St. Petersburg 	       </a:t>
            </a:r>
            <a:fld id="{B4611789-61E4-405C-BC64-23123F7F8738}" type="slidenum">
              <a:rPr lang="en-GB"/>
              <a:pPr/>
              <a:t>7</a:t>
            </a:fld>
            <a:endParaRPr lang="en-GB"/>
          </a:p>
        </p:txBody>
      </p:sp>
      <p:sp>
        <p:nvSpPr>
          <p:cNvPr id="9963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 lIns="92015" tIns="46007" rIns="92015" bIns="46007"/>
          <a:lstStyle/>
          <a:p>
            <a:pPr defTabSz="914400"/>
            <a:r>
              <a:rPr lang="en-GB" sz="3200">
                <a:solidFill>
                  <a:srgbClr val="333399"/>
                </a:solidFill>
                <a:effectLst/>
                <a:cs typeface="Times New Roman" pitchFamily="18" charset="0"/>
              </a:rPr>
              <a:t>Conclusive remarks</a:t>
            </a:r>
          </a:p>
        </p:txBody>
      </p:sp>
      <p:sp>
        <p:nvSpPr>
          <p:cNvPr id="996355" name="Rectangle 3"/>
          <p:cNvSpPr>
            <a:spLocks noChangeArrowheads="1"/>
          </p:cNvSpPr>
          <p:nvPr/>
        </p:nvSpPr>
        <p:spPr bwMode="auto">
          <a:xfrm>
            <a:off x="396875" y="863600"/>
            <a:ext cx="851852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9" tIns="45691" rIns="91379" bIns="45691"/>
          <a:lstStyle/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None/>
            </a:pPr>
            <a:endParaRPr lang="en-US" sz="2100" b="0" baseline="0">
              <a:cs typeface="Times New Roman" pitchFamily="18" charset="0"/>
            </a:endParaRP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None/>
            </a:pPr>
            <a:endParaRPr lang="en-US" sz="2100" b="0" baseline="0">
              <a:cs typeface="Times New Roman" pitchFamily="18" charset="0"/>
            </a:endParaRP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Char char="ü"/>
            </a:pPr>
            <a:r>
              <a:rPr lang="en-US" sz="2500" b="0" baseline="0">
                <a:cs typeface="Times New Roman" pitchFamily="18" charset="0"/>
              </a:rPr>
              <a:t> The proposed procedure can be applied for other compositions proposed by French and German partners </a:t>
            </a: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Char char="ü"/>
            </a:pPr>
            <a:r>
              <a:rPr lang="en-US" sz="2500" b="0" baseline="0">
                <a:cs typeface="Times New Roman" pitchFamily="18" charset="0"/>
              </a:rPr>
              <a:t> Risk of unexpected test problems can be reduced by checking the methodology in the first test with corium composition proposed by Russian partner</a:t>
            </a:r>
          </a:p>
          <a:p>
            <a:pPr indent="92075" eaLnBrk="1" hangingPunct="1">
              <a:spcBef>
                <a:spcPct val="45000"/>
              </a:spcBef>
              <a:buSzPct val="85000"/>
              <a:buFont typeface="Wingdings" pitchFamily="2" charset="2"/>
              <a:buChar char="ü"/>
            </a:pPr>
            <a:r>
              <a:rPr lang="en-US" sz="2500" b="0" baseline="0">
                <a:cs typeface="Times New Roman" pitchFamily="18" charset="0"/>
              </a:rPr>
              <a:t> The decision regarding the 2</a:t>
            </a:r>
            <a:r>
              <a:rPr lang="en-US" sz="2500" b="0">
                <a:cs typeface="Times New Roman" pitchFamily="18" charset="0"/>
              </a:rPr>
              <a:t>nd</a:t>
            </a:r>
            <a:r>
              <a:rPr lang="en-US" sz="2500" b="0" baseline="0">
                <a:cs typeface="Times New Roman" pitchFamily="18" charset="0"/>
              </a:rPr>
              <a:t> and 3</a:t>
            </a:r>
            <a:r>
              <a:rPr lang="en-US" sz="2500" b="0">
                <a:cs typeface="Times New Roman" pitchFamily="18" charset="0"/>
              </a:rPr>
              <a:t>rd</a:t>
            </a:r>
            <a:r>
              <a:rPr lang="en-US" sz="2500" b="0" baseline="0">
                <a:cs typeface="Times New Roman" pitchFamily="18" charset="0"/>
              </a:rPr>
              <a:t> tests of Task #4 can be made after primary results of the first test will be available</a:t>
            </a:r>
            <a:r>
              <a:rPr lang="en-US" sz="2100" b="0" baseline="0"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Office PowerPoint</Application>
  <PresentationFormat>Bildschirmpräsentation (4:3)</PresentationFormat>
  <Paragraphs>58</Paragraphs>
  <Slides>7</Slides>
  <Notes>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 Unicode MS</vt:lpstr>
      <vt:lpstr>Arial</vt:lpstr>
      <vt:lpstr>Times New Roman CYR</vt:lpstr>
      <vt:lpstr>Times New Roman</vt:lpstr>
      <vt:lpstr>Wingdings</vt:lpstr>
      <vt:lpstr>Оформление по умолчанию</vt:lpstr>
      <vt:lpstr>CorelDRAW 7.0 Graphic</vt:lpstr>
      <vt:lpstr> Proposals for Task 4     of Russian partner   </vt:lpstr>
      <vt:lpstr>Contents</vt:lpstr>
      <vt:lpstr>Objectives of task #4</vt:lpstr>
      <vt:lpstr>Corium composition</vt:lpstr>
      <vt:lpstr>Test procedure</vt:lpstr>
      <vt:lpstr>Post test study</vt:lpstr>
      <vt:lpstr>Conclusive remarks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PRECOS task4</dc:title>
  <dc:subject>4 PRECOS Meeting</dc:subject>
  <dc:creator>S Bechta</dc:creator>
  <cp:lastModifiedBy>Peters, Ursula</cp:lastModifiedBy>
  <cp:revision>997</cp:revision>
  <cp:lastPrinted>2001-10-30T08:59:27Z</cp:lastPrinted>
  <dcterms:created xsi:type="dcterms:W3CDTF">1998-10-12T06:52:06Z</dcterms:created>
  <dcterms:modified xsi:type="dcterms:W3CDTF">2012-10-18T18:50:01Z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>Proposals for Task 4 of Russian partner.</vt:lpwstr>
  </property>
</Properties>
</file>