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14"/>
  </p:notesMasterIdLst>
  <p:handoutMasterIdLst>
    <p:handoutMasterId r:id="rId15"/>
  </p:handoutMasterIdLst>
  <p:sldIdLst>
    <p:sldId id="680" r:id="rId2"/>
    <p:sldId id="653" r:id="rId3"/>
    <p:sldId id="677" r:id="rId4"/>
    <p:sldId id="626" r:id="rId5"/>
    <p:sldId id="622" r:id="rId6"/>
    <p:sldId id="676" r:id="rId7"/>
    <p:sldId id="640" r:id="rId8"/>
    <p:sldId id="671" r:id="rId9"/>
    <p:sldId id="672" r:id="rId10"/>
    <p:sldId id="639" r:id="rId11"/>
    <p:sldId id="678" r:id="rId12"/>
    <p:sldId id="681" r:id="rId13"/>
  </p:sldIdLst>
  <p:sldSz cx="9902825" cy="7242175"/>
  <p:notesSz cx="9874250" cy="6797675"/>
  <p:defaultTextStyle>
    <a:defPPr>
      <a:defRPr lang="de-DE"/>
    </a:defPPr>
    <a:lvl1pPr algn="ctr" rtl="0" eaLnBrk="0" fontAlgn="base" hangingPunct="0">
      <a:spcBef>
        <a:spcPct val="0"/>
      </a:spcBef>
      <a:spcAft>
        <a:spcPct val="0"/>
      </a:spcAft>
      <a:defRPr sz="2400" kern="1200">
        <a:solidFill>
          <a:srgbClr val="000066"/>
        </a:solidFill>
        <a:latin typeface="Arial" charset="0"/>
        <a:ea typeface="+mn-ea"/>
        <a:cs typeface="+mn-cs"/>
      </a:defRPr>
    </a:lvl1pPr>
    <a:lvl2pPr marL="457200" algn="ctr" rtl="0" eaLnBrk="0" fontAlgn="base" hangingPunct="0">
      <a:spcBef>
        <a:spcPct val="0"/>
      </a:spcBef>
      <a:spcAft>
        <a:spcPct val="0"/>
      </a:spcAft>
      <a:defRPr sz="2400" kern="1200">
        <a:solidFill>
          <a:srgbClr val="000066"/>
        </a:solidFill>
        <a:latin typeface="Arial" charset="0"/>
        <a:ea typeface="+mn-ea"/>
        <a:cs typeface="+mn-cs"/>
      </a:defRPr>
    </a:lvl2pPr>
    <a:lvl3pPr marL="914400" algn="ctr" rtl="0" eaLnBrk="0" fontAlgn="base" hangingPunct="0">
      <a:spcBef>
        <a:spcPct val="0"/>
      </a:spcBef>
      <a:spcAft>
        <a:spcPct val="0"/>
      </a:spcAft>
      <a:defRPr sz="2400" kern="1200">
        <a:solidFill>
          <a:srgbClr val="000066"/>
        </a:solidFill>
        <a:latin typeface="Arial" charset="0"/>
        <a:ea typeface="+mn-ea"/>
        <a:cs typeface="+mn-cs"/>
      </a:defRPr>
    </a:lvl3pPr>
    <a:lvl4pPr marL="1371600" algn="ctr" rtl="0" eaLnBrk="0" fontAlgn="base" hangingPunct="0">
      <a:spcBef>
        <a:spcPct val="0"/>
      </a:spcBef>
      <a:spcAft>
        <a:spcPct val="0"/>
      </a:spcAft>
      <a:defRPr sz="2400" kern="1200">
        <a:solidFill>
          <a:srgbClr val="000066"/>
        </a:solidFill>
        <a:latin typeface="Arial" charset="0"/>
        <a:ea typeface="+mn-ea"/>
        <a:cs typeface="+mn-cs"/>
      </a:defRPr>
    </a:lvl4pPr>
    <a:lvl5pPr marL="1828800" algn="ctr" rtl="0" eaLnBrk="0" fontAlgn="base" hangingPunct="0">
      <a:spcBef>
        <a:spcPct val="0"/>
      </a:spcBef>
      <a:spcAft>
        <a:spcPct val="0"/>
      </a:spcAft>
      <a:defRPr sz="2400" kern="1200">
        <a:solidFill>
          <a:srgbClr val="000066"/>
        </a:solidFill>
        <a:latin typeface="Arial" charset="0"/>
        <a:ea typeface="+mn-ea"/>
        <a:cs typeface="+mn-cs"/>
      </a:defRPr>
    </a:lvl5pPr>
    <a:lvl6pPr marL="2286000" algn="l" defTabSz="914400" rtl="0" eaLnBrk="1" latinLnBrk="0" hangingPunct="1">
      <a:defRPr sz="2400" kern="1200">
        <a:solidFill>
          <a:srgbClr val="000066"/>
        </a:solidFill>
        <a:latin typeface="Arial" charset="0"/>
        <a:ea typeface="+mn-ea"/>
        <a:cs typeface="+mn-cs"/>
      </a:defRPr>
    </a:lvl6pPr>
    <a:lvl7pPr marL="2743200" algn="l" defTabSz="914400" rtl="0" eaLnBrk="1" latinLnBrk="0" hangingPunct="1">
      <a:defRPr sz="2400" kern="1200">
        <a:solidFill>
          <a:srgbClr val="000066"/>
        </a:solidFill>
        <a:latin typeface="Arial" charset="0"/>
        <a:ea typeface="+mn-ea"/>
        <a:cs typeface="+mn-cs"/>
      </a:defRPr>
    </a:lvl7pPr>
    <a:lvl8pPr marL="3200400" algn="l" defTabSz="914400" rtl="0" eaLnBrk="1" latinLnBrk="0" hangingPunct="1">
      <a:defRPr sz="2400" kern="1200">
        <a:solidFill>
          <a:srgbClr val="000066"/>
        </a:solidFill>
        <a:latin typeface="Arial" charset="0"/>
        <a:ea typeface="+mn-ea"/>
        <a:cs typeface="+mn-cs"/>
      </a:defRPr>
    </a:lvl8pPr>
    <a:lvl9pPr marL="3657600" algn="l" defTabSz="914400" rtl="0" eaLnBrk="1" latinLnBrk="0" hangingPunct="1">
      <a:defRPr sz="2400" kern="1200">
        <a:solidFill>
          <a:srgbClr val="000066"/>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66"/>
    <a:srgbClr val="FFFF00"/>
    <a:srgbClr val="FFCC00"/>
    <a:srgbClr val="FEDB5C"/>
    <a:srgbClr val="CCA500"/>
    <a:srgbClr val="FFFFFF"/>
    <a:srgbClr val="060000"/>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01" autoAdjust="0"/>
    <p:restoredTop sz="99043" autoAdjust="0"/>
  </p:normalViewPr>
  <p:slideViewPr>
    <p:cSldViewPr>
      <p:cViewPr>
        <p:scale>
          <a:sx n="90" d="100"/>
          <a:sy n="90" d="100"/>
        </p:scale>
        <p:origin x="-811" y="-24"/>
      </p:cViewPr>
      <p:guideLst>
        <p:guide orient="horz" pos="2304"/>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21" d="100"/>
          <a:sy n="121" d="100"/>
        </p:scale>
        <p:origin x="-78" y="-114"/>
      </p:cViewPr>
      <p:guideLst>
        <p:guide orient="horz" pos="2140"/>
        <p:guide pos="311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230688"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63" tIns="46182" rIns="92363" bIns="46182" numCol="1" anchor="t" anchorCtr="0" compatLnSpc="1">
            <a:prstTxWarp prst="textNoShape">
              <a:avLst/>
            </a:prstTxWarp>
          </a:bodyPr>
          <a:lstStyle>
            <a:lvl1pPr algn="l" defTabSz="917575">
              <a:defRPr sz="1200">
                <a:solidFill>
                  <a:schemeClr val="tx1"/>
                </a:solidFill>
                <a:latin typeface="Tahoma" pitchFamily="34" charset="0"/>
              </a:defRPr>
            </a:lvl1pPr>
          </a:lstStyle>
          <a:p>
            <a:endParaRPr lang="de-DE"/>
          </a:p>
        </p:txBody>
      </p:sp>
      <p:sp>
        <p:nvSpPr>
          <p:cNvPr id="3075" name="Rectangle 3"/>
          <p:cNvSpPr>
            <a:spLocks noGrp="1" noChangeArrowheads="1"/>
          </p:cNvSpPr>
          <p:nvPr>
            <p:ph type="dt" sz="quarter" idx="1"/>
          </p:nvPr>
        </p:nvSpPr>
        <p:spPr bwMode="auto">
          <a:xfrm>
            <a:off x="5584825" y="0"/>
            <a:ext cx="4343400"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63" tIns="46182" rIns="92363" bIns="46182" numCol="1" anchor="t" anchorCtr="0" compatLnSpc="1">
            <a:prstTxWarp prst="textNoShape">
              <a:avLst/>
            </a:prstTxWarp>
          </a:bodyPr>
          <a:lstStyle>
            <a:lvl1pPr algn="r" defTabSz="917575">
              <a:defRPr sz="1200">
                <a:solidFill>
                  <a:schemeClr val="tx1"/>
                </a:solidFill>
                <a:latin typeface="Tahoma" pitchFamily="34" charset="0"/>
              </a:defRPr>
            </a:lvl1pPr>
          </a:lstStyle>
          <a:p>
            <a:endParaRPr lang="de-DE"/>
          </a:p>
        </p:txBody>
      </p:sp>
      <p:sp>
        <p:nvSpPr>
          <p:cNvPr id="3076" name="Rectangle 4"/>
          <p:cNvSpPr>
            <a:spLocks noGrp="1" noChangeArrowheads="1"/>
          </p:cNvSpPr>
          <p:nvPr>
            <p:ph type="ftr" sz="quarter" idx="2"/>
          </p:nvPr>
        </p:nvSpPr>
        <p:spPr bwMode="auto">
          <a:xfrm>
            <a:off x="0" y="6489700"/>
            <a:ext cx="4230688"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63" tIns="46182" rIns="92363" bIns="46182" numCol="1" anchor="b" anchorCtr="0" compatLnSpc="1">
            <a:prstTxWarp prst="textNoShape">
              <a:avLst/>
            </a:prstTxWarp>
          </a:bodyPr>
          <a:lstStyle>
            <a:lvl1pPr algn="l" defTabSz="917575">
              <a:defRPr sz="1200">
                <a:solidFill>
                  <a:schemeClr val="tx1"/>
                </a:solidFill>
                <a:latin typeface="Tahoma" pitchFamily="34" charset="0"/>
              </a:defRPr>
            </a:lvl1pPr>
          </a:lstStyle>
          <a:p>
            <a:r>
              <a:rPr lang="de-DE"/>
              <a:t>CORPHAD 7 SPb May 2007</a:t>
            </a:r>
          </a:p>
        </p:txBody>
      </p:sp>
      <p:sp>
        <p:nvSpPr>
          <p:cNvPr id="3077" name="Rectangle 5"/>
          <p:cNvSpPr>
            <a:spLocks noGrp="1" noChangeArrowheads="1"/>
          </p:cNvSpPr>
          <p:nvPr>
            <p:ph type="sldNum" sz="quarter" idx="3"/>
          </p:nvPr>
        </p:nvSpPr>
        <p:spPr bwMode="auto">
          <a:xfrm>
            <a:off x="5584825" y="6489700"/>
            <a:ext cx="43434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63" tIns="46182" rIns="92363" bIns="46182" numCol="1" anchor="b" anchorCtr="0" compatLnSpc="1">
            <a:prstTxWarp prst="textNoShape">
              <a:avLst/>
            </a:prstTxWarp>
          </a:bodyPr>
          <a:lstStyle>
            <a:lvl1pPr algn="r" defTabSz="917575">
              <a:defRPr sz="1200">
                <a:solidFill>
                  <a:schemeClr val="tx1"/>
                </a:solidFill>
                <a:latin typeface="Tahoma" pitchFamily="34" charset="0"/>
              </a:defRPr>
            </a:lvl1pPr>
          </a:lstStyle>
          <a:p>
            <a:fld id="{78269B99-BF24-4842-B772-0B033CCDC27C}" type="slidenum">
              <a:rPr lang="de-DE"/>
              <a:pPr/>
              <a:t>‹Nr.›</a:t>
            </a:fld>
            <a:endParaRPr lang="de-DE"/>
          </a:p>
        </p:txBody>
      </p:sp>
    </p:spTree>
    <p:extLst>
      <p:ext uri="{BB962C8B-B14F-4D97-AF65-F5344CB8AC3E}">
        <p14:creationId xmlns:p14="http://schemas.microsoft.com/office/powerpoint/2010/main" val="2459476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4230688"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63" tIns="46182" rIns="92363" bIns="46182" numCol="1" anchor="t" anchorCtr="0" compatLnSpc="1">
            <a:prstTxWarp prst="textNoShape">
              <a:avLst/>
            </a:prstTxWarp>
          </a:bodyPr>
          <a:lstStyle>
            <a:lvl1pPr algn="l" defTabSz="917575">
              <a:defRPr sz="1200">
                <a:solidFill>
                  <a:schemeClr val="tx1"/>
                </a:solidFill>
                <a:latin typeface="Tahoma" pitchFamily="34" charset="0"/>
              </a:defRPr>
            </a:lvl1pPr>
          </a:lstStyle>
          <a:p>
            <a:endParaRPr lang="de-DE"/>
          </a:p>
        </p:txBody>
      </p:sp>
      <p:sp>
        <p:nvSpPr>
          <p:cNvPr id="2051" name="Rectangle 3"/>
          <p:cNvSpPr>
            <a:spLocks noGrp="1" noChangeArrowheads="1"/>
          </p:cNvSpPr>
          <p:nvPr>
            <p:ph type="dt" idx="1"/>
          </p:nvPr>
        </p:nvSpPr>
        <p:spPr bwMode="auto">
          <a:xfrm>
            <a:off x="5584825" y="0"/>
            <a:ext cx="4343400"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63" tIns="46182" rIns="92363" bIns="46182" numCol="1" anchor="t" anchorCtr="0" compatLnSpc="1">
            <a:prstTxWarp prst="textNoShape">
              <a:avLst/>
            </a:prstTxWarp>
          </a:bodyPr>
          <a:lstStyle>
            <a:lvl1pPr algn="r" defTabSz="917575">
              <a:defRPr sz="1200">
                <a:solidFill>
                  <a:schemeClr val="tx1"/>
                </a:solidFill>
                <a:latin typeface="Tahoma" pitchFamily="34" charset="0"/>
              </a:defRPr>
            </a:lvl1pPr>
          </a:lstStyle>
          <a:p>
            <a:endParaRPr lang="de-DE"/>
          </a:p>
        </p:txBody>
      </p:sp>
      <p:sp>
        <p:nvSpPr>
          <p:cNvPr id="2052" name="Rectangle 4"/>
          <p:cNvSpPr>
            <a:spLocks noChangeArrowheads="1" noTextEdit="1"/>
          </p:cNvSpPr>
          <p:nvPr>
            <p:ph type="sldImg" idx="2"/>
          </p:nvPr>
        </p:nvSpPr>
        <p:spPr bwMode="auto">
          <a:xfrm>
            <a:off x="3224213" y="525463"/>
            <a:ext cx="3494087" cy="2555875"/>
          </a:xfrm>
          <a:prstGeom prst="rect">
            <a:avLst/>
          </a:prstGeom>
          <a:no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1336675" y="3209925"/>
            <a:ext cx="7254875"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63" tIns="46182" rIns="92363" bIns="46182" numCol="1" anchor="t" anchorCtr="0" compatLnSpc="1">
            <a:prstTxWarp prst="textNoShape">
              <a:avLst/>
            </a:prstTxWarp>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p>
        </p:txBody>
      </p:sp>
      <p:sp>
        <p:nvSpPr>
          <p:cNvPr id="2054" name="Rectangle 6"/>
          <p:cNvSpPr>
            <a:spLocks noGrp="1" noChangeArrowheads="1"/>
          </p:cNvSpPr>
          <p:nvPr>
            <p:ph type="ftr" sz="quarter" idx="4"/>
          </p:nvPr>
        </p:nvSpPr>
        <p:spPr bwMode="auto">
          <a:xfrm>
            <a:off x="0" y="6488113"/>
            <a:ext cx="4230688" cy="32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63" tIns="46182" rIns="92363" bIns="46182" numCol="1" anchor="b" anchorCtr="0" compatLnSpc="1">
            <a:prstTxWarp prst="textNoShape">
              <a:avLst/>
            </a:prstTxWarp>
          </a:bodyPr>
          <a:lstStyle>
            <a:lvl1pPr algn="l" defTabSz="917575">
              <a:defRPr sz="1200">
                <a:solidFill>
                  <a:schemeClr val="tx1"/>
                </a:solidFill>
                <a:latin typeface="Tahoma" pitchFamily="34" charset="0"/>
              </a:defRPr>
            </a:lvl1pPr>
          </a:lstStyle>
          <a:p>
            <a:r>
              <a:rPr lang="de-DE"/>
              <a:t>CORPHAD 7 SPb May 2007</a:t>
            </a:r>
          </a:p>
        </p:txBody>
      </p:sp>
      <p:sp>
        <p:nvSpPr>
          <p:cNvPr id="2055" name="Rectangle 7"/>
          <p:cNvSpPr>
            <a:spLocks noGrp="1" noChangeArrowheads="1"/>
          </p:cNvSpPr>
          <p:nvPr>
            <p:ph type="sldNum" sz="quarter" idx="5"/>
          </p:nvPr>
        </p:nvSpPr>
        <p:spPr bwMode="auto">
          <a:xfrm>
            <a:off x="5584825" y="6488113"/>
            <a:ext cx="4343400" cy="32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63" tIns="46182" rIns="92363" bIns="46182" numCol="1" anchor="b" anchorCtr="0" compatLnSpc="1">
            <a:prstTxWarp prst="textNoShape">
              <a:avLst/>
            </a:prstTxWarp>
          </a:bodyPr>
          <a:lstStyle>
            <a:lvl1pPr algn="r" defTabSz="917575">
              <a:defRPr sz="1200">
                <a:solidFill>
                  <a:schemeClr val="tx1"/>
                </a:solidFill>
                <a:latin typeface="Tahoma" pitchFamily="34" charset="0"/>
              </a:defRPr>
            </a:lvl1pPr>
          </a:lstStyle>
          <a:p>
            <a:fld id="{65B86EF7-8A23-4807-83F5-A834D933C4E6}" type="slidenum">
              <a:rPr lang="de-DE"/>
              <a:pPr/>
              <a:t>‹Nr.›</a:t>
            </a:fld>
            <a:endParaRPr lang="de-DE"/>
          </a:p>
        </p:txBody>
      </p:sp>
    </p:spTree>
    <p:extLst>
      <p:ext uri="{BB962C8B-B14F-4D97-AF65-F5344CB8AC3E}">
        <p14:creationId xmlns:p14="http://schemas.microsoft.com/office/powerpoint/2010/main" val="1225912649"/>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Tahoma"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Tahoma"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Tahoma"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Tahoma"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Tahom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de-DE"/>
              <a:t>CORPHAD 7 SPb May 2007</a:t>
            </a:r>
          </a:p>
        </p:txBody>
      </p:sp>
      <p:sp>
        <p:nvSpPr>
          <p:cNvPr id="7" name="Rectangle 7"/>
          <p:cNvSpPr>
            <a:spLocks noGrp="1" noChangeArrowheads="1"/>
          </p:cNvSpPr>
          <p:nvPr>
            <p:ph type="sldNum" sz="quarter" idx="5"/>
          </p:nvPr>
        </p:nvSpPr>
        <p:spPr>
          <a:ln/>
        </p:spPr>
        <p:txBody>
          <a:bodyPr/>
          <a:lstStyle/>
          <a:p>
            <a:fld id="{6EC8DCE3-FE93-47D4-AC79-C5799D7F32D0}" type="slidenum">
              <a:rPr lang="de-DE"/>
              <a:pPr/>
              <a:t>1</a:t>
            </a:fld>
            <a:endParaRPr lang="de-DE"/>
          </a:p>
        </p:txBody>
      </p:sp>
      <p:sp>
        <p:nvSpPr>
          <p:cNvPr id="863234" name="Rectangle 2"/>
          <p:cNvSpPr>
            <a:spLocks noChangeArrowheads="1" noTextEdit="1"/>
          </p:cNvSpPr>
          <p:nvPr>
            <p:ph type="sldImg"/>
          </p:nvPr>
        </p:nvSpPr>
        <p:spPr>
          <a:ln/>
        </p:spPr>
      </p:sp>
      <p:sp>
        <p:nvSpPr>
          <p:cNvPr id="863235" name="Rectangle 3"/>
          <p:cNvSpPr>
            <a:spLocks noGrp="1" noChangeArrowheads="1"/>
          </p:cNvSpPr>
          <p:nvPr>
            <p:ph type="body" idx="1"/>
          </p:nvPr>
        </p:nvSpPr>
        <p:spPr/>
        <p:txBody>
          <a:bodyPr/>
          <a:lstStyle/>
          <a:p>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42950" y="2249488"/>
            <a:ext cx="8416925" cy="1552575"/>
          </a:xfrm>
          <a:prstGeom prst="rect">
            <a:avLst/>
          </a:prstGeo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485900" y="4103688"/>
            <a:ext cx="6931025" cy="185102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87744578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95300" y="290513"/>
            <a:ext cx="8912225" cy="1206500"/>
          </a:xfrm>
          <a:prstGeom prst="rect">
            <a:avLst/>
          </a:prstGeom>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95300" y="1689100"/>
            <a:ext cx="8912225" cy="4779963"/>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21281685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180263" y="290513"/>
            <a:ext cx="2227262" cy="6178550"/>
          </a:xfrm>
          <a:prstGeom prst="rect">
            <a:avLst/>
          </a:prstGeo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95300" y="290513"/>
            <a:ext cx="6532563" cy="6178550"/>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81072602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95300" y="290513"/>
            <a:ext cx="8912225" cy="12065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495300" y="1689100"/>
            <a:ext cx="8912225" cy="4779963"/>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84437077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654550"/>
            <a:ext cx="8416925" cy="1438275"/>
          </a:xfrm>
          <a:prstGeom prst="rect">
            <a:avLst/>
          </a:prstGeo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82638" y="3070225"/>
            <a:ext cx="8416925" cy="1584325"/>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Tree>
    <p:extLst>
      <p:ext uri="{BB962C8B-B14F-4D97-AF65-F5344CB8AC3E}">
        <p14:creationId xmlns:p14="http://schemas.microsoft.com/office/powerpoint/2010/main" val="404062373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95300" y="290513"/>
            <a:ext cx="8912225" cy="12065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95300" y="1689100"/>
            <a:ext cx="4379913" cy="4779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027613" y="1689100"/>
            <a:ext cx="4379912" cy="4779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06109914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90513"/>
            <a:ext cx="8912225" cy="1206500"/>
          </a:xfrm>
          <a:prstGeom prst="rect">
            <a:avLst/>
          </a:prstGeo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95300" y="1620838"/>
            <a:ext cx="4375150" cy="6762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95300" y="2297113"/>
            <a:ext cx="4375150" cy="41719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5030788" y="1620838"/>
            <a:ext cx="4376737" cy="6762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5030788" y="2297113"/>
            <a:ext cx="4376737" cy="41719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95568968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95300" y="290513"/>
            <a:ext cx="8912225" cy="1206500"/>
          </a:xfrm>
          <a:prstGeom prst="rect">
            <a:avLst/>
          </a:prstGeom>
        </p:spPr>
        <p:txBody>
          <a:bodyPr/>
          <a:lstStyle/>
          <a:p>
            <a:r>
              <a:rPr lang="de-DE" smtClean="0"/>
              <a:t>Titelmasterformat durch Klicken bearbeiten</a:t>
            </a:r>
            <a:endParaRPr lang="de-DE"/>
          </a:p>
        </p:txBody>
      </p:sp>
    </p:spTree>
    <p:extLst>
      <p:ext uri="{BB962C8B-B14F-4D97-AF65-F5344CB8AC3E}">
        <p14:creationId xmlns:p14="http://schemas.microsoft.com/office/powerpoint/2010/main" val="52421465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835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88925"/>
            <a:ext cx="3257550" cy="1227138"/>
          </a:xfrm>
          <a:prstGeom prst="rect">
            <a:avLst/>
          </a:prstGeo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871913" y="288925"/>
            <a:ext cx="5535612" cy="618013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95300" y="1516063"/>
            <a:ext cx="3257550" cy="4953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86011215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5068888"/>
            <a:ext cx="5940425" cy="598487"/>
          </a:xfrm>
          <a:prstGeom prst="rect">
            <a:avLst/>
          </a:prstGeo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941513" y="647700"/>
            <a:ext cx="5940425" cy="434498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941513" y="5667375"/>
            <a:ext cx="5940425" cy="850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219344514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2780" name="Rectangle 1036"/>
          <p:cNvSpPr>
            <a:spLocks noChangeArrowheads="1"/>
          </p:cNvSpPr>
          <p:nvPr userDrawn="1"/>
        </p:nvSpPr>
        <p:spPr bwMode="auto">
          <a:xfrm>
            <a:off x="9525" y="-7938"/>
            <a:ext cx="9902825" cy="474663"/>
          </a:xfrm>
          <a:prstGeom prst="rect">
            <a:avLst/>
          </a:prstGeom>
          <a:gradFill rotWithShape="1">
            <a:gsLst>
              <a:gs pos="0">
                <a:srgbClr val="FFFFFF">
                  <a:alpha val="57001"/>
                </a:srgbClr>
              </a:gs>
              <a:gs pos="100000">
                <a:srgbClr val="000080"/>
              </a:gs>
            </a:gsLst>
            <a:lin ang="0" scaled="1"/>
          </a:gra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32" name="Text Box 8"/>
          <p:cNvSpPr txBox="1">
            <a:spLocks noChangeArrowheads="1"/>
          </p:cNvSpPr>
          <p:nvPr/>
        </p:nvSpPr>
        <p:spPr bwMode="auto">
          <a:xfrm>
            <a:off x="7161213" y="6784975"/>
            <a:ext cx="25130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en-GB" sz="1600">
              <a:solidFill>
                <a:schemeClr val="tx1"/>
              </a:solidFill>
              <a:latin typeface="Tahoma" pitchFamily="34" charset="0"/>
            </a:endParaRPr>
          </a:p>
        </p:txBody>
      </p:sp>
      <p:sp>
        <p:nvSpPr>
          <p:cNvPr id="1301" name="Text Box 277"/>
          <p:cNvSpPr txBox="1">
            <a:spLocks noChangeArrowheads="1"/>
          </p:cNvSpPr>
          <p:nvPr/>
        </p:nvSpPr>
        <p:spPr bwMode="auto">
          <a:xfrm>
            <a:off x="685800" y="6096000"/>
            <a:ext cx="213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2000" b="1">
              <a:latin typeface="Tahoma" pitchFamily="34" charset="0"/>
            </a:endParaRPr>
          </a:p>
        </p:txBody>
      </p:sp>
      <p:sp>
        <p:nvSpPr>
          <p:cNvPr id="672778" name="Text Box 1034"/>
          <p:cNvSpPr txBox="1">
            <a:spLocks noChangeArrowheads="1"/>
          </p:cNvSpPr>
          <p:nvPr userDrawn="1"/>
        </p:nvSpPr>
        <p:spPr bwMode="auto">
          <a:xfrm>
            <a:off x="1328738" y="-134938"/>
            <a:ext cx="8585200" cy="62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endParaRPr lang="ru-RU" sz="700" b="1">
              <a:solidFill>
                <a:srgbClr val="FFFFFF"/>
              </a:solidFill>
              <a:latin typeface="Tahoma" pitchFamily="34" charset="0"/>
            </a:endParaRPr>
          </a:p>
          <a:p>
            <a:pPr algn="r"/>
            <a:r>
              <a:rPr lang="ru-RU" sz="700" b="1">
                <a:solidFill>
                  <a:srgbClr val="FFFFFF"/>
                </a:solidFill>
                <a:latin typeface="Tahoma" pitchFamily="34" charset="0"/>
              </a:rPr>
              <a:t>ОБЪЕДИНЕННЫЙ ИНСТИТУТ ВЫСОКИХ ТЕМПЕРАТУР</a:t>
            </a:r>
          </a:p>
          <a:p>
            <a:pPr algn="r"/>
            <a:r>
              <a:rPr lang="ru-RU" sz="700" b="1">
                <a:solidFill>
                  <a:srgbClr val="FFFFFF"/>
                </a:solidFill>
                <a:latin typeface="Tahoma" pitchFamily="34" charset="0"/>
              </a:rPr>
              <a:t>РОССИЙСКАЯ АКАДЕМИЯ НАУК</a:t>
            </a:r>
            <a:endParaRPr lang="en-US" sz="700" b="1">
              <a:solidFill>
                <a:srgbClr val="FFFFFF"/>
              </a:solidFill>
              <a:latin typeface="Tahoma" pitchFamily="34" charset="0"/>
            </a:endParaRPr>
          </a:p>
          <a:p>
            <a:pPr algn="r"/>
            <a:r>
              <a:rPr lang="en-US" sz="700" b="1">
                <a:solidFill>
                  <a:srgbClr val="FFFFFF"/>
                </a:solidFill>
                <a:latin typeface="Tahoma" pitchFamily="34" charset="0"/>
              </a:rPr>
              <a:t>RUSSIAN ACADEMY OF SCIENCES</a:t>
            </a:r>
          </a:p>
          <a:p>
            <a:pPr algn="r"/>
            <a:r>
              <a:rPr lang="en-US" sz="700" b="1">
                <a:solidFill>
                  <a:srgbClr val="FFFFFF"/>
                </a:solidFill>
                <a:latin typeface="Tahoma" pitchFamily="34" charset="0"/>
              </a:rPr>
              <a:t>JOINT INSTITUTE FOR HIGH TEMPERATURES</a:t>
            </a:r>
            <a:endParaRPr lang="ru-RU" sz="700" b="1">
              <a:solidFill>
                <a:srgbClr val="FFFFFF"/>
              </a:solidFill>
              <a:latin typeface="Tahoma" pitchFamily="34" charset="0"/>
            </a:endParaRPr>
          </a:p>
        </p:txBody>
      </p:sp>
      <p:graphicFrame>
        <p:nvGraphicFramePr>
          <p:cNvPr id="672790" name="Object 1046"/>
          <p:cNvGraphicFramePr>
            <a:graphicFrameLocks noChangeAspect="1"/>
          </p:cNvGraphicFramePr>
          <p:nvPr userDrawn="1"/>
        </p:nvGraphicFramePr>
        <p:xfrm>
          <a:off x="0" y="0"/>
          <a:ext cx="1471613" cy="465138"/>
        </p:xfrm>
        <a:graphic>
          <a:graphicData uri="http://schemas.openxmlformats.org/presentationml/2006/ole">
            <mc:AlternateContent xmlns:mc="http://schemas.openxmlformats.org/markup-compatibility/2006">
              <mc:Choice xmlns:v="urn:schemas-microsoft-com:vml" Requires="v">
                <p:oleObj spid="_x0000_s672792" name="CorelPhotoPaint.Image.11" r:id="rId14" imgW="2730159" imgH="863188" progId="CorelPhotoPaint.Image.11">
                  <p:embed/>
                </p:oleObj>
              </mc:Choice>
              <mc:Fallback>
                <p:oleObj name="CorelPhotoPaint.Image.11" r:id="rId14" imgW="2730159" imgH="863188" progId="CorelPhotoPaint.Image.11">
                  <p:embed/>
                  <p:pic>
                    <p:nvPicPr>
                      <p:cNvPr id="0" name="Object 104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47161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72791" name="Text Box 1047"/>
          <p:cNvSpPr txBox="1">
            <a:spLocks noChangeArrowheads="1"/>
          </p:cNvSpPr>
          <p:nvPr userDrawn="1"/>
        </p:nvSpPr>
        <p:spPr bwMode="auto">
          <a:xfrm>
            <a:off x="-88900" y="7027863"/>
            <a:ext cx="1441450" cy="214312"/>
          </a:xfrm>
          <a:prstGeom prst="rect">
            <a:avLst/>
          </a:prstGeom>
          <a:solidFill>
            <a:srgbClr val="FFFFFF"/>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800" b="1"/>
              <a:t>PRECOS-June 2011</a:t>
            </a:r>
            <a:endParaRPr lang="ru-RU" sz="800" b="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tnLst>
      <p:par>
        <p:cTn id="1" dur="indefinite" restart="never" nodeType="tmRoot"/>
      </p:par>
    </p:tnLst>
  </p:timing>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Tahoma" pitchFamily="34" charset="0"/>
        </a:defRPr>
      </a:lvl2pPr>
      <a:lvl3pPr algn="ctr" rtl="0" eaLnBrk="0" fontAlgn="base" hangingPunct="0">
        <a:spcBef>
          <a:spcPct val="0"/>
        </a:spcBef>
        <a:spcAft>
          <a:spcPct val="0"/>
        </a:spcAft>
        <a:defRPr sz="4000">
          <a:solidFill>
            <a:schemeClr val="tx1"/>
          </a:solidFill>
          <a:latin typeface="Tahoma" pitchFamily="34" charset="0"/>
        </a:defRPr>
      </a:lvl3pPr>
      <a:lvl4pPr algn="ctr" rtl="0" eaLnBrk="0" fontAlgn="base" hangingPunct="0">
        <a:spcBef>
          <a:spcPct val="0"/>
        </a:spcBef>
        <a:spcAft>
          <a:spcPct val="0"/>
        </a:spcAft>
        <a:defRPr sz="4000">
          <a:solidFill>
            <a:schemeClr val="tx1"/>
          </a:solidFill>
          <a:latin typeface="Tahoma" pitchFamily="34" charset="0"/>
        </a:defRPr>
      </a:lvl4pPr>
      <a:lvl5pPr algn="ctr" rtl="0" eaLnBrk="0" fontAlgn="base" hangingPunct="0">
        <a:spcBef>
          <a:spcPct val="0"/>
        </a:spcBef>
        <a:spcAft>
          <a:spcPct val="0"/>
        </a:spcAft>
        <a:defRPr sz="4000">
          <a:solidFill>
            <a:schemeClr val="tx1"/>
          </a:solidFill>
          <a:latin typeface="Tahoma" pitchFamily="34" charset="0"/>
        </a:defRPr>
      </a:lvl5pPr>
      <a:lvl6pPr marL="457200" algn="ctr" rtl="0" eaLnBrk="0" fontAlgn="base" hangingPunct="0">
        <a:spcBef>
          <a:spcPct val="0"/>
        </a:spcBef>
        <a:spcAft>
          <a:spcPct val="0"/>
        </a:spcAft>
        <a:defRPr sz="4000">
          <a:solidFill>
            <a:schemeClr val="tx1"/>
          </a:solidFill>
          <a:latin typeface="Tahoma" pitchFamily="34" charset="0"/>
        </a:defRPr>
      </a:lvl6pPr>
      <a:lvl7pPr marL="914400" algn="ctr" rtl="0" eaLnBrk="0" fontAlgn="base" hangingPunct="0">
        <a:spcBef>
          <a:spcPct val="0"/>
        </a:spcBef>
        <a:spcAft>
          <a:spcPct val="0"/>
        </a:spcAft>
        <a:defRPr sz="4000">
          <a:solidFill>
            <a:schemeClr val="tx1"/>
          </a:solidFill>
          <a:latin typeface="Tahoma" pitchFamily="34" charset="0"/>
        </a:defRPr>
      </a:lvl7pPr>
      <a:lvl8pPr marL="1371600" algn="ctr" rtl="0" eaLnBrk="0" fontAlgn="base" hangingPunct="0">
        <a:spcBef>
          <a:spcPct val="0"/>
        </a:spcBef>
        <a:spcAft>
          <a:spcPct val="0"/>
        </a:spcAft>
        <a:defRPr sz="4000">
          <a:solidFill>
            <a:schemeClr val="tx1"/>
          </a:solidFill>
          <a:latin typeface="Tahoma" pitchFamily="34" charset="0"/>
        </a:defRPr>
      </a:lvl8pPr>
      <a:lvl9pPr marL="1828800" algn="ctr" rtl="0" eaLnBrk="0" fontAlgn="base" hangingPunct="0">
        <a:spcBef>
          <a:spcPct val="0"/>
        </a:spcBef>
        <a:spcAft>
          <a:spcPct val="0"/>
        </a:spcAft>
        <a:defRPr sz="4000">
          <a:solidFill>
            <a:schemeClr val="tx1"/>
          </a:solidFill>
          <a:latin typeface="Tahoma" pitchFamily="34" charset="0"/>
        </a:defRPr>
      </a:lvl9pPr>
    </p:titleStyle>
    <p:bodyStyle>
      <a:lvl1pPr marL="342900" indent="-342900" algn="l" rtl="0" eaLnBrk="0" fontAlgn="base" hangingPunct="0">
        <a:spcBef>
          <a:spcPct val="20000"/>
        </a:spcBef>
        <a:spcAft>
          <a:spcPct val="0"/>
        </a:spcAft>
        <a:buFont typeface="CommonBullets" pitchFamily="34" charset="2"/>
        <a:buChar char="&gt;"/>
        <a:defRPr sz="3200">
          <a:solidFill>
            <a:schemeClr val="hlink"/>
          </a:solidFill>
          <a:latin typeface="+mn-lt"/>
          <a:ea typeface="+mn-ea"/>
          <a:cs typeface="+mn-cs"/>
        </a:defRPr>
      </a:lvl1pPr>
      <a:lvl2pPr marL="744538" indent="-287338" algn="l" rtl="0" eaLnBrk="0" fontAlgn="base" hangingPunct="0">
        <a:spcBef>
          <a:spcPct val="20000"/>
        </a:spcBef>
        <a:spcAft>
          <a:spcPct val="0"/>
        </a:spcAft>
        <a:buFont typeface="CommonBullets" pitchFamily="34" charset="2"/>
        <a:buChar char="1"/>
        <a:defRPr sz="2900">
          <a:solidFill>
            <a:schemeClr val="tx2"/>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6.jpeg"/><Relationship Id="rId5" Type="http://schemas.openxmlformats.org/officeDocument/2006/relationships/image" Target="../media/image4.png"/><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10" name="Text Box 2"/>
          <p:cNvSpPr txBox="1">
            <a:spLocks noChangeArrowheads="1"/>
          </p:cNvSpPr>
          <p:nvPr/>
        </p:nvSpPr>
        <p:spPr bwMode="auto">
          <a:xfrm>
            <a:off x="342900" y="2036763"/>
            <a:ext cx="9361488" cy="303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t>PRECOS – June 2011</a:t>
            </a:r>
          </a:p>
          <a:p>
            <a:pPr>
              <a:spcBef>
                <a:spcPct val="50000"/>
              </a:spcBef>
            </a:pPr>
            <a:r>
              <a:rPr lang="en-US" sz="2800" b="1"/>
              <a:t>Results obtained with laser pulse heating facility</a:t>
            </a:r>
            <a:r>
              <a:rPr lang="ru-RU"/>
              <a:t> </a:t>
            </a:r>
          </a:p>
          <a:p>
            <a:pPr>
              <a:spcBef>
                <a:spcPct val="50000"/>
              </a:spcBef>
            </a:pPr>
            <a:endParaRPr lang="en-US"/>
          </a:p>
          <a:p>
            <a:pPr>
              <a:spcBef>
                <a:spcPct val="50000"/>
              </a:spcBef>
            </a:pPr>
            <a:r>
              <a:rPr lang="en-US" sz="2200" b="1" i="1"/>
              <a:t>M.Brykin, E.Pakhomov, </a:t>
            </a:r>
            <a:r>
              <a:rPr lang="en-US" sz="2200" b="1" i="1" u="sng"/>
              <a:t>M.Sheindlin</a:t>
            </a:r>
            <a:r>
              <a:rPr lang="en-US" sz="2200" b="1" i="1"/>
              <a:t>, A. Vasin</a:t>
            </a:r>
            <a:endParaRPr lang="en-US" b="1" i="1"/>
          </a:p>
          <a:p>
            <a:pPr>
              <a:spcBef>
                <a:spcPct val="50000"/>
              </a:spcBef>
            </a:pPr>
            <a:r>
              <a:rPr lang="en-US" sz="1800" i="1"/>
              <a:t>Joint Institute for High Temperatures, Moscow</a:t>
            </a:r>
            <a:endParaRPr lang="en-US" b="1" i="1"/>
          </a:p>
          <a:p>
            <a:pPr>
              <a:spcBef>
                <a:spcPct val="50000"/>
              </a:spcBef>
            </a:pPr>
            <a:r>
              <a:rPr lang="en-US" sz="1800" i="1"/>
              <a:t>sheindlin@yandex.ru</a:t>
            </a:r>
            <a:endParaRPr lang="ru-RU" sz="1800" i="1"/>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5114" name="Group 10"/>
          <p:cNvGrpSpPr>
            <a:grpSpLocks/>
          </p:cNvGrpSpPr>
          <p:nvPr/>
        </p:nvGrpSpPr>
        <p:grpSpPr bwMode="auto">
          <a:xfrm>
            <a:off x="919163" y="1173163"/>
            <a:ext cx="8064500" cy="5348287"/>
            <a:chOff x="579" y="861"/>
            <a:chExt cx="5080" cy="3369"/>
          </a:xfrm>
        </p:grpSpPr>
        <p:pic>
          <p:nvPicPr>
            <p:cNvPr id="8151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 y="861"/>
              <a:ext cx="5080" cy="3369"/>
            </a:xfrm>
            <a:prstGeom prst="rect">
              <a:avLst/>
            </a:prstGeom>
            <a:noFill/>
            <a:extLst>
              <a:ext uri="{909E8E84-426E-40DD-AFC4-6F175D3DCCD1}">
                <a14:hiddenFill xmlns:a14="http://schemas.microsoft.com/office/drawing/2010/main">
                  <a:solidFill>
                    <a:srgbClr val="FFFFFF"/>
                  </a:solidFill>
                </a14:hiddenFill>
              </a:ext>
            </a:extLst>
          </p:spPr>
        </p:pic>
        <p:sp>
          <p:nvSpPr>
            <p:cNvPr id="815109" name="Oval 5"/>
            <p:cNvSpPr>
              <a:spLocks noChangeArrowheads="1"/>
            </p:cNvSpPr>
            <p:nvPr/>
          </p:nvSpPr>
          <p:spPr bwMode="auto">
            <a:xfrm>
              <a:off x="3256" y="2025"/>
              <a:ext cx="181" cy="181"/>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5110" name="Oval 6"/>
            <p:cNvSpPr>
              <a:spLocks noChangeArrowheads="1"/>
            </p:cNvSpPr>
            <p:nvPr/>
          </p:nvSpPr>
          <p:spPr bwMode="auto">
            <a:xfrm>
              <a:off x="2303" y="1465"/>
              <a:ext cx="181" cy="181"/>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5111" name="Oval 7"/>
            <p:cNvSpPr>
              <a:spLocks noChangeArrowheads="1"/>
            </p:cNvSpPr>
            <p:nvPr/>
          </p:nvSpPr>
          <p:spPr bwMode="auto">
            <a:xfrm>
              <a:off x="1441" y="1102"/>
              <a:ext cx="181" cy="181"/>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5112" name="Oval 8"/>
            <p:cNvSpPr>
              <a:spLocks noChangeArrowheads="1"/>
            </p:cNvSpPr>
            <p:nvPr/>
          </p:nvSpPr>
          <p:spPr bwMode="auto">
            <a:xfrm>
              <a:off x="3256" y="3053"/>
              <a:ext cx="181" cy="181"/>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5113" name="Oval 9"/>
            <p:cNvSpPr>
              <a:spLocks noChangeArrowheads="1"/>
            </p:cNvSpPr>
            <p:nvPr/>
          </p:nvSpPr>
          <p:spPr bwMode="auto">
            <a:xfrm>
              <a:off x="1441" y="1102"/>
              <a:ext cx="181" cy="181"/>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815115" name="Oval 11"/>
          <p:cNvSpPr>
            <a:spLocks noChangeArrowheads="1"/>
          </p:cNvSpPr>
          <p:nvPr/>
        </p:nvSpPr>
        <p:spPr bwMode="auto">
          <a:xfrm>
            <a:off x="198438" y="6573838"/>
            <a:ext cx="287337" cy="287337"/>
          </a:xfrm>
          <a:prstGeom prst="ellipse">
            <a:avLst/>
          </a:prstGeom>
          <a:noFill/>
          <a:ln w="2857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5117" name="Text Box 13"/>
          <p:cNvSpPr txBox="1">
            <a:spLocks noChangeArrowheads="1"/>
          </p:cNvSpPr>
          <p:nvPr/>
        </p:nvSpPr>
        <p:spPr bwMode="auto">
          <a:xfrm>
            <a:off x="895350" y="65008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ru-RU" sz="1800"/>
          </a:p>
        </p:txBody>
      </p:sp>
      <p:sp>
        <p:nvSpPr>
          <p:cNvPr id="815119" name="Text Box 15"/>
          <p:cNvSpPr txBox="1">
            <a:spLocks noChangeArrowheads="1"/>
          </p:cNvSpPr>
          <p:nvPr/>
        </p:nvSpPr>
        <p:spPr bwMode="auto">
          <a:xfrm>
            <a:off x="555625" y="6500813"/>
            <a:ext cx="316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t>- IVTAN (2010), laser-heating</a:t>
            </a:r>
            <a:endParaRPr lang="ru-RU" sz="1800"/>
          </a:p>
        </p:txBody>
      </p:sp>
      <p:sp>
        <p:nvSpPr>
          <p:cNvPr id="815121" name="Text Box 17"/>
          <p:cNvSpPr txBox="1">
            <a:spLocks noChangeArrowheads="1"/>
          </p:cNvSpPr>
          <p:nvPr/>
        </p:nvSpPr>
        <p:spPr bwMode="auto">
          <a:xfrm>
            <a:off x="558800" y="6500813"/>
            <a:ext cx="316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t>- IVTAN (2010), laser-heating</a:t>
            </a:r>
            <a:endParaRPr lang="ru-RU" sz="1800"/>
          </a:p>
        </p:txBody>
      </p:sp>
      <p:sp>
        <p:nvSpPr>
          <p:cNvPr id="815122" name="Text Box 18"/>
          <p:cNvSpPr txBox="1">
            <a:spLocks noChangeArrowheads="1"/>
          </p:cNvSpPr>
          <p:nvPr/>
        </p:nvSpPr>
        <p:spPr bwMode="auto">
          <a:xfrm>
            <a:off x="1782763" y="741363"/>
            <a:ext cx="61928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ru-RU" sz="1800"/>
          </a:p>
        </p:txBody>
      </p:sp>
      <p:sp>
        <p:nvSpPr>
          <p:cNvPr id="815123" name="Text Box 19"/>
          <p:cNvSpPr txBox="1">
            <a:spLocks noChangeArrowheads="1"/>
          </p:cNvSpPr>
          <p:nvPr/>
        </p:nvSpPr>
        <p:spPr bwMode="auto">
          <a:xfrm>
            <a:off x="2035175" y="500063"/>
            <a:ext cx="5802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ZrO</a:t>
            </a:r>
            <a:r>
              <a:rPr lang="en-US" baseline="-25000"/>
              <a:t>2</a:t>
            </a:r>
            <a:r>
              <a:rPr lang="en-US"/>
              <a:t>-FeO System: Laser-Heating Results</a:t>
            </a:r>
            <a:endParaRPr lang="ru-RU"/>
          </a:p>
        </p:txBody>
      </p:sp>
      <p:sp>
        <p:nvSpPr>
          <p:cNvPr id="815124" name="Rectangle 20"/>
          <p:cNvSpPr>
            <a:spLocks noChangeArrowheads="1"/>
          </p:cNvSpPr>
          <p:nvPr/>
        </p:nvSpPr>
        <p:spPr bwMode="auto">
          <a:xfrm>
            <a:off x="5599113" y="3692525"/>
            <a:ext cx="144462" cy="144463"/>
          </a:xfrm>
          <a:prstGeom prst="rect">
            <a:avLst/>
          </a:prstGeom>
          <a:noFill/>
          <a:ln w="28575" algn="ctr">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solidFill>
                <a:schemeClr val="accent2"/>
              </a:solidFill>
            </a:endParaRPr>
          </a:p>
        </p:txBody>
      </p:sp>
      <p:sp>
        <p:nvSpPr>
          <p:cNvPr id="815125" name="Rectangle 21"/>
          <p:cNvSpPr>
            <a:spLocks noChangeArrowheads="1"/>
          </p:cNvSpPr>
          <p:nvPr/>
        </p:nvSpPr>
        <p:spPr bwMode="auto">
          <a:xfrm>
            <a:off x="6103938" y="4125913"/>
            <a:ext cx="144462" cy="144462"/>
          </a:xfrm>
          <a:prstGeom prst="rect">
            <a:avLst/>
          </a:prstGeom>
          <a:noFill/>
          <a:ln w="28575" algn="ctr">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5126" name="Rectangle 22"/>
          <p:cNvSpPr>
            <a:spLocks noChangeArrowheads="1"/>
          </p:cNvSpPr>
          <p:nvPr/>
        </p:nvSpPr>
        <p:spPr bwMode="auto">
          <a:xfrm>
            <a:off x="7183438" y="4700588"/>
            <a:ext cx="144462" cy="144462"/>
          </a:xfrm>
          <a:prstGeom prst="rect">
            <a:avLst/>
          </a:prstGeom>
          <a:noFill/>
          <a:ln w="28575" algn="ctr">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5127" name="Rectangle 23"/>
          <p:cNvSpPr>
            <a:spLocks noChangeArrowheads="1"/>
          </p:cNvSpPr>
          <p:nvPr/>
        </p:nvSpPr>
        <p:spPr bwMode="auto">
          <a:xfrm>
            <a:off x="5599113" y="4700588"/>
            <a:ext cx="144462" cy="144462"/>
          </a:xfrm>
          <a:prstGeom prst="rect">
            <a:avLst/>
          </a:prstGeom>
          <a:noFill/>
          <a:ln w="28575" algn="ctr">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5128" name="Rectangle 24"/>
          <p:cNvSpPr>
            <a:spLocks noChangeArrowheads="1"/>
          </p:cNvSpPr>
          <p:nvPr/>
        </p:nvSpPr>
        <p:spPr bwMode="auto">
          <a:xfrm>
            <a:off x="6103938" y="4700588"/>
            <a:ext cx="144462" cy="144462"/>
          </a:xfrm>
          <a:prstGeom prst="rect">
            <a:avLst/>
          </a:prstGeom>
          <a:noFill/>
          <a:ln w="28575" algn="ctr">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5129" name="Rectangle 25"/>
          <p:cNvSpPr>
            <a:spLocks noChangeArrowheads="1"/>
          </p:cNvSpPr>
          <p:nvPr/>
        </p:nvSpPr>
        <p:spPr bwMode="auto">
          <a:xfrm>
            <a:off x="3943350" y="6645275"/>
            <a:ext cx="144463" cy="144463"/>
          </a:xfrm>
          <a:prstGeom prst="rect">
            <a:avLst/>
          </a:prstGeom>
          <a:noFill/>
          <a:ln w="28575" algn="ctr">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5130" name="Text Box 26"/>
          <p:cNvSpPr txBox="1">
            <a:spLocks noChangeArrowheads="1"/>
          </p:cNvSpPr>
          <p:nvPr/>
        </p:nvSpPr>
        <p:spPr bwMode="auto">
          <a:xfrm>
            <a:off x="4159250" y="6500813"/>
            <a:ext cx="1466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t>-March 2011</a:t>
            </a:r>
            <a:endParaRPr lang="ru-RU" sz="1800"/>
          </a:p>
        </p:txBody>
      </p:sp>
      <p:sp>
        <p:nvSpPr>
          <p:cNvPr id="815132" name="Freeform 28"/>
          <p:cNvSpPr>
            <a:spLocks/>
          </p:cNvSpPr>
          <p:nvPr/>
        </p:nvSpPr>
        <p:spPr bwMode="auto">
          <a:xfrm>
            <a:off x="4230688" y="2828925"/>
            <a:ext cx="3003550" cy="1882775"/>
          </a:xfrm>
          <a:custGeom>
            <a:avLst/>
            <a:gdLst>
              <a:gd name="T0" fmla="*/ 2663 w 2663"/>
              <a:gd name="T1" fmla="*/ 1685 h 1685"/>
              <a:gd name="T2" fmla="*/ 1627 w 2663"/>
              <a:gd name="T3" fmla="*/ 989 h 1685"/>
              <a:gd name="T4" fmla="*/ 934 w 2663"/>
              <a:gd name="T5" fmla="*/ 545 h 1685"/>
              <a:gd name="T6" fmla="*/ 0 w 2663"/>
              <a:gd name="T7" fmla="*/ 0 h 1685"/>
            </a:gdLst>
            <a:ahLst/>
            <a:cxnLst>
              <a:cxn ang="0">
                <a:pos x="T0" y="T1"/>
              </a:cxn>
              <a:cxn ang="0">
                <a:pos x="T2" y="T3"/>
              </a:cxn>
              <a:cxn ang="0">
                <a:pos x="T4" y="T5"/>
              </a:cxn>
              <a:cxn ang="0">
                <a:pos x="T6" y="T7"/>
              </a:cxn>
            </a:cxnLst>
            <a:rect l="0" t="0" r="r" b="b"/>
            <a:pathLst>
              <a:path w="2663" h="1685">
                <a:moveTo>
                  <a:pt x="2663" y="1685"/>
                </a:moveTo>
                <a:cubicBezTo>
                  <a:pt x="2490" y="1569"/>
                  <a:pt x="1915" y="1179"/>
                  <a:pt x="1627" y="989"/>
                </a:cubicBezTo>
                <a:cubicBezTo>
                  <a:pt x="1339" y="799"/>
                  <a:pt x="1205" y="710"/>
                  <a:pt x="934" y="545"/>
                </a:cubicBezTo>
                <a:cubicBezTo>
                  <a:pt x="663" y="380"/>
                  <a:pt x="195" y="114"/>
                  <a:pt x="0" y="0"/>
                </a:cubicBezTo>
              </a:path>
            </a:pathLst>
          </a:custGeom>
          <a:noFill/>
          <a:ln w="22225" cap="flat" cmpd="sng">
            <a:solidFill>
              <a:schemeClr val="accent2"/>
            </a:solidFill>
            <a:prstDash val="sysDot"/>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sp>
        <p:nvSpPr>
          <p:cNvPr id="815133" name="Text Box 29"/>
          <p:cNvSpPr txBox="1">
            <a:spLocks noChangeArrowheads="1"/>
          </p:cNvSpPr>
          <p:nvPr/>
        </p:nvSpPr>
        <p:spPr bwMode="auto">
          <a:xfrm>
            <a:off x="3943350" y="254158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t>
            </a:r>
            <a:endParaRPr lang="ru-RU"/>
          </a:p>
        </p:txBody>
      </p:sp>
      <p:sp>
        <p:nvSpPr>
          <p:cNvPr id="815134" name="Rectangle 30"/>
          <p:cNvSpPr>
            <a:spLocks noChangeArrowheads="1"/>
          </p:cNvSpPr>
          <p:nvPr/>
        </p:nvSpPr>
        <p:spPr bwMode="auto">
          <a:xfrm rot="18900000">
            <a:off x="6175375" y="4125913"/>
            <a:ext cx="141288" cy="134937"/>
          </a:xfrm>
          <a:prstGeom prst="rect">
            <a:avLst/>
          </a:prstGeom>
          <a:noFill/>
          <a:ln w="28575" algn="ctr">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5135" name="Rectangle 31"/>
          <p:cNvSpPr>
            <a:spLocks noChangeArrowheads="1"/>
          </p:cNvSpPr>
          <p:nvPr/>
        </p:nvSpPr>
        <p:spPr bwMode="auto">
          <a:xfrm rot="18900000">
            <a:off x="6175375" y="4629150"/>
            <a:ext cx="141288" cy="134938"/>
          </a:xfrm>
          <a:prstGeom prst="rect">
            <a:avLst/>
          </a:prstGeom>
          <a:noFill/>
          <a:ln w="28575" algn="ctr">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5136" name="Rectangle 32"/>
          <p:cNvSpPr>
            <a:spLocks noChangeArrowheads="1"/>
          </p:cNvSpPr>
          <p:nvPr/>
        </p:nvSpPr>
        <p:spPr bwMode="auto">
          <a:xfrm rot="18900000">
            <a:off x="5095875" y="4557713"/>
            <a:ext cx="141288" cy="134937"/>
          </a:xfrm>
          <a:prstGeom prst="rect">
            <a:avLst/>
          </a:prstGeom>
          <a:noFill/>
          <a:ln w="28575" algn="ctr">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5137" name="Rectangle 33"/>
          <p:cNvSpPr>
            <a:spLocks noChangeArrowheads="1"/>
          </p:cNvSpPr>
          <p:nvPr/>
        </p:nvSpPr>
        <p:spPr bwMode="auto">
          <a:xfrm rot="18900000">
            <a:off x="5095875" y="3692525"/>
            <a:ext cx="141288" cy="134938"/>
          </a:xfrm>
          <a:prstGeom prst="rect">
            <a:avLst/>
          </a:prstGeom>
          <a:noFill/>
          <a:ln w="28575" algn="ctr">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5138" name="Rectangle 34"/>
          <p:cNvSpPr>
            <a:spLocks noChangeArrowheads="1"/>
          </p:cNvSpPr>
          <p:nvPr/>
        </p:nvSpPr>
        <p:spPr bwMode="auto">
          <a:xfrm rot="18900000">
            <a:off x="5959475" y="6645275"/>
            <a:ext cx="141288" cy="134938"/>
          </a:xfrm>
          <a:prstGeom prst="rect">
            <a:avLst/>
          </a:prstGeom>
          <a:noFill/>
          <a:ln w="28575" algn="ctr">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5139" name="Text Box 35"/>
          <p:cNvSpPr txBox="1">
            <a:spLocks noChangeArrowheads="1"/>
          </p:cNvSpPr>
          <p:nvPr/>
        </p:nvSpPr>
        <p:spPr bwMode="auto">
          <a:xfrm>
            <a:off x="6149975" y="6500813"/>
            <a:ext cx="297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t>-May 2011, CORD samples</a:t>
            </a:r>
            <a:endParaRPr lang="ru-RU" sz="180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4" name="Text Box 4"/>
          <p:cNvSpPr txBox="1">
            <a:spLocks noChangeArrowheads="1"/>
          </p:cNvSpPr>
          <p:nvPr/>
        </p:nvSpPr>
        <p:spPr bwMode="auto">
          <a:xfrm>
            <a:off x="774700" y="1820863"/>
            <a:ext cx="8569325" cy="356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defRPr sz="2400">
                <a:solidFill>
                  <a:schemeClr val="tx1"/>
                </a:solidFill>
                <a:latin typeface="Tahoma" pitchFamily="34" charset="0"/>
              </a:defRPr>
            </a:lvl1pPr>
            <a:lvl2pPr marL="914400" indent="-457200" algn="l">
              <a:defRPr sz="2400">
                <a:solidFill>
                  <a:schemeClr val="tx1"/>
                </a:solidFill>
                <a:latin typeface="Tahoma" pitchFamily="34" charset="0"/>
              </a:defRPr>
            </a:lvl2pPr>
            <a:lvl3pPr marL="1371600" indent="-457200" algn="l">
              <a:defRPr sz="2400">
                <a:solidFill>
                  <a:schemeClr val="tx1"/>
                </a:solidFill>
                <a:latin typeface="Tahoma" pitchFamily="34" charset="0"/>
              </a:defRPr>
            </a:lvl3pPr>
            <a:lvl4pPr marL="1828800" indent="-457200" algn="l">
              <a:defRPr sz="2400">
                <a:solidFill>
                  <a:schemeClr val="tx1"/>
                </a:solidFill>
                <a:latin typeface="Tahoma" pitchFamily="34" charset="0"/>
              </a:defRPr>
            </a:lvl4pPr>
            <a:lvl5pPr marL="2286000" indent="-457200" algn="l">
              <a:defRPr sz="2400">
                <a:solidFill>
                  <a:schemeClr val="tx1"/>
                </a:solidFill>
                <a:latin typeface="Tahoma" pitchFamily="34" charset="0"/>
              </a:defRPr>
            </a:lvl5pPr>
            <a:lvl6pPr marL="2743200" indent="-457200" eaLnBrk="0" fontAlgn="base" hangingPunct="0">
              <a:spcBef>
                <a:spcPct val="0"/>
              </a:spcBef>
              <a:spcAft>
                <a:spcPct val="0"/>
              </a:spcAft>
              <a:defRPr sz="2400">
                <a:solidFill>
                  <a:schemeClr val="tx1"/>
                </a:solidFill>
                <a:latin typeface="Tahoma" pitchFamily="34" charset="0"/>
              </a:defRPr>
            </a:lvl6pPr>
            <a:lvl7pPr marL="3200400" indent="-457200" eaLnBrk="0" fontAlgn="base" hangingPunct="0">
              <a:spcBef>
                <a:spcPct val="0"/>
              </a:spcBef>
              <a:spcAft>
                <a:spcPct val="0"/>
              </a:spcAft>
              <a:defRPr sz="2400">
                <a:solidFill>
                  <a:schemeClr val="tx1"/>
                </a:solidFill>
                <a:latin typeface="Tahoma" pitchFamily="34" charset="0"/>
              </a:defRPr>
            </a:lvl7pPr>
            <a:lvl8pPr marL="3657600" indent="-457200" eaLnBrk="0" fontAlgn="base" hangingPunct="0">
              <a:spcBef>
                <a:spcPct val="0"/>
              </a:spcBef>
              <a:spcAft>
                <a:spcPct val="0"/>
              </a:spcAft>
              <a:defRPr sz="2400">
                <a:solidFill>
                  <a:schemeClr val="tx1"/>
                </a:solidFill>
                <a:latin typeface="Tahoma" pitchFamily="34" charset="0"/>
              </a:defRPr>
            </a:lvl8pPr>
            <a:lvl9pPr marL="4114800" indent="-457200" eaLnBrk="0" fontAlgn="base" hangingPunct="0">
              <a:spcBef>
                <a:spcPct val="0"/>
              </a:spcBef>
              <a:spcAft>
                <a:spcPct val="0"/>
              </a:spcAft>
              <a:defRPr sz="2400">
                <a:solidFill>
                  <a:schemeClr val="tx1"/>
                </a:solidFill>
                <a:latin typeface="Tahoma" pitchFamily="34" charset="0"/>
              </a:defRPr>
            </a:lvl9pPr>
          </a:lstStyle>
          <a:p>
            <a:pPr>
              <a:spcBef>
                <a:spcPct val="50000"/>
              </a:spcBef>
              <a:buFontTx/>
              <a:buAutoNum type="arabicPeriod"/>
            </a:pPr>
            <a:r>
              <a:rPr lang="en-US">
                <a:solidFill>
                  <a:srgbClr val="000066"/>
                </a:solidFill>
                <a:latin typeface="Arial" charset="0"/>
              </a:rPr>
              <a:t>Measurements on suboxidized Zr-Fe-O system to verify the existence and parameters of  immiscibility cupola</a:t>
            </a:r>
          </a:p>
          <a:p>
            <a:pPr>
              <a:spcBef>
                <a:spcPct val="50000"/>
              </a:spcBef>
              <a:buFontTx/>
              <a:buAutoNum type="arabicPeriod"/>
            </a:pPr>
            <a:r>
              <a:rPr lang="en-US">
                <a:solidFill>
                  <a:srgbClr val="000066"/>
                </a:solidFill>
                <a:latin typeface="Arial" charset="0"/>
              </a:rPr>
              <a:t>Further experiments with ZrO</a:t>
            </a:r>
            <a:r>
              <a:rPr lang="en-US" baseline="-25000">
                <a:solidFill>
                  <a:srgbClr val="000066"/>
                </a:solidFill>
                <a:latin typeface="Arial" charset="0"/>
              </a:rPr>
              <a:t>2</a:t>
            </a:r>
            <a:r>
              <a:rPr lang="en-US">
                <a:solidFill>
                  <a:srgbClr val="000066"/>
                </a:solidFill>
                <a:latin typeface="Arial" charset="0"/>
              </a:rPr>
              <a:t>-FeO system on IVTAN samples and CORD samples. Possible use of the IVTAN high pressure setup can be considered</a:t>
            </a:r>
          </a:p>
          <a:p>
            <a:pPr>
              <a:spcBef>
                <a:spcPct val="50000"/>
              </a:spcBef>
              <a:buFontTx/>
              <a:buAutoNum type="arabicPeriod"/>
            </a:pPr>
            <a:r>
              <a:rPr lang="en-US">
                <a:solidFill>
                  <a:srgbClr val="000066"/>
                </a:solidFill>
                <a:latin typeface="Arial" charset="0"/>
              </a:rPr>
              <a:t>Study of possible immiscibility in Zr-U-O system on samples prepared at NPO “Lutch” (waiting for license) </a:t>
            </a:r>
          </a:p>
          <a:p>
            <a:pPr>
              <a:spcBef>
                <a:spcPct val="50000"/>
              </a:spcBef>
              <a:buFontTx/>
              <a:buAutoNum type="arabicPeriod"/>
            </a:pPr>
            <a:r>
              <a:rPr lang="en-US">
                <a:solidFill>
                  <a:srgbClr val="000066"/>
                </a:solidFill>
                <a:latin typeface="Arial" charset="0"/>
              </a:rPr>
              <a:t>Any other suggestions are welcome.</a:t>
            </a:r>
            <a:endParaRPr lang="ru-RU">
              <a:solidFill>
                <a:srgbClr val="000066"/>
              </a:solidFill>
              <a:latin typeface="Arial" charset="0"/>
            </a:endParaRPr>
          </a:p>
        </p:txBody>
      </p:sp>
      <p:sp>
        <p:nvSpPr>
          <p:cNvPr id="860165" name="Text Box 5"/>
          <p:cNvSpPr txBox="1">
            <a:spLocks noChangeArrowheads="1"/>
          </p:cNvSpPr>
          <p:nvPr/>
        </p:nvSpPr>
        <p:spPr bwMode="auto">
          <a:xfrm>
            <a:off x="414338" y="741363"/>
            <a:ext cx="86407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t>Proposed tasks for the project extension period</a:t>
            </a:r>
            <a:endParaRPr lang="ru-RU" sz="280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Text Box 2"/>
          <p:cNvSpPr txBox="1">
            <a:spLocks noChangeArrowheads="1"/>
          </p:cNvSpPr>
          <p:nvPr/>
        </p:nvSpPr>
        <p:spPr bwMode="auto">
          <a:xfrm>
            <a:off x="342900" y="1965325"/>
            <a:ext cx="9359900" cy="283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buFontTx/>
              <a:buChar char="•"/>
            </a:pPr>
            <a:r>
              <a:rPr lang="en-US"/>
              <a:t>The licensing problem is still topical however all the documents are accepted by “Gosatomnadzor” and the bureaucratic process there is expected to be finalized at the end of the month</a:t>
            </a:r>
          </a:p>
          <a:p>
            <a:pPr algn="l">
              <a:spcBef>
                <a:spcPct val="50000"/>
              </a:spcBef>
              <a:buFontTx/>
              <a:buChar char="•"/>
            </a:pPr>
            <a:r>
              <a:rPr lang="en-US"/>
              <a:t>The great number of laser-melting experiments are performed on ZrO2 –FeO system. It is observed that liqudus values for both IVTAN and CORD samples are remarkably lower  than previously obtained by conventional methods (Galakhov microfurnace, </a:t>
            </a:r>
            <a:r>
              <a:rPr lang="en-US" i="1"/>
              <a:t>etc</a:t>
            </a:r>
            <a:r>
              <a:rPr lang="en-US"/>
              <a:t>). </a:t>
            </a:r>
          </a:p>
        </p:txBody>
      </p:sp>
      <p:sp>
        <p:nvSpPr>
          <p:cNvPr id="864259" name="Text Box 3"/>
          <p:cNvSpPr txBox="1">
            <a:spLocks noChangeArrowheads="1"/>
          </p:cNvSpPr>
          <p:nvPr/>
        </p:nvSpPr>
        <p:spPr bwMode="auto">
          <a:xfrm>
            <a:off x="2719388" y="798513"/>
            <a:ext cx="42481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t>Conclusion</a:t>
            </a:r>
            <a:endParaRPr lang="ru-RU" sz="280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45" name="Picture 5" descr="Room for U s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3213" y="2774950"/>
            <a:ext cx="4178300" cy="3051175"/>
          </a:xfrm>
          <a:prstGeom prst="rect">
            <a:avLst/>
          </a:prstGeom>
          <a:noFill/>
          <a:extLst>
            <a:ext uri="{909E8E84-426E-40DD-AFC4-6F175D3DCCD1}">
              <a14:hiddenFill xmlns:a14="http://schemas.microsoft.com/office/drawing/2010/main">
                <a:solidFill>
                  <a:srgbClr val="FFFFFF"/>
                </a:solidFill>
              </a14:hiddenFill>
            </a:ext>
          </a:extLst>
        </p:spPr>
      </p:pic>
      <p:pic>
        <p:nvPicPr>
          <p:cNvPr id="829444" name="Picture 4" descr="Box for 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6463" y="4700588"/>
            <a:ext cx="2520950" cy="2235200"/>
          </a:xfrm>
          <a:prstGeom prst="rect">
            <a:avLst/>
          </a:prstGeom>
          <a:noFill/>
          <a:extLst>
            <a:ext uri="{909E8E84-426E-40DD-AFC4-6F175D3DCCD1}">
              <a14:hiddenFill xmlns:a14="http://schemas.microsoft.com/office/drawing/2010/main">
                <a:solidFill>
                  <a:srgbClr val="FFFFFF"/>
                </a:solidFill>
              </a14:hiddenFill>
            </a:ext>
          </a:extLst>
        </p:spPr>
      </p:pic>
      <p:sp>
        <p:nvSpPr>
          <p:cNvPr id="829446" name="Text Box 6"/>
          <p:cNvSpPr txBox="1">
            <a:spLocks noChangeArrowheads="1"/>
          </p:cNvSpPr>
          <p:nvPr/>
        </p:nvSpPr>
        <p:spPr bwMode="auto">
          <a:xfrm>
            <a:off x="5815013" y="1173163"/>
            <a:ext cx="38893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sz="2000"/>
              <a:t>Laboratory Room Dedicated for Handling of Natural Uranium Samples</a:t>
            </a:r>
            <a:endParaRPr lang="ru-RU" sz="2000"/>
          </a:p>
        </p:txBody>
      </p:sp>
      <p:sp>
        <p:nvSpPr>
          <p:cNvPr id="829448" name="Text Box 8"/>
          <p:cNvSpPr txBox="1">
            <a:spLocks noChangeArrowheads="1"/>
          </p:cNvSpPr>
          <p:nvPr/>
        </p:nvSpPr>
        <p:spPr bwMode="auto">
          <a:xfrm>
            <a:off x="127000" y="525463"/>
            <a:ext cx="5688013" cy="7037387"/>
          </a:xfrm>
          <a:prstGeom prst="rect">
            <a:avLst/>
          </a:prstGeom>
          <a:solidFill>
            <a:srgbClr val="FFFFFF"/>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600" i="1" u="sng"/>
              <a:t>The work done so far for licensing:</a:t>
            </a:r>
            <a:endParaRPr lang="ru-RU" sz="1600" i="1" u="sng"/>
          </a:p>
          <a:p>
            <a:pPr algn="l"/>
            <a:r>
              <a:rPr lang="en-US" sz="1400"/>
              <a:t>1) Definition of main requirements for the laboratory room (contract work is paid by IVTAN)  </a:t>
            </a:r>
            <a:endParaRPr lang="ru-RU" sz="1400"/>
          </a:p>
          <a:p>
            <a:pPr algn="l"/>
            <a:r>
              <a:rPr lang="en-US" sz="1400"/>
              <a:t>2) The preliminary choice of suitable laboratory room is done</a:t>
            </a:r>
            <a:endParaRPr lang="ru-RU" sz="1400"/>
          </a:p>
          <a:p>
            <a:pPr algn="l"/>
            <a:r>
              <a:rPr lang="en-US" sz="1400"/>
              <a:t>3) The specification requirements for the special laboratory are issued</a:t>
            </a:r>
            <a:endParaRPr lang="ru-RU" sz="1400"/>
          </a:p>
          <a:p>
            <a:pPr algn="l"/>
            <a:r>
              <a:rPr lang="en-US" sz="1400"/>
              <a:t>4) The necessary agreement of Presidium of the Russian Academy of Sciences is received</a:t>
            </a:r>
            <a:endParaRPr lang="ru-RU" sz="1400"/>
          </a:p>
          <a:p>
            <a:pPr algn="l"/>
            <a:r>
              <a:rPr lang="en-US" sz="1400"/>
              <a:t>5) The proper choice of a room for the special laboratory is officially confirmed by an authorized company (contract work is paid by IVTAN)  </a:t>
            </a:r>
            <a:endParaRPr lang="ru-RU" sz="1400"/>
          </a:p>
          <a:p>
            <a:pPr algn="l"/>
            <a:r>
              <a:rPr lang="en-US" sz="1400"/>
              <a:t>6) Training of laboratory personnel (contract work is paid by IVTAN)  </a:t>
            </a:r>
            <a:endParaRPr lang="ru-RU" sz="1400"/>
          </a:p>
          <a:p>
            <a:pPr algn="l"/>
            <a:r>
              <a:rPr lang="en-US" sz="1400"/>
              <a:t>7) Medical examination of personnel is completed</a:t>
            </a:r>
            <a:endParaRPr lang="ru-RU" sz="1400"/>
          </a:p>
          <a:p>
            <a:pPr algn="l"/>
            <a:r>
              <a:rPr lang="en-US" sz="1400"/>
              <a:t>8) The project of the special laboratory is executed by an authorized company (contract work is paid by IVTAN)  </a:t>
            </a:r>
            <a:endParaRPr lang="ru-RU" sz="1400"/>
          </a:p>
          <a:p>
            <a:pPr algn="l"/>
            <a:r>
              <a:rPr lang="en-US" sz="1400"/>
              <a:t>9) Special additional maintenance work in the laboratory room according to recommendations of the licensing authorities is almost completed. The room is equipped with special power supplies, separate water supply and drain, ventilation with a special filtering. It has a metal door with two locks and alarm system, </a:t>
            </a:r>
            <a:r>
              <a:rPr lang="en-US" sz="1400" i="1"/>
              <a:t>etc</a:t>
            </a:r>
            <a:r>
              <a:rPr lang="en-US" sz="1400"/>
              <a:t>…. The separate room for storage of a radioactive waste is equipped</a:t>
            </a:r>
            <a:endParaRPr lang="ru-RU" sz="1400"/>
          </a:p>
          <a:p>
            <a:pPr algn="l"/>
            <a:r>
              <a:rPr lang="en-US" sz="1400"/>
              <a:t>10) Necessary means for the individual control of contamination are leased</a:t>
            </a:r>
            <a:endParaRPr lang="ru-RU" sz="1400"/>
          </a:p>
          <a:p>
            <a:pPr algn="l"/>
            <a:r>
              <a:rPr lang="en-US" sz="1400"/>
              <a:t>11) An authorized company having the right to perform an expertise of the project is defined</a:t>
            </a:r>
          </a:p>
          <a:p>
            <a:pPr algn="l"/>
            <a:r>
              <a:rPr lang="en-US" sz="1400"/>
              <a:t>12) An expertise of the project of the lab is concluded</a:t>
            </a:r>
            <a:endParaRPr lang="ru-RU" sz="1400"/>
          </a:p>
          <a:p>
            <a:pPr algn="l"/>
            <a:r>
              <a:rPr lang="en-US" sz="1400"/>
              <a:t>13) Decision about suitability of the laboratory to perform work with natural uranium is received</a:t>
            </a:r>
            <a:endParaRPr lang="ru-RU" sz="1400"/>
          </a:p>
          <a:p>
            <a:pPr algn="l"/>
            <a:r>
              <a:rPr lang="en-US" sz="1400"/>
              <a:t>14) Remaining set of technical documentation is obtained</a:t>
            </a:r>
          </a:p>
          <a:p>
            <a:pPr algn="l"/>
            <a:r>
              <a:rPr lang="en-US" sz="1400"/>
              <a:t>15) Certificate of compliance to the requirements for alfa-labs is received from Hygienic service authorities </a:t>
            </a:r>
          </a:p>
          <a:p>
            <a:pPr algn="l"/>
            <a:r>
              <a:rPr lang="en-US" sz="1400"/>
              <a:t>16) The overall document package is sent for expertise on the request of Russian licensing authorities.</a:t>
            </a:r>
          </a:p>
          <a:p>
            <a:pPr>
              <a:spcBef>
                <a:spcPct val="50000"/>
              </a:spcBef>
            </a:pPr>
            <a:endParaRPr lang="ru-RU" sz="140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8" name="Text Box 2"/>
          <p:cNvSpPr txBox="1">
            <a:spLocks noChangeArrowheads="1"/>
          </p:cNvSpPr>
          <p:nvPr/>
        </p:nvSpPr>
        <p:spPr bwMode="auto">
          <a:xfrm>
            <a:off x="3638550" y="787400"/>
            <a:ext cx="2563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ZrO</a:t>
            </a:r>
            <a:r>
              <a:rPr lang="en-US" baseline="-25000"/>
              <a:t>2</a:t>
            </a:r>
            <a:r>
              <a:rPr lang="en-US"/>
              <a:t>-FeO system</a:t>
            </a:r>
            <a:endParaRPr lang="ru-RU"/>
          </a:p>
        </p:txBody>
      </p:sp>
      <p:sp>
        <p:nvSpPr>
          <p:cNvPr id="859139" name="Text Box 3"/>
          <p:cNvSpPr txBox="1">
            <a:spLocks noChangeArrowheads="1"/>
          </p:cNvSpPr>
          <p:nvPr/>
        </p:nvSpPr>
        <p:spPr bwMode="auto">
          <a:xfrm>
            <a:off x="630238" y="1460500"/>
            <a:ext cx="8785225" cy="256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800"/>
              <a:t>Main tasks:</a:t>
            </a:r>
          </a:p>
          <a:p>
            <a:pPr algn="l">
              <a:spcBef>
                <a:spcPct val="50000"/>
              </a:spcBef>
              <a:buFontTx/>
              <a:buChar char="•"/>
            </a:pPr>
            <a:r>
              <a:rPr lang="en-US" sz="1800"/>
              <a:t> Testing of applicability of the mixed oxide samples prepared by blending followed just by pressing without any heat treatment</a:t>
            </a:r>
          </a:p>
          <a:p>
            <a:pPr algn="l">
              <a:spcBef>
                <a:spcPct val="50000"/>
              </a:spcBef>
              <a:buFontTx/>
              <a:buChar char="•"/>
            </a:pPr>
            <a:r>
              <a:rPr lang="en-US" sz="1800"/>
              <a:t> Definition of number of the laser-melting cycles for complete homogenization of initially inhomogeneous low density samples    </a:t>
            </a:r>
          </a:p>
          <a:p>
            <a:pPr algn="l">
              <a:spcBef>
                <a:spcPct val="50000"/>
              </a:spcBef>
              <a:buFontTx/>
              <a:buChar char="•"/>
            </a:pPr>
            <a:r>
              <a:rPr lang="en-US" sz="1800"/>
              <a:t>Slight modification of the setup for experiments with low density samples </a:t>
            </a:r>
          </a:p>
          <a:p>
            <a:pPr>
              <a:spcBef>
                <a:spcPct val="50000"/>
              </a:spcBef>
            </a:pPr>
            <a:endParaRPr lang="ru-RU" sz="1800"/>
          </a:p>
        </p:txBody>
      </p:sp>
      <p:sp>
        <p:nvSpPr>
          <p:cNvPr id="859140" name="Text Box 4"/>
          <p:cNvSpPr txBox="1">
            <a:spLocks noChangeArrowheads="1"/>
          </p:cNvSpPr>
          <p:nvPr/>
        </p:nvSpPr>
        <p:spPr bwMode="auto">
          <a:xfrm>
            <a:off x="630238" y="3836988"/>
            <a:ext cx="8642350" cy="256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defRPr sz="2400">
                <a:solidFill>
                  <a:schemeClr val="tx1"/>
                </a:solidFill>
                <a:latin typeface="Tahoma" pitchFamily="34" charset="0"/>
              </a:defRPr>
            </a:lvl1pPr>
            <a:lvl2pPr marL="914400" indent="-457200" algn="l">
              <a:defRPr sz="2400">
                <a:solidFill>
                  <a:schemeClr val="tx1"/>
                </a:solidFill>
                <a:latin typeface="Tahoma" pitchFamily="34" charset="0"/>
              </a:defRPr>
            </a:lvl2pPr>
            <a:lvl3pPr marL="1371600" indent="-457200" algn="l">
              <a:defRPr sz="2400">
                <a:solidFill>
                  <a:schemeClr val="tx1"/>
                </a:solidFill>
                <a:latin typeface="Tahoma" pitchFamily="34" charset="0"/>
              </a:defRPr>
            </a:lvl3pPr>
            <a:lvl4pPr marL="1828800" indent="-457200" algn="l">
              <a:defRPr sz="2400">
                <a:solidFill>
                  <a:schemeClr val="tx1"/>
                </a:solidFill>
                <a:latin typeface="Tahoma" pitchFamily="34" charset="0"/>
              </a:defRPr>
            </a:lvl4pPr>
            <a:lvl5pPr marL="2286000" indent="-457200" algn="l">
              <a:defRPr sz="2400">
                <a:solidFill>
                  <a:schemeClr val="tx1"/>
                </a:solidFill>
                <a:latin typeface="Tahoma" pitchFamily="34" charset="0"/>
              </a:defRPr>
            </a:lvl5pPr>
            <a:lvl6pPr marL="2743200" indent="-457200" eaLnBrk="0" fontAlgn="base" hangingPunct="0">
              <a:spcBef>
                <a:spcPct val="0"/>
              </a:spcBef>
              <a:spcAft>
                <a:spcPct val="0"/>
              </a:spcAft>
              <a:defRPr sz="2400">
                <a:solidFill>
                  <a:schemeClr val="tx1"/>
                </a:solidFill>
                <a:latin typeface="Tahoma" pitchFamily="34" charset="0"/>
              </a:defRPr>
            </a:lvl6pPr>
            <a:lvl7pPr marL="3200400" indent="-457200" eaLnBrk="0" fontAlgn="base" hangingPunct="0">
              <a:spcBef>
                <a:spcPct val="0"/>
              </a:spcBef>
              <a:spcAft>
                <a:spcPct val="0"/>
              </a:spcAft>
              <a:defRPr sz="2400">
                <a:solidFill>
                  <a:schemeClr val="tx1"/>
                </a:solidFill>
                <a:latin typeface="Tahoma" pitchFamily="34" charset="0"/>
              </a:defRPr>
            </a:lvl7pPr>
            <a:lvl8pPr marL="3657600" indent="-457200" eaLnBrk="0" fontAlgn="base" hangingPunct="0">
              <a:spcBef>
                <a:spcPct val="0"/>
              </a:spcBef>
              <a:spcAft>
                <a:spcPct val="0"/>
              </a:spcAft>
              <a:defRPr sz="2400">
                <a:solidFill>
                  <a:schemeClr val="tx1"/>
                </a:solidFill>
                <a:latin typeface="Tahoma" pitchFamily="34" charset="0"/>
              </a:defRPr>
            </a:lvl8pPr>
            <a:lvl9pPr marL="4114800" indent="-457200" eaLnBrk="0" fontAlgn="base" hangingPunct="0">
              <a:spcBef>
                <a:spcPct val="0"/>
              </a:spcBef>
              <a:spcAft>
                <a:spcPct val="0"/>
              </a:spcAft>
              <a:defRPr sz="2400">
                <a:solidFill>
                  <a:schemeClr val="tx1"/>
                </a:solidFill>
                <a:latin typeface="Tahoma" pitchFamily="34" charset="0"/>
              </a:defRPr>
            </a:lvl9pPr>
          </a:lstStyle>
          <a:p>
            <a:pPr>
              <a:spcBef>
                <a:spcPct val="50000"/>
              </a:spcBef>
            </a:pPr>
            <a:r>
              <a:rPr lang="en-US" sz="1800">
                <a:solidFill>
                  <a:srgbClr val="000066"/>
                </a:solidFill>
                <a:latin typeface="Arial" charset="0"/>
              </a:rPr>
              <a:t>Prepared samples:</a:t>
            </a:r>
          </a:p>
          <a:p>
            <a:pPr>
              <a:spcBef>
                <a:spcPct val="50000"/>
              </a:spcBef>
              <a:buFontTx/>
              <a:buAutoNum type="arabicPeriod"/>
            </a:pPr>
            <a:r>
              <a:rPr lang="en-US" sz="1800">
                <a:solidFill>
                  <a:srgbClr val="000066"/>
                </a:solidFill>
                <a:latin typeface="Arial" charset="0"/>
              </a:rPr>
              <a:t>Cylindrical samples (dia 12x3 mm) of various compositions are prepared at IVTAN  by blending followed by pressing. The samples have low density (ca. 70% of the theoretical density). The latter means that test samples have to be prepared by the self-crucible melting using several consecutive laser shots;</a:t>
            </a:r>
          </a:p>
          <a:p>
            <a:pPr>
              <a:spcBef>
                <a:spcPct val="50000"/>
              </a:spcBef>
              <a:buFontTx/>
              <a:buAutoNum type="arabicPeriod"/>
            </a:pPr>
            <a:r>
              <a:rPr lang="en-US" sz="1800">
                <a:solidFill>
                  <a:srgbClr val="000066"/>
                </a:solidFill>
                <a:latin typeface="Arial" charset="0"/>
              </a:rPr>
              <a:t>Samples cut from ingots formed in course of CORD-10 and CORD-15 tests. The samples are very dense and even the first laser shot can be informative.  However the further control of the composition is required. </a:t>
            </a:r>
            <a:endParaRPr lang="ru-RU" sz="1800">
              <a:solidFill>
                <a:srgbClr val="000066"/>
              </a:solidFill>
              <a:latin typeface="Arial"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ChangeArrowheads="1"/>
          </p:cNvSpPr>
          <p:nvPr>
            <p:ph type="title"/>
          </p:nvPr>
        </p:nvSpPr>
        <p:spPr bwMode="auto">
          <a:xfrm>
            <a:off x="558800" y="452438"/>
            <a:ext cx="8912225" cy="45085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GB" sz="2400">
                <a:solidFill>
                  <a:srgbClr val="000066"/>
                </a:solidFill>
              </a:rPr>
              <a:t>Present View of the Experimental Set-Up</a:t>
            </a:r>
            <a:endParaRPr lang="de-DE" sz="2400">
              <a:solidFill>
                <a:srgbClr val="000066"/>
              </a:solidFill>
            </a:endParaRPr>
          </a:p>
        </p:txBody>
      </p:sp>
      <p:pic>
        <p:nvPicPr>
          <p:cNvPr id="791569" name="Picture 17" descr="Set-up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1135063" y="957263"/>
            <a:ext cx="5329237" cy="3997325"/>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1571" name="Rectangle 19"/>
          <p:cNvSpPr>
            <a:spLocks noChangeArrowheads="1"/>
          </p:cNvSpPr>
          <p:nvPr/>
        </p:nvSpPr>
        <p:spPr bwMode="auto">
          <a:xfrm>
            <a:off x="3943350" y="2468563"/>
            <a:ext cx="5545138" cy="4392612"/>
          </a:xfrm>
          <a:prstGeom prst="rect">
            <a:avLst/>
          </a:prstGeom>
          <a:solidFill>
            <a:srgbClr val="FFFFFF"/>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1572" name="Text Box 20"/>
          <p:cNvSpPr txBox="1">
            <a:spLocks noChangeArrowheads="1"/>
          </p:cNvSpPr>
          <p:nvPr/>
        </p:nvSpPr>
        <p:spPr bwMode="auto">
          <a:xfrm>
            <a:off x="6464300" y="957263"/>
            <a:ext cx="3438525" cy="77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
              </a:spcBef>
              <a:buFontTx/>
              <a:buChar char="-"/>
            </a:pPr>
            <a:endParaRPr lang="en-GB" sz="1300"/>
          </a:p>
          <a:p>
            <a:pPr algn="l">
              <a:spcBef>
                <a:spcPct val="5000"/>
              </a:spcBef>
              <a:buFontTx/>
              <a:buChar char="-"/>
            </a:pPr>
            <a:endParaRPr lang="en-GB" sz="1300"/>
          </a:p>
          <a:p>
            <a:pPr algn="l">
              <a:spcBef>
                <a:spcPct val="50000"/>
              </a:spcBef>
            </a:pPr>
            <a:r>
              <a:rPr lang="en-GB" sz="1200"/>
              <a:t> </a:t>
            </a:r>
            <a:endParaRPr lang="de-DE" sz="1200"/>
          </a:p>
        </p:txBody>
      </p:sp>
      <p:graphicFrame>
        <p:nvGraphicFramePr>
          <p:cNvPr id="791574" name="Object 22"/>
          <p:cNvGraphicFramePr>
            <a:graphicFrameLocks noGrp="1" noChangeAspect="1"/>
          </p:cNvGraphicFramePr>
          <p:nvPr>
            <p:ph sz="half" idx="1"/>
          </p:nvPr>
        </p:nvGraphicFramePr>
        <p:xfrm>
          <a:off x="3367088" y="2181225"/>
          <a:ext cx="6210300" cy="4819650"/>
        </p:xfrm>
        <a:graphic>
          <a:graphicData uri="http://schemas.openxmlformats.org/presentationml/2006/ole">
            <mc:AlternateContent xmlns:mc="http://schemas.openxmlformats.org/markup-compatibility/2006">
              <mc:Choice xmlns:v="urn:schemas-microsoft-com:vml" Requires="v">
                <p:oleObj spid="_x0000_s791586" name="PHOTO-PAINT" r:id="rId4" imgW="27733333" imgH="21523810" progId="CorelPhotoPaint.Image.12">
                  <p:embed/>
                </p:oleObj>
              </mc:Choice>
              <mc:Fallback>
                <p:oleObj name="PHOTO-PAINT" r:id="rId4" imgW="27733333" imgH="21523810" progId="CorelPhotoPaint.Image.12">
                  <p:embed/>
                  <p:pic>
                    <p:nvPicPr>
                      <p:cNvPr id="0" name="Object 2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7088" y="2181225"/>
                        <a:ext cx="6210300" cy="481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91575" name="Rectangle 23"/>
          <p:cNvSpPr>
            <a:spLocks noChangeArrowheads="1"/>
          </p:cNvSpPr>
          <p:nvPr/>
        </p:nvSpPr>
        <p:spPr bwMode="auto">
          <a:xfrm>
            <a:off x="1855788" y="1173163"/>
            <a:ext cx="3168650" cy="457200"/>
          </a:xfrm>
          <a:prstGeom prst="rect">
            <a:avLst/>
          </a:prstGeom>
          <a:solidFill>
            <a:srgbClr val="FFFFFF"/>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GB" sz="1200"/>
              <a:t>Laser power regulation according to arbitrary function (time response of </a:t>
            </a:r>
            <a:r>
              <a:rPr lang="en-GB" sz="1200" i="1"/>
              <a:t>ca</a:t>
            </a:r>
            <a:r>
              <a:rPr lang="en-GB" sz="1200"/>
              <a:t> 1 ms)</a:t>
            </a:r>
            <a:endParaRPr lang="ru-RU" sz="1200"/>
          </a:p>
        </p:txBody>
      </p:sp>
      <p:sp>
        <p:nvSpPr>
          <p:cNvPr id="791576" name="Rectangle 24"/>
          <p:cNvSpPr>
            <a:spLocks noChangeArrowheads="1"/>
          </p:cNvSpPr>
          <p:nvPr/>
        </p:nvSpPr>
        <p:spPr bwMode="auto">
          <a:xfrm>
            <a:off x="3438525" y="2252663"/>
            <a:ext cx="1296988" cy="822325"/>
          </a:xfrm>
          <a:prstGeom prst="rect">
            <a:avLst/>
          </a:prstGeom>
          <a:solidFill>
            <a:srgbClr val="FFFFFF"/>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GB" sz="1200"/>
              <a:t>2 channel pyrometer, response time: 10 us</a:t>
            </a:r>
            <a:endParaRPr lang="ru-RU" sz="1200"/>
          </a:p>
        </p:txBody>
      </p:sp>
      <p:sp>
        <p:nvSpPr>
          <p:cNvPr id="791577" name="Rectangle 25"/>
          <p:cNvSpPr>
            <a:spLocks noChangeArrowheads="1"/>
          </p:cNvSpPr>
          <p:nvPr/>
        </p:nvSpPr>
        <p:spPr bwMode="auto">
          <a:xfrm>
            <a:off x="7543800" y="2036763"/>
            <a:ext cx="2058988" cy="639762"/>
          </a:xfrm>
          <a:prstGeom prst="rect">
            <a:avLst/>
          </a:prstGeom>
          <a:solidFill>
            <a:srgbClr val="FFFFFF"/>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
              </a:spcBef>
            </a:pPr>
            <a:r>
              <a:rPr lang="en-GB" sz="1200"/>
              <a:t>Multichannel pyrometer, 1000 sp/s, wavelength range 450-900 nm</a:t>
            </a:r>
          </a:p>
        </p:txBody>
      </p:sp>
      <p:sp>
        <p:nvSpPr>
          <p:cNvPr id="791578" name="Rectangle 26"/>
          <p:cNvSpPr>
            <a:spLocks noChangeArrowheads="1"/>
          </p:cNvSpPr>
          <p:nvPr/>
        </p:nvSpPr>
        <p:spPr bwMode="auto">
          <a:xfrm>
            <a:off x="7112000" y="5205413"/>
            <a:ext cx="2365375" cy="639762"/>
          </a:xfrm>
          <a:prstGeom prst="rect">
            <a:avLst/>
          </a:prstGeom>
          <a:solidFill>
            <a:srgbClr val="FFFFFF"/>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
              </a:spcBef>
            </a:pPr>
            <a:r>
              <a:rPr lang="en-GB" sz="1200"/>
              <a:t>High-speed CMOS-camera: 1000 frames/s, max. resolution 1000x1000 pix.</a:t>
            </a:r>
          </a:p>
        </p:txBody>
      </p:sp>
      <p:sp>
        <p:nvSpPr>
          <p:cNvPr id="791579" name="Line 27"/>
          <p:cNvSpPr>
            <a:spLocks noChangeShapeType="1"/>
          </p:cNvSpPr>
          <p:nvPr/>
        </p:nvSpPr>
        <p:spPr bwMode="auto">
          <a:xfrm flipH="1">
            <a:off x="1638300" y="1604963"/>
            <a:ext cx="217488" cy="576262"/>
          </a:xfrm>
          <a:prstGeom prst="line">
            <a:avLst/>
          </a:prstGeom>
          <a:noFill/>
          <a:ln w="5715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sp>
        <p:nvSpPr>
          <p:cNvPr id="791580" name="Line 28"/>
          <p:cNvSpPr>
            <a:spLocks noChangeShapeType="1"/>
          </p:cNvSpPr>
          <p:nvPr/>
        </p:nvSpPr>
        <p:spPr bwMode="auto">
          <a:xfrm flipH="1">
            <a:off x="7399338" y="2633663"/>
            <a:ext cx="169862" cy="771525"/>
          </a:xfrm>
          <a:prstGeom prst="line">
            <a:avLst/>
          </a:prstGeom>
          <a:noFill/>
          <a:ln w="5715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sp>
        <p:nvSpPr>
          <p:cNvPr id="791581" name="Line 29"/>
          <p:cNvSpPr>
            <a:spLocks noChangeShapeType="1"/>
          </p:cNvSpPr>
          <p:nvPr/>
        </p:nvSpPr>
        <p:spPr bwMode="auto">
          <a:xfrm flipV="1">
            <a:off x="8193088" y="4197350"/>
            <a:ext cx="214312" cy="1079500"/>
          </a:xfrm>
          <a:prstGeom prst="line">
            <a:avLst/>
          </a:prstGeom>
          <a:noFill/>
          <a:ln w="5715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sp>
        <p:nvSpPr>
          <p:cNvPr id="791582" name="Line 30"/>
          <p:cNvSpPr>
            <a:spLocks noChangeShapeType="1"/>
          </p:cNvSpPr>
          <p:nvPr/>
        </p:nvSpPr>
        <p:spPr bwMode="auto">
          <a:xfrm>
            <a:off x="4664075" y="3044825"/>
            <a:ext cx="863600" cy="504825"/>
          </a:xfrm>
          <a:prstGeom prst="line">
            <a:avLst/>
          </a:prstGeom>
          <a:noFill/>
          <a:ln w="5715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sp>
        <p:nvSpPr>
          <p:cNvPr id="791583" name="Line 31"/>
          <p:cNvSpPr>
            <a:spLocks noChangeShapeType="1"/>
          </p:cNvSpPr>
          <p:nvPr/>
        </p:nvSpPr>
        <p:spPr bwMode="auto">
          <a:xfrm>
            <a:off x="4951413" y="1604963"/>
            <a:ext cx="1655762" cy="1584325"/>
          </a:xfrm>
          <a:prstGeom prst="line">
            <a:avLst/>
          </a:prstGeom>
          <a:noFill/>
          <a:ln w="5715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pic>
        <p:nvPicPr>
          <p:cNvPr id="791584" name="Picture 32" descr="Photon Laser in la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7000" y="4125913"/>
            <a:ext cx="3097213" cy="2397125"/>
          </a:xfrm>
          <a:prstGeom prst="rect">
            <a:avLst/>
          </a:prstGeom>
          <a:noFill/>
          <a:extLst>
            <a:ext uri="{909E8E84-426E-40DD-AFC4-6F175D3DCCD1}">
              <a14:hiddenFill xmlns:a14="http://schemas.microsoft.com/office/drawing/2010/main">
                <a:solidFill>
                  <a:srgbClr val="FFFFFF"/>
                </a:solidFill>
              </a14:hiddenFill>
            </a:ext>
          </a:extLst>
        </p:spPr>
      </p:pic>
      <p:sp>
        <p:nvSpPr>
          <p:cNvPr id="791585" name="Rectangle 33"/>
          <p:cNvSpPr>
            <a:spLocks noChangeArrowheads="1"/>
          </p:cNvSpPr>
          <p:nvPr/>
        </p:nvSpPr>
        <p:spPr bwMode="auto">
          <a:xfrm>
            <a:off x="271463" y="6332538"/>
            <a:ext cx="2808287" cy="274637"/>
          </a:xfrm>
          <a:prstGeom prst="rect">
            <a:avLst/>
          </a:prstGeom>
          <a:solidFill>
            <a:srgbClr val="FFFFFF"/>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GB" sz="1200"/>
              <a:t>Power CO</a:t>
            </a:r>
            <a:r>
              <a:rPr lang="en-GB" sz="1200" baseline="-25000"/>
              <a:t>2</a:t>
            </a:r>
            <a:r>
              <a:rPr lang="en-GB" sz="1200"/>
              <a:t>-laser in the laboratory</a:t>
            </a:r>
            <a:endParaRPr lang="ru-RU" sz="120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62" name="Rectangle 6"/>
          <p:cNvSpPr>
            <a:spLocks noGrp="1" noChangeArrowheads="1"/>
          </p:cNvSpPr>
          <p:nvPr>
            <p:ph type="title"/>
          </p:nvPr>
        </p:nvSpPr>
        <p:spPr bwMode="auto">
          <a:xfrm>
            <a:off x="495300" y="433388"/>
            <a:ext cx="8912225" cy="45085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US" sz="2400">
                <a:solidFill>
                  <a:srgbClr val="000066"/>
                </a:solidFill>
                <a:latin typeface="Arial" charset="0"/>
              </a:rPr>
              <a:t>Schematic of the Set-Up</a:t>
            </a:r>
            <a:endParaRPr lang="ru-RU" sz="2400">
              <a:solidFill>
                <a:srgbClr val="000066"/>
              </a:solidFill>
              <a:latin typeface="Arial" charset="0"/>
            </a:endParaRPr>
          </a:p>
        </p:txBody>
      </p:sp>
      <p:pic>
        <p:nvPicPr>
          <p:cNvPr id="787466" name="Picture 10"/>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7588" y="1965325"/>
            <a:ext cx="7345362" cy="5053013"/>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7468"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338" y="957263"/>
            <a:ext cx="2928937" cy="213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7469" name="Text Box 13"/>
          <p:cNvSpPr txBox="1">
            <a:spLocks noChangeArrowheads="1"/>
          </p:cNvSpPr>
          <p:nvPr/>
        </p:nvSpPr>
        <p:spPr bwMode="auto">
          <a:xfrm>
            <a:off x="3079750" y="1233488"/>
            <a:ext cx="302418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400"/>
              <a:t>Modification of laser-heating unit for low power experiments</a:t>
            </a:r>
            <a:endParaRPr lang="ru-RU" sz="1400"/>
          </a:p>
        </p:txBody>
      </p:sp>
      <p:sp>
        <p:nvSpPr>
          <p:cNvPr id="787471" name="Line 15"/>
          <p:cNvSpPr>
            <a:spLocks noChangeShapeType="1"/>
          </p:cNvSpPr>
          <p:nvPr/>
        </p:nvSpPr>
        <p:spPr bwMode="auto">
          <a:xfrm flipH="1">
            <a:off x="2863850" y="1460500"/>
            <a:ext cx="215900" cy="0"/>
          </a:xfrm>
          <a:prstGeom prst="line">
            <a:avLst/>
          </a:prstGeom>
          <a:noFill/>
          <a:ln w="76200">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811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9163" y="1652588"/>
            <a:ext cx="7962900" cy="558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58117" name="Text Box 5"/>
          <p:cNvSpPr txBox="1">
            <a:spLocks noChangeArrowheads="1"/>
          </p:cNvSpPr>
          <p:nvPr/>
        </p:nvSpPr>
        <p:spPr bwMode="auto">
          <a:xfrm>
            <a:off x="847725" y="452438"/>
            <a:ext cx="8351838"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defRPr sz="2400">
                <a:solidFill>
                  <a:schemeClr val="tx1"/>
                </a:solidFill>
                <a:latin typeface="Tahoma" pitchFamily="34" charset="0"/>
              </a:defRPr>
            </a:lvl1pPr>
            <a:lvl2pPr marL="914400" indent="-457200" algn="l">
              <a:defRPr sz="2400">
                <a:solidFill>
                  <a:schemeClr val="tx1"/>
                </a:solidFill>
                <a:latin typeface="Tahoma" pitchFamily="34" charset="0"/>
              </a:defRPr>
            </a:lvl2pPr>
            <a:lvl3pPr marL="1371600" indent="-457200" algn="l">
              <a:defRPr sz="2400">
                <a:solidFill>
                  <a:schemeClr val="tx1"/>
                </a:solidFill>
                <a:latin typeface="Tahoma" pitchFamily="34" charset="0"/>
              </a:defRPr>
            </a:lvl3pPr>
            <a:lvl4pPr marL="1828800" indent="-457200" algn="l">
              <a:defRPr sz="2400">
                <a:solidFill>
                  <a:schemeClr val="tx1"/>
                </a:solidFill>
                <a:latin typeface="Tahoma" pitchFamily="34" charset="0"/>
              </a:defRPr>
            </a:lvl4pPr>
            <a:lvl5pPr marL="2286000" indent="-457200" algn="l">
              <a:defRPr sz="2400">
                <a:solidFill>
                  <a:schemeClr val="tx1"/>
                </a:solidFill>
                <a:latin typeface="Tahoma" pitchFamily="34" charset="0"/>
              </a:defRPr>
            </a:lvl5pPr>
            <a:lvl6pPr marL="2743200" indent="-457200" eaLnBrk="0" fontAlgn="base" hangingPunct="0">
              <a:spcBef>
                <a:spcPct val="0"/>
              </a:spcBef>
              <a:spcAft>
                <a:spcPct val="0"/>
              </a:spcAft>
              <a:defRPr sz="2400">
                <a:solidFill>
                  <a:schemeClr val="tx1"/>
                </a:solidFill>
                <a:latin typeface="Tahoma" pitchFamily="34" charset="0"/>
              </a:defRPr>
            </a:lvl6pPr>
            <a:lvl7pPr marL="3200400" indent="-457200" eaLnBrk="0" fontAlgn="base" hangingPunct="0">
              <a:spcBef>
                <a:spcPct val="0"/>
              </a:spcBef>
              <a:spcAft>
                <a:spcPct val="0"/>
              </a:spcAft>
              <a:defRPr sz="2400">
                <a:solidFill>
                  <a:schemeClr val="tx1"/>
                </a:solidFill>
                <a:latin typeface="Tahoma" pitchFamily="34" charset="0"/>
              </a:defRPr>
            </a:lvl7pPr>
            <a:lvl8pPr marL="3657600" indent="-457200" eaLnBrk="0" fontAlgn="base" hangingPunct="0">
              <a:spcBef>
                <a:spcPct val="0"/>
              </a:spcBef>
              <a:spcAft>
                <a:spcPct val="0"/>
              </a:spcAft>
              <a:defRPr sz="2400">
                <a:solidFill>
                  <a:schemeClr val="tx1"/>
                </a:solidFill>
                <a:latin typeface="Tahoma" pitchFamily="34" charset="0"/>
              </a:defRPr>
            </a:lvl8pPr>
            <a:lvl9pPr marL="4114800" indent="-457200" eaLnBrk="0" fontAlgn="base" hangingPunct="0">
              <a:spcBef>
                <a:spcPct val="0"/>
              </a:spcBef>
              <a:spcAft>
                <a:spcPct val="0"/>
              </a:spcAft>
              <a:defRPr sz="2400">
                <a:solidFill>
                  <a:schemeClr val="tx1"/>
                </a:solidFill>
                <a:latin typeface="Tahoma" pitchFamily="34" charset="0"/>
              </a:defRPr>
            </a:lvl9pPr>
          </a:lstStyle>
          <a:p>
            <a:pPr algn="ctr">
              <a:spcBef>
                <a:spcPct val="50000"/>
              </a:spcBef>
            </a:pPr>
            <a:r>
              <a:rPr lang="en-US">
                <a:solidFill>
                  <a:srgbClr val="000066"/>
                </a:solidFill>
                <a:latin typeface="Arial" charset="0"/>
              </a:rPr>
              <a:t>Main problems with ZrO</a:t>
            </a:r>
            <a:r>
              <a:rPr lang="en-US" baseline="-25000">
                <a:solidFill>
                  <a:srgbClr val="000066"/>
                </a:solidFill>
                <a:latin typeface="Arial" charset="0"/>
              </a:rPr>
              <a:t>2</a:t>
            </a:r>
            <a:r>
              <a:rPr lang="en-US">
                <a:solidFill>
                  <a:srgbClr val="000066"/>
                </a:solidFill>
                <a:latin typeface="Arial" charset="0"/>
              </a:rPr>
              <a:t>-FeO system:</a:t>
            </a:r>
          </a:p>
          <a:p>
            <a:pPr>
              <a:spcBef>
                <a:spcPct val="50000"/>
              </a:spcBef>
              <a:buFontTx/>
              <a:buAutoNum type="arabicPeriod"/>
            </a:pPr>
            <a:r>
              <a:rPr lang="en-US" sz="1800">
                <a:solidFill>
                  <a:srgbClr val="000066"/>
                </a:solidFill>
                <a:latin typeface="Arial" charset="0"/>
              </a:rPr>
              <a:t>Large difference between the melting temperatures of ZrO</a:t>
            </a:r>
            <a:r>
              <a:rPr lang="en-US" sz="1800" baseline="-25000">
                <a:solidFill>
                  <a:srgbClr val="000066"/>
                </a:solidFill>
                <a:latin typeface="Arial" charset="0"/>
              </a:rPr>
              <a:t>2</a:t>
            </a:r>
            <a:r>
              <a:rPr lang="en-US" sz="1800">
                <a:solidFill>
                  <a:srgbClr val="000066"/>
                </a:solidFill>
                <a:latin typeface="Arial" charset="0"/>
              </a:rPr>
              <a:t> and FeO</a:t>
            </a:r>
          </a:p>
          <a:p>
            <a:pPr>
              <a:spcBef>
                <a:spcPct val="50000"/>
              </a:spcBef>
              <a:buFontTx/>
              <a:buAutoNum type="arabicPeriod"/>
            </a:pPr>
            <a:r>
              <a:rPr lang="en-US" sz="1800">
                <a:solidFill>
                  <a:srgbClr val="000066"/>
                </a:solidFill>
                <a:latin typeface="Arial" charset="0"/>
              </a:rPr>
              <a:t>Very high vapor pressure of FeO </a:t>
            </a:r>
            <a:endParaRPr lang="ru-RU" sz="1800">
              <a:solidFill>
                <a:srgbClr val="000066"/>
              </a:solidFill>
              <a:latin typeface="Arial"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2" name="Text Box 4"/>
          <p:cNvSpPr txBox="1">
            <a:spLocks noChangeArrowheads="1"/>
          </p:cNvSpPr>
          <p:nvPr/>
        </p:nvSpPr>
        <p:spPr bwMode="auto">
          <a:xfrm>
            <a:off x="3582988" y="525463"/>
            <a:ext cx="2614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ZrO</a:t>
            </a:r>
            <a:r>
              <a:rPr lang="en-US" baseline="-25000"/>
              <a:t>2</a:t>
            </a:r>
            <a:r>
              <a:rPr lang="en-US"/>
              <a:t>-FeO System</a:t>
            </a:r>
            <a:endParaRPr lang="ru-RU"/>
          </a:p>
        </p:txBody>
      </p:sp>
      <p:sp>
        <p:nvSpPr>
          <p:cNvPr id="816133" name="Text Box 5"/>
          <p:cNvSpPr txBox="1">
            <a:spLocks noChangeArrowheads="1"/>
          </p:cNvSpPr>
          <p:nvPr/>
        </p:nvSpPr>
        <p:spPr bwMode="auto">
          <a:xfrm>
            <a:off x="271463" y="957263"/>
            <a:ext cx="9793287" cy="215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buFontTx/>
              <a:buChar char="•"/>
            </a:pPr>
            <a:r>
              <a:rPr lang="en-US" sz="1800"/>
              <a:t>Verification of the laser-heating technique on relatively well studied binary system</a:t>
            </a:r>
          </a:p>
          <a:p>
            <a:pPr algn="l">
              <a:spcBef>
                <a:spcPct val="50000"/>
              </a:spcBef>
              <a:buFontTx/>
              <a:buChar char="•"/>
            </a:pPr>
            <a:r>
              <a:rPr lang="en-US" sz="1800"/>
              <a:t> Testing of applicability of the mixed oxide samples prepared by blending followed just by pressing without any heat treatment</a:t>
            </a:r>
          </a:p>
          <a:p>
            <a:pPr algn="l">
              <a:spcBef>
                <a:spcPct val="50000"/>
              </a:spcBef>
              <a:buFontTx/>
              <a:buChar char="•"/>
            </a:pPr>
            <a:r>
              <a:rPr lang="en-US" sz="1800"/>
              <a:t> Definition of number of the laser-melting cycles for complete homogenization of initially inhomogeneous low density samples    </a:t>
            </a:r>
          </a:p>
          <a:p>
            <a:pPr>
              <a:spcBef>
                <a:spcPct val="50000"/>
              </a:spcBef>
            </a:pPr>
            <a:endParaRPr lang="ru-RU" sz="1800"/>
          </a:p>
        </p:txBody>
      </p:sp>
      <p:pic>
        <p:nvPicPr>
          <p:cNvPr id="81613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25" y="3116263"/>
            <a:ext cx="5400675" cy="377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613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4075" y="3109913"/>
            <a:ext cx="5472113" cy="382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6137" name="Text Box 9"/>
          <p:cNvSpPr txBox="1">
            <a:spLocks noChangeArrowheads="1"/>
          </p:cNvSpPr>
          <p:nvPr/>
        </p:nvSpPr>
        <p:spPr bwMode="auto">
          <a:xfrm>
            <a:off x="1638300" y="2973388"/>
            <a:ext cx="6626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Example of the thermogram on IVTAN samples</a:t>
            </a:r>
            <a:endParaRPr lang="ru-RU" sz="200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3000"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363" y="2965450"/>
            <a:ext cx="5472113" cy="382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5300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8025" y="2965450"/>
            <a:ext cx="5473700" cy="382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53002" name="Text Box 10"/>
          <p:cNvSpPr txBox="1">
            <a:spLocks noChangeArrowheads="1"/>
          </p:cNvSpPr>
          <p:nvPr/>
        </p:nvSpPr>
        <p:spPr bwMode="auto">
          <a:xfrm>
            <a:off x="487363" y="596900"/>
            <a:ext cx="88566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Laser-melting of CORD-15 sample </a:t>
            </a:r>
            <a:endParaRPr lang="ru-RU"/>
          </a:p>
        </p:txBody>
      </p:sp>
      <p:sp>
        <p:nvSpPr>
          <p:cNvPr id="853003" name="Text Box 11"/>
          <p:cNvSpPr txBox="1">
            <a:spLocks noChangeArrowheads="1"/>
          </p:cNvSpPr>
          <p:nvPr/>
        </p:nvSpPr>
        <p:spPr bwMode="auto">
          <a:xfrm>
            <a:off x="558800" y="1100138"/>
            <a:ext cx="9072563" cy="174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buFontTx/>
              <a:buChar char="-"/>
            </a:pPr>
            <a:r>
              <a:rPr lang="en-US" sz="1800"/>
              <a:t>Only the first shot is successful</a:t>
            </a:r>
          </a:p>
          <a:p>
            <a:pPr algn="l">
              <a:spcBef>
                <a:spcPct val="50000"/>
              </a:spcBef>
              <a:buFontTx/>
              <a:buChar char="-"/>
            </a:pPr>
            <a:r>
              <a:rPr lang="en-US" sz="1800"/>
              <a:t>Eutectic point is clearly seen both on ascending and descending flanks of the thermogram</a:t>
            </a:r>
          </a:p>
          <a:p>
            <a:pPr algn="l">
              <a:spcBef>
                <a:spcPct val="50000"/>
              </a:spcBef>
              <a:buFontTx/>
              <a:buChar char="-"/>
            </a:pPr>
            <a:r>
              <a:rPr lang="en-US" sz="1800"/>
              <a:t> Both variation of the reflection signal and the thermogram are used for identification of the solidus and liquidus points </a:t>
            </a:r>
            <a:endParaRPr lang="ru-RU" sz="180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23" name="Text Box 7"/>
          <p:cNvSpPr txBox="1">
            <a:spLocks noChangeArrowheads="1"/>
          </p:cNvSpPr>
          <p:nvPr/>
        </p:nvSpPr>
        <p:spPr bwMode="auto">
          <a:xfrm>
            <a:off x="487363" y="715963"/>
            <a:ext cx="88566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Laser-melting of CORD-10 sample </a:t>
            </a:r>
            <a:endParaRPr lang="ru-RU"/>
          </a:p>
        </p:txBody>
      </p:sp>
      <p:pic>
        <p:nvPicPr>
          <p:cNvPr id="854024"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363" y="2757488"/>
            <a:ext cx="5472113" cy="382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54025"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8513" y="2786063"/>
            <a:ext cx="5383212" cy="376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54026" name="Text Box 10"/>
          <p:cNvSpPr txBox="1">
            <a:spLocks noChangeArrowheads="1"/>
          </p:cNvSpPr>
          <p:nvPr/>
        </p:nvSpPr>
        <p:spPr bwMode="auto">
          <a:xfrm>
            <a:off x="487363" y="1676400"/>
            <a:ext cx="8929687"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800"/>
              <a:t>One can see reproducibility of eutectic temperature and suggested liquids temperature.  Their positions are independent on laser power density and intense vaporisation (in case of shot 3)</a:t>
            </a:r>
            <a:endParaRPr lang="ru-RU" sz="180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IVTAN presentation">
  <a:themeElements>
    <a:clrScheme name="IVTAN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IVTAN presentation">
      <a:majorFont>
        <a:latin typeface="Tahoma"/>
        <a:ea typeface=""/>
        <a:cs typeface=""/>
      </a:majorFont>
      <a:minorFont>
        <a:latin typeface="Tahom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rgbClr val="000066"/>
            </a:solidFill>
            <a:effectLst/>
            <a:latin typeface="Arial"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rgbClr val="000066"/>
            </a:solidFill>
            <a:effectLst/>
            <a:latin typeface="Arial" charset="0"/>
          </a:defRPr>
        </a:defPPr>
      </a:lstStyle>
    </a:lnDef>
  </a:objectDefaults>
  <a:extraClrSchemeLst>
    <a:extraClrScheme>
      <a:clrScheme name="IVTAN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VTAN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VTAN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VTAN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VTAN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VTAN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VTAN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9651</TotalTime>
  <Words>891</Words>
  <Application>Microsoft Office PowerPoint</Application>
  <PresentationFormat>Benutzerdefiniert</PresentationFormat>
  <Paragraphs>73</Paragraphs>
  <Slides>12</Slides>
  <Notes>1</Notes>
  <HiddenSlides>0</HiddenSlides>
  <MMClips>0</MMClips>
  <ScaleCrop>false</ScaleCrop>
  <HeadingPairs>
    <vt:vector size="8" baseType="variant">
      <vt:variant>
        <vt:lpstr>Verwendete Schriftarten</vt:lpstr>
      </vt:variant>
      <vt:variant>
        <vt:i4>3</vt:i4>
      </vt:variant>
      <vt:variant>
        <vt:lpstr>Design</vt:lpstr>
      </vt:variant>
      <vt:variant>
        <vt:i4>1</vt:i4>
      </vt:variant>
      <vt:variant>
        <vt:lpstr>Eingebettete OLE-Server</vt:lpstr>
      </vt:variant>
      <vt:variant>
        <vt:i4>2</vt:i4>
      </vt:variant>
      <vt:variant>
        <vt:lpstr>Folientitel</vt:lpstr>
      </vt:variant>
      <vt:variant>
        <vt:i4>12</vt:i4>
      </vt:variant>
    </vt:vector>
  </HeadingPairs>
  <TitlesOfParts>
    <vt:vector size="18" baseType="lpstr">
      <vt:lpstr>Tahoma</vt:lpstr>
      <vt:lpstr>CommonBullets</vt:lpstr>
      <vt:lpstr>Arial</vt:lpstr>
      <vt:lpstr>IVTAN presentation</vt:lpstr>
      <vt:lpstr>Corel PHOTO-PAINT 11.0 Image</vt:lpstr>
      <vt:lpstr>Corel PHOTO-PAINT 12.0 Image</vt:lpstr>
      <vt:lpstr>PowerPoint-Präsentation</vt:lpstr>
      <vt:lpstr>PowerPoint-Präsentation</vt:lpstr>
      <vt:lpstr>PowerPoint-Präsentation</vt:lpstr>
      <vt:lpstr>Present View of the Experimental Set-Up</vt:lpstr>
      <vt:lpstr>Schematic of the Set-Up</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CCR Karlsruhe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Claudio Ronchi</dc:creator>
  <cp:lastModifiedBy>Peters, Ursula</cp:lastModifiedBy>
  <cp:revision>984</cp:revision>
  <cp:lastPrinted>2003-06-12T13:49:27Z</cp:lastPrinted>
  <dcterms:created xsi:type="dcterms:W3CDTF">2000-03-06T17:51:24Z</dcterms:created>
  <dcterms:modified xsi:type="dcterms:W3CDTF">2012-10-18T18:46:36Z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escription0">
    <vt:lpwstr>Results obtained with laser pulse heating facility.</vt:lpwstr>
  </property>
</Properties>
</file>