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66" r:id="rId2"/>
    <p:sldId id="451" r:id="rId3"/>
    <p:sldId id="491" r:id="rId4"/>
    <p:sldId id="511" r:id="rId5"/>
    <p:sldId id="492" r:id="rId6"/>
    <p:sldId id="493" r:id="rId7"/>
    <p:sldId id="495" r:id="rId8"/>
    <p:sldId id="496" r:id="rId9"/>
    <p:sldId id="503" r:id="rId10"/>
    <p:sldId id="502" r:id="rId11"/>
    <p:sldId id="498" r:id="rId12"/>
    <p:sldId id="499" r:id="rId13"/>
    <p:sldId id="500" r:id="rId14"/>
    <p:sldId id="509" r:id="rId15"/>
    <p:sldId id="513" r:id="rId16"/>
    <p:sldId id="506" r:id="rId17"/>
    <p:sldId id="510" r:id="rId18"/>
    <p:sldId id="507" r:id="rId19"/>
    <p:sldId id="512" r:id="rId20"/>
    <p:sldId id="470" r:id="rId21"/>
  </p:sldIdLst>
  <p:sldSz cx="9144000" cy="6858000" type="screen4x3"/>
  <p:notesSz cx="6645275" cy="9777413"/>
  <p:defaultTextStyle>
    <a:defPPr>
      <a:defRPr lang="en-GB"/>
    </a:defPPr>
    <a:lvl1pPr algn="l" rtl="0" eaLnBrk="0" fontAlgn="base" hangingPunct="0">
      <a:spcBef>
        <a:spcPct val="0"/>
      </a:spcBef>
      <a:spcAft>
        <a:spcPct val="0"/>
      </a:spcAft>
      <a:defRPr sz="28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b="1" kern="1200">
        <a:solidFill>
          <a:schemeClr val="tx1"/>
        </a:solidFill>
        <a:latin typeface="Arial" pitchFamily="34" charset="0"/>
        <a:ea typeface="+mn-ea"/>
        <a:cs typeface="+mn-cs"/>
      </a:defRPr>
    </a:lvl5pPr>
    <a:lvl6pPr marL="2286000" algn="l" defTabSz="914400" rtl="0" eaLnBrk="1" latinLnBrk="0" hangingPunct="1">
      <a:defRPr sz="2800" b="1" kern="1200">
        <a:solidFill>
          <a:schemeClr val="tx1"/>
        </a:solidFill>
        <a:latin typeface="Arial" pitchFamily="34" charset="0"/>
        <a:ea typeface="+mn-ea"/>
        <a:cs typeface="+mn-cs"/>
      </a:defRPr>
    </a:lvl6pPr>
    <a:lvl7pPr marL="2743200" algn="l" defTabSz="914400" rtl="0" eaLnBrk="1" latinLnBrk="0" hangingPunct="1">
      <a:defRPr sz="2800" b="1" kern="1200">
        <a:solidFill>
          <a:schemeClr val="tx1"/>
        </a:solidFill>
        <a:latin typeface="Arial" pitchFamily="34" charset="0"/>
        <a:ea typeface="+mn-ea"/>
        <a:cs typeface="+mn-cs"/>
      </a:defRPr>
    </a:lvl7pPr>
    <a:lvl8pPr marL="3200400" algn="l" defTabSz="914400" rtl="0" eaLnBrk="1" latinLnBrk="0" hangingPunct="1">
      <a:defRPr sz="2800" b="1" kern="1200">
        <a:solidFill>
          <a:schemeClr val="tx1"/>
        </a:solidFill>
        <a:latin typeface="Arial" pitchFamily="34" charset="0"/>
        <a:ea typeface="+mn-ea"/>
        <a:cs typeface="+mn-cs"/>
      </a:defRPr>
    </a:lvl8pPr>
    <a:lvl9pPr marL="3657600" algn="l" defTabSz="914400" rtl="0" eaLnBrk="1" latinLnBrk="0" hangingPunct="1">
      <a:defRPr sz="28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47638"/>
    <a:srgbClr val="83732D"/>
    <a:srgbClr val="993300"/>
    <a:srgbClr val="008000"/>
    <a:srgbClr val="00CC00"/>
    <a:srgbClr val="FF33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94664" autoAdjust="0"/>
  </p:normalViewPr>
  <p:slideViewPr>
    <p:cSldViewPr snapToGrid="0">
      <p:cViewPr>
        <p:scale>
          <a:sx n="91" d="100"/>
          <a:sy n="91" d="100"/>
        </p:scale>
        <p:origin x="-1166" y="-29"/>
      </p:cViewPr>
      <p:guideLst>
        <p:guide orient="horz" pos="4258"/>
        <p:guide/>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2" d="100"/>
          <a:sy n="52" d="100"/>
        </p:scale>
        <p:origin x="-1956" y="-90"/>
      </p:cViewPr>
      <p:guideLst>
        <p:guide orient="horz" pos="3081"/>
        <p:guide pos="209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0" y="0"/>
            <a:ext cx="2878138" cy="460375"/>
          </a:xfrm>
          <a:prstGeom prst="rect">
            <a:avLst/>
          </a:prstGeom>
          <a:noFill/>
          <a:ln w="9525">
            <a:noFill/>
            <a:miter lim="800000"/>
            <a:headEnd/>
            <a:tailEnd/>
          </a:ln>
          <a:effectLst/>
        </p:spPr>
        <p:txBody>
          <a:bodyPr vert="horz" wrap="square" lIns="90481" tIns="45242" rIns="90481" bIns="45242" numCol="1" anchor="t" anchorCtr="0" compatLnSpc="1">
            <a:prstTxWarp prst="textNoShape">
              <a:avLst/>
            </a:prstTxWarp>
          </a:bodyPr>
          <a:lstStyle>
            <a:lvl1pPr defTabSz="904875">
              <a:defRPr sz="1200" b="0">
                <a:latin typeface="Times New Roman CYR" charset="-52"/>
              </a:defRPr>
            </a:lvl1pPr>
          </a:lstStyle>
          <a:p>
            <a:pPr>
              <a:defRPr/>
            </a:pPr>
            <a:endParaRPr lang="ru-RU"/>
          </a:p>
        </p:txBody>
      </p:sp>
      <p:sp>
        <p:nvSpPr>
          <p:cNvPr id="28675" name="Rectangle 1027"/>
          <p:cNvSpPr>
            <a:spLocks noGrp="1" noChangeArrowheads="1"/>
          </p:cNvSpPr>
          <p:nvPr>
            <p:ph type="dt" sz="quarter" idx="1"/>
          </p:nvPr>
        </p:nvSpPr>
        <p:spPr bwMode="auto">
          <a:xfrm>
            <a:off x="3767138" y="0"/>
            <a:ext cx="2878137" cy="460375"/>
          </a:xfrm>
          <a:prstGeom prst="rect">
            <a:avLst/>
          </a:prstGeom>
          <a:noFill/>
          <a:ln w="9525">
            <a:noFill/>
            <a:miter lim="800000"/>
            <a:headEnd/>
            <a:tailEnd/>
          </a:ln>
          <a:effectLst/>
        </p:spPr>
        <p:txBody>
          <a:bodyPr vert="horz" wrap="square" lIns="90481" tIns="45242" rIns="90481" bIns="45242" numCol="1" anchor="t" anchorCtr="0" compatLnSpc="1">
            <a:prstTxWarp prst="textNoShape">
              <a:avLst/>
            </a:prstTxWarp>
          </a:bodyPr>
          <a:lstStyle>
            <a:lvl1pPr algn="r" defTabSz="904875">
              <a:defRPr sz="1200" b="0">
                <a:latin typeface="Times New Roman CYR" charset="-52"/>
              </a:defRPr>
            </a:lvl1pPr>
          </a:lstStyle>
          <a:p>
            <a:pPr>
              <a:defRPr/>
            </a:pPr>
            <a:endParaRPr lang="ru-RU"/>
          </a:p>
        </p:txBody>
      </p:sp>
      <p:sp>
        <p:nvSpPr>
          <p:cNvPr id="28676" name="Rectangle 1028"/>
          <p:cNvSpPr>
            <a:spLocks noGrp="1" noChangeArrowheads="1"/>
          </p:cNvSpPr>
          <p:nvPr>
            <p:ph type="ftr" sz="quarter" idx="2"/>
          </p:nvPr>
        </p:nvSpPr>
        <p:spPr bwMode="auto">
          <a:xfrm>
            <a:off x="0" y="9301163"/>
            <a:ext cx="2878138" cy="455612"/>
          </a:xfrm>
          <a:prstGeom prst="rect">
            <a:avLst/>
          </a:prstGeom>
          <a:noFill/>
          <a:ln w="9525">
            <a:noFill/>
            <a:miter lim="800000"/>
            <a:headEnd/>
            <a:tailEnd/>
          </a:ln>
          <a:effectLst/>
        </p:spPr>
        <p:txBody>
          <a:bodyPr vert="horz" wrap="square" lIns="90481" tIns="45242" rIns="90481" bIns="45242" numCol="1" anchor="b" anchorCtr="0" compatLnSpc="1">
            <a:prstTxWarp prst="textNoShape">
              <a:avLst/>
            </a:prstTxWarp>
          </a:bodyPr>
          <a:lstStyle>
            <a:lvl1pPr defTabSz="904875">
              <a:defRPr sz="1200" b="0">
                <a:latin typeface="Times New Roman CYR" charset="-52"/>
              </a:defRPr>
            </a:lvl1pPr>
          </a:lstStyle>
          <a:p>
            <a:pPr>
              <a:defRPr/>
            </a:pPr>
            <a:endParaRPr lang="ru-RU"/>
          </a:p>
        </p:txBody>
      </p:sp>
    </p:spTree>
    <p:extLst>
      <p:ext uri="{BB962C8B-B14F-4D97-AF65-F5344CB8AC3E}">
        <p14:creationId xmlns:p14="http://schemas.microsoft.com/office/powerpoint/2010/main" val="1264470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9184355"/>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bwMode="auto">
          <a:xfrm>
            <a:off x="879475" y="735013"/>
            <a:ext cx="4886325" cy="36639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noChangeArrowheads="1"/>
          </p:cNvSpPr>
          <p:nvPr>
            <p:ph type="body" idx="1"/>
          </p:nvPr>
        </p:nvSpPr>
        <p:spPr bwMode="auto">
          <a:xfrm>
            <a:off x="665163" y="4641850"/>
            <a:ext cx="5314950" cy="4400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85" tIns="44892" rIns="89785" bIns="44892"/>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bwMode="auto">
          <a:xfrm>
            <a:off x="884238" y="760413"/>
            <a:ext cx="4883150" cy="3662362"/>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noChangeArrowheads="1"/>
          </p:cNvSpPr>
          <p:nvPr>
            <p:ph type="body" idx="1"/>
          </p:nvPr>
        </p:nvSpPr>
        <p:spPr bwMode="auto">
          <a:xfrm>
            <a:off x="885825" y="4651375"/>
            <a:ext cx="4873625" cy="44180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0481" tIns="45242" rIns="90481" bIns="45242"/>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F5255EEF-5B9E-4DAE-AD0C-459C9F74A4BE}" type="slidenum">
              <a:rPr lang="en-GB" sz="1400" b="0"/>
              <a:pPr>
                <a:defRPr/>
              </a:pPr>
              <a:t>‹Nr.›</a:t>
            </a:fld>
            <a:endParaRPr lang="en-GB" sz="1400" b="0"/>
          </a:p>
        </p:txBody>
      </p:sp>
    </p:spTree>
    <p:extLst>
      <p:ext uri="{BB962C8B-B14F-4D97-AF65-F5344CB8AC3E}">
        <p14:creationId xmlns:p14="http://schemas.microsoft.com/office/powerpoint/2010/main" val="803264183"/>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131E64D6-C587-454D-99FE-22BFE0DE961D}" type="slidenum">
              <a:rPr lang="en-GB" sz="1400" b="0"/>
              <a:pPr>
                <a:defRPr/>
              </a:pPr>
              <a:t>‹Nr.›</a:t>
            </a:fld>
            <a:endParaRPr lang="en-GB" sz="1400" b="0"/>
          </a:p>
        </p:txBody>
      </p:sp>
    </p:spTree>
    <p:extLst>
      <p:ext uri="{BB962C8B-B14F-4D97-AF65-F5344CB8AC3E}">
        <p14:creationId xmlns:p14="http://schemas.microsoft.com/office/powerpoint/2010/main" val="1225010778"/>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91300" y="0"/>
            <a:ext cx="1966913"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0"/>
            <a:ext cx="57531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E7F79B3A-D7BF-42BB-839B-E2ADB1BC829C}" type="slidenum">
              <a:rPr lang="en-GB" sz="1400" b="0"/>
              <a:pPr>
                <a:defRPr/>
              </a:pPr>
              <a:t>‹Nr.›</a:t>
            </a:fld>
            <a:endParaRPr lang="en-GB" sz="1400" b="0"/>
          </a:p>
        </p:txBody>
      </p:sp>
    </p:spTree>
    <p:extLst>
      <p:ext uri="{BB962C8B-B14F-4D97-AF65-F5344CB8AC3E}">
        <p14:creationId xmlns:p14="http://schemas.microsoft.com/office/powerpoint/2010/main" val="2208954893"/>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0"/>
            <a:ext cx="7772400" cy="652463"/>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981200"/>
            <a:ext cx="38100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4114800"/>
            <a:ext cx="38100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65DE7C7A-8C85-46B2-AD2D-05CBDD74FD66}" type="slidenum">
              <a:rPr lang="en-GB" sz="1400" b="0"/>
              <a:pPr>
                <a:defRPr/>
              </a:pPr>
              <a:t>‹Nr.›</a:t>
            </a:fld>
            <a:endParaRPr lang="en-GB" sz="1400" b="0"/>
          </a:p>
        </p:txBody>
      </p:sp>
    </p:spTree>
    <p:extLst>
      <p:ext uri="{BB962C8B-B14F-4D97-AF65-F5344CB8AC3E}">
        <p14:creationId xmlns:p14="http://schemas.microsoft.com/office/powerpoint/2010/main" val="1399680855"/>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Заголовок и два объекта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813" y="0"/>
            <a:ext cx="7772400" cy="652463"/>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685800" y="1981200"/>
            <a:ext cx="38100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981200"/>
            <a:ext cx="38100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685800" y="4114800"/>
            <a:ext cx="77724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525C1C1C-13CC-4486-90CF-AEB63FE1F1DE}" type="slidenum">
              <a:rPr lang="en-GB" sz="1400" b="0"/>
              <a:pPr>
                <a:defRPr/>
              </a:pPr>
              <a:t>‹Nr.›</a:t>
            </a:fld>
            <a:endParaRPr lang="en-GB" sz="1400" b="0"/>
          </a:p>
        </p:txBody>
      </p:sp>
    </p:spTree>
    <p:extLst>
      <p:ext uri="{BB962C8B-B14F-4D97-AF65-F5344CB8AC3E}">
        <p14:creationId xmlns:p14="http://schemas.microsoft.com/office/powerpoint/2010/main" val="4092133002"/>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E06974B0-AAD6-472B-8C2B-8342C7B6E188}" type="slidenum">
              <a:rPr lang="en-GB" sz="1400" b="0"/>
              <a:pPr>
                <a:defRPr/>
              </a:pPr>
              <a:t>‹Nr.›</a:t>
            </a:fld>
            <a:endParaRPr lang="en-GB" sz="1400" b="0"/>
          </a:p>
        </p:txBody>
      </p:sp>
    </p:spTree>
    <p:extLst>
      <p:ext uri="{BB962C8B-B14F-4D97-AF65-F5344CB8AC3E}">
        <p14:creationId xmlns:p14="http://schemas.microsoft.com/office/powerpoint/2010/main" val="1898822134"/>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2FF4454A-F13C-4C6E-B333-34F9BD6823DD}" type="slidenum">
              <a:rPr lang="en-GB" sz="1400" b="0"/>
              <a:pPr>
                <a:defRPr/>
              </a:pPr>
              <a:t>‹Nr.›</a:t>
            </a:fld>
            <a:endParaRPr lang="en-GB" sz="1400" b="0"/>
          </a:p>
        </p:txBody>
      </p:sp>
    </p:spTree>
    <p:extLst>
      <p:ext uri="{BB962C8B-B14F-4D97-AF65-F5344CB8AC3E}">
        <p14:creationId xmlns:p14="http://schemas.microsoft.com/office/powerpoint/2010/main" val="2009612004"/>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39FF8CC1-E730-40E0-BACC-2DB854BB503B}" type="slidenum">
              <a:rPr lang="en-GB" sz="1400" b="0"/>
              <a:pPr>
                <a:defRPr/>
              </a:pPr>
              <a:t>‹Nr.›</a:t>
            </a:fld>
            <a:endParaRPr lang="en-GB" sz="1400" b="0"/>
          </a:p>
        </p:txBody>
      </p:sp>
    </p:spTree>
    <p:extLst>
      <p:ext uri="{BB962C8B-B14F-4D97-AF65-F5344CB8AC3E}">
        <p14:creationId xmlns:p14="http://schemas.microsoft.com/office/powerpoint/2010/main" val="3129816141"/>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5D9AA95B-3090-4C15-B90B-71CFCB0BCE7A}" type="slidenum">
              <a:rPr lang="en-GB" sz="1400" b="0"/>
              <a:pPr>
                <a:defRPr/>
              </a:pPr>
              <a:t>‹Nr.›</a:t>
            </a:fld>
            <a:endParaRPr lang="en-GB" sz="1400" b="0"/>
          </a:p>
        </p:txBody>
      </p:sp>
    </p:spTree>
    <p:extLst>
      <p:ext uri="{BB962C8B-B14F-4D97-AF65-F5344CB8AC3E}">
        <p14:creationId xmlns:p14="http://schemas.microsoft.com/office/powerpoint/2010/main" val="3081402549"/>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227126F0-66AD-427C-B76A-02CFB308F734}" type="slidenum">
              <a:rPr lang="en-GB" sz="1400" b="0"/>
              <a:pPr>
                <a:defRPr/>
              </a:pPr>
              <a:t>‹Nr.›</a:t>
            </a:fld>
            <a:endParaRPr lang="en-GB" sz="1400" b="0"/>
          </a:p>
        </p:txBody>
      </p:sp>
    </p:spTree>
    <p:extLst>
      <p:ext uri="{BB962C8B-B14F-4D97-AF65-F5344CB8AC3E}">
        <p14:creationId xmlns:p14="http://schemas.microsoft.com/office/powerpoint/2010/main" val="1502133597"/>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4E5C4963-295E-4A26-80A2-3828D5A58F74}" type="slidenum">
              <a:rPr lang="en-GB" sz="1400" b="0"/>
              <a:pPr>
                <a:defRPr/>
              </a:pPr>
              <a:t>‹Nr.›</a:t>
            </a:fld>
            <a:endParaRPr lang="en-GB" sz="1400" b="0"/>
          </a:p>
        </p:txBody>
      </p:sp>
    </p:spTree>
    <p:extLst>
      <p:ext uri="{BB962C8B-B14F-4D97-AF65-F5344CB8AC3E}">
        <p14:creationId xmlns:p14="http://schemas.microsoft.com/office/powerpoint/2010/main" val="2355666893"/>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2B685F56-A7C1-4A21-95D7-FAC047358C06}" type="slidenum">
              <a:rPr lang="en-GB" sz="1400" b="0"/>
              <a:pPr>
                <a:defRPr/>
              </a:pPr>
              <a:t>‹Nr.›</a:t>
            </a:fld>
            <a:endParaRPr lang="en-GB" sz="1400" b="0"/>
          </a:p>
        </p:txBody>
      </p:sp>
    </p:spTree>
    <p:extLst>
      <p:ext uri="{BB962C8B-B14F-4D97-AF65-F5344CB8AC3E}">
        <p14:creationId xmlns:p14="http://schemas.microsoft.com/office/powerpoint/2010/main" val="2002859429"/>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t>3</a:t>
            </a:r>
            <a:r>
              <a:rPr lang="en-US" baseline="30000"/>
              <a:t>rd</a:t>
            </a:r>
            <a:r>
              <a:rPr lang="en-US"/>
              <a:t> PRECOS Meeting, June 2, 20010, St. Petersburg</a:t>
            </a:r>
            <a:r>
              <a:rPr lang="en-GB" sz="1400" b="0"/>
              <a:t>     </a:t>
            </a:r>
            <a:fld id="{FC80B11B-05FA-423C-894D-A485D6FB7724}" type="slidenum">
              <a:rPr lang="en-GB" sz="1400" b="0"/>
              <a:pPr>
                <a:defRPr/>
              </a:pPr>
              <a:t>‹Nr.›</a:t>
            </a:fld>
            <a:endParaRPr lang="en-GB" sz="1400" b="0"/>
          </a:p>
        </p:txBody>
      </p:sp>
    </p:spTree>
    <p:extLst>
      <p:ext uri="{BB962C8B-B14F-4D97-AF65-F5344CB8AC3E}">
        <p14:creationId xmlns:p14="http://schemas.microsoft.com/office/powerpoint/2010/main" val="219994385"/>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785813" y="0"/>
            <a:ext cx="77724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smtClean="0"/>
              <a:t>Щелчок правит 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smtClean="0"/>
              <a:t>Щелчок правит образец текста</a:t>
            </a:r>
          </a:p>
          <a:p>
            <a:pPr lvl="1"/>
            <a:r>
              <a:rPr lang="en-GB" smtClean="0"/>
              <a:t>Второй уровень</a:t>
            </a:r>
          </a:p>
          <a:p>
            <a:pPr lvl="2"/>
            <a:r>
              <a:rPr lang="en-GB" smtClean="0"/>
              <a:t>Третий уровень</a:t>
            </a:r>
          </a:p>
          <a:p>
            <a:pPr lvl="3"/>
            <a:r>
              <a:rPr lang="en-GB" smtClean="0"/>
              <a:t>Четвертый уровень</a:t>
            </a:r>
          </a:p>
          <a:p>
            <a:pPr lvl="4"/>
            <a:r>
              <a:rPr lang="en-GB" smtClean="0"/>
              <a:t>Пятый уровень</a:t>
            </a:r>
          </a:p>
        </p:txBody>
      </p:sp>
      <p:sp>
        <p:nvSpPr>
          <p:cNvPr id="1030" name="Rectangle 6"/>
          <p:cNvSpPr>
            <a:spLocks noGrp="1" noChangeArrowheads="1"/>
          </p:cNvSpPr>
          <p:nvPr>
            <p:ph type="sldNum" sz="quarter" idx="4"/>
          </p:nvPr>
        </p:nvSpPr>
        <p:spPr bwMode="auto">
          <a:xfrm>
            <a:off x="7043738"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200" smtClean="0">
                <a:solidFill>
                  <a:srgbClr val="000099"/>
                </a:solidFill>
              </a:defRPr>
            </a:lvl1pPr>
          </a:lstStyle>
          <a:p>
            <a:pPr>
              <a:defRPr/>
            </a:pPr>
            <a:r>
              <a:rPr lang="en-US"/>
              <a:t>3</a:t>
            </a:r>
            <a:r>
              <a:rPr lang="en-US" baseline="30000"/>
              <a:t>rd</a:t>
            </a:r>
            <a:r>
              <a:rPr lang="en-US"/>
              <a:t> PRECOS Meeting, June 2, 20010, St. Petersburg</a:t>
            </a:r>
            <a:r>
              <a:rPr lang="en-GB" sz="1400" b="0"/>
              <a:t>     </a:t>
            </a:r>
            <a:fld id="{8B89A931-05D3-46BF-9567-7F43A4ED951B}" type="slidenum">
              <a:rPr lang="en-GB" sz="1400" b="0"/>
              <a:pPr>
                <a:defRPr/>
              </a:pPr>
              <a:t>‹Nr.›</a:t>
            </a:fld>
            <a:endParaRPr lang="en-GB" sz="1400" b="0"/>
          </a:p>
        </p:txBody>
      </p:sp>
      <p:sp>
        <p:nvSpPr>
          <p:cNvPr id="1032" name="Line 8"/>
          <p:cNvSpPr>
            <a:spLocks noChangeShapeType="1"/>
          </p:cNvSpPr>
          <p:nvPr userDrawn="1"/>
        </p:nvSpPr>
        <p:spPr bwMode="auto">
          <a:xfrm>
            <a:off x="363538" y="6524625"/>
            <a:ext cx="8616950" cy="0"/>
          </a:xfrm>
          <a:prstGeom prst="line">
            <a:avLst/>
          </a:prstGeom>
          <a:noFill/>
          <a:ln w="28575">
            <a:solidFill>
              <a:srgbClr val="000099"/>
            </a:solidFill>
            <a:round/>
            <a:headEnd type="none" w="sm" len="sm"/>
            <a:tailEnd type="none" w="sm" len="sm"/>
          </a:ln>
          <a:effectLst/>
        </p:spPr>
        <p:txBody>
          <a:bodyPr/>
          <a:lstStyle/>
          <a:p>
            <a:pPr>
              <a:defRPr/>
            </a:pPr>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advClick="0"/>
  <p:timing>
    <p:tnLst>
      <p:par>
        <p:cTn id="1" dur="indefinite" restart="never" nodeType="tmRoot"/>
      </p:par>
    </p:tnLst>
  </p:timing>
  <p:hf hdr="0" ftr="0" dt="0"/>
  <p:txStyles>
    <p:titleStyle>
      <a:lvl1pPr algn="ctr" defTabSz="762000" rtl="0" eaLnBrk="0" fontAlgn="base" hangingPunct="0">
        <a:spcBef>
          <a:spcPct val="0"/>
        </a:spcBef>
        <a:spcAft>
          <a:spcPct val="0"/>
        </a:spcAft>
        <a:defRPr sz="3200" b="1">
          <a:solidFill>
            <a:srgbClr val="000099"/>
          </a:solidFill>
          <a:latin typeface="+mj-lt"/>
          <a:ea typeface="+mj-ea"/>
          <a:cs typeface="+mj-cs"/>
        </a:defRPr>
      </a:lvl1pPr>
      <a:lvl2pPr algn="ctr" defTabSz="762000" rtl="0" eaLnBrk="0" fontAlgn="base" hangingPunct="0">
        <a:spcBef>
          <a:spcPct val="0"/>
        </a:spcBef>
        <a:spcAft>
          <a:spcPct val="0"/>
        </a:spcAft>
        <a:defRPr sz="3200" b="1">
          <a:solidFill>
            <a:srgbClr val="000099"/>
          </a:solidFill>
          <a:latin typeface="Arial" pitchFamily="34" charset="0"/>
        </a:defRPr>
      </a:lvl2pPr>
      <a:lvl3pPr algn="ctr" defTabSz="762000" rtl="0" eaLnBrk="0" fontAlgn="base" hangingPunct="0">
        <a:spcBef>
          <a:spcPct val="0"/>
        </a:spcBef>
        <a:spcAft>
          <a:spcPct val="0"/>
        </a:spcAft>
        <a:defRPr sz="3200" b="1">
          <a:solidFill>
            <a:srgbClr val="000099"/>
          </a:solidFill>
          <a:latin typeface="Arial" pitchFamily="34" charset="0"/>
        </a:defRPr>
      </a:lvl3pPr>
      <a:lvl4pPr algn="ctr" defTabSz="762000" rtl="0" eaLnBrk="0" fontAlgn="base" hangingPunct="0">
        <a:spcBef>
          <a:spcPct val="0"/>
        </a:spcBef>
        <a:spcAft>
          <a:spcPct val="0"/>
        </a:spcAft>
        <a:defRPr sz="3200" b="1">
          <a:solidFill>
            <a:srgbClr val="000099"/>
          </a:solidFill>
          <a:latin typeface="Arial" pitchFamily="34" charset="0"/>
        </a:defRPr>
      </a:lvl4pPr>
      <a:lvl5pPr algn="ctr" defTabSz="762000" rtl="0" eaLnBrk="0" fontAlgn="base" hangingPunct="0">
        <a:spcBef>
          <a:spcPct val="0"/>
        </a:spcBef>
        <a:spcAft>
          <a:spcPct val="0"/>
        </a:spcAft>
        <a:defRPr sz="3200" b="1">
          <a:solidFill>
            <a:srgbClr val="000099"/>
          </a:solidFill>
          <a:latin typeface="Arial" pitchFamily="34" charset="0"/>
        </a:defRPr>
      </a:lvl5pPr>
      <a:lvl6pPr marL="457200" algn="ctr" defTabSz="762000" rtl="0" eaLnBrk="0" fontAlgn="base" hangingPunct="0">
        <a:spcBef>
          <a:spcPct val="0"/>
        </a:spcBef>
        <a:spcAft>
          <a:spcPct val="0"/>
        </a:spcAft>
        <a:defRPr sz="3200" b="1">
          <a:solidFill>
            <a:srgbClr val="000099"/>
          </a:solidFill>
          <a:latin typeface="Arial" pitchFamily="34" charset="0"/>
        </a:defRPr>
      </a:lvl6pPr>
      <a:lvl7pPr marL="914400" algn="ctr" defTabSz="762000" rtl="0" eaLnBrk="0" fontAlgn="base" hangingPunct="0">
        <a:spcBef>
          <a:spcPct val="0"/>
        </a:spcBef>
        <a:spcAft>
          <a:spcPct val="0"/>
        </a:spcAft>
        <a:defRPr sz="3200" b="1">
          <a:solidFill>
            <a:srgbClr val="000099"/>
          </a:solidFill>
          <a:latin typeface="Arial" pitchFamily="34" charset="0"/>
        </a:defRPr>
      </a:lvl7pPr>
      <a:lvl8pPr marL="1371600" algn="ctr" defTabSz="762000" rtl="0" eaLnBrk="0" fontAlgn="base" hangingPunct="0">
        <a:spcBef>
          <a:spcPct val="0"/>
        </a:spcBef>
        <a:spcAft>
          <a:spcPct val="0"/>
        </a:spcAft>
        <a:defRPr sz="3200" b="1">
          <a:solidFill>
            <a:srgbClr val="000099"/>
          </a:solidFill>
          <a:latin typeface="Arial" pitchFamily="34" charset="0"/>
        </a:defRPr>
      </a:lvl8pPr>
      <a:lvl9pPr marL="1828800" algn="ctr" defTabSz="762000" rtl="0" eaLnBrk="0" fontAlgn="base" hangingPunct="0">
        <a:spcBef>
          <a:spcPct val="0"/>
        </a:spcBef>
        <a:spcAft>
          <a:spcPct val="0"/>
        </a:spcAft>
        <a:defRPr sz="3200" b="1">
          <a:solidFill>
            <a:srgbClr val="000099"/>
          </a:solidFill>
          <a:latin typeface="Arial" pitchFamily="34" charset="0"/>
        </a:defRPr>
      </a:lvl9pPr>
    </p:titleStyle>
    <p:bodyStyle>
      <a:lvl1pPr marL="342900" indent="-342900" algn="l" defTabSz="762000" rtl="0" eaLnBrk="0" fontAlgn="base" hangingPunct="0">
        <a:spcBef>
          <a:spcPct val="20000"/>
        </a:spcBef>
        <a:spcAft>
          <a:spcPct val="0"/>
        </a:spcAft>
        <a:buChar char="•"/>
        <a:defRPr sz="2400" b="1">
          <a:solidFill>
            <a:schemeClr val="tx1"/>
          </a:solidFill>
          <a:effectLst>
            <a:outerShdw blurRad="38100" dist="38100" dir="2700000" algn="tl">
              <a:srgbClr val="FFFFFF"/>
            </a:outerShdw>
          </a:effectLst>
          <a:latin typeface="+mn-lt"/>
          <a:ea typeface="+mn-ea"/>
          <a:cs typeface="+mn-cs"/>
        </a:defRPr>
      </a:lvl1pPr>
      <a:lvl2pPr marL="742950" indent="-285750" algn="l" defTabSz="762000" rtl="0" eaLnBrk="0" fontAlgn="base" hangingPunct="0">
        <a:spcBef>
          <a:spcPct val="20000"/>
        </a:spcBef>
        <a:spcAft>
          <a:spcPct val="0"/>
        </a:spcAft>
        <a:buChar char="–"/>
        <a:defRPr sz="2800">
          <a:solidFill>
            <a:schemeClr val="tx1"/>
          </a:solidFill>
          <a:latin typeface="Arial Unicode MS" pitchFamily="34" charset="-128"/>
        </a:defRPr>
      </a:lvl2pPr>
      <a:lvl3pPr marL="1143000" indent="-228600" algn="l" defTabSz="762000" rtl="0" eaLnBrk="0" fontAlgn="base" hangingPunct="0">
        <a:spcBef>
          <a:spcPct val="20000"/>
        </a:spcBef>
        <a:spcAft>
          <a:spcPct val="0"/>
        </a:spcAft>
        <a:buChar char="•"/>
        <a:defRPr sz="2400">
          <a:solidFill>
            <a:schemeClr val="tx1"/>
          </a:solidFill>
          <a:latin typeface="+mn-lt"/>
        </a:defRPr>
      </a:lvl3pPr>
      <a:lvl4pPr marL="1600200" indent="-228600" algn="l" defTabSz="762000" rtl="0" eaLnBrk="0" fontAlgn="base" hangingPunct="0">
        <a:spcBef>
          <a:spcPct val="20000"/>
        </a:spcBef>
        <a:spcAft>
          <a:spcPct val="0"/>
        </a:spcAft>
        <a:buChar char="–"/>
        <a:defRPr sz="2000">
          <a:solidFill>
            <a:schemeClr val="tx1"/>
          </a:solidFill>
          <a:latin typeface="+mn-lt"/>
        </a:defRPr>
      </a:lvl4pPr>
      <a:lvl5pPr marL="2057400" indent="-228600" algn="l" defTabSz="762000" rtl="0" eaLnBrk="0" fontAlgn="base" hangingPunct="0">
        <a:spcBef>
          <a:spcPct val="20000"/>
        </a:spcBef>
        <a:spcAft>
          <a:spcPct val="0"/>
        </a:spcAft>
        <a:buChar char="•"/>
        <a:defRPr sz="2000">
          <a:solidFill>
            <a:schemeClr val="tx1"/>
          </a:solidFill>
          <a:latin typeface="+mn-lt"/>
        </a:defRPr>
      </a:lvl5pPr>
      <a:lvl6pPr marL="2514600" indent="-228600" algn="l" defTabSz="762000" rtl="0" eaLnBrk="0" fontAlgn="base" hangingPunct="0">
        <a:spcBef>
          <a:spcPct val="20000"/>
        </a:spcBef>
        <a:spcAft>
          <a:spcPct val="0"/>
        </a:spcAft>
        <a:buChar char="•"/>
        <a:defRPr sz="2000">
          <a:solidFill>
            <a:schemeClr val="tx1"/>
          </a:solidFill>
          <a:latin typeface="+mn-lt"/>
        </a:defRPr>
      </a:lvl6pPr>
      <a:lvl7pPr marL="2971800" indent="-228600" algn="l" defTabSz="762000" rtl="0" eaLnBrk="0" fontAlgn="base" hangingPunct="0">
        <a:spcBef>
          <a:spcPct val="20000"/>
        </a:spcBef>
        <a:spcAft>
          <a:spcPct val="0"/>
        </a:spcAft>
        <a:buChar char="•"/>
        <a:defRPr sz="2000">
          <a:solidFill>
            <a:schemeClr val="tx1"/>
          </a:solidFill>
          <a:latin typeface="+mn-lt"/>
        </a:defRPr>
      </a:lvl7pPr>
      <a:lvl8pPr marL="3429000" indent="-228600" algn="l" defTabSz="762000" rtl="0" eaLnBrk="0" fontAlgn="base" hangingPunct="0">
        <a:spcBef>
          <a:spcPct val="20000"/>
        </a:spcBef>
        <a:spcAft>
          <a:spcPct val="0"/>
        </a:spcAft>
        <a:buChar char="•"/>
        <a:defRPr sz="2000">
          <a:solidFill>
            <a:schemeClr val="tx1"/>
          </a:solidFill>
          <a:latin typeface="+mn-lt"/>
        </a:defRPr>
      </a:lvl8pPr>
      <a:lvl9pPr marL="3886200" indent="-228600" algn="l" defTabSz="762000" rtl="0" eaLnBrk="0" fontAlgn="base" hangingPunct="0">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1.xm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10" Type="http://schemas.openxmlformats.org/officeDocument/2006/relationships/image" Target="../media/image6.png"/><Relationship Id="rId4" Type="http://schemas.openxmlformats.org/officeDocument/2006/relationships/image" Target="../media/image4.wmf"/><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6.png"/><Relationship Id="rId5" Type="http://schemas.openxmlformats.org/officeDocument/2006/relationships/image" Target="../media/image14.emf"/><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9.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20.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2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2.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4.bin"/><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3.jpeg"/><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ctrTitle"/>
          </p:nvPr>
        </p:nvSpPr>
        <p:spPr>
          <a:xfrm>
            <a:off x="231775" y="2206625"/>
            <a:ext cx="8562975" cy="1746250"/>
          </a:xfrm>
        </p:spPr>
        <p:txBody>
          <a:bodyPr/>
          <a:lstStyle/>
          <a:p>
            <a:pPr>
              <a:spcBef>
                <a:spcPct val="30000"/>
              </a:spcBef>
            </a:pPr>
            <a:r>
              <a:rPr lang="en-US" smtClean="0"/>
              <a:t> </a:t>
            </a:r>
            <a:r>
              <a:rPr lang="ru-RU" smtClean="0">
                <a:solidFill>
                  <a:schemeClr val="accent2"/>
                </a:solidFill>
              </a:rPr>
              <a:t/>
            </a:r>
            <a:br>
              <a:rPr lang="ru-RU" smtClean="0">
                <a:solidFill>
                  <a:schemeClr val="accent2"/>
                </a:solidFill>
              </a:rPr>
            </a:br>
            <a:r>
              <a:rPr lang="en-US" smtClean="0">
                <a:solidFill>
                  <a:schemeClr val="accent2"/>
                </a:solidFill>
              </a:rPr>
              <a:t>Problems and perspectives of SEM/EDX</a:t>
            </a:r>
            <a:r>
              <a:rPr lang="ru-RU" smtClean="0">
                <a:solidFill>
                  <a:schemeClr val="accent2"/>
                </a:solidFill>
              </a:rPr>
              <a:t>,</a:t>
            </a:r>
            <a:r>
              <a:rPr lang="en-US" smtClean="0">
                <a:solidFill>
                  <a:schemeClr val="accent2"/>
                </a:solidFill>
              </a:rPr>
              <a:t> XRF and chemical analyses of corium samples </a:t>
            </a:r>
            <a:br>
              <a:rPr lang="en-US" smtClean="0">
                <a:solidFill>
                  <a:schemeClr val="accent2"/>
                </a:solidFill>
              </a:rPr>
            </a:br>
            <a:endParaRPr lang="en-US" smtClean="0">
              <a:solidFill>
                <a:schemeClr val="accent2"/>
              </a:solidFill>
            </a:endParaRPr>
          </a:p>
        </p:txBody>
      </p:sp>
      <p:sp>
        <p:nvSpPr>
          <p:cNvPr id="1029" name="Rectangle 5"/>
          <p:cNvSpPr>
            <a:spLocks noChangeArrowheads="1"/>
          </p:cNvSpPr>
          <p:nvPr/>
        </p:nvSpPr>
        <p:spPr bwMode="auto">
          <a:xfrm>
            <a:off x="247650" y="5160963"/>
            <a:ext cx="48291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marL="342900" indent="-342900">
              <a:lnSpc>
                <a:spcPct val="90000"/>
              </a:lnSpc>
              <a:spcBef>
                <a:spcPct val="20000"/>
              </a:spcBef>
            </a:pPr>
            <a:r>
              <a:rPr lang="en-GB" sz="2400"/>
              <a:t>Presented by S. A.Vitol</a:t>
            </a:r>
          </a:p>
          <a:p>
            <a:pPr marL="342900" indent="-342900"/>
            <a:r>
              <a:rPr lang="en-US" sz="2400">
                <a:solidFill>
                  <a:srgbClr val="000000"/>
                </a:solidFill>
              </a:rPr>
              <a:t>3</a:t>
            </a:r>
            <a:r>
              <a:rPr lang="en-US" sz="2400" baseline="30000">
                <a:solidFill>
                  <a:srgbClr val="000000"/>
                </a:solidFill>
              </a:rPr>
              <a:t>rd</a:t>
            </a:r>
            <a:r>
              <a:rPr lang="en-US" sz="2400">
                <a:solidFill>
                  <a:srgbClr val="000000"/>
                </a:solidFill>
              </a:rPr>
              <a:t> PRECOS Project Meeting</a:t>
            </a:r>
          </a:p>
          <a:p>
            <a:pPr marL="342900" indent="-342900"/>
            <a:r>
              <a:rPr lang="en-US" sz="2400">
                <a:solidFill>
                  <a:srgbClr val="000000"/>
                </a:solidFill>
              </a:rPr>
              <a:t>June 2,  2010, St. Petersburg</a:t>
            </a:r>
            <a:endParaRPr lang="en-GB" sz="2400" b="0">
              <a:solidFill>
                <a:srgbClr val="000000"/>
              </a:solidFill>
            </a:endParaRPr>
          </a:p>
        </p:txBody>
      </p:sp>
      <p:grpSp>
        <p:nvGrpSpPr>
          <p:cNvPr id="1041" name="Group 17"/>
          <p:cNvGrpSpPr>
            <a:grpSpLocks/>
          </p:cNvGrpSpPr>
          <p:nvPr/>
        </p:nvGrpSpPr>
        <p:grpSpPr bwMode="auto">
          <a:xfrm>
            <a:off x="4797425" y="0"/>
            <a:ext cx="4098925" cy="1004888"/>
            <a:chOff x="3062" y="0"/>
            <a:chExt cx="2542" cy="592"/>
          </a:xfrm>
        </p:grpSpPr>
        <p:sp>
          <p:nvSpPr>
            <p:cNvPr id="1042" name="Rectangle 18"/>
            <p:cNvSpPr>
              <a:spLocks noChangeArrowheads="1"/>
            </p:cNvSpPr>
            <p:nvPr/>
          </p:nvSpPr>
          <p:spPr bwMode="auto">
            <a:xfrm>
              <a:off x="3062" y="122"/>
              <a:ext cx="1834" cy="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15" tIns="46007" rIns="92015" bIns="46007">
              <a:spAutoFit/>
            </a:bodyPr>
            <a:lstStyle/>
            <a:p>
              <a:r>
                <a:rPr lang="en-GB" sz="1800"/>
                <a:t> </a:t>
              </a:r>
              <a:r>
                <a:rPr lang="en-US" sz="1800"/>
                <a:t>International Science and Technology Center</a:t>
              </a:r>
              <a:endParaRPr lang="en-GB" sz="1800"/>
            </a:p>
          </p:txBody>
        </p:sp>
        <p:pic>
          <p:nvPicPr>
            <p:cNvPr id="1043" name="Picture 19"/>
            <p:cNvPicPr>
              <a:picLocks noChangeAspect="1" noChangeArrowheads="1"/>
            </p:cNvPicPr>
            <p:nvPr/>
          </p:nvPicPr>
          <p:blipFill>
            <a:blip r:embed="rId4" cstate="print">
              <a:extLst>
                <a:ext uri="{28A0092B-C50C-407E-A947-70E740481C1C}">
                  <a14:useLocalDpi xmlns:a14="http://schemas.microsoft.com/office/drawing/2010/main" val="0"/>
                </a:ext>
              </a:extLst>
            </a:blip>
            <a:srcRect r="83064"/>
            <a:stretch>
              <a:fillRect/>
            </a:stretch>
          </p:blipFill>
          <p:spPr bwMode="auto">
            <a:xfrm>
              <a:off x="4896" y="0"/>
              <a:ext cx="708" cy="5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44" name="Group 20"/>
          <p:cNvGrpSpPr>
            <a:grpSpLocks/>
          </p:cNvGrpSpPr>
          <p:nvPr/>
        </p:nvGrpSpPr>
        <p:grpSpPr bwMode="auto">
          <a:xfrm>
            <a:off x="217488" y="55563"/>
            <a:ext cx="4498975" cy="912812"/>
            <a:chOff x="137" y="0"/>
            <a:chExt cx="2834" cy="576"/>
          </a:xfrm>
        </p:grpSpPr>
        <p:sp>
          <p:nvSpPr>
            <p:cNvPr id="1045" name="Rectangle 21"/>
            <p:cNvSpPr>
              <a:spLocks noChangeArrowheads="1"/>
            </p:cNvSpPr>
            <p:nvPr/>
          </p:nvSpPr>
          <p:spPr bwMode="auto">
            <a:xfrm>
              <a:off x="699" y="104"/>
              <a:ext cx="227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15" tIns="46007" rIns="92015" bIns="46007">
              <a:spAutoFit/>
            </a:bodyPr>
            <a:lstStyle/>
            <a:p>
              <a:r>
                <a:rPr lang="en-US" sz="1800">
                  <a:ea typeface="Arial Unicode MS" pitchFamily="34" charset="-128"/>
                  <a:cs typeface="Arial Unicode MS" pitchFamily="34" charset="-128"/>
                </a:rPr>
                <a:t>A.P. Alexandrov </a:t>
              </a:r>
              <a:r>
                <a:rPr lang="en-GB" sz="1800"/>
                <a:t>Research</a:t>
              </a:r>
              <a:r>
                <a:rPr lang="en-US" sz="1800"/>
                <a:t> </a:t>
              </a:r>
              <a:r>
                <a:rPr lang="en-GB" sz="1800"/>
                <a:t>Institute</a:t>
              </a:r>
              <a:r>
                <a:rPr lang="en-US" sz="1800"/>
                <a:t> of Technology</a:t>
              </a:r>
              <a:endParaRPr lang="en-GB" sz="1800"/>
            </a:p>
          </p:txBody>
        </p:sp>
        <p:graphicFrame>
          <p:nvGraphicFramePr>
            <p:cNvPr id="1046" name="Object 22"/>
            <p:cNvGraphicFramePr>
              <a:graphicFrameLocks noChangeAspect="1"/>
            </p:cNvGraphicFramePr>
            <p:nvPr/>
          </p:nvGraphicFramePr>
          <p:xfrm>
            <a:off x="137" y="0"/>
            <a:ext cx="517" cy="576"/>
          </p:xfrm>
          <a:graphic>
            <a:graphicData uri="http://schemas.openxmlformats.org/presentationml/2006/ole">
              <mc:AlternateContent xmlns:mc="http://schemas.openxmlformats.org/markup-compatibility/2006">
                <mc:Choice xmlns:v="urn:schemas-microsoft-com:vml" Requires="v">
                  <p:oleObj spid="_x0000_s1054" name="CorelDRAW" r:id="rId5" imgW="515520" imgH="574200" progId="CorelDraw.Graphic.7">
                    <p:embed/>
                  </p:oleObj>
                </mc:Choice>
                <mc:Fallback>
                  <p:oleObj name="CorelDRAW" r:id="rId5" imgW="515520" imgH="574200" progId="CorelDraw.Graphic.7">
                    <p:embed/>
                    <p:pic>
                      <p:nvPicPr>
                        <p:cNvPr id="0" name="Object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 y="0"/>
                          <a:ext cx="517"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1047" name="Object 1027"/>
          <p:cNvGraphicFramePr>
            <a:graphicFrameLocks noChangeAspect="1"/>
          </p:cNvGraphicFramePr>
          <p:nvPr/>
        </p:nvGraphicFramePr>
        <p:xfrm>
          <a:off x="409575" y="1082675"/>
          <a:ext cx="1604963" cy="434975"/>
        </p:xfrm>
        <a:graphic>
          <a:graphicData uri="http://schemas.openxmlformats.org/presentationml/2006/ole">
            <mc:AlternateContent xmlns:mc="http://schemas.openxmlformats.org/markup-compatibility/2006">
              <mc:Choice xmlns:v="urn:schemas-microsoft-com:vml" Requires="v">
                <p:oleObj spid="_x0000_s1055" name="PHOTO-PAINT" r:id="rId7" imgW="2730159" imgH="863188" progId="CorelPhotoPaint.Image.12">
                  <p:embed/>
                </p:oleObj>
              </mc:Choice>
              <mc:Fallback>
                <p:oleObj name="PHOTO-PAINT" r:id="rId7" imgW="2730159" imgH="863188" progId="CorelPhotoPaint.Image.12">
                  <p:embed/>
                  <p:pic>
                    <p:nvPicPr>
                      <p:cNvPr id="0" name="Object 10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575" y="1082675"/>
                        <a:ext cx="1604963"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048" name="Группа 16"/>
          <p:cNvGrpSpPr>
            <a:grpSpLocks/>
          </p:cNvGrpSpPr>
          <p:nvPr/>
        </p:nvGrpSpPr>
        <p:grpSpPr bwMode="auto">
          <a:xfrm>
            <a:off x="3560763" y="860425"/>
            <a:ext cx="1050925" cy="927100"/>
            <a:chOff x="4478338" y="3784600"/>
            <a:chExt cx="1330325" cy="1206501"/>
          </a:xfrm>
        </p:grpSpPr>
        <p:sp>
          <p:nvSpPr>
            <p:cNvPr id="1049" name="Text Box 1065"/>
            <p:cNvSpPr txBox="1">
              <a:spLocks noChangeArrowheads="1"/>
            </p:cNvSpPr>
            <p:nvPr/>
          </p:nvSpPr>
          <p:spPr bwMode="auto">
            <a:xfrm>
              <a:off x="4478338" y="4652963"/>
              <a:ext cx="1330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lgn="ctr" eaLnBrk="1" hangingPunct="1">
                <a:lnSpc>
                  <a:spcPct val="80000"/>
                </a:lnSpc>
              </a:pPr>
              <a:r>
                <a:rPr lang="en-US" sz="1600">
                  <a:latin typeface="Arial Unicode MS" pitchFamily="34" charset="-128"/>
                </a:rPr>
                <a:t>ETU</a:t>
              </a:r>
              <a:endParaRPr lang="ru-RU" sz="1600">
                <a:latin typeface="Arial Unicode MS" pitchFamily="34" charset="-128"/>
              </a:endParaRPr>
            </a:p>
            <a:p>
              <a:pPr algn="ctr" eaLnBrk="1" hangingPunct="1">
                <a:lnSpc>
                  <a:spcPct val="80000"/>
                </a:lnSpc>
              </a:pPr>
              <a:r>
                <a:rPr lang="en-US" sz="1200">
                  <a:latin typeface="Arial Unicode MS" pitchFamily="34" charset="-128"/>
                </a:rPr>
                <a:t>Saint</a:t>
              </a:r>
              <a:r>
                <a:rPr lang="ru-RU" sz="1200">
                  <a:latin typeface="Arial Unicode MS" pitchFamily="34" charset="-128"/>
                </a:rPr>
                <a:t>-</a:t>
              </a:r>
              <a:r>
                <a:rPr lang="en-US" sz="1200">
                  <a:latin typeface="Arial Unicode MS" pitchFamily="34" charset="-128"/>
                </a:rPr>
                <a:t>Petersburg</a:t>
              </a:r>
            </a:p>
          </p:txBody>
        </p:sp>
        <p:pic>
          <p:nvPicPr>
            <p:cNvPr id="1050" name="Рисунок 15" descr="Безимени-2.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832350" y="3784600"/>
              <a:ext cx="615203"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51" name="Group 1031"/>
          <p:cNvGrpSpPr>
            <a:grpSpLocks/>
          </p:cNvGrpSpPr>
          <p:nvPr/>
        </p:nvGrpSpPr>
        <p:grpSpPr bwMode="auto">
          <a:xfrm>
            <a:off x="2284413" y="925513"/>
            <a:ext cx="1349375" cy="800100"/>
            <a:chOff x="2030" y="0"/>
            <a:chExt cx="850" cy="504"/>
          </a:xfrm>
        </p:grpSpPr>
        <p:sp>
          <p:nvSpPr>
            <p:cNvPr id="1052" name="Text Box 22"/>
            <p:cNvSpPr txBox="1">
              <a:spLocks noChangeArrowheads="1"/>
            </p:cNvSpPr>
            <p:nvPr/>
          </p:nvSpPr>
          <p:spPr bwMode="auto">
            <a:xfrm>
              <a:off x="2030" y="350"/>
              <a:ext cx="8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lgn="ctr" eaLnBrk="1" hangingPunct="1">
                <a:spcBef>
                  <a:spcPct val="50000"/>
                </a:spcBef>
              </a:pPr>
              <a:r>
                <a:rPr lang="en-US" sz="1600">
                  <a:latin typeface="Times New Roman" pitchFamily="18" charset="0"/>
                </a:rPr>
                <a:t>SPbSIT</a:t>
              </a:r>
              <a:br>
                <a:rPr lang="en-US" sz="1600">
                  <a:latin typeface="Times New Roman" pitchFamily="18" charset="0"/>
                </a:rPr>
              </a:br>
              <a:r>
                <a:rPr lang="en-US" sz="1600">
                  <a:latin typeface="Times New Roman" pitchFamily="18" charset="0"/>
                </a:rPr>
                <a:t> </a:t>
              </a:r>
              <a:r>
                <a:rPr lang="ru-RU" sz="1600">
                  <a:latin typeface="Times New Roman" pitchFamily="18" charset="0"/>
                </a:rPr>
                <a:t>(</a:t>
              </a:r>
              <a:r>
                <a:rPr lang="en-US" sz="1600">
                  <a:latin typeface="Times New Roman" pitchFamily="18" charset="0"/>
                </a:rPr>
                <a:t>TU</a:t>
              </a:r>
              <a:r>
                <a:rPr lang="ru-RU" sz="1600">
                  <a:latin typeface="Times New Roman" pitchFamily="18" charset="0"/>
                </a:rPr>
                <a:t>)</a:t>
              </a:r>
            </a:p>
          </p:txBody>
        </p:sp>
        <p:pic>
          <p:nvPicPr>
            <p:cNvPr id="1053" name="Picture 27" descr="C:\WINDOWS\Profiles\Альмяшев\Рабочий стол\ti.GIF"/>
            <p:cNvPicPr>
              <a:picLocks noChangeAspect="1" noChangeArrowheads="1"/>
            </p:cNvPicPr>
            <p:nvPr/>
          </p:nvPicPr>
          <p:blipFill>
            <a:blip r:embed="rId10" cstate="print">
              <a:grayscl/>
              <a:biLevel thresh="50000"/>
              <a:extLst>
                <a:ext uri="{28A0092B-C50C-407E-A947-70E740481C1C}">
                  <a14:useLocalDpi xmlns:a14="http://schemas.microsoft.com/office/drawing/2010/main" val="0"/>
                </a:ext>
              </a:extLst>
            </a:blip>
            <a:srcRect/>
            <a:stretch>
              <a:fillRect/>
            </a:stretch>
          </p:blipFill>
          <p:spPr bwMode="auto">
            <a:xfrm>
              <a:off x="2321" y="0"/>
              <a:ext cx="283" cy="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Номер слайда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AD7D0264-1BAF-418C-8159-B8F15002ACD5}" type="slidenum">
              <a:rPr lang="en-GB" sz="1400" b="0">
                <a:solidFill>
                  <a:srgbClr val="000099"/>
                </a:solidFill>
              </a:rPr>
              <a:pPr/>
              <a:t>10</a:t>
            </a:fld>
            <a:endParaRPr lang="en-GB" sz="1400" b="0">
              <a:solidFill>
                <a:srgbClr val="000099"/>
              </a:solidFill>
            </a:endParaRPr>
          </a:p>
        </p:txBody>
      </p:sp>
      <p:sp>
        <p:nvSpPr>
          <p:cNvPr id="4100" name="Rectangle 8"/>
          <p:cNvSpPr>
            <a:spLocks noGrp="1" noChangeArrowheads="1"/>
          </p:cNvSpPr>
          <p:nvPr>
            <p:ph type="title"/>
          </p:nvPr>
        </p:nvSpPr>
        <p:spPr>
          <a:xfrm>
            <a:off x="696913" y="152400"/>
            <a:ext cx="7772400" cy="652463"/>
          </a:xfrm>
        </p:spPr>
        <p:txBody>
          <a:bodyPr/>
          <a:lstStyle/>
          <a:p>
            <a:r>
              <a:rPr lang="en-US" smtClean="0"/>
              <a:t>X-ray fluorescence analysis  (</a:t>
            </a:r>
            <a:r>
              <a:rPr lang="ru-RU" smtClean="0"/>
              <a:t>6</a:t>
            </a:r>
            <a:r>
              <a:rPr lang="en-US" smtClean="0"/>
              <a:t>)</a:t>
            </a:r>
            <a:r>
              <a:rPr lang="ru-RU" smtClean="0"/>
              <a:t>:</a:t>
            </a:r>
            <a:r>
              <a:rPr lang="en-US" smtClean="0"/>
              <a:t> </a:t>
            </a:r>
            <a:br>
              <a:rPr lang="en-US" smtClean="0"/>
            </a:br>
            <a:r>
              <a:rPr lang="en-US" sz="2400" smtClean="0"/>
              <a:t>Calibration diagrams for the UO</a:t>
            </a:r>
            <a:r>
              <a:rPr lang="en-US" sz="2400" baseline="-25000" smtClean="0"/>
              <a:t>2</a:t>
            </a:r>
            <a:r>
              <a:rPr lang="en-US" sz="2400" smtClean="0"/>
              <a:t>-SiO</a:t>
            </a:r>
            <a:r>
              <a:rPr lang="en-US" sz="2400" baseline="-25000" smtClean="0"/>
              <a:t>2 </a:t>
            </a:r>
            <a:r>
              <a:rPr lang="en-US" sz="2400" smtClean="0"/>
              <a:t>system</a:t>
            </a:r>
            <a:endParaRPr lang="ru-RU" sz="2400" smtClean="0"/>
          </a:p>
        </p:txBody>
      </p:sp>
      <p:pic>
        <p:nvPicPr>
          <p:cNvPr id="4101" name="Picture 5"/>
          <p:cNvPicPr>
            <a:picLocks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381000" y="1044575"/>
            <a:ext cx="4254500" cy="3771900"/>
          </a:xfrm>
        </p:spPr>
      </p:pic>
      <p:graphicFrame>
        <p:nvGraphicFramePr>
          <p:cNvPr id="4098" name="Object 6"/>
          <p:cNvGraphicFramePr>
            <a:graphicFrameLocks noChangeAspect="1"/>
          </p:cNvGraphicFramePr>
          <p:nvPr>
            <p:ph sz="quarter" idx="2"/>
          </p:nvPr>
        </p:nvGraphicFramePr>
        <p:xfrm>
          <a:off x="5635625" y="1981200"/>
          <a:ext cx="1835150" cy="1981200"/>
        </p:xfrm>
        <a:graphic>
          <a:graphicData uri="http://schemas.openxmlformats.org/presentationml/2006/ole">
            <mc:AlternateContent xmlns:mc="http://schemas.openxmlformats.org/markup-compatibility/2006">
              <mc:Choice xmlns:v="urn:schemas-microsoft-com:vml" Requires="v">
                <p:oleObj spid="_x0000_s4106" name="Диаграмма" r:id="rId4" imgW="3810000" imgH="4114800" progId="MSGraph.Chart.8">
                  <p:embed followColorScheme="full"/>
                </p:oleObj>
              </mc:Choice>
              <mc:Fallback>
                <p:oleObj name="Диаграмма" r:id="rId4" imgW="3810000" imgH="4114800" progId="MSGraph.Chart.8">
                  <p:embed followColorScheme="full"/>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5625" y="1981200"/>
                        <a:ext cx="1835150" cy="1981200"/>
                      </a:xfrm>
                      <a:prstGeom prst="rect">
                        <a:avLst/>
                      </a:prstGeom>
                    </p:spPr>
                  </p:pic>
                </p:oleObj>
              </mc:Fallback>
            </mc:AlternateContent>
          </a:graphicData>
        </a:graphic>
      </p:graphicFrame>
      <p:sp>
        <p:nvSpPr>
          <p:cNvPr id="851977" name="Rectangle 9"/>
          <p:cNvSpPr>
            <a:spLocks noGrp="1" noChangeArrowheads="1"/>
          </p:cNvSpPr>
          <p:nvPr>
            <p:ph type="body" sz="half" idx="3"/>
          </p:nvPr>
        </p:nvSpPr>
        <p:spPr>
          <a:xfrm>
            <a:off x="241300" y="5102225"/>
            <a:ext cx="8902700" cy="1473200"/>
          </a:xfrm>
        </p:spPr>
        <p:txBody>
          <a:bodyPr/>
          <a:lstStyle/>
          <a:p>
            <a:pPr>
              <a:lnSpc>
                <a:spcPct val="90000"/>
              </a:lnSpc>
              <a:buFontTx/>
              <a:buNone/>
            </a:pPr>
            <a:r>
              <a:rPr lang="ru-RU" sz="1600" smtClean="0">
                <a:effectLst>
                  <a:outerShdw blurRad="38100" dist="38100" dir="2700000" algn="tl">
                    <a:srgbClr val="C0C0C0"/>
                  </a:outerShdw>
                </a:effectLst>
              </a:rPr>
              <a:t> </a:t>
            </a:r>
            <a:r>
              <a:rPr lang="en-US" sz="1600" smtClean="0">
                <a:effectLst>
                  <a:outerShdw blurRad="38100" dist="38100" dir="2700000" algn="tl">
                    <a:srgbClr val="C0C0C0"/>
                  </a:outerShdw>
                </a:effectLst>
              </a:rPr>
              <a:t>    The method of theoretical coefficients</a:t>
            </a:r>
            <a:r>
              <a:rPr lang="ru-RU" sz="1600" smtClean="0">
                <a:effectLst>
                  <a:outerShdw blurRad="38100" dist="38100" dir="2700000" algn="tl">
                    <a:srgbClr val="C0C0C0"/>
                  </a:outerShdw>
                </a:effectLst>
              </a:rPr>
              <a:t>       </a:t>
            </a:r>
            <a:r>
              <a:rPr lang="en-US" sz="1600" smtClean="0">
                <a:effectLst>
                  <a:outerShdw blurRad="38100" dist="38100" dir="2700000" algn="tl">
                    <a:srgbClr val="C0C0C0"/>
                  </a:outerShdw>
                </a:effectLst>
              </a:rPr>
              <a:t>        The method of multiple regression</a:t>
            </a:r>
            <a:endParaRPr lang="ru-RU" sz="1600" smtClean="0">
              <a:effectLst>
                <a:outerShdw blurRad="38100" dist="38100" dir="2700000" algn="tl">
                  <a:srgbClr val="C0C0C0"/>
                </a:outerShdw>
              </a:effectLst>
            </a:endParaRPr>
          </a:p>
          <a:p>
            <a:pPr>
              <a:lnSpc>
                <a:spcPct val="90000"/>
              </a:lnSpc>
              <a:buFontTx/>
              <a:buNone/>
            </a:pPr>
            <a:r>
              <a:rPr lang="ru-RU" sz="2000" smtClean="0">
                <a:effectLst>
                  <a:outerShdw blurRad="38100" dist="38100" dir="2700000" algn="tl">
                    <a:srgbClr val="C0C0C0"/>
                  </a:outerShdw>
                </a:effectLst>
              </a:rPr>
              <a:t>	 </a:t>
            </a:r>
            <a:r>
              <a:rPr lang="en-US" b="0" smtClean="0">
                <a:effectLst>
                  <a:outerShdw blurRad="38100" dist="38100" dir="2700000" algn="tl">
                    <a:srgbClr val="C0C0C0"/>
                  </a:outerShdw>
                </a:effectLst>
              </a:rPr>
              <a:t>The diagrams have been plotted using the calibration samples prepared by diluting a mixture of molten uranium and silicon oxides with zinc oxide </a:t>
            </a:r>
            <a:r>
              <a:rPr lang="ru-RU" b="0" smtClean="0">
                <a:effectLst>
                  <a:outerShdw blurRad="38100" dist="38100" dir="2700000" algn="tl">
                    <a:srgbClr val="C0C0C0"/>
                  </a:outerShdw>
                </a:effectLst>
              </a:rPr>
              <a:t>(</a:t>
            </a:r>
            <a:r>
              <a:rPr lang="en-US" b="0" smtClean="0">
                <a:effectLst>
                  <a:outerShdw blurRad="38100" dist="38100" dir="2700000" algn="tl">
                    <a:srgbClr val="C0C0C0"/>
                  </a:outerShdw>
                </a:effectLst>
              </a:rPr>
              <a:t>ZnO</a:t>
            </a:r>
            <a:r>
              <a:rPr lang="ru-RU" b="0" smtClean="0">
                <a:effectLst>
                  <a:outerShdw blurRad="38100" dist="38100" dir="2700000" algn="tl">
                    <a:srgbClr val="C0C0C0"/>
                  </a:outerShdw>
                </a:effectLst>
              </a:rPr>
              <a:t>) </a:t>
            </a:r>
            <a:r>
              <a:rPr lang="en-US" b="0" smtClean="0">
                <a:effectLst>
                  <a:outerShdw blurRad="38100" dist="38100" dir="2700000" algn="tl">
                    <a:srgbClr val="C0C0C0"/>
                  </a:outerShdw>
                </a:effectLst>
              </a:rPr>
              <a:t>in the ratio of </a:t>
            </a:r>
            <a:r>
              <a:rPr lang="ru-RU" b="0" smtClean="0">
                <a:effectLst>
                  <a:outerShdw blurRad="38100" dist="38100" dir="2700000" algn="tl">
                    <a:srgbClr val="C0C0C0"/>
                  </a:outerShdw>
                </a:effectLst>
              </a:rPr>
              <a:t>1:1.5</a:t>
            </a:r>
          </a:p>
        </p:txBody>
      </p:sp>
      <p:pic>
        <p:nvPicPr>
          <p:cNvPr id="4103"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1238" y="1047750"/>
            <a:ext cx="3962400" cy="374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Номер слайда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3571C721-4637-435F-AC2A-9CF57A8A08C2}" type="slidenum">
              <a:rPr lang="en-GB" sz="1400" b="0">
                <a:solidFill>
                  <a:srgbClr val="000099"/>
                </a:solidFill>
              </a:rPr>
              <a:pPr/>
              <a:t>11</a:t>
            </a:fld>
            <a:endParaRPr lang="en-GB" sz="1400" b="0">
              <a:solidFill>
                <a:srgbClr val="000099"/>
              </a:solidFill>
            </a:endParaRPr>
          </a:p>
        </p:txBody>
      </p:sp>
      <p:sp>
        <p:nvSpPr>
          <p:cNvPr id="17411" name="Rectangle 4"/>
          <p:cNvSpPr>
            <a:spLocks noGrp="1" noChangeArrowheads="1"/>
          </p:cNvSpPr>
          <p:nvPr>
            <p:ph type="title"/>
          </p:nvPr>
        </p:nvSpPr>
        <p:spPr>
          <a:xfrm>
            <a:off x="696913" y="215900"/>
            <a:ext cx="7772400" cy="652463"/>
          </a:xfrm>
        </p:spPr>
        <p:txBody>
          <a:bodyPr/>
          <a:lstStyle/>
          <a:p>
            <a:r>
              <a:rPr lang="en-US" smtClean="0"/>
              <a:t>X-ray fluorescence analysis  (</a:t>
            </a:r>
            <a:r>
              <a:rPr lang="ru-RU" smtClean="0"/>
              <a:t>7</a:t>
            </a:r>
            <a:r>
              <a:rPr lang="en-US" smtClean="0"/>
              <a:t>): </a:t>
            </a:r>
            <a:br>
              <a:rPr lang="en-US" smtClean="0"/>
            </a:br>
            <a:r>
              <a:rPr lang="en-US" sz="2400" smtClean="0"/>
              <a:t>Calibration diagrams for the UO</a:t>
            </a:r>
            <a:r>
              <a:rPr lang="en-US" sz="2400" baseline="-25000" smtClean="0"/>
              <a:t>2</a:t>
            </a:r>
            <a:r>
              <a:rPr lang="en-US" sz="2400" smtClean="0"/>
              <a:t>-</a:t>
            </a:r>
            <a:r>
              <a:rPr lang="ru-RU" sz="2400" smtClean="0"/>
              <a:t>Са</a:t>
            </a:r>
            <a:r>
              <a:rPr lang="en-US" sz="2400" smtClean="0"/>
              <a:t>O system</a:t>
            </a:r>
            <a:endParaRPr lang="ru-RU" sz="2400" smtClean="0"/>
          </a:p>
        </p:txBody>
      </p:sp>
      <p:sp>
        <p:nvSpPr>
          <p:cNvPr id="841735" name="Rectangle 7"/>
          <p:cNvSpPr>
            <a:spLocks noGrp="1" noChangeArrowheads="1"/>
          </p:cNvSpPr>
          <p:nvPr>
            <p:ph type="body" sz="half" idx="3"/>
          </p:nvPr>
        </p:nvSpPr>
        <p:spPr>
          <a:xfrm>
            <a:off x="355600" y="4876800"/>
            <a:ext cx="8559800" cy="1398588"/>
          </a:xfrm>
        </p:spPr>
        <p:txBody>
          <a:bodyPr/>
          <a:lstStyle/>
          <a:p>
            <a:pPr>
              <a:buFontTx/>
              <a:buNone/>
              <a:defRPr/>
            </a:pPr>
            <a:r>
              <a:rPr lang="en-US" sz="1600" dirty="0" smtClean="0"/>
              <a:t>    The method of theoretical coefficients</a:t>
            </a:r>
            <a:r>
              <a:rPr lang="ru-RU" sz="1600" dirty="0" smtClean="0"/>
              <a:t>       </a:t>
            </a:r>
            <a:r>
              <a:rPr lang="en-US" sz="1600" dirty="0" smtClean="0"/>
              <a:t>The method of multiple regression</a:t>
            </a:r>
            <a:endParaRPr lang="ru-RU" sz="1600" dirty="0" smtClean="0"/>
          </a:p>
          <a:p>
            <a:pPr>
              <a:buFontTx/>
              <a:buNone/>
              <a:defRPr/>
            </a:pPr>
            <a:r>
              <a:rPr lang="ru-RU" sz="2000" dirty="0" smtClean="0"/>
              <a:t>    </a:t>
            </a:r>
            <a:r>
              <a:rPr lang="en-US" sz="2000" dirty="0" smtClean="0"/>
              <a:t>The diagrams were plotted using fused specimens with the composition determined by chemical analysis</a:t>
            </a:r>
            <a:endParaRPr lang="ru-RU" sz="2000" dirty="0" smtClean="0"/>
          </a:p>
        </p:txBody>
      </p:sp>
      <p:pic>
        <p:nvPicPr>
          <p:cNvPr id="17413" name="Picture 9"/>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648200" y="1219200"/>
            <a:ext cx="4089400" cy="3606800"/>
          </a:xfrm>
          <a:noFill/>
          <a:extLst>
            <a:ext uri="{909E8E84-426E-40DD-AFC4-6F175D3DCCD1}">
              <a14:hiddenFill xmlns:a14="http://schemas.microsoft.com/office/drawing/2010/main">
                <a:solidFill>
                  <a:srgbClr val="FFFFFF"/>
                </a:solidFill>
              </a14:hiddenFill>
            </a:ext>
          </a:extLst>
        </p:spPr>
      </p:pic>
      <p:pic>
        <p:nvPicPr>
          <p:cNvPr id="17414" name="Picture 12"/>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685800" y="1206500"/>
            <a:ext cx="3810000" cy="3602038"/>
          </a:xfrm>
        </p:spPr>
      </p:pic>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Номер слайда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1F80F2FD-B35F-4D6E-B78A-73D237E46665}" type="slidenum">
              <a:rPr lang="en-GB" sz="1400" b="0">
                <a:solidFill>
                  <a:srgbClr val="000099"/>
                </a:solidFill>
              </a:rPr>
              <a:pPr/>
              <a:t>12</a:t>
            </a:fld>
            <a:endParaRPr lang="en-GB" sz="1400" b="0">
              <a:solidFill>
                <a:srgbClr val="000099"/>
              </a:solidFill>
            </a:endParaRPr>
          </a:p>
        </p:txBody>
      </p:sp>
      <p:sp>
        <p:nvSpPr>
          <p:cNvPr id="18435" name="Rectangle 2"/>
          <p:cNvSpPr>
            <a:spLocks noGrp="1" noChangeArrowheads="1"/>
          </p:cNvSpPr>
          <p:nvPr>
            <p:ph type="title"/>
          </p:nvPr>
        </p:nvSpPr>
        <p:spPr>
          <a:xfrm>
            <a:off x="204788" y="0"/>
            <a:ext cx="8353425" cy="652463"/>
          </a:xfrm>
        </p:spPr>
        <p:txBody>
          <a:bodyPr/>
          <a:lstStyle/>
          <a:p>
            <a:r>
              <a:rPr lang="en-US" smtClean="0"/>
              <a:t>Chemical analysis</a:t>
            </a:r>
            <a:r>
              <a:rPr lang="ru-RU" smtClean="0"/>
              <a:t> </a:t>
            </a:r>
            <a:r>
              <a:rPr lang="en-BZ" smtClean="0"/>
              <a:t>of dissolved samples</a:t>
            </a:r>
            <a:endParaRPr lang="ru-RU" smtClean="0"/>
          </a:p>
        </p:txBody>
      </p:sp>
      <p:sp>
        <p:nvSpPr>
          <p:cNvPr id="18436" name="Rectangle 3"/>
          <p:cNvSpPr>
            <a:spLocks noGrp="1" noChangeArrowheads="1"/>
          </p:cNvSpPr>
          <p:nvPr>
            <p:ph type="body" idx="1"/>
          </p:nvPr>
        </p:nvSpPr>
        <p:spPr>
          <a:xfrm>
            <a:off x="304800" y="685800"/>
            <a:ext cx="8597900" cy="6019800"/>
          </a:xfrm>
        </p:spPr>
        <p:txBody>
          <a:bodyPr/>
          <a:lstStyle/>
          <a:p>
            <a:pPr>
              <a:buFontTx/>
              <a:buNone/>
            </a:pPr>
            <a:r>
              <a:rPr lang="ru-RU" smtClean="0">
                <a:solidFill>
                  <a:srgbClr val="660033"/>
                </a:solidFill>
                <a:effectLst/>
              </a:rPr>
              <a:t>        </a:t>
            </a:r>
            <a:r>
              <a:rPr lang="en-US" smtClean="0">
                <a:solidFill>
                  <a:srgbClr val="993300"/>
                </a:solidFill>
                <a:effectLst/>
              </a:rPr>
              <a:t>Spectrophotometric analysis</a:t>
            </a:r>
            <a:endParaRPr lang="ru-RU" smtClean="0">
              <a:solidFill>
                <a:srgbClr val="993300"/>
              </a:solidFill>
              <a:effectLst/>
            </a:endParaRPr>
          </a:p>
          <a:p>
            <a:pPr>
              <a:buFontTx/>
              <a:buNone/>
            </a:pPr>
            <a:r>
              <a:rPr lang="ru-RU" sz="1200" smtClean="0">
                <a:solidFill>
                  <a:srgbClr val="660033"/>
                </a:solidFill>
                <a:effectLst/>
              </a:rPr>
              <a:t>                              </a:t>
            </a:r>
            <a:endParaRPr lang="ru-RU" sz="2000" smtClean="0">
              <a:solidFill>
                <a:srgbClr val="660033"/>
              </a:solidFill>
              <a:effectLst/>
            </a:endParaRPr>
          </a:p>
          <a:p>
            <a:pPr>
              <a:buFontTx/>
              <a:buNone/>
            </a:pPr>
            <a:endParaRPr lang="ru-RU" sz="1800" smtClean="0">
              <a:solidFill>
                <a:srgbClr val="660033"/>
              </a:solidFill>
              <a:effectLst/>
            </a:endParaRPr>
          </a:p>
          <a:p>
            <a:pPr>
              <a:buFontTx/>
              <a:buNone/>
            </a:pPr>
            <a:r>
              <a:rPr lang="ru-RU" sz="1200" smtClean="0">
                <a:solidFill>
                  <a:srgbClr val="660033"/>
                </a:solidFill>
                <a:effectLst/>
              </a:rPr>
              <a:t>                 </a:t>
            </a:r>
            <a:r>
              <a:rPr lang="en-US" smtClean="0">
                <a:solidFill>
                  <a:srgbClr val="000066"/>
                </a:solidFill>
                <a:effectLst/>
              </a:rPr>
              <a:t>SF 2000 spectrophotometer characteristics</a:t>
            </a:r>
            <a:r>
              <a:rPr lang="ru-RU" smtClean="0">
                <a:solidFill>
                  <a:srgbClr val="000066"/>
                </a:solidFill>
                <a:effectLst/>
              </a:rPr>
              <a:t>:</a:t>
            </a:r>
            <a:endParaRPr lang="en-BZ" smtClean="0">
              <a:solidFill>
                <a:srgbClr val="000066"/>
              </a:solidFill>
              <a:effectLst/>
            </a:endParaRPr>
          </a:p>
          <a:p>
            <a:pPr>
              <a:buFontTx/>
              <a:buNone/>
            </a:pPr>
            <a:endParaRPr lang="ru-RU" smtClean="0">
              <a:solidFill>
                <a:srgbClr val="000066"/>
              </a:solidFill>
              <a:effectLst/>
            </a:endParaRPr>
          </a:p>
          <a:p>
            <a:r>
              <a:rPr lang="ru-RU" smtClean="0">
                <a:solidFill>
                  <a:srgbClr val="000066"/>
                </a:solidFill>
                <a:effectLst/>
              </a:rPr>
              <a:t> </a:t>
            </a:r>
            <a:r>
              <a:rPr lang="en-US" smtClean="0">
                <a:solidFill>
                  <a:srgbClr val="000066"/>
                </a:solidFill>
                <a:effectLst/>
              </a:rPr>
              <a:t>Wavelength range                                   200 – 1100 nm</a:t>
            </a:r>
            <a:endParaRPr lang="ru-RU" b="0" smtClean="0">
              <a:solidFill>
                <a:srgbClr val="000066"/>
              </a:solidFill>
              <a:effectLst/>
            </a:endParaRPr>
          </a:p>
          <a:p>
            <a:r>
              <a:rPr lang="en-US" smtClean="0">
                <a:solidFill>
                  <a:srgbClr val="000066"/>
                </a:solidFill>
                <a:effectLst/>
              </a:rPr>
              <a:t> Wavelengths</a:t>
            </a:r>
            <a:r>
              <a:rPr lang="ru-RU" smtClean="0">
                <a:solidFill>
                  <a:srgbClr val="000066"/>
                </a:solidFill>
                <a:effectLst/>
              </a:rPr>
              <a:t> </a:t>
            </a:r>
            <a:r>
              <a:rPr lang="en-US" smtClean="0">
                <a:solidFill>
                  <a:srgbClr val="000066"/>
                </a:solidFill>
                <a:effectLst/>
              </a:rPr>
              <a:t>accuracy</a:t>
            </a:r>
            <a:r>
              <a:rPr lang="ru-RU" smtClean="0">
                <a:solidFill>
                  <a:srgbClr val="000066"/>
                </a:solidFill>
                <a:effectLst/>
              </a:rPr>
              <a:t> </a:t>
            </a:r>
            <a:r>
              <a:rPr lang="en-US" smtClean="0">
                <a:solidFill>
                  <a:srgbClr val="000066"/>
                </a:solidFill>
                <a:effectLst/>
              </a:rPr>
              <a:t>                          </a:t>
            </a:r>
            <a:r>
              <a:rPr lang="ru-RU" smtClean="0">
                <a:solidFill>
                  <a:srgbClr val="000066"/>
                </a:solidFill>
                <a:effectLst/>
              </a:rPr>
              <a:t>±1.6 </a:t>
            </a:r>
            <a:r>
              <a:rPr lang="en-US" smtClean="0">
                <a:solidFill>
                  <a:srgbClr val="000066"/>
                </a:solidFill>
                <a:effectLst/>
              </a:rPr>
              <a:t>nm</a:t>
            </a:r>
            <a:endParaRPr lang="ru-RU" b="0" smtClean="0">
              <a:solidFill>
                <a:srgbClr val="000066"/>
              </a:solidFill>
              <a:effectLst/>
            </a:endParaRPr>
          </a:p>
          <a:p>
            <a:r>
              <a:rPr lang="en-US" smtClean="0">
                <a:solidFill>
                  <a:srgbClr val="000066"/>
                </a:solidFill>
                <a:effectLst/>
              </a:rPr>
              <a:t> Range of measured spectral </a:t>
            </a:r>
            <a:br>
              <a:rPr lang="en-US" smtClean="0">
                <a:solidFill>
                  <a:srgbClr val="000066"/>
                </a:solidFill>
                <a:effectLst/>
              </a:rPr>
            </a:br>
            <a:r>
              <a:rPr lang="en-US" smtClean="0">
                <a:solidFill>
                  <a:srgbClr val="000066"/>
                </a:solidFill>
                <a:effectLst/>
              </a:rPr>
              <a:t> transmittance, %                                     1 – 100</a:t>
            </a:r>
            <a:endParaRPr lang="ru-RU" b="0" smtClean="0">
              <a:solidFill>
                <a:srgbClr val="000066"/>
              </a:solidFill>
              <a:effectLst/>
            </a:endParaRPr>
          </a:p>
          <a:p>
            <a:r>
              <a:rPr lang="en-US" smtClean="0">
                <a:solidFill>
                  <a:srgbClr val="000066"/>
                </a:solidFill>
                <a:effectLst/>
              </a:rPr>
              <a:t> Limit of admissible absolute </a:t>
            </a:r>
            <a:br>
              <a:rPr lang="en-US" smtClean="0">
                <a:solidFill>
                  <a:srgbClr val="000066"/>
                </a:solidFill>
                <a:effectLst/>
              </a:rPr>
            </a:br>
            <a:r>
              <a:rPr lang="en-US" smtClean="0">
                <a:solidFill>
                  <a:srgbClr val="000066"/>
                </a:solidFill>
                <a:effectLst/>
              </a:rPr>
              <a:t> instrumental error, %                              1.0</a:t>
            </a:r>
          </a:p>
          <a:p>
            <a:r>
              <a:rPr lang="en-US" smtClean="0">
                <a:solidFill>
                  <a:srgbClr val="000066"/>
                </a:solidFill>
                <a:effectLst/>
              </a:rPr>
              <a:t> Determination of iron oxides			(Fe</a:t>
            </a:r>
            <a:r>
              <a:rPr lang="en-US" baseline="30000" smtClean="0">
                <a:solidFill>
                  <a:srgbClr val="000066"/>
                </a:solidFill>
                <a:effectLst/>
              </a:rPr>
              <a:t>2+</a:t>
            </a:r>
            <a:r>
              <a:rPr lang="en-US" smtClean="0">
                <a:solidFill>
                  <a:srgbClr val="000066"/>
                </a:solidFill>
                <a:effectLst/>
              </a:rPr>
              <a:t>, Fe</a:t>
            </a:r>
            <a:r>
              <a:rPr lang="en-US" baseline="30000" smtClean="0">
                <a:solidFill>
                  <a:srgbClr val="000066"/>
                </a:solidFill>
                <a:effectLst/>
              </a:rPr>
              <a:t>3+</a:t>
            </a:r>
            <a:r>
              <a:rPr lang="en-US" smtClean="0">
                <a:solidFill>
                  <a:srgbClr val="000066"/>
                </a:solidFill>
                <a:effectLst/>
              </a:rPr>
              <a:t>)</a:t>
            </a:r>
            <a:endParaRPr lang="ru-RU" b="0" smtClean="0">
              <a:solidFill>
                <a:srgbClr val="000066"/>
              </a:solidFill>
              <a:effectLst/>
            </a:endParaRPr>
          </a:p>
          <a:p>
            <a:r>
              <a:rPr lang="en-US" smtClean="0">
                <a:solidFill>
                  <a:srgbClr val="000066"/>
                </a:solidFill>
                <a:effectLst/>
              </a:rPr>
              <a:t> Determination of uranium oxides 		(U</a:t>
            </a:r>
            <a:r>
              <a:rPr lang="en-US" baseline="30000" smtClean="0">
                <a:solidFill>
                  <a:srgbClr val="000066"/>
                </a:solidFill>
                <a:effectLst/>
              </a:rPr>
              <a:t>4+</a:t>
            </a:r>
            <a:r>
              <a:rPr lang="en-US" smtClean="0">
                <a:solidFill>
                  <a:srgbClr val="000066"/>
                </a:solidFill>
                <a:effectLst/>
              </a:rPr>
              <a:t>, U</a:t>
            </a:r>
            <a:r>
              <a:rPr lang="en-US" baseline="30000" smtClean="0">
                <a:solidFill>
                  <a:srgbClr val="000066"/>
                </a:solidFill>
                <a:effectLst/>
              </a:rPr>
              <a:t>6+</a:t>
            </a:r>
            <a:r>
              <a:rPr lang="en-US" smtClean="0">
                <a:solidFill>
                  <a:srgbClr val="000066"/>
                </a:solidFill>
                <a:effectLst/>
              </a:rPr>
              <a:t>) </a:t>
            </a:r>
            <a:endParaRPr lang="ru-RU" b="0" smtClean="0">
              <a:solidFill>
                <a:srgbClr val="000066"/>
              </a:solidFill>
              <a:effectLst/>
            </a:endParaRPr>
          </a:p>
          <a:p>
            <a:r>
              <a:rPr lang="en-US" smtClean="0">
                <a:solidFill>
                  <a:srgbClr val="000066"/>
                </a:solidFill>
                <a:effectLst/>
              </a:rPr>
              <a:t> Measurement error is less than 		5%, relative</a:t>
            </a:r>
            <a:endParaRPr lang="ru-RU" sz="900" smtClean="0">
              <a:solidFill>
                <a:srgbClr val="660033"/>
              </a:solidFill>
              <a:effectLst/>
            </a:endParaRP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Номер слайда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9695E990-3FEC-426D-BCA9-A2CD7AE76606}" type="slidenum">
              <a:rPr lang="en-GB" sz="1400" b="0">
                <a:solidFill>
                  <a:srgbClr val="000099"/>
                </a:solidFill>
              </a:rPr>
              <a:pPr/>
              <a:t>13</a:t>
            </a:fld>
            <a:endParaRPr lang="en-GB" sz="1400" b="0">
              <a:solidFill>
                <a:srgbClr val="000099"/>
              </a:solidFill>
            </a:endParaRPr>
          </a:p>
        </p:txBody>
      </p:sp>
      <p:sp>
        <p:nvSpPr>
          <p:cNvPr id="19459" name="Rectangle 2"/>
          <p:cNvSpPr>
            <a:spLocks noGrp="1" noChangeArrowheads="1"/>
          </p:cNvSpPr>
          <p:nvPr>
            <p:ph type="title"/>
          </p:nvPr>
        </p:nvSpPr>
        <p:spPr>
          <a:xfrm>
            <a:off x="785813" y="234950"/>
            <a:ext cx="7772400" cy="652463"/>
          </a:xfrm>
        </p:spPr>
        <p:txBody>
          <a:bodyPr/>
          <a:lstStyle/>
          <a:p>
            <a:r>
              <a:rPr lang="en-US" smtClean="0"/>
              <a:t>Chemical analysis:</a:t>
            </a:r>
            <a:br>
              <a:rPr lang="en-US" smtClean="0"/>
            </a:br>
            <a:r>
              <a:rPr lang="en-US" sz="2400" b="0" smtClean="0">
                <a:solidFill>
                  <a:schemeClr val="accent2"/>
                </a:solidFill>
              </a:rPr>
              <a:t>Problems and</a:t>
            </a:r>
            <a:r>
              <a:rPr lang="ru-RU" sz="2400" b="0" smtClean="0">
                <a:solidFill>
                  <a:schemeClr val="accent2"/>
                </a:solidFill>
              </a:rPr>
              <a:t> </a:t>
            </a:r>
            <a:r>
              <a:rPr lang="en-US" sz="2400" b="0" smtClean="0">
                <a:solidFill>
                  <a:schemeClr val="accent2"/>
                </a:solidFill>
              </a:rPr>
              <a:t>Solutions</a:t>
            </a:r>
            <a:endParaRPr lang="ru-RU" sz="2400" smtClean="0">
              <a:solidFill>
                <a:schemeClr val="accent2"/>
              </a:solidFill>
            </a:endParaRPr>
          </a:p>
        </p:txBody>
      </p:sp>
      <p:sp>
        <p:nvSpPr>
          <p:cNvPr id="844804" name="Rectangle 4"/>
          <p:cNvSpPr>
            <a:spLocks noGrp="1" noChangeArrowheads="1"/>
          </p:cNvSpPr>
          <p:nvPr>
            <p:ph type="body" sz="half" idx="1"/>
          </p:nvPr>
        </p:nvSpPr>
        <p:spPr>
          <a:xfrm>
            <a:off x="177800" y="2489200"/>
            <a:ext cx="4229100" cy="4826000"/>
          </a:xfrm>
        </p:spPr>
        <p:txBody>
          <a:bodyPr/>
          <a:lstStyle/>
          <a:p>
            <a:pPr>
              <a:lnSpc>
                <a:spcPct val="90000"/>
              </a:lnSpc>
              <a:buFontTx/>
              <a:buNone/>
              <a:defRPr/>
            </a:pPr>
            <a:r>
              <a:rPr lang="ru-RU" sz="1800" b="0" dirty="0" smtClean="0">
                <a:solidFill>
                  <a:schemeClr val="accent2"/>
                </a:solidFill>
                <a:effectLst>
                  <a:outerShdw blurRad="38100" dist="38100" dir="2700000" algn="tl">
                    <a:srgbClr val="000000"/>
                  </a:outerShdw>
                </a:effectLst>
              </a:rPr>
              <a:t>         </a:t>
            </a:r>
            <a:r>
              <a:rPr lang="en-US" sz="2000" b="0" dirty="0" smtClean="0">
                <a:solidFill>
                  <a:schemeClr val="accent2"/>
                </a:solidFill>
                <a:effectLst>
                  <a:outerShdw blurRad="38100" dist="38100" dir="2700000" algn="tl">
                    <a:srgbClr val="000000"/>
                  </a:outerShdw>
                </a:effectLst>
              </a:rPr>
              <a:t>Problems</a:t>
            </a:r>
            <a:endParaRPr lang="ru-RU" sz="2000" dirty="0" smtClean="0"/>
          </a:p>
          <a:p>
            <a:pPr algn="just">
              <a:lnSpc>
                <a:spcPct val="90000"/>
              </a:lnSpc>
              <a:defRPr/>
            </a:pPr>
            <a:r>
              <a:rPr lang="en-US" sz="1800" dirty="0" smtClean="0"/>
              <a:t>Corium samples are hard to dissolve in even in strong acids.</a:t>
            </a:r>
            <a:endParaRPr lang="ru-RU" sz="1800" dirty="0" smtClean="0"/>
          </a:p>
          <a:p>
            <a:pPr algn="just">
              <a:lnSpc>
                <a:spcPct val="90000"/>
              </a:lnSpc>
              <a:defRPr/>
            </a:pPr>
            <a:r>
              <a:rPr lang="en-US" sz="1800" dirty="0" smtClean="0"/>
              <a:t>The </a:t>
            </a:r>
            <a:r>
              <a:rPr lang="en-US" sz="1800" dirty="0" err="1" smtClean="0"/>
              <a:t>multielement</a:t>
            </a:r>
            <a:r>
              <a:rPr lang="en-US" sz="1800" dirty="0" smtClean="0"/>
              <a:t> analysis is difficult or impossible for some elements because of their mutual influence.</a:t>
            </a:r>
            <a:endParaRPr lang="ru-RU" sz="1800" dirty="0" smtClean="0"/>
          </a:p>
          <a:p>
            <a:pPr algn="just">
              <a:lnSpc>
                <a:spcPct val="90000"/>
              </a:lnSpc>
              <a:defRPr/>
            </a:pPr>
            <a:r>
              <a:rPr lang="en-US" sz="1800" dirty="0" smtClean="0"/>
              <a:t>High </a:t>
            </a:r>
            <a:r>
              <a:rPr lang="en-US" sz="1800" dirty="0" err="1" smtClean="0"/>
              <a:t>labour</a:t>
            </a:r>
            <a:r>
              <a:rPr lang="en-US" sz="1800" dirty="0" smtClean="0"/>
              <a:t> intensity per each element.</a:t>
            </a:r>
            <a:endParaRPr lang="ru-RU" sz="1800" dirty="0" smtClean="0"/>
          </a:p>
        </p:txBody>
      </p:sp>
      <p:sp>
        <p:nvSpPr>
          <p:cNvPr id="844805" name="Rectangle 5"/>
          <p:cNvSpPr>
            <a:spLocks noGrp="1" noChangeArrowheads="1"/>
          </p:cNvSpPr>
          <p:nvPr>
            <p:ph type="body" sz="half" idx="2"/>
          </p:nvPr>
        </p:nvSpPr>
        <p:spPr>
          <a:xfrm>
            <a:off x="4556125" y="788988"/>
            <a:ext cx="4292600" cy="5359400"/>
          </a:xfrm>
        </p:spPr>
        <p:txBody>
          <a:bodyPr/>
          <a:lstStyle/>
          <a:p>
            <a:pPr>
              <a:lnSpc>
                <a:spcPct val="90000"/>
              </a:lnSpc>
              <a:buFontTx/>
              <a:buNone/>
              <a:defRPr/>
            </a:pPr>
            <a:r>
              <a:rPr lang="en-US" sz="2400" dirty="0" smtClean="0"/>
              <a:t>    </a:t>
            </a:r>
            <a:endParaRPr lang="ru-RU" sz="1800" dirty="0" smtClean="0"/>
          </a:p>
          <a:p>
            <a:pPr>
              <a:lnSpc>
                <a:spcPct val="90000"/>
              </a:lnSpc>
              <a:buFontTx/>
              <a:buNone/>
              <a:defRPr/>
            </a:pPr>
            <a:r>
              <a:rPr lang="ru-RU" sz="2400" dirty="0" smtClean="0"/>
              <a:t> 	</a:t>
            </a:r>
            <a:r>
              <a:rPr lang="en-US" sz="2400" dirty="0" smtClean="0"/>
              <a:t>Solutions to some problems</a:t>
            </a:r>
            <a:endParaRPr lang="ru-RU" sz="1800" dirty="0" smtClean="0"/>
          </a:p>
          <a:p>
            <a:pPr algn="just">
              <a:lnSpc>
                <a:spcPct val="90000"/>
              </a:lnSpc>
              <a:defRPr/>
            </a:pPr>
            <a:r>
              <a:rPr lang="en-US" sz="1800" dirty="0" smtClean="0"/>
              <a:t>Techniques of dissolving samples in a mixture of concentrated acids and preparing for the analysis by fusing with flux have been worked  out</a:t>
            </a:r>
            <a:endParaRPr lang="ru-RU" sz="1800" dirty="0" smtClean="0"/>
          </a:p>
          <a:p>
            <a:pPr algn="just">
              <a:lnSpc>
                <a:spcPct val="90000"/>
              </a:lnSpc>
              <a:defRPr/>
            </a:pPr>
            <a:r>
              <a:rPr lang="en-US" sz="1800" dirty="0" smtClean="0"/>
              <a:t>A technique of SiO</a:t>
            </a:r>
            <a:r>
              <a:rPr lang="en-US" sz="1800" baseline="-25000" dirty="0" smtClean="0"/>
              <a:t>2 </a:t>
            </a:r>
            <a:r>
              <a:rPr lang="en-US" sz="1800" dirty="0" smtClean="0"/>
              <a:t>determination has been worked out. It is based on the interaction of </a:t>
            </a:r>
            <a:r>
              <a:rPr lang="en-US" sz="1800" dirty="0" err="1" smtClean="0"/>
              <a:t>silicic</a:t>
            </a:r>
            <a:r>
              <a:rPr lang="en-US" sz="1800" dirty="0" smtClean="0"/>
              <a:t> acid  with ammonium </a:t>
            </a:r>
            <a:r>
              <a:rPr lang="en-US" sz="1800" dirty="0" err="1" smtClean="0"/>
              <a:t>molybdate</a:t>
            </a:r>
            <a:endParaRPr lang="ru-RU" sz="1800" dirty="0" smtClean="0"/>
          </a:p>
          <a:p>
            <a:pPr algn="just">
              <a:lnSpc>
                <a:spcPct val="90000"/>
              </a:lnSpc>
              <a:defRPr/>
            </a:pPr>
            <a:r>
              <a:rPr lang="en-US" sz="1800" dirty="0" smtClean="0"/>
              <a:t>A standard technique of samples preparation for XRF and chemical analysis has been worked out. It envisages grinding of the quartered average samples on the </a:t>
            </a:r>
            <a:r>
              <a:rPr lang="en-US" sz="1800" dirty="0" err="1" smtClean="0"/>
              <a:t>vibtrating</a:t>
            </a:r>
            <a:r>
              <a:rPr lang="en-US" sz="1800" dirty="0" smtClean="0"/>
              <a:t> mill into particles sized below </a:t>
            </a:r>
            <a:r>
              <a:rPr lang="ru-RU" sz="1800" dirty="0" smtClean="0"/>
              <a:t>50 µ</a:t>
            </a:r>
            <a:r>
              <a:rPr lang="en-US" sz="1800" dirty="0" smtClean="0"/>
              <a:t>m</a:t>
            </a:r>
            <a:endParaRPr lang="ru-RU" sz="1800" dirty="0" smtClean="0"/>
          </a:p>
          <a:p>
            <a:pPr>
              <a:lnSpc>
                <a:spcPct val="90000"/>
              </a:lnSpc>
              <a:defRPr/>
            </a:pPr>
            <a:endParaRPr lang="ru-RU" dirty="0" smtClean="0"/>
          </a:p>
        </p:txBody>
      </p:sp>
      <p:sp>
        <p:nvSpPr>
          <p:cNvPr id="844807" name="Rectangle 7"/>
          <p:cNvSpPr>
            <a:spLocks noChangeArrowheads="1"/>
          </p:cNvSpPr>
          <p:nvPr/>
        </p:nvSpPr>
        <p:spPr bwMode="auto">
          <a:xfrm>
            <a:off x="0" y="1111250"/>
            <a:ext cx="4572000" cy="1077913"/>
          </a:xfrm>
          <a:prstGeom prst="rect">
            <a:avLst/>
          </a:prstGeom>
          <a:noFill/>
          <a:ln w="19050" algn="ctr">
            <a:noFill/>
            <a:miter lim="800000"/>
            <a:headEnd type="none" w="sm" len="sm"/>
            <a:tailEnd type="none" w="sm" len="sm"/>
          </a:ln>
          <a:effectLst/>
        </p:spPr>
        <p:txBody>
          <a:bodyPr lIns="93600" tIns="46800" rIns="93600" bIns="46800">
            <a:spAutoFit/>
          </a:bodyPr>
          <a:lstStyle/>
          <a:p>
            <a:pPr>
              <a:lnSpc>
                <a:spcPct val="90000"/>
              </a:lnSpc>
              <a:spcBef>
                <a:spcPct val="20000"/>
              </a:spcBef>
              <a:defRPr/>
            </a:pPr>
            <a:r>
              <a:rPr lang="en-US" sz="2000" dirty="0">
                <a:effectLst>
                  <a:outerShdw blurRad="38100" dist="38100" dir="2700000" algn="tl">
                    <a:srgbClr val="FFFFFF"/>
                  </a:outerShdw>
                </a:effectLst>
              </a:rPr>
              <a:t>   Advantages of chemical analysis</a:t>
            </a:r>
            <a:r>
              <a:rPr lang="ru-RU" sz="2000" dirty="0">
                <a:effectLst>
                  <a:outerShdw blurRad="38100" dist="38100" dir="2700000" algn="tl">
                    <a:srgbClr val="FFFFFF"/>
                  </a:outerShdw>
                </a:effectLst>
              </a:rPr>
              <a:t> </a:t>
            </a:r>
            <a:endParaRPr lang="ru-RU" sz="2000" dirty="0">
              <a:effectLst>
                <a:outerShdw blurRad="38100" dist="38100" dir="2700000" algn="tl">
                  <a:srgbClr val="FFFFFF"/>
                </a:outerShdw>
              </a:effectLst>
            </a:endParaRPr>
          </a:p>
          <a:p>
            <a:pPr algn="just">
              <a:lnSpc>
                <a:spcPct val="90000"/>
              </a:lnSpc>
              <a:spcBef>
                <a:spcPct val="20000"/>
              </a:spcBef>
              <a:defRPr/>
            </a:pPr>
            <a:r>
              <a:rPr lang="en-US" sz="1600" dirty="0">
                <a:effectLst>
                  <a:outerShdw blurRad="38100" dist="38100" dir="2700000" algn="tl">
                    <a:srgbClr val="FFFFFF"/>
                  </a:outerShdw>
                </a:effectLst>
              </a:rPr>
              <a:t>No influence of the light or heavy matrix (as in XRF); a possibility of determining the ionic form of an element </a:t>
            </a:r>
            <a:r>
              <a:rPr lang="ru-RU" sz="1600" dirty="0">
                <a:effectLst>
                  <a:outerShdw blurRad="38100" dist="38100" dir="2700000" algn="tl">
                    <a:srgbClr val="FFFFFF"/>
                  </a:outerShdw>
                </a:effectLst>
              </a:rPr>
              <a:t>(</a:t>
            </a:r>
            <a:r>
              <a:rPr lang="en-US" sz="1600" dirty="0">
                <a:effectLst>
                  <a:outerShdw blurRad="38100" dist="38100" dir="2700000" algn="tl">
                    <a:srgbClr val="FFFFFF"/>
                  </a:outerShdw>
                </a:effectLst>
              </a:rPr>
              <a:t>e.g., U</a:t>
            </a:r>
            <a:r>
              <a:rPr lang="en-US" sz="1600" baseline="30000" dirty="0">
                <a:effectLst>
                  <a:outerShdw blurRad="38100" dist="38100" dir="2700000" algn="tl">
                    <a:srgbClr val="FFFFFF"/>
                  </a:outerShdw>
                </a:effectLst>
              </a:rPr>
              <a:t>+4,6</a:t>
            </a:r>
            <a:r>
              <a:rPr lang="en-US" sz="1600" dirty="0">
                <a:effectLst>
                  <a:outerShdw blurRad="38100" dist="38100" dir="2700000" algn="tl">
                    <a:srgbClr val="FFFFFF"/>
                  </a:outerShdw>
                </a:effectLst>
              </a:rPr>
              <a:t>, Fe</a:t>
            </a:r>
            <a:r>
              <a:rPr lang="en-US" sz="1600" baseline="30000" dirty="0">
                <a:effectLst>
                  <a:outerShdw blurRad="38100" dist="38100" dir="2700000" algn="tl">
                    <a:srgbClr val="FFFFFF"/>
                  </a:outerShdw>
                </a:effectLst>
              </a:rPr>
              <a:t>+2,3</a:t>
            </a:r>
            <a:r>
              <a:rPr lang="en-US" sz="1600" dirty="0">
                <a:effectLst>
                  <a:outerShdw blurRad="38100" dist="38100" dir="2700000" algn="tl">
                    <a:srgbClr val="FFFFFF"/>
                  </a:outerShdw>
                </a:effectLst>
              </a:rPr>
              <a:t>)</a:t>
            </a:r>
            <a:endParaRPr lang="ru-RU" sz="1600" dirty="0">
              <a:effectLst>
                <a:outerShdw blurRad="38100" dist="38100" dir="2700000" algn="tl">
                  <a:srgbClr val="FFFFFF"/>
                </a:outerShdw>
              </a:effectLst>
            </a:endParaRP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Номер слайда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EC22763B-F003-4F3C-8CFE-3BD039F4E90D}" type="slidenum">
              <a:rPr lang="en-GB" sz="1400" b="0">
                <a:solidFill>
                  <a:srgbClr val="000099"/>
                </a:solidFill>
              </a:rPr>
              <a:pPr/>
              <a:t>14</a:t>
            </a:fld>
            <a:endParaRPr lang="en-GB" sz="1400" b="0">
              <a:solidFill>
                <a:srgbClr val="000099"/>
              </a:solidFill>
            </a:endParaRPr>
          </a:p>
        </p:txBody>
      </p:sp>
      <p:sp>
        <p:nvSpPr>
          <p:cNvPr id="20483" name="Rectangle 2"/>
          <p:cNvSpPr>
            <a:spLocks noGrp="1" noChangeArrowheads="1"/>
          </p:cNvSpPr>
          <p:nvPr>
            <p:ph type="title"/>
          </p:nvPr>
        </p:nvSpPr>
        <p:spPr>
          <a:xfrm>
            <a:off x="606425" y="222250"/>
            <a:ext cx="7772400" cy="652463"/>
          </a:xfrm>
        </p:spPr>
        <p:txBody>
          <a:bodyPr/>
          <a:lstStyle/>
          <a:p>
            <a:r>
              <a:rPr lang="en-US" smtClean="0"/>
              <a:t>Chemical analysis:</a:t>
            </a:r>
            <a:r>
              <a:rPr lang="en-US" sz="2800" smtClean="0"/>
              <a:t/>
            </a:r>
            <a:br>
              <a:rPr lang="en-US" sz="2800" smtClean="0"/>
            </a:br>
            <a:r>
              <a:rPr lang="en-US" sz="2800" b="0" smtClean="0"/>
              <a:t>UO</a:t>
            </a:r>
            <a:r>
              <a:rPr lang="en-US" sz="2800" b="0" baseline="-25000" smtClean="0"/>
              <a:t>2</a:t>
            </a:r>
            <a:r>
              <a:rPr lang="en-US" sz="2800" b="0" smtClean="0"/>
              <a:t>-SiO</a:t>
            </a:r>
            <a:r>
              <a:rPr lang="en-US" sz="2800" b="0" baseline="-25000" smtClean="0"/>
              <a:t>2 </a:t>
            </a:r>
            <a:r>
              <a:rPr lang="en-US" sz="2800" b="0" smtClean="0"/>
              <a:t>system</a:t>
            </a:r>
            <a:endParaRPr lang="ru-RU" sz="2800" b="0" smtClean="0"/>
          </a:p>
        </p:txBody>
      </p:sp>
      <p:sp>
        <p:nvSpPr>
          <p:cNvPr id="868355" name="Rectangle 3"/>
          <p:cNvSpPr>
            <a:spLocks noGrp="1" noChangeArrowheads="1"/>
          </p:cNvSpPr>
          <p:nvPr>
            <p:ph type="body" idx="1"/>
          </p:nvPr>
        </p:nvSpPr>
        <p:spPr>
          <a:xfrm>
            <a:off x="365125" y="1274763"/>
            <a:ext cx="8521700" cy="5029200"/>
          </a:xfrm>
        </p:spPr>
        <p:txBody>
          <a:bodyPr/>
          <a:lstStyle/>
          <a:p>
            <a:pPr algn="just">
              <a:lnSpc>
                <a:spcPct val="90000"/>
              </a:lnSpc>
              <a:buFont typeface="Wingdings" pitchFamily="2" charset="2"/>
              <a:buChar char="Ø"/>
            </a:pPr>
            <a:r>
              <a:rPr lang="en-US" sz="1800" smtClean="0">
                <a:effectLst/>
              </a:rPr>
              <a:t>Initially, samples for analysis were prepared by dissolving the powdered sample in a mixture of acids, however, an incomplete dissolution required application of a technique that was more appropriate for the system in question, that is, fusing with a flux composed of sodium carbonate, water-free borax and potassium carbonate in the ratio of 1:1:1</a:t>
            </a:r>
            <a:endParaRPr lang="ru-RU" sz="1800" smtClean="0">
              <a:effectLst/>
            </a:endParaRPr>
          </a:p>
          <a:p>
            <a:pPr algn="just">
              <a:lnSpc>
                <a:spcPct val="90000"/>
              </a:lnSpc>
              <a:buFont typeface="Wingdings" pitchFamily="2" charset="2"/>
              <a:buChar char="Ø"/>
            </a:pPr>
            <a:r>
              <a:rPr lang="en-US" sz="1800" smtClean="0">
                <a:effectLst/>
              </a:rPr>
              <a:t>Determination of</a:t>
            </a:r>
            <a:r>
              <a:rPr lang="ru-RU" sz="1800" smtClean="0">
                <a:effectLst/>
              </a:rPr>
              <a:t> </a:t>
            </a:r>
            <a:r>
              <a:rPr lang="en-US" sz="1800" smtClean="0">
                <a:effectLst/>
              </a:rPr>
              <a:t>SiO</a:t>
            </a:r>
            <a:r>
              <a:rPr lang="en-US" sz="1800" baseline="-25000" smtClean="0">
                <a:effectLst/>
              </a:rPr>
              <a:t>2</a:t>
            </a:r>
            <a:r>
              <a:rPr lang="ru-RU" sz="1800" baseline="-25000" smtClean="0">
                <a:effectLst/>
              </a:rPr>
              <a:t> </a:t>
            </a:r>
            <a:r>
              <a:rPr lang="en-US" sz="1800" smtClean="0">
                <a:effectLst/>
              </a:rPr>
              <a:t>by spectrophotometry based on measuring intensity of the colour of the reduced silicon-molybdenum complex</a:t>
            </a:r>
            <a:r>
              <a:rPr lang="ru-RU" sz="1800" smtClean="0">
                <a:effectLst/>
              </a:rPr>
              <a:t>. </a:t>
            </a:r>
            <a:r>
              <a:rPr lang="en-US" sz="1800" smtClean="0">
                <a:effectLst/>
              </a:rPr>
              <a:t>The error is no higher than </a:t>
            </a:r>
            <a:r>
              <a:rPr lang="ru-RU" sz="1800" smtClean="0">
                <a:effectLst/>
              </a:rPr>
              <a:t>5%</a:t>
            </a:r>
            <a:r>
              <a:rPr lang="en-US" sz="1800" smtClean="0">
                <a:effectLst/>
              </a:rPr>
              <a:t> rel. %</a:t>
            </a:r>
            <a:r>
              <a:rPr lang="ru-RU" sz="1800" smtClean="0">
                <a:effectLst/>
              </a:rPr>
              <a:t>.</a:t>
            </a:r>
          </a:p>
          <a:p>
            <a:pPr algn="just">
              <a:lnSpc>
                <a:spcPct val="90000"/>
              </a:lnSpc>
              <a:buFont typeface="Wingdings" pitchFamily="2" charset="2"/>
              <a:buChar char="Ø"/>
            </a:pPr>
            <a:r>
              <a:rPr lang="en-US" sz="1800" smtClean="0">
                <a:effectLst/>
              </a:rPr>
              <a:t>Determination of UO</a:t>
            </a:r>
            <a:r>
              <a:rPr lang="en-US" sz="1800" baseline="-25000" smtClean="0">
                <a:effectLst/>
              </a:rPr>
              <a:t>2</a:t>
            </a:r>
            <a:r>
              <a:rPr lang="ru-RU" sz="1800" smtClean="0">
                <a:effectLst/>
              </a:rPr>
              <a:t> </a:t>
            </a:r>
            <a:r>
              <a:rPr lang="en-US" sz="1800" smtClean="0">
                <a:effectLst/>
              </a:rPr>
              <a:t>by spectrophotometry based on measuring intensity of the colour of a compound of the 4-valent uranium and arsenazo III in the medium of </a:t>
            </a:r>
            <a:r>
              <a:rPr lang="ru-RU" sz="1800" smtClean="0">
                <a:effectLst/>
              </a:rPr>
              <a:t>4 </a:t>
            </a:r>
            <a:r>
              <a:rPr lang="en-US" sz="1800" smtClean="0">
                <a:effectLst/>
              </a:rPr>
              <a:t>N HCl</a:t>
            </a:r>
            <a:r>
              <a:rPr lang="ru-RU" sz="1800" smtClean="0">
                <a:effectLst/>
              </a:rPr>
              <a:t>.</a:t>
            </a:r>
            <a:r>
              <a:rPr lang="en-US" sz="1800" smtClean="0">
                <a:effectLst/>
              </a:rPr>
              <a:t> The error is no higher than </a:t>
            </a:r>
            <a:r>
              <a:rPr lang="ru-RU" sz="1800" smtClean="0">
                <a:effectLst/>
              </a:rPr>
              <a:t>5%</a:t>
            </a:r>
            <a:r>
              <a:rPr lang="en-US" sz="1800" smtClean="0">
                <a:effectLst/>
              </a:rPr>
              <a:t> rel. %</a:t>
            </a:r>
            <a:r>
              <a:rPr lang="ru-RU" sz="1800" smtClean="0">
                <a:effectLst/>
              </a:rPr>
              <a:t>. </a:t>
            </a:r>
          </a:p>
          <a:p>
            <a:pPr algn="just">
              <a:lnSpc>
                <a:spcPct val="90000"/>
              </a:lnSpc>
              <a:buFont typeface="Wingdings" pitchFamily="2" charset="2"/>
              <a:buChar char="Ø"/>
            </a:pPr>
            <a:r>
              <a:rPr lang="en-US" sz="1800" smtClean="0">
                <a:effectLst/>
              </a:rPr>
              <a:t>Correctness of the analysis is checked by composing the elemental mass balance based on the results of analysis of all the collected products from the performed test, and by comparing these results with those obtained by other methods</a:t>
            </a:r>
            <a:endParaRPr lang="ru-RU" sz="1800" smtClean="0">
              <a:effectLst/>
            </a:endParaRPr>
          </a:p>
          <a:p>
            <a:pPr algn="just">
              <a:lnSpc>
                <a:spcPct val="90000"/>
              </a:lnSpc>
              <a:buFont typeface="Wingdings" pitchFamily="2" charset="2"/>
              <a:buChar char="Ø"/>
            </a:pPr>
            <a:r>
              <a:rPr lang="en-US" sz="1800" smtClean="0">
                <a:effectLst/>
              </a:rPr>
              <a:t>The XRF analysis is at the stage of working out a technique of measured samples dilution with zinc oxide</a:t>
            </a:r>
            <a:endParaRPr lang="ru-RU" sz="1800" smtClean="0">
              <a:effectLst/>
            </a:endParaRPr>
          </a:p>
          <a:p>
            <a:pPr>
              <a:lnSpc>
                <a:spcPct val="90000"/>
              </a:lnSpc>
              <a:buFont typeface="Wingdings" pitchFamily="2" charset="2"/>
              <a:buChar char="Ø"/>
            </a:pPr>
            <a:endParaRPr lang="ru-RU" sz="1800" smtClean="0">
              <a:effectLst/>
            </a:endParaRP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Номер слайда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94131422-BC8D-4076-9BFF-78EC2941D7DD}" type="slidenum">
              <a:rPr lang="en-GB" sz="1400" b="0">
                <a:solidFill>
                  <a:srgbClr val="000099"/>
                </a:solidFill>
              </a:rPr>
              <a:pPr/>
              <a:t>15</a:t>
            </a:fld>
            <a:endParaRPr lang="en-GB" sz="1400" b="0">
              <a:solidFill>
                <a:srgbClr val="000099"/>
              </a:solidFill>
            </a:endParaRPr>
          </a:p>
        </p:txBody>
      </p:sp>
      <p:graphicFrame>
        <p:nvGraphicFramePr>
          <p:cNvPr id="5122" name="Object 4"/>
          <p:cNvGraphicFramePr>
            <a:graphicFrameLocks noChangeAspect="1"/>
          </p:cNvGraphicFramePr>
          <p:nvPr/>
        </p:nvGraphicFramePr>
        <p:xfrm>
          <a:off x="933450" y="977900"/>
          <a:ext cx="7372350" cy="4456113"/>
        </p:xfrm>
        <a:graphic>
          <a:graphicData uri="http://schemas.openxmlformats.org/presentationml/2006/ole">
            <mc:AlternateContent xmlns:mc="http://schemas.openxmlformats.org/markup-compatibility/2006">
              <mc:Choice xmlns:v="urn:schemas-microsoft-com:vml" Requires="v">
                <p:oleObj spid="_x0000_s5128" name="Document" r:id="rId3" imgW="6093982" imgH="4449803" progId="Word.Document.8">
                  <p:embed/>
                </p:oleObj>
              </mc:Choice>
              <mc:Fallback>
                <p:oleObj name="Document" r:id="rId3" imgW="6093982" imgH="4449803"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450" y="977900"/>
                        <a:ext cx="7372350" cy="44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FF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4" name="Rectangle 5"/>
          <p:cNvSpPr>
            <a:spLocks noChangeArrowheads="1"/>
          </p:cNvSpPr>
          <p:nvPr/>
        </p:nvSpPr>
        <p:spPr bwMode="auto">
          <a:xfrm>
            <a:off x="368300" y="0"/>
            <a:ext cx="84709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lgn="ctr"/>
            <a:r>
              <a:rPr lang="en-US" sz="3200">
                <a:solidFill>
                  <a:srgbClr val="000099"/>
                </a:solidFill>
              </a:rPr>
              <a:t>SEM/EDX and Chemical analysis:</a:t>
            </a:r>
            <a:r>
              <a:rPr lang="en-US" b="0">
                <a:solidFill>
                  <a:srgbClr val="000099"/>
                </a:solidFill>
              </a:rPr>
              <a:t> </a:t>
            </a:r>
            <a:endParaRPr lang="ru-RU" b="0">
              <a:solidFill>
                <a:srgbClr val="000099"/>
              </a:solidFill>
            </a:endParaRPr>
          </a:p>
          <a:p>
            <a:pPr algn="ctr"/>
            <a:r>
              <a:rPr lang="en-US" sz="2400" b="0">
                <a:solidFill>
                  <a:srgbClr val="000099"/>
                </a:solidFill>
              </a:rPr>
              <a:t>comparison of results</a:t>
            </a:r>
            <a:endParaRPr lang="ru-RU" sz="2400" b="0">
              <a:solidFill>
                <a:srgbClr val="000099"/>
              </a:solidFill>
            </a:endParaRPr>
          </a:p>
        </p:txBody>
      </p:sp>
      <p:sp>
        <p:nvSpPr>
          <p:cNvPr id="5125" name="Rectangle 6"/>
          <p:cNvSpPr>
            <a:spLocks noChangeArrowheads="1"/>
          </p:cNvSpPr>
          <p:nvPr/>
        </p:nvSpPr>
        <p:spPr bwMode="auto">
          <a:xfrm>
            <a:off x="0" y="5465763"/>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buFont typeface="Wingdings" pitchFamily="2" charset="2"/>
              <a:buChar char="ü"/>
            </a:pPr>
            <a:r>
              <a:rPr lang="en-US" sz="1800">
                <a:solidFill>
                  <a:srgbClr val="000099"/>
                </a:solidFill>
              </a:rPr>
              <a:t>The results of UO</a:t>
            </a:r>
            <a:r>
              <a:rPr lang="en-US" sz="1800" baseline="-25000">
                <a:solidFill>
                  <a:srgbClr val="000099"/>
                </a:solidFill>
              </a:rPr>
              <a:t>2 </a:t>
            </a:r>
            <a:r>
              <a:rPr lang="en-US" sz="1800">
                <a:solidFill>
                  <a:srgbClr val="000099"/>
                </a:solidFill>
              </a:rPr>
              <a:t>SEM/EDX</a:t>
            </a:r>
            <a:r>
              <a:rPr lang="ru-RU" sz="1800">
                <a:solidFill>
                  <a:srgbClr val="000099"/>
                </a:solidFill>
              </a:rPr>
              <a:t> </a:t>
            </a:r>
            <a:r>
              <a:rPr lang="en-US" sz="1800">
                <a:solidFill>
                  <a:srgbClr val="000099"/>
                </a:solidFill>
              </a:rPr>
              <a:t>analysis in PRS1-3 tests are close to those of</a:t>
            </a:r>
            <a:br>
              <a:rPr lang="en-US" sz="1800">
                <a:solidFill>
                  <a:srgbClr val="000099"/>
                </a:solidFill>
              </a:rPr>
            </a:br>
            <a:r>
              <a:rPr lang="en-US" sz="1800">
                <a:solidFill>
                  <a:srgbClr val="000099"/>
                </a:solidFill>
              </a:rPr>
              <a:t>  chemical analysis</a:t>
            </a:r>
            <a:r>
              <a:rPr lang="ru-RU" sz="1800">
                <a:solidFill>
                  <a:srgbClr val="000099"/>
                </a:solidFill>
              </a:rPr>
              <a:t>. </a:t>
            </a:r>
            <a:r>
              <a:rPr lang="en-US" sz="1800">
                <a:solidFill>
                  <a:srgbClr val="000099"/>
                </a:solidFill>
              </a:rPr>
              <a:t>The results of PRS</a:t>
            </a:r>
            <a:r>
              <a:rPr lang="ru-RU" sz="1800">
                <a:solidFill>
                  <a:srgbClr val="000099"/>
                </a:solidFill>
              </a:rPr>
              <a:t>9 </a:t>
            </a:r>
            <a:r>
              <a:rPr lang="en-US" sz="1800">
                <a:solidFill>
                  <a:srgbClr val="000099"/>
                </a:solidFill>
              </a:rPr>
              <a:t> test analyses differ significantly</a:t>
            </a:r>
          </a:p>
          <a:p>
            <a:pPr>
              <a:buFont typeface="Wingdings" pitchFamily="2" charset="2"/>
              <a:buChar char="ü"/>
            </a:pPr>
            <a:r>
              <a:rPr lang="en-US" sz="1800">
                <a:solidFill>
                  <a:srgbClr val="000099"/>
                </a:solidFill>
              </a:rPr>
              <a:t>The results of SiO</a:t>
            </a:r>
            <a:r>
              <a:rPr lang="en-US" sz="1800" baseline="-25000">
                <a:solidFill>
                  <a:srgbClr val="000099"/>
                </a:solidFill>
              </a:rPr>
              <a:t>2</a:t>
            </a:r>
            <a:r>
              <a:rPr lang="en-US" sz="1800">
                <a:solidFill>
                  <a:srgbClr val="000099"/>
                </a:solidFill>
              </a:rPr>
              <a:t> determination differ greatly (up to</a:t>
            </a:r>
            <a:r>
              <a:rPr lang="ru-RU" sz="1800">
                <a:solidFill>
                  <a:srgbClr val="000099"/>
                </a:solidFill>
              </a:rPr>
              <a:t> 50</a:t>
            </a:r>
            <a:r>
              <a:rPr lang="en-US" sz="1800">
                <a:solidFill>
                  <a:srgbClr val="000099"/>
                </a:solidFill>
              </a:rPr>
              <a:t> rel. </a:t>
            </a:r>
            <a:r>
              <a:rPr lang="ru-RU" sz="1800">
                <a:solidFill>
                  <a:srgbClr val="000099"/>
                </a:solidFill>
              </a:rPr>
              <a:t>%)</a:t>
            </a:r>
            <a:endParaRPr lang="ru-RU" sz="1800" baseline="-25000">
              <a:solidFill>
                <a:srgbClr val="000099"/>
              </a:solidFill>
            </a:endParaRP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Номер слайда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1762E1C2-275A-4403-B3DF-CE0DB988F212}" type="slidenum">
              <a:rPr lang="en-GB" sz="1400" b="0">
                <a:solidFill>
                  <a:srgbClr val="000099"/>
                </a:solidFill>
              </a:rPr>
              <a:pPr/>
              <a:t>16</a:t>
            </a:fld>
            <a:endParaRPr lang="en-GB" sz="1400" b="0">
              <a:solidFill>
                <a:srgbClr val="000099"/>
              </a:solidFill>
            </a:endParaRPr>
          </a:p>
        </p:txBody>
      </p:sp>
      <p:graphicFrame>
        <p:nvGraphicFramePr>
          <p:cNvPr id="6146" name="Object 4"/>
          <p:cNvGraphicFramePr>
            <a:graphicFrameLocks noChangeAspect="1"/>
          </p:cNvGraphicFramePr>
          <p:nvPr/>
        </p:nvGraphicFramePr>
        <p:xfrm>
          <a:off x="1041400" y="903288"/>
          <a:ext cx="7145338" cy="5284787"/>
        </p:xfrm>
        <a:graphic>
          <a:graphicData uri="http://schemas.openxmlformats.org/presentationml/2006/ole">
            <mc:AlternateContent xmlns:mc="http://schemas.openxmlformats.org/markup-compatibility/2006">
              <mc:Choice xmlns:v="urn:schemas-microsoft-com:vml" Requires="v">
                <p:oleObj spid="_x0000_s6152" name="Document" r:id="rId3" imgW="6093982" imgH="4516400" progId="Word.Document.8">
                  <p:embed/>
                </p:oleObj>
              </mc:Choice>
              <mc:Fallback>
                <p:oleObj name="Document" r:id="rId3" imgW="6093982" imgH="451640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1400" y="903288"/>
                        <a:ext cx="7145338" cy="5284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FF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8" name="Rectangle 5"/>
          <p:cNvSpPr>
            <a:spLocks noGrp="1" noChangeArrowheads="1"/>
          </p:cNvSpPr>
          <p:nvPr>
            <p:ph type="title" idx="4294967295"/>
          </p:nvPr>
        </p:nvSpPr>
        <p:spPr>
          <a:xfrm>
            <a:off x="754063" y="206375"/>
            <a:ext cx="7632700" cy="512763"/>
          </a:xfrm>
        </p:spPr>
        <p:txBody>
          <a:bodyPr/>
          <a:lstStyle/>
          <a:p>
            <a:r>
              <a:rPr lang="en-US" smtClean="0"/>
              <a:t>Chemical analysis:</a:t>
            </a:r>
            <a:r>
              <a:rPr lang="ru-RU" b="0" smtClean="0"/>
              <a:t> </a:t>
            </a:r>
            <a:r>
              <a:rPr lang="en-US" b="0" smtClean="0"/>
              <a:t/>
            </a:r>
            <a:br>
              <a:rPr lang="en-US" b="0" smtClean="0"/>
            </a:br>
            <a:r>
              <a:rPr lang="en-US" sz="2400" b="0" smtClean="0"/>
              <a:t>correctness control in</a:t>
            </a:r>
            <a:r>
              <a:rPr lang="ru-RU" sz="2400" b="0" smtClean="0"/>
              <a:t> </a:t>
            </a:r>
            <a:r>
              <a:rPr lang="en-US" sz="2400" b="0" smtClean="0"/>
              <a:t>PRS9 test</a:t>
            </a:r>
            <a:endParaRPr lang="ru-RU" sz="2400" b="0" smtClean="0"/>
          </a:p>
        </p:txBody>
      </p:sp>
      <p:sp>
        <p:nvSpPr>
          <p:cNvPr id="6149" name="Rectangle 12"/>
          <p:cNvSpPr>
            <a:spLocks noChangeArrowheads="1"/>
          </p:cNvSpPr>
          <p:nvPr/>
        </p:nvSpPr>
        <p:spPr bwMode="auto">
          <a:xfrm>
            <a:off x="2003425" y="6003925"/>
            <a:ext cx="50879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buFont typeface="Wingdings" pitchFamily="2" charset="2"/>
              <a:buChar char="ü"/>
            </a:pPr>
            <a:r>
              <a:rPr lang="en-US" sz="2000">
                <a:solidFill>
                  <a:srgbClr val="000099"/>
                </a:solidFill>
              </a:rPr>
              <a:t>Debalance for</a:t>
            </a:r>
            <a:r>
              <a:rPr lang="ru-RU" sz="2000">
                <a:solidFill>
                  <a:srgbClr val="000099"/>
                </a:solidFill>
              </a:rPr>
              <a:t> </a:t>
            </a:r>
            <a:r>
              <a:rPr lang="en-US" sz="2000">
                <a:solidFill>
                  <a:srgbClr val="000099"/>
                </a:solidFill>
              </a:rPr>
              <a:t>UO</a:t>
            </a:r>
            <a:r>
              <a:rPr lang="en-US" sz="2000" baseline="-25000">
                <a:solidFill>
                  <a:srgbClr val="000099"/>
                </a:solidFill>
              </a:rPr>
              <a:t>2</a:t>
            </a:r>
            <a:r>
              <a:rPr lang="en-US" sz="2000">
                <a:solidFill>
                  <a:srgbClr val="000099"/>
                </a:solidFill>
              </a:rPr>
              <a:t> is below</a:t>
            </a:r>
            <a:r>
              <a:rPr lang="ru-RU" sz="2000">
                <a:solidFill>
                  <a:srgbClr val="000099"/>
                </a:solidFill>
              </a:rPr>
              <a:t> 0.6 %</a:t>
            </a:r>
            <a:r>
              <a:rPr lang="ru-RU" sz="2000" b="0">
                <a:solidFill>
                  <a:srgbClr val="000099"/>
                </a:solidFill>
              </a:rPr>
              <a:t/>
            </a:r>
            <a:br>
              <a:rPr lang="ru-RU" sz="2000" b="0">
                <a:solidFill>
                  <a:srgbClr val="000099"/>
                </a:solidFill>
              </a:rPr>
            </a:br>
            <a:endParaRPr lang="ru-RU" sz="2000" b="0">
              <a:solidFill>
                <a:srgbClr val="000099"/>
              </a:solidFill>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Номер слайда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C675584F-8B91-45C0-BB52-EC1B043B5D7D}" type="slidenum">
              <a:rPr lang="en-GB" sz="1400" b="0">
                <a:solidFill>
                  <a:srgbClr val="000099"/>
                </a:solidFill>
              </a:rPr>
              <a:pPr/>
              <a:t>17</a:t>
            </a:fld>
            <a:endParaRPr lang="en-GB" sz="1400" b="0">
              <a:solidFill>
                <a:srgbClr val="000099"/>
              </a:solidFill>
            </a:endParaRPr>
          </a:p>
        </p:txBody>
      </p:sp>
      <p:sp>
        <p:nvSpPr>
          <p:cNvPr id="7172" name="Rectangle 5"/>
          <p:cNvSpPr>
            <a:spLocks noChangeArrowheads="1"/>
          </p:cNvSpPr>
          <p:nvPr/>
        </p:nvSpPr>
        <p:spPr bwMode="auto">
          <a:xfrm>
            <a:off x="787400" y="153988"/>
            <a:ext cx="7823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lgn="ctr"/>
            <a:r>
              <a:rPr lang="en-US" sz="3200">
                <a:solidFill>
                  <a:srgbClr val="000099"/>
                </a:solidFill>
              </a:rPr>
              <a:t>SEM/EDX and Chemical analysis:</a:t>
            </a:r>
            <a:r>
              <a:rPr lang="en-US" b="0">
                <a:solidFill>
                  <a:srgbClr val="000099"/>
                </a:solidFill>
              </a:rPr>
              <a:t> </a:t>
            </a:r>
            <a:endParaRPr lang="ru-RU" b="0">
              <a:solidFill>
                <a:srgbClr val="000099"/>
              </a:solidFill>
            </a:endParaRPr>
          </a:p>
          <a:p>
            <a:pPr algn="ctr"/>
            <a:r>
              <a:rPr lang="en-US" b="0">
                <a:solidFill>
                  <a:srgbClr val="000099"/>
                </a:solidFill>
              </a:rPr>
              <a:t>comparison of results.</a:t>
            </a:r>
            <a:r>
              <a:rPr lang="ru-RU" b="0">
                <a:solidFill>
                  <a:srgbClr val="000099"/>
                </a:solidFill>
              </a:rPr>
              <a:t> </a:t>
            </a:r>
            <a:r>
              <a:rPr lang="en-US" b="0">
                <a:solidFill>
                  <a:srgbClr val="000099"/>
                </a:solidFill>
              </a:rPr>
              <a:t>PRS9 test</a:t>
            </a:r>
            <a:endParaRPr lang="ru-RU" b="0">
              <a:solidFill>
                <a:srgbClr val="000099"/>
              </a:solidFill>
            </a:endParaRPr>
          </a:p>
        </p:txBody>
      </p:sp>
      <p:sp>
        <p:nvSpPr>
          <p:cNvPr id="7173" name="Rectangle 6"/>
          <p:cNvSpPr>
            <a:spLocks noChangeArrowheads="1"/>
          </p:cNvSpPr>
          <p:nvPr/>
        </p:nvSpPr>
        <p:spPr bwMode="auto">
          <a:xfrm>
            <a:off x="304800" y="5138738"/>
            <a:ext cx="8839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buFont typeface="Wingdings" pitchFamily="2" charset="2"/>
              <a:buChar char="ü"/>
            </a:pPr>
            <a:r>
              <a:rPr lang="en-US" sz="1800">
                <a:solidFill>
                  <a:srgbClr val="000099"/>
                </a:solidFill>
              </a:rPr>
              <a:t>After templates repolishing, the results of UO</a:t>
            </a:r>
            <a:r>
              <a:rPr lang="en-US" sz="1800" baseline="-25000">
                <a:solidFill>
                  <a:srgbClr val="000099"/>
                </a:solidFill>
              </a:rPr>
              <a:t>2 </a:t>
            </a:r>
            <a:r>
              <a:rPr lang="en-US" sz="1800">
                <a:solidFill>
                  <a:srgbClr val="000099"/>
                </a:solidFill>
              </a:rPr>
              <a:t>SEM/EDX analysis</a:t>
            </a:r>
            <a:br>
              <a:rPr lang="en-US" sz="1800">
                <a:solidFill>
                  <a:srgbClr val="000099"/>
                </a:solidFill>
              </a:rPr>
            </a:br>
            <a:r>
              <a:rPr lang="en-US" sz="1800">
                <a:solidFill>
                  <a:srgbClr val="000099"/>
                </a:solidFill>
              </a:rPr>
              <a:t>   corresponded to those of chemical analysis</a:t>
            </a:r>
          </a:p>
          <a:p>
            <a:pPr>
              <a:buFont typeface="Wingdings" pitchFamily="2" charset="2"/>
              <a:buChar char="ü"/>
            </a:pPr>
            <a:r>
              <a:rPr lang="en-US" sz="1800">
                <a:solidFill>
                  <a:srgbClr val="000099"/>
                </a:solidFill>
              </a:rPr>
              <a:t>The results of SiO</a:t>
            </a:r>
            <a:r>
              <a:rPr lang="en-US" sz="1800" baseline="-25000">
                <a:solidFill>
                  <a:srgbClr val="000099"/>
                </a:solidFill>
              </a:rPr>
              <a:t>2</a:t>
            </a:r>
            <a:r>
              <a:rPr lang="ru-RU" sz="2000">
                <a:solidFill>
                  <a:srgbClr val="000099"/>
                </a:solidFill>
              </a:rPr>
              <a:t> </a:t>
            </a:r>
            <a:r>
              <a:rPr lang="en-US" sz="1800">
                <a:solidFill>
                  <a:srgbClr val="000099"/>
                </a:solidFill>
              </a:rPr>
              <a:t>determination differ greatly </a:t>
            </a:r>
            <a:r>
              <a:rPr lang="ru-RU" sz="1800">
                <a:solidFill>
                  <a:srgbClr val="000099"/>
                </a:solidFill>
              </a:rPr>
              <a:t>(</a:t>
            </a:r>
            <a:r>
              <a:rPr lang="en-US" sz="1800">
                <a:solidFill>
                  <a:srgbClr val="000099"/>
                </a:solidFill>
              </a:rPr>
              <a:t>up to</a:t>
            </a:r>
            <a:r>
              <a:rPr lang="ru-RU" sz="1800">
                <a:solidFill>
                  <a:srgbClr val="000099"/>
                </a:solidFill>
              </a:rPr>
              <a:t> 33</a:t>
            </a:r>
            <a:r>
              <a:rPr lang="en-US" sz="1800">
                <a:solidFill>
                  <a:srgbClr val="000099"/>
                </a:solidFill>
              </a:rPr>
              <a:t> rel. </a:t>
            </a:r>
            <a:r>
              <a:rPr lang="ru-RU" sz="1800">
                <a:solidFill>
                  <a:srgbClr val="000099"/>
                </a:solidFill>
              </a:rPr>
              <a:t>%)</a:t>
            </a:r>
            <a:endParaRPr lang="ru-RU" sz="2000" b="0">
              <a:solidFill>
                <a:srgbClr val="000099"/>
              </a:solidFill>
            </a:endParaRPr>
          </a:p>
        </p:txBody>
      </p:sp>
      <p:graphicFrame>
        <p:nvGraphicFramePr>
          <p:cNvPr id="7170" name="Object 8"/>
          <p:cNvGraphicFramePr>
            <a:graphicFrameLocks noChangeAspect="1"/>
          </p:cNvGraphicFramePr>
          <p:nvPr/>
        </p:nvGraphicFramePr>
        <p:xfrm>
          <a:off x="765175" y="1776413"/>
          <a:ext cx="10506075" cy="1892300"/>
        </p:xfrm>
        <a:graphic>
          <a:graphicData uri="http://schemas.openxmlformats.org/presentationml/2006/ole">
            <mc:AlternateContent xmlns:mc="http://schemas.openxmlformats.org/markup-compatibility/2006">
              <mc:Choice xmlns:v="urn:schemas-microsoft-com:vml" Requires="v">
                <p:oleObj spid="_x0000_s7176" name="Document" r:id="rId3" imgW="9417267" imgH="1704228" progId="Word.Document.8">
                  <p:embed/>
                </p:oleObj>
              </mc:Choice>
              <mc:Fallback>
                <p:oleObj name="Document" r:id="rId3" imgW="9417267" imgH="1704228" progId="Word.Documen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175" y="1776413"/>
                        <a:ext cx="10506075" cy="189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FF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Номер слайда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799E8454-F555-4D34-AA28-7175210A10C2}" type="slidenum">
              <a:rPr lang="en-GB" sz="1400" b="0">
                <a:solidFill>
                  <a:srgbClr val="000099"/>
                </a:solidFill>
              </a:rPr>
              <a:pPr/>
              <a:t>18</a:t>
            </a:fld>
            <a:endParaRPr lang="en-GB" sz="1400" b="0">
              <a:solidFill>
                <a:srgbClr val="000099"/>
              </a:solidFill>
            </a:endParaRPr>
          </a:p>
        </p:txBody>
      </p:sp>
      <p:sp>
        <p:nvSpPr>
          <p:cNvPr id="8196" name="Rectangle 6"/>
          <p:cNvSpPr>
            <a:spLocks noChangeArrowheads="1"/>
          </p:cNvSpPr>
          <p:nvPr/>
        </p:nvSpPr>
        <p:spPr bwMode="auto">
          <a:xfrm>
            <a:off x="314325" y="0"/>
            <a:ext cx="90265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lgn="ctr"/>
            <a:r>
              <a:rPr lang="en-US" sz="3200">
                <a:solidFill>
                  <a:srgbClr val="000099"/>
                </a:solidFill>
              </a:rPr>
              <a:t>XRF and Chemical analysis</a:t>
            </a:r>
            <a:r>
              <a:rPr lang="ru-RU" sz="3200" b="0">
                <a:solidFill>
                  <a:srgbClr val="000099"/>
                </a:solidFill>
              </a:rPr>
              <a:t>:</a:t>
            </a:r>
            <a:r>
              <a:rPr lang="en-US" sz="3200" b="0">
                <a:solidFill>
                  <a:srgbClr val="000099"/>
                </a:solidFill>
              </a:rPr>
              <a:t> </a:t>
            </a:r>
            <a:endParaRPr lang="ru-RU" sz="3200" b="0">
              <a:solidFill>
                <a:srgbClr val="000099"/>
              </a:solidFill>
            </a:endParaRPr>
          </a:p>
          <a:p>
            <a:pPr algn="ctr"/>
            <a:r>
              <a:rPr lang="en-US" b="0">
                <a:solidFill>
                  <a:srgbClr val="000099"/>
                </a:solidFill>
              </a:rPr>
              <a:t>comparicon of results.</a:t>
            </a:r>
            <a:r>
              <a:rPr lang="ru-RU" b="0">
                <a:solidFill>
                  <a:srgbClr val="000099"/>
                </a:solidFill>
              </a:rPr>
              <a:t> </a:t>
            </a:r>
            <a:r>
              <a:rPr lang="en-US" b="0">
                <a:solidFill>
                  <a:srgbClr val="000099"/>
                </a:solidFill>
              </a:rPr>
              <a:t>UO</a:t>
            </a:r>
            <a:r>
              <a:rPr lang="en-US" b="0" baseline="-25000">
                <a:solidFill>
                  <a:srgbClr val="000099"/>
                </a:solidFill>
              </a:rPr>
              <a:t>2</a:t>
            </a:r>
            <a:r>
              <a:rPr lang="en-US" b="0">
                <a:solidFill>
                  <a:srgbClr val="000099"/>
                </a:solidFill>
              </a:rPr>
              <a:t>-CaO</a:t>
            </a:r>
            <a:r>
              <a:rPr lang="ru-RU" b="0">
                <a:solidFill>
                  <a:srgbClr val="000099"/>
                </a:solidFill>
              </a:rPr>
              <a:t> </a:t>
            </a:r>
            <a:r>
              <a:rPr lang="en-US" b="0">
                <a:solidFill>
                  <a:srgbClr val="000099"/>
                </a:solidFill>
              </a:rPr>
              <a:t>system</a:t>
            </a:r>
            <a:endParaRPr lang="ru-RU" b="0">
              <a:solidFill>
                <a:srgbClr val="000099"/>
              </a:solidFill>
            </a:endParaRPr>
          </a:p>
        </p:txBody>
      </p:sp>
      <p:sp>
        <p:nvSpPr>
          <p:cNvPr id="8197" name="Rectangle 7"/>
          <p:cNvSpPr>
            <a:spLocks noChangeArrowheads="1"/>
          </p:cNvSpPr>
          <p:nvPr/>
        </p:nvSpPr>
        <p:spPr bwMode="auto">
          <a:xfrm>
            <a:off x="314325" y="5513388"/>
            <a:ext cx="86360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buFont typeface="Wingdings" pitchFamily="2" charset="2"/>
              <a:buChar char="ü"/>
            </a:pPr>
            <a:r>
              <a:rPr lang="en-US" sz="1600">
                <a:solidFill>
                  <a:srgbClr val="000099"/>
                </a:solidFill>
              </a:rPr>
              <a:t>Only U can be determined by chemical analysis, CaO</a:t>
            </a:r>
            <a:r>
              <a:rPr lang="ru-RU" sz="1600">
                <a:solidFill>
                  <a:srgbClr val="000099"/>
                </a:solidFill>
              </a:rPr>
              <a:t> </a:t>
            </a:r>
            <a:r>
              <a:rPr lang="en-US" sz="1600">
                <a:solidFill>
                  <a:srgbClr val="000099"/>
                </a:solidFill>
              </a:rPr>
              <a:t>is calculated from the residue</a:t>
            </a:r>
            <a:endParaRPr lang="ru-RU" sz="1600">
              <a:solidFill>
                <a:srgbClr val="000099"/>
              </a:solidFill>
            </a:endParaRPr>
          </a:p>
          <a:p>
            <a:pPr>
              <a:buFont typeface="Wingdings" pitchFamily="2" charset="2"/>
              <a:buChar char="ü"/>
            </a:pPr>
            <a:r>
              <a:rPr lang="en-US" sz="1600">
                <a:solidFill>
                  <a:srgbClr val="000099"/>
                </a:solidFill>
              </a:rPr>
              <a:t>The deviation of results of UO</a:t>
            </a:r>
            <a:r>
              <a:rPr lang="en-US" sz="1600" baseline="-25000">
                <a:solidFill>
                  <a:srgbClr val="000099"/>
                </a:solidFill>
              </a:rPr>
              <a:t>2</a:t>
            </a:r>
            <a:r>
              <a:rPr lang="ru-RU" sz="1600">
                <a:solidFill>
                  <a:srgbClr val="000099"/>
                </a:solidFill>
              </a:rPr>
              <a:t> </a:t>
            </a:r>
            <a:r>
              <a:rPr lang="en-US" sz="1600">
                <a:solidFill>
                  <a:srgbClr val="000099"/>
                </a:solidFill>
              </a:rPr>
              <a:t>determination is within the limits of the analysis</a:t>
            </a:r>
            <a:br>
              <a:rPr lang="en-US" sz="1600">
                <a:solidFill>
                  <a:srgbClr val="000099"/>
                </a:solidFill>
              </a:rPr>
            </a:br>
            <a:r>
              <a:rPr lang="en-US" sz="1600">
                <a:solidFill>
                  <a:srgbClr val="000099"/>
                </a:solidFill>
              </a:rPr>
              <a:t>   method error</a:t>
            </a:r>
            <a:r>
              <a:rPr lang="ru-RU" sz="1600">
                <a:solidFill>
                  <a:srgbClr val="000099"/>
                </a:solidFill>
              </a:rPr>
              <a:t>. </a:t>
            </a:r>
            <a:r>
              <a:rPr lang="en-US" sz="1600">
                <a:solidFill>
                  <a:srgbClr val="000099"/>
                </a:solidFill>
              </a:rPr>
              <a:t>At low contents, the relative error in CaO determination reaches </a:t>
            </a:r>
            <a:br>
              <a:rPr lang="en-US" sz="1600">
                <a:solidFill>
                  <a:srgbClr val="000099"/>
                </a:solidFill>
              </a:rPr>
            </a:br>
            <a:r>
              <a:rPr lang="en-US" sz="1600">
                <a:solidFill>
                  <a:srgbClr val="000099"/>
                </a:solidFill>
              </a:rPr>
              <a:t>  20 rel. %</a:t>
            </a:r>
            <a:endParaRPr lang="ru-RU" b="0">
              <a:solidFill>
                <a:srgbClr val="000099"/>
              </a:solidFill>
            </a:endParaRPr>
          </a:p>
        </p:txBody>
      </p:sp>
      <p:graphicFrame>
        <p:nvGraphicFramePr>
          <p:cNvPr id="8194" name="Object 829"/>
          <p:cNvGraphicFramePr>
            <a:graphicFrameLocks noChangeAspect="1"/>
          </p:cNvGraphicFramePr>
          <p:nvPr/>
        </p:nvGraphicFramePr>
        <p:xfrm>
          <a:off x="180975" y="1138238"/>
          <a:ext cx="8697913" cy="4241800"/>
        </p:xfrm>
        <a:graphic>
          <a:graphicData uri="http://schemas.openxmlformats.org/presentationml/2006/ole">
            <mc:AlternateContent xmlns:mc="http://schemas.openxmlformats.org/markup-compatibility/2006">
              <mc:Choice xmlns:v="urn:schemas-microsoft-com:vml" Requires="v">
                <p:oleObj spid="_x0000_s8200" name="Document" r:id="rId3" imgW="8764610" imgH="4185362" progId="Word.Document.8">
                  <p:embed/>
                </p:oleObj>
              </mc:Choice>
              <mc:Fallback>
                <p:oleObj name="Document" r:id="rId3" imgW="8764610" imgH="4185362" progId="Word.Document.8">
                  <p:embed/>
                  <p:pic>
                    <p:nvPicPr>
                      <p:cNvPr id="0" name="Object 8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75" y="1138238"/>
                        <a:ext cx="8697913" cy="424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FF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Номер слайда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9E3A92AD-CF59-424C-B805-3F306A6C88BC}" type="slidenum">
              <a:rPr lang="en-GB" sz="1400" b="0">
                <a:solidFill>
                  <a:srgbClr val="000099"/>
                </a:solidFill>
              </a:rPr>
              <a:pPr/>
              <a:t>19</a:t>
            </a:fld>
            <a:endParaRPr lang="en-GB" sz="1400" b="0">
              <a:solidFill>
                <a:srgbClr val="000099"/>
              </a:solidFill>
            </a:endParaRPr>
          </a:p>
        </p:txBody>
      </p:sp>
      <p:graphicFrame>
        <p:nvGraphicFramePr>
          <p:cNvPr id="9218" name="Object 4"/>
          <p:cNvGraphicFramePr>
            <a:graphicFrameLocks noChangeAspect="1"/>
          </p:cNvGraphicFramePr>
          <p:nvPr/>
        </p:nvGraphicFramePr>
        <p:xfrm>
          <a:off x="828675" y="1308100"/>
          <a:ext cx="7412038" cy="3795713"/>
        </p:xfrm>
        <a:graphic>
          <a:graphicData uri="http://schemas.openxmlformats.org/presentationml/2006/ole">
            <mc:AlternateContent xmlns:mc="http://schemas.openxmlformats.org/markup-compatibility/2006">
              <mc:Choice xmlns:v="urn:schemas-microsoft-com:vml" Requires="v">
                <p:oleObj spid="_x0000_s9224" name="Document" r:id="rId3" imgW="6093982" imgH="3127569" progId="Word.Document.8">
                  <p:embed/>
                </p:oleObj>
              </mc:Choice>
              <mc:Fallback>
                <p:oleObj name="Document" r:id="rId3" imgW="6093982" imgH="3127569"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 y="1308100"/>
                        <a:ext cx="7412038" cy="379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FF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0" name="Rectangle 5"/>
          <p:cNvSpPr>
            <a:spLocks noChangeArrowheads="1"/>
          </p:cNvSpPr>
          <p:nvPr/>
        </p:nvSpPr>
        <p:spPr bwMode="auto">
          <a:xfrm>
            <a:off x="788988" y="0"/>
            <a:ext cx="78105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lgn="ctr"/>
            <a:r>
              <a:rPr lang="en-US" sz="3200">
                <a:solidFill>
                  <a:srgbClr val="000099"/>
                </a:solidFill>
              </a:rPr>
              <a:t>SEM/EDX, XRF and Chemical analysis</a:t>
            </a:r>
            <a:r>
              <a:rPr lang="ru-RU" sz="3200" b="0">
                <a:solidFill>
                  <a:srgbClr val="000099"/>
                </a:solidFill>
              </a:rPr>
              <a:t>:</a:t>
            </a:r>
            <a:r>
              <a:rPr lang="en-US" sz="3200" b="0">
                <a:solidFill>
                  <a:srgbClr val="000099"/>
                </a:solidFill>
              </a:rPr>
              <a:t> </a:t>
            </a:r>
            <a:endParaRPr lang="ru-RU" sz="3200" b="0">
              <a:solidFill>
                <a:srgbClr val="000099"/>
              </a:solidFill>
            </a:endParaRPr>
          </a:p>
          <a:p>
            <a:pPr algn="ctr"/>
            <a:r>
              <a:rPr lang="en-US" sz="2400" b="0">
                <a:solidFill>
                  <a:srgbClr val="000099"/>
                </a:solidFill>
              </a:rPr>
              <a:t>comparison of results.</a:t>
            </a:r>
            <a:r>
              <a:rPr lang="ru-RU" sz="2400" b="0">
                <a:solidFill>
                  <a:srgbClr val="000099"/>
                </a:solidFill>
              </a:rPr>
              <a:t> </a:t>
            </a:r>
            <a:r>
              <a:rPr lang="en-US" sz="2400" b="0">
                <a:solidFill>
                  <a:srgbClr val="000099"/>
                </a:solidFill>
              </a:rPr>
              <a:t>UO</a:t>
            </a:r>
            <a:r>
              <a:rPr lang="en-US" sz="2400" b="0" baseline="-25000">
                <a:solidFill>
                  <a:srgbClr val="000099"/>
                </a:solidFill>
              </a:rPr>
              <a:t>2</a:t>
            </a:r>
            <a:r>
              <a:rPr lang="en-US" sz="2400" b="0">
                <a:solidFill>
                  <a:srgbClr val="000099"/>
                </a:solidFill>
              </a:rPr>
              <a:t>-CaO</a:t>
            </a:r>
            <a:r>
              <a:rPr lang="ru-RU" sz="2400" b="0">
                <a:solidFill>
                  <a:srgbClr val="000099"/>
                </a:solidFill>
              </a:rPr>
              <a:t> </a:t>
            </a:r>
            <a:r>
              <a:rPr lang="en-US" sz="2400" b="0">
                <a:solidFill>
                  <a:srgbClr val="000099"/>
                </a:solidFill>
              </a:rPr>
              <a:t>system</a:t>
            </a:r>
            <a:endParaRPr lang="ru-RU" sz="2400" b="0">
              <a:solidFill>
                <a:srgbClr val="000099"/>
              </a:solidFill>
            </a:endParaRPr>
          </a:p>
        </p:txBody>
      </p:sp>
      <p:sp>
        <p:nvSpPr>
          <p:cNvPr id="9221" name="Rectangle 6"/>
          <p:cNvSpPr>
            <a:spLocks noChangeArrowheads="1"/>
          </p:cNvSpPr>
          <p:nvPr/>
        </p:nvSpPr>
        <p:spPr bwMode="auto">
          <a:xfrm>
            <a:off x="444500" y="5183188"/>
            <a:ext cx="86995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pPr>
              <a:buFont typeface="Wingdings" pitchFamily="2" charset="2"/>
              <a:buChar char="ü"/>
            </a:pPr>
            <a:r>
              <a:rPr lang="en-US" sz="1600">
                <a:solidFill>
                  <a:srgbClr val="000099"/>
                </a:solidFill>
              </a:rPr>
              <a:t>Deviations in the results of UO</a:t>
            </a:r>
            <a:r>
              <a:rPr lang="en-US" sz="1600" baseline="-25000">
                <a:solidFill>
                  <a:srgbClr val="000099"/>
                </a:solidFill>
              </a:rPr>
              <a:t>2</a:t>
            </a:r>
            <a:r>
              <a:rPr lang="ru-RU" sz="1600">
                <a:solidFill>
                  <a:srgbClr val="000099"/>
                </a:solidFill>
              </a:rPr>
              <a:t> </a:t>
            </a:r>
            <a:r>
              <a:rPr lang="en-US" sz="1600">
                <a:solidFill>
                  <a:srgbClr val="000099"/>
                </a:solidFill>
              </a:rPr>
              <a:t>determination by XRF and Chemical analysis is</a:t>
            </a:r>
            <a:br>
              <a:rPr lang="en-US" sz="1600">
                <a:solidFill>
                  <a:srgbClr val="000099"/>
                </a:solidFill>
              </a:rPr>
            </a:br>
            <a:r>
              <a:rPr lang="en-US" sz="1600">
                <a:solidFill>
                  <a:srgbClr val="000099"/>
                </a:solidFill>
              </a:rPr>
              <a:t>   minimal and falls within the limits of the analysis method error</a:t>
            </a:r>
            <a:r>
              <a:rPr lang="ru-RU" sz="1600">
                <a:solidFill>
                  <a:srgbClr val="000099"/>
                </a:solidFill>
              </a:rPr>
              <a:t>.</a:t>
            </a:r>
          </a:p>
          <a:p>
            <a:pPr>
              <a:buFont typeface="Wingdings" pitchFamily="2" charset="2"/>
              <a:buChar char="ü"/>
            </a:pPr>
            <a:r>
              <a:rPr lang="en-US" sz="1600">
                <a:solidFill>
                  <a:srgbClr val="000099"/>
                </a:solidFill>
              </a:rPr>
              <a:t>The results of UO</a:t>
            </a:r>
            <a:r>
              <a:rPr lang="en-US" sz="1600" baseline="-25000">
                <a:solidFill>
                  <a:srgbClr val="000099"/>
                </a:solidFill>
              </a:rPr>
              <a:t>2</a:t>
            </a:r>
            <a:r>
              <a:rPr lang="en-US" sz="1600">
                <a:solidFill>
                  <a:srgbClr val="000099"/>
                </a:solidFill>
              </a:rPr>
              <a:t> determination by chemical analysis and SEM/EDX</a:t>
            </a:r>
            <a:r>
              <a:rPr lang="ru-RU" sz="1600">
                <a:solidFill>
                  <a:srgbClr val="000099"/>
                </a:solidFill>
              </a:rPr>
              <a:t> </a:t>
            </a:r>
            <a:r>
              <a:rPr lang="en-US" sz="1600">
                <a:solidFill>
                  <a:srgbClr val="000099"/>
                </a:solidFill>
              </a:rPr>
              <a:t>differ</a:t>
            </a:r>
            <a:br>
              <a:rPr lang="en-US" sz="1600">
                <a:solidFill>
                  <a:srgbClr val="000099"/>
                </a:solidFill>
              </a:rPr>
            </a:br>
            <a:r>
              <a:rPr lang="en-US" sz="1600">
                <a:solidFill>
                  <a:srgbClr val="000099"/>
                </a:solidFill>
              </a:rPr>
              <a:t>   significantly </a:t>
            </a:r>
            <a:r>
              <a:rPr lang="ru-RU" sz="1600">
                <a:solidFill>
                  <a:srgbClr val="000099"/>
                </a:solidFill>
              </a:rPr>
              <a:t>(</a:t>
            </a:r>
            <a:r>
              <a:rPr lang="en-US" sz="1600">
                <a:solidFill>
                  <a:srgbClr val="000099"/>
                </a:solidFill>
              </a:rPr>
              <a:t>up to</a:t>
            </a:r>
            <a:r>
              <a:rPr lang="ru-RU" sz="1600">
                <a:solidFill>
                  <a:srgbClr val="000099"/>
                </a:solidFill>
              </a:rPr>
              <a:t> 20%)</a:t>
            </a: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Номер слайда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97812A20-97D6-4F89-8654-6A36CCF1CFF0}" type="slidenum">
              <a:rPr lang="en-GB" sz="1400" b="0">
                <a:solidFill>
                  <a:srgbClr val="000099"/>
                </a:solidFill>
              </a:rPr>
              <a:pPr/>
              <a:t>2</a:t>
            </a:fld>
            <a:endParaRPr lang="en-GB" sz="1400" b="0">
              <a:solidFill>
                <a:srgbClr val="000099"/>
              </a:solidFill>
            </a:endParaRPr>
          </a:p>
        </p:txBody>
      </p:sp>
      <p:sp>
        <p:nvSpPr>
          <p:cNvPr id="11267" name="Rectangle 2"/>
          <p:cNvSpPr>
            <a:spLocks noChangeArrowheads="1"/>
          </p:cNvSpPr>
          <p:nvPr/>
        </p:nvSpPr>
        <p:spPr bwMode="auto">
          <a:xfrm>
            <a:off x="635000" y="263525"/>
            <a:ext cx="77724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lgn="ctr" defTabSz="762000"/>
            <a:r>
              <a:rPr lang="en-US" sz="3200">
                <a:solidFill>
                  <a:srgbClr val="000099"/>
                </a:solidFill>
              </a:rPr>
              <a:t>Contents</a:t>
            </a:r>
            <a:endParaRPr lang="ru-RU" sz="3200">
              <a:solidFill>
                <a:srgbClr val="000099"/>
              </a:solidFill>
              <a:ea typeface="Arial Unicode MS" pitchFamily="34" charset="-128"/>
              <a:cs typeface="Arial Unicode MS" pitchFamily="34" charset="-128"/>
            </a:endParaRPr>
          </a:p>
        </p:txBody>
      </p:sp>
      <p:sp>
        <p:nvSpPr>
          <p:cNvPr id="11268" name="Rectangle 7"/>
          <p:cNvSpPr>
            <a:spLocks noChangeArrowheads="1"/>
          </p:cNvSpPr>
          <p:nvPr/>
        </p:nvSpPr>
        <p:spPr bwMode="auto">
          <a:xfrm>
            <a:off x="422275" y="1023938"/>
            <a:ext cx="8432800" cy="502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24" tIns="45712" rIns="91424" bIns="45712" anchor="ctr">
            <a:spAutoFit/>
          </a:bodyPr>
          <a:lstStyle/>
          <a:p>
            <a:pPr defTabSz="762000">
              <a:lnSpc>
                <a:spcPct val="150000"/>
              </a:lnSpc>
              <a:buFont typeface="Wingdings" pitchFamily="2" charset="2"/>
              <a:buChar char="Ø"/>
            </a:pPr>
            <a:r>
              <a:rPr lang="ru-RU" sz="2000"/>
              <a:t> </a:t>
            </a:r>
            <a:r>
              <a:rPr lang="en-US" sz="2400"/>
              <a:t>Analysis methods</a:t>
            </a:r>
            <a:r>
              <a:rPr lang="ru-RU" sz="2400"/>
              <a:t> </a:t>
            </a:r>
          </a:p>
          <a:p>
            <a:pPr defTabSz="762000">
              <a:lnSpc>
                <a:spcPct val="150000"/>
              </a:lnSpc>
              <a:buFont typeface="Wingdings" pitchFamily="2" charset="2"/>
              <a:buChar char="Ø"/>
            </a:pPr>
            <a:r>
              <a:rPr lang="en-US" sz="2400"/>
              <a:t>Samples preparation for XRF and chemical analysis</a:t>
            </a:r>
          </a:p>
          <a:p>
            <a:pPr defTabSz="762000">
              <a:lnSpc>
                <a:spcPct val="150000"/>
              </a:lnSpc>
              <a:buFont typeface="Wingdings" pitchFamily="2" charset="2"/>
              <a:buChar char="Ø"/>
            </a:pPr>
            <a:r>
              <a:rPr lang="en-US" sz="2400"/>
              <a:t>X-ray fluorescence analysis  (XRF)</a:t>
            </a:r>
            <a:endParaRPr lang="ru-RU" sz="2400"/>
          </a:p>
          <a:p>
            <a:pPr defTabSz="762000">
              <a:lnSpc>
                <a:spcPct val="150000"/>
              </a:lnSpc>
              <a:buFont typeface="Wingdings" pitchFamily="2" charset="2"/>
              <a:buChar char="Ø"/>
            </a:pPr>
            <a:r>
              <a:rPr lang="en-US" sz="2400"/>
              <a:t>Chemical analysis</a:t>
            </a:r>
            <a:endParaRPr lang="ru-RU" sz="2400"/>
          </a:p>
          <a:p>
            <a:pPr defTabSz="762000">
              <a:lnSpc>
                <a:spcPct val="150000"/>
              </a:lnSpc>
              <a:buFont typeface="Wingdings" pitchFamily="2" charset="2"/>
              <a:buChar char="Ø"/>
            </a:pPr>
            <a:r>
              <a:rPr lang="en-US" sz="2400"/>
              <a:t>SEM/EDX and Chemical analyses</a:t>
            </a:r>
            <a:r>
              <a:rPr lang="ru-RU" sz="2400" b="0"/>
              <a:t>:</a:t>
            </a:r>
            <a:r>
              <a:rPr lang="en-US" sz="2400" b="0"/>
              <a:t> comparison of results.</a:t>
            </a:r>
            <a:br>
              <a:rPr lang="en-US" sz="2400" b="0"/>
            </a:br>
            <a:r>
              <a:rPr lang="en-US" sz="2400" b="0"/>
              <a:t>  </a:t>
            </a:r>
            <a:r>
              <a:rPr lang="ru-RU" sz="2400" b="0"/>
              <a:t> </a:t>
            </a:r>
            <a:r>
              <a:rPr lang="en-US" sz="2400" b="0"/>
              <a:t>UO</a:t>
            </a:r>
            <a:r>
              <a:rPr lang="en-US" sz="2400" b="0" baseline="-25000"/>
              <a:t>2</a:t>
            </a:r>
            <a:r>
              <a:rPr lang="en-US" sz="2400" b="0"/>
              <a:t>-SiO</a:t>
            </a:r>
            <a:r>
              <a:rPr lang="en-US" sz="2400" b="0" baseline="-25000"/>
              <a:t>2 </a:t>
            </a:r>
            <a:r>
              <a:rPr lang="en-US" sz="2400" b="0"/>
              <a:t>system</a:t>
            </a:r>
            <a:endParaRPr lang="ru-RU" sz="2400" baseline="-25000"/>
          </a:p>
          <a:p>
            <a:pPr defTabSz="762000">
              <a:lnSpc>
                <a:spcPct val="150000"/>
              </a:lnSpc>
              <a:buFont typeface="Wingdings" pitchFamily="2" charset="2"/>
              <a:buChar char="Ø"/>
            </a:pPr>
            <a:r>
              <a:rPr lang="en-US" sz="2400"/>
              <a:t> SEM/EDX, XRF and Chemical analyses</a:t>
            </a:r>
            <a:r>
              <a:rPr lang="ru-RU" sz="2400" b="0"/>
              <a:t>:</a:t>
            </a:r>
            <a:r>
              <a:rPr lang="en-US" sz="2400" b="0"/>
              <a:t> comparison of</a:t>
            </a:r>
            <a:br>
              <a:rPr lang="en-US" sz="2400" b="0"/>
            </a:br>
            <a:r>
              <a:rPr lang="en-US" sz="2400" b="0"/>
              <a:t>   results.</a:t>
            </a:r>
            <a:r>
              <a:rPr lang="ru-RU" sz="2400" b="0"/>
              <a:t> </a:t>
            </a:r>
            <a:r>
              <a:rPr lang="en-US" sz="2400" b="0"/>
              <a:t>UO</a:t>
            </a:r>
            <a:r>
              <a:rPr lang="en-US" sz="2400" b="0" baseline="-25000"/>
              <a:t>2</a:t>
            </a:r>
            <a:r>
              <a:rPr lang="en-US" sz="2400" b="0"/>
              <a:t>-CaO system</a:t>
            </a:r>
            <a:endParaRPr lang="ru-RU" sz="2400" b="0"/>
          </a:p>
          <a:p>
            <a:pPr defTabSz="762000">
              <a:lnSpc>
                <a:spcPct val="150000"/>
              </a:lnSpc>
              <a:buFont typeface="Wingdings" pitchFamily="2" charset="2"/>
              <a:buChar char="Ø"/>
            </a:pPr>
            <a:r>
              <a:rPr lang="en-US" sz="2400"/>
              <a:t>Conclusions</a:t>
            </a:r>
            <a:endParaRPr lang="en-US" sz="2000"/>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Номер слайда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FD0D3F61-85B4-47E0-823E-0D569A97AC8B}" type="slidenum">
              <a:rPr lang="en-GB" sz="1400" b="0">
                <a:solidFill>
                  <a:srgbClr val="000099"/>
                </a:solidFill>
              </a:rPr>
              <a:pPr/>
              <a:t>20</a:t>
            </a:fld>
            <a:endParaRPr lang="en-GB" sz="1400" b="0">
              <a:solidFill>
                <a:srgbClr val="000099"/>
              </a:solidFill>
            </a:endParaRPr>
          </a:p>
        </p:txBody>
      </p:sp>
      <p:sp>
        <p:nvSpPr>
          <p:cNvPr id="21507" name="Rectangle 25"/>
          <p:cNvSpPr>
            <a:spLocks noChangeArrowheads="1"/>
          </p:cNvSpPr>
          <p:nvPr/>
        </p:nvSpPr>
        <p:spPr bwMode="auto">
          <a:xfrm>
            <a:off x="2519363" y="698500"/>
            <a:ext cx="47117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lgn="ctr" defTabSz="762000"/>
            <a:endParaRPr lang="ru-RU" sz="3600">
              <a:solidFill>
                <a:srgbClr val="003399"/>
              </a:solidFill>
            </a:endParaRPr>
          </a:p>
        </p:txBody>
      </p:sp>
      <p:sp>
        <p:nvSpPr>
          <p:cNvPr id="21508" name="Rectangle 30"/>
          <p:cNvSpPr>
            <a:spLocks noGrp="1" noChangeArrowheads="1"/>
          </p:cNvSpPr>
          <p:nvPr>
            <p:ph type="title"/>
          </p:nvPr>
        </p:nvSpPr>
        <p:spPr>
          <a:xfrm>
            <a:off x="785813" y="0"/>
            <a:ext cx="7772400" cy="931863"/>
          </a:xfrm>
        </p:spPr>
        <p:txBody>
          <a:bodyPr/>
          <a:lstStyle/>
          <a:p>
            <a:r>
              <a:rPr lang="en-US" sz="3600" smtClean="0">
                <a:solidFill>
                  <a:srgbClr val="003399"/>
                </a:solidFill>
              </a:rPr>
              <a:t>Conclusions</a:t>
            </a:r>
            <a:endParaRPr lang="ru-RU" sz="3600" smtClean="0">
              <a:solidFill>
                <a:srgbClr val="003399"/>
              </a:solidFill>
            </a:endParaRPr>
          </a:p>
        </p:txBody>
      </p:sp>
      <p:sp>
        <p:nvSpPr>
          <p:cNvPr id="780319" name="Rectangle 31"/>
          <p:cNvSpPr>
            <a:spLocks noGrp="1" noChangeArrowheads="1"/>
          </p:cNvSpPr>
          <p:nvPr>
            <p:ph type="body" idx="1"/>
          </p:nvPr>
        </p:nvSpPr>
        <p:spPr>
          <a:xfrm>
            <a:off x="685800" y="977900"/>
            <a:ext cx="7772400" cy="4889500"/>
          </a:xfrm>
        </p:spPr>
        <p:txBody>
          <a:bodyPr/>
          <a:lstStyle/>
          <a:p>
            <a:pPr algn="just">
              <a:lnSpc>
                <a:spcPct val="80000"/>
              </a:lnSpc>
              <a:buFont typeface="Wingdings" pitchFamily="2" charset="2"/>
              <a:buChar char="Ø"/>
            </a:pPr>
            <a:r>
              <a:rPr lang="en-US" sz="1800" smtClean="0">
                <a:effectLst/>
              </a:rPr>
              <a:t>The application of chemical analysis allows a sufficiently precise determination of the elemental and cationic composition of corium samples. However, there exist limitations concerning the number of determined elements and analysis duration</a:t>
            </a:r>
            <a:endParaRPr lang="ru-RU" sz="1800" smtClean="0">
              <a:effectLst/>
            </a:endParaRPr>
          </a:p>
          <a:p>
            <a:pPr algn="just">
              <a:lnSpc>
                <a:spcPct val="80000"/>
              </a:lnSpc>
              <a:buFont typeface="Wingdings" pitchFamily="2" charset="2"/>
              <a:buChar char="Ø"/>
            </a:pPr>
            <a:r>
              <a:rPr lang="en-US" sz="1800" smtClean="0">
                <a:effectLst/>
              </a:rPr>
              <a:t>When constructing the liquidus line in the UO</a:t>
            </a:r>
            <a:r>
              <a:rPr lang="en-US" sz="1800" baseline="-25000" smtClean="0">
                <a:effectLst/>
              </a:rPr>
              <a:t>2</a:t>
            </a:r>
            <a:r>
              <a:rPr lang="en-US" sz="1800" smtClean="0">
                <a:effectLst/>
              </a:rPr>
              <a:t>-SiO</a:t>
            </a:r>
            <a:r>
              <a:rPr lang="en-US" sz="1800" baseline="-25000" smtClean="0">
                <a:effectLst/>
              </a:rPr>
              <a:t>2  </a:t>
            </a:r>
            <a:r>
              <a:rPr lang="en-US" sz="1800" smtClean="0">
                <a:effectLst/>
              </a:rPr>
              <a:t>phase diagram, the ChA data were used as the most reliable ones</a:t>
            </a:r>
            <a:r>
              <a:rPr lang="ru-RU" sz="1800" smtClean="0">
                <a:effectLst/>
              </a:rPr>
              <a:t>. </a:t>
            </a:r>
            <a:r>
              <a:rPr lang="en-US" sz="1800" smtClean="0">
                <a:effectLst/>
              </a:rPr>
              <a:t>The SEM/EDX</a:t>
            </a:r>
            <a:r>
              <a:rPr lang="ru-RU" sz="1800" smtClean="0">
                <a:effectLst/>
              </a:rPr>
              <a:t> </a:t>
            </a:r>
            <a:r>
              <a:rPr lang="en-US" sz="1800" smtClean="0">
                <a:effectLst/>
              </a:rPr>
              <a:t>data from the tests in the Galakhov microfurnace were used for plotting tie-lines</a:t>
            </a:r>
            <a:endParaRPr lang="ru-RU" sz="1800" smtClean="0">
              <a:effectLst/>
            </a:endParaRPr>
          </a:p>
          <a:p>
            <a:pPr algn="just">
              <a:lnSpc>
                <a:spcPct val="80000"/>
              </a:lnSpc>
              <a:buFont typeface="Wingdings" pitchFamily="2" charset="2"/>
              <a:buChar char="Ø"/>
            </a:pPr>
            <a:r>
              <a:rPr lang="en-US" sz="1800" smtClean="0">
                <a:effectLst/>
              </a:rPr>
              <a:t>When constructing the UO</a:t>
            </a:r>
            <a:r>
              <a:rPr lang="en-US" sz="1800" baseline="-25000" smtClean="0">
                <a:effectLst/>
              </a:rPr>
              <a:t>2</a:t>
            </a:r>
            <a:r>
              <a:rPr lang="en-US" sz="1800" smtClean="0">
                <a:effectLst/>
              </a:rPr>
              <a:t>-</a:t>
            </a:r>
            <a:r>
              <a:rPr lang="ru-RU" sz="1800" smtClean="0">
                <a:effectLst/>
              </a:rPr>
              <a:t>Са</a:t>
            </a:r>
            <a:r>
              <a:rPr lang="en-US" sz="1800" smtClean="0">
                <a:effectLst/>
              </a:rPr>
              <a:t>O phase diagram, both the XRF, ChA and SEM/EDX data were used</a:t>
            </a:r>
            <a:endParaRPr lang="ru-RU" sz="1800" baseline="-25000" smtClean="0">
              <a:effectLst/>
            </a:endParaRPr>
          </a:p>
          <a:p>
            <a:pPr algn="just">
              <a:lnSpc>
                <a:spcPct val="80000"/>
              </a:lnSpc>
              <a:buFont typeface="Wingdings" pitchFamily="2" charset="2"/>
              <a:buChar char="Ø"/>
            </a:pPr>
            <a:r>
              <a:rPr lang="en-US" sz="1800" smtClean="0">
                <a:effectLst/>
              </a:rPr>
              <a:t>A criterion for checking correctness of the XRF and ChA results has been chosen in the form of material balance of all the fused products</a:t>
            </a:r>
            <a:endParaRPr lang="ru-RU" sz="1800" smtClean="0">
              <a:effectLst/>
            </a:endParaRPr>
          </a:p>
          <a:p>
            <a:pPr algn="just">
              <a:lnSpc>
                <a:spcPct val="80000"/>
              </a:lnSpc>
              <a:buFont typeface="Wingdings" pitchFamily="2" charset="2"/>
              <a:buChar char="Ø"/>
            </a:pPr>
            <a:r>
              <a:rPr lang="en-US" sz="1800" smtClean="0">
                <a:effectLst/>
              </a:rPr>
              <a:t>The use of the theoretical corrections method as an alternative to the method of multiple regressions when composing calibration equations in the samples quantitative analysis makes it possible to simplify equations and reduce errors</a:t>
            </a:r>
            <a:endParaRPr lang="ru-RU" sz="1800" smtClean="0">
              <a:effectLst/>
            </a:endParaRPr>
          </a:p>
          <a:p>
            <a:pPr algn="just">
              <a:lnSpc>
                <a:spcPct val="80000"/>
              </a:lnSpc>
              <a:buFont typeface="Wingdings" pitchFamily="2" charset="2"/>
              <a:buChar char="Ø"/>
            </a:pPr>
            <a:r>
              <a:rPr lang="en-US" sz="1800" smtClean="0">
                <a:effectLst/>
              </a:rPr>
              <a:t>There is no alternative to SEM/EDX as a method for analyzing phases microstructure and composition, and for determining the limits of components solubility</a:t>
            </a:r>
            <a:endParaRPr lang="ru-RU" sz="1800" smtClean="0">
              <a:effectLst/>
            </a:endParaRPr>
          </a:p>
          <a:p>
            <a:pPr algn="just">
              <a:lnSpc>
                <a:spcPct val="80000"/>
              </a:lnSpc>
              <a:buFont typeface="Wingdings" pitchFamily="2" charset="2"/>
              <a:buChar char="Ø"/>
            </a:pPr>
            <a:r>
              <a:rPr lang="en-US" sz="1800" smtClean="0">
                <a:effectLst/>
              </a:rPr>
              <a:t>Accuracy of different methods depends on the quality of samples preparation, it is especially true for the SEM/EDX analysis</a:t>
            </a:r>
            <a:endParaRPr lang="ru-RU" sz="1800" smtClean="0">
              <a:effectLst/>
            </a:endParaRP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Номер слайда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50AFD72F-CBB5-42AF-9BBB-80F9804A9416}" type="slidenum">
              <a:rPr lang="en-GB" sz="1400" b="0">
                <a:solidFill>
                  <a:srgbClr val="000099"/>
                </a:solidFill>
              </a:rPr>
              <a:pPr/>
              <a:t>3</a:t>
            </a:fld>
            <a:endParaRPr lang="en-GB" sz="1400" b="0">
              <a:solidFill>
                <a:srgbClr val="000099"/>
              </a:solidFill>
            </a:endParaRPr>
          </a:p>
        </p:txBody>
      </p:sp>
      <p:sp>
        <p:nvSpPr>
          <p:cNvPr id="12291" name="Rectangle 4"/>
          <p:cNvSpPr>
            <a:spLocks noGrp="1" noChangeArrowheads="1"/>
          </p:cNvSpPr>
          <p:nvPr>
            <p:ph type="title"/>
          </p:nvPr>
        </p:nvSpPr>
        <p:spPr/>
        <p:txBody>
          <a:bodyPr/>
          <a:lstStyle/>
          <a:p>
            <a:r>
              <a:rPr lang="en-US" smtClean="0"/>
              <a:t> Elemental Analysis methods</a:t>
            </a:r>
            <a:endParaRPr lang="ru-RU" smtClean="0"/>
          </a:p>
        </p:txBody>
      </p:sp>
      <p:sp>
        <p:nvSpPr>
          <p:cNvPr id="827397" name="Rectangle 5"/>
          <p:cNvSpPr>
            <a:spLocks noGrp="1" noChangeArrowheads="1"/>
          </p:cNvSpPr>
          <p:nvPr>
            <p:ph type="body" sz="half" idx="1"/>
          </p:nvPr>
        </p:nvSpPr>
        <p:spPr>
          <a:xfrm>
            <a:off x="868363" y="742950"/>
            <a:ext cx="4292600" cy="2514600"/>
          </a:xfrm>
        </p:spPr>
        <p:txBody>
          <a:bodyPr/>
          <a:lstStyle/>
          <a:p>
            <a:pPr>
              <a:spcBef>
                <a:spcPct val="40000"/>
              </a:spcBef>
              <a:buFont typeface="Wingdings" pitchFamily="2" charset="2"/>
              <a:buNone/>
            </a:pPr>
            <a:r>
              <a:rPr lang="en-US" sz="2400" smtClean="0">
                <a:solidFill>
                  <a:srgbClr val="993300"/>
                </a:solidFill>
                <a:effectLst/>
              </a:rPr>
              <a:t>Elemental analysis</a:t>
            </a:r>
          </a:p>
          <a:p>
            <a:pPr>
              <a:spcBef>
                <a:spcPct val="40000"/>
              </a:spcBef>
              <a:buFont typeface="Wingdings" pitchFamily="2" charset="2"/>
              <a:buChar char="ü"/>
            </a:pPr>
            <a:r>
              <a:rPr lang="en-US" sz="2100" smtClean="0">
                <a:effectLst>
                  <a:outerShdw blurRad="38100" dist="38100" dir="2700000" algn="tl">
                    <a:srgbClr val="C0C0C0"/>
                  </a:outerShdw>
                </a:effectLst>
              </a:rPr>
              <a:t>X-ray fluorescence analysis  (XRF) </a:t>
            </a:r>
          </a:p>
          <a:p>
            <a:pPr>
              <a:spcBef>
                <a:spcPct val="40000"/>
              </a:spcBef>
              <a:buFont typeface="Wingdings" pitchFamily="2" charset="2"/>
              <a:buChar char="ü"/>
            </a:pPr>
            <a:r>
              <a:rPr lang="en-US" sz="2100" smtClean="0">
                <a:effectLst>
                  <a:outerShdw blurRad="38100" dist="38100" dir="2700000" algn="tl">
                    <a:srgbClr val="C0C0C0"/>
                  </a:outerShdw>
                </a:effectLst>
              </a:rPr>
              <a:t>Chemical analysis (Ch</a:t>
            </a:r>
            <a:r>
              <a:rPr lang="ru-RU" sz="2100" smtClean="0">
                <a:effectLst>
                  <a:outerShdw blurRad="38100" dist="38100" dir="2700000" algn="tl">
                    <a:srgbClr val="C0C0C0"/>
                  </a:outerShdw>
                </a:effectLst>
              </a:rPr>
              <a:t>А</a:t>
            </a:r>
            <a:r>
              <a:rPr lang="en-US" sz="2100" smtClean="0">
                <a:effectLst>
                  <a:outerShdw blurRad="38100" dist="38100" dir="2700000" algn="tl">
                    <a:srgbClr val="C0C0C0"/>
                  </a:outerShdw>
                </a:effectLst>
              </a:rPr>
              <a:t>)</a:t>
            </a:r>
          </a:p>
          <a:p>
            <a:pPr>
              <a:spcBef>
                <a:spcPct val="40000"/>
              </a:spcBef>
              <a:buFont typeface="Wingdings" pitchFamily="2" charset="2"/>
              <a:buChar char="ü"/>
            </a:pPr>
            <a:r>
              <a:rPr lang="en-US" sz="2100" smtClean="0">
                <a:effectLst>
                  <a:outerShdw blurRad="38100" dist="38100" dir="2700000" algn="tl">
                    <a:srgbClr val="C0C0C0"/>
                  </a:outerShdw>
                </a:effectLst>
              </a:rPr>
              <a:t>Energy-dispersive X-ray spectrometry (EDX)</a:t>
            </a:r>
          </a:p>
        </p:txBody>
      </p:sp>
      <p:sp>
        <p:nvSpPr>
          <p:cNvPr id="12293" name="Rectangle 8"/>
          <p:cNvSpPr>
            <a:spLocks noChangeArrowheads="1"/>
          </p:cNvSpPr>
          <p:nvPr/>
        </p:nvSpPr>
        <p:spPr bwMode="auto">
          <a:xfrm>
            <a:off x="771525" y="3552825"/>
            <a:ext cx="7594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type="none" w="sm" len="sm"/>
                <a:tailEnd type="none" w="sm" len="sm"/>
              </a14:hiddenLine>
            </a:ext>
          </a:extLst>
        </p:spPr>
        <p:txBody>
          <a:bodyPr lIns="93600" tIns="46800" rIns="93600" bIns="46800">
            <a:spAutoFit/>
          </a:bodyPr>
          <a:lstStyle/>
          <a:p>
            <a:r>
              <a:rPr lang="en-US" sz="2400">
                <a:solidFill>
                  <a:srgbClr val="993300"/>
                </a:solidFill>
              </a:rPr>
              <a:t>Objectives of the presentation</a:t>
            </a:r>
            <a:endParaRPr lang="ru-RU" sz="2400">
              <a:solidFill>
                <a:srgbClr val="993300"/>
              </a:solidFill>
            </a:endParaRPr>
          </a:p>
          <a:p>
            <a:r>
              <a:rPr lang="ru-RU" sz="2000"/>
              <a:t>– </a:t>
            </a:r>
            <a:r>
              <a:rPr lang="en-US" sz="2000"/>
              <a:t>compare the results of the </a:t>
            </a:r>
            <a:r>
              <a:rPr lang="ru-RU" sz="2000"/>
              <a:t>UO</a:t>
            </a:r>
            <a:r>
              <a:rPr lang="ru-RU" sz="2000" baseline="-25000"/>
              <a:t>2</a:t>
            </a:r>
            <a:r>
              <a:rPr lang="ru-RU" sz="2000"/>
              <a:t>-SiO</a:t>
            </a:r>
            <a:r>
              <a:rPr lang="ru-RU" sz="2000" baseline="-25000"/>
              <a:t>2</a:t>
            </a:r>
            <a:r>
              <a:rPr lang="ru-RU" sz="2000"/>
              <a:t> </a:t>
            </a:r>
            <a:r>
              <a:rPr lang="en-US" sz="2000"/>
              <a:t>and</a:t>
            </a:r>
            <a:r>
              <a:rPr lang="ru-RU" sz="2000"/>
              <a:t> UO</a:t>
            </a:r>
            <a:r>
              <a:rPr lang="ru-RU" sz="2000" baseline="-25000"/>
              <a:t>2</a:t>
            </a:r>
            <a:r>
              <a:rPr lang="ru-RU" sz="2000"/>
              <a:t>-</a:t>
            </a:r>
            <a:r>
              <a:rPr lang="en-US" sz="2000"/>
              <a:t>Ca</a:t>
            </a:r>
            <a:r>
              <a:rPr lang="ru-RU" sz="2000"/>
              <a:t>O</a:t>
            </a:r>
            <a:r>
              <a:rPr lang="en-US" sz="2000"/>
              <a:t> systems</a:t>
            </a:r>
          </a:p>
          <a:p>
            <a:r>
              <a:rPr lang="en-US" sz="2000"/>
              <a:t>   analysis applying alternative methods</a:t>
            </a:r>
            <a:endParaRPr lang="ru-RU" sz="2000"/>
          </a:p>
          <a:p>
            <a:r>
              <a:rPr lang="ru-RU" sz="2000"/>
              <a:t>–</a:t>
            </a:r>
            <a:r>
              <a:rPr lang="en-US" sz="2000"/>
              <a:t> elucidate the reasons of differences and select the most</a:t>
            </a:r>
            <a:br>
              <a:rPr lang="en-US" sz="2000"/>
            </a:br>
            <a:r>
              <a:rPr lang="en-US" sz="2000"/>
              <a:t>   representative results</a:t>
            </a:r>
            <a:endParaRPr lang="ru-RU" sz="2000"/>
          </a:p>
          <a:p>
            <a:r>
              <a:rPr lang="ru-RU" sz="2000"/>
              <a:t>– </a:t>
            </a:r>
            <a:r>
              <a:rPr lang="en-US" sz="2000"/>
              <a:t>highlight the perspectives of analytical methods</a:t>
            </a:r>
            <a:br>
              <a:rPr lang="en-US" sz="2000"/>
            </a:br>
            <a:r>
              <a:rPr lang="en-US" sz="2000"/>
              <a:t>   development</a:t>
            </a:r>
            <a:endParaRPr lang="ru-RU"/>
          </a:p>
        </p:txBody>
      </p:sp>
    </p:spTree>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Номер слайда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EDC57D3C-259D-4816-A471-3B4426C42CB9}" type="slidenum">
              <a:rPr lang="en-GB" sz="1400" b="0">
                <a:solidFill>
                  <a:srgbClr val="000099"/>
                </a:solidFill>
              </a:rPr>
              <a:pPr/>
              <a:t>4</a:t>
            </a:fld>
            <a:endParaRPr lang="en-GB" sz="1400" b="0">
              <a:solidFill>
                <a:srgbClr val="000099"/>
              </a:solidFill>
            </a:endParaRPr>
          </a:p>
        </p:txBody>
      </p:sp>
      <p:sp>
        <p:nvSpPr>
          <p:cNvPr id="13315" name="Rectangle 2"/>
          <p:cNvSpPr>
            <a:spLocks noGrp="1" noChangeArrowheads="1"/>
          </p:cNvSpPr>
          <p:nvPr>
            <p:ph type="title"/>
          </p:nvPr>
        </p:nvSpPr>
        <p:spPr>
          <a:xfrm>
            <a:off x="773113" y="203200"/>
            <a:ext cx="7772400" cy="652463"/>
          </a:xfrm>
        </p:spPr>
        <p:txBody>
          <a:bodyPr/>
          <a:lstStyle/>
          <a:p>
            <a:r>
              <a:rPr lang="en-US" smtClean="0"/>
              <a:t>Samples preparation for XRF and chemical analyses</a:t>
            </a:r>
            <a:endParaRPr lang="ru-RU" smtClean="0"/>
          </a:p>
        </p:txBody>
      </p:sp>
      <p:sp>
        <p:nvSpPr>
          <p:cNvPr id="870403" name="Rectangle 3"/>
          <p:cNvSpPr>
            <a:spLocks noGrp="1" noChangeArrowheads="1"/>
          </p:cNvSpPr>
          <p:nvPr>
            <p:ph type="body" idx="1"/>
          </p:nvPr>
        </p:nvSpPr>
        <p:spPr>
          <a:xfrm>
            <a:off x="685800" y="1050925"/>
            <a:ext cx="7772400" cy="4851400"/>
          </a:xfrm>
        </p:spPr>
        <p:txBody>
          <a:bodyPr/>
          <a:lstStyle/>
          <a:p>
            <a:pPr>
              <a:lnSpc>
                <a:spcPct val="80000"/>
              </a:lnSpc>
              <a:buFontTx/>
              <a:buNone/>
            </a:pPr>
            <a:r>
              <a:rPr lang="en-US" smtClean="0">
                <a:solidFill>
                  <a:srgbClr val="993300"/>
                </a:solidFill>
                <a:effectLst/>
              </a:rPr>
              <a:t>Operations in samples preparation for both XRF and Chemical analyses</a:t>
            </a:r>
            <a:r>
              <a:rPr lang="ru-RU" smtClean="0">
                <a:solidFill>
                  <a:srgbClr val="993300"/>
                </a:solidFill>
                <a:effectLst/>
              </a:rPr>
              <a:t>:</a:t>
            </a:r>
          </a:p>
          <a:p>
            <a:pPr>
              <a:lnSpc>
                <a:spcPct val="80000"/>
              </a:lnSpc>
            </a:pPr>
            <a:r>
              <a:rPr lang="en-US" sz="1600" smtClean="0">
                <a:effectLst>
                  <a:outerShdw blurRad="38100" dist="38100" dir="2700000" algn="tl">
                    <a:srgbClr val="C0C0C0"/>
                  </a:outerShdw>
                </a:effectLst>
              </a:rPr>
              <a:t>Preliminary crushing of corium samples down to particles smaller than 0.5 mm in the Abikh mortar</a:t>
            </a:r>
            <a:endParaRPr lang="ru-RU" sz="1600" smtClean="0">
              <a:effectLst>
                <a:outerShdw blurRad="38100" dist="38100" dir="2700000" algn="tl">
                  <a:srgbClr val="C0C0C0"/>
                </a:outerShdw>
              </a:effectLst>
            </a:endParaRPr>
          </a:p>
          <a:p>
            <a:pPr>
              <a:lnSpc>
                <a:spcPct val="80000"/>
              </a:lnSpc>
            </a:pPr>
            <a:r>
              <a:rPr lang="ru-RU" sz="1600" smtClean="0">
                <a:effectLst>
                  <a:outerShdw blurRad="38100" dist="38100" dir="2700000" algn="tl">
                    <a:srgbClr val="C0C0C0"/>
                  </a:outerShdw>
                </a:effectLst>
              </a:rPr>
              <a:t> </a:t>
            </a:r>
            <a:r>
              <a:rPr lang="en-US" sz="1600" smtClean="0">
                <a:effectLst>
                  <a:outerShdw blurRad="38100" dist="38100" dir="2700000" algn="tl">
                    <a:srgbClr val="C0C0C0"/>
                  </a:outerShdw>
                </a:effectLst>
              </a:rPr>
              <a:t>quartering for obtaining an average sample</a:t>
            </a:r>
            <a:endParaRPr lang="ru-RU" sz="1600" smtClean="0">
              <a:effectLst>
                <a:outerShdw blurRad="38100" dist="38100" dir="2700000" algn="tl">
                  <a:srgbClr val="C0C0C0"/>
                </a:outerShdw>
              </a:effectLst>
            </a:endParaRPr>
          </a:p>
          <a:p>
            <a:pPr>
              <a:lnSpc>
                <a:spcPct val="80000"/>
              </a:lnSpc>
            </a:pPr>
            <a:r>
              <a:rPr lang="ru-RU" sz="1600" smtClean="0">
                <a:effectLst>
                  <a:outerShdw blurRad="38100" dist="38100" dir="2700000" algn="tl">
                    <a:srgbClr val="C0C0C0"/>
                  </a:outerShdw>
                </a:effectLst>
              </a:rPr>
              <a:t> </a:t>
            </a:r>
            <a:r>
              <a:rPr lang="en-US" sz="1600" smtClean="0">
                <a:effectLst>
                  <a:outerShdw blurRad="38100" dist="38100" dir="2700000" algn="tl">
                    <a:srgbClr val="C0C0C0"/>
                  </a:outerShdw>
                </a:effectLst>
              </a:rPr>
              <a:t>the further grinding of the average sample down into particles with a size  less than 50 µm on a vibrating mill in protective atmosphere</a:t>
            </a:r>
            <a:endParaRPr lang="ru-RU" sz="1600" smtClean="0">
              <a:effectLst>
                <a:outerShdw blurRad="38100" dist="38100" dir="2700000" algn="tl">
                  <a:srgbClr val="C0C0C0"/>
                </a:outerShdw>
              </a:effectLst>
            </a:endParaRPr>
          </a:p>
          <a:p>
            <a:pPr>
              <a:lnSpc>
                <a:spcPct val="80000"/>
              </a:lnSpc>
            </a:pPr>
            <a:endParaRPr lang="ru-RU" sz="1600" smtClean="0">
              <a:effectLst>
                <a:outerShdw blurRad="38100" dist="38100" dir="2700000" algn="tl">
                  <a:srgbClr val="C0C0C0"/>
                </a:outerShdw>
              </a:effectLst>
            </a:endParaRPr>
          </a:p>
          <a:p>
            <a:pPr>
              <a:lnSpc>
                <a:spcPct val="80000"/>
              </a:lnSpc>
              <a:buFontTx/>
              <a:buNone/>
            </a:pPr>
            <a:r>
              <a:rPr lang="ru-RU" sz="1600" smtClean="0">
                <a:effectLst>
                  <a:outerShdw blurRad="38100" dist="38100" dir="2700000" algn="tl">
                    <a:srgbClr val="C0C0C0"/>
                  </a:outerShdw>
                </a:effectLst>
              </a:rPr>
              <a:t> </a:t>
            </a:r>
            <a:r>
              <a:rPr lang="ru-RU" smtClean="0">
                <a:solidFill>
                  <a:srgbClr val="993300"/>
                </a:solidFill>
                <a:effectLst/>
              </a:rPr>
              <a:t>2 </a:t>
            </a:r>
            <a:r>
              <a:rPr lang="en-US" smtClean="0">
                <a:solidFill>
                  <a:srgbClr val="993300"/>
                </a:solidFill>
                <a:effectLst/>
              </a:rPr>
              <a:t>ways of samples preparation for chemical analysis</a:t>
            </a:r>
            <a:endParaRPr lang="ru-RU" smtClean="0">
              <a:solidFill>
                <a:srgbClr val="993300"/>
              </a:solidFill>
              <a:effectLst/>
            </a:endParaRPr>
          </a:p>
          <a:p>
            <a:pPr algn="just">
              <a:lnSpc>
                <a:spcPct val="80000"/>
              </a:lnSpc>
            </a:pPr>
            <a:r>
              <a:rPr lang="en-US" sz="1600" smtClean="0">
                <a:effectLst>
                  <a:outerShdw blurRad="38100" dist="38100" dir="2700000" algn="tl">
                    <a:srgbClr val="C0C0C0"/>
                  </a:outerShdw>
                </a:effectLst>
              </a:rPr>
              <a:t>By diluting a sample weight in a mixture of concentrated orthophosphoric and sulfuric acids in the 1:2 ratio, in flowing argon</a:t>
            </a:r>
            <a:endParaRPr lang="ru-RU" sz="1600" smtClean="0">
              <a:effectLst>
                <a:outerShdw blurRad="38100" dist="38100" dir="2700000" algn="tl">
                  <a:srgbClr val="C0C0C0"/>
                </a:outerShdw>
              </a:effectLst>
            </a:endParaRPr>
          </a:p>
          <a:p>
            <a:pPr algn="just">
              <a:lnSpc>
                <a:spcPct val="80000"/>
              </a:lnSpc>
            </a:pPr>
            <a:r>
              <a:rPr lang="en-US" sz="1600" smtClean="0">
                <a:effectLst>
                  <a:outerShdw blurRad="38100" dist="38100" dir="2700000" algn="tl">
                    <a:srgbClr val="C0C0C0"/>
                  </a:outerShdw>
                </a:effectLst>
              </a:rPr>
              <a:t>By mixing a 0.1 g sample in the platinum crucible with 4 – 5 g of flux composed of sodium carbonate, borax and potassium carbonate, fusing the mixture in the muffle furnace at </a:t>
            </a:r>
            <a:r>
              <a:rPr lang="ru-RU" sz="1600" smtClean="0">
                <a:effectLst>
                  <a:outerShdw blurRad="38100" dist="38100" dir="2700000" algn="tl">
                    <a:srgbClr val="C0C0C0"/>
                  </a:outerShdw>
                </a:effectLst>
              </a:rPr>
              <a:t>900±25 °С </a:t>
            </a:r>
            <a:r>
              <a:rPr lang="en-US" sz="1600" smtClean="0">
                <a:effectLst>
                  <a:outerShdw blurRad="38100" dist="38100" dir="2700000" algn="tl">
                    <a:srgbClr val="C0C0C0"/>
                  </a:outerShdw>
                </a:effectLst>
              </a:rPr>
              <a:t>within </a:t>
            </a:r>
            <a:r>
              <a:rPr lang="ru-RU" sz="1600" smtClean="0">
                <a:effectLst>
                  <a:outerShdw blurRad="38100" dist="38100" dir="2700000" algn="tl">
                    <a:srgbClr val="C0C0C0"/>
                  </a:outerShdw>
                </a:effectLst>
              </a:rPr>
              <a:t>20–25 </a:t>
            </a:r>
            <a:r>
              <a:rPr lang="en-US" sz="1600" smtClean="0">
                <a:effectLst>
                  <a:outerShdw blurRad="38100" dist="38100" dir="2700000" algn="tl">
                    <a:srgbClr val="C0C0C0"/>
                  </a:outerShdw>
                </a:effectLst>
              </a:rPr>
              <a:t>min.</a:t>
            </a:r>
            <a:r>
              <a:rPr lang="ru-RU" sz="1600" smtClean="0">
                <a:effectLst>
                  <a:outerShdw blurRad="38100" dist="38100" dir="2700000" algn="tl">
                    <a:srgbClr val="C0C0C0"/>
                  </a:outerShdw>
                </a:effectLst>
              </a:rPr>
              <a:t>, </a:t>
            </a:r>
            <a:r>
              <a:rPr lang="en-US" sz="1600" smtClean="0">
                <a:effectLst>
                  <a:outerShdw blurRad="38100" dist="38100" dir="2700000" algn="tl">
                    <a:srgbClr val="C0C0C0"/>
                  </a:outerShdw>
                </a:effectLst>
              </a:rPr>
              <a:t>and dissolving the crucible with flux in hot hydrochloric acid</a:t>
            </a:r>
            <a:endParaRPr lang="ru-RU" sz="2000" smtClean="0">
              <a:effectLst>
                <a:outerShdw blurRad="38100" dist="38100" dir="2700000" algn="tl">
                  <a:srgbClr val="C0C0C0"/>
                </a:outerShdw>
              </a:effectLst>
            </a:endParaRPr>
          </a:p>
          <a:p>
            <a:pPr algn="just">
              <a:lnSpc>
                <a:spcPct val="80000"/>
              </a:lnSpc>
            </a:pPr>
            <a:endParaRPr lang="ru-RU" sz="1600" smtClean="0">
              <a:effectLst>
                <a:outerShdw blurRad="38100" dist="38100" dir="2700000" algn="tl">
                  <a:srgbClr val="C0C0C0"/>
                </a:outerShdw>
              </a:effectLst>
            </a:endParaRPr>
          </a:p>
          <a:p>
            <a:pPr algn="just">
              <a:lnSpc>
                <a:spcPct val="80000"/>
              </a:lnSpc>
              <a:buFont typeface="Wingdings" pitchFamily="2" charset="2"/>
              <a:buChar char="ü"/>
            </a:pPr>
            <a:r>
              <a:rPr lang="en-US" sz="1600" smtClean="0">
                <a:solidFill>
                  <a:srgbClr val="993300"/>
                </a:solidFill>
                <a:effectLst>
                  <a:outerShdw blurRad="38100" dist="38100" dir="2700000" algn="tl">
                    <a:srgbClr val="C0C0C0"/>
                  </a:outerShdw>
                </a:effectLst>
              </a:rPr>
              <a:t>Selection of a technique of sample dissolution depends on properties of a system, e.g., the incomplete dissolution of the UO</a:t>
            </a:r>
            <a:r>
              <a:rPr lang="en-US" sz="1600" baseline="-25000" smtClean="0">
                <a:solidFill>
                  <a:srgbClr val="993300"/>
                </a:solidFill>
                <a:effectLst>
                  <a:outerShdw blurRad="38100" dist="38100" dir="2700000" algn="tl">
                    <a:srgbClr val="C0C0C0"/>
                  </a:outerShdw>
                </a:effectLst>
              </a:rPr>
              <a:t>2</a:t>
            </a:r>
            <a:r>
              <a:rPr lang="en-US" sz="1600" smtClean="0">
                <a:solidFill>
                  <a:srgbClr val="993300"/>
                </a:solidFill>
                <a:effectLst>
                  <a:outerShdw blurRad="38100" dist="38100" dir="2700000" algn="tl">
                    <a:srgbClr val="C0C0C0"/>
                  </a:outerShdw>
                </a:effectLst>
              </a:rPr>
              <a:t> – SiO</a:t>
            </a:r>
            <a:r>
              <a:rPr lang="en-US" sz="1600" baseline="-25000" smtClean="0">
                <a:solidFill>
                  <a:srgbClr val="993300"/>
                </a:solidFill>
                <a:effectLst>
                  <a:outerShdw blurRad="38100" dist="38100" dir="2700000" algn="tl">
                    <a:srgbClr val="C0C0C0"/>
                  </a:outerShdw>
                </a:effectLst>
              </a:rPr>
              <a:t>2</a:t>
            </a:r>
            <a:r>
              <a:rPr lang="ru-RU" sz="1600" baseline="-25000" smtClean="0">
                <a:solidFill>
                  <a:srgbClr val="993300"/>
                </a:solidFill>
                <a:effectLst>
                  <a:outerShdw blurRad="38100" dist="38100" dir="2700000" algn="tl">
                    <a:srgbClr val="C0C0C0"/>
                  </a:outerShdw>
                </a:effectLst>
              </a:rPr>
              <a:t> </a:t>
            </a:r>
            <a:r>
              <a:rPr lang="en-US" sz="1600" smtClean="0">
                <a:solidFill>
                  <a:srgbClr val="993300"/>
                </a:solidFill>
                <a:effectLst>
                  <a:outerShdw blurRad="38100" dist="38100" dir="2700000" algn="tl">
                    <a:srgbClr val="C0C0C0"/>
                  </a:outerShdw>
                </a:effectLst>
              </a:rPr>
              <a:t>system samples in acids requires flux application</a:t>
            </a:r>
            <a:endParaRPr lang="ru-RU" sz="1600" smtClean="0">
              <a:solidFill>
                <a:srgbClr val="993300"/>
              </a:solidFill>
              <a:effectLst>
                <a:outerShdw blurRad="38100" dist="38100" dir="2700000" algn="tl">
                  <a:srgbClr val="C0C0C0"/>
                </a:outerShdw>
              </a:effectLst>
            </a:endParaRPr>
          </a:p>
          <a:p>
            <a:pPr>
              <a:lnSpc>
                <a:spcPct val="80000"/>
              </a:lnSpc>
            </a:pPr>
            <a:endParaRPr lang="ru-RU" sz="1600" smtClean="0">
              <a:solidFill>
                <a:srgbClr val="993300"/>
              </a:solidFill>
              <a:effectLst>
                <a:outerShdw blurRad="38100" dist="38100" dir="2700000" algn="tl">
                  <a:srgbClr val="C0C0C0"/>
                </a:outerShdw>
              </a:effectLst>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Номер слайда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1E610C74-F8E9-426C-82F4-09B9B1FF5363}" type="slidenum">
              <a:rPr lang="en-GB" sz="1400" b="0">
                <a:solidFill>
                  <a:srgbClr val="000099"/>
                </a:solidFill>
              </a:rPr>
              <a:pPr/>
              <a:t>5</a:t>
            </a:fld>
            <a:endParaRPr lang="en-GB" sz="1400" b="0">
              <a:solidFill>
                <a:srgbClr val="000099"/>
              </a:solidFill>
            </a:endParaRPr>
          </a:p>
        </p:txBody>
      </p:sp>
      <p:sp>
        <p:nvSpPr>
          <p:cNvPr id="14339" name="Rectangle 2"/>
          <p:cNvSpPr>
            <a:spLocks noGrp="1" noChangeArrowheads="1"/>
          </p:cNvSpPr>
          <p:nvPr>
            <p:ph type="title"/>
          </p:nvPr>
        </p:nvSpPr>
        <p:spPr>
          <a:xfrm>
            <a:off x="182563" y="307975"/>
            <a:ext cx="8961437" cy="652463"/>
          </a:xfrm>
        </p:spPr>
        <p:txBody>
          <a:bodyPr/>
          <a:lstStyle/>
          <a:p>
            <a:r>
              <a:rPr lang="en-US" smtClean="0"/>
              <a:t>X-ray fluorescence analysis  (XRF)</a:t>
            </a:r>
            <a:r>
              <a:rPr lang="ru-RU" smtClean="0"/>
              <a:t>:</a:t>
            </a:r>
            <a:r>
              <a:rPr lang="en-US" smtClean="0"/>
              <a:t> </a:t>
            </a:r>
            <a:br>
              <a:rPr lang="en-US" smtClean="0"/>
            </a:br>
            <a:r>
              <a:rPr lang="en-US" sz="2800" b="0" smtClean="0"/>
              <a:t>X-ray spectrometer SPECTROSCAN MAX-GV</a:t>
            </a:r>
            <a:endParaRPr lang="ru-RU" sz="2800" b="0" smtClean="0"/>
          </a:p>
        </p:txBody>
      </p:sp>
      <p:pic>
        <p:nvPicPr>
          <p:cNvPr id="14340" name="Picture 6"/>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0" y="1831975"/>
            <a:ext cx="4405313" cy="3586163"/>
          </a:xfrm>
          <a:noFill/>
          <a:extLst>
            <a:ext uri="{909E8E84-426E-40DD-AFC4-6F175D3DCCD1}">
              <a14:hiddenFill xmlns:a14="http://schemas.microsoft.com/office/drawing/2010/main">
                <a:solidFill>
                  <a:srgbClr val="FFFFFF"/>
                </a:solidFill>
              </a14:hiddenFill>
            </a:ext>
          </a:extLst>
        </p:spPr>
      </p:pic>
      <p:pic>
        <p:nvPicPr>
          <p:cNvPr id="14341" name="Picture 7" descr="V-complex"/>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4024313" y="2176463"/>
            <a:ext cx="4854575" cy="3024187"/>
          </a:xfr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Номер слайда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A8A67387-252F-4E3D-B737-8EB856BDCAB1}" type="slidenum">
              <a:rPr lang="en-GB" sz="1400" b="0">
                <a:solidFill>
                  <a:srgbClr val="000099"/>
                </a:solidFill>
              </a:rPr>
              <a:pPr/>
              <a:t>6</a:t>
            </a:fld>
            <a:endParaRPr lang="en-GB" sz="1400" b="0">
              <a:solidFill>
                <a:srgbClr val="000099"/>
              </a:solidFill>
            </a:endParaRPr>
          </a:p>
        </p:txBody>
      </p:sp>
      <p:sp>
        <p:nvSpPr>
          <p:cNvPr id="2053" name="Rectangle 2"/>
          <p:cNvSpPr>
            <a:spLocks noGrp="1" noChangeArrowheads="1"/>
          </p:cNvSpPr>
          <p:nvPr>
            <p:ph type="title"/>
          </p:nvPr>
        </p:nvSpPr>
        <p:spPr>
          <a:xfrm>
            <a:off x="525463" y="708025"/>
            <a:ext cx="7772400" cy="652463"/>
          </a:xfrm>
        </p:spPr>
        <p:txBody>
          <a:bodyPr/>
          <a:lstStyle/>
          <a:p>
            <a:r>
              <a:rPr lang="en-US" smtClean="0"/>
              <a:t>X-ray fluorescence analysis  (</a:t>
            </a:r>
            <a:r>
              <a:rPr lang="ru-RU" smtClean="0"/>
              <a:t>2</a:t>
            </a:r>
            <a:r>
              <a:rPr lang="en-US" smtClean="0"/>
              <a:t>)</a:t>
            </a:r>
            <a:r>
              <a:rPr lang="ru-RU" smtClean="0"/>
              <a:t>:</a:t>
            </a:r>
            <a:r>
              <a:rPr lang="en-US" smtClean="0"/>
              <a:t/>
            </a:r>
            <a:br>
              <a:rPr lang="en-US" smtClean="0"/>
            </a:br>
            <a:r>
              <a:rPr lang="en-US" smtClean="0"/>
              <a:t> </a:t>
            </a:r>
            <a:r>
              <a:rPr lang="en-US" sz="2800" b="0" smtClean="0"/>
              <a:t>Software of SPECTROSCAN MAX–GV spectrometers</a:t>
            </a:r>
            <a:r>
              <a:rPr lang="en-US" smtClean="0"/>
              <a:t> </a:t>
            </a:r>
            <a:br>
              <a:rPr lang="en-US" smtClean="0"/>
            </a:br>
            <a:endParaRPr lang="ru-RU" smtClean="0"/>
          </a:p>
        </p:txBody>
      </p:sp>
      <p:sp>
        <p:nvSpPr>
          <p:cNvPr id="832515" name="Rectangle 3"/>
          <p:cNvSpPr>
            <a:spLocks noGrp="1" noChangeArrowheads="1"/>
          </p:cNvSpPr>
          <p:nvPr>
            <p:ph type="body" sz="half" idx="1"/>
          </p:nvPr>
        </p:nvSpPr>
        <p:spPr>
          <a:xfrm>
            <a:off x="685800" y="1625600"/>
            <a:ext cx="7747000" cy="4470400"/>
          </a:xfrm>
        </p:spPr>
        <p:txBody>
          <a:bodyPr/>
          <a:lstStyle/>
          <a:p>
            <a:r>
              <a:rPr lang="en-US" sz="1400" i="1" smtClean="0">
                <a:solidFill>
                  <a:srgbClr val="993300"/>
                </a:solidFill>
                <a:effectLst/>
              </a:rPr>
              <a:t>QUALITATIVE ANALYSIS </a:t>
            </a:r>
            <a:endParaRPr lang="ru-RU" sz="1400" smtClean="0">
              <a:solidFill>
                <a:srgbClr val="993300"/>
              </a:solidFill>
              <a:effectLst/>
            </a:endParaRPr>
          </a:p>
          <a:p>
            <a:pPr>
              <a:buFontTx/>
              <a:buNone/>
            </a:pPr>
            <a:r>
              <a:rPr lang="en-US" sz="1400" smtClean="0">
                <a:effectLst/>
              </a:rPr>
              <a:t>Determination of element inventories in the specimens using their characteristic lines </a:t>
            </a:r>
          </a:p>
          <a:p>
            <a:r>
              <a:rPr lang="en-US" sz="1400" i="1" smtClean="0">
                <a:effectLst/>
              </a:rPr>
              <a:t>QUANTITAVE ANALYSIS</a:t>
            </a:r>
            <a:r>
              <a:rPr lang="en-US" sz="1400" smtClean="0">
                <a:effectLst/>
              </a:rPr>
              <a:t> </a:t>
            </a:r>
            <a:endParaRPr lang="ru-RU" sz="1400" i="1" smtClean="0">
              <a:effectLst/>
            </a:endParaRPr>
          </a:p>
          <a:p>
            <a:pPr>
              <a:buFontTx/>
              <a:buNone/>
            </a:pPr>
            <a:endParaRPr lang="en-US" sz="1400" i="1" smtClean="0">
              <a:effectLst/>
            </a:endParaRPr>
          </a:p>
          <a:p>
            <a:pPr>
              <a:buFontTx/>
              <a:buNone/>
            </a:pPr>
            <a:r>
              <a:rPr lang="ru-RU" sz="1400" i="1" smtClean="0">
                <a:effectLst/>
              </a:rPr>
              <a:t>                      </a:t>
            </a:r>
          </a:p>
          <a:p>
            <a:pPr>
              <a:buFontTx/>
              <a:buNone/>
            </a:pPr>
            <a:r>
              <a:rPr lang="ru-RU" sz="1400" i="1" smtClean="0">
                <a:effectLst/>
              </a:rPr>
              <a:t>C</a:t>
            </a:r>
            <a:r>
              <a:rPr lang="en-US" sz="1400" i="1" smtClean="0">
                <a:effectLst/>
              </a:rPr>
              <a:t>i </a:t>
            </a:r>
            <a:r>
              <a:rPr lang="ru-RU" sz="1400" smtClean="0">
                <a:effectLst/>
              </a:rPr>
              <a:t>– </a:t>
            </a:r>
            <a:r>
              <a:rPr lang="en-US" sz="1400" smtClean="0">
                <a:effectLst/>
              </a:rPr>
              <a:t>element mass fraction</a:t>
            </a:r>
            <a:r>
              <a:rPr lang="ru-RU" sz="1400" smtClean="0">
                <a:effectLst/>
              </a:rPr>
              <a:t> </a:t>
            </a:r>
            <a:endParaRPr lang="en-US" sz="1400" i="1" smtClean="0">
              <a:effectLst/>
            </a:endParaRPr>
          </a:p>
          <a:p>
            <a:pPr>
              <a:buFontTx/>
              <a:buNone/>
            </a:pPr>
            <a:r>
              <a:rPr lang="en-US" sz="1400" i="1" smtClean="0">
                <a:effectLst/>
              </a:rPr>
              <a:t>Fj</a:t>
            </a:r>
            <a:r>
              <a:rPr lang="ru-RU" sz="1400" smtClean="0">
                <a:effectLst/>
              </a:rPr>
              <a:t>  - </a:t>
            </a:r>
            <a:r>
              <a:rPr lang="en-US" sz="1400" smtClean="0">
                <a:effectLst/>
              </a:rPr>
              <a:t>is chosen from: </a:t>
            </a:r>
            <a:r>
              <a:rPr lang="en-US" sz="1400" i="1" smtClean="0">
                <a:effectLst/>
              </a:rPr>
              <a:t>Ij</a:t>
            </a:r>
            <a:r>
              <a:rPr lang="ru-RU" sz="1400" smtClean="0">
                <a:effectLst/>
              </a:rPr>
              <a:t>, </a:t>
            </a:r>
            <a:r>
              <a:rPr lang="en-US" sz="1400" i="1" smtClean="0">
                <a:effectLst/>
              </a:rPr>
              <a:t>Ii</a:t>
            </a:r>
            <a:r>
              <a:rPr lang="en-US" sz="1400" smtClean="0">
                <a:effectLst/>
                <a:sym typeface="Symbol" pitchFamily="18" charset="2"/>
              </a:rPr>
              <a:t></a:t>
            </a:r>
            <a:r>
              <a:rPr lang="en-US" sz="1400" i="1" smtClean="0">
                <a:effectLst/>
              </a:rPr>
              <a:t>Ij</a:t>
            </a:r>
            <a:r>
              <a:rPr lang="ru-RU" sz="1400" smtClean="0">
                <a:effectLst/>
              </a:rPr>
              <a:t>, </a:t>
            </a:r>
            <a:r>
              <a:rPr lang="en-US" sz="1400" i="1" smtClean="0">
                <a:effectLst/>
              </a:rPr>
              <a:t>Ii</a:t>
            </a:r>
            <a:r>
              <a:rPr lang="en-US" sz="1400" smtClean="0">
                <a:effectLst/>
              </a:rPr>
              <a:t> </a:t>
            </a:r>
            <a:r>
              <a:rPr lang="en-US" sz="1400" smtClean="0">
                <a:effectLst/>
                <a:sym typeface="Symbol" pitchFamily="18" charset="2"/>
              </a:rPr>
              <a:t></a:t>
            </a:r>
            <a:r>
              <a:rPr lang="en-US" sz="1400" smtClean="0">
                <a:effectLst/>
              </a:rPr>
              <a:t> </a:t>
            </a:r>
            <a:r>
              <a:rPr lang="en-US" sz="1400" i="1" smtClean="0">
                <a:effectLst/>
              </a:rPr>
              <a:t>Ij</a:t>
            </a:r>
            <a:r>
              <a:rPr lang="ru-RU" sz="1400" i="1" smtClean="0">
                <a:effectLst/>
              </a:rPr>
              <a:t> </a:t>
            </a:r>
            <a:r>
              <a:rPr lang="en-US" sz="1400" i="1" smtClean="0">
                <a:effectLst/>
              </a:rPr>
              <a:t>series</a:t>
            </a:r>
            <a:endParaRPr lang="ru-RU" sz="1400" i="1" smtClean="0">
              <a:effectLst/>
            </a:endParaRPr>
          </a:p>
          <a:p>
            <a:pPr>
              <a:buFontTx/>
              <a:buNone/>
            </a:pPr>
            <a:r>
              <a:rPr lang="ru-RU" sz="1400" i="1" smtClean="0">
                <a:effectLst/>
              </a:rPr>
              <a:t>I</a:t>
            </a:r>
            <a:r>
              <a:rPr lang="en-US" sz="1400" i="1" smtClean="0">
                <a:effectLst/>
              </a:rPr>
              <a:t>i</a:t>
            </a:r>
            <a:r>
              <a:rPr lang="ru-RU" sz="1400" i="1" smtClean="0">
                <a:effectLst/>
              </a:rPr>
              <a:t>, I</a:t>
            </a:r>
            <a:r>
              <a:rPr lang="en-US" sz="1400" i="1" smtClean="0">
                <a:effectLst/>
              </a:rPr>
              <a:t>j</a:t>
            </a:r>
            <a:r>
              <a:rPr lang="ru-RU" sz="1400" smtClean="0">
                <a:effectLst/>
              </a:rPr>
              <a:t> - </a:t>
            </a:r>
            <a:r>
              <a:rPr lang="en-US" sz="1400" smtClean="0">
                <a:effectLst/>
              </a:rPr>
              <a:t>intensities of measured lines</a:t>
            </a:r>
            <a:r>
              <a:rPr lang="ru-RU" sz="1400" smtClean="0">
                <a:effectLst/>
              </a:rPr>
              <a:t> </a:t>
            </a:r>
            <a:endParaRPr lang="en-US" sz="1400" i="1" smtClean="0">
              <a:effectLst/>
            </a:endParaRPr>
          </a:p>
          <a:p>
            <a:pPr>
              <a:buFontTx/>
              <a:buNone/>
            </a:pPr>
            <a:r>
              <a:rPr lang="en-US" sz="1400" i="1" smtClean="0">
                <a:effectLst/>
              </a:rPr>
              <a:t>aij</a:t>
            </a:r>
            <a:r>
              <a:rPr lang="ru-RU" sz="1400" smtClean="0">
                <a:effectLst/>
              </a:rPr>
              <a:t> - </a:t>
            </a:r>
            <a:r>
              <a:rPr lang="en-US" sz="1400" smtClean="0">
                <a:effectLst/>
              </a:rPr>
              <a:t>empirical coefficients</a:t>
            </a:r>
            <a:endParaRPr lang="ru-RU" sz="1400" i="1" smtClean="0">
              <a:effectLst/>
            </a:endParaRPr>
          </a:p>
          <a:p>
            <a:pPr>
              <a:buFontTx/>
              <a:buNone/>
            </a:pPr>
            <a:r>
              <a:rPr lang="ru-RU" sz="1400" i="1" smtClean="0">
                <a:effectLst/>
              </a:rPr>
              <a:t>Kij</a:t>
            </a:r>
            <a:r>
              <a:rPr lang="ru-RU" sz="1400" smtClean="0">
                <a:effectLst/>
              </a:rPr>
              <a:t> –</a:t>
            </a:r>
            <a:r>
              <a:rPr lang="en-US" sz="1400" smtClean="0">
                <a:effectLst/>
              </a:rPr>
              <a:t> theoretical coefficients of influence</a:t>
            </a:r>
            <a:r>
              <a:rPr lang="ru-RU" sz="1400" smtClean="0">
                <a:effectLst/>
              </a:rPr>
              <a:t> </a:t>
            </a:r>
          </a:p>
          <a:p>
            <a:pPr>
              <a:buFontTx/>
              <a:buNone/>
            </a:pPr>
            <a:r>
              <a:rPr lang="en-US" sz="1400" smtClean="0">
                <a:effectLst/>
              </a:rPr>
              <a:t>       </a:t>
            </a:r>
            <a:r>
              <a:rPr lang="ru-RU" sz="1400" smtClean="0">
                <a:effectLst/>
              </a:rPr>
              <a:t>- </a:t>
            </a:r>
            <a:r>
              <a:rPr lang="en-US" sz="1400" smtClean="0">
                <a:effectLst/>
              </a:rPr>
              <a:t>mass fraction of elements in a standard sample</a:t>
            </a:r>
            <a:r>
              <a:rPr lang="ru-RU" sz="1400" smtClean="0">
                <a:effectLst/>
              </a:rPr>
              <a:t> </a:t>
            </a:r>
            <a:endParaRPr lang="en-US" sz="1400" smtClean="0">
              <a:effectLst/>
            </a:endParaRPr>
          </a:p>
          <a:p>
            <a:pPr>
              <a:buFontTx/>
              <a:buNone/>
            </a:pPr>
            <a:r>
              <a:rPr lang="en-US" sz="1400" i="1" smtClean="0">
                <a:solidFill>
                  <a:srgbClr val="993300"/>
                </a:solidFill>
                <a:effectLst/>
              </a:rPr>
              <a:t>METHOD OF FUNDAMENTAL PARAMETERS</a:t>
            </a:r>
            <a:r>
              <a:rPr lang="ru-RU" sz="1400" smtClean="0">
                <a:effectLst/>
              </a:rPr>
              <a:t> </a:t>
            </a:r>
          </a:p>
          <a:p>
            <a:pPr>
              <a:buFontTx/>
              <a:buNone/>
            </a:pPr>
            <a:r>
              <a:rPr lang="en-US" sz="1400" smtClean="0">
                <a:effectLst/>
              </a:rPr>
              <a:t>                   </a:t>
            </a:r>
            <a:r>
              <a:rPr lang="ru-RU" sz="1400" smtClean="0">
                <a:effectLst/>
              </a:rPr>
              <a:t>Ci х F(C,C</a:t>
            </a:r>
            <a:r>
              <a:rPr lang="en-US" sz="1400" baseline="-25000" smtClean="0">
                <a:effectLst/>
              </a:rPr>
              <a:t>ue</a:t>
            </a:r>
            <a:r>
              <a:rPr lang="ru-RU" sz="1400" smtClean="0">
                <a:effectLst/>
              </a:rPr>
              <a:t>,P) = Ai х Ii,				</a:t>
            </a:r>
          </a:p>
          <a:p>
            <a:pPr>
              <a:buFontTx/>
              <a:buNone/>
            </a:pPr>
            <a:r>
              <a:rPr lang="en-US" sz="1400" smtClean="0">
                <a:effectLst/>
              </a:rPr>
              <a:t>   </a:t>
            </a:r>
            <a:r>
              <a:rPr lang="ru-RU" sz="1400" smtClean="0">
                <a:effectLst/>
              </a:rPr>
              <a:t>C –</a:t>
            </a:r>
            <a:r>
              <a:rPr lang="en-US" sz="1400" smtClean="0">
                <a:effectLst/>
              </a:rPr>
              <a:t>evaluated concentrations</a:t>
            </a:r>
            <a:r>
              <a:rPr lang="ru-RU" sz="1400" smtClean="0">
                <a:effectLst/>
              </a:rPr>
              <a:t> </a:t>
            </a:r>
          </a:p>
          <a:p>
            <a:pPr>
              <a:buFontTx/>
              <a:buNone/>
            </a:pPr>
            <a:r>
              <a:rPr lang="ru-RU" sz="1400" smtClean="0">
                <a:effectLst/>
              </a:rPr>
              <a:t> </a:t>
            </a:r>
            <a:r>
              <a:rPr lang="en-US" sz="1400" smtClean="0">
                <a:effectLst/>
              </a:rPr>
              <a:t>  </a:t>
            </a:r>
            <a:r>
              <a:rPr lang="ru-RU" sz="1400" smtClean="0">
                <a:effectLst/>
              </a:rPr>
              <a:t>C</a:t>
            </a:r>
            <a:r>
              <a:rPr lang="en-US" sz="1400" baseline="-25000" smtClean="0">
                <a:effectLst/>
              </a:rPr>
              <a:t>ue</a:t>
            </a:r>
            <a:r>
              <a:rPr lang="ru-RU" sz="1400" smtClean="0">
                <a:effectLst/>
              </a:rPr>
              <a:t> - </a:t>
            </a:r>
            <a:r>
              <a:rPr lang="en-US" sz="1400" smtClean="0">
                <a:effectLst/>
              </a:rPr>
              <a:t>concentrations of undetermined elements</a:t>
            </a:r>
            <a:r>
              <a:rPr lang="ru-RU" sz="1400" smtClean="0">
                <a:effectLst/>
              </a:rPr>
              <a:t> </a:t>
            </a:r>
          </a:p>
          <a:p>
            <a:pPr>
              <a:buFontTx/>
              <a:buNone/>
            </a:pPr>
            <a:r>
              <a:rPr lang="en-US" sz="1400" smtClean="0">
                <a:effectLst/>
              </a:rPr>
              <a:t>  </a:t>
            </a:r>
            <a:r>
              <a:rPr lang="ru-RU" sz="1400" smtClean="0">
                <a:effectLst/>
              </a:rPr>
              <a:t> P – </a:t>
            </a:r>
            <a:r>
              <a:rPr lang="en-US" sz="1400" smtClean="0">
                <a:effectLst/>
              </a:rPr>
              <a:t>function of fundamental parameters</a:t>
            </a:r>
            <a:r>
              <a:rPr lang="ru-RU" sz="1400" smtClean="0">
                <a:effectLst/>
              </a:rPr>
              <a:t> </a:t>
            </a:r>
          </a:p>
          <a:p>
            <a:pPr>
              <a:buFontTx/>
              <a:buNone/>
            </a:pPr>
            <a:r>
              <a:rPr lang="en-US" sz="1400" smtClean="0">
                <a:effectLst/>
              </a:rPr>
              <a:t>   </a:t>
            </a:r>
            <a:r>
              <a:rPr lang="ru-RU" sz="1400" smtClean="0">
                <a:effectLst/>
              </a:rPr>
              <a:t>Ii - </a:t>
            </a:r>
            <a:r>
              <a:rPr lang="en-US" sz="1400" smtClean="0">
                <a:effectLst/>
              </a:rPr>
              <a:t>measured intensity</a:t>
            </a:r>
            <a:endParaRPr lang="ru-RU" sz="1400" smtClean="0">
              <a:effectLst/>
            </a:endParaRPr>
          </a:p>
          <a:p>
            <a:pPr>
              <a:buFontTx/>
              <a:buNone/>
            </a:pPr>
            <a:r>
              <a:rPr lang="en-US" sz="1400" smtClean="0">
                <a:effectLst/>
              </a:rPr>
              <a:t>   </a:t>
            </a:r>
            <a:r>
              <a:rPr lang="ru-RU" sz="1400" smtClean="0">
                <a:effectLst/>
              </a:rPr>
              <a:t>Ai - </a:t>
            </a:r>
            <a:r>
              <a:rPr lang="en-US" sz="1400" smtClean="0">
                <a:effectLst/>
              </a:rPr>
              <a:t>instrument factor</a:t>
            </a:r>
            <a:r>
              <a:rPr lang="ru-RU" sz="1400" smtClean="0">
                <a:effectLst/>
              </a:rPr>
              <a:t> </a:t>
            </a:r>
          </a:p>
          <a:p>
            <a:pPr>
              <a:spcBef>
                <a:spcPct val="30000"/>
              </a:spcBef>
              <a:buFontTx/>
              <a:buNone/>
            </a:pPr>
            <a:endParaRPr lang="ru-RU" sz="1400" smtClean="0">
              <a:effectLst>
                <a:outerShdw blurRad="38100" dist="38100" dir="2700000" algn="tl">
                  <a:srgbClr val="C0C0C0"/>
                </a:outerShdw>
              </a:effectLst>
            </a:endParaRPr>
          </a:p>
        </p:txBody>
      </p:sp>
      <p:graphicFrame>
        <p:nvGraphicFramePr>
          <p:cNvPr id="2050" name="Object 4"/>
          <p:cNvGraphicFramePr>
            <a:graphicFrameLocks noChangeAspect="1"/>
          </p:cNvGraphicFramePr>
          <p:nvPr>
            <p:ph sz="quarter" idx="2"/>
          </p:nvPr>
        </p:nvGraphicFramePr>
        <p:xfrm>
          <a:off x="2381250" y="2378075"/>
          <a:ext cx="3886200" cy="617538"/>
        </p:xfrm>
        <a:graphic>
          <a:graphicData uri="http://schemas.openxmlformats.org/presentationml/2006/ole">
            <mc:AlternateContent xmlns:mc="http://schemas.openxmlformats.org/markup-compatibility/2006">
              <mc:Choice xmlns:v="urn:schemas-microsoft-com:vml" Requires="v">
                <p:oleObj spid="_x0000_s2057" name="Microsoft Equation 3.0" r:id="rId3" imgW="3276600" imgH="520700" progId="Equation.3">
                  <p:embed/>
                </p:oleObj>
              </mc:Choice>
              <mc:Fallback>
                <p:oleObj name="Microsoft Equation 3.0" r:id="rId3" imgW="3276600" imgH="5207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50" y="2378075"/>
                        <a:ext cx="3886200"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6"/>
          <p:cNvGraphicFramePr>
            <a:graphicFrameLocks noChangeAspect="1"/>
          </p:cNvGraphicFramePr>
          <p:nvPr>
            <p:ph sz="quarter" idx="3"/>
          </p:nvPr>
        </p:nvGraphicFramePr>
        <p:xfrm>
          <a:off x="723900" y="4184650"/>
          <a:ext cx="254000" cy="292100"/>
        </p:xfrm>
        <a:graphic>
          <a:graphicData uri="http://schemas.openxmlformats.org/presentationml/2006/ole">
            <mc:AlternateContent xmlns:mc="http://schemas.openxmlformats.org/markup-compatibility/2006">
              <mc:Choice xmlns:v="urn:schemas-microsoft-com:vml" Requires="v">
                <p:oleObj spid="_x0000_s2058" name="Microsoft Equation 3.0" r:id="rId5" imgW="253890" imgH="291973" progId="Equation.3">
                  <p:embed/>
                </p:oleObj>
              </mc:Choice>
              <mc:Fallback>
                <p:oleObj name="Microsoft Equation 3.0" r:id="rId5" imgW="253890" imgH="291973"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3900" y="4184650"/>
                        <a:ext cx="254000"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Номер слайда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B477ED74-2968-49AB-912F-D24CEA90967F}" type="slidenum">
              <a:rPr lang="en-GB" sz="1400" b="0">
                <a:solidFill>
                  <a:srgbClr val="000099"/>
                </a:solidFill>
              </a:rPr>
              <a:pPr/>
              <a:t>7</a:t>
            </a:fld>
            <a:endParaRPr lang="en-GB" sz="1400" b="0">
              <a:solidFill>
                <a:srgbClr val="000099"/>
              </a:solidFill>
            </a:endParaRPr>
          </a:p>
        </p:txBody>
      </p:sp>
      <p:sp>
        <p:nvSpPr>
          <p:cNvPr id="15363" name="Rectangle 2"/>
          <p:cNvSpPr>
            <a:spLocks noGrp="1" noChangeArrowheads="1"/>
          </p:cNvSpPr>
          <p:nvPr>
            <p:ph type="title"/>
          </p:nvPr>
        </p:nvSpPr>
        <p:spPr>
          <a:xfrm>
            <a:off x="461963" y="280988"/>
            <a:ext cx="7772400" cy="652462"/>
          </a:xfrm>
        </p:spPr>
        <p:txBody>
          <a:bodyPr/>
          <a:lstStyle/>
          <a:p>
            <a:r>
              <a:rPr lang="en-US" smtClean="0"/>
              <a:t>X-ray fluorescence analysis  (</a:t>
            </a:r>
            <a:r>
              <a:rPr lang="ru-RU" smtClean="0"/>
              <a:t>3</a:t>
            </a:r>
            <a:r>
              <a:rPr lang="en-US" smtClean="0"/>
              <a:t>)</a:t>
            </a:r>
            <a:r>
              <a:rPr lang="ru-RU" smtClean="0"/>
              <a:t>:</a:t>
            </a:r>
            <a:r>
              <a:rPr lang="en-US" smtClean="0"/>
              <a:t> </a:t>
            </a:r>
            <a:r>
              <a:rPr lang="en-US" sz="2800" smtClean="0">
                <a:solidFill>
                  <a:schemeClr val="accent2"/>
                </a:solidFill>
              </a:rPr>
              <a:t>Problems</a:t>
            </a:r>
            <a:endParaRPr lang="ru-RU" sz="2800" smtClean="0">
              <a:solidFill>
                <a:schemeClr val="accent2"/>
              </a:solidFill>
            </a:endParaRPr>
          </a:p>
        </p:txBody>
      </p:sp>
      <p:sp>
        <p:nvSpPr>
          <p:cNvPr id="15364" name="Rectangle 3"/>
          <p:cNvSpPr>
            <a:spLocks noGrp="1" noChangeArrowheads="1"/>
          </p:cNvSpPr>
          <p:nvPr>
            <p:ph type="body" idx="1"/>
          </p:nvPr>
        </p:nvSpPr>
        <p:spPr>
          <a:xfrm>
            <a:off x="296863" y="1608138"/>
            <a:ext cx="8505825" cy="4114800"/>
          </a:xfrm>
        </p:spPr>
        <p:txBody>
          <a:bodyPr/>
          <a:lstStyle/>
          <a:p>
            <a:pPr>
              <a:spcBef>
                <a:spcPct val="30000"/>
              </a:spcBef>
            </a:pPr>
            <a:r>
              <a:rPr lang="en-US" smtClean="0">
                <a:solidFill>
                  <a:srgbClr val="993300"/>
                </a:solidFill>
                <a:effectLst/>
              </a:rPr>
              <a:t>Main problems that reduce the element measurement accuracy: </a:t>
            </a:r>
            <a:endParaRPr lang="ru-RU" smtClean="0">
              <a:solidFill>
                <a:srgbClr val="993300"/>
              </a:solidFill>
              <a:effectLst/>
            </a:endParaRPr>
          </a:p>
          <a:p>
            <a:pPr>
              <a:spcBef>
                <a:spcPct val="30000"/>
              </a:spcBef>
              <a:buFontTx/>
              <a:buNone/>
            </a:pPr>
            <a:r>
              <a:rPr lang="en-US" smtClean="0">
                <a:effectLst/>
              </a:rPr>
              <a:t>    </a:t>
            </a:r>
            <a:r>
              <a:rPr lang="ru-RU" smtClean="0">
                <a:effectLst/>
              </a:rPr>
              <a:t> </a:t>
            </a:r>
            <a:r>
              <a:rPr lang="en-US" smtClean="0">
                <a:effectLst/>
              </a:rPr>
              <a:t> - transient composition of samples due to</a:t>
            </a:r>
            <a:br>
              <a:rPr lang="en-US" smtClean="0">
                <a:effectLst/>
              </a:rPr>
            </a:br>
            <a:r>
              <a:rPr lang="en-US" smtClean="0">
                <a:effectLst/>
              </a:rPr>
              <a:t>    oxygen (aliovalent oxides, metal-oxidic systems)</a:t>
            </a:r>
          </a:p>
          <a:p>
            <a:pPr>
              <a:spcBef>
                <a:spcPct val="30000"/>
              </a:spcBef>
              <a:buFontTx/>
              <a:buNone/>
            </a:pPr>
            <a:r>
              <a:rPr lang="en-US" smtClean="0">
                <a:effectLst/>
              </a:rPr>
              <a:t>      </a:t>
            </a:r>
            <a:r>
              <a:rPr lang="ru-RU" smtClean="0">
                <a:effectLst/>
              </a:rPr>
              <a:t>- </a:t>
            </a:r>
            <a:r>
              <a:rPr lang="en-US" smtClean="0">
                <a:effectLst/>
              </a:rPr>
              <a:t>different matrices, in which elements are determined</a:t>
            </a:r>
            <a:br>
              <a:rPr lang="en-US" smtClean="0">
                <a:effectLst/>
              </a:rPr>
            </a:br>
            <a:r>
              <a:rPr lang="en-US" smtClean="0">
                <a:effectLst/>
              </a:rPr>
              <a:t>    (light, heavy,  ceramics, glass, metal-like)</a:t>
            </a:r>
            <a:endParaRPr lang="ru-RU" smtClean="0">
              <a:effectLst/>
            </a:endParaRPr>
          </a:p>
          <a:p>
            <a:pPr>
              <a:spcBef>
                <a:spcPct val="30000"/>
              </a:spcBef>
              <a:buFontTx/>
              <a:buNone/>
            </a:pPr>
            <a:r>
              <a:rPr lang="en-US" smtClean="0">
                <a:effectLst/>
              </a:rPr>
              <a:t>      </a:t>
            </a:r>
            <a:r>
              <a:rPr lang="ru-RU" smtClean="0">
                <a:effectLst/>
              </a:rPr>
              <a:t>- </a:t>
            </a:r>
            <a:r>
              <a:rPr lang="en-US" smtClean="0">
                <a:effectLst/>
              </a:rPr>
              <a:t>absence of metrologically attested  standards for</a:t>
            </a:r>
            <a:br>
              <a:rPr lang="en-US" smtClean="0">
                <a:effectLst/>
              </a:rPr>
            </a:br>
            <a:r>
              <a:rPr lang="en-US" smtClean="0">
                <a:effectLst/>
              </a:rPr>
              <a:t>    corium systems</a:t>
            </a:r>
            <a:endParaRPr lang="ru-RU" smtClean="0">
              <a:effectLst/>
            </a:endParaRPr>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79FDDBCD-338F-4E1D-AB24-304E8DA9E618}" type="slidenum">
              <a:rPr lang="en-GB" sz="1400" b="0">
                <a:solidFill>
                  <a:srgbClr val="000099"/>
                </a:solidFill>
              </a:rPr>
              <a:pPr/>
              <a:t>8</a:t>
            </a:fld>
            <a:endParaRPr lang="en-GB" sz="1400" b="0">
              <a:solidFill>
                <a:srgbClr val="000099"/>
              </a:solidFill>
            </a:endParaRPr>
          </a:p>
        </p:txBody>
      </p:sp>
      <p:sp>
        <p:nvSpPr>
          <p:cNvPr id="16387" name="Rectangle 2"/>
          <p:cNvSpPr>
            <a:spLocks noGrp="1" noChangeArrowheads="1"/>
          </p:cNvSpPr>
          <p:nvPr>
            <p:ph type="title"/>
          </p:nvPr>
        </p:nvSpPr>
        <p:spPr>
          <a:xfrm>
            <a:off x="263525" y="241300"/>
            <a:ext cx="8880475" cy="652463"/>
          </a:xfrm>
        </p:spPr>
        <p:txBody>
          <a:bodyPr/>
          <a:lstStyle/>
          <a:p>
            <a:r>
              <a:rPr lang="en-US" smtClean="0"/>
              <a:t>X-ray fluorescence analysis  (</a:t>
            </a:r>
            <a:r>
              <a:rPr lang="ru-RU" smtClean="0"/>
              <a:t>4</a:t>
            </a:r>
            <a:r>
              <a:rPr lang="en-US" smtClean="0"/>
              <a:t>)</a:t>
            </a:r>
            <a:r>
              <a:rPr lang="ru-RU" smtClean="0"/>
              <a:t>:</a:t>
            </a:r>
            <a:r>
              <a:rPr lang="en-US" smtClean="0"/>
              <a:t> </a:t>
            </a:r>
            <a:br>
              <a:rPr lang="en-US" smtClean="0"/>
            </a:br>
            <a:r>
              <a:rPr lang="en-US" sz="2400" smtClean="0"/>
              <a:t>Uranium calibration lines for different fillers</a:t>
            </a:r>
            <a:endParaRPr lang="ru-RU" sz="2400" smtClean="0"/>
          </a:p>
        </p:txBody>
      </p:sp>
      <p:sp>
        <p:nvSpPr>
          <p:cNvPr id="837635" name="Rectangle 3"/>
          <p:cNvSpPr>
            <a:spLocks noGrp="1" noChangeArrowheads="1"/>
          </p:cNvSpPr>
          <p:nvPr>
            <p:ph type="body" idx="1"/>
          </p:nvPr>
        </p:nvSpPr>
        <p:spPr>
          <a:xfrm>
            <a:off x="685800" y="1219200"/>
            <a:ext cx="7772400" cy="4876800"/>
          </a:xfrm>
        </p:spPr>
        <p:txBody>
          <a:bodyPr/>
          <a:lstStyle/>
          <a:p>
            <a:pPr>
              <a:defRPr/>
            </a:pPr>
            <a:endParaRPr lang="ru-RU" smtClean="0"/>
          </a:p>
        </p:txBody>
      </p:sp>
      <p:grpSp>
        <p:nvGrpSpPr>
          <p:cNvPr id="16389" name="Group 4"/>
          <p:cNvGrpSpPr>
            <a:grpSpLocks/>
          </p:cNvGrpSpPr>
          <p:nvPr/>
        </p:nvGrpSpPr>
        <p:grpSpPr bwMode="auto">
          <a:xfrm>
            <a:off x="320675" y="1135063"/>
            <a:ext cx="8529638" cy="5192712"/>
            <a:chOff x="202" y="715"/>
            <a:chExt cx="5373" cy="3127"/>
          </a:xfrm>
        </p:grpSpPr>
        <p:pic>
          <p:nvPicPr>
            <p:cNvPr id="16390" name="Picture 5" descr="vi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 y="715"/>
              <a:ext cx="5373" cy="3127"/>
            </a:xfrm>
            <a:prstGeom prst="rect">
              <a:avLst/>
            </a:prstGeom>
            <a:noFill/>
            <a:ln w="25400">
              <a:solidFill>
                <a:srgbClr val="333399"/>
              </a:solidFill>
              <a:miter lim="800000"/>
              <a:headEnd/>
              <a:tailEnd/>
            </a:ln>
            <a:extLst>
              <a:ext uri="{909E8E84-426E-40DD-AFC4-6F175D3DCCD1}">
                <a14:hiddenFill xmlns:a14="http://schemas.microsoft.com/office/drawing/2010/main">
                  <a:solidFill>
                    <a:srgbClr val="FFFFFF"/>
                  </a:solidFill>
                </a14:hiddenFill>
              </a:ext>
            </a:extLst>
          </p:spPr>
        </p:pic>
        <p:sp>
          <p:nvSpPr>
            <p:cNvPr id="16391" name="Text Box 6"/>
            <p:cNvSpPr txBox="1">
              <a:spLocks noChangeArrowheads="1"/>
            </p:cNvSpPr>
            <p:nvPr/>
          </p:nvSpPr>
          <p:spPr bwMode="auto">
            <a:xfrm>
              <a:off x="481" y="2128"/>
              <a:ext cx="194"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b="0"/>
                <a:t>CaO</a:t>
              </a:r>
              <a:endParaRPr lang="ru-RU" sz="1000" b="0"/>
            </a:p>
          </p:txBody>
        </p:sp>
        <p:sp>
          <p:nvSpPr>
            <p:cNvPr id="16392" name="Text Box 7"/>
            <p:cNvSpPr txBox="1">
              <a:spLocks noChangeArrowheads="1"/>
            </p:cNvSpPr>
            <p:nvPr/>
          </p:nvSpPr>
          <p:spPr bwMode="auto">
            <a:xfrm>
              <a:off x="755" y="2126"/>
              <a:ext cx="194"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b="0"/>
                <a:t>FeO</a:t>
              </a:r>
              <a:endParaRPr lang="ru-RU" sz="1000" b="0"/>
            </a:p>
          </p:txBody>
        </p:sp>
        <p:sp>
          <p:nvSpPr>
            <p:cNvPr id="16393" name="Text Box 8"/>
            <p:cNvSpPr txBox="1">
              <a:spLocks noChangeArrowheads="1"/>
            </p:cNvSpPr>
            <p:nvPr/>
          </p:nvSpPr>
          <p:spPr bwMode="auto">
            <a:xfrm>
              <a:off x="1013" y="2126"/>
              <a:ext cx="194"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b="0"/>
                <a:t>SiO</a:t>
              </a:r>
              <a:r>
                <a:rPr lang="en-US" sz="1000" b="0" baseline="-25000"/>
                <a:t>2</a:t>
              </a:r>
              <a:endParaRPr lang="ru-RU" sz="1000" b="0" baseline="-25000"/>
            </a:p>
          </p:txBody>
        </p:sp>
        <p:sp>
          <p:nvSpPr>
            <p:cNvPr id="16394" name="Text Box 9"/>
            <p:cNvSpPr txBox="1">
              <a:spLocks noChangeArrowheads="1"/>
            </p:cNvSpPr>
            <p:nvPr/>
          </p:nvSpPr>
          <p:spPr bwMode="auto">
            <a:xfrm>
              <a:off x="1335" y="2130"/>
              <a:ext cx="194"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b="0"/>
                <a:t>ZrO</a:t>
              </a:r>
              <a:r>
                <a:rPr lang="en-US" sz="1000" b="0" baseline="-25000"/>
                <a:t>2</a:t>
              </a:r>
              <a:endParaRPr lang="ru-RU" sz="1000" b="0" baseline="-25000"/>
            </a:p>
          </p:txBody>
        </p:sp>
        <p:sp>
          <p:nvSpPr>
            <p:cNvPr id="16395" name="Text Box 10"/>
            <p:cNvSpPr txBox="1">
              <a:spLocks noChangeArrowheads="1"/>
            </p:cNvSpPr>
            <p:nvPr/>
          </p:nvSpPr>
          <p:spPr bwMode="auto">
            <a:xfrm>
              <a:off x="1585" y="2122"/>
              <a:ext cx="566"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spAutoFit/>
            </a:bodyPr>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lgn="ctr">
                <a:spcBef>
                  <a:spcPct val="50000"/>
                </a:spcBef>
              </a:pPr>
              <a:r>
                <a:rPr lang="en-US" sz="1000" b="0"/>
                <a:t>ZrO</a:t>
              </a:r>
              <a:r>
                <a:rPr lang="en-US" sz="1000" b="0" baseline="-25000"/>
                <a:t>2</a:t>
              </a:r>
              <a:r>
                <a:rPr lang="en-US" sz="1000" b="0"/>
                <a:t>-FeO</a:t>
              </a:r>
              <a:endParaRPr lang="ru-RU" sz="1000" b="0" baseline="-25000"/>
            </a:p>
          </p:txBody>
        </p:sp>
        <p:sp>
          <p:nvSpPr>
            <p:cNvPr id="16396" name="Text Box 11"/>
            <p:cNvSpPr txBox="1">
              <a:spLocks noChangeArrowheads="1"/>
            </p:cNvSpPr>
            <p:nvPr/>
          </p:nvSpPr>
          <p:spPr bwMode="auto">
            <a:xfrm>
              <a:off x="4967" y="1712"/>
              <a:ext cx="290" cy="177"/>
            </a:xfrm>
            <a:prstGeom prst="rect">
              <a:avLst/>
            </a:prstGeom>
            <a:solidFill>
              <a:schemeClr val="bg1"/>
            </a:solidFill>
            <a:ln>
              <a:noFill/>
            </a:ln>
            <a:extLs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CaO</a:t>
              </a:r>
              <a:endParaRPr lang="ru-RU" sz="1000"/>
            </a:p>
          </p:txBody>
        </p:sp>
        <p:sp>
          <p:nvSpPr>
            <p:cNvPr id="16397" name="Text Box 12"/>
            <p:cNvSpPr txBox="1">
              <a:spLocks noChangeArrowheads="1"/>
            </p:cNvSpPr>
            <p:nvPr/>
          </p:nvSpPr>
          <p:spPr bwMode="auto">
            <a:xfrm>
              <a:off x="4947" y="2012"/>
              <a:ext cx="296" cy="186"/>
            </a:xfrm>
            <a:prstGeom prst="rect">
              <a:avLst/>
            </a:prstGeom>
            <a:solidFill>
              <a:schemeClr val="bg1"/>
            </a:solidFill>
            <a:ln>
              <a:noFill/>
            </a:ln>
            <a:extLs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FeO</a:t>
              </a:r>
              <a:endParaRPr lang="ru-RU" sz="1000"/>
            </a:p>
          </p:txBody>
        </p:sp>
        <p:sp>
          <p:nvSpPr>
            <p:cNvPr id="16398" name="Text Box 13"/>
            <p:cNvSpPr txBox="1">
              <a:spLocks noChangeArrowheads="1"/>
            </p:cNvSpPr>
            <p:nvPr/>
          </p:nvSpPr>
          <p:spPr bwMode="auto">
            <a:xfrm>
              <a:off x="4959" y="2280"/>
              <a:ext cx="290" cy="177"/>
            </a:xfrm>
            <a:prstGeom prst="rect">
              <a:avLst/>
            </a:prstGeom>
            <a:solidFill>
              <a:schemeClr val="bg1"/>
            </a:solidFill>
            <a:ln>
              <a:noFill/>
            </a:ln>
            <a:extLs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SiO</a:t>
              </a:r>
              <a:r>
                <a:rPr lang="en-US" sz="1000" baseline="-25000"/>
                <a:t>2</a:t>
              </a:r>
              <a:endParaRPr lang="ru-RU" sz="1000" baseline="-25000"/>
            </a:p>
          </p:txBody>
        </p:sp>
        <p:sp>
          <p:nvSpPr>
            <p:cNvPr id="16399" name="Text Box 14"/>
            <p:cNvSpPr txBox="1">
              <a:spLocks noChangeArrowheads="1"/>
            </p:cNvSpPr>
            <p:nvPr/>
          </p:nvSpPr>
          <p:spPr bwMode="auto">
            <a:xfrm>
              <a:off x="4935" y="2532"/>
              <a:ext cx="344" cy="168"/>
            </a:xfrm>
            <a:prstGeom prst="rect">
              <a:avLst/>
            </a:prstGeom>
            <a:solidFill>
              <a:schemeClr val="bg1"/>
            </a:solidFill>
            <a:ln>
              <a:noFill/>
            </a:ln>
            <a:extLs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ZrO</a:t>
              </a:r>
              <a:r>
                <a:rPr lang="en-US" sz="1000" baseline="-25000"/>
                <a:t>2</a:t>
              </a:r>
              <a:endParaRPr lang="ru-RU" sz="1000" baseline="-25000"/>
            </a:p>
          </p:txBody>
        </p:sp>
        <p:sp>
          <p:nvSpPr>
            <p:cNvPr id="16400" name="Text Box 15"/>
            <p:cNvSpPr txBox="1">
              <a:spLocks noChangeArrowheads="1"/>
            </p:cNvSpPr>
            <p:nvPr/>
          </p:nvSpPr>
          <p:spPr bwMode="auto">
            <a:xfrm>
              <a:off x="4939" y="2800"/>
              <a:ext cx="399" cy="168"/>
            </a:xfrm>
            <a:prstGeom prst="rect">
              <a:avLst/>
            </a:prstGeom>
            <a:solidFill>
              <a:schemeClr val="bg1"/>
            </a:solidFill>
            <a:ln>
              <a:noFill/>
            </a:ln>
            <a:extLs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lIns="18000" tIns="10800" rIns="18000" bIns="10800"/>
            <a:lstStyle>
              <a:lvl1pPr>
                <a:defRPr sz="2800" b="1">
                  <a:solidFill>
                    <a:schemeClr val="tx1"/>
                  </a:solidFill>
                  <a:latin typeface="Arial" pitchFamily="34" charset="0"/>
                </a:defRPr>
              </a:lvl1pPr>
              <a:lvl2pPr marL="742950" indent="-285750">
                <a:defRPr sz="2800" b="1">
                  <a:solidFill>
                    <a:schemeClr val="tx1"/>
                  </a:solidFill>
                  <a:latin typeface="Arial" pitchFamily="34" charset="0"/>
                </a:defRPr>
              </a:lvl2pPr>
              <a:lvl3pPr marL="1143000" indent="-228600">
                <a:defRPr sz="2800" b="1">
                  <a:solidFill>
                    <a:schemeClr val="tx1"/>
                  </a:solidFill>
                  <a:latin typeface="Arial" pitchFamily="34" charset="0"/>
                </a:defRPr>
              </a:lvl3pPr>
              <a:lvl4pPr marL="1600200" indent="-228600">
                <a:defRPr sz="2800" b="1">
                  <a:solidFill>
                    <a:schemeClr val="tx1"/>
                  </a:solidFill>
                  <a:latin typeface="Arial" pitchFamily="34" charset="0"/>
                </a:defRPr>
              </a:lvl4pPr>
              <a:lvl5pPr marL="2057400" indent="-228600">
                <a:defRPr sz="2800" b="1">
                  <a:solidFill>
                    <a:schemeClr val="tx1"/>
                  </a:solidFill>
                  <a:latin typeface="Arial" pitchFamily="34" charset="0"/>
                </a:defRPr>
              </a:lvl5pPr>
              <a:lvl6pPr marL="2514600" indent="-228600" eaLnBrk="0" fontAlgn="base" hangingPunct="0">
                <a:spcBef>
                  <a:spcPct val="0"/>
                </a:spcBef>
                <a:spcAft>
                  <a:spcPct val="0"/>
                </a:spcAft>
                <a:defRPr sz="2800" b="1">
                  <a:solidFill>
                    <a:schemeClr val="tx1"/>
                  </a:solidFill>
                  <a:latin typeface="Arial" pitchFamily="34" charset="0"/>
                </a:defRPr>
              </a:lvl6pPr>
              <a:lvl7pPr marL="2971800" indent="-228600" eaLnBrk="0" fontAlgn="base" hangingPunct="0">
                <a:spcBef>
                  <a:spcPct val="0"/>
                </a:spcBef>
                <a:spcAft>
                  <a:spcPct val="0"/>
                </a:spcAft>
                <a:defRPr sz="2800" b="1">
                  <a:solidFill>
                    <a:schemeClr val="tx1"/>
                  </a:solidFill>
                  <a:latin typeface="Arial" pitchFamily="34" charset="0"/>
                </a:defRPr>
              </a:lvl7pPr>
              <a:lvl8pPr marL="3429000" indent="-228600" eaLnBrk="0" fontAlgn="base" hangingPunct="0">
                <a:spcBef>
                  <a:spcPct val="0"/>
                </a:spcBef>
                <a:spcAft>
                  <a:spcPct val="0"/>
                </a:spcAft>
                <a:defRPr sz="2800" b="1">
                  <a:solidFill>
                    <a:schemeClr val="tx1"/>
                  </a:solidFill>
                  <a:latin typeface="Arial" pitchFamily="34" charset="0"/>
                </a:defRPr>
              </a:lvl8pPr>
              <a:lvl9pPr marL="3886200" indent="-2286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ZrO</a:t>
              </a:r>
              <a:r>
                <a:rPr lang="en-US" sz="1000" baseline="-25000"/>
                <a:t>2</a:t>
              </a:r>
              <a:r>
                <a:rPr lang="en-US" sz="1000"/>
                <a:t>-FeO</a:t>
              </a:r>
              <a:endParaRPr lang="ru-RU" sz="1000" baseline="-25000"/>
            </a:p>
          </p:txBody>
        </p:sp>
      </p:grpSp>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Номер слайда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Arial" pitchFamily="34" charset="0"/>
              </a:defRPr>
            </a:lvl1pPr>
            <a:lvl2pPr marL="742950" indent="-285750" defTabSz="762000">
              <a:defRPr sz="2800" b="1">
                <a:solidFill>
                  <a:schemeClr val="tx1"/>
                </a:solidFill>
                <a:latin typeface="Arial" pitchFamily="34" charset="0"/>
              </a:defRPr>
            </a:lvl2pPr>
            <a:lvl3pPr marL="1143000" indent="-228600" defTabSz="762000">
              <a:defRPr sz="2800" b="1">
                <a:solidFill>
                  <a:schemeClr val="tx1"/>
                </a:solidFill>
                <a:latin typeface="Arial" pitchFamily="34" charset="0"/>
              </a:defRPr>
            </a:lvl3pPr>
            <a:lvl4pPr marL="1600200" indent="-228600" defTabSz="762000">
              <a:defRPr sz="2800" b="1">
                <a:solidFill>
                  <a:schemeClr val="tx1"/>
                </a:solidFill>
                <a:latin typeface="Arial" pitchFamily="34" charset="0"/>
              </a:defRPr>
            </a:lvl4pPr>
            <a:lvl5pPr marL="2057400" indent="-228600" defTabSz="762000">
              <a:defRPr sz="2800" b="1">
                <a:solidFill>
                  <a:schemeClr val="tx1"/>
                </a:solidFill>
                <a:latin typeface="Arial" pitchFamily="34" charset="0"/>
              </a:defRPr>
            </a:lvl5pPr>
            <a:lvl6pPr marL="2514600" indent="-228600" defTabSz="762000" eaLnBrk="0" fontAlgn="base" hangingPunct="0">
              <a:spcBef>
                <a:spcPct val="0"/>
              </a:spcBef>
              <a:spcAft>
                <a:spcPct val="0"/>
              </a:spcAft>
              <a:defRPr sz="2800" b="1">
                <a:solidFill>
                  <a:schemeClr val="tx1"/>
                </a:solidFill>
                <a:latin typeface="Arial" pitchFamily="34" charset="0"/>
              </a:defRPr>
            </a:lvl6pPr>
            <a:lvl7pPr marL="2971800" indent="-228600" defTabSz="762000" eaLnBrk="0" fontAlgn="base" hangingPunct="0">
              <a:spcBef>
                <a:spcPct val="0"/>
              </a:spcBef>
              <a:spcAft>
                <a:spcPct val="0"/>
              </a:spcAft>
              <a:defRPr sz="2800" b="1">
                <a:solidFill>
                  <a:schemeClr val="tx1"/>
                </a:solidFill>
                <a:latin typeface="Arial" pitchFamily="34" charset="0"/>
              </a:defRPr>
            </a:lvl7pPr>
            <a:lvl8pPr marL="3429000" indent="-228600" defTabSz="762000" eaLnBrk="0" fontAlgn="base" hangingPunct="0">
              <a:spcBef>
                <a:spcPct val="0"/>
              </a:spcBef>
              <a:spcAft>
                <a:spcPct val="0"/>
              </a:spcAft>
              <a:defRPr sz="2800" b="1">
                <a:solidFill>
                  <a:schemeClr val="tx1"/>
                </a:solidFill>
                <a:latin typeface="Arial" pitchFamily="34" charset="0"/>
              </a:defRPr>
            </a:lvl8pPr>
            <a:lvl9pPr marL="3886200" indent="-228600" defTabSz="762000" eaLnBrk="0" fontAlgn="base" hangingPunct="0">
              <a:spcBef>
                <a:spcPct val="0"/>
              </a:spcBef>
              <a:spcAft>
                <a:spcPct val="0"/>
              </a:spcAft>
              <a:defRPr sz="2800" b="1">
                <a:solidFill>
                  <a:schemeClr val="tx1"/>
                </a:solidFill>
                <a:latin typeface="Arial" pitchFamily="34" charset="0"/>
              </a:defRPr>
            </a:lvl9pPr>
          </a:lstStyle>
          <a:p>
            <a:r>
              <a:rPr lang="en-US" sz="1200">
                <a:solidFill>
                  <a:srgbClr val="000099"/>
                </a:solidFill>
              </a:rPr>
              <a:t>3</a:t>
            </a:r>
            <a:r>
              <a:rPr lang="en-US" sz="1200" baseline="30000">
                <a:solidFill>
                  <a:srgbClr val="000099"/>
                </a:solidFill>
              </a:rPr>
              <a:t>rd</a:t>
            </a:r>
            <a:r>
              <a:rPr lang="en-US" sz="1200">
                <a:solidFill>
                  <a:srgbClr val="000099"/>
                </a:solidFill>
              </a:rPr>
              <a:t> PRECOS Meeting, June 2, 20010, St. Petersburg</a:t>
            </a:r>
            <a:r>
              <a:rPr lang="en-GB" sz="1400" b="0">
                <a:solidFill>
                  <a:srgbClr val="000099"/>
                </a:solidFill>
              </a:rPr>
              <a:t>     </a:t>
            </a:r>
            <a:fld id="{8B970EC2-B0CC-455C-AF4B-B1BAE450F9B0}" type="slidenum">
              <a:rPr lang="en-GB" sz="1400" b="0">
                <a:solidFill>
                  <a:srgbClr val="000099"/>
                </a:solidFill>
              </a:rPr>
              <a:pPr/>
              <a:t>9</a:t>
            </a:fld>
            <a:endParaRPr lang="en-GB" sz="1400" b="0">
              <a:solidFill>
                <a:srgbClr val="000099"/>
              </a:solidFill>
            </a:endParaRPr>
          </a:p>
        </p:txBody>
      </p:sp>
      <p:sp>
        <p:nvSpPr>
          <p:cNvPr id="3076" name="Rectangle 2"/>
          <p:cNvSpPr>
            <a:spLocks noGrp="1" noChangeArrowheads="1"/>
          </p:cNvSpPr>
          <p:nvPr>
            <p:ph type="title"/>
          </p:nvPr>
        </p:nvSpPr>
        <p:spPr>
          <a:xfrm>
            <a:off x="179388" y="260350"/>
            <a:ext cx="8964612" cy="652463"/>
          </a:xfrm>
        </p:spPr>
        <p:txBody>
          <a:bodyPr/>
          <a:lstStyle/>
          <a:p>
            <a:r>
              <a:rPr lang="en-US" smtClean="0"/>
              <a:t>X-ray fluorescence analysis  (</a:t>
            </a:r>
            <a:r>
              <a:rPr lang="ru-RU" smtClean="0"/>
              <a:t>5</a:t>
            </a:r>
            <a:r>
              <a:rPr lang="en-US" smtClean="0"/>
              <a:t>)</a:t>
            </a:r>
            <a:r>
              <a:rPr lang="ru-RU" smtClean="0"/>
              <a:t>:</a:t>
            </a:r>
            <a:r>
              <a:rPr lang="en-US" smtClean="0"/>
              <a:t> </a:t>
            </a:r>
            <a:br>
              <a:rPr lang="en-US" smtClean="0"/>
            </a:br>
            <a:r>
              <a:rPr lang="en-US" sz="2400" smtClean="0"/>
              <a:t>Improvement of uranium  calibration characteristics  by its dilution with  zinc oxide and holmium oxide</a:t>
            </a:r>
            <a:endParaRPr lang="ru-RU" sz="2400" smtClean="0"/>
          </a:p>
        </p:txBody>
      </p:sp>
      <p:graphicFrame>
        <p:nvGraphicFramePr>
          <p:cNvPr id="3074" name="Object 4"/>
          <p:cNvGraphicFramePr>
            <a:graphicFrameLocks noChangeAspect="1"/>
          </p:cNvGraphicFramePr>
          <p:nvPr>
            <p:ph idx="1"/>
          </p:nvPr>
        </p:nvGraphicFramePr>
        <p:xfrm>
          <a:off x="685800" y="1981200"/>
          <a:ext cx="7772400" cy="4114800"/>
        </p:xfrm>
        <a:graphic>
          <a:graphicData uri="http://schemas.openxmlformats.org/presentationml/2006/ole">
            <mc:AlternateContent xmlns:mc="http://schemas.openxmlformats.org/markup-compatibility/2006">
              <mc:Choice xmlns:v="urn:schemas-microsoft-com:vml" Requires="v">
                <p:oleObj spid="_x0000_s3095" name="Диаграмма" r:id="rId3" imgW="7772400" imgH="4114800" progId="MSGraph.Chart.8">
                  <p:embed followColorScheme="full"/>
                </p:oleObj>
              </mc:Choice>
              <mc:Fallback>
                <p:oleObj name="Диаграмма" r:id="rId3" imgW="7772400" imgH="4114800"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981200"/>
                        <a:ext cx="7772400" cy="4114800"/>
                      </a:xfrm>
                      <a:prstGeom prst="rect">
                        <a:avLst/>
                      </a:prstGeom>
                    </p:spPr>
                  </p:pic>
                </p:oleObj>
              </mc:Fallback>
            </mc:AlternateContent>
          </a:graphicData>
        </a:graphic>
      </p:graphicFrame>
      <p:grpSp>
        <p:nvGrpSpPr>
          <p:cNvPr id="3087" name="Group 15"/>
          <p:cNvGrpSpPr>
            <a:grpSpLocks/>
          </p:cNvGrpSpPr>
          <p:nvPr/>
        </p:nvGrpSpPr>
        <p:grpSpPr bwMode="auto">
          <a:xfrm>
            <a:off x="276225" y="1377950"/>
            <a:ext cx="8664575" cy="5046663"/>
            <a:chOff x="174" y="717"/>
            <a:chExt cx="5458" cy="3179"/>
          </a:xfrm>
        </p:grpSpPr>
        <p:pic>
          <p:nvPicPr>
            <p:cNvPr id="3088" name="Picture 16" descr="vit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 y="717"/>
              <a:ext cx="5458" cy="3179"/>
            </a:xfrm>
            <a:prstGeom prst="rect">
              <a:avLst/>
            </a:prstGeom>
            <a:noFill/>
            <a:extLst>
              <a:ext uri="{909E8E84-426E-40DD-AFC4-6F175D3DCCD1}">
                <a14:hiddenFill xmlns:a14="http://schemas.microsoft.com/office/drawing/2010/main">
                  <a:solidFill>
                    <a:srgbClr val="FFFFFF"/>
                  </a:solidFill>
                </a14:hiddenFill>
              </a:ext>
            </a:extLst>
          </p:spPr>
        </p:pic>
        <p:sp>
          <p:nvSpPr>
            <p:cNvPr id="3089" name="Text Box 17"/>
            <p:cNvSpPr txBox="1">
              <a:spLocks noChangeArrowheads="1"/>
            </p:cNvSpPr>
            <p:nvPr/>
          </p:nvSpPr>
          <p:spPr bwMode="auto">
            <a:xfrm>
              <a:off x="5008" y="1764"/>
              <a:ext cx="240" cy="168"/>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lstStyle>
              <a:lvl1pPr>
                <a:defRPr sz="2800" b="1">
                  <a:solidFill>
                    <a:schemeClr val="tx1"/>
                  </a:solidFill>
                  <a:latin typeface="Arial" pitchFamily="34" charset="0"/>
                </a:defRPr>
              </a:lvl1pPr>
              <a:lvl2pPr marL="571500">
                <a:defRPr sz="2800" b="1">
                  <a:solidFill>
                    <a:schemeClr val="tx1"/>
                  </a:solidFill>
                  <a:latin typeface="Arial" pitchFamily="34" charset="0"/>
                </a:defRPr>
              </a:lvl2pPr>
              <a:lvl3pPr marL="1143000">
                <a:defRPr sz="2800" b="1">
                  <a:solidFill>
                    <a:schemeClr val="tx1"/>
                  </a:solidFill>
                  <a:latin typeface="Arial" pitchFamily="34" charset="0"/>
                </a:defRPr>
              </a:lvl3pPr>
              <a:lvl4pPr marL="1714500">
                <a:defRPr sz="2800" b="1">
                  <a:solidFill>
                    <a:schemeClr val="tx1"/>
                  </a:solidFill>
                  <a:latin typeface="Arial" pitchFamily="34" charset="0"/>
                </a:defRPr>
              </a:lvl4pPr>
              <a:lvl5pPr marL="2286000">
                <a:defRPr sz="2800" b="1">
                  <a:solidFill>
                    <a:schemeClr val="tx1"/>
                  </a:solidFill>
                  <a:latin typeface="Arial" pitchFamily="34" charset="0"/>
                </a:defRPr>
              </a:lvl5pPr>
              <a:lvl6pPr marL="2743200" eaLnBrk="0" fontAlgn="base" hangingPunct="0">
                <a:spcBef>
                  <a:spcPct val="0"/>
                </a:spcBef>
                <a:spcAft>
                  <a:spcPct val="0"/>
                </a:spcAft>
                <a:defRPr sz="2800" b="1">
                  <a:solidFill>
                    <a:schemeClr val="tx1"/>
                  </a:solidFill>
                  <a:latin typeface="Arial" pitchFamily="34" charset="0"/>
                </a:defRPr>
              </a:lvl6pPr>
              <a:lvl7pPr marL="3200400" eaLnBrk="0" fontAlgn="base" hangingPunct="0">
                <a:spcBef>
                  <a:spcPct val="0"/>
                </a:spcBef>
                <a:spcAft>
                  <a:spcPct val="0"/>
                </a:spcAft>
                <a:defRPr sz="2800" b="1">
                  <a:solidFill>
                    <a:schemeClr val="tx1"/>
                  </a:solidFill>
                  <a:latin typeface="Arial" pitchFamily="34" charset="0"/>
                </a:defRPr>
              </a:lvl7pPr>
              <a:lvl8pPr marL="3657600" eaLnBrk="0" fontAlgn="base" hangingPunct="0">
                <a:spcBef>
                  <a:spcPct val="0"/>
                </a:spcBef>
                <a:spcAft>
                  <a:spcPct val="0"/>
                </a:spcAft>
                <a:defRPr sz="2800" b="1">
                  <a:solidFill>
                    <a:schemeClr val="tx1"/>
                  </a:solidFill>
                  <a:latin typeface="Arial" pitchFamily="34" charset="0"/>
                </a:defRPr>
              </a:lvl8pPr>
              <a:lvl9pPr marL="41148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ZrO</a:t>
              </a:r>
              <a:r>
                <a:rPr lang="en-US" sz="1000" baseline="-25000"/>
                <a:t>2</a:t>
              </a:r>
              <a:endParaRPr lang="ru-RU" sz="1000" baseline="-25000"/>
            </a:p>
          </p:txBody>
        </p:sp>
        <p:sp>
          <p:nvSpPr>
            <p:cNvPr id="3090" name="Text Box 18"/>
            <p:cNvSpPr txBox="1">
              <a:spLocks noChangeArrowheads="1"/>
            </p:cNvSpPr>
            <p:nvPr/>
          </p:nvSpPr>
          <p:spPr bwMode="auto">
            <a:xfrm>
              <a:off x="5025" y="2046"/>
              <a:ext cx="264" cy="168"/>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lstStyle>
              <a:lvl1pPr>
                <a:defRPr sz="2800" b="1">
                  <a:solidFill>
                    <a:schemeClr val="tx1"/>
                  </a:solidFill>
                  <a:latin typeface="Arial" pitchFamily="34" charset="0"/>
                </a:defRPr>
              </a:lvl1pPr>
              <a:lvl2pPr marL="571500">
                <a:defRPr sz="2800" b="1">
                  <a:solidFill>
                    <a:schemeClr val="tx1"/>
                  </a:solidFill>
                  <a:latin typeface="Arial" pitchFamily="34" charset="0"/>
                </a:defRPr>
              </a:lvl2pPr>
              <a:lvl3pPr marL="1143000">
                <a:defRPr sz="2800" b="1">
                  <a:solidFill>
                    <a:schemeClr val="tx1"/>
                  </a:solidFill>
                  <a:latin typeface="Arial" pitchFamily="34" charset="0"/>
                </a:defRPr>
              </a:lvl3pPr>
              <a:lvl4pPr marL="1714500">
                <a:defRPr sz="2800" b="1">
                  <a:solidFill>
                    <a:schemeClr val="tx1"/>
                  </a:solidFill>
                  <a:latin typeface="Arial" pitchFamily="34" charset="0"/>
                </a:defRPr>
              </a:lvl4pPr>
              <a:lvl5pPr marL="2286000">
                <a:defRPr sz="2800" b="1">
                  <a:solidFill>
                    <a:schemeClr val="tx1"/>
                  </a:solidFill>
                  <a:latin typeface="Arial" pitchFamily="34" charset="0"/>
                </a:defRPr>
              </a:lvl5pPr>
              <a:lvl6pPr marL="2743200" eaLnBrk="0" fontAlgn="base" hangingPunct="0">
                <a:spcBef>
                  <a:spcPct val="0"/>
                </a:spcBef>
                <a:spcAft>
                  <a:spcPct val="0"/>
                </a:spcAft>
                <a:defRPr sz="2800" b="1">
                  <a:solidFill>
                    <a:schemeClr val="tx1"/>
                  </a:solidFill>
                  <a:latin typeface="Arial" pitchFamily="34" charset="0"/>
                </a:defRPr>
              </a:lvl6pPr>
              <a:lvl7pPr marL="3200400" eaLnBrk="0" fontAlgn="base" hangingPunct="0">
                <a:spcBef>
                  <a:spcPct val="0"/>
                </a:spcBef>
                <a:spcAft>
                  <a:spcPct val="0"/>
                </a:spcAft>
                <a:defRPr sz="2800" b="1">
                  <a:solidFill>
                    <a:schemeClr val="tx1"/>
                  </a:solidFill>
                  <a:latin typeface="Arial" pitchFamily="34" charset="0"/>
                </a:defRPr>
              </a:lvl7pPr>
              <a:lvl8pPr marL="3657600" eaLnBrk="0" fontAlgn="base" hangingPunct="0">
                <a:spcBef>
                  <a:spcPct val="0"/>
                </a:spcBef>
                <a:spcAft>
                  <a:spcPct val="0"/>
                </a:spcAft>
                <a:defRPr sz="2800" b="1">
                  <a:solidFill>
                    <a:schemeClr val="tx1"/>
                  </a:solidFill>
                  <a:latin typeface="Arial" pitchFamily="34" charset="0"/>
                </a:defRPr>
              </a:lvl8pPr>
              <a:lvl9pPr marL="41148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ZnO</a:t>
              </a:r>
              <a:endParaRPr lang="ru-RU" sz="1000" baseline="-25000"/>
            </a:p>
          </p:txBody>
        </p:sp>
        <p:sp>
          <p:nvSpPr>
            <p:cNvPr id="3091" name="Text Box 19"/>
            <p:cNvSpPr txBox="1">
              <a:spLocks noChangeArrowheads="1"/>
            </p:cNvSpPr>
            <p:nvPr/>
          </p:nvSpPr>
          <p:spPr bwMode="auto">
            <a:xfrm>
              <a:off x="5000" y="2340"/>
              <a:ext cx="280" cy="208"/>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lstStyle>
              <a:lvl1pPr>
                <a:defRPr sz="2800" b="1">
                  <a:solidFill>
                    <a:schemeClr val="tx1"/>
                  </a:solidFill>
                  <a:latin typeface="Arial" pitchFamily="34" charset="0"/>
                </a:defRPr>
              </a:lvl1pPr>
              <a:lvl2pPr marL="571500">
                <a:defRPr sz="2800" b="1">
                  <a:solidFill>
                    <a:schemeClr val="tx1"/>
                  </a:solidFill>
                  <a:latin typeface="Arial" pitchFamily="34" charset="0"/>
                </a:defRPr>
              </a:lvl2pPr>
              <a:lvl3pPr marL="1143000">
                <a:defRPr sz="2800" b="1">
                  <a:solidFill>
                    <a:schemeClr val="tx1"/>
                  </a:solidFill>
                  <a:latin typeface="Arial" pitchFamily="34" charset="0"/>
                </a:defRPr>
              </a:lvl3pPr>
              <a:lvl4pPr marL="1714500">
                <a:defRPr sz="2800" b="1">
                  <a:solidFill>
                    <a:schemeClr val="tx1"/>
                  </a:solidFill>
                  <a:latin typeface="Arial" pitchFamily="34" charset="0"/>
                </a:defRPr>
              </a:lvl4pPr>
              <a:lvl5pPr marL="2286000">
                <a:defRPr sz="2800" b="1">
                  <a:solidFill>
                    <a:schemeClr val="tx1"/>
                  </a:solidFill>
                  <a:latin typeface="Arial" pitchFamily="34" charset="0"/>
                </a:defRPr>
              </a:lvl5pPr>
              <a:lvl6pPr marL="2743200" eaLnBrk="0" fontAlgn="base" hangingPunct="0">
                <a:spcBef>
                  <a:spcPct val="0"/>
                </a:spcBef>
                <a:spcAft>
                  <a:spcPct val="0"/>
                </a:spcAft>
                <a:defRPr sz="2800" b="1">
                  <a:solidFill>
                    <a:schemeClr val="tx1"/>
                  </a:solidFill>
                  <a:latin typeface="Arial" pitchFamily="34" charset="0"/>
                </a:defRPr>
              </a:lvl6pPr>
              <a:lvl7pPr marL="3200400" eaLnBrk="0" fontAlgn="base" hangingPunct="0">
                <a:spcBef>
                  <a:spcPct val="0"/>
                </a:spcBef>
                <a:spcAft>
                  <a:spcPct val="0"/>
                </a:spcAft>
                <a:defRPr sz="2800" b="1">
                  <a:solidFill>
                    <a:schemeClr val="tx1"/>
                  </a:solidFill>
                  <a:latin typeface="Arial" pitchFamily="34" charset="0"/>
                </a:defRPr>
              </a:lvl7pPr>
              <a:lvl8pPr marL="3657600" eaLnBrk="0" fontAlgn="base" hangingPunct="0">
                <a:spcBef>
                  <a:spcPct val="0"/>
                </a:spcBef>
                <a:spcAft>
                  <a:spcPct val="0"/>
                </a:spcAft>
                <a:defRPr sz="2800" b="1">
                  <a:solidFill>
                    <a:schemeClr val="tx1"/>
                  </a:solidFill>
                  <a:latin typeface="Arial" pitchFamily="34" charset="0"/>
                </a:defRPr>
              </a:lvl8pPr>
              <a:lvl9pPr marL="41148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1000"/>
                <a:t>Ho</a:t>
              </a:r>
              <a:r>
                <a:rPr lang="en-US" sz="1000" baseline="-25000"/>
                <a:t>2</a:t>
              </a:r>
              <a:r>
                <a:rPr lang="en-US" sz="1000"/>
                <a:t>O</a:t>
              </a:r>
              <a:r>
                <a:rPr lang="en-US" sz="1000" baseline="-25000"/>
                <a:t>3</a:t>
              </a:r>
              <a:endParaRPr lang="ru-RU" sz="1000" baseline="-25000"/>
            </a:p>
          </p:txBody>
        </p:sp>
        <p:sp>
          <p:nvSpPr>
            <p:cNvPr id="3092" name="Text Box 20"/>
            <p:cNvSpPr txBox="1">
              <a:spLocks noChangeArrowheads="1"/>
            </p:cNvSpPr>
            <p:nvPr/>
          </p:nvSpPr>
          <p:spPr bwMode="auto">
            <a:xfrm>
              <a:off x="464" y="2172"/>
              <a:ext cx="280" cy="1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lstStyle>
              <a:lvl1pPr>
                <a:defRPr sz="2800" b="1">
                  <a:solidFill>
                    <a:schemeClr val="tx1"/>
                  </a:solidFill>
                  <a:latin typeface="Arial" pitchFamily="34" charset="0"/>
                </a:defRPr>
              </a:lvl1pPr>
              <a:lvl2pPr marL="571500">
                <a:defRPr sz="2800" b="1">
                  <a:solidFill>
                    <a:schemeClr val="tx1"/>
                  </a:solidFill>
                  <a:latin typeface="Arial" pitchFamily="34" charset="0"/>
                </a:defRPr>
              </a:lvl2pPr>
              <a:lvl3pPr marL="1143000">
                <a:defRPr sz="2800" b="1">
                  <a:solidFill>
                    <a:schemeClr val="tx1"/>
                  </a:solidFill>
                  <a:latin typeface="Arial" pitchFamily="34" charset="0"/>
                </a:defRPr>
              </a:lvl3pPr>
              <a:lvl4pPr marL="1714500">
                <a:defRPr sz="2800" b="1">
                  <a:solidFill>
                    <a:schemeClr val="tx1"/>
                  </a:solidFill>
                  <a:latin typeface="Arial" pitchFamily="34" charset="0"/>
                </a:defRPr>
              </a:lvl4pPr>
              <a:lvl5pPr marL="2286000">
                <a:defRPr sz="2800" b="1">
                  <a:solidFill>
                    <a:schemeClr val="tx1"/>
                  </a:solidFill>
                  <a:latin typeface="Arial" pitchFamily="34" charset="0"/>
                </a:defRPr>
              </a:lvl5pPr>
              <a:lvl6pPr marL="2743200" eaLnBrk="0" fontAlgn="base" hangingPunct="0">
                <a:spcBef>
                  <a:spcPct val="0"/>
                </a:spcBef>
                <a:spcAft>
                  <a:spcPct val="0"/>
                </a:spcAft>
                <a:defRPr sz="2800" b="1">
                  <a:solidFill>
                    <a:schemeClr val="tx1"/>
                  </a:solidFill>
                  <a:latin typeface="Arial" pitchFamily="34" charset="0"/>
                </a:defRPr>
              </a:lvl6pPr>
              <a:lvl7pPr marL="3200400" eaLnBrk="0" fontAlgn="base" hangingPunct="0">
                <a:spcBef>
                  <a:spcPct val="0"/>
                </a:spcBef>
                <a:spcAft>
                  <a:spcPct val="0"/>
                </a:spcAft>
                <a:defRPr sz="2800" b="1">
                  <a:solidFill>
                    <a:schemeClr val="tx1"/>
                  </a:solidFill>
                  <a:latin typeface="Arial" pitchFamily="34" charset="0"/>
                </a:defRPr>
              </a:lvl7pPr>
              <a:lvl8pPr marL="3657600" eaLnBrk="0" fontAlgn="base" hangingPunct="0">
                <a:spcBef>
                  <a:spcPct val="0"/>
                </a:spcBef>
                <a:spcAft>
                  <a:spcPct val="0"/>
                </a:spcAft>
                <a:defRPr sz="2800" b="1">
                  <a:solidFill>
                    <a:schemeClr val="tx1"/>
                  </a:solidFill>
                  <a:latin typeface="Arial" pitchFamily="34" charset="0"/>
                </a:defRPr>
              </a:lvl8pPr>
              <a:lvl9pPr marL="41148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800"/>
                <a:t>ZrO</a:t>
              </a:r>
              <a:r>
                <a:rPr lang="en-US" sz="800" baseline="-25000"/>
                <a:t>2</a:t>
              </a:r>
              <a:endParaRPr lang="ru-RU" sz="800" baseline="-25000"/>
            </a:p>
          </p:txBody>
        </p:sp>
        <p:sp>
          <p:nvSpPr>
            <p:cNvPr id="3093" name="Text Box 21"/>
            <p:cNvSpPr txBox="1">
              <a:spLocks noChangeArrowheads="1"/>
            </p:cNvSpPr>
            <p:nvPr/>
          </p:nvSpPr>
          <p:spPr bwMode="auto">
            <a:xfrm>
              <a:off x="865" y="2174"/>
              <a:ext cx="160" cy="7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lstStyle>
              <a:lvl1pPr>
                <a:defRPr sz="2800" b="1">
                  <a:solidFill>
                    <a:schemeClr val="tx1"/>
                  </a:solidFill>
                  <a:latin typeface="Arial" pitchFamily="34" charset="0"/>
                </a:defRPr>
              </a:lvl1pPr>
              <a:lvl2pPr marL="571500">
                <a:defRPr sz="2800" b="1">
                  <a:solidFill>
                    <a:schemeClr val="tx1"/>
                  </a:solidFill>
                  <a:latin typeface="Arial" pitchFamily="34" charset="0"/>
                </a:defRPr>
              </a:lvl2pPr>
              <a:lvl3pPr marL="1143000">
                <a:defRPr sz="2800" b="1">
                  <a:solidFill>
                    <a:schemeClr val="tx1"/>
                  </a:solidFill>
                  <a:latin typeface="Arial" pitchFamily="34" charset="0"/>
                </a:defRPr>
              </a:lvl3pPr>
              <a:lvl4pPr marL="1714500">
                <a:defRPr sz="2800" b="1">
                  <a:solidFill>
                    <a:schemeClr val="tx1"/>
                  </a:solidFill>
                  <a:latin typeface="Arial" pitchFamily="34" charset="0"/>
                </a:defRPr>
              </a:lvl4pPr>
              <a:lvl5pPr marL="2286000">
                <a:defRPr sz="2800" b="1">
                  <a:solidFill>
                    <a:schemeClr val="tx1"/>
                  </a:solidFill>
                  <a:latin typeface="Arial" pitchFamily="34" charset="0"/>
                </a:defRPr>
              </a:lvl5pPr>
              <a:lvl6pPr marL="2743200" eaLnBrk="0" fontAlgn="base" hangingPunct="0">
                <a:spcBef>
                  <a:spcPct val="0"/>
                </a:spcBef>
                <a:spcAft>
                  <a:spcPct val="0"/>
                </a:spcAft>
                <a:defRPr sz="2800" b="1">
                  <a:solidFill>
                    <a:schemeClr val="tx1"/>
                  </a:solidFill>
                  <a:latin typeface="Arial" pitchFamily="34" charset="0"/>
                </a:defRPr>
              </a:lvl6pPr>
              <a:lvl7pPr marL="3200400" eaLnBrk="0" fontAlgn="base" hangingPunct="0">
                <a:spcBef>
                  <a:spcPct val="0"/>
                </a:spcBef>
                <a:spcAft>
                  <a:spcPct val="0"/>
                </a:spcAft>
                <a:defRPr sz="2800" b="1">
                  <a:solidFill>
                    <a:schemeClr val="tx1"/>
                  </a:solidFill>
                  <a:latin typeface="Arial" pitchFamily="34" charset="0"/>
                </a:defRPr>
              </a:lvl7pPr>
              <a:lvl8pPr marL="3657600" eaLnBrk="0" fontAlgn="base" hangingPunct="0">
                <a:spcBef>
                  <a:spcPct val="0"/>
                </a:spcBef>
                <a:spcAft>
                  <a:spcPct val="0"/>
                </a:spcAft>
                <a:defRPr sz="2800" b="1">
                  <a:solidFill>
                    <a:schemeClr val="tx1"/>
                  </a:solidFill>
                  <a:latin typeface="Arial" pitchFamily="34" charset="0"/>
                </a:defRPr>
              </a:lvl8pPr>
              <a:lvl9pPr marL="41148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800"/>
                <a:t>ZnO</a:t>
              </a:r>
              <a:endParaRPr lang="ru-RU" sz="800" baseline="-25000"/>
            </a:p>
          </p:txBody>
        </p:sp>
        <p:sp>
          <p:nvSpPr>
            <p:cNvPr id="3094" name="Text Box 22"/>
            <p:cNvSpPr txBox="1">
              <a:spLocks noChangeArrowheads="1"/>
            </p:cNvSpPr>
            <p:nvPr/>
          </p:nvSpPr>
          <p:spPr bwMode="auto">
            <a:xfrm>
              <a:off x="1172" y="2172"/>
              <a:ext cx="280" cy="9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lstStyle>
              <a:lvl1pPr>
                <a:defRPr sz="2800" b="1">
                  <a:solidFill>
                    <a:schemeClr val="tx1"/>
                  </a:solidFill>
                  <a:latin typeface="Arial" pitchFamily="34" charset="0"/>
                </a:defRPr>
              </a:lvl1pPr>
              <a:lvl2pPr marL="571500">
                <a:defRPr sz="2800" b="1">
                  <a:solidFill>
                    <a:schemeClr val="tx1"/>
                  </a:solidFill>
                  <a:latin typeface="Arial" pitchFamily="34" charset="0"/>
                </a:defRPr>
              </a:lvl2pPr>
              <a:lvl3pPr marL="1143000">
                <a:defRPr sz="2800" b="1">
                  <a:solidFill>
                    <a:schemeClr val="tx1"/>
                  </a:solidFill>
                  <a:latin typeface="Arial" pitchFamily="34" charset="0"/>
                </a:defRPr>
              </a:lvl3pPr>
              <a:lvl4pPr marL="1714500">
                <a:defRPr sz="2800" b="1">
                  <a:solidFill>
                    <a:schemeClr val="tx1"/>
                  </a:solidFill>
                  <a:latin typeface="Arial" pitchFamily="34" charset="0"/>
                </a:defRPr>
              </a:lvl4pPr>
              <a:lvl5pPr marL="2286000">
                <a:defRPr sz="2800" b="1">
                  <a:solidFill>
                    <a:schemeClr val="tx1"/>
                  </a:solidFill>
                  <a:latin typeface="Arial" pitchFamily="34" charset="0"/>
                </a:defRPr>
              </a:lvl5pPr>
              <a:lvl6pPr marL="2743200" eaLnBrk="0" fontAlgn="base" hangingPunct="0">
                <a:spcBef>
                  <a:spcPct val="0"/>
                </a:spcBef>
                <a:spcAft>
                  <a:spcPct val="0"/>
                </a:spcAft>
                <a:defRPr sz="2800" b="1">
                  <a:solidFill>
                    <a:schemeClr val="tx1"/>
                  </a:solidFill>
                  <a:latin typeface="Arial" pitchFamily="34" charset="0"/>
                </a:defRPr>
              </a:lvl6pPr>
              <a:lvl7pPr marL="3200400" eaLnBrk="0" fontAlgn="base" hangingPunct="0">
                <a:spcBef>
                  <a:spcPct val="0"/>
                </a:spcBef>
                <a:spcAft>
                  <a:spcPct val="0"/>
                </a:spcAft>
                <a:defRPr sz="2800" b="1">
                  <a:solidFill>
                    <a:schemeClr val="tx1"/>
                  </a:solidFill>
                  <a:latin typeface="Arial" pitchFamily="34" charset="0"/>
                </a:defRPr>
              </a:lvl7pPr>
              <a:lvl8pPr marL="3657600" eaLnBrk="0" fontAlgn="base" hangingPunct="0">
                <a:spcBef>
                  <a:spcPct val="0"/>
                </a:spcBef>
                <a:spcAft>
                  <a:spcPct val="0"/>
                </a:spcAft>
                <a:defRPr sz="2800" b="1">
                  <a:solidFill>
                    <a:schemeClr val="tx1"/>
                  </a:solidFill>
                  <a:latin typeface="Arial" pitchFamily="34" charset="0"/>
                </a:defRPr>
              </a:lvl8pPr>
              <a:lvl9pPr marL="4114800" eaLnBrk="0" fontAlgn="base" hangingPunct="0">
                <a:spcBef>
                  <a:spcPct val="0"/>
                </a:spcBef>
                <a:spcAft>
                  <a:spcPct val="0"/>
                </a:spcAft>
                <a:defRPr sz="2800" b="1">
                  <a:solidFill>
                    <a:schemeClr val="tx1"/>
                  </a:solidFill>
                  <a:latin typeface="Arial" pitchFamily="34" charset="0"/>
                </a:defRPr>
              </a:lvl9pPr>
            </a:lstStyle>
            <a:p>
              <a:pPr>
                <a:spcBef>
                  <a:spcPct val="50000"/>
                </a:spcBef>
              </a:pPr>
              <a:r>
                <a:rPr lang="en-US" sz="800"/>
                <a:t>Ho</a:t>
              </a:r>
              <a:r>
                <a:rPr lang="en-US" sz="800" baseline="-25000"/>
                <a:t>2</a:t>
              </a:r>
              <a:r>
                <a:rPr lang="en-US" sz="800"/>
                <a:t>O</a:t>
              </a:r>
              <a:r>
                <a:rPr lang="en-US" sz="800" baseline="-25000"/>
                <a:t>3</a:t>
              </a:r>
              <a:endParaRPr lang="ru-RU" sz="800" baseline="-25000"/>
            </a:p>
          </p:txBody>
        </p:sp>
      </p:grpSp>
    </p:spTree>
  </p:cSld>
  <p:clrMapOvr>
    <a:masterClrMapping/>
  </p:clrMapOvr>
  <p:transition advClick="0"/>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FF00"/>
          </a:solidFill>
          <a:prstDash val="solid"/>
          <a:round/>
          <a:headEnd type="none" w="sm" len="sm"/>
          <a:tailEnd type="none" w="sm" len="sm"/>
        </a:ln>
        <a:effectLst/>
      </a:spPr>
      <a:bodyPr vert="horz" wrap="square" lIns="93600" tIns="46800" rIns="936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19050" cap="flat" cmpd="sng" algn="ctr">
          <a:solidFill>
            <a:srgbClr val="FFFF00"/>
          </a:solidFill>
          <a:prstDash val="solid"/>
          <a:round/>
          <a:headEnd type="none" w="sm" len="sm"/>
          <a:tailEnd type="none" w="sm" len="sm"/>
        </a:ln>
        <a:effectLst/>
      </a:spPr>
      <a:bodyPr vert="horz" wrap="square" lIns="93600" tIns="46800" rIns="936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1318</Words>
  <Application>Microsoft Office PowerPoint</Application>
  <PresentationFormat>Bildschirmpräsentation (4:3)</PresentationFormat>
  <Paragraphs>163</Paragraphs>
  <Slides>20</Slides>
  <Notes>2</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5</vt:i4>
      </vt:variant>
      <vt:variant>
        <vt:lpstr>Folientitel</vt:lpstr>
      </vt:variant>
      <vt:variant>
        <vt:i4>20</vt:i4>
      </vt:variant>
    </vt:vector>
  </HeadingPairs>
  <TitlesOfParts>
    <vt:vector size="32" baseType="lpstr">
      <vt:lpstr>Arial</vt:lpstr>
      <vt:lpstr>Arial Unicode MS</vt:lpstr>
      <vt:lpstr>Times New Roman CYR</vt:lpstr>
      <vt:lpstr>Times New Roman</vt:lpstr>
      <vt:lpstr>Wingdings</vt:lpstr>
      <vt:lpstr>Symbol</vt:lpstr>
      <vt:lpstr>Оформление по умолчанию</vt:lpstr>
      <vt:lpstr>Corel PHOTO-PAINT 12.0 Image</vt:lpstr>
      <vt:lpstr>CorelDRAW 7.0 Graphic</vt:lpstr>
      <vt:lpstr>Microsoft Equation 3.0</vt:lpstr>
      <vt:lpstr>Диаграмма Microsoft Graph</vt:lpstr>
      <vt:lpstr>Документ Microsoft Office Word 97 - 2003</vt:lpstr>
      <vt:lpstr>  Problems and perspectives of SEM/EDX, XRF and chemical analyses of corium samples  </vt:lpstr>
      <vt:lpstr>PowerPoint-Präsentation</vt:lpstr>
      <vt:lpstr> Elemental Analysis methods</vt:lpstr>
      <vt:lpstr>Samples preparation for XRF and chemical analyses</vt:lpstr>
      <vt:lpstr>X-ray fluorescence analysis  (XRF):  X-ray spectrometer SPECTROSCAN MAX-GV</vt:lpstr>
      <vt:lpstr>X-ray fluorescence analysis  (2):  Software of SPECTROSCAN MAX–GV spectrometers  </vt:lpstr>
      <vt:lpstr>X-ray fluorescence analysis  (3): Problems</vt:lpstr>
      <vt:lpstr>X-ray fluorescence analysis  (4):  Uranium calibration lines for different fillers</vt:lpstr>
      <vt:lpstr>X-ray fluorescence analysis  (5):  Improvement of uranium  calibration characteristics  by its dilution with  zinc oxide and holmium oxide</vt:lpstr>
      <vt:lpstr>X-ray fluorescence analysis  (6):  Calibration diagrams for the UO2-SiO2 system</vt:lpstr>
      <vt:lpstr>X-ray fluorescence analysis  (7):  Calibration diagrams for the UO2-СаO system</vt:lpstr>
      <vt:lpstr>Chemical analysis of dissolved samples</vt:lpstr>
      <vt:lpstr>Chemical analysis: Problems and Solutions</vt:lpstr>
      <vt:lpstr>Chemical analysis: UO2-SiO2 system</vt:lpstr>
      <vt:lpstr>PowerPoint-Präsentation</vt:lpstr>
      <vt:lpstr>Chemical analysis:  correctness control in PRS9 test</vt:lpstr>
      <vt:lpstr>PowerPoint-Präsentation</vt:lpstr>
      <vt:lpstr>PowerPoint-Präsentation</vt:lpstr>
      <vt:lpstr>PowerPoint-Präsentation</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and perspectives</dc:title>
  <dc:subject>3Precos-Meeting</dc:subject>
  <dc:creator>Vitol</dc:creator>
  <cp:lastModifiedBy>Peters, Ursula</cp:lastModifiedBy>
  <cp:revision>1048</cp:revision>
  <cp:lastPrinted>2001-10-30T08:59:27Z</cp:lastPrinted>
  <dcterms:created xsi:type="dcterms:W3CDTF">1998-10-12T06:52:06Z</dcterms:created>
  <dcterms:modified xsi:type="dcterms:W3CDTF">2012-10-18T18:20:54Z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asmolov@nsi.kiae.ru</vt:lpwstr>
  </property>
  <property fmtid="{D5CDD505-2E9C-101B-9397-08002B2CF9AE}" pid="8" name="HomePage">
    <vt:lpwstr>http:\\www.nsi.kiae.ru</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10140862</vt:i4>
  </property>
  <property fmtid="{D5CDD505-2E9C-101B-9397-08002B2CF9AE}" pid="14" name="TextColor">
    <vt:i4>0</vt:i4>
  </property>
  <property fmtid="{D5CDD505-2E9C-101B-9397-08002B2CF9AE}" pid="15" name="LinkColor">
    <vt:i4>16711680</vt:i4>
  </property>
  <property fmtid="{D5CDD505-2E9C-101B-9397-08002B2CF9AE}" pid="16" name="VisitedColor">
    <vt:i4>10040268</vt:i4>
  </property>
  <property fmtid="{D5CDD505-2E9C-101B-9397-08002B2CF9AE}" pid="17" name="TransparentButton">
    <vt:i4>-1</vt:i4>
  </property>
  <property fmtid="{D5CDD505-2E9C-101B-9397-08002B2CF9AE}" pid="18" name="ButtonType">
    <vt:i4>1</vt:i4>
  </property>
  <property fmtid="{D5CDD505-2E9C-101B-9397-08002B2CF9AE}" pid="19" name="ShowNotes">
    <vt:bool>true</vt:bool>
  </property>
  <property fmtid="{D5CDD505-2E9C-101B-9397-08002B2CF9AE}" pid="20" name="NavBtnPos">
    <vt:i4>1</vt:i4>
  </property>
  <property fmtid="{D5CDD505-2E9C-101B-9397-08002B2CF9AE}" pid="21" name="OutputDir">
    <vt:lpwstr>C:\PRG10\ASMOLOV</vt:lpwstr>
  </property>
  <property fmtid="{D5CDD505-2E9C-101B-9397-08002B2CF9AE}" pid="22" name="Description0">
    <vt:lpwstr/>
  </property>
</Properties>
</file>