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6" r:id="rId2"/>
    <p:sldId id="387" r:id="rId3"/>
    <p:sldId id="404" r:id="rId4"/>
    <p:sldId id="429" r:id="rId5"/>
    <p:sldId id="430" r:id="rId6"/>
    <p:sldId id="432" r:id="rId7"/>
    <p:sldId id="431" r:id="rId8"/>
    <p:sldId id="413" r:id="rId9"/>
  </p:sldIdLst>
  <p:sldSz cx="9144000" cy="6858000" type="screen4x3"/>
  <p:notesSz cx="7045325" cy="9345613"/>
  <p:custDataLst>
    <p:tags r:id="rId12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00"/>
    <a:srgbClr val="CC6600"/>
    <a:srgbClr val="CC3300"/>
    <a:srgbClr val="FF9900"/>
    <a:srgbClr val="800000"/>
    <a:srgbClr val="FFFFCC"/>
    <a:srgbClr val="CC00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26" autoAdjust="0"/>
    <p:restoredTop sz="98992" autoAdjust="0"/>
  </p:normalViewPr>
  <p:slideViewPr>
    <p:cSldViewPr snapToGrid="0">
      <p:cViewPr>
        <p:scale>
          <a:sx n="95" d="100"/>
          <a:sy n="95" d="100"/>
        </p:scale>
        <p:origin x="-1344" y="-24"/>
      </p:cViewPr>
      <p:guideLst>
        <p:guide orient="horz" pos="4258"/>
        <p:guide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576" y="-102"/>
      </p:cViewPr>
      <p:guideLst>
        <p:guide orient="horz" pos="2945"/>
        <p:guide pos="2219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117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1" tIns="45242" rIns="90481" bIns="45242" numCol="1" anchor="t" anchorCtr="0" compatLnSpc="1">
            <a:prstTxWarp prst="textNoShape">
              <a:avLst/>
            </a:prstTxWarp>
          </a:bodyPr>
          <a:lstStyle>
            <a:lvl1pPr defTabSz="904875">
              <a:defRPr sz="1200" b="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4150" y="0"/>
            <a:ext cx="305117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1" tIns="45242" rIns="90481" bIns="45242" numCol="1" anchor="t" anchorCtr="0" compatLnSpc="1">
            <a:prstTxWarp prst="textNoShape">
              <a:avLst/>
            </a:prstTxWarp>
          </a:bodyPr>
          <a:lstStyle>
            <a:lvl1pPr algn="r" defTabSz="904875">
              <a:defRPr sz="1200" b="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0000"/>
            <a:ext cx="30511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1" tIns="45242" rIns="90481" bIns="45242" numCol="1" anchor="b" anchorCtr="0" compatLnSpc="1">
            <a:prstTxWarp prst="textNoShape">
              <a:avLst/>
            </a:prstTxWarp>
          </a:bodyPr>
          <a:lstStyle>
            <a:lvl1pPr defTabSz="904875">
              <a:defRPr sz="1200" b="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634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8048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89038" y="703263"/>
            <a:ext cx="4668837" cy="35020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4850" y="4437063"/>
            <a:ext cx="5635625" cy="42052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85" tIns="44892" rIns="89785" bIns="44892"/>
          <a:lstStyle/>
          <a:p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98563" y="728663"/>
            <a:ext cx="4662487" cy="34972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9800" y="4445000"/>
            <a:ext cx="5165725" cy="4225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481" tIns="45242" rIns="90481" bIns="45242"/>
          <a:lstStyle/>
          <a:p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98563" y="728663"/>
            <a:ext cx="4662487" cy="34972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9800" y="4445000"/>
            <a:ext cx="5165725" cy="4225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481" tIns="45242" rIns="90481" bIns="45242"/>
          <a:lstStyle/>
          <a:p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98563" y="728663"/>
            <a:ext cx="4662487" cy="34972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9800" y="4445000"/>
            <a:ext cx="5165725" cy="4225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481" tIns="45242" rIns="90481" bIns="45242"/>
          <a:lstStyle/>
          <a:p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98563" y="728663"/>
            <a:ext cx="4662487" cy="34972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9800" y="4445000"/>
            <a:ext cx="5165725" cy="4225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481" tIns="45242" rIns="90481" bIns="45242"/>
          <a:lstStyle/>
          <a:p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98563" y="728663"/>
            <a:ext cx="4662487" cy="34972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9800" y="4445000"/>
            <a:ext cx="5165725" cy="4225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481" tIns="45242" rIns="90481" bIns="45242"/>
          <a:lstStyle/>
          <a:p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98563" y="728663"/>
            <a:ext cx="4662487" cy="34972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9800" y="4445000"/>
            <a:ext cx="5165725" cy="4225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481" tIns="45242" rIns="90481" bIns="45242"/>
          <a:lstStyle/>
          <a:p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98563" y="728663"/>
            <a:ext cx="4662487" cy="34972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9800" y="4445000"/>
            <a:ext cx="5165725" cy="4225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481" tIns="45242" rIns="90481" bIns="45242"/>
          <a:lstStyle/>
          <a:p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9320A-E3B6-4D94-AF3D-66A49F28B1EE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379030"/>
      </p:ext>
    </p:extLst>
  </p:cSld>
  <p:clrMapOvr>
    <a:masterClrMapping/>
  </p:clrMapOvr>
  <p:transition advClick="0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7BABF-F877-4FDD-9D9B-57F3FE08890F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6919872"/>
      </p:ext>
    </p:extLst>
  </p:cSld>
  <p:clrMapOvr>
    <a:masterClrMapping/>
  </p:clrMapOvr>
  <p:transition advClick="0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1300" y="0"/>
            <a:ext cx="1966913" cy="6096000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53100" cy="6096000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C28A6-7092-452D-9BB1-1DF941040258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5659456"/>
      </p:ext>
    </p:extLst>
  </p:cSld>
  <p:clrMapOvr>
    <a:masterClrMapping/>
  </p:clrMapOvr>
  <p:transition advClick="0">
    <p:zoom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0"/>
            <a:ext cx="7772400" cy="652463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 lvl="0"/>
            <a:endParaRPr lang="ru-RU" noProof="0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22B24-05CE-4F4F-989D-FC5E5D9C59C7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9328667"/>
      </p:ext>
    </p:extLst>
  </p:cSld>
  <p:clrMapOvr>
    <a:masterClrMapping/>
  </p:clrMapOvr>
  <p:transition advClick="0">
    <p:zoom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0"/>
            <a:ext cx="7872413" cy="6096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666F7-246B-4A9E-A934-3EA9E98849F0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646408"/>
      </p:ext>
    </p:extLst>
  </p:cSld>
  <p:clrMapOvr>
    <a:masterClrMapping/>
  </p:clrMapOvr>
  <p:transition advClick="0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8F7EB-E42C-455C-9C1F-F07AFB7028C6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3731018"/>
      </p:ext>
    </p:extLst>
  </p:cSld>
  <p:clrMapOvr>
    <a:masterClrMapping/>
  </p:clrMapOvr>
  <p:transition advClick="0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2FADF-0A2A-47C0-B3B1-4871A59A2C10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1394402"/>
      </p:ext>
    </p:extLst>
  </p:cSld>
  <p:clrMapOvr>
    <a:masterClrMapping/>
  </p:clrMapOvr>
  <p:transition advClick="0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/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/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B0729-DBF8-44FE-A1F6-7007D3E5D2E9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0260017"/>
      </p:ext>
    </p:extLst>
  </p:cSld>
  <p:clrMapOvr>
    <a:masterClrMapping/>
  </p:clrMapOvr>
  <p:transition advClick="0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/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/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528EB-1DE7-485F-A30E-2D10DC907725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5650330"/>
      </p:ext>
    </p:extLst>
  </p:cSld>
  <p:clrMapOvr>
    <a:masterClrMapping/>
  </p:clrMapOvr>
  <p:transition advClick="0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FF76D-FB8F-4310-939E-56B94675F5C2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8077939"/>
      </p:ext>
    </p:extLst>
  </p:cSld>
  <p:clrMapOvr>
    <a:masterClrMapping/>
  </p:clrMapOvr>
  <p:transition advClick="0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7118B-C2BB-42DC-8DBB-45AA49A0D8B5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9184745"/>
      </p:ext>
    </p:extLst>
  </p:cSld>
  <p:clrMapOvr>
    <a:masterClrMapping/>
  </p:clrMapOvr>
  <p:transition advClick="0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/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15E8C-C0BA-4747-BE89-B3BC0BD27C33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36028"/>
      </p:ext>
    </p:extLst>
  </p:cSld>
  <p:clrMapOvr>
    <a:masterClrMapping/>
  </p:clrMapOvr>
  <p:transition advClick="0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3ADC5-8B1D-4FA3-A015-37C3C25DEEB4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6817874"/>
      </p:ext>
    </p:extLst>
  </p:cSld>
  <p:clrMapOvr>
    <a:masterClrMapping/>
  </p:clrMapOvr>
  <p:transition advClick="0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85813" y="0"/>
            <a:ext cx="777240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Щелчок</a:t>
            </a:r>
            <a:r>
              <a:rPr lang="en-GB" dirty="0" smtClean="0"/>
              <a:t> </a:t>
            </a:r>
            <a:r>
              <a:rPr lang="en-GB" dirty="0" err="1" smtClean="0"/>
              <a:t>правит</a:t>
            </a:r>
            <a:r>
              <a:rPr lang="en-GB" dirty="0" smtClean="0"/>
              <a:t> </a:t>
            </a:r>
            <a:r>
              <a:rPr lang="en-GB" dirty="0" err="1" smtClean="0"/>
              <a:t>образец</a:t>
            </a:r>
            <a:r>
              <a:rPr lang="en-GB" dirty="0" smtClean="0"/>
              <a:t> </a:t>
            </a:r>
            <a:r>
              <a:rPr lang="en-GB" dirty="0" err="1" smtClean="0"/>
              <a:t>заголовка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Щелчок</a:t>
            </a:r>
            <a:r>
              <a:rPr lang="en-GB" dirty="0" smtClean="0"/>
              <a:t> </a:t>
            </a:r>
            <a:r>
              <a:rPr lang="en-GB" dirty="0" err="1" smtClean="0"/>
              <a:t>правит</a:t>
            </a:r>
            <a:r>
              <a:rPr lang="en-GB" dirty="0" smtClean="0"/>
              <a:t> </a:t>
            </a:r>
            <a:r>
              <a:rPr lang="en-GB" dirty="0" err="1" smtClean="0"/>
              <a:t>образец</a:t>
            </a:r>
            <a:r>
              <a:rPr lang="en-GB" dirty="0" smtClean="0"/>
              <a:t> </a:t>
            </a:r>
            <a:r>
              <a:rPr lang="en-GB" dirty="0" err="1" smtClean="0"/>
              <a:t>текста</a:t>
            </a:r>
            <a:endParaRPr lang="en-GB" dirty="0" smtClean="0"/>
          </a:p>
          <a:p>
            <a:pPr lvl="1"/>
            <a:r>
              <a:rPr lang="en-GB" dirty="0" err="1" smtClean="0"/>
              <a:t>Второй</a:t>
            </a:r>
            <a:r>
              <a:rPr lang="en-GB" dirty="0" smtClean="0"/>
              <a:t> </a:t>
            </a:r>
            <a:r>
              <a:rPr lang="en-GB" dirty="0" err="1" smtClean="0"/>
              <a:t>уровень</a:t>
            </a:r>
            <a:endParaRPr lang="en-GB" dirty="0" smtClean="0"/>
          </a:p>
          <a:p>
            <a:pPr lvl="2"/>
            <a:r>
              <a:rPr lang="en-GB" dirty="0" err="1" smtClean="0"/>
              <a:t>Третий</a:t>
            </a:r>
            <a:r>
              <a:rPr lang="en-GB" dirty="0" smtClean="0"/>
              <a:t> </a:t>
            </a:r>
            <a:r>
              <a:rPr lang="en-GB" dirty="0" err="1" smtClean="0"/>
              <a:t>уровень</a:t>
            </a:r>
            <a:endParaRPr lang="en-GB" dirty="0" smtClean="0"/>
          </a:p>
          <a:p>
            <a:pPr lvl="3"/>
            <a:r>
              <a:rPr lang="en-GB" dirty="0" err="1" smtClean="0"/>
              <a:t>Четвертый</a:t>
            </a:r>
            <a:r>
              <a:rPr lang="en-GB" dirty="0" smtClean="0"/>
              <a:t> </a:t>
            </a:r>
            <a:r>
              <a:rPr lang="en-GB" dirty="0" err="1" smtClean="0"/>
              <a:t>уровень</a:t>
            </a:r>
            <a:endParaRPr lang="en-GB" dirty="0" smtClean="0"/>
          </a:p>
          <a:p>
            <a:pPr lvl="4"/>
            <a:r>
              <a:rPr lang="en-GB" dirty="0" err="1" smtClean="0"/>
              <a:t>Пятый</a:t>
            </a:r>
            <a:r>
              <a:rPr lang="en-GB" dirty="0" smtClean="0"/>
              <a:t> </a:t>
            </a:r>
            <a:r>
              <a:rPr lang="en-GB" dirty="0" err="1" smtClean="0"/>
              <a:t>уровень</a:t>
            </a:r>
            <a:endParaRPr lang="en-GB" dirty="0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7488" y="6154738"/>
            <a:ext cx="3529012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66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3738" y="623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9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97F4E7C-B4C9-47B2-B397-EDCD30E3F4B9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2" name="Line 8"/>
          <p:cNvSpPr>
            <a:spLocks noChangeShapeType="1"/>
          </p:cNvSpPr>
          <p:nvPr userDrawn="1"/>
        </p:nvSpPr>
        <p:spPr bwMode="auto">
          <a:xfrm>
            <a:off x="350838" y="6178550"/>
            <a:ext cx="861695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6596063" y="6259513"/>
            <a:ext cx="1560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defTabSz="762000"/>
            <a:r>
              <a:rPr lang="en-US" sz="1400">
                <a:solidFill>
                  <a:srgbClr val="000099"/>
                </a:solidFill>
              </a:rPr>
              <a:t>St.Petersburg, Russia</a:t>
            </a:r>
            <a:br>
              <a:rPr lang="en-US" sz="1400">
                <a:solidFill>
                  <a:srgbClr val="000099"/>
                </a:solidFill>
              </a:rPr>
            </a:br>
            <a:r>
              <a:rPr lang="en-US" sz="1400">
                <a:solidFill>
                  <a:srgbClr val="000099"/>
                </a:solidFill>
              </a:rPr>
              <a:t>June 8, 2011</a:t>
            </a:r>
            <a:endParaRPr lang="en-GB" sz="1400">
              <a:solidFill>
                <a:srgbClr val="0000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advClick="0">
    <p:zoom dir="in"/>
  </p:transition>
  <p:timing>
    <p:tnLst>
      <p:par>
        <p:cTn id="1" dur="indefinite" restart="never" nodeType="tmRoot"/>
      </p:par>
    </p:tnLst>
  </p:timing>
  <p:hf hd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Calibri" pitchFamily="34" charset="0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 Unicode MS" pitchFamily="34" charset="-128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emf"/><Relationship Id="rId18" Type="http://schemas.openxmlformats.org/officeDocument/2006/relationships/image" Target="../media/image24.emf"/><Relationship Id="rId26" Type="http://schemas.openxmlformats.org/officeDocument/2006/relationships/image" Target="../media/image32.emf"/><Relationship Id="rId39" Type="http://schemas.openxmlformats.org/officeDocument/2006/relationships/image" Target="../media/image45.png"/><Relationship Id="rId3" Type="http://schemas.openxmlformats.org/officeDocument/2006/relationships/image" Target="../media/image9.emf"/><Relationship Id="rId21" Type="http://schemas.openxmlformats.org/officeDocument/2006/relationships/image" Target="../media/image27.emf"/><Relationship Id="rId34" Type="http://schemas.openxmlformats.org/officeDocument/2006/relationships/image" Target="../media/image40.emf"/><Relationship Id="rId42" Type="http://schemas.openxmlformats.org/officeDocument/2006/relationships/image" Target="../media/image48.png"/><Relationship Id="rId47" Type="http://schemas.openxmlformats.org/officeDocument/2006/relationships/image" Target="../media/image53.emf"/><Relationship Id="rId50" Type="http://schemas.openxmlformats.org/officeDocument/2006/relationships/image" Target="../media/image56.png"/><Relationship Id="rId7" Type="http://schemas.openxmlformats.org/officeDocument/2006/relationships/image" Target="../media/image13.emf"/><Relationship Id="rId12" Type="http://schemas.openxmlformats.org/officeDocument/2006/relationships/image" Target="../media/image18.emf"/><Relationship Id="rId17" Type="http://schemas.openxmlformats.org/officeDocument/2006/relationships/image" Target="../media/image23.emf"/><Relationship Id="rId25" Type="http://schemas.openxmlformats.org/officeDocument/2006/relationships/image" Target="../media/image31.emf"/><Relationship Id="rId33" Type="http://schemas.openxmlformats.org/officeDocument/2006/relationships/image" Target="../media/image39.emf"/><Relationship Id="rId38" Type="http://schemas.openxmlformats.org/officeDocument/2006/relationships/image" Target="../media/image44.png"/><Relationship Id="rId46" Type="http://schemas.openxmlformats.org/officeDocument/2006/relationships/image" Target="../media/image52.em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emf"/><Relationship Id="rId20" Type="http://schemas.openxmlformats.org/officeDocument/2006/relationships/image" Target="../media/image26.emf"/><Relationship Id="rId29" Type="http://schemas.openxmlformats.org/officeDocument/2006/relationships/image" Target="../media/image35.emf"/><Relationship Id="rId41" Type="http://schemas.openxmlformats.org/officeDocument/2006/relationships/image" Target="../media/image47.png"/><Relationship Id="rId54" Type="http://schemas.openxmlformats.org/officeDocument/2006/relationships/image" Target="../media/image6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11" Type="http://schemas.openxmlformats.org/officeDocument/2006/relationships/image" Target="../media/image17.emf"/><Relationship Id="rId24" Type="http://schemas.openxmlformats.org/officeDocument/2006/relationships/image" Target="../media/image30.emf"/><Relationship Id="rId32" Type="http://schemas.openxmlformats.org/officeDocument/2006/relationships/image" Target="../media/image38.emf"/><Relationship Id="rId37" Type="http://schemas.openxmlformats.org/officeDocument/2006/relationships/image" Target="../media/image43.png"/><Relationship Id="rId40" Type="http://schemas.openxmlformats.org/officeDocument/2006/relationships/image" Target="../media/image46.png"/><Relationship Id="rId45" Type="http://schemas.openxmlformats.org/officeDocument/2006/relationships/image" Target="../media/image51.emf"/><Relationship Id="rId53" Type="http://schemas.openxmlformats.org/officeDocument/2006/relationships/image" Target="../media/image59.emf"/><Relationship Id="rId5" Type="http://schemas.openxmlformats.org/officeDocument/2006/relationships/image" Target="../media/image11.emf"/><Relationship Id="rId15" Type="http://schemas.openxmlformats.org/officeDocument/2006/relationships/image" Target="../media/image21.emf"/><Relationship Id="rId23" Type="http://schemas.openxmlformats.org/officeDocument/2006/relationships/image" Target="../media/image29.emf"/><Relationship Id="rId28" Type="http://schemas.openxmlformats.org/officeDocument/2006/relationships/image" Target="../media/image34.emf"/><Relationship Id="rId36" Type="http://schemas.openxmlformats.org/officeDocument/2006/relationships/image" Target="../media/image42.png"/><Relationship Id="rId49" Type="http://schemas.openxmlformats.org/officeDocument/2006/relationships/image" Target="../media/image55.emf"/><Relationship Id="rId10" Type="http://schemas.openxmlformats.org/officeDocument/2006/relationships/image" Target="../media/image16.emf"/><Relationship Id="rId19" Type="http://schemas.openxmlformats.org/officeDocument/2006/relationships/image" Target="../media/image25.emf"/><Relationship Id="rId31" Type="http://schemas.openxmlformats.org/officeDocument/2006/relationships/image" Target="../media/image37.emf"/><Relationship Id="rId44" Type="http://schemas.openxmlformats.org/officeDocument/2006/relationships/image" Target="../media/image50.emf"/><Relationship Id="rId52" Type="http://schemas.openxmlformats.org/officeDocument/2006/relationships/image" Target="../media/image58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Relationship Id="rId14" Type="http://schemas.openxmlformats.org/officeDocument/2006/relationships/image" Target="../media/image20.emf"/><Relationship Id="rId22" Type="http://schemas.openxmlformats.org/officeDocument/2006/relationships/image" Target="../media/image28.emf"/><Relationship Id="rId27" Type="http://schemas.openxmlformats.org/officeDocument/2006/relationships/image" Target="../media/image33.emf"/><Relationship Id="rId30" Type="http://schemas.openxmlformats.org/officeDocument/2006/relationships/image" Target="../media/image36.emf"/><Relationship Id="rId35" Type="http://schemas.openxmlformats.org/officeDocument/2006/relationships/image" Target="../media/image41.png"/><Relationship Id="rId43" Type="http://schemas.openxmlformats.org/officeDocument/2006/relationships/image" Target="../media/image49.png"/><Relationship Id="rId48" Type="http://schemas.openxmlformats.org/officeDocument/2006/relationships/image" Target="../media/image54.emf"/><Relationship Id="rId8" Type="http://schemas.openxmlformats.org/officeDocument/2006/relationships/image" Target="../media/image14.emf"/><Relationship Id="rId51" Type="http://schemas.openxmlformats.org/officeDocument/2006/relationships/image" Target="../media/image5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3.jpeg"/><Relationship Id="rId2" Type="http://schemas.openxmlformats.org/officeDocument/2006/relationships/video" Target="file:///C:\Documents%20and%20Settings\ADMIN\&#1056;&#1072;&#1073;&#1086;&#1095;&#1080;&#1081;%20&#1089;&#1090;&#1086;&#1083;\2010\FeOx-SiO2_sample2.avi" TargetMode="External"/><Relationship Id="rId1" Type="http://schemas.openxmlformats.org/officeDocument/2006/relationships/video" Target="file:///C:\Documents%20and%20Settings\ADMIN\&#1056;&#1072;&#1073;&#1086;&#1095;&#1080;&#1081;%20&#1089;&#1090;&#1086;&#1083;\2010\FeOx-SiO2_sample.avi" TargetMode="Externa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6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Grp="1"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349250" y="6264275"/>
            <a:ext cx="546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600200"/>
            <a:ext cx="9144000" cy="1498600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en-US" sz="4400" smtClean="0">
                <a:effectLst/>
              </a:rPr>
              <a:t>New results </a:t>
            </a:r>
            <a:br>
              <a:rPr lang="en-US" sz="4400" smtClean="0">
                <a:effectLst/>
              </a:rPr>
            </a:br>
            <a:r>
              <a:rPr lang="en-US" sz="4400" smtClean="0">
                <a:effectLst/>
              </a:rPr>
              <a:t>in the SiO</a:t>
            </a:r>
            <a:r>
              <a:rPr lang="en-US" sz="4400" baseline="-25000" smtClean="0">
                <a:effectLst/>
              </a:rPr>
              <a:t>2</a:t>
            </a:r>
            <a:r>
              <a:rPr lang="en-US" sz="4400" smtClean="0">
                <a:effectLst/>
              </a:rPr>
              <a:t>-FeO</a:t>
            </a:r>
            <a:r>
              <a:rPr lang="en-US" sz="4400" baseline="-25000" smtClean="0">
                <a:effectLst/>
              </a:rPr>
              <a:t>x </a:t>
            </a:r>
            <a:r>
              <a:rPr lang="en-US" sz="4400" smtClean="0">
                <a:effectLst/>
              </a:rPr>
              <a:t>system</a:t>
            </a:r>
            <a:endParaRPr lang="en-US" sz="3000" smtClean="0">
              <a:effectLst/>
            </a:endParaRPr>
          </a:p>
        </p:txBody>
      </p:sp>
      <p:grpSp>
        <p:nvGrpSpPr>
          <p:cNvPr id="2052" name="Group 18"/>
          <p:cNvGrpSpPr>
            <a:grpSpLocks/>
          </p:cNvGrpSpPr>
          <p:nvPr/>
        </p:nvGrpSpPr>
        <p:grpSpPr bwMode="auto">
          <a:xfrm>
            <a:off x="6032500" y="55563"/>
            <a:ext cx="2863850" cy="939800"/>
            <a:chOff x="3800" y="0"/>
            <a:chExt cx="1804" cy="592"/>
          </a:xfrm>
        </p:grpSpPr>
        <p:sp>
          <p:nvSpPr>
            <p:cNvPr id="2061" name="Rectangle 11"/>
            <p:cNvSpPr>
              <a:spLocks noChangeArrowheads="1"/>
            </p:cNvSpPr>
            <p:nvPr/>
          </p:nvSpPr>
          <p:spPr bwMode="auto">
            <a:xfrm>
              <a:off x="3800" y="122"/>
              <a:ext cx="101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r"/>
              <a:r>
                <a:rPr lang="en-GB" sz="1800"/>
                <a:t> </a:t>
              </a:r>
              <a:r>
                <a:rPr lang="en-US" sz="1800"/>
                <a:t>ISTC</a:t>
              </a:r>
              <a:r>
                <a:rPr lang="en-GB" sz="1800"/>
                <a:t> </a:t>
              </a:r>
              <a:r>
                <a:rPr lang="en-US" sz="1800"/>
                <a:t>PRECOS</a:t>
              </a:r>
              <a:r>
                <a:rPr lang="en-GB" sz="1800"/>
                <a:t> </a:t>
              </a:r>
            </a:p>
            <a:p>
              <a:pPr algn="r"/>
              <a:r>
                <a:rPr lang="en-GB" sz="1800"/>
                <a:t>Project </a:t>
              </a:r>
              <a:r>
                <a:rPr lang="en-US" sz="1800"/>
                <a:t>#3813</a:t>
              </a:r>
              <a:endParaRPr lang="en-GB" sz="1800"/>
            </a:p>
          </p:txBody>
        </p:sp>
        <p:pic>
          <p:nvPicPr>
            <p:cNvPr id="2062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064"/>
            <a:stretch>
              <a:fillRect/>
            </a:stretch>
          </p:blipFill>
          <p:spPr bwMode="auto">
            <a:xfrm>
              <a:off x="4896" y="0"/>
              <a:ext cx="708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3" name="Group 17"/>
          <p:cNvGrpSpPr>
            <a:grpSpLocks/>
          </p:cNvGrpSpPr>
          <p:nvPr/>
        </p:nvGrpSpPr>
        <p:grpSpPr bwMode="auto">
          <a:xfrm>
            <a:off x="217488" y="55563"/>
            <a:ext cx="4498975" cy="914400"/>
            <a:chOff x="137" y="0"/>
            <a:chExt cx="2834" cy="576"/>
          </a:xfrm>
        </p:grpSpPr>
        <p:sp>
          <p:nvSpPr>
            <p:cNvPr id="2059" name="Rectangle 10"/>
            <p:cNvSpPr>
              <a:spLocks noChangeArrowheads="1"/>
            </p:cNvSpPr>
            <p:nvPr/>
          </p:nvSpPr>
          <p:spPr bwMode="auto">
            <a:xfrm>
              <a:off x="699" y="104"/>
              <a:ext cx="22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r>
                <a:rPr lang="en-US" sz="1800">
                  <a:ea typeface="Arial Unicode MS" pitchFamily="34" charset="-128"/>
                  <a:cs typeface="Arial Unicode MS" pitchFamily="34" charset="-128"/>
                </a:rPr>
                <a:t>A.P. Alexandrov </a:t>
              </a:r>
            </a:p>
            <a:p>
              <a:r>
                <a:rPr lang="en-GB" sz="1800"/>
                <a:t>Research</a:t>
              </a:r>
              <a:r>
                <a:rPr lang="en-US" sz="1800"/>
                <a:t> </a:t>
              </a:r>
              <a:r>
                <a:rPr lang="en-GB" sz="1800"/>
                <a:t>Institute</a:t>
              </a:r>
              <a:r>
                <a:rPr lang="en-US" sz="1800"/>
                <a:t> of Technology</a:t>
              </a:r>
              <a:endParaRPr lang="en-GB" sz="1800"/>
            </a:p>
          </p:txBody>
        </p:sp>
        <p:graphicFrame>
          <p:nvGraphicFramePr>
            <p:cNvPr id="2060" name="Object 13"/>
            <p:cNvGraphicFramePr>
              <a:graphicFrameLocks noChangeAspect="1"/>
            </p:cNvGraphicFramePr>
            <p:nvPr/>
          </p:nvGraphicFramePr>
          <p:xfrm>
            <a:off x="137" y="0"/>
            <a:ext cx="517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3" name="CorelDRAW" r:id="rId5" imgW="457200" imgH="457200" progId="CorelDraw.Graphic.7">
                    <p:embed/>
                  </p:oleObj>
                </mc:Choice>
                <mc:Fallback>
                  <p:oleObj name="CorelDRAW" r:id="rId5" imgW="457200" imgH="457200" progId="CorelDraw.Graphic.7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" y="0"/>
                          <a:ext cx="517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565150" y="4214813"/>
            <a:ext cx="75088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GB" sz="2000"/>
              <a:t>Presented by </a:t>
            </a:r>
            <a:r>
              <a:rPr lang="en-US" sz="2000"/>
              <a:t>Svetlana Kirillova</a:t>
            </a:r>
            <a:endParaRPr lang="en-GB" sz="2000">
              <a:latin typeface="Arial Unicode MS" pitchFamily="34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/>
              <a:t>4</a:t>
            </a:r>
            <a:r>
              <a:rPr lang="en-US" sz="2000" baseline="30000"/>
              <a:t>rd </a:t>
            </a:r>
            <a:r>
              <a:rPr lang="en-GB" sz="2000">
                <a:ea typeface="Arial Unicode MS" pitchFamily="34" charset="-128"/>
                <a:cs typeface="Arial Unicode MS" pitchFamily="34" charset="-128"/>
              </a:rPr>
              <a:t>PRECOS</a:t>
            </a:r>
            <a:r>
              <a:rPr lang="en-US" sz="2000"/>
              <a:t> </a:t>
            </a:r>
            <a:r>
              <a:rPr lang="en-GB" sz="2000"/>
              <a:t>Meeting</a:t>
            </a:r>
          </a:p>
        </p:txBody>
      </p:sp>
      <p:grpSp>
        <p:nvGrpSpPr>
          <p:cNvPr id="2055" name="Группа 16"/>
          <p:cNvGrpSpPr>
            <a:grpSpLocks/>
          </p:cNvGrpSpPr>
          <p:nvPr/>
        </p:nvGrpSpPr>
        <p:grpSpPr bwMode="auto">
          <a:xfrm>
            <a:off x="4051300" y="3746500"/>
            <a:ext cx="1330325" cy="1206500"/>
            <a:chOff x="4478338" y="3784600"/>
            <a:chExt cx="1330325" cy="1206501"/>
          </a:xfrm>
        </p:grpSpPr>
        <p:sp>
          <p:nvSpPr>
            <p:cNvPr id="2057" name="Text Box 1065"/>
            <p:cNvSpPr txBox="1">
              <a:spLocks noChangeArrowheads="1"/>
            </p:cNvSpPr>
            <p:nvPr/>
          </p:nvSpPr>
          <p:spPr bwMode="auto">
            <a:xfrm>
              <a:off x="4478338" y="4652963"/>
              <a:ext cx="133032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sz="1600"/>
                <a:t>ETU</a:t>
              </a:r>
              <a:endParaRPr lang="ru-RU" sz="1600"/>
            </a:p>
            <a:p>
              <a:pPr algn="ctr" eaLnBrk="1" hangingPunct="1">
                <a:lnSpc>
                  <a:spcPct val="80000"/>
                </a:lnSpc>
              </a:pPr>
              <a:r>
                <a:rPr lang="en-US" sz="1200"/>
                <a:t>Saint</a:t>
              </a:r>
              <a:r>
                <a:rPr lang="ru-RU" sz="1200"/>
                <a:t>-</a:t>
              </a:r>
              <a:r>
                <a:rPr lang="en-US" sz="1200"/>
                <a:t>Petersburg</a:t>
              </a:r>
            </a:p>
          </p:txBody>
        </p:sp>
        <p:pic>
          <p:nvPicPr>
            <p:cNvPr id="2058" name="Рисунок 15" descr="Безимени-2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2350" y="3784600"/>
              <a:ext cx="615203" cy="871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6" name="Picture 5" descr="2"/>
          <p:cNvPicPr>
            <a:picLocks noChangeAspect="1" noChangeArrowheads="1"/>
          </p:cNvPicPr>
          <p:nvPr/>
        </p:nvPicPr>
        <p:blipFill>
          <a:blip r:embed="rId8">
            <a:lum bright="-1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97049">
            <a:off x="6018213" y="3413125"/>
            <a:ext cx="2320925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2"/>
          <p:cNvSpPr txBox="1">
            <a:spLocks noGrp="1"/>
          </p:cNvSpPr>
          <p:nvPr/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90E0D34C-3D07-4A11-B3F6-F1E3DDCFF7A1}" type="slidenum">
              <a:rPr lang="en-GB" sz="1400">
                <a:solidFill>
                  <a:schemeClr val="tx2"/>
                </a:solidFill>
              </a:rPr>
              <a:pPr eaLnBrk="1" hangingPunct="1"/>
              <a:t>2</a:t>
            </a:fld>
            <a:endParaRPr lang="en-GB" sz="1400">
              <a:solidFill>
                <a:schemeClr val="tx2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68288" y="576263"/>
            <a:ext cx="87376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marL="358775" lvl="1" indent="-180975" defTabSz="762000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0">
                <a:solidFill>
                  <a:srgbClr val="000099"/>
                </a:solidFill>
              </a:rPr>
              <a:t> Miscibility gap boundaries and eutectic determination</a:t>
            </a:r>
            <a:endParaRPr lang="en-GB" b="0">
              <a:solidFill>
                <a:srgbClr val="000099"/>
              </a:solidFill>
            </a:endParaRPr>
          </a:p>
        </p:txBody>
      </p:sp>
      <p:sp>
        <p:nvSpPr>
          <p:cNvPr id="260098" name="Rectangle 2"/>
          <p:cNvSpPr>
            <a:spLocks noChangeArrowheads="1"/>
          </p:cNvSpPr>
          <p:nvPr/>
        </p:nvSpPr>
        <p:spPr bwMode="auto">
          <a:xfrm>
            <a:off x="268288" y="0"/>
            <a:ext cx="8875712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 anchor="ctr"/>
          <a:lstStyle/>
          <a:p>
            <a:pPr algn="ctr" defTabSz="762000" eaLnBrk="1" hangingPunct="1">
              <a:lnSpc>
                <a:spcPct val="80000"/>
              </a:lnSpc>
              <a:defRPr/>
            </a:pPr>
            <a:r>
              <a:rPr lang="en-US" sz="3200" dirty="0">
                <a:solidFill>
                  <a:srgbClr val="000099"/>
                </a:solidFill>
              </a:rPr>
              <a:t>Research objectives</a:t>
            </a:r>
            <a:endParaRPr lang="ru-RU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68288" y="1506538"/>
            <a:ext cx="8875712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 anchor="ctr"/>
          <a:lstStyle/>
          <a:p>
            <a:pPr algn="ctr" defTabSz="762000" eaLnBrk="1" hangingPunct="1">
              <a:lnSpc>
                <a:spcPct val="80000"/>
              </a:lnSpc>
              <a:defRPr/>
            </a:pPr>
            <a:r>
              <a:rPr lang="en-US" sz="3200" dirty="0">
                <a:solidFill>
                  <a:srgbClr val="000099"/>
                </a:solidFill>
              </a:rPr>
              <a:t>Experimental technique</a:t>
            </a:r>
            <a:endParaRPr lang="ru-RU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8" name="Rectangle 3"/>
          <p:cNvSpPr>
            <a:spLocks noChangeArrowheads="1"/>
          </p:cNvSpPr>
          <p:nvPr/>
        </p:nvSpPr>
        <p:spPr bwMode="auto">
          <a:xfrm>
            <a:off x="268288" y="2182813"/>
            <a:ext cx="82169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marL="358775" lvl="1" indent="-180975" defTabSz="762000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0">
                <a:solidFill>
                  <a:srgbClr val="000099"/>
                </a:solidFill>
              </a:rPr>
              <a:t>  High temperature microscope</a:t>
            </a:r>
            <a:br>
              <a:rPr lang="en-US" b="0">
                <a:solidFill>
                  <a:srgbClr val="000099"/>
                </a:solidFill>
              </a:rPr>
            </a:br>
            <a:r>
              <a:rPr lang="en-US" b="0">
                <a:solidFill>
                  <a:srgbClr val="000099"/>
                </a:solidFill>
              </a:rPr>
              <a:t>(annealing, melting, quenching) </a:t>
            </a:r>
            <a:endParaRPr lang="en-GB" b="0">
              <a:solidFill>
                <a:srgbClr val="000099"/>
              </a:solidFill>
            </a:endParaRPr>
          </a:p>
        </p:txBody>
      </p:sp>
      <p:pic>
        <p:nvPicPr>
          <p:cNvPr id="8" name="Picture 6" descr="IMG_0504"/>
          <p:cNvPicPr>
            <a:picLocks noChangeAspect="1" noChangeArrowheads="1"/>
          </p:cNvPicPr>
          <p:nvPr/>
        </p:nvPicPr>
        <p:blipFill>
          <a:blip r:embed="rId3">
            <a:lum bright="18000" contrast="24000"/>
          </a:blip>
          <a:srcRect l="4776" t="20235" r="5537" b="6204"/>
          <a:stretch>
            <a:fillRect/>
          </a:stretch>
        </p:blipFill>
        <p:spPr bwMode="auto">
          <a:xfrm>
            <a:off x="2511425" y="3567113"/>
            <a:ext cx="4024313" cy="2476500"/>
          </a:xfrm>
          <a:prstGeom prst="rect">
            <a:avLst/>
          </a:prstGeom>
          <a:noFill/>
          <a:ln w="25400" algn="ctr">
            <a:solidFill>
              <a:schemeClr val="tx1">
                <a:lumMod val="50000"/>
                <a:lumOff val="50000"/>
              </a:schemeClr>
            </a:solidFill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68288" y="0"/>
            <a:ext cx="86296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anchor="ctr"/>
          <a:lstStyle/>
          <a:p>
            <a:pPr algn="ctr" defTabSz="762000" eaLnBrk="1" hangingPunct="1">
              <a:lnSpc>
                <a:spcPct val="80000"/>
              </a:lnSpc>
            </a:pPr>
            <a:r>
              <a:rPr lang="en-US" sz="3200">
                <a:solidFill>
                  <a:srgbClr val="000099"/>
                </a:solidFill>
              </a:rPr>
              <a:t>FeO</a:t>
            </a:r>
            <a:r>
              <a:rPr lang="en-US" sz="3200" baseline="-25000">
                <a:solidFill>
                  <a:srgbClr val="000099"/>
                </a:solidFill>
              </a:rPr>
              <a:t>x</a:t>
            </a:r>
            <a:r>
              <a:rPr lang="en-US" sz="3200">
                <a:solidFill>
                  <a:srgbClr val="000099"/>
                </a:solidFill>
              </a:rPr>
              <a:t>-SiO</a:t>
            </a:r>
            <a:r>
              <a:rPr lang="en-US" sz="3200" baseline="-25000">
                <a:solidFill>
                  <a:srgbClr val="000099"/>
                </a:solidFill>
              </a:rPr>
              <a:t>2</a:t>
            </a:r>
            <a:r>
              <a:rPr lang="en-US" sz="3200">
                <a:solidFill>
                  <a:srgbClr val="000099"/>
                </a:solidFill>
              </a:rPr>
              <a:t> system results problems</a:t>
            </a:r>
            <a:endParaRPr lang="ru-RU" sz="3200">
              <a:solidFill>
                <a:srgbClr val="000099"/>
              </a:solidFill>
            </a:endParaRPr>
          </a:p>
        </p:txBody>
      </p:sp>
      <p:sp>
        <p:nvSpPr>
          <p:cNvPr id="4099" name="Text Box 186"/>
          <p:cNvSpPr txBox="1">
            <a:spLocks noChangeArrowheads="1"/>
          </p:cNvSpPr>
          <p:nvPr/>
        </p:nvSpPr>
        <p:spPr bwMode="auto">
          <a:xfrm>
            <a:off x="1343025" y="3746500"/>
            <a:ext cx="30226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/>
              <a:t>Mezentseva L.P</a:t>
            </a:r>
            <a:r>
              <a:rPr lang="ru-RU" sz="1600"/>
              <a:t>. </a:t>
            </a:r>
            <a:r>
              <a:rPr lang="en-US" sz="1600"/>
              <a:t>et al</a:t>
            </a:r>
            <a:r>
              <a:rPr lang="ru-RU" sz="1600"/>
              <a:t> </a:t>
            </a:r>
            <a:r>
              <a:rPr lang="en-US" sz="1600"/>
              <a:t>(</a:t>
            </a:r>
            <a:r>
              <a:rPr lang="ru-RU" sz="1600"/>
              <a:t>2006</a:t>
            </a:r>
            <a:r>
              <a:rPr lang="en-US" sz="1600"/>
              <a:t>)</a:t>
            </a:r>
          </a:p>
        </p:txBody>
      </p:sp>
      <p:sp>
        <p:nvSpPr>
          <p:cNvPr id="4100" name="Line 195"/>
          <p:cNvSpPr>
            <a:spLocks noChangeAspect="1" noChangeShapeType="1"/>
          </p:cNvSpPr>
          <p:nvPr/>
        </p:nvSpPr>
        <p:spPr bwMode="auto">
          <a:xfrm flipV="1">
            <a:off x="960438" y="3038475"/>
            <a:ext cx="4062412" cy="0"/>
          </a:xfrm>
          <a:prstGeom prst="line">
            <a:avLst/>
          </a:prstGeom>
          <a:noFill/>
          <a:ln w="25400">
            <a:solidFill>
              <a:srgbClr val="800080"/>
            </a:solidFill>
            <a:prstDash val="lgDashDot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1" name="Freeform 196"/>
          <p:cNvSpPr>
            <a:spLocks noChangeAspect="1"/>
          </p:cNvSpPr>
          <p:nvPr/>
        </p:nvSpPr>
        <p:spPr bwMode="auto">
          <a:xfrm>
            <a:off x="1563688" y="2282825"/>
            <a:ext cx="147637" cy="319088"/>
          </a:xfrm>
          <a:custGeom>
            <a:avLst/>
            <a:gdLst>
              <a:gd name="T0" fmla="*/ 0 w 330"/>
              <a:gd name="T1" fmla="*/ 319087 h 885"/>
              <a:gd name="T2" fmla="*/ 147638 w 330"/>
              <a:gd name="T3" fmla="*/ 0 h 8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30" h="885">
                <a:moveTo>
                  <a:pt x="0" y="885"/>
                </a:moveTo>
                <a:cubicBezTo>
                  <a:pt x="30" y="585"/>
                  <a:pt x="180" y="180"/>
                  <a:pt x="330" y="0"/>
                </a:cubicBezTo>
              </a:path>
            </a:pathLst>
          </a:custGeom>
          <a:noFill/>
          <a:ln w="25400" cap="flat">
            <a:solidFill>
              <a:srgbClr val="8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2" name="Freeform 197"/>
          <p:cNvSpPr>
            <a:spLocks noChangeAspect="1"/>
          </p:cNvSpPr>
          <p:nvPr/>
        </p:nvSpPr>
        <p:spPr bwMode="auto">
          <a:xfrm>
            <a:off x="1166813" y="2395538"/>
            <a:ext cx="450850" cy="207962"/>
          </a:xfrm>
          <a:custGeom>
            <a:avLst/>
            <a:gdLst>
              <a:gd name="T0" fmla="*/ 450850 w 990"/>
              <a:gd name="T1" fmla="*/ 207963 h 504"/>
              <a:gd name="T2" fmla="*/ 0 w 990"/>
              <a:gd name="T3" fmla="*/ 0 h 50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90" h="504">
                <a:moveTo>
                  <a:pt x="990" y="504"/>
                </a:moveTo>
                <a:cubicBezTo>
                  <a:pt x="575" y="193"/>
                  <a:pt x="415" y="103"/>
                  <a:pt x="0" y="0"/>
                </a:cubicBezTo>
              </a:path>
            </a:pathLst>
          </a:custGeom>
          <a:noFill/>
          <a:ln w="25400" cap="flat">
            <a:solidFill>
              <a:srgbClr val="8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3" name="Line 198"/>
          <p:cNvSpPr>
            <a:spLocks noChangeAspect="1" noChangeShapeType="1"/>
          </p:cNvSpPr>
          <p:nvPr/>
        </p:nvSpPr>
        <p:spPr bwMode="auto">
          <a:xfrm>
            <a:off x="968375" y="2593975"/>
            <a:ext cx="4052888" cy="0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4" name="Line 199"/>
          <p:cNvSpPr>
            <a:spLocks noChangeShapeType="1"/>
          </p:cNvSpPr>
          <p:nvPr/>
        </p:nvSpPr>
        <p:spPr bwMode="auto">
          <a:xfrm flipH="1" flipV="1">
            <a:off x="1027113" y="2371725"/>
            <a:ext cx="139700" cy="22225"/>
          </a:xfrm>
          <a:prstGeom prst="line">
            <a:avLst/>
          </a:prstGeom>
          <a:noFill/>
          <a:ln w="25400">
            <a:solidFill>
              <a:srgbClr val="800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5" name="Freeform 200"/>
          <p:cNvSpPr>
            <a:spLocks noChangeAspect="1"/>
          </p:cNvSpPr>
          <p:nvPr/>
        </p:nvSpPr>
        <p:spPr bwMode="auto">
          <a:xfrm>
            <a:off x="1722438" y="1576388"/>
            <a:ext cx="354012" cy="701675"/>
          </a:xfrm>
          <a:custGeom>
            <a:avLst/>
            <a:gdLst>
              <a:gd name="T0" fmla="*/ 0 w 330"/>
              <a:gd name="T1" fmla="*/ 701675 h 885"/>
              <a:gd name="T2" fmla="*/ 354013 w 330"/>
              <a:gd name="T3" fmla="*/ 0 h 8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30" h="885">
                <a:moveTo>
                  <a:pt x="0" y="885"/>
                </a:moveTo>
                <a:cubicBezTo>
                  <a:pt x="30" y="585"/>
                  <a:pt x="180" y="180"/>
                  <a:pt x="330" y="0"/>
                </a:cubicBezTo>
              </a:path>
            </a:pathLst>
          </a:custGeom>
          <a:noFill/>
          <a:ln w="25400" cap="flat" cmpd="sng">
            <a:solidFill>
              <a:srgbClr val="80008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6" name="Freeform 201"/>
          <p:cNvSpPr>
            <a:spLocks noChangeAspect="1"/>
          </p:cNvSpPr>
          <p:nvPr/>
        </p:nvSpPr>
        <p:spPr bwMode="auto">
          <a:xfrm flipH="1">
            <a:off x="3997325" y="1576388"/>
            <a:ext cx="355600" cy="701675"/>
          </a:xfrm>
          <a:custGeom>
            <a:avLst/>
            <a:gdLst>
              <a:gd name="T0" fmla="*/ 0 w 330"/>
              <a:gd name="T1" fmla="*/ 701675 h 885"/>
              <a:gd name="T2" fmla="*/ 355600 w 330"/>
              <a:gd name="T3" fmla="*/ 0 h 8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30" h="885">
                <a:moveTo>
                  <a:pt x="0" y="885"/>
                </a:moveTo>
                <a:cubicBezTo>
                  <a:pt x="30" y="585"/>
                  <a:pt x="180" y="180"/>
                  <a:pt x="330" y="0"/>
                </a:cubicBezTo>
              </a:path>
            </a:pathLst>
          </a:custGeom>
          <a:noFill/>
          <a:ln w="25400" cap="flat" cmpd="sng">
            <a:solidFill>
              <a:srgbClr val="80008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7" name="Freeform 202"/>
          <p:cNvSpPr>
            <a:spLocks noChangeAspect="1"/>
          </p:cNvSpPr>
          <p:nvPr/>
        </p:nvSpPr>
        <p:spPr bwMode="auto">
          <a:xfrm>
            <a:off x="4354513" y="1327150"/>
            <a:ext cx="666750" cy="950913"/>
          </a:xfrm>
          <a:custGeom>
            <a:avLst/>
            <a:gdLst>
              <a:gd name="T0" fmla="*/ 0 w 595"/>
              <a:gd name="T1" fmla="*/ 950912 h 1818"/>
              <a:gd name="T2" fmla="*/ 666750 w 595"/>
              <a:gd name="T3" fmla="*/ 0 h 181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95" h="1818">
                <a:moveTo>
                  <a:pt x="0" y="1818"/>
                </a:moveTo>
                <a:cubicBezTo>
                  <a:pt x="54" y="996"/>
                  <a:pt x="264" y="436"/>
                  <a:pt x="595" y="0"/>
                </a:cubicBezTo>
              </a:path>
            </a:pathLst>
          </a:custGeom>
          <a:noFill/>
          <a:ln w="25400" cap="flat" cmpd="sng">
            <a:solidFill>
              <a:srgbClr val="80008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8" name="Line 203"/>
          <p:cNvSpPr>
            <a:spLocks noChangeAspect="1" noChangeShapeType="1"/>
          </p:cNvSpPr>
          <p:nvPr/>
        </p:nvSpPr>
        <p:spPr bwMode="auto">
          <a:xfrm>
            <a:off x="1725613" y="2282825"/>
            <a:ext cx="3271837" cy="0"/>
          </a:xfrm>
          <a:prstGeom prst="line">
            <a:avLst/>
          </a:prstGeom>
          <a:noFill/>
          <a:ln w="25400">
            <a:solidFill>
              <a:srgbClr val="8000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9" name="Oval 204"/>
          <p:cNvSpPr>
            <a:spLocks noChangeAspect="1" noChangeArrowheads="1"/>
          </p:cNvSpPr>
          <p:nvPr/>
        </p:nvSpPr>
        <p:spPr bwMode="auto">
          <a:xfrm>
            <a:off x="1465263" y="2625725"/>
            <a:ext cx="85725" cy="84138"/>
          </a:xfrm>
          <a:prstGeom prst="ellipse">
            <a:avLst/>
          </a:prstGeom>
          <a:solidFill>
            <a:srgbClr val="CC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600"/>
          </a:p>
        </p:txBody>
      </p:sp>
      <p:grpSp>
        <p:nvGrpSpPr>
          <p:cNvPr id="4110" name="Group 205"/>
          <p:cNvGrpSpPr>
            <a:grpSpLocks noChangeAspect="1"/>
          </p:cNvGrpSpPr>
          <p:nvPr/>
        </p:nvGrpSpPr>
        <p:grpSpPr bwMode="auto">
          <a:xfrm>
            <a:off x="1366838" y="708025"/>
            <a:ext cx="3248025" cy="2493963"/>
            <a:chOff x="7228" y="5177"/>
            <a:chExt cx="5453" cy="6693"/>
          </a:xfrm>
        </p:grpSpPr>
        <p:sp>
          <p:nvSpPr>
            <p:cNvPr id="4342" name="Line 206"/>
            <p:cNvSpPr>
              <a:spLocks noChangeAspect="1" noChangeShapeType="1"/>
            </p:cNvSpPr>
            <p:nvPr/>
          </p:nvSpPr>
          <p:spPr bwMode="auto">
            <a:xfrm>
              <a:off x="12680" y="5177"/>
              <a:ext cx="1" cy="6693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43" name="Line 207"/>
            <p:cNvSpPr>
              <a:spLocks noChangeAspect="1" noChangeShapeType="1"/>
            </p:cNvSpPr>
            <p:nvPr/>
          </p:nvSpPr>
          <p:spPr bwMode="auto">
            <a:xfrm>
              <a:off x="11999" y="5177"/>
              <a:ext cx="0" cy="6693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44" name="Line 208"/>
            <p:cNvSpPr>
              <a:spLocks noChangeAspect="1" noChangeShapeType="1"/>
            </p:cNvSpPr>
            <p:nvPr/>
          </p:nvSpPr>
          <p:spPr bwMode="auto">
            <a:xfrm>
              <a:off x="11317" y="5177"/>
              <a:ext cx="1" cy="6693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45" name="Line 209"/>
            <p:cNvSpPr>
              <a:spLocks noChangeAspect="1" noChangeShapeType="1"/>
            </p:cNvSpPr>
            <p:nvPr/>
          </p:nvSpPr>
          <p:spPr bwMode="auto">
            <a:xfrm>
              <a:off x="10635" y="5177"/>
              <a:ext cx="2" cy="6693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46" name="Line 210"/>
            <p:cNvSpPr>
              <a:spLocks noChangeAspect="1" noChangeShapeType="1"/>
            </p:cNvSpPr>
            <p:nvPr/>
          </p:nvSpPr>
          <p:spPr bwMode="auto">
            <a:xfrm>
              <a:off x="9954" y="5177"/>
              <a:ext cx="1" cy="6693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47" name="Line 211"/>
            <p:cNvSpPr>
              <a:spLocks noChangeAspect="1" noChangeShapeType="1"/>
            </p:cNvSpPr>
            <p:nvPr/>
          </p:nvSpPr>
          <p:spPr bwMode="auto">
            <a:xfrm>
              <a:off x="9273" y="5177"/>
              <a:ext cx="1" cy="6693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48" name="Line 212"/>
            <p:cNvSpPr>
              <a:spLocks noChangeAspect="1" noChangeShapeType="1"/>
            </p:cNvSpPr>
            <p:nvPr/>
          </p:nvSpPr>
          <p:spPr bwMode="auto">
            <a:xfrm>
              <a:off x="8591" y="5177"/>
              <a:ext cx="1" cy="6693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49" name="Line 213"/>
            <p:cNvSpPr>
              <a:spLocks noChangeAspect="1" noChangeShapeType="1"/>
            </p:cNvSpPr>
            <p:nvPr/>
          </p:nvSpPr>
          <p:spPr bwMode="auto">
            <a:xfrm>
              <a:off x="7909" y="5177"/>
              <a:ext cx="1" cy="6693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50" name="Line 214"/>
            <p:cNvSpPr>
              <a:spLocks noChangeAspect="1" noChangeShapeType="1"/>
            </p:cNvSpPr>
            <p:nvPr/>
          </p:nvSpPr>
          <p:spPr bwMode="auto">
            <a:xfrm>
              <a:off x="7228" y="5177"/>
              <a:ext cx="1" cy="6693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111" name="Rectangle 215"/>
          <p:cNvSpPr>
            <a:spLocks noChangeAspect="1" noChangeArrowheads="1"/>
          </p:cNvSpPr>
          <p:nvPr/>
        </p:nvSpPr>
        <p:spPr bwMode="auto">
          <a:xfrm>
            <a:off x="4630738" y="1208088"/>
            <a:ext cx="4445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sz="1600"/>
              <a:t>1723</a:t>
            </a:r>
            <a:endParaRPr lang="ru-RU" sz="1600"/>
          </a:p>
        </p:txBody>
      </p:sp>
      <p:sp>
        <p:nvSpPr>
          <p:cNvPr id="4112" name="Freeform 216"/>
          <p:cNvSpPr>
            <a:spLocks noChangeAspect="1"/>
          </p:cNvSpPr>
          <p:nvPr/>
        </p:nvSpPr>
        <p:spPr bwMode="auto">
          <a:xfrm>
            <a:off x="1506538" y="2546350"/>
            <a:ext cx="85725" cy="84138"/>
          </a:xfrm>
          <a:custGeom>
            <a:avLst/>
            <a:gdLst>
              <a:gd name="T0" fmla="*/ 42863 w 70"/>
              <a:gd name="T1" fmla="*/ 0 h 70"/>
              <a:gd name="T2" fmla="*/ 85725 w 70"/>
              <a:gd name="T3" fmla="*/ 42069 h 70"/>
              <a:gd name="T4" fmla="*/ 42863 w 70"/>
              <a:gd name="T5" fmla="*/ 84137 h 70"/>
              <a:gd name="T6" fmla="*/ 0 w 70"/>
              <a:gd name="T7" fmla="*/ 42069 h 70"/>
              <a:gd name="T8" fmla="*/ 42863 w 70"/>
              <a:gd name="T9" fmla="*/ 0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" h="70">
                <a:moveTo>
                  <a:pt x="35" y="0"/>
                </a:moveTo>
                <a:lnTo>
                  <a:pt x="70" y="35"/>
                </a:lnTo>
                <a:lnTo>
                  <a:pt x="35" y="70"/>
                </a:lnTo>
                <a:lnTo>
                  <a:pt x="0" y="35"/>
                </a:lnTo>
                <a:lnTo>
                  <a:pt x="35" y="0"/>
                </a:lnTo>
                <a:close/>
              </a:path>
            </a:pathLst>
          </a:custGeom>
          <a:solidFill>
            <a:srgbClr val="00FF00"/>
          </a:solidFill>
          <a:ln w="1079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113" name="Freeform 217"/>
          <p:cNvSpPr>
            <a:spLocks noChangeAspect="1"/>
          </p:cNvSpPr>
          <p:nvPr/>
        </p:nvSpPr>
        <p:spPr bwMode="auto">
          <a:xfrm>
            <a:off x="1462088" y="2565400"/>
            <a:ext cx="85725" cy="84138"/>
          </a:xfrm>
          <a:custGeom>
            <a:avLst/>
            <a:gdLst>
              <a:gd name="T0" fmla="*/ 42863 w 70"/>
              <a:gd name="T1" fmla="*/ 0 h 70"/>
              <a:gd name="T2" fmla="*/ 85725 w 70"/>
              <a:gd name="T3" fmla="*/ 42069 h 70"/>
              <a:gd name="T4" fmla="*/ 42863 w 70"/>
              <a:gd name="T5" fmla="*/ 84137 h 70"/>
              <a:gd name="T6" fmla="*/ 0 w 70"/>
              <a:gd name="T7" fmla="*/ 42069 h 70"/>
              <a:gd name="T8" fmla="*/ 42863 w 70"/>
              <a:gd name="T9" fmla="*/ 0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" h="70">
                <a:moveTo>
                  <a:pt x="35" y="0"/>
                </a:moveTo>
                <a:lnTo>
                  <a:pt x="70" y="35"/>
                </a:lnTo>
                <a:lnTo>
                  <a:pt x="35" y="70"/>
                </a:lnTo>
                <a:lnTo>
                  <a:pt x="0" y="35"/>
                </a:lnTo>
                <a:lnTo>
                  <a:pt x="35" y="0"/>
                </a:lnTo>
                <a:close/>
              </a:path>
            </a:pathLst>
          </a:custGeom>
          <a:solidFill>
            <a:srgbClr val="00FF00"/>
          </a:solidFill>
          <a:ln w="1079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4114" name="Group 218"/>
          <p:cNvGrpSpPr>
            <a:grpSpLocks noChangeAspect="1"/>
          </p:cNvGrpSpPr>
          <p:nvPr/>
        </p:nvGrpSpPr>
        <p:grpSpPr bwMode="auto">
          <a:xfrm>
            <a:off x="962025" y="950913"/>
            <a:ext cx="4059238" cy="2014537"/>
            <a:chOff x="6546" y="7566"/>
            <a:chExt cx="6815" cy="3851"/>
          </a:xfrm>
        </p:grpSpPr>
        <p:sp>
          <p:nvSpPr>
            <p:cNvPr id="4337" name="Line 219"/>
            <p:cNvSpPr>
              <a:spLocks noChangeAspect="1" noChangeShapeType="1"/>
            </p:cNvSpPr>
            <p:nvPr/>
          </p:nvSpPr>
          <p:spPr bwMode="auto">
            <a:xfrm>
              <a:off x="6546" y="9494"/>
              <a:ext cx="6815" cy="2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38" name="Line 220"/>
            <p:cNvSpPr>
              <a:spLocks noChangeAspect="1" noChangeShapeType="1"/>
            </p:cNvSpPr>
            <p:nvPr/>
          </p:nvSpPr>
          <p:spPr bwMode="auto">
            <a:xfrm>
              <a:off x="6546" y="11416"/>
              <a:ext cx="6815" cy="1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39" name="Line 221"/>
            <p:cNvSpPr>
              <a:spLocks noChangeAspect="1" noChangeShapeType="1"/>
            </p:cNvSpPr>
            <p:nvPr/>
          </p:nvSpPr>
          <p:spPr bwMode="auto">
            <a:xfrm>
              <a:off x="6546" y="10462"/>
              <a:ext cx="6815" cy="3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40" name="Line 222"/>
            <p:cNvSpPr>
              <a:spLocks noChangeAspect="1" noChangeShapeType="1"/>
            </p:cNvSpPr>
            <p:nvPr/>
          </p:nvSpPr>
          <p:spPr bwMode="auto">
            <a:xfrm>
              <a:off x="6546" y="8533"/>
              <a:ext cx="6815" cy="2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41" name="Line 223"/>
            <p:cNvSpPr>
              <a:spLocks noChangeAspect="1" noChangeShapeType="1"/>
            </p:cNvSpPr>
            <p:nvPr/>
          </p:nvSpPr>
          <p:spPr bwMode="auto">
            <a:xfrm>
              <a:off x="6546" y="7566"/>
              <a:ext cx="6815" cy="2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115" name="Oval 224"/>
          <p:cNvSpPr>
            <a:spLocks noChangeAspect="1" noChangeArrowheads="1"/>
          </p:cNvSpPr>
          <p:nvPr/>
        </p:nvSpPr>
        <p:spPr bwMode="auto">
          <a:xfrm>
            <a:off x="1506538" y="2614613"/>
            <a:ext cx="84137" cy="85725"/>
          </a:xfrm>
          <a:prstGeom prst="ellipse">
            <a:avLst/>
          </a:prstGeom>
          <a:solidFill>
            <a:srgbClr val="CC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600"/>
          </a:p>
        </p:txBody>
      </p:sp>
      <p:sp>
        <p:nvSpPr>
          <p:cNvPr id="4116" name="Oval 225"/>
          <p:cNvSpPr>
            <a:spLocks noChangeAspect="1" noChangeArrowheads="1"/>
          </p:cNvSpPr>
          <p:nvPr/>
        </p:nvSpPr>
        <p:spPr bwMode="auto">
          <a:xfrm>
            <a:off x="1541463" y="2625725"/>
            <a:ext cx="85725" cy="84138"/>
          </a:xfrm>
          <a:prstGeom prst="ellipse">
            <a:avLst/>
          </a:prstGeom>
          <a:solidFill>
            <a:srgbClr val="CC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600"/>
          </a:p>
        </p:txBody>
      </p:sp>
      <p:sp>
        <p:nvSpPr>
          <p:cNvPr id="4117" name="Oval 226"/>
          <p:cNvSpPr>
            <a:spLocks noChangeAspect="1" noChangeArrowheads="1"/>
          </p:cNvSpPr>
          <p:nvPr/>
        </p:nvSpPr>
        <p:spPr bwMode="auto">
          <a:xfrm>
            <a:off x="1662113" y="2609850"/>
            <a:ext cx="84137" cy="84138"/>
          </a:xfrm>
          <a:prstGeom prst="ellipse">
            <a:avLst/>
          </a:prstGeom>
          <a:solidFill>
            <a:srgbClr val="CC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600"/>
          </a:p>
        </p:txBody>
      </p:sp>
      <p:sp>
        <p:nvSpPr>
          <p:cNvPr id="4118" name="Text Box 227"/>
          <p:cNvSpPr txBox="1">
            <a:spLocks noChangeAspect="1" noChangeArrowheads="1"/>
          </p:cNvSpPr>
          <p:nvPr/>
        </p:nvSpPr>
        <p:spPr bwMode="auto">
          <a:xfrm>
            <a:off x="420688" y="2362200"/>
            <a:ext cx="49847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sz="1600"/>
              <a:t>1500</a:t>
            </a:r>
            <a:endParaRPr lang="ru-RU" sz="1600"/>
          </a:p>
        </p:txBody>
      </p:sp>
      <p:sp>
        <p:nvSpPr>
          <p:cNvPr id="4119" name="Text Box 228"/>
          <p:cNvSpPr txBox="1">
            <a:spLocks noChangeAspect="1" noChangeArrowheads="1"/>
          </p:cNvSpPr>
          <p:nvPr/>
        </p:nvSpPr>
        <p:spPr bwMode="auto">
          <a:xfrm>
            <a:off x="420688" y="1863725"/>
            <a:ext cx="498475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sz="1600"/>
              <a:t>1600</a:t>
            </a:r>
            <a:endParaRPr lang="ru-RU" sz="1600"/>
          </a:p>
        </p:txBody>
      </p:sp>
      <p:sp>
        <p:nvSpPr>
          <p:cNvPr id="4120" name="Text Box 229"/>
          <p:cNvSpPr txBox="1">
            <a:spLocks noChangeAspect="1" noChangeArrowheads="1"/>
          </p:cNvSpPr>
          <p:nvPr/>
        </p:nvSpPr>
        <p:spPr bwMode="auto">
          <a:xfrm>
            <a:off x="420688" y="2860675"/>
            <a:ext cx="49847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sz="1600"/>
              <a:t>1400</a:t>
            </a:r>
            <a:endParaRPr lang="ru-RU" sz="1600"/>
          </a:p>
        </p:txBody>
      </p:sp>
      <p:sp>
        <p:nvSpPr>
          <p:cNvPr id="4121" name="Text Box 230"/>
          <p:cNvSpPr txBox="1">
            <a:spLocks noChangeAspect="1" noChangeArrowheads="1"/>
          </p:cNvSpPr>
          <p:nvPr/>
        </p:nvSpPr>
        <p:spPr bwMode="auto">
          <a:xfrm>
            <a:off x="420688" y="1363663"/>
            <a:ext cx="49847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sz="1600"/>
              <a:t>17</a:t>
            </a:r>
            <a:r>
              <a:rPr lang="ru-RU" sz="1600"/>
              <a:t>00</a:t>
            </a:r>
          </a:p>
        </p:txBody>
      </p:sp>
      <p:sp>
        <p:nvSpPr>
          <p:cNvPr id="4122" name="Text Box 231"/>
          <p:cNvSpPr txBox="1">
            <a:spLocks noChangeAspect="1" noChangeArrowheads="1"/>
          </p:cNvSpPr>
          <p:nvPr/>
        </p:nvSpPr>
        <p:spPr bwMode="auto">
          <a:xfrm>
            <a:off x="693738" y="3251200"/>
            <a:ext cx="4519612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71550">
              <a:tabLst>
                <a:tab pos="266700" algn="ctr"/>
                <a:tab pos="1079500" algn="ctr"/>
                <a:tab pos="1885950" algn="ctr"/>
                <a:tab pos="2692400" algn="ctr"/>
                <a:tab pos="3498850" algn="ctr"/>
                <a:tab pos="4305300" algn="ctr"/>
              </a:tabLst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71550">
              <a:tabLst>
                <a:tab pos="266700" algn="ctr"/>
                <a:tab pos="1079500" algn="ctr"/>
                <a:tab pos="1885950" algn="ctr"/>
                <a:tab pos="2692400" algn="ctr"/>
                <a:tab pos="3498850" algn="ctr"/>
                <a:tab pos="4305300" algn="ctr"/>
              </a:tabLst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71550">
              <a:tabLst>
                <a:tab pos="266700" algn="ctr"/>
                <a:tab pos="1079500" algn="ctr"/>
                <a:tab pos="1885950" algn="ctr"/>
                <a:tab pos="2692400" algn="ctr"/>
                <a:tab pos="3498850" algn="ctr"/>
                <a:tab pos="4305300" algn="ctr"/>
              </a:tabLst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71550">
              <a:tabLst>
                <a:tab pos="266700" algn="ctr"/>
                <a:tab pos="1079500" algn="ctr"/>
                <a:tab pos="1885950" algn="ctr"/>
                <a:tab pos="2692400" algn="ctr"/>
                <a:tab pos="3498850" algn="ctr"/>
                <a:tab pos="4305300" algn="ctr"/>
              </a:tabLst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71550">
              <a:tabLst>
                <a:tab pos="266700" algn="ctr"/>
                <a:tab pos="1079500" algn="ctr"/>
                <a:tab pos="1885950" algn="ctr"/>
                <a:tab pos="2692400" algn="ctr"/>
                <a:tab pos="3498850" algn="ctr"/>
                <a:tab pos="4305300" algn="ctr"/>
              </a:tabLst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7155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ctr"/>
                <a:tab pos="1079500" algn="ctr"/>
                <a:tab pos="1885950" algn="ctr"/>
                <a:tab pos="2692400" algn="ctr"/>
                <a:tab pos="3498850" algn="ctr"/>
                <a:tab pos="4305300" algn="ctr"/>
              </a:tabLs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7155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ctr"/>
                <a:tab pos="1079500" algn="ctr"/>
                <a:tab pos="1885950" algn="ctr"/>
                <a:tab pos="2692400" algn="ctr"/>
                <a:tab pos="3498850" algn="ctr"/>
                <a:tab pos="4305300" algn="ctr"/>
              </a:tabLs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7155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ctr"/>
                <a:tab pos="1079500" algn="ctr"/>
                <a:tab pos="1885950" algn="ctr"/>
                <a:tab pos="2692400" algn="ctr"/>
                <a:tab pos="3498850" algn="ctr"/>
                <a:tab pos="4305300" algn="ctr"/>
              </a:tabLs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7155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ctr"/>
                <a:tab pos="1079500" algn="ctr"/>
                <a:tab pos="1885950" algn="ctr"/>
                <a:tab pos="2692400" algn="ctr"/>
                <a:tab pos="3498850" algn="ctr"/>
                <a:tab pos="4305300" algn="ctr"/>
              </a:tabLs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600">
                <a:latin typeface="Arial" pitchFamily="34" charset="0"/>
              </a:rPr>
              <a:t>	</a:t>
            </a:r>
            <a:r>
              <a:rPr lang="it-IT" sz="1600">
                <a:latin typeface="Arial" pitchFamily="34" charset="0"/>
              </a:rPr>
              <a:t>FeO</a:t>
            </a:r>
            <a:r>
              <a:rPr lang="it-IT" sz="1600" baseline="-25000">
                <a:latin typeface="Arial" pitchFamily="34" charset="0"/>
              </a:rPr>
              <a:t>x	</a:t>
            </a:r>
            <a:r>
              <a:rPr lang="it-IT" sz="1600">
                <a:latin typeface="Arial" pitchFamily="34" charset="0"/>
              </a:rPr>
              <a:t>20	40	60	80	SiO</a:t>
            </a:r>
            <a:r>
              <a:rPr lang="it-IT" sz="1600" baseline="-25000">
                <a:latin typeface="Arial" pitchFamily="34" charset="0"/>
              </a:rPr>
              <a:t>2</a:t>
            </a:r>
            <a:endParaRPr lang="it-IT" sz="1600">
              <a:latin typeface="Arial" pitchFamily="34" charset="0"/>
            </a:endParaRPr>
          </a:p>
          <a:p>
            <a:pPr algn="ctr"/>
            <a:r>
              <a:rPr lang="en-US" sz="1600">
                <a:latin typeface="Arial" pitchFamily="34" charset="0"/>
              </a:rPr>
              <a:t>mol</a:t>
            </a:r>
            <a:r>
              <a:rPr lang="ru-RU" sz="1600">
                <a:latin typeface="Arial" pitchFamily="34" charset="0"/>
              </a:rPr>
              <a:t>.</a:t>
            </a:r>
            <a:r>
              <a:rPr lang="it-IT" sz="1600">
                <a:latin typeface="Arial" pitchFamily="34" charset="0"/>
              </a:rPr>
              <a:t>%</a:t>
            </a:r>
            <a:endParaRPr lang="ru-RU" sz="1600">
              <a:latin typeface="Arial" pitchFamily="34" charset="0"/>
            </a:endParaRPr>
          </a:p>
        </p:txBody>
      </p:sp>
      <p:sp>
        <p:nvSpPr>
          <p:cNvPr id="4123" name="Line 232"/>
          <p:cNvSpPr>
            <a:spLocks noChangeAspect="1" noChangeShapeType="1"/>
          </p:cNvSpPr>
          <p:nvPr/>
        </p:nvSpPr>
        <p:spPr bwMode="auto">
          <a:xfrm>
            <a:off x="960438" y="3203575"/>
            <a:ext cx="4070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4124" name="Group 243"/>
          <p:cNvGrpSpPr>
            <a:grpSpLocks noChangeAspect="1"/>
          </p:cNvGrpSpPr>
          <p:nvPr/>
        </p:nvGrpSpPr>
        <p:grpSpPr bwMode="auto">
          <a:xfrm>
            <a:off x="962025" y="698500"/>
            <a:ext cx="4068763" cy="2503488"/>
            <a:chOff x="6545" y="6739"/>
            <a:chExt cx="6831" cy="5131"/>
          </a:xfrm>
        </p:grpSpPr>
        <p:sp>
          <p:nvSpPr>
            <p:cNvPr id="4335" name="Line 244"/>
            <p:cNvSpPr>
              <a:spLocks noChangeAspect="1" noChangeShapeType="1"/>
            </p:cNvSpPr>
            <p:nvPr/>
          </p:nvSpPr>
          <p:spPr bwMode="auto">
            <a:xfrm>
              <a:off x="6545" y="6759"/>
              <a:ext cx="0" cy="51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36" name="Line 245"/>
            <p:cNvSpPr>
              <a:spLocks noChangeAspect="1" noChangeShapeType="1"/>
            </p:cNvSpPr>
            <p:nvPr/>
          </p:nvSpPr>
          <p:spPr bwMode="auto">
            <a:xfrm>
              <a:off x="13376" y="6739"/>
              <a:ext cx="0" cy="51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125" name="Text Box 246"/>
          <p:cNvSpPr txBox="1">
            <a:spLocks noChangeAspect="1" noChangeArrowheads="1"/>
          </p:cNvSpPr>
          <p:nvPr/>
        </p:nvSpPr>
        <p:spPr bwMode="auto">
          <a:xfrm>
            <a:off x="2681288" y="996950"/>
            <a:ext cx="6556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3333CC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lIns="39319" tIns="19660" rIns="39319" bIns="19660"/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600"/>
              <a:t>L</a:t>
            </a:r>
            <a:endParaRPr lang="ru-RU" sz="1600"/>
          </a:p>
        </p:txBody>
      </p:sp>
      <p:sp>
        <p:nvSpPr>
          <p:cNvPr id="4126" name="Text Box 247"/>
          <p:cNvSpPr txBox="1">
            <a:spLocks noChangeAspect="1" noChangeArrowheads="1"/>
          </p:cNvSpPr>
          <p:nvPr/>
        </p:nvSpPr>
        <p:spPr bwMode="auto">
          <a:xfrm>
            <a:off x="2087563" y="2081213"/>
            <a:ext cx="500062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600"/>
              <a:t>1535</a:t>
            </a:r>
          </a:p>
        </p:txBody>
      </p:sp>
      <p:sp>
        <p:nvSpPr>
          <p:cNvPr id="4127" name="Freeform 248"/>
          <p:cNvSpPr>
            <a:spLocks noChangeAspect="1"/>
          </p:cNvSpPr>
          <p:nvPr/>
        </p:nvSpPr>
        <p:spPr bwMode="auto">
          <a:xfrm>
            <a:off x="1547813" y="2546350"/>
            <a:ext cx="85725" cy="84138"/>
          </a:xfrm>
          <a:custGeom>
            <a:avLst/>
            <a:gdLst>
              <a:gd name="T0" fmla="*/ 42863 w 70"/>
              <a:gd name="T1" fmla="*/ 0 h 70"/>
              <a:gd name="T2" fmla="*/ 85725 w 70"/>
              <a:gd name="T3" fmla="*/ 42069 h 70"/>
              <a:gd name="T4" fmla="*/ 42863 w 70"/>
              <a:gd name="T5" fmla="*/ 84137 h 70"/>
              <a:gd name="T6" fmla="*/ 0 w 70"/>
              <a:gd name="T7" fmla="*/ 42069 h 70"/>
              <a:gd name="T8" fmla="*/ 42863 w 70"/>
              <a:gd name="T9" fmla="*/ 0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" h="70">
                <a:moveTo>
                  <a:pt x="35" y="0"/>
                </a:moveTo>
                <a:lnTo>
                  <a:pt x="70" y="35"/>
                </a:lnTo>
                <a:lnTo>
                  <a:pt x="35" y="70"/>
                </a:lnTo>
                <a:lnTo>
                  <a:pt x="0" y="35"/>
                </a:lnTo>
                <a:lnTo>
                  <a:pt x="35" y="0"/>
                </a:lnTo>
                <a:close/>
              </a:path>
            </a:pathLst>
          </a:custGeom>
          <a:solidFill>
            <a:srgbClr val="00FF00"/>
          </a:solidFill>
          <a:ln w="1079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128" name="Freeform 249"/>
          <p:cNvSpPr>
            <a:spLocks noChangeAspect="1"/>
          </p:cNvSpPr>
          <p:nvPr/>
        </p:nvSpPr>
        <p:spPr bwMode="auto">
          <a:xfrm>
            <a:off x="1649413" y="2268538"/>
            <a:ext cx="85725" cy="84137"/>
          </a:xfrm>
          <a:custGeom>
            <a:avLst/>
            <a:gdLst>
              <a:gd name="T0" fmla="*/ 42241 w 69"/>
              <a:gd name="T1" fmla="*/ 0 h 69"/>
              <a:gd name="T2" fmla="*/ 85725 w 69"/>
              <a:gd name="T3" fmla="*/ 42679 h 69"/>
              <a:gd name="T4" fmla="*/ 42241 w 69"/>
              <a:gd name="T5" fmla="*/ 84138 h 69"/>
              <a:gd name="T6" fmla="*/ 0 w 69"/>
              <a:gd name="T7" fmla="*/ 42679 h 69"/>
              <a:gd name="T8" fmla="*/ 42241 w 69"/>
              <a:gd name="T9" fmla="*/ 0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" h="69">
                <a:moveTo>
                  <a:pt x="34" y="0"/>
                </a:moveTo>
                <a:lnTo>
                  <a:pt x="69" y="35"/>
                </a:lnTo>
                <a:lnTo>
                  <a:pt x="34" y="69"/>
                </a:lnTo>
                <a:lnTo>
                  <a:pt x="0" y="35"/>
                </a:lnTo>
                <a:lnTo>
                  <a:pt x="34" y="0"/>
                </a:lnTo>
                <a:close/>
              </a:path>
            </a:pathLst>
          </a:custGeom>
          <a:solidFill>
            <a:srgbClr val="00FF00"/>
          </a:solidFill>
          <a:ln w="1079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129" name="Line 250"/>
          <p:cNvSpPr>
            <a:spLocks noChangeAspect="1" noChangeShapeType="1"/>
          </p:cNvSpPr>
          <p:nvPr/>
        </p:nvSpPr>
        <p:spPr bwMode="auto">
          <a:xfrm flipH="1">
            <a:off x="1125538" y="1895475"/>
            <a:ext cx="473075" cy="5984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0" name="Rectangle 251"/>
          <p:cNvSpPr>
            <a:spLocks noChangeAspect="1" noChangeArrowheads="1"/>
          </p:cNvSpPr>
          <p:nvPr/>
        </p:nvSpPr>
        <p:spPr bwMode="auto">
          <a:xfrm>
            <a:off x="1027113" y="1687513"/>
            <a:ext cx="8191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600"/>
              <a:t>Fe</a:t>
            </a:r>
            <a:r>
              <a:rPr lang="ru-RU" sz="1600" baseline="-25000"/>
              <a:t>3</a:t>
            </a:r>
            <a:r>
              <a:rPr lang="en-US" sz="1600"/>
              <a:t>O</a:t>
            </a:r>
            <a:r>
              <a:rPr lang="ru-RU" sz="1600" baseline="-25000"/>
              <a:t>4</a:t>
            </a:r>
            <a:r>
              <a:rPr lang="en-US" sz="1600" baseline="-25000"/>
              <a:t> </a:t>
            </a:r>
            <a:r>
              <a:rPr lang="ru-RU" sz="1600"/>
              <a:t>+</a:t>
            </a:r>
            <a:r>
              <a:rPr lang="en-US" sz="1600"/>
              <a:t> L</a:t>
            </a:r>
            <a:endParaRPr lang="ru-RU" sz="1600"/>
          </a:p>
        </p:txBody>
      </p:sp>
      <p:sp>
        <p:nvSpPr>
          <p:cNvPr id="4131" name="Rectangle 252"/>
          <p:cNvSpPr>
            <a:spLocks noChangeAspect="1" noChangeArrowheads="1"/>
          </p:cNvSpPr>
          <p:nvPr/>
        </p:nvSpPr>
        <p:spPr bwMode="auto">
          <a:xfrm>
            <a:off x="2076450" y="2333625"/>
            <a:ext cx="12604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600"/>
              <a:t>SiO</a:t>
            </a:r>
            <a:r>
              <a:rPr lang="en-US" sz="1600" baseline="-25000"/>
              <a:t>2 </a:t>
            </a:r>
            <a:r>
              <a:rPr lang="en-US" sz="1600"/>
              <a:t>+L</a:t>
            </a:r>
            <a:endParaRPr lang="ru-RU" sz="1600"/>
          </a:p>
        </p:txBody>
      </p:sp>
      <p:sp>
        <p:nvSpPr>
          <p:cNvPr id="4132" name="Line 253"/>
          <p:cNvSpPr>
            <a:spLocks noChangeAspect="1" noChangeShapeType="1"/>
          </p:cNvSpPr>
          <p:nvPr/>
        </p:nvSpPr>
        <p:spPr bwMode="auto">
          <a:xfrm>
            <a:off x="4506913" y="1576388"/>
            <a:ext cx="376237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3" name="Rectangle 254"/>
          <p:cNvSpPr>
            <a:spLocks noChangeAspect="1" noChangeArrowheads="1"/>
          </p:cNvSpPr>
          <p:nvPr/>
        </p:nvSpPr>
        <p:spPr bwMode="auto">
          <a:xfrm>
            <a:off x="3849688" y="1327150"/>
            <a:ext cx="987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600"/>
              <a:t>SiO</a:t>
            </a:r>
            <a:r>
              <a:rPr lang="en-US" sz="1600" baseline="-25000"/>
              <a:t>2 </a:t>
            </a:r>
            <a:r>
              <a:rPr lang="en-US" sz="1600"/>
              <a:t>+ L</a:t>
            </a:r>
            <a:endParaRPr lang="ru-RU" sz="1600"/>
          </a:p>
        </p:txBody>
      </p:sp>
      <p:sp>
        <p:nvSpPr>
          <p:cNvPr id="4134" name="Rectangle 255"/>
          <p:cNvSpPr>
            <a:spLocks noChangeAspect="1" noChangeArrowheads="1"/>
          </p:cNvSpPr>
          <p:nvPr/>
        </p:nvSpPr>
        <p:spPr bwMode="auto">
          <a:xfrm>
            <a:off x="2522538" y="1951038"/>
            <a:ext cx="1370012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600"/>
              <a:t>L</a:t>
            </a:r>
            <a:r>
              <a:rPr lang="ru-RU" sz="1600" baseline="-25000"/>
              <a:t>1</a:t>
            </a:r>
            <a:r>
              <a:rPr lang="ru-RU" sz="1600"/>
              <a:t>+</a:t>
            </a:r>
            <a:r>
              <a:rPr lang="en-US" sz="1600"/>
              <a:t>L</a:t>
            </a:r>
            <a:r>
              <a:rPr lang="ru-RU" sz="1600" baseline="-25000"/>
              <a:t>2</a:t>
            </a:r>
            <a:endParaRPr lang="ru-RU" sz="1600"/>
          </a:p>
        </p:txBody>
      </p:sp>
      <p:sp>
        <p:nvSpPr>
          <p:cNvPr id="4135" name="Rectangle 256"/>
          <p:cNvSpPr>
            <a:spLocks noChangeAspect="1" noChangeArrowheads="1"/>
          </p:cNvSpPr>
          <p:nvPr/>
        </p:nvSpPr>
        <p:spPr bwMode="auto">
          <a:xfrm>
            <a:off x="2420938" y="3019425"/>
            <a:ext cx="151447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600"/>
              <a:t>Fe</a:t>
            </a:r>
            <a:r>
              <a:rPr lang="en-US" sz="1600" baseline="-25000"/>
              <a:t>2</a:t>
            </a:r>
            <a:r>
              <a:rPr lang="en-US" sz="1600"/>
              <a:t>O</a:t>
            </a:r>
            <a:r>
              <a:rPr lang="en-US" sz="1600" baseline="-25000"/>
              <a:t>3 </a:t>
            </a:r>
            <a:r>
              <a:rPr lang="ru-RU" sz="1600"/>
              <a:t>+</a:t>
            </a:r>
            <a:r>
              <a:rPr lang="en-US" sz="1600"/>
              <a:t> SiO</a:t>
            </a:r>
            <a:r>
              <a:rPr lang="en-US" sz="1600" baseline="-25000"/>
              <a:t>2</a:t>
            </a:r>
            <a:endParaRPr lang="ru-RU" sz="1600"/>
          </a:p>
        </p:txBody>
      </p:sp>
      <p:sp>
        <p:nvSpPr>
          <p:cNvPr id="4136" name="Freeform 257"/>
          <p:cNvSpPr>
            <a:spLocks noChangeAspect="1"/>
          </p:cNvSpPr>
          <p:nvPr/>
        </p:nvSpPr>
        <p:spPr bwMode="auto">
          <a:xfrm>
            <a:off x="4333875" y="2216150"/>
            <a:ext cx="85725" cy="84138"/>
          </a:xfrm>
          <a:custGeom>
            <a:avLst/>
            <a:gdLst>
              <a:gd name="T0" fmla="*/ 42863 w 70"/>
              <a:gd name="T1" fmla="*/ 0 h 70"/>
              <a:gd name="T2" fmla="*/ 85725 w 70"/>
              <a:gd name="T3" fmla="*/ 42069 h 70"/>
              <a:gd name="T4" fmla="*/ 42863 w 70"/>
              <a:gd name="T5" fmla="*/ 84137 h 70"/>
              <a:gd name="T6" fmla="*/ 0 w 70"/>
              <a:gd name="T7" fmla="*/ 42069 h 70"/>
              <a:gd name="T8" fmla="*/ 42863 w 70"/>
              <a:gd name="T9" fmla="*/ 0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" h="70">
                <a:moveTo>
                  <a:pt x="35" y="0"/>
                </a:moveTo>
                <a:lnTo>
                  <a:pt x="70" y="35"/>
                </a:lnTo>
                <a:lnTo>
                  <a:pt x="35" y="70"/>
                </a:lnTo>
                <a:lnTo>
                  <a:pt x="0" y="35"/>
                </a:lnTo>
                <a:lnTo>
                  <a:pt x="35" y="0"/>
                </a:lnTo>
                <a:close/>
              </a:path>
            </a:pathLst>
          </a:custGeom>
          <a:solidFill>
            <a:srgbClr val="00FF00"/>
          </a:solidFill>
          <a:ln w="1079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137" name="Freeform 258"/>
          <p:cNvSpPr>
            <a:spLocks noChangeAspect="1"/>
          </p:cNvSpPr>
          <p:nvPr/>
        </p:nvSpPr>
        <p:spPr bwMode="auto">
          <a:xfrm>
            <a:off x="4279900" y="2241550"/>
            <a:ext cx="85725" cy="85725"/>
          </a:xfrm>
          <a:custGeom>
            <a:avLst/>
            <a:gdLst>
              <a:gd name="T0" fmla="*/ 42863 w 70"/>
              <a:gd name="T1" fmla="*/ 0 h 70"/>
              <a:gd name="T2" fmla="*/ 85725 w 70"/>
              <a:gd name="T3" fmla="*/ 42863 h 70"/>
              <a:gd name="T4" fmla="*/ 42863 w 70"/>
              <a:gd name="T5" fmla="*/ 85725 h 70"/>
              <a:gd name="T6" fmla="*/ 0 w 70"/>
              <a:gd name="T7" fmla="*/ 42863 h 70"/>
              <a:gd name="T8" fmla="*/ 42863 w 70"/>
              <a:gd name="T9" fmla="*/ 0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" h="70">
                <a:moveTo>
                  <a:pt x="35" y="0"/>
                </a:moveTo>
                <a:lnTo>
                  <a:pt x="70" y="35"/>
                </a:lnTo>
                <a:lnTo>
                  <a:pt x="35" y="70"/>
                </a:lnTo>
                <a:lnTo>
                  <a:pt x="0" y="35"/>
                </a:lnTo>
                <a:lnTo>
                  <a:pt x="35" y="0"/>
                </a:lnTo>
                <a:close/>
              </a:path>
            </a:pathLst>
          </a:custGeom>
          <a:solidFill>
            <a:srgbClr val="00FF00"/>
          </a:solidFill>
          <a:ln w="1079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138" name="Freeform 259"/>
          <p:cNvSpPr>
            <a:spLocks noChangeAspect="1"/>
          </p:cNvSpPr>
          <p:nvPr/>
        </p:nvSpPr>
        <p:spPr bwMode="auto">
          <a:xfrm>
            <a:off x="2681288" y="2241550"/>
            <a:ext cx="84137" cy="84138"/>
          </a:xfrm>
          <a:custGeom>
            <a:avLst/>
            <a:gdLst>
              <a:gd name="T0" fmla="*/ 42069 w 70"/>
              <a:gd name="T1" fmla="*/ 0 h 70"/>
              <a:gd name="T2" fmla="*/ 84138 w 70"/>
              <a:gd name="T3" fmla="*/ 42069 h 70"/>
              <a:gd name="T4" fmla="*/ 42069 w 70"/>
              <a:gd name="T5" fmla="*/ 84137 h 70"/>
              <a:gd name="T6" fmla="*/ 0 w 70"/>
              <a:gd name="T7" fmla="*/ 42069 h 70"/>
              <a:gd name="T8" fmla="*/ 42069 w 70"/>
              <a:gd name="T9" fmla="*/ 0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" h="70">
                <a:moveTo>
                  <a:pt x="35" y="0"/>
                </a:moveTo>
                <a:lnTo>
                  <a:pt x="70" y="35"/>
                </a:lnTo>
                <a:lnTo>
                  <a:pt x="35" y="70"/>
                </a:lnTo>
                <a:lnTo>
                  <a:pt x="0" y="35"/>
                </a:lnTo>
                <a:lnTo>
                  <a:pt x="35" y="0"/>
                </a:lnTo>
                <a:close/>
              </a:path>
            </a:pathLst>
          </a:custGeom>
          <a:solidFill>
            <a:srgbClr val="00FF00"/>
          </a:solidFill>
          <a:ln w="1079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139" name="Freeform 260"/>
          <p:cNvSpPr>
            <a:spLocks noChangeAspect="1"/>
          </p:cNvSpPr>
          <p:nvPr/>
        </p:nvSpPr>
        <p:spPr bwMode="auto">
          <a:xfrm>
            <a:off x="1547813" y="2470150"/>
            <a:ext cx="85725" cy="84138"/>
          </a:xfrm>
          <a:custGeom>
            <a:avLst/>
            <a:gdLst>
              <a:gd name="T0" fmla="*/ 42863 w 70"/>
              <a:gd name="T1" fmla="*/ 0 h 69"/>
              <a:gd name="T2" fmla="*/ 85725 w 70"/>
              <a:gd name="T3" fmla="*/ 42678 h 69"/>
              <a:gd name="T4" fmla="*/ 42863 w 70"/>
              <a:gd name="T5" fmla="*/ 84137 h 69"/>
              <a:gd name="T6" fmla="*/ 0 w 70"/>
              <a:gd name="T7" fmla="*/ 42678 h 69"/>
              <a:gd name="T8" fmla="*/ 42863 w 70"/>
              <a:gd name="T9" fmla="*/ 0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" h="69">
                <a:moveTo>
                  <a:pt x="35" y="0"/>
                </a:moveTo>
                <a:lnTo>
                  <a:pt x="70" y="35"/>
                </a:lnTo>
                <a:lnTo>
                  <a:pt x="35" y="69"/>
                </a:lnTo>
                <a:lnTo>
                  <a:pt x="0" y="35"/>
                </a:lnTo>
                <a:lnTo>
                  <a:pt x="35" y="0"/>
                </a:lnTo>
                <a:close/>
              </a:path>
            </a:pathLst>
          </a:custGeom>
          <a:solidFill>
            <a:srgbClr val="00FF00"/>
          </a:solidFill>
          <a:ln w="1079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140" name="Freeform 261"/>
          <p:cNvSpPr>
            <a:spLocks noChangeAspect="1"/>
          </p:cNvSpPr>
          <p:nvPr/>
        </p:nvSpPr>
        <p:spPr bwMode="auto">
          <a:xfrm>
            <a:off x="1138238" y="2355850"/>
            <a:ext cx="85725" cy="84138"/>
          </a:xfrm>
          <a:custGeom>
            <a:avLst/>
            <a:gdLst>
              <a:gd name="T0" fmla="*/ 42241 w 69"/>
              <a:gd name="T1" fmla="*/ 0 h 69"/>
              <a:gd name="T2" fmla="*/ 85725 w 69"/>
              <a:gd name="T3" fmla="*/ 42678 h 69"/>
              <a:gd name="T4" fmla="*/ 42241 w 69"/>
              <a:gd name="T5" fmla="*/ 84137 h 69"/>
              <a:gd name="T6" fmla="*/ 0 w 69"/>
              <a:gd name="T7" fmla="*/ 42678 h 69"/>
              <a:gd name="T8" fmla="*/ 42241 w 69"/>
              <a:gd name="T9" fmla="*/ 0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" h="69">
                <a:moveTo>
                  <a:pt x="34" y="0"/>
                </a:moveTo>
                <a:lnTo>
                  <a:pt x="69" y="35"/>
                </a:lnTo>
                <a:lnTo>
                  <a:pt x="34" y="69"/>
                </a:lnTo>
                <a:lnTo>
                  <a:pt x="0" y="35"/>
                </a:lnTo>
                <a:lnTo>
                  <a:pt x="34" y="0"/>
                </a:lnTo>
                <a:close/>
              </a:path>
            </a:pathLst>
          </a:custGeom>
          <a:solidFill>
            <a:srgbClr val="00FF00"/>
          </a:solidFill>
          <a:ln w="1079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141" name="Freeform 262"/>
          <p:cNvSpPr>
            <a:spLocks noChangeAspect="1"/>
          </p:cNvSpPr>
          <p:nvPr/>
        </p:nvSpPr>
        <p:spPr bwMode="auto">
          <a:xfrm>
            <a:off x="1138238" y="2554288"/>
            <a:ext cx="85725" cy="84137"/>
          </a:xfrm>
          <a:custGeom>
            <a:avLst/>
            <a:gdLst>
              <a:gd name="T0" fmla="*/ 42863 w 70"/>
              <a:gd name="T1" fmla="*/ 0 h 70"/>
              <a:gd name="T2" fmla="*/ 85725 w 70"/>
              <a:gd name="T3" fmla="*/ 42069 h 70"/>
              <a:gd name="T4" fmla="*/ 42863 w 70"/>
              <a:gd name="T5" fmla="*/ 84138 h 70"/>
              <a:gd name="T6" fmla="*/ 0 w 70"/>
              <a:gd name="T7" fmla="*/ 42069 h 70"/>
              <a:gd name="T8" fmla="*/ 42863 w 70"/>
              <a:gd name="T9" fmla="*/ 0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" h="70">
                <a:moveTo>
                  <a:pt x="35" y="0"/>
                </a:moveTo>
                <a:lnTo>
                  <a:pt x="70" y="35"/>
                </a:lnTo>
                <a:lnTo>
                  <a:pt x="35" y="70"/>
                </a:lnTo>
                <a:lnTo>
                  <a:pt x="0" y="35"/>
                </a:lnTo>
                <a:lnTo>
                  <a:pt x="35" y="0"/>
                </a:lnTo>
                <a:close/>
              </a:path>
            </a:pathLst>
          </a:custGeom>
          <a:solidFill>
            <a:srgbClr val="00FF00"/>
          </a:solidFill>
          <a:ln w="1079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142" name="Freeform 263"/>
          <p:cNvSpPr>
            <a:spLocks noChangeAspect="1"/>
          </p:cNvSpPr>
          <p:nvPr/>
        </p:nvSpPr>
        <p:spPr bwMode="auto">
          <a:xfrm>
            <a:off x="1662113" y="2551113"/>
            <a:ext cx="84137" cy="84137"/>
          </a:xfrm>
          <a:custGeom>
            <a:avLst/>
            <a:gdLst>
              <a:gd name="T0" fmla="*/ 42069 w 70"/>
              <a:gd name="T1" fmla="*/ 0 h 70"/>
              <a:gd name="T2" fmla="*/ 84138 w 70"/>
              <a:gd name="T3" fmla="*/ 42069 h 70"/>
              <a:gd name="T4" fmla="*/ 42069 w 70"/>
              <a:gd name="T5" fmla="*/ 84138 h 70"/>
              <a:gd name="T6" fmla="*/ 0 w 70"/>
              <a:gd name="T7" fmla="*/ 42069 h 70"/>
              <a:gd name="T8" fmla="*/ 42069 w 70"/>
              <a:gd name="T9" fmla="*/ 0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" h="70">
                <a:moveTo>
                  <a:pt x="35" y="0"/>
                </a:moveTo>
                <a:lnTo>
                  <a:pt x="70" y="35"/>
                </a:lnTo>
                <a:lnTo>
                  <a:pt x="35" y="70"/>
                </a:lnTo>
                <a:lnTo>
                  <a:pt x="0" y="35"/>
                </a:lnTo>
                <a:lnTo>
                  <a:pt x="35" y="0"/>
                </a:lnTo>
                <a:close/>
              </a:path>
            </a:pathLst>
          </a:custGeom>
          <a:solidFill>
            <a:srgbClr val="00FF00"/>
          </a:solidFill>
          <a:ln w="1079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143" name="Freeform 264"/>
          <p:cNvSpPr>
            <a:spLocks noChangeAspect="1"/>
          </p:cNvSpPr>
          <p:nvPr/>
        </p:nvSpPr>
        <p:spPr bwMode="auto">
          <a:xfrm>
            <a:off x="1611313" y="2408238"/>
            <a:ext cx="84137" cy="85725"/>
          </a:xfrm>
          <a:custGeom>
            <a:avLst/>
            <a:gdLst>
              <a:gd name="T0" fmla="*/ 41459 w 69"/>
              <a:gd name="T1" fmla="*/ 0 h 69"/>
              <a:gd name="T2" fmla="*/ 84138 w 69"/>
              <a:gd name="T3" fmla="*/ 43484 h 69"/>
              <a:gd name="T4" fmla="*/ 41459 w 69"/>
              <a:gd name="T5" fmla="*/ 85725 h 69"/>
              <a:gd name="T6" fmla="*/ 0 w 69"/>
              <a:gd name="T7" fmla="*/ 43484 h 69"/>
              <a:gd name="T8" fmla="*/ 41459 w 69"/>
              <a:gd name="T9" fmla="*/ 0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" h="69">
                <a:moveTo>
                  <a:pt x="34" y="0"/>
                </a:moveTo>
                <a:lnTo>
                  <a:pt x="69" y="35"/>
                </a:lnTo>
                <a:lnTo>
                  <a:pt x="34" y="69"/>
                </a:lnTo>
                <a:lnTo>
                  <a:pt x="0" y="35"/>
                </a:lnTo>
                <a:lnTo>
                  <a:pt x="34" y="0"/>
                </a:lnTo>
                <a:close/>
              </a:path>
            </a:pathLst>
          </a:custGeom>
          <a:solidFill>
            <a:srgbClr val="00FF00"/>
          </a:solidFill>
          <a:ln w="1079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144" name="Freeform 265"/>
          <p:cNvSpPr>
            <a:spLocks noChangeAspect="1"/>
          </p:cNvSpPr>
          <p:nvPr/>
        </p:nvSpPr>
        <p:spPr bwMode="auto">
          <a:xfrm>
            <a:off x="1951038" y="2252663"/>
            <a:ext cx="85725" cy="84137"/>
          </a:xfrm>
          <a:custGeom>
            <a:avLst/>
            <a:gdLst>
              <a:gd name="T0" fmla="*/ 42241 w 69"/>
              <a:gd name="T1" fmla="*/ 0 h 69"/>
              <a:gd name="T2" fmla="*/ 85725 w 69"/>
              <a:gd name="T3" fmla="*/ 42679 h 69"/>
              <a:gd name="T4" fmla="*/ 42241 w 69"/>
              <a:gd name="T5" fmla="*/ 84138 h 69"/>
              <a:gd name="T6" fmla="*/ 0 w 69"/>
              <a:gd name="T7" fmla="*/ 42679 h 69"/>
              <a:gd name="T8" fmla="*/ 42241 w 69"/>
              <a:gd name="T9" fmla="*/ 0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" h="69">
                <a:moveTo>
                  <a:pt x="34" y="0"/>
                </a:moveTo>
                <a:lnTo>
                  <a:pt x="69" y="35"/>
                </a:lnTo>
                <a:lnTo>
                  <a:pt x="34" y="69"/>
                </a:lnTo>
                <a:lnTo>
                  <a:pt x="0" y="35"/>
                </a:lnTo>
                <a:lnTo>
                  <a:pt x="34" y="0"/>
                </a:lnTo>
                <a:close/>
              </a:path>
            </a:pathLst>
          </a:custGeom>
          <a:solidFill>
            <a:srgbClr val="00FF00"/>
          </a:solidFill>
          <a:ln w="1079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145" name="Rectangle 266"/>
          <p:cNvSpPr>
            <a:spLocks noChangeAspect="1" noChangeArrowheads="1"/>
          </p:cNvSpPr>
          <p:nvPr/>
        </p:nvSpPr>
        <p:spPr bwMode="auto">
          <a:xfrm>
            <a:off x="4244975" y="2822575"/>
            <a:ext cx="711200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1600"/>
              <a:t>1388</a:t>
            </a:r>
          </a:p>
        </p:txBody>
      </p:sp>
      <p:sp>
        <p:nvSpPr>
          <p:cNvPr id="4146" name="Oval 267"/>
          <p:cNvSpPr>
            <a:spLocks noChangeAspect="1" noChangeArrowheads="1"/>
          </p:cNvSpPr>
          <p:nvPr/>
        </p:nvSpPr>
        <p:spPr bwMode="auto">
          <a:xfrm>
            <a:off x="1606550" y="2640013"/>
            <a:ext cx="84138" cy="85725"/>
          </a:xfrm>
          <a:prstGeom prst="ellipse">
            <a:avLst/>
          </a:prstGeom>
          <a:solidFill>
            <a:srgbClr val="CC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600"/>
          </a:p>
        </p:txBody>
      </p:sp>
      <p:sp>
        <p:nvSpPr>
          <p:cNvPr id="4147" name="Rectangle 268"/>
          <p:cNvSpPr>
            <a:spLocks noChangeAspect="1" noChangeArrowheads="1"/>
          </p:cNvSpPr>
          <p:nvPr/>
        </p:nvSpPr>
        <p:spPr bwMode="auto">
          <a:xfrm>
            <a:off x="1452563" y="3003550"/>
            <a:ext cx="66675" cy="68263"/>
          </a:xfrm>
          <a:prstGeom prst="rect">
            <a:avLst/>
          </a:prstGeom>
          <a:solidFill>
            <a:srgbClr val="000000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600"/>
          </a:p>
        </p:txBody>
      </p:sp>
      <p:sp>
        <p:nvSpPr>
          <p:cNvPr id="4148" name="Rectangle 269"/>
          <p:cNvSpPr>
            <a:spLocks noChangeAspect="1" noChangeArrowheads="1"/>
          </p:cNvSpPr>
          <p:nvPr/>
        </p:nvSpPr>
        <p:spPr bwMode="auto">
          <a:xfrm>
            <a:off x="1341438" y="3000375"/>
            <a:ext cx="66675" cy="66675"/>
          </a:xfrm>
          <a:prstGeom prst="rect">
            <a:avLst/>
          </a:prstGeom>
          <a:solidFill>
            <a:srgbClr val="000000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600"/>
          </a:p>
        </p:txBody>
      </p:sp>
      <p:sp>
        <p:nvSpPr>
          <p:cNvPr id="4149" name="Rectangle 270"/>
          <p:cNvSpPr>
            <a:spLocks noChangeAspect="1" noChangeArrowheads="1"/>
          </p:cNvSpPr>
          <p:nvPr/>
        </p:nvSpPr>
        <p:spPr bwMode="auto">
          <a:xfrm>
            <a:off x="1481138" y="2987675"/>
            <a:ext cx="68262" cy="68263"/>
          </a:xfrm>
          <a:prstGeom prst="rect">
            <a:avLst/>
          </a:prstGeom>
          <a:solidFill>
            <a:srgbClr val="000000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600"/>
          </a:p>
        </p:txBody>
      </p:sp>
      <p:sp>
        <p:nvSpPr>
          <p:cNvPr id="4150" name="Rectangle 271"/>
          <p:cNvSpPr>
            <a:spLocks noChangeAspect="1" noChangeArrowheads="1"/>
          </p:cNvSpPr>
          <p:nvPr/>
        </p:nvSpPr>
        <p:spPr bwMode="auto">
          <a:xfrm>
            <a:off x="1522413" y="3003550"/>
            <a:ext cx="66675" cy="66675"/>
          </a:xfrm>
          <a:prstGeom prst="rect">
            <a:avLst/>
          </a:prstGeom>
          <a:solidFill>
            <a:srgbClr val="000000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600"/>
          </a:p>
        </p:txBody>
      </p:sp>
      <p:sp>
        <p:nvSpPr>
          <p:cNvPr id="4151" name="Rectangle 272"/>
          <p:cNvSpPr>
            <a:spLocks noChangeAspect="1" noChangeArrowheads="1"/>
          </p:cNvSpPr>
          <p:nvPr/>
        </p:nvSpPr>
        <p:spPr bwMode="auto">
          <a:xfrm>
            <a:off x="1606550" y="3003550"/>
            <a:ext cx="68263" cy="66675"/>
          </a:xfrm>
          <a:prstGeom prst="rect">
            <a:avLst/>
          </a:prstGeom>
          <a:solidFill>
            <a:srgbClr val="000000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600"/>
          </a:p>
        </p:txBody>
      </p:sp>
      <p:sp>
        <p:nvSpPr>
          <p:cNvPr id="4152" name="Rectangle 273"/>
          <p:cNvSpPr>
            <a:spLocks noChangeAspect="1" noChangeArrowheads="1"/>
          </p:cNvSpPr>
          <p:nvPr/>
        </p:nvSpPr>
        <p:spPr bwMode="auto">
          <a:xfrm>
            <a:off x="1673225" y="2995613"/>
            <a:ext cx="68263" cy="68262"/>
          </a:xfrm>
          <a:prstGeom prst="rect">
            <a:avLst/>
          </a:prstGeom>
          <a:solidFill>
            <a:srgbClr val="000000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600"/>
          </a:p>
        </p:txBody>
      </p:sp>
      <p:sp>
        <p:nvSpPr>
          <p:cNvPr id="4153" name="Freeform 274"/>
          <p:cNvSpPr>
            <a:spLocks noChangeAspect="1"/>
          </p:cNvSpPr>
          <p:nvPr/>
        </p:nvSpPr>
        <p:spPr bwMode="auto">
          <a:xfrm>
            <a:off x="2284413" y="2238375"/>
            <a:ext cx="84137" cy="84138"/>
          </a:xfrm>
          <a:custGeom>
            <a:avLst/>
            <a:gdLst>
              <a:gd name="T0" fmla="*/ 42069 w 70"/>
              <a:gd name="T1" fmla="*/ 0 h 70"/>
              <a:gd name="T2" fmla="*/ 84138 w 70"/>
              <a:gd name="T3" fmla="*/ 42069 h 70"/>
              <a:gd name="T4" fmla="*/ 42069 w 70"/>
              <a:gd name="T5" fmla="*/ 84137 h 70"/>
              <a:gd name="T6" fmla="*/ 0 w 70"/>
              <a:gd name="T7" fmla="*/ 42069 h 70"/>
              <a:gd name="T8" fmla="*/ 42069 w 70"/>
              <a:gd name="T9" fmla="*/ 0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" h="70">
                <a:moveTo>
                  <a:pt x="35" y="0"/>
                </a:moveTo>
                <a:lnTo>
                  <a:pt x="70" y="35"/>
                </a:lnTo>
                <a:lnTo>
                  <a:pt x="35" y="70"/>
                </a:lnTo>
                <a:lnTo>
                  <a:pt x="0" y="35"/>
                </a:lnTo>
                <a:lnTo>
                  <a:pt x="35" y="0"/>
                </a:lnTo>
                <a:close/>
              </a:path>
            </a:pathLst>
          </a:custGeom>
          <a:solidFill>
            <a:srgbClr val="00FF00"/>
          </a:solidFill>
          <a:ln w="1079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154" name="Freeform 275"/>
          <p:cNvSpPr>
            <a:spLocks noChangeAspect="1"/>
          </p:cNvSpPr>
          <p:nvPr/>
        </p:nvSpPr>
        <p:spPr bwMode="auto">
          <a:xfrm>
            <a:off x="1606550" y="2554288"/>
            <a:ext cx="84138" cy="85725"/>
          </a:xfrm>
          <a:custGeom>
            <a:avLst/>
            <a:gdLst>
              <a:gd name="T0" fmla="*/ 42069 w 70"/>
              <a:gd name="T1" fmla="*/ 0 h 70"/>
              <a:gd name="T2" fmla="*/ 84137 w 70"/>
              <a:gd name="T3" fmla="*/ 42863 h 70"/>
              <a:gd name="T4" fmla="*/ 42069 w 70"/>
              <a:gd name="T5" fmla="*/ 85725 h 70"/>
              <a:gd name="T6" fmla="*/ 0 w 70"/>
              <a:gd name="T7" fmla="*/ 42863 h 70"/>
              <a:gd name="T8" fmla="*/ 42069 w 70"/>
              <a:gd name="T9" fmla="*/ 0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" h="70">
                <a:moveTo>
                  <a:pt x="35" y="0"/>
                </a:moveTo>
                <a:lnTo>
                  <a:pt x="70" y="35"/>
                </a:lnTo>
                <a:lnTo>
                  <a:pt x="35" y="70"/>
                </a:lnTo>
                <a:lnTo>
                  <a:pt x="0" y="35"/>
                </a:lnTo>
                <a:lnTo>
                  <a:pt x="35" y="0"/>
                </a:lnTo>
                <a:close/>
              </a:path>
            </a:pathLst>
          </a:custGeom>
          <a:solidFill>
            <a:srgbClr val="00FF00"/>
          </a:solidFill>
          <a:ln w="1079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155" name="Freeform 276"/>
          <p:cNvSpPr>
            <a:spLocks noChangeAspect="1"/>
          </p:cNvSpPr>
          <p:nvPr/>
        </p:nvSpPr>
        <p:spPr bwMode="auto">
          <a:xfrm>
            <a:off x="1309688" y="2390775"/>
            <a:ext cx="85725" cy="84138"/>
          </a:xfrm>
          <a:custGeom>
            <a:avLst/>
            <a:gdLst>
              <a:gd name="T0" fmla="*/ 42241 w 69"/>
              <a:gd name="T1" fmla="*/ 0 h 69"/>
              <a:gd name="T2" fmla="*/ 85725 w 69"/>
              <a:gd name="T3" fmla="*/ 42678 h 69"/>
              <a:gd name="T4" fmla="*/ 42241 w 69"/>
              <a:gd name="T5" fmla="*/ 84137 h 69"/>
              <a:gd name="T6" fmla="*/ 0 w 69"/>
              <a:gd name="T7" fmla="*/ 42678 h 69"/>
              <a:gd name="T8" fmla="*/ 42241 w 69"/>
              <a:gd name="T9" fmla="*/ 0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" h="69">
                <a:moveTo>
                  <a:pt x="34" y="0"/>
                </a:moveTo>
                <a:lnTo>
                  <a:pt x="69" y="35"/>
                </a:lnTo>
                <a:lnTo>
                  <a:pt x="34" y="69"/>
                </a:lnTo>
                <a:lnTo>
                  <a:pt x="0" y="35"/>
                </a:lnTo>
                <a:lnTo>
                  <a:pt x="34" y="0"/>
                </a:lnTo>
                <a:close/>
              </a:path>
            </a:pathLst>
          </a:custGeom>
          <a:solidFill>
            <a:srgbClr val="00FF00"/>
          </a:solidFill>
          <a:ln w="1079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156" name="Freeform 277"/>
          <p:cNvSpPr>
            <a:spLocks noChangeAspect="1"/>
          </p:cNvSpPr>
          <p:nvPr/>
        </p:nvSpPr>
        <p:spPr bwMode="auto">
          <a:xfrm>
            <a:off x="4521200" y="1755775"/>
            <a:ext cx="84138" cy="84138"/>
          </a:xfrm>
          <a:custGeom>
            <a:avLst/>
            <a:gdLst>
              <a:gd name="T0" fmla="*/ 42069 w 70"/>
              <a:gd name="T1" fmla="*/ 0 h 70"/>
              <a:gd name="T2" fmla="*/ 84137 w 70"/>
              <a:gd name="T3" fmla="*/ 42069 h 70"/>
              <a:gd name="T4" fmla="*/ 42069 w 70"/>
              <a:gd name="T5" fmla="*/ 84137 h 70"/>
              <a:gd name="T6" fmla="*/ 0 w 70"/>
              <a:gd name="T7" fmla="*/ 42069 h 70"/>
              <a:gd name="T8" fmla="*/ 42069 w 70"/>
              <a:gd name="T9" fmla="*/ 0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" h="70">
                <a:moveTo>
                  <a:pt x="35" y="0"/>
                </a:moveTo>
                <a:lnTo>
                  <a:pt x="70" y="35"/>
                </a:lnTo>
                <a:lnTo>
                  <a:pt x="35" y="70"/>
                </a:lnTo>
                <a:lnTo>
                  <a:pt x="0" y="35"/>
                </a:lnTo>
                <a:lnTo>
                  <a:pt x="35" y="0"/>
                </a:lnTo>
                <a:close/>
              </a:path>
            </a:pathLst>
          </a:custGeom>
          <a:solidFill>
            <a:srgbClr val="00FF00"/>
          </a:solidFill>
          <a:ln w="1079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157" name="Freeform 278"/>
          <p:cNvSpPr>
            <a:spLocks noChangeAspect="1"/>
          </p:cNvSpPr>
          <p:nvPr/>
        </p:nvSpPr>
        <p:spPr bwMode="auto">
          <a:xfrm>
            <a:off x="4449763" y="1801813"/>
            <a:ext cx="84137" cy="84137"/>
          </a:xfrm>
          <a:custGeom>
            <a:avLst/>
            <a:gdLst>
              <a:gd name="T0" fmla="*/ 42069 w 70"/>
              <a:gd name="T1" fmla="*/ 0 h 70"/>
              <a:gd name="T2" fmla="*/ 84138 w 70"/>
              <a:gd name="T3" fmla="*/ 42069 h 70"/>
              <a:gd name="T4" fmla="*/ 42069 w 70"/>
              <a:gd name="T5" fmla="*/ 84138 h 70"/>
              <a:gd name="T6" fmla="*/ 0 w 70"/>
              <a:gd name="T7" fmla="*/ 42069 h 70"/>
              <a:gd name="T8" fmla="*/ 42069 w 70"/>
              <a:gd name="T9" fmla="*/ 0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" h="70">
                <a:moveTo>
                  <a:pt x="35" y="0"/>
                </a:moveTo>
                <a:lnTo>
                  <a:pt x="70" y="35"/>
                </a:lnTo>
                <a:lnTo>
                  <a:pt x="35" y="70"/>
                </a:lnTo>
                <a:lnTo>
                  <a:pt x="0" y="35"/>
                </a:lnTo>
                <a:lnTo>
                  <a:pt x="35" y="0"/>
                </a:lnTo>
                <a:close/>
              </a:path>
            </a:pathLst>
          </a:custGeom>
          <a:solidFill>
            <a:srgbClr val="00FF00"/>
          </a:solidFill>
          <a:ln w="1079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158" name="Text Box 279"/>
          <p:cNvSpPr txBox="1">
            <a:spLocks noChangeAspect="1" noChangeArrowheads="1"/>
          </p:cNvSpPr>
          <p:nvPr/>
        </p:nvSpPr>
        <p:spPr bwMode="auto">
          <a:xfrm>
            <a:off x="3036888" y="2376488"/>
            <a:ext cx="78105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600"/>
              <a:t>14</a:t>
            </a:r>
            <a:r>
              <a:rPr lang="en-US" sz="1600"/>
              <a:t>7</a:t>
            </a:r>
            <a:r>
              <a:rPr lang="ru-RU" sz="1600"/>
              <a:t>3</a:t>
            </a:r>
          </a:p>
        </p:txBody>
      </p:sp>
      <p:sp>
        <p:nvSpPr>
          <p:cNvPr id="4159" name="Freeform 280"/>
          <p:cNvSpPr>
            <a:spLocks noChangeAspect="1"/>
          </p:cNvSpPr>
          <p:nvPr/>
        </p:nvSpPr>
        <p:spPr bwMode="auto">
          <a:xfrm>
            <a:off x="1331913" y="2428875"/>
            <a:ext cx="84137" cy="84138"/>
          </a:xfrm>
          <a:custGeom>
            <a:avLst/>
            <a:gdLst>
              <a:gd name="T0" fmla="*/ 42069 w 70"/>
              <a:gd name="T1" fmla="*/ 0 h 70"/>
              <a:gd name="T2" fmla="*/ 84138 w 70"/>
              <a:gd name="T3" fmla="*/ 42069 h 70"/>
              <a:gd name="T4" fmla="*/ 42069 w 70"/>
              <a:gd name="T5" fmla="*/ 84137 h 70"/>
              <a:gd name="T6" fmla="*/ 0 w 70"/>
              <a:gd name="T7" fmla="*/ 42069 h 70"/>
              <a:gd name="T8" fmla="*/ 42069 w 70"/>
              <a:gd name="T9" fmla="*/ 0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" h="70">
                <a:moveTo>
                  <a:pt x="35" y="0"/>
                </a:moveTo>
                <a:lnTo>
                  <a:pt x="70" y="35"/>
                </a:lnTo>
                <a:lnTo>
                  <a:pt x="35" y="70"/>
                </a:lnTo>
                <a:lnTo>
                  <a:pt x="0" y="35"/>
                </a:lnTo>
                <a:lnTo>
                  <a:pt x="35" y="0"/>
                </a:lnTo>
                <a:close/>
              </a:path>
            </a:pathLst>
          </a:custGeom>
          <a:solidFill>
            <a:srgbClr val="00FF00"/>
          </a:solidFill>
          <a:ln w="1079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160" name="Freeform 281"/>
          <p:cNvSpPr>
            <a:spLocks noChangeAspect="1"/>
          </p:cNvSpPr>
          <p:nvPr/>
        </p:nvSpPr>
        <p:spPr bwMode="auto">
          <a:xfrm>
            <a:off x="3617913" y="2241550"/>
            <a:ext cx="84137" cy="84138"/>
          </a:xfrm>
          <a:custGeom>
            <a:avLst/>
            <a:gdLst>
              <a:gd name="T0" fmla="*/ 42069 w 70"/>
              <a:gd name="T1" fmla="*/ 0 h 70"/>
              <a:gd name="T2" fmla="*/ 84138 w 70"/>
              <a:gd name="T3" fmla="*/ 42069 h 70"/>
              <a:gd name="T4" fmla="*/ 42069 w 70"/>
              <a:gd name="T5" fmla="*/ 84137 h 70"/>
              <a:gd name="T6" fmla="*/ 0 w 70"/>
              <a:gd name="T7" fmla="*/ 42069 h 70"/>
              <a:gd name="T8" fmla="*/ 42069 w 70"/>
              <a:gd name="T9" fmla="*/ 0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" h="70">
                <a:moveTo>
                  <a:pt x="35" y="0"/>
                </a:moveTo>
                <a:lnTo>
                  <a:pt x="70" y="35"/>
                </a:lnTo>
                <a:lnTo>
                  <a:pt x="35" y="70"/>
                </a:lnTo>
                <a:lnTo>
                  <a:pt x="0" y="35"/>
                </a:lnTo>
                <a:lnTo>
                  <a:pt x="35" y="0"/>
                </a:lnTo>
                <a:close/>
              </a:path>
            </a:pathLst>
          </a:custGeom>
          <a:solidFill>
            <a:srgbClr val="00FF00"/>
          </a:solidFill>
          <a:ln w="1079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161" name="Text Box 282"/>
          <p:cNvSpPr txBox="1">
            <a:spLocks noChangeAspect="1" noChangeArrowheads="1"/>
          </p:cNvSpPr>
          <p:nvPr/>
        </p:nvSpPr>
        <p:spPr bwMode="auto">
          <a:xfrm>
            <a:off x="420688" y="860425"/>
            <a:ext cx="498475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sz="1600"/>
              <a:t>18</a:t>
            </a:r>
            <a:r>
              <a:rPr lang="ru-RU" sz="1600"/>
              <a:t>00</a:t>
            </a:r>
          </a:p>
        </p:txBody>
      </p:sp>
      <p:sp>
        <p:nvSpPr>
          <p:cNvPr id="4162" name="Freeform 304"/>
          <p:cNvSpPr>
            <a:spLocks noChangeAspect="1"/>
          </p:cNvSpPr>
          <p:nvPr/>
        </p:nvSpPr>
        <p:spPr bwMode="auto">
          <a:xfrm>
            <a:off x="1331913" y="2557463"/>
            <a:ext cx="84137" cy="85725"/>
          </a:xfrm>
          <a:custGeom>
            <a:avLst/>
            <a:gdLst>
              <a:gd name="T0" fmla="*/ 42069 w 70"/>
              <a:gd name="T1" fmla="*/ 0 h 70"/>
              <a:gd name="T2" fmla="*/ 84138 w 70"/>
              <a:gd name="T3" fmla="*/ 42863 h 70"/>
              <a:gd name="T4" fmla="*/ 42069 w 70"/>
              <a:gd name="T5" fmla="*/ 85725 h 70"/>
              <a:gd name="T6" fmla="*/ 0 w 70"/>
              <a:gd name="T7" fmla="*/ 42863 h 70"/>
              <a:gd name="T8" fmla="*/ 42069 w 70"/>
              <a:gd name="T9" fmla="*/ 0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" h="70">
                <a:moveTo>
                  <a:pt x="35" y="0"/>
                </a:moveTo>
                <a:lnTo>
                  <a:pt x="70" y="35"/>
                </a:lnTo>
                <a:lnTo>
                  <a:pt x="35" y="70"/>
                </a:lnTo>
                <a:lnTo>
                  <a:pt x="0" y="35"/>
                </a:lnTo>
                <a:lnTo>
                  <a:pt x="35" y="0"/>
                </a:lnTo>
                <a:close/>
              </a:path>
            </a:pathLst>
          </a:custGeom>
          <a:solidFill>
            <a:srgbClr val="00FF00"/>
          </a:solidFill>
          <a:ln w="1079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163" name="Freeform 305"/>
          <p:cNvSpPr>
            <a:spLocks noChangeAspect="1"/>
          </p:cNvSpPr>
          <p:nvPr/>
        </p:nvSpPr>
        <p:spPr bwMode="auto">
          <a:xfrm>
            <a:off x="1312863" y="2546350"/>
            <a:ext cx="84137" cy="84138"/>
          </a:xfrm>
          <a:custGeom>
            <a:avLst/>
            <a:gdLst>
              <a:gd name="T0" fmla="*/ 42069 w 70"/>
              <a:gd name="T1" fmla="*/ 0 h 70"/>
              <a:gd name="T2" fmla="*/ 84138 w 70"/>
              <a:gd name="T3" fmla="*/ 42069 h 70"/>
              <a:gd name="T4" fmla="*/ 42069 w 70"/>
              <a:gd name="T5" fmla="*/ 84137 h 70"/>
              <a:gd name="T6" fmla="*/ 0 w 70"/>
              <a:gd name="T7" fmla="*/ 42069 h 70"/>
              <a:gd name="T8" fmla="*/ 42069 w 70"/>
              <a:gd name="T9" fmla="*/ 0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" h="70">
                <a:moveTo>
                  <a:pt x="35" y="0"/>
                </a:moveTo>
                <a:lnTo>
                  <a:pt x="70" y="35"/>
                </a:lnTo>
                <a:lnTo>
                  <a:pt x="35" y="70"/>
                </a:lnTo>
                <a:lnTo>
                  <a:pt x="0" y="35"/>
                </a:lnTo>
                <a:lnTo>
                  <a:pt x="35" y="0"/>
                </a:lnTo>
                <a:close/>
              </a:path>
            </a:pathLst>
          </a:custGeom>
          <a:solidFill>
            <a:srgbClr val="00FF00"/>
          </a:solidFill>
          <a:ln w="1079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164" name="Oval 306"/>
          <p:cNvSpPr>
            <a:spLocks noChangeAspect="1" noChangeArrowheads="1"/>
          </p:cNvSpPr>
          <p:nvPr/>
        </p:nvSpPr>
        <p:spPr bwMode="auto">
          <a:xfrm>
            <a:off x="5002213" y="1303338"/>
            <a:ext cx="66675" cy="66675"/>
          </a:xfrm>
          <a:prstGeom prst="ellipse">
            <a:avLst/>
          </a:prstGeom>
          <a:solidFill>
            <a:srgbClr val="FF0000"/>
          </a:solidFill>
          <a:ln w="12700" algn="ctr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600"/>
          </a:p>
        </p:txBody>
      </p:sp>
      <p:sp>
        <p:nvSpPr>
          <p:cNvPr id="4165" name="Rectangle 307"/>
          <p:cNvSpPr>
            <a:spLocks noChangeAspect="1" noChangeArrowheads="1"/>
          </p:cNvSpPr>
          <p:nvPr/>
        </p:nvSpPr>
        <p:spPr bwMode="auto">
          <a:xfrm>
            <a:off x="2420938" y="2722563"/>
            <a:ext cx="15144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600"/>
              <a:t>Fe</a:t>
            </a:r>
            <a:r>
              <a:rPr lang="ru-RU" sz="1600" baseline="-25000"/>
              <a:t>3</a:t>
            </a:r>
            <a:r>
              <a:rPr lang="en-US" sz="1600"/>
              <a:t>O</a:t>
            </a:r>
            <a:r>
              <a:rPr lang="ru-RU" sz="1600" baseline="-25000"/>
              <a:t>4</a:t>
            </a:r>
            <a:r>
              <a:rPr lang="ru-RU" sz="1600"/>
              <a:t> +</a:t>
            </a:r>
            <a:r>
              <a:rPr lang="en-US" sz="1600"/>
              <a:t> SiO</a:t>
            </a:r>
            <a:r>
              <a:rPr lang="en-US" sz="1600" baseline="-25000"/>
              <a:t>2</a:t>
            </a:r>
            <a:endParaRPr lang="ru-RU" sz="1600"/>
          </a:p>
        </p:txBody>
      </p:sp>
      <p:sp>
        <p:nvSpPr>
          <p:cNvPr id="4166" name="Text Box 308"/>
          <p:cNvSpPr txBox="1">
            <a:spLocks noChangeAspect="1" noChangeArrowheads="1"/>
          </p:cNvSpPr>
          <p:nvPr/>
        </p:nvSpPr>
        <p:spPr bwMode="auto">
          <a:xfrm>
            <a:off x="649288" y="487363"/>
            <a:ext cx="6810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600"/>
              <a:t>T</a:t>
            </a:r>
            <a:r>
              <a:rPr lang="ru-RU" sz="1600"/>
              <a:t>, </a:t>
            </a:r>
            <a:r>
              <a:rPr lang="ru-RU" sz="1600">
                <a:sym typeface="Symbol" pitchFamily="18" charset="2"/>
              </a:rPr>
              <a:t></a:t>
            </a:r>
            <a:r>
              <a:rPr lang="ru-RU" sz="1600"/>
              <a:t>С</a:t>
            </a:r>
          </a:p>
        </p:txBody>
      </p:sp>
      <p:sp>
        <p:nvSpPr>
          <p:cNvPr id="4167" name="Oval 309"/>
          <p:cNvSpPr>
            <a:spLocks noChangeAspect="1" noChangeArrowheads="1"/>
          </p:cNvSpPr>
          <p:nvPr/>
        </p:nvSpPr>
        <p:spPr bwMode="auto">
          <a:xfrm>
            <a:off x="1333500" y="2625725"/>
            <a:ext cx="84138" cy="84138"/>
          </a:xfrm>
          <a:prstGeom prst="ellipse">
            <a:avLst/>
          </a:prstGeom>
          <a:solidFill>
            <a:srgbClr val="CC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600"/>
          </a:p>
        </p:txBody>
      </p:sp>
      <p:sp>
        <p:nvSpPr>
          <p:cNvPr id="4168" name="Freeform 310"/>
          <p:cNvSpPr>
            <a:spLocks/>
          </p:cNvSpPr>
          <p:nvPr/>
        </p:nvSpPr>
        <p:spPr bwMode="auto">
          <a:xfrm>
            <a:off x="4754563" y="3622675"/>
            <a:ext cx="806450" cy="1398588"/>
          </a:xfrm>
          <a:custGeom>
            <a:avLst/>
            <a:gdLst>
              <a:gd name="T0" fmla="*/ 380066 w 1271"/>
              <a:gd name="T1" fmla="*/ 1398587 h 2202"/>
              <a:gd name="T2" fmla="*/ 0 w 1271"/>
              <a:gd name="T3" fmla="*/ 1398587 h 2202"/>
              <a:gd name="T4" fmla="*/ 806450 w 1271"/>
              <a:gd name="T5" fmla="*/ 0 h 2202"/>
              <a:gd name="T6" fmla="*/ 380066 w 1271"/>
              <a:gd name="T7" fmla="*/ 1398587 h 220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71" h="2202">
                <a:moveTo>
                  <a:pt x="599" y="2202"/>
                </a:moveTo>
                <a:cubicBezTo>
                  <a:pt x="599" y="2202"/>
                  <a:pt x="298" y="2202"/>
                  <a:pt x="0" y="2202"/>
                </a:cubicBezTo>
                <a:cubicBezTo>
                  <a:pt x="0" y="2202"/>
                  <a:pt x="811" y="806"/>
                  <a:pt x="1271" y="0"/>
                </a:cubicBezTo>
                <a:cubicBezTo>
                  <a:pt x="986" y="642"/>
                  <a:pt x="605" y="1449"/>
                  <a:pt x="599" y="2202"/>
                </a:cubicBezTo>
                <a:close/>
              </a:path>
            </a:pathLst>
          </a:custGeom>
          <a:solidFill>
            <a:srgbClr val="DDDDDD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9" name="Freeform 311"/>
          <p:cNvSpPr>
            <a:spLocks/>
          </p:cNvSpPr>
          <p:nvPr/>
        </p:nvSpPr>
        <p:spPr bwMode="auto">
          <a:xfrm>
            <a:off x="5130800" y="4143375"/>
            <a:ext cx="952500" cy="882650"/>
          </a:xfrm>
          <a:custGeom>
            <a:avLst/>
            <a:gdLst>
              <a:gd name="T0" fmla="*/ 952500 w 1500"/>
              <a:gd name="T1" fmla="*/ 880748 h 1392"/>
              <a:gd name="T2" fmla="*/ 542290 w 1500"/>
              <a:gd name="T3" fmla="*/ 52629 h 1392"/>
              <a:gd name="T4" fmla="*/ 211455 w 1500"/>
              <a:gd name="T5" fmla="*/ 0 h 1392"/>
              <a:gd name="T6" fmla="*/ 3810 w 1500"/>
              <a:gd name="T7" fmla="*/ 878845 h 1392"/>
              <a:gd name="T8" fmla="*/ 952500 w 1500"/>
              <a:gd name="T9" fmla="*/ 880748 h 13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00" h="1392">
                <a:moveTo>
                  <a:pt x="1500" y="1389"/>
                </a:moveTo>
                <a:cubicBezTo>
                  <a:pt x="1182" y="737"/>
                  <a:pt x="854" y="83"/>
                  <a:pt x="854" y="83"/>
                </a:cubicBezTo>
                <a:cubicBezTo>
                  <a:pt x="590" y="42"/>
                  <a:pt x="417" y="14"/>
                  <a:pt x="333" y="0"/>
                </a:cubicBezTo>
                <a:cubicBezTo>
                  <a:pt x="174" y="438"/>
                  <a:pt x="0" y="864"/>
                  <a:pt x="6" y="1386"/>
                </a:cubicBezTo>
                <a:cubicBezTo>
                  <a:pt x="749" y="1382"/>
                  <a:pt x="757" y="1392"/>
                  <a:pt x="1500" y="1389"/>
                </a:cubicBezTo>
                <a:close/>
              </a:path>
            </a:pathLst>
          </a:custGeom>
          <a:solidFill>
            <a:srgbClr val="CC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0" name="Freeform 312"/>
          <p:cNvSpPr>
            <a:spLocks/>
          </p:cNvSpPr>
          <p:nvPr/>
        </p:nvSpPr>
        <p:spPr bwMode="auto">
          <a:xfrm>
            <a:off x="5338763" y="3659188"/>
            <a:ext cx="474662" cy="533400"/>
          </a:xfrm>
          <a:custGeom>
            <a:avLst/>
            <a:gdLst>
              <a:gd name="T0" fmla="*/ 334869 w 747"/>
              <a:gd name="T1" fmla="*/ 533400 h 840"/>
              <a:gd name="T2" fmla="*/ 0 w 747"/>
              <a:gd name="T3" fmla="*/ 481330 h 840"/>
              <a:gd name="T4" fmla="*/ 221128 w 747"/>
              <a:gd name="T5" fmla="*/ 0 h 840"/>
              <a:gd name="T6" fmla="*/ 474663 w 747"/>
              <a:gd name="T7" fmla="*/ 110490 h 840"/>
              <a:gd name="T8" fmla="*/ 334869 w 747"/>
              <a:gd name="T9" fmla="*/ 533400 h 8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47" h="840">
                <a:moveTo>
                  <a:pt x="527" y="840"/>
                </a:moveTo>
                <a:cubicBezTo>
                  <a:pt x="264" y="798"/>
                  <a:pt x="0" y="758"/>
                  <a:pt x="0" y="758"/>
                </a:cubicBezTo>
                <a:cubicBezTo>
                  <a:pt x="0" y="758"/>
                  <a:pt x="153" y="372"/>
                  <a:pt x="348" y="0"/>
                </a:cubicBezTo>
                <a:cubicBezTo>
                  <a:pt x="558" y="63"/>
                  <a:pt x="747" y="174"/>
                  <a:pt x="747" y="174"/>
                </a:cubicBezTo>
                <a:cubicBezTo>
                  <a:pt x="637" y="507"/>
                  <a:pt x="645" y="507"/>
                  <a:pt x="527" y="840"/>
                </a:cubicBezTo>
                <a:close/>
              </a:path>
            </a:pathLst>
          </a:custGeom>
          <a:solidFill>
            <a:srgbClr val="CCCC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1" name="Freeform 313"/>
          <p:cNvSpPr>
            <a:spLocks/>
          </p:cNvSpPr>
          <p:nvPr/>
        </p:nvSpPr>
        <p:spPr bwMode="auto">
          <a:xfrm>
            <a:off x="5676900" y="3736975"/>
            <a:ext cx="2046288" cy="1284288"/>
          </a:xfrm>
          <a:custGeom>
            <a:avLst/>
            <a:gdLst>
              <a:gd name="T0" fmla="*/ 402017 w 3222"/>
              <a:gd name="T1" fmla="*/ 1284287 h 2022"/>
              <a:gd name="T2" fmla="*/ 0 w 3222"/>
              <a:gd name="T3" fmla="*/ 464935 h 2022"/>
              <a:gd name="T4" fmla="*/ 135276 w 3222"/>
              <a:gd name="T5" fmla="*/ 32393 h 2022"/>
              <a:gd name="T6" fmla="*/ 1739534 w 3222"/>
              <a:gd name="T7" fmla="*/ 695497 h 2022"/>
              <a:gd name="T8" fmla="*/ 2046287 w 3222"/>
              <a:gd name="T9" fmla="*/ 1284287 h 2022"/>
              <a:gd name="T10" fmla="*/ 402017 w 3222"/>
              <a:gd name="T11" fmla="*/ 1284287 h 20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22" h="2022">
                <a:moveTo>
                  <a:pt x="633" y="2022"/>
                </a:moveTo>
                <a:cubicBezTo>
                  <a:pt x="315" y="1365"/>
                  <a:pt x="0" y="732"/>
                  <a:pt x="0" y="732"/>
                </a:cubicBezTo>
                <a:cubicBezTo>
                  <a:pt x="0" y="732"/>
                  <a:pt x="103" y="380"/>
                  <a:pt x="213" y="51"/>
                </a:cubicBezTo>
                <a:cubicBezTo>
                  <a:pt x="543" y="0"/>
                  <a:pt x="933" y="153"/>
                  <a:pt x="2739" y="1095"/>
                </a:cubicBezTo>
                <a:cubicBezTo>
                  <a:pt x="2865" y="1254"/>
                  <a:pt x="3000" y="1536"/>
                  <a:pt x="3222" y="2022"/>
                </a:cubicBezTo>
                <a:cubicBezTo>
                  <a:pt x="3222" y="2022"/>
                  <a:pt x="1930" y="2021"/>
                  <a:pt x="633" y="2022"/>
                </a:cubicBezTo>
                <a:close/>
              </a:path>
            </a:pathLst>
          </a:custGeom>
          <a:solidFill>
            <a:srgbClr val="CCFFCC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2" name="Freeform 314"/>
          <p:cNvSpPr>
            <a:spLocks/>
          </p:cNvSpPr>
          <p:nvPr/>
        </p:nvSpPr>
        <p:spPr bwMode="auto">
          <a:xfrm>
            <a:off x="7415213" y="4264025"/>
            <a:ext cx="938212" cy="762000"/>
          </a:xfrm>
          <a:custGeom>
            <a:avLst/>
            <a:gdLst>
              <a:gd name="T0" fmla="*/ 938213 w 1479"/>
              <a:gd name="T1" fmla="*/ 755639 h 1198"/>
              <a:gd name="T2" fmla="*/ 506216 w 1479"/>
              <a:gd name="T3" fmla="*/ 0 h 1198"/>
              <a:gd name="T4" fmla="*/ 0 w 1479"/>
              <a:gd name="T5" fmla="*/ 166012 h 1198"/>
              <a:gd name="T6" fmla="*/ 308297 w 1479"/>
              <a:gd name="T7" fmla="*/ 762000 h 1198"/>
              <a:gd name="T8" fmla="*/ 938213 w 1479"/>
              <a:gd name="T9" fmla="*/ 755639 h 11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79" h="1198">
                <a:moveTo>
                  <a:pt x="1479" y="1188"/>
                </a:moveTo>
                <a:cubicBezTo>
                  <a:pt x="1479" y="1188"/>
                  <a:pt x="1138" y="594"/>
                  <a:pt x="798" y="0"/>
                </a:cubicBezTo>
                <a:cubicBezTo>
                  <a:pt x="507" y="162"/>
                  <a:pt x="144" y="225"/>
                  <a:pt x="0" y="261"/>
                </a:cubicBezTo>
                <a:cubicBezTo>
                  <a:pt x="243" y="597"/>
                  <a:pt x="255" y="735"/>
                  <a:pt x="486" y="1198"/>
                </a:cubicBezTo>
                <a:cubicBezTo>
                  <a:pt x="486" y="1198"/>
                  <a:pt x="1479" y="1188"/>
                  <a:pt x="1479" y="1188"/>
                </a:cubicBezTo>
                <a:close/>
              </a:path>
            </a:pathLst>
          </a:custGeom>
          <a:solidFill>
            <a:srgbClr val="FFCC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3" name="Freeform 315"/>
          <p:cNvSpPr>
            <a:spLocks/>
          </p:cNvSpPr>
          <p:nvPr/>
        </p:nvSpPr>
        <p:spPr bwMode="auto">
          <a:xfrm>
            <a:off x="5541963" y="1895475"/>
            <a:ext cx="2379662" cy="2533650"/>
          </a:xfrm>
          <a:custGeom>
            <a:avLst/>
            <a:gdLst>
              <a:gd name="T0" fmla="*/ 1011690 w 3747"/>
              <a:gd name="T1" fmla="*/ 0 h 3990"/>
              <a:gd name="T2" fmla="*/ 0 w 3747"/>
              <a:gd name="T3" fmla="*/ 1762125 h 3990"/>
              <a:gd name="T4" fmla="*/ 262925 w 3747"/>
              <a:gd name="T5" fmla="*/ 1870710 h 3990"/>
              <a:gd name="T6" fmla="*/ 1872865 w 3747"/>
              <a:gd name="T7" fmla="*/ 2533650 h 3990"/>
              <a:gd name="T8" fmla="*/ 2379663 w 3747"/>
              <a:gd name="T9" fmla="*/ 2371725 h 3990"/>
              <a:gd name="T10" fmla="*/ 1011690 w 3747"/>
              <a:gd name="T11" fmla="*/ 0 h 39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747" h="3990">
                <a:moveTo>
                  <a:pt x="1593" y="0"/>
                </a:moveTo>
                <a:cubicBezTo>
                  <a:pt x="1593" y="0"/>
                  <a:pt x="796" y="1387"/>
                  <a:pt x="0" y="2775"/>
                </a:cubicBezTo>
                <a:cubicBezTo>
                  <a:pt x="228" y="2826"/>
                  <a:pt x="291" y="2877"/>
                  <a:pt x="414" y="2946"/>
                </a:cubicBezTo>
                <a:cubicBezTo>
                  <a:pt x="861" y="2904"/>
                  <a:pt x="1314" y="3168"/>
                  <a:pt x="2949" y="3990"/>
                </a:cubicBezTo>
                <a:cubicBezTo>
                  <a:pt x="3294" y="3927"/>
                  <a:pt x="3468" y="3867"/>
                  <a:pt x="3747" y="3735"/>
                </a:cubicBezTo>
                <a:cubicBezTo>
                  <a:pt x="3738" y="3744"/>
                  <a:pt x="1593" y="0"/>
                  <a:pt x="1593" y="0"/>
                </a:cubicBezTo>
                <a:close/>
              </a:path>
            </a:pathLst>
          </a:custGeom>
          <a:solidFill>
            <a:srgbClr val="FFFFCC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4" name="Rectangle 316"/>
          <p:cNvSpPr>
            <a:spLocks noChangeArrowheads="1"/>
          </p:cNvSpPr>
          <p:nvPr/>
        </p:nvSpPr>
        <p:spPr bwMode="auto">
          <a:xfrm>
            <a:off x="4459288" y="3875088"/>
            <a:ext cx="928687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3333CC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sz="1600"/>
              <a:t>2 FeO</a:t>
            </a:r>
            <a:r>
              <a:rPr lang="en-US" sz="1600">
                <a:sym typeface="Symbol" pitchFamily="18" charset="2"/>
              </a:rPr>
              <a:t></a:t>
            </a:r>
            <a:r>
              <a:rPr lang="en-US" sz="1600"/>
              <a:t>SiO</a:t>
            </a:r>
            <a:r>
              <a:rPr lang="en-US" sz="1600" baseline="-25000"/>
              <a:t>2</a:t>
            </a:r>
            <a:endParaRPr lang="ru-RU" sz="1600"/>
          </a:p>
        </p:txBody>
      </p:sp>
      <p:sp>
        <p:nvSpPr>
          <p:cNvPr id="4175" name="Rectangle 317"/>
          <p:cNvSpPr>
            <a:spLocks noChangeAspect="1" noChangeArrowheads="1"/>
          </p:cNvSpPr>
          <p:nvPr/>
        </p:nvSpPr>
        <p:spPr bwMode="auto">
          <a:xfrm>
            <a:off x="4387850" y="5038725"/>
            <a:ext cx="42068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600"/>
              <a:t>FeO </a:t>
            </a:r>
            <a:endParaRPr lang="ru-RU" sz="1600"/>
          </a:p>
        </p:txBody>
      </p:sp>
      <p:sp>
        <p:nvSpPr>
          <p:cNvPr id="4176" name="Line 318"/>
          <p:cNvSpPr>
            <a:spLocks noChangeAspect="1" noChangeShapeType="1"/>
          </p:cNvSpPr>
          <p:nvPr/>
        </p:nvSpPr>
        <p:spPr bwMode="auto">
          <a:xfrm rot="-1800000">
            <a:off x="7188200" y="1985963"/>
            <a:ext cx="1588" cy="3255962"/>
          </a:xfrm>
          <a:prstGeom prst="line">
            <a:avLst/>
          </a:prstGeom>
          <a:noFill/>
          <a:ln w="6350">
            <a:solidFill>
              <a:srgbClr val="C0C0C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7" name="Line 319"/>
          <p:cNvSpPr>
            <a:spLocks noChangeAspect="1" noChangeShapeType="1"/>
          </p:cNvSpPr>
          <p:nvPr/>
        </p:nvSpPr>
        <p:spPr bwMode="auto">
          <a:xfrm rot="-1800000">
            <a:off x="6915150" y="2324100"/>
            <a:ext cx="0" cy="2892425"/>
          </a:xfrm>
          <a:prstGeom prst="line">
            <a:avLst/>
          </a:prstGeom>
          <a:noFill/>
          <a:ln w="6350">
            <a:solidFill>
              <a:srgbClr val="8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" name="Line 320"/>
          <p:cNvSpPr>
            <a:spLocks noChangeAspect="1" noChangeShapeType="1"/>
          </p:cNvSpPr>
          <p:nvPr/>
        </p:nvSpPr>
        <p:spPr bwMode="auto">
          <a:xfrm rot="-1800000">
            <a:off x="6638925" y="2654300"/>
            <a:ext cx="0" cy="2538413"/>
          </a:xfrm>
          <a:prstGeom prst="line">
            <a:avLst/>
          </a:prstGeom>
          <a:noFill/>
          <a:ln w="6350">
            <a:solidFill>
              <a:srgbClr val="C0C0C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9" name="Line 321"/>
          <p:cNvSpPr>
            <a:spLocks noChangeAspect="1" noChangeShapeType="1"/>
          </p:cNvSpPr>
          <p:nvPr/>
        </p:nvSpPr>
        <p:spPr bwMode="auto">
          <a:xfrm rot="-1800000">
            <a:off x="6372225" y="3000375"/>
            <a:ext cx="1588" cy="2168525"/>
          </a:xfrm>
          <a:prstGeom prst="line">
            <a:avLst/>
          </a:prstGeom>
          <a:noFill/>
          <a:ln w="6350">
            <a:solidFill>
              <a:srgbClr val="8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0" name="Line 322"/>
          <p:cNvSpPr>
            <a:spLocks noChangeAspect="1" noChangeShapeType="1"/>
          </p:cNvSpPr>
          <p:nvPr/>
        </p:nvSpPr>
        <p:spPr bwMode="auto">
          <a:xfrm rot="-1800000">
            <a:off x="6100763" y="3333750"/>
            <a:ext cx="1587" cy="1811338"/>
          </a:xfrm>
          <a:prstGeom prst="line">
            <a:avLst/>
          </a:prstGeom>
          <a:noFill/>
          <a:ln w="6350">
            <a:solidFill>
              <a:srgbClr val="C0C0C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1" name="Line 323"/>
          <p:cNvSpPr>
            <a:spLocks noChangeAspect="1" noChangeShapeType="1"/>
          </p:cNvSpPr>
          <p:nvPr/>
        </p:nvSpPr>
        <p:spPr bwMode="auto">
          <a:xfrm rot="-1800000">
            <a:off x="5830888" y="3670300"/>
            <a:ext cx="1587" cy="1452563"/>
          </a:xfrm>
          <a:prstGeom prst="line">
            <a:avLst/>
          </a:prstGeom>
          <a:noFill/>
          <a:ln w="6350">
            <a:solidFill>
              <a:srgbClr val="8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2" name="Line 324"/>
          <p:cNvSpPr>
            <a:spLocks noChangeAspect="1" noChangeShapeType="1"/>
          </p:cNvSpPr>
          <p:nvPr/>
        </p:nvSpPr>
        <p:spPr bwMode="auto">
          <a:xfrm rot="-1800000">
            <a:off x="5559425" y="4014788"/>
            <a:ext cx="1588" cy="1085850"/>
          </a:xfrm>
          <a:prstGeom prst="line">
            <a:avLst/>
          </a:prstGeom>
          <a:noFill/>
          <a:ln w="6350">
            <a:solidFill>
              <a:srgbClr val="C0C0C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3" name="Line 325"/>
          <p:cNvSpPr>
            <a:spLocks noChangeAspect="1" noChangeShapeType="1"/>
          </p:cNvSpPr>
          <p:nvPr/>
        </p:nvSpPr>
        <p:spPr bwMode="auto">
          <a:xfrm rot="-1800000">
            <a:off x="5292725" y="4343400"/>
            <a:ext cx="0" cy="723900"/>
          </a:xfrm>
          <a:prstGeom prst="line">
            <a:avLst/>
          </a:prstGeom>
          <a:noFill/>
          <a:ln w="6350">
            <a:solidFill>
              <a:srgbClr val="8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4" name="Line 326"/>
          <p:cNvSpPr>
            <a:spLocks noChangeAspect="1" noChangeShapeType="1"/>
          </p:cNvSpPr>
          <p:nvPr/>
        </p:nvSpPr>
        <p:spPr bwMode="auto">
          <a:xfrm rot="-1800000">
            <a:off x="5022850" y="4684713"/>
            <a:ext cx="0" cy="363537"/>
          </a:xfrm>
          <a:prstGeom prst="line">
            <a:avLst/>
          </a:prstGeom>
          <a:noFill/>
          <a:ln w="6350">
            <a:solidFill>
              <a:srgbClr val="C0C0C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5" name="Line 327"/>
          <p:cNvSpPr>
            <a:spLocks noChangeAspect="1" noChangeShapeType="1"/>
          </p:cNvSpPr>
          <p:nvPr/>
        </p:nvSpPr>
        <p:spPr bwMode="auto">
          <a:xfrm rot="1800000" flipH="1">
            <a:off x="5924550" y="1984375"/>
            <a:ext cx="1588" cy="3255963"/>
          </a:xfrm>
          <a:prstGeom prst="line">
            <a:avLst/>
          </a:prstGeom>
          <a:noFill/>
          <a:ln w="6350">
            <a:solidFill>
              <a:srgbClr val="C0C0C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6" name="Line 328"/>
          <p:cNvSpPr>
            <a:spLocks noChangeAspect="1" noChangeShapeType="1"/>
          </p:cNvSpPr>
          <p:nvPr/>
        </p:nvSpPr>
        <p:spPr bwMode="auto">
          <a:xfrm rot="1800000" flipH="1">
            <a:off x="6192838" y="2324100"/>
            <a:ext cx="1587" cy="2892425"/>
          </a:xfrm>
          <a:prstGeom prst="line">
            <a:avLst/>
          </a:prstGeom>
          <a:noFill/>
          <a:ln w="6350">
            <a:solidFill>
              <a:srgbClr val="8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7" name="Line 329"/>
          <p:cNvSpPr>
            <a:spLocks noChangeAspect="1" noChangeShapeType="1"/>
          </p:cNvSpPr>
          <p:nvPr/>
        </p:nvSpPr>
        <p:spPr bwMode="auto">
          <a:xfrm rot="1800000" flipH="1">
            <a:off x="6461125" y="2660650"/>
            <a:ext cx="1588" cy="2536825"/>
          </a:xfrm>
          <a:prstGeom prst="line">
            <a:avLst/>
          </a:prstGeom>
          <a:noFill/>
          <a:ln w="6350">
            <a:solidFill>
              <a:srgbClr val="C0C0C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" name="Line 330"/>
          <p:cNvSpPr>
            <a:spLocks noChangeAspect="1" noChangeShapeType="1"/>
          </p:cNvSpPr>
          <p:nvPr/>
        </p:nvSpPr>
        <p:spPr bwMode="auto">
          <a:xfrm rot="1800000" flipH="1">
            <a:off x="6735763" y="3005138"/>
            <a:ext cx="1587" cy="2168525"/>
          </a:xfrm>
          <a:prstGeom prst="line">
            <a:avLst/>
          </a:prstGeom>
          <a:noFill/>
          <a:ln w="6350">
            <a:solidFill>
              <a:srgbClr val="8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9" name="Line 331"/>
          <p:cNvSpPr>
            <a:spLocks noChangeAspect="1" noChangeShapeType="1"/>
          </p:cNvSpPr>
          <p:nvPr/>
        </p:nvSpPr>
        <p:spPr bwMode="auto">
          <a:xfrm rot="1800000" flipH="1">
            <a:off x="7007225" y="3338513"/>
            <a:ext cx="0" cy="1811337"/>
          </a:xfrm>
          <a:prstGeom prst="line">
            <a:avLst/>
          </a:prstGeom>
          <a:noFill/>
          <a:ln w="6350">
            <a:solidFill>
              <a:srgbClr val="C0C0C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0" name="Line 332"/>
          <p:cNvSpPr>
            <a:spLocks noChangeAspect="1" noChangeShapeType="1"/>
          </p:cNvSpPr>
          <p:nvPr/>
        </p:nvSpPr>
        <p:spPr bwMode="auto">
          <a:xfrm rot="1800000" flipH="1">
            <a:off x="7277100" y="3671888"/>
            <a:ext cx="0" cy="1441450"/>
          </a:xfrm>
          <a:prstGeom prst="line">
            <a:avLst/>
          </a:prstGeom>
          <a:noFill/>
          <a:ln w="6350">
            <a:solidFill>
              <a:srgbClr val="8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1" name="Line 333"/>
          <p:cNvSpPr>
            <a:spLocks noChangeAspect="1" noChangeShapeType="1"/>
          </p:cNvSpPr>
          <p:nvPr/>
        </p:nvSpPr>
        <p:spPr bwMode="auto">
          <a:xfrm rot="1800000" flipH="1">
            <a:off x="7546975" y="4010025"/>
            <a:ext cx="0" cy="1085850"/>
          </a:xfrm>
          <a:prstGeom prst="line">
            <a:avLst/>
          </a:prstGeom>
          <a:noFill/>
          <a:ln w="6350">
            <a:solidFill>
              <a:srgbClr val="C0C0C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2" name="Line 334"/>
          <p:cNvSpPr>
            <a:spLocks noChangeAspect="1" noChangeShapeType="1"/>
          </p:cNvSpPr>
          <p:nvPr/>
        </p:nvSpPr>
        <p:spPr bwMode="auto">
          <a:xfrm rot="1800000" flipH="1">
            <a:off x="7818438" y="4346575"/>
            <a:ext cx="0" cy="723900"/>
          </a:xfrm>
          <a:prstGeom prst="line">
            <a:avLst/>
          </a:prstGeom>
          <a:noFill/>
          <a:ln w="6350">
            <a:solidFill>
              <a:srgbClr val="8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3" name="Line 335"/>
          <p:cNvSpPr>
            <a:spLocks noChangeAspect="1" noChangeShapeType="1"/>
          </p:cNvSpPr>
          <p:nvPr/>
        </p:nvSpPr>
        <p:spPr bwMode="auto">
          <a:xfrm rot="1800000" flipH="1">
            <a:off x="8088313" y="4684713"/>
            <a:ext cx="0" cy="363537"/>
          </a:xfrm>
          <a:prstGeom prst="line">
            <a:avLst/>
          </a:prstGeom>
          <a:noFill/>
          <a:ln w="6350">
            <a:solidFill>
              <a:srgbClr val="C0C0C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4" name="Line 336"/>
          <p:cNvSpPr>
            <a:spLocks noChangeAspect="1" noChangeShapeType="1"/>
          </p:cNvSpPr>
          <p:nvPr/>
        </p:nvSpPr>
        <p:spPr bwMode="auto">
          <a:xfrm rot="16200000" flipH="1">
            <a:off x="6554788" y="3081337"/>
            <a:ext cx="1588" cy="3243263"/>
          </a:xfrm>
          <a:prstGeom prst="line">
            <a:avLst/>
          </a:prstGeom>
          <a:noFill/>
          <a:ln w="6350">
            <a:solidFill>
              <a:srgbClr val="C0C0C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5" name="Line 337"/>
          <p:cNvSpPr>
            <a:spLocks noChangeAspect="1" noChangeShapeType="1"/>
          </p:cNvSpPr>
          <p:nvPr/>
        </p:nvSpPr>
        <p:spPr bwMode="auto">
          <a:xfrm rot="16200000" flipH="1">
            <a:off x="6555581" y="2950369"/>
            <a:ext cx="1588" cy="2882900"/>
          </a:xfrm>
          <a:prstGeom prst="line">
            <a:avLst/>
          </a:prstGeom>
          <a:noFill/>
          <a:ln w="6350">
            <a:solidFill>
              <a:srgbClr val="8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6" name="Line 338"/>
          <p:cNvSpPr>
            <a:spLocks noChangeAspect="1" noChangeShapeType="1"/>
          </p:cNvSpPr>
          <p:nvPr/>
        </p:nvSpPr>
        <p:spPr bwMode="auto">
          <a:xfrm rot="16200000" flipH="1">
            <a:off x="6554788" y="2816225"/>
            <a:ext cx="1588" cy="2528887"/>
          </a:xfrm>
          <a:prstGeom prst="line">
            <a:avLst/>
          </a:prstGeom>
          <a:noFill/>
          <a:ln w="6350">
            <a:solidFill>
              <a:srgbClr val="C0C0C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7" name="Line 339"/>
          <p:cNvSpPr>
            <a:spLocks noChangeAspect="1" noChangeShapeType="1"/>
          </p:cNvSpPr>
          <p:nvPr/>
        </p:nvSpPr>
        <p:spPr bwMode="auto">
          <a:xfrm rot="16200000" flipH="1">
            <a:off x="6553200" y="2689225"/>
            <a:ext cx="0" cy="2159000"/>
          </a:xfrm>
          <a:prstGeom prst="line">
            <a:avLst/>
          </a:prstGeom>
          <a:noFill/>
          <a:ln w="6350">
            <a:solidFill>
              <a:srgbClr val="8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" name="Line 340"/>
          <p:cNvSpPr>
            <a:spLocks noChangeAspect="1" noChangeShapeType="1"/>
          </p:cNvSpPr>
          <p:nvPr/>
        </p:nvSpPr>
        <p:spPr bwMode="auto">
          <a:xfrm rot="16200000" flipH="1">
            <a:off x="6556375" y="2552700"/>
            <a:ext cx="1588" cy="1804988"/>
          </a:xfrm>
          <a:prstGeom prst="line">
            <a:avLst/>
          </a:prstGeom>
          <a:noFill/>
          <a:ln w="6350">
            <a:solidFill>
              <a:srgbClr val="C0C0C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9" name="Line 341"/>
          <p:cNvSpPr>
            <a:spLocks noChangeAspect="1" noChangeShapeType="1"/>
          </p:cNvSpPr>
          <p:nvPr/>
        </p:nvSpPr>
        <p:spPr bwMode="auto">
          <a:xfrm rot="16200000" flipH="1">
            <a:off x="6557169" y="2418557"/>
            <a:ext cx="0" cy="1446212"/>
          </a:xfrm>
          <a:prstGeom prst="line">
            <a:avLst/>
          </a:prstGeom>
          <a:noFill/>
          <a:ln w="6350">
            <a:solidFill>
              <a:srgbClr val="8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0" name="Line 342"/>
          <p:cNvSpPr>
            <a:spLocks noChangeAspect="1" noChangeShapeType="1"/>
          </p:cNvSpPr>
          <p:nvPr/>
        </p:nvSpPr>
        <p:spPr bwMode="auto">
          <a:xfrm rot="16200000" flipH="1">
            <a:off x="6557169" y="2289969"/>
            <a:ext cx="1587" cy="1082675"/>
          </a:xfrm>
          <a:prstGeom prst="line">
            <a:avLst/>
          </a:prstGeom>
          <a:noFill/>
          <a:ln w="6350">
            <a:solidFill>
              <a:srgbClr val="C0C0C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1" name="Line 343"/>
          <p:cNvSpPr>
            <a:spLocks noChangeAspect="1" noChangeShapeType="1"/>
          </p:cNvSpPr>
          <p:nvPr/>
        </p:nvSpPr>
        <p:spPr bwMode="auto">
          <a:xfrm rot="16200000" flipH="1">
            <a:off x="6556376" y="2157412"/>
            <a:ext cx="0" cy="720725"/>
          </a:xfrm>
          <a:prstGeom prst="line">
            <a:avLst/>
          </a:prstGeom>
          <a:noFill/>
          <a:ln w="6350">
            <a:solidFill>
              <a:srgbClr val="8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2" name="Line 344"/>
          <p:cNvSpPr>
            <a:spLocks noChangeAspect="1" noChangeShapeType="1"/>
          </p:cNvSpPr>
          <p:nvPr/>
        </p:nvSpPr>
        <p:spPr bwMode="auto">
          <a:xfrm rot="16200000" flipH="1">
            <a:off x="6556375" y="2025650"/>
            <a:ext cx="0" cy="361950"/>
          </a:xfrm>
          <a:prstGeom prst="line">
            <a:avLst/>
          </a:prstGeom>
          <a:noFill/>
          <a:ln w="6350">
            <a:solidFill>
              <a:srgbClr val="C0C0C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3" name="Rectangle 345"/>
          <p:cNvSpPr>
            <a:spLocks noChangeAspect="1" noChangeArrowheads="1"/>
          </p:cNvSpPr>
          <p:nvPr/>
        </p:nvSpPr>
        <p:spPr bwMode="auto">
          <a:xfrm>
            <a:off x="8283575" y="5021263"/>
            <a:ext cx="6350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600"/>
              <a:t>FeO</a:t>
            </a:r>
            <a:r>
              <a:rPr lang="ru-RU" sz="1600" baseline="-25000"/>
              <a:t>1.5</a:t>
            </a:r>
            <a:endParaRPr lang="ru-RU" sz="1600"/>
          </a:p>
        </p:txBody>
      </p:sp>
      <p:sp>
        <p:nvSpPr>
          <p:cNvPr id="4204" name="Rectangle 346"/>
          <p:cNvSpPr>
            <a:spLocks noChangeAspect="1" noChangeArrowheads="1"/>
          </p:cNvSpPr>
          <p:nvPr/>
        </p:nvSpPr>
        <p:spPr bwMode="auto">
          <a:xfrm>
            <a:off x="6188075" y="1660525"/>
            <a:ext cx="736600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sz="1600"/>
              <a:t>SiO</a:t>
            </a:r>
            <a:r>
              <a:rPr lang="en-US" sz="1600" baseline="-25000"/>
              <a:t>2</a:t>
            </a:r>
            <a:endParaRPr lang="ru-RU" sz="1600"/>
          </a:p>
        </p:txBody>
      </p:sp>
      <p:sp>
        <p:nvSpPr>
          <p:cNvPr id="4205" name="Line 347"/>
          <p:cNvSpPr>
            <a:spLocks noChangeAspect="1" noChangeShapeType="1"/>
          </p:cNvSpPr>
          <p:nvPr/>
        </p:nvSpPr>
        <p:spPr bwMode="auto">
          <a:xfrm rot="1800000" flipH="1">
            <a:off x="5654675" y="1651000"/>
            <a:ext cx="0" cy="3613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6" name="Line 348"/>
          <p:cNvSpPr>
            <a:spLocks noChangeAspect="1" noChangeShapeType="1"/>
          </p:cNvSpPr>
          <p:nvPr/>
        </p:nvSpPr>
        <p:spPr bwMode="auto">
          <a:xfrm rot="16200000" flipH="1">
            <a:off x="6553200" y="3222626"/>
            <a:ext cx="1587" cy="3598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4207" name="Group 349"/>
          <p:cNvGrpSpPr>
            <a:grpSpLocks/>
          </p:cNvGrpSpPr>
          <p:nvPr/>
        </p:nvGrpSpPr>
        <p:grpSpPr bwMode="auto">
          <a:xfrm>
            <a:off x="5110163" y="5027613"/>
            <a:ext cx="2886075" cy="17462"/>
            <a:chOff x="4765" y="12434"/>
            <a:chExt cx="4545" cy="147"/>
          </a:xfrm>
        </p:grpSpPr>
        <p:sp>
          <p:nvSpPr>
            <p:cNvPr id="4326" name="Line 350"/>
            <p:cNvSpPr>
              <a:spLocks noChangeAspect="1" noChangeShapeType="1"/>
            </p:cNvSpPr>
            <p:nvPr/>
          </p:nvSpPr>
          <p:spPr bwMode="auto">
            <a:xfrm rot="-5400000">
              <a:off x="9235" y="12507"/>
              <a:ext cx="14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27" name="Line 351"/>
            <p:cNvSpPr>
              <a:spLocks noChangeAspect="1" noChangeShapeType="1"/>
            </p:cNvSpPr>
            <p:nvPr/>
          </p:nvSpPr>
          <p:spPr bwMode="auto">
            <a:xfrm rot="-5400000">
              <a:off x="8668" y="12507"/>
              <a:ext cx="14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28" name="Line 352"/>
            <p:cNvSpPr>
              <a:spLocks noChangeAspect="1" noChangeShapeType="1"/>
            </p:cNvSpPr>
            <p:nvPr/>
          </p:nvSpPr>
          <p:spPr bwMode="auto">
            <a:xfrm rot="-5400000">
              <a:off x="8100" y="12507"/>
              <a:ext cx="14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29" name="Line 353"/>
            <p:cNvSpPr>
              <a:spLocks noChangeAspect="1" noChangeShapeType="1"/>
            </p:cNvSpPr>
            <p:nvPr/>
          </p:nvSpPr>
          <p:spPr bwMode="auto">
            <a:xfrm rot="-5400000">
              <a:off x="7533" y="12506"/>
              <a:ext cx="147" cy="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30" name="Line 354"/>
            <p:cNvSpPr>
              <a:spLocks noChangeAspect="1" noChangeShapeType="1"/>
            </p:cNvSpPr>
            <p:nvPr/>
          </p:nvSpPr>
          <p:spPr bwMode="auto">
            <a:xfrm rot="-5400000">
              <a:off x="6966" y="12507"/>
              <a:ext cx="14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31" name="Line 355"/>
            <p:cNvSpPr>
              <a:spLocks noChangeAspect="1" noChangeShapeType="1"/>
            </p:cNvSpPr>
            <p:nvPr/>
          </p:nvSpPr>
          <p:spPr bwMode="auto">
            <a:xfrm rot="-5400000">
              <a:off x="6396" y="12507"/>
              <a:ext cx="14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32" name="Line 356"/>
            <p:cNvSpPr>
              <a:spLocks noChangeAspect="1" noChangeShapeType="1"/>
            </p:cNvSpPr>
            <p:nvPr/>
          </p:nvSpPr>
          <p:spPr bwMode="auto">
            <a:xfrm rot="-5400000">
              <a:off x="5826" y="12507"/>
              <a:ext cx="14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33" name="Line 357"/>
            <p:cNvSpPr>
              <a:spLocks noChangeAspect="1" noChangeShapeType="1"/>
            </p:cNvSpPr>
            <p:nvPr/>
          </p:nvSpPr>
          <p:spPr bwMode="auto">
            <a:xfrm rot="-5400000">
              <a:off x="5260" y="12507"/>
              <a:ext cx="14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34" name="Line 358"/>
            <p:cNvSpPr>
              <a:spLocks noChangeAspect="1" noChangeShapeType="1"/>
            </p:cNvSpPr>
            <p:nvPr/>
          </p:nvSpPr>
          <p:spPr bwMode="auto">
            <a:xfrm rot="-5400000">
              <a:off x="4692" y="12507"/>
              <a:ext cx="1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208" name="Line 359"/>
          <p:cNvSpPr>
            <a:spLocks noChangeAspect="1" noChangeShapeType="1"/>
          </p:cNvSpPr>
          <p:nvPr/>
        </p:nvSpPr>
        <p:spPr bwMode="auto">
          <a:xfrm rot="-1800000">
            <a:off x="7456488" y="1649413"/>
            <a:ext cx="0" cy="3613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9" name="Rectangle 360"/>
          <p:cNvSpPr>
            <a:spLocks noChangeAspect="1" noChangeArrowheads="1"/>
          </p:cNvSpPr>
          <p:nvPr/>
        </p:nvSpPr>
        <p:spPr bwMode="auto">
          <a:xfrm>
            <a:off x="5357813" y="5084763"/>
            <a:ext cx="23653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600"/>
              <a:t>20</a:t>
            </a:r>
            <a:endParaRPr lang="ru-RU" sz="1600"/>
          </a:p>
        </p:txBody>
      </p:sp>
      <p:sp>
        <p:nvSpPr>
          <p:cNvPr id="4210" name="Rectangle 361"/>
          <p:cNvSpPr>
            <a:spLocks noChangeAspect="1" noChangeArrowheads="1"/>
          </p:cNvSpPr>
          <p:nvPr/>
        </p:nvSpPr>
        <p:spPr bwMode="auto">
          <a:xfrm>
            <a:off x="6083300" y="5084763"/>
            <a:ext cx="233363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600"/>
              <a:t>40</a:t>
            </a:r>
            <a:endParaRPr lang="ru-RU" sz="1600"/>
          </a:p>
        </p:txBody>
      </p:sp>
      <p:sp>
        <p:nvSpPr>
          <p:cNvPr id="4211" name="Rectangle 362"/>
          <p:cNvSpPr>
            <a:spLocks noChangeAspect="1" noChangeArrowheads="1"/>
          </p:cNvSpPr>
          <p:nvPr/>
        </p:nvSpPr>
        <p:spPr bwMode="auto">
          <a:xfrm>
            <a:off x="6796088" y="5084763"/>
            <a:ext cx="23495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600"/>
              <a:t>60</a:t>
            </a:r>
            <a:endParaRPr lang="ru-RU" sz="1600"/>
          </a:p>
        </p:txBody>
      </p:sp>
      <p:sp>
        <p:nvSpPr>
          <p:cNvPr id="4212" name="Rectangle 363"/>
          <p:cNvSpPr>
            <a:spLocks noChangeAspect="1" noChangeArrowheads="1"/>
          </p:cNvSpPr>
          <p:nvPr/>
        </p:nvSpPr>
        <p:spPr bwMode="auto">
          <a:xfrm>
            <a:off x="7518400" y="5084763"/>
            <a:ext cx="23495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600"/>
              <a:t>80</a:t>
            </a:r>
            <a:endParaRPr lang="ru-RU" sz="1600"/>
          </a:p>
        </p:txBody>
      </p:sp>
      <p:sp>
        <p:nvSpPr>
          <p:cNvPr id="4213" name="Rectangle 364"/>
          <p:cNvSpPr>
            <a:spLocks noChangeAspect="1" noChangeArrowheads="1"/>
          </p:cNvSpPr>
          <p:nvPr/>
        </p:nvSpPr>
        <p:spPr bwMode="auto">
          <a:xfrm>
            <a:off x="8037513" y="4291013"/>
            <a:ext cx="23495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600"/>
              <a:t>20</a:t>
            </a:r>
            <a:endParaRPr lang="ru-RU" sz="1600"/>
          </a:p>
        </p:txBody>
      </p:sp>
      <p:sp>
        <p:nvSpPr>
          <p:cNvPr id="4214" name="Rectangle 365"/>
          <p:cNvSpPr>
            <a:spLocks noChangeAspect="1" noChangeArrowheads="1"/>
          </p:cNvSpPr>
          <p:nvPr/>
        </p:nvSpPr>
        <p:spPr bwMode="auto">
          <a:xfrm>
            <a:off x="7675563" y="3665538"/>
            <a:ext cx="2333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600"/>
              <a:t>40</a:t>
            </a:r>
            <a:endParaRPr lang="ru-RU" sz="1600"/>
          </a:p>
        </p:txBody>
      </p:sp>
      <p:sp>
        <p:nvSpPr>
          <p:cNvPr id="4215" name="Rectangle 366"/>
          <p:cNvSpPr>
            <a:spLocks noChangeAspect="1" noChangeArrowheads="1"/>
          </p:cNvSpPr>
          <p:nvPr/>
        </p:nvSpPr>
        <p:spPr bwMode="auto">
          <a:xfrm>
            <a:off x="7321550" y="3041650"/>
            <a:ext cx="2349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600"/>
              <a:t>60</a:t>
            </a:r>
            <a:endParaRPr lang="ru-RU" sz="1600"/>
          </a:p>
        </p:txBody>
      </p:sp>
      <p:sp>
        <p:nvSpPr>
          <p:cNvPr id="4216" name="Rectangle 367"/>
          <p:cNvSpPr>
            <a:spLocks noChangeAspect="1" noChangeArrowheads="1"/>
          </p:cNvSpPr>
          <p:nvPr/>
        </p:nvSpPr>
        <p:spPr bwMode="auto">
          <a:xfrm>
            <a:off x="6950075" y="2417763"/>
            <a:ext cx="23495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600"/>
              <a:t>80</a:t>
            </a:r>
            <a:endParaRPr lang="ru-RU" sz="1600"/>
          </a:p>
        </p:txBody>
      </p:sp>
      <p:sp>
        <p:nvSpPr>
          <p:cNvPr id="4217" name="Rectangle 368"/>
          <p:cNvSpPr>
            <a:spLocks noChangeAspect="1" noChangeArrowheads="1"/>
          </p:cNvSpPr>
          <p:nvPr/>
        </p:nvSpPr>
        <p:spPr bwMode="auto">
          <a:xfrm>
            <a:off x="5926138" y="2406650"/>
            <a:ext cx="233362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600"/>
              <a:t>20</a:t>
            </a:r>
            <a:endParaRPr lang="ru-RU" sz="1600"/>
          </a:p>
        </p:txBody>
      </p:sp>
      <p:sp>
        <p:nvSpPr>
          <p:cNvPr id="4218" name="Rectangle 369"/>
          <p:cNvSpPr>
            <a:spLocks noChangeAspect="1" noChangeArrowheads="1"/>
          </p:cNvSpPr>
          <p:nvPr/>
        </p:nvSpPr>
        <p:spPr bwMode="auto">
          <a:xfrm>
            <a:off x="5575300" y="3038475"/>
            <a:ext cx="2349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600"/>
              <a:t>40</a:t>
            </a:r>
            <a:endParaRPr lang="ru-RU" sz="1600"/>
          </a:p>
        </p:txBody>
      </p:sp>
      <p:sp>
        <p:nvSpPr>
          <p:cNvPr id="4219" name="Rectangle 370"/>
          <p:cNvSpPr>
            <a:spLocks noChangeAspect="1" noChangeArrowheads="1"/>
          </p:cNvSpPr>
          <p:nvPr/>
        </p:nvSpPr>
        <p:spPr bwMode="auto">
          <a:xfrm>
            <a:off x="5202238" y="3671888"/>
            <a:ext cx="2333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600"/>
              <a:t>60</a:t>
            </a:r>
            <a:endParaRPr lang="ru-RU" sz="1600"/>
          </a:p>
        </p:txBody>
      </p:sp>
      <p:sp>
        <p:nvSpPr>
          <p:cNvPr id="4220" name="Rectangle 371"/>
          <p:cNvSpPr>
            <a:spLocks noChangeAspect="1" noChangeArrowheads="1"/>
          </p:cNvSpPr>
          <p:nvPr/>
        </p:nvSpPr>
        <p:spPr bwMode="auto">
          <a:xfrm>
            <a:off x="4851400" y="4295775"/>
            <a:ext cx="23495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600"/>
              <a:t>80</a:t>
            </a:r>
            <a:endParaRPr lang="ru-RU" sz="1600"/>
          </a:p>
        </p:txBody>
      </p:sp>
      <p:sp>
        <p:nvSpPr>
          <p:cNvPr id="4221" name="Rectangle 372"/>
          <p:cNvSpPr>
            <a:spLocks noChangeAspect="1" noChangeArrowheads="1"/>
          </p:cNvSpPr>
          <p:nvPr/>
        </p:nvSpPr>
        <p:spPr bwMode="auto">
          <a:xfrm>
            <a:off x="6113463" y="5354638"/>
            <a:ext cx="89217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600"/>
              <a:t>mol</a:t>
            </a:r>
            <a:r>
              <a:rPr lang="ru-RU" sz="1600"/>
              <a:t>.</a:t>
            </a:r>
            <a:r>
              <a:rPr lang="en-US" sz="1600"/>
              <a:t> %</a:t>
            </a:r>
            <a:endParaRPr lang="ru-RU" sz="1600"/>
          </a:p>
        </p:txBody>
      </p:sp>
      <p:sp>
        <p:nvSpPr>
          <p:cNvPr id="4222" name="Oval 373"/>
          <p:cNvSpPr>
            <a:spLocks noChangeAspect="1" noChangeArrowheads="1"/>
          </p:cNvSpPr>
          <p:nvPr/>
        </p:nvSpPr>
        <p:spPr bwMode="auto">
          <a:xfrm>
            <a:off x="7131050" y="4992688"/>
            <a:ext cx="52388" cy="52387"/>
          </a:xfrm>
          <a:prstGeom prst="ellipse">
            <a:avLst/>
          </a:prstGeom>
          <a:solidFill>
            <a:srgbClr val="FFFF99"/>
          </a:solidFill>
          <a:ln w="9525" algn="ctr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600"/>
          </a:p>
        </p:txBody>
      </p:sp>
      <p:sp>
        <p:nvSpPr>
          <p:cNvPr id="4223" name="Freeform 374"/>
          <p:cNvSpPr>
            <a:spLocks/>
          </p:cNvSpPr>
          <p:nvPr/>
        </p:nvSpPr>
        <p:spPr bwMode="auto">
          <a:xfrm>
            <a:off x="6362700" y="4457700"/>
            <a:ext cx="1187450" cy="523875"/>
          </a:xfrm>
          <a:custGeom>
            <a:avLst/>
            <a:gdLst>
              <a:gd name="T0" fmla="*/ 0 w 1869"/>
              <a:gd name="T1" fmla="*/ 523875 h 825"/>
              <a:gd name="T2" fmla="*/ 1187450 w 1869"/>
              <a:gd name="T3" fmla="*/ 201930 h 8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869" h="825">
                <a:moveTo>
                  <a:pt x="0" y="825"/>
                </a:moveTo>
                <a:cubicBezTo>
                  <a:pt x="459" y="312"/>
                  <a:pt x="780" y="0"/>
                  <a:pt x="1869" y="318"/>
                </a:cubicBezTo>
              </a:path>
            </a:pathLst>
          </a:custGeom>
          <a:noFill/>
          <a:ln w="12700" cap="flat" cmpd="sng">
            <a:solidFill>
              <a:srgbClr val="3333CC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4" name="Freeform 375"/>
          <p:cNvSpPr>
            <a:spLocks/>
          </p:cNvSpPr>
          <p:nvPr/>
        </p:nvSpPr>
        <p:spPr bwMode="auto">
          <a:xfrm>
            <a:off x="7416800" y="4433888"/>
            <a:ext cx="306388" cy="587375"/>
          </a:xfrm>
          <a:custGeom>
            <a:avLst/>
            <a:gdLst>
              <a:gd name="T0" fmla="*/ 306387 w 483"/>
              <a:gd name="T1" fmla="*/ 587375 h 924"/>
              <a:gd name="T2" fmla="*/ 0 w 483"/>
              <a:gd name="T3" fmla="*/ 3814 h 92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3" h="924">
                <a:moveTo>
                  <a:pt x="483" y="924"/>
                </a:moveTo>
                <a:cubicBezTo>
                  <a:pt x="192" y="258"/>
                  <a:pt x="3" y="0"/>
                  <a:pt x="0" y="6"/>
                </a:cubicBezTo>
              </a:path>
            </a:pathLst>
          </a:custGeom>
          <a:noFill/>
          <a:ln w="12700" cap="flat" cmpd="sng">
            <a:solidFill>
              <a:srgbClr val="3333CC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5" name="AutoShape 376"/>
          <p:cNvSpPr>
            <a:spLocks noChangeArrowheads="1"/>
          </p:cNvSpPr>
          <p:nvPr/>
        </p:nvSpPr>
        <p:spPr bwMode="auto">
          <a:xfrm rot="-1555794">
            <a:off x="5762625" y="4386263"/>
            <a:ext cx="50800" cy="71437"/>
          </a:xfrm>
          <a:prstGeom prst="triangle">
            <a:avLst>
              <a:gd name="adj" fmla="val 52116"/>
            </a:avLst>
          </a:prstGeom>
          <a:solidFill>
            <a:srgbClr val="3333CC"/>
          </a:solidFill>
          <a:ln w="12700" algn="ctr">
            <a:solidFill>
              <a:srgbClr val="3333CC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 sz="1600"/>
          </a:p>
        </p:txBody>
      </p:sp>
      <p:sp>
        <p:nvSpPr>
          <p:cNvPr id="4226" name="Freeform 377"/>
          <p:cNvSpPr>
            <a:spLocks/>
          </p:cNvSpPr>
          <p:nvPr/>
        </p:nvSpPr>
        <p:spPr bwMode="auto">
          <a:xfrm>
            <a:off x="7415213" y="4267200"/>
            <a:ext cx="514350" cy="165100"/>
          </a:xfrm>
          <a:custGeom>
            <a:avLst/>
            <a:gdLst>
              <a:gd name="T0" fmla="*/ 514350 w 810"/>
              <a:gd name="T1" fmla="*/ 0 h 261"/>
              <a:gd name="T2" fmla="*/ 0 w 810"/>
              <a:gd name="T3" fmla="*/ 165100 h 26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10" h="261">
                <a:moveTo>
                  <a:pt x="810" y="0"/>
                </a:moveTo>
                <a:cubicBezTo>
                  <a:pt x="594" y="126"/>
                  <a:pt x="21" y="249"/>
                  <a:pt x="0" y="261"/>
                </a:cubicBezTo>
              </a:path>
            </a:pathLst>
          </a:custGeom>
          <a:noFill/>
          <a:ln w="12700" cap="flat" cmpd="sng">
            <a:solidFill>
              <a:srgbClr val="3333CC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7" name="AutoShape 378"/>
          <p:cNvSpPr>
            <a:spLocks noChangeArrowheads="1"/>
          </p:cNvSpPr>
          <p:nvPr/>
        </p:nvSpPr>
        <p:spPr bwMode="auto">
          <a:xfrm rot="-6300000">
            <a:off x="7723188" y="4305300"/>
            <a:ext cx="49212" cy="71438"/>
          </a:xfrm>
          <a:prstGeom prst="triangle">
            <a:avLst>
              <a:gd name="adj" fmla="val 50000"/>
            </a:avLst>
          </a:prstGeom>
          <a:solidFill>
            <a:srgbClr val="3333CC"/>
          </a:solidFill>
          <a:ln w="12700" algn="ctr">
            <a:solidFill>
              <a:srgbClr val="3333CC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 sz="1600"/>
          </a:p>
        </p:txBody>
      </p:sp>
      <p:sp>
        <p:nvSpPr>
          <p:cNvPr id="4228" name="Freeform 379"/>
          <p:cNvSpPr>
            <a:spLocks/>
          </p:cNvSpPr>
          <p:nvPr/>
        </p:nvSpPr>
        <p:spPr bwMode="auto">
          <a:xfrm>
            <a:off x="7527925" y="4411663"/>
            <a:ext cx="25400" cy="246062"/>
          </a:xfrm>
          <a:custGeom>
            <a:avLst/>
            <a:gdLst>
              <a:gd name="T0" fmla="*/ 25400 w 42"/>
              <a:gd name="T1" fmla="*/ 246063 h 387"/>
              <a:gd name="T2" fmla="*/ 0 w 42"/>
              <a:gd name="T3" fmla="*/ 0 h 38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2" h="387">
                <a:moveTo>
                  <a:pt x="42" y="387"/>
                </a:moveTo>
                <a:cubicBezTo>
                  <a:pt x="21" y="201"/>
                  <a:pt x="0" y="0"/>
                  <a:pt x="0" y="0"/>
                </a:cubicBezTo>
              </a:path>
            </a:pathLst>
          </a:custGeom>
          <a:noFill/>
          <a:ln w="12700" cap="flat" cmpd="sng">
            <a:solidFill>
              <a:srgbClr val="3333CC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" name="Freeform 380"/>
          <p:cNvSpPr>
            <a:spLocks/>
          </p:cNvSpPr>
          <p:nvPr/>
        </p:nvSpPr>
        <p:spPr bwMode="auto">
          <a:xfrm>
            <a:off x="5673725" y="4187825"/>
            <a:ext cx="388938" cy="790575"/>
          </a:xfrm>
          <a:custGeom>
            <a:avLst/>
            <a:gdLst>
              <a:gd name="T0" fmla="*/ 388937 w 613"/>
              <a:gd name="T1" fmla="*/ 790575 h 1246"/>
              <a:gd name="T2" fmla="*/ 0 w 613"/>
              <a:gd name="T3" fmla="*/ 0 h 124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13" h="1246">
                <a:moveTo>
                  <a:pt x="613" y="1246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3333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30" name="Freeform 381"/>
          <p:cNvSpPr>
            <a:spLocks/>
          </p:cNvSpPr>
          <p:nvPr/>
        </p:nvSpPr>
        <p:spPr bwMode="auto">
          <a:xfrm>
            <a:off x="5989638" y="3971925"/>
            <a:ext cx="495300" cy="860425"/>
          </a:xfrm>
          <a:custGeom>
            <a:avLst/>
            <a:gdLst>
              <a:gd name="T0" fmla="*/ 0 w 780"/>
              <a:gd name="T1" fmla="*/ 860425 h 1356"/>
              <a:gd name="T2" fmla="*/ 495300 w 780"/>
              <a:gd name="T3" fmla="*/ 0 h 135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80" h="1356">
                <a:moveTo>
                  <a:pt x="0" y="1356"/>
                </a:moveTo>
                <a:cubicBezTo>
                  <a:pt x="129" y="1131"/>
                  <a:pt x="651" y="225"/>
                  <a:pt x="780" y="0"/>
                </a:cubicBezTo>
              </a:path>
            </a:pathLst>
          </a:custGeom>
          <a:noFill/>
          <a:ln w="12700" cap="flat" cmpd="sng">
            <a:solidFill>
              <a:srgbClr val="3333CC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31" name="Freeform 382"/>
          <p:cNvSpPr>
            <a:spLocks/>
          </p:cNvSpPr>
          <p:nvPr/>
        </p:nvSpPr>
        <p:spPr bwMode="auto">
          <a:xfrm>
            <a:off x="5842000" y="3810000"/>
            <a:ext cx="266700" cy="720725"/>
          </a:xfrm>
          <a:custGeom>
            <a:avLst/>
            <a:gdLst>
              <a:gd name="T0" fmla="*/ 0 w 421"/>
              <a:gd name="T1" fmla="*/ 720725 h 1136"/>
              <a:gd name="T2" fmla="*/ 266700 w 421"/>
              <a:gd name="T3" fmla="*/ 0 h 113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21" h="1136">
                <a:moveTo>
                  <a:pt x="0" y="1136"/>
                </a:moveTo>
                <a:cubicBezTo>
                  <a:pt x="0" y="1136"/>
                  <a:pt x="258" y="563"/>
                  <a:pt x="421" y="0"/>
                </a:cubicBezTo>
              </a:path>
            </a:pathLst>
          </a:custGeom>
          <a:noFill/>
          <a:ln w="12700">
            <a:solidFill>
              <a:srgbClr val="3333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32" name="Freeform 383"/>
          <p:cNvSpPr>
            <a:spLocks/>
          </p:cNvSpPr>
          <p:nvPr/>
        </p:nvSpPr>
        <p:spPr bwMode="auto">
          <a:xfrm>
            <a:off x="5718175" y="3765550"/>
            <a:ext cx="163513" cy="517525"/>
          </a:xfrm>
          <a:custGeom>
            <a:avLst/>
            <a:gdLst>
              <a:gd name="T0" fmla="*/ 0 w 271"/>
              <a:gd name="T1" fmla="*/ 517525 h 813"/>
              <a:gd name="T2" fmla="*/ 163512 w 271"/>
              <a:gd name="T3" fmla="*/ 0 h 81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71" h="813">
                <a:moveTo>
                  <a:pt x="0" y="813"/>
                </a:moveTo>
                <a:cubicBezTo>
                  <a:pt x="45" y="678"/>
                  <a:pt x="215" y="169"/>
                  <a:pt x="271" y="0"/>
                </a:cubicBezTo>
              </a:path>
            </a:pathLst>
          </a:custGeom>
          <a:noFill/>
          <a:ln w="12700" cap="flat" cmpd="sng">
            <a:solidFill>
              <a:srgbClr val="3333CC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33" name="Line 384"/>
          <p:cNvSpPr>
            <a:spLocks noChangeShapeType="1"/>
          </p:cNvSpPr>
          <p:nvPr/>
        </p:nvSpPr>
        <p:spPr bwMode="auto">
          <a:xfrm flipH="1" flipV="1">
            <a:off x="5338763" y="4141788"/>
            <a:ext cx="338137" cy="52387"/>
          </a:xfrm>
          <a:prstGeom prst="line">
            <a:avLst/>
          </a:prstGeom>
          <a:noFill/>
          <a:ln w="12700">
            <a:solidFill>
              <a:srgbClr val="3333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34" name="Line 385"/>
          <p:cNvSpPr>
            <a:spLocks noChangeShapeType="1"/>
          </p:cNvSpPr>
          <p:nvPr/>
        </p:nvSpPr>
        <p:spPr bwMode="auto">
          <a:xfrm flipV="1">
            <a:off x="5676900" y="3765550"/>
            <a:ext cx="139700" cy="428625"/>
          </a:xfrm>
          <a:prstGeom prst="line">
            <a:avLst/>
          </a:prstGeom>
          <a:noFill/>
          <a:ln w="12700">
            <a:solidFill>
              <a:srgbClr val="3333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35" name="Freeform 386"/>
          <p:cNvSpPr>
            <a:spLocks/>
          </p:cNvSpPr>
          <p:nvPr/>
        </p:nvSpPr>
        <p:spPr bwMode="auto">
          <a:xfrm>
            <a:off x="5332413" y="4192588"/>
            <a:ext cx="382587" cy="88900"/>
          </a:xfrm>
          <a:custGeom>
            <a:avLst/>
            <a:gdLst>
              <a:gd name="T0" fmla="*/ 382588 w 601"/>
              <a:gd name="T1" fmla="*/ 88900 h 141"/>
              <a:gd name="T2" fmla="*/ 0 w 601"/>
              <a:gd name="T3" fmla="*/ 0 h 14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01" h="141">
                <a:moveTo>
                  <a:pt x="601" y="141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3333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36" name="Freeform 387"/>
          <p:cNvSpPr>
            <a:spLocks/>
          </p:cNvSpPr>
          <p:nvPr/>
        </p:nvSpPr>
        <p:spPr bwMode="auto">
          <a:xfrm>
            <a:off x="5616575" y="4832350"/>
            <a:ext cx="376238" cy="158750"/>
          </a:xfrm>
          <a:custGeom>
            <a:avLst/>
            <a:gdLst>
              <a:gd name="T0" fmla="*/ 376237 w 593"/>
              <a:gd name="T1" fmla="*/ 0 h 250"/>
              <a:gd name="T2" fmla="*/ 0 w 593"/>
              <a:gd name="T3" fmla="*/ 158750 h 25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93" h="250">
                <a:moveTo>
                  <a:pt x="593" y="0"/>
                </a:moveTo>
                <a:cubicBezTo>
                  <a:pt x="354" y="58"/>
                  <a:pt x="72" y="184"/>
                  <a:pt x="0" y="250"/>
                </a:cubicBezTo>
              </a:path>
            </a:pathLst>
          </a:custGeom>
          <a:noFill/>
          <a:ln w="12700" cap="flat" cmpd="sng">
            <a:solidFill>
              <a:srgbClr val="3333CC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37" name="Freeform 388"/>
          <p:cNvSpPr>
            <a:spLocks/>
          </p:cNvSpPr>
          <p:nvPr/>
        </p:nvSpPr>
        <p:spPr bwMode="auto">
          <a:xfrm>
            <a:off x="5187950" y="4533900"/>
            <a:ext cx="650875" cy="61913"/>
          </a:xfrm>
          <a:custGeom>
            <a:avLst/>
            <a:gdLst>
              <a:gd name="T0" fmla="*/ 650875 w 1026"/>
              <a:gd name="T1" fmla="*/ 0 h 99"/>
              <a:gd name="T2" fmla="*/ 0 w 1026"/>
              <a:gd name="T3" fmla="*/ 61912 h 9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026" h="99">
                <a:moveTo>
                  <a:pt x="1026" y="0"/>
                </a:moveTo>
                <a:cubicBezTo>
                  <a:pt x="495" y="12"/>
                  <a:pt x="0" y="99"/>
                  <a:pt x="0" y="99"/>
                </a:cubicBezTo>
              </a:path>
            </a:pathLst>
          </a:custGeom>
          <a:noFill/>
          <a:ln w="12700" cap="flat" cmpd="sng">
            <a:solidFill>
              <a:srgbClr val="3333CC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38" name="Freeform 389"/>
          <p:cNvSpPr>
            <a:spLocks/>
          </p:cNvSpPr>
          <p:nvPr/>
        </p:nvSpPr>
        <p:spPr bwMode="auto">
          <a:xfrm>
            <a:off x="5067300" y="3727450"/>
            <a:ext cx="446088" cy="1258888"/>
          </a:xfrm>
          <a:custGeom>
            <a:avLst/>
            <a:gdLst>
              <a:gd name="T0" fmla="*/ 0 w 701"/>
              <a:gd name="T1" fmla="*/ 1258887 h 1984"/>
              <a:gd name="T2" fmla="*/ 446087 w 701"/>
              <a:gd name="T3" fmla="*/ 0 h 19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01" h="1984">
                <a:moveTo>
                  <a:pt x="0" y="1984"/>
                </a:moveTo>
                <a:cubicBezTo>
                  <a:pt x="102" y="1291"/>
                  <a:pt x="171" y="927"/>
                  <a:pt x="701" y="0"/>
                </a:cubicBezTo>
              </a:path>
            </a:pathLst>
          </a:custGeom>
          <a:noFill/>
          <a:ln w="12700" cap="flat" cmpd="sng">
            <a:solidFill>
              <a:srgbClr val="3333CC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39" name="Freeform 390"/>
          <p:cNvSpPr>
            <a:spLocks/>
          </p:cNvSpPr>
          <p:nvPr/>
        </p:nvSpPr>
        <p:spPr bwMode="auto">
          <a:xfrm>
            <a:off x="5132388" y="3619500"/>
            <a:ext cx="436562" cy="1368425"/>
          </a:xfrm>
          <a:custGeom>
            <a:avLst/>
            <a:gdLst>
              <a:gd name="T0" fmla="*/ 0 w 687"/>
              <a:gd name="T1" fmla="*/ 1368425 h 2157"/>
              <a:gd name="T2" fmla="*/ 436563 w 687"/>
              <a:gd name="T3" fmla="*/ 0 h 215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7" h="2157">
                <a:moveTo>
                  <a:pt x="0" y="2157"/>
                </a:moveTo>
                <a:cubicBezTo>
                  <a:pt x="24" y="1674"/>
                  <a:pt x="147" y="936"/>
                  <a:pt x="687" y="0"/>
                </a:cubicBezTo>
              </a:path>
            </a:pathLst>
          </a:custGeom>
          <a:noFill/>
          <a:ln w="12700" cap="flat" cmpd="sng">
            <a:solidFill>
              <a:srgbClr val="3333CC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40" name="Freeform 391"/>
          <p:cNvSpPr>
            <a:spLocks/>
          </p:cNvSpPr>
          <p:nvPr/>
        </p:nvSpPr>
        <p:spPr bwMode="auto">
          <a:xfrm>
            <a:off x="5189538" y="3470275"/>
            <a:ext cx="474662" cy="1127125"/>
          </a:xfrm>
          <a:custGeom>
            <a:avLst/>
            <a:gdLst>
              <a:gd name="T0" fmla="*/ 0 w 747"/>
              <a:gd name="T1" fmla="*/ 1127125 h 1776"/>
              <a:gd name="T2" fmla="*/ 474663 w 747"/>
              <a:gd name="T3" fmla="*/ 0 h 177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47" h="1776">
                <a:moveTo>
                  <a:pt x="0" y="1776"/>
                </a:moveTo>
                <a:cubicBezTo>
                  <a:pt x="138" y="1299"/>
                  <a:pt x="360" y="648"/>
                  <a:pt x="747" y="0"/>
                </a:cubicBezTo>
              </a:path>
            </a:pathLst>
          </a:custGeom>
          <a:noFill/>
          <a:ln w="12700" cap="flat" cmpd="sng">
            <a:solidFill>
              <a:srgbClr val="3333CC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41" name="Freeform 392"/>
          <p:cNvSpPr>
            <a:spLocks/>
          </p:cNvSpPr>
          <p:nvPr/>
        </p:nvSpPr>
        <p:spPr bwMode="auto">
          <a:xfrm>
            <a:off x="5372100" y="3908425"/>
            <a:ext cx="88900" cy="165100"/>
          </a:xfrm>
          <a:custGeom>
            <a:avLst/>
            <a:gdLst>
              <a:gd name="T0" fmla="*/ 67641 w 138"/>
              <a:gd name="T1" fmla="*/ 0 h 261"/>
              <a:gd name="T2" fmla="*/ 0 w 138"/>
              <a:gd name="T3" fmla="*/ 165100 h 26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38" h="261">
                <a:moveTo>
                  <a:pt x="105" y="0"/>
                </a:moveTo>
                <a:cubicBezTo>
                  <a:pt x="138" y="115"/>
                  <a:pt x="85" y="235"/>
                  <a:pt x="0" y="261"/>
                </a:cubicBezTo>
              </a:path>
            </a:pathLst>
          </a:custGeom>
          <a:noFill/>
          <a:ln w="12700" cap="flat" cmpd="sng">
            <a:solidFill>
              <a:srgbClr val="3333CC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42" name="Freeform 393"/>
          <p:cNvSpPr>
            <a:spLocks/>
          </p:cNvSpPr>
          <p:nvPr/>
        </p:nvSpPr>
        <p:spPr bwMode="auto">
          <a:xfrm>
            <a:off x="5556250" y="3659188"/>
            <a:ext cx="252413" cy="107950"/>
          </a:xfrm>
          <a:custGeom>
            <a:avLst/>
            <a:gdLst>
              <a:gd name="T0" fmla="*/ 252412 w 399"/>
              <a:gd name="T1" fmla="*/ 107950 h 171"/>
              <a:gd name="T2" fmla="*/ 0 w 399"/>
              <a:gd name="T3" fmla="*/ 1894 h 17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99" h="171">
                <a:moveTo>
                  <a:pt x="399" y="171"/>
                </a:moveTo>
                <a:cubicBezTo>
                  <a:pt x="184" y="44"/>
                  <a:pt x="3" y="0"/>
                  <a:pt x="0" y="3"/>
                </a:cubicBezTo>
              </a:path>
            </a:pathLst>
          </a:custGeom>
          <a:noFill/>
          <a:ln w="12700" cap="flat" cmpd="sng">
            <a:solidFill>
              <a:srgbClr val="3333CC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43" name="Freeform 394"/>
          <p:cNvSpPr>
            <a:spLocks/>
          </p:cNvSpPr>
          <p:nvPr/>
        </p:nvSpPr>
        <p:spPr bwMode="auto">
          <a:xfrm>
            <a:off x="5805488" y="3765550"/>
            <a:ext cx="1609725" cy="663575"/>
          </a:xfrm>
          <a:custGeom>
            <a:avLst/>
            <a:gdLst>
              <a:gd name="T0" fmla="*/ 0 w 2535"/>
              <a:gd name="T1" fmla="*/ 1907 h 1044"/>
              <a:gd name="T2" fmla="*/ 1609725 w 2535"/>
              <a:gd name="T3" fmla="*/ 663575 h 104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535" h="1044">
                <a:moveTo>
                  <a:pt x="0" y="3"/>
                </a:moveTo>
                <a:cubicBezTo>
                  <a:pt x="384" y="0"/>
                  <a:pt x="507" y="3"/>
                  <a:pt x="2535" y="1044"/>
                </a:cubicBezTo>
              </a:path>
            </a:pathLst>
          </a:custGeom>
          <a:noFill/>
          <a:ln w="12700" cap="flat" cmpd="sng">
            <a:solidFill>
              <a:srgbClr val="3333CC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44" name="Freeform 395"/>
          <p:cNvSpPr>
            <a:spLocks/>
          </p:cNvSpPr>
          <p:nvPr/>
        </p:nvSpPr>
        <p:spPr bwMode="auto">
          <a:xfrm>
            <a:off x="5653088" y="3502025"/>
            <a:ext cx="1876425" cy="908050"/>
          </a:xfrm>
          <a:custGeom>
            <a:avLst/>
            <a:gdLst>
              <a:gd name="T0" fmla="*/ 1876425 w 2954"/>
              <a:gd name="T1" fmla="*/ 908050 h 1429"/>
              <a:gd name="T2" fmla="*/ 0 w 2954"/>
              <a:gd name="T3" fmla="*/ 0 h 142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954" h="1429">
                <a:moveTo>
                  <a:pt x="2954" y="1429"/>
                </a:moveTo>
                <a:cubicBezTo>
                  <a:pt x="1477" y="714"/>
                  <a:pt x="770" y="337"/>
                  <a:pt x="0" y="0"/>
                </a:cubicBezTo>
              </a:path>
            </a:pathLst>
          </a:custGeom>
          <a:noFill/>
          <a:ln w="12700" cap="flat" cmpd="sng">
            <a:solidFill>
              <a:srgbClr val="3333CC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45" name="Freeform 396"/>
          <p:cNvSpPr>
            <a:spLocks/>
          </p:cNvSpPr>
          <p:nvPr/>
        </p:nvSpPr>
        <p:spPr bwMode="auto">
          <a:xfrm>
            <a:off x="5718175" y="3354388"/>
            <a:ext cx="1462088" cy="825500"/>
          </a:xfrm>
          <a:custGeom>
            <a:avLst/>
            <a:gdLst>
              <a:gd name="T0" fmla="*/ 0 w 2304"/>
              <a:gd name="T1" fmla="*/ 0 h 1301"/>
              <a:gd name="T2" fmla="*/ 1462087 w 2304"/>
              <a:gd name="T3" fmla="*/ 825500 h 130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304" h="1301">
                <a:moveTo>
                  <a:pt x="0" y="0"/>
                </a:moveTo>
                <a:cubicBezTo>
                  <a:pt x="216" y="165"/>
                  <a:pt x="1007" y="774"/>
                  <a:pt x="2304" y="1301"/>
                </a:cubicBezTo>
              </a:path>
            </a:pathLst>
          </a:custGeom>
          <a:noFill/>
          <a:ln w="12700" cap="flat" cmpd="sng">
            <a:solidFill>
              <a:srgbClr val="3333CC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46" name="Freeform 397"/>
          <p:cNvSpPr>
            <a:spLocks/>
          </p:cNvSpPr>
          <p:nvPr/>
        </p:nvSpPr>
        <p:spPr bwMode="auto">
          <a:xfrm>
            <a:off x="5927725" y="3033713"/>
            <a:ext cx="1230313" cy="1095375"/>
          </a:xfrm>
          <a:custGeom>
            <a:avLst/>
            <a:gdLst>
              <a:gd name="T0" fmla="*/ 1230312 w 1939"/>
              <a:gd name="T1" fmla="*/ 1095375 h 1725"/>
              <a:gd name="T2" fmla="*/ 0 w 1939"/>
              <a:gd name="T3" fmla="*/ 0 h 17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39" h="1725">
                <a:moveTo>
                  <a:pt x="1939" y="1725"/>
                </a:moveTo>
                <a:cubicBezTo>
                  <a:pt x="705" y="1196"/>
                  <a:pt x="450" y="657"/>
                  <a:pt x="0" y="0"/>
                </a:cubicBezTo>
              </a:path>
            </a:pathLst>
          </a:custGeom>
          <a:noFill/>
          <a:ln w="76200" cap="flat" cmpd="sng">
            <a:pattFill prst="pct80">
              <a:fgClr>
                <a:srgbClr val="3333CC"/>
              </a:fgClr>
              <a:bgClr>
                <a:srgbClr val="FFFFFF"/>
              </a:bgClr>
            </a:patt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47" name="Freeform 398"/>
          <p:cNvSpPr>
            <a:spLocks/>
          </p:cNvSpPr>
          <p:nvPr/>
        </p:nvSpPr>
        <p:spPr bwMode="auto">
          <a:xfrm>
            <a:off x="5616575" y="3548063"/>
            <a:ext cx="1854200" cy="865187"/>
          </a:xfrm>
          <a:custGeom>
            <a:avLst/>
            <a:gdLst>
              <a:gd name="T0" fmla="*/ 1854200 w 2919"/>
              <a:gd name="T1" fmla="*/ 865188 h 1362"/>
              <a:gd name="T2" fmla="*/ 0 w 2919"/>
              <a:gd name="T3" fmla="*/ 0 h 136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919" h="1362">
                <a:moveTo>
                  <a:pt x="2919" y="1362"/>
                </a:moveTo>
                <a:cubicBezTo>
                  <a:pt x="1821" y="822"/>
                  <a:pt x="849" y="321"/>
                  <a:pt x="0" y="0"/>
                </a:cubicBezTo>
              </a:path>
            </a:pathLst>
          </a:custGeom>
          <a:noFill/>
          <a:ln w="12700" cap="flat" cmpd="sng">
            <a:solidFill>
              <a:srgbClr val="3333CC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48" name="Freeform 399"/>
          <p:cNvSpPr>
            <a:spLocks/>
          </p:cNvSpPr>
          <p:nvPr/>
        </p:nvSpPr>
        <p:spPr bwMode="auto">
          <a:xfrm>
            <a:off x="5600700" y="3582988"/>
            <a:ext cx="885825" cy="382587"/>
          </a:xfrm>
          <a:custGeom>
            <a:avLst/>
            <a:gdLst>
              <a:gd name="T0" fmla="*/ 885825 w 1395"/>
              <a:gd name="T1" fmla="*/ 382588 h 603"/>
              <a:gd name="T2" fmla="*/ 0 w 1395"/>
              <a:gd name="T3" fmla="*/ 0 h 60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395" h="603">
                <a:moveTo>
                  <a:pt x="1395" y="603"/>
                </a:moveTo>
                <a:cubicBezTo>
                  <a:pt x="621" y="177"/>
                  <a:pt x="0" y="0"/>
                  <a:pt x="0" y="0"/>
                </a:cubicBezTo>
              </a:path>
            </a:pathLst>
          </a:custGeom>
          <a:noFill/>
          <a:ln w="12700" cap="flat" cmpd="sng">
            <a:solidFill>
              <a:srgbClr val="3333CC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49" name="Freeform 400"/>
          <p:cNvSpPr>
            <a:spLocks/>
          </p:cNvSpPr>
          <p:nvPr/>
        </p:nvSpPr>
        <p:spPr bwMode="auto">
          <a:xfrm>
            <a:off x="5578475" y="3609975"/>
            <a:ext cx="531813" cy="201613"/>
          </a:xfrm>
          <a:custGeom>
            <a:avLst/>
            <a:gdLst>
              <a:gd name="T0" fmla="*/ 531812 w 837"/>
              <a:gd name="T1" fmla="*/ 201612 h 318"/>
              <a:gd name="T2" fmla="*/ 0 w 837"/>
              <a:gd name="T3" fmla="*/ 0 h 31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37" h="318">
                <a:moveTo>
                  <a:pt x="837" y="318"/>
                </a:moveTo>
                <a:cubicBezTo>
                  <a:pt x="501" y="150"/>
                  <a:pt x="45" y="6"/>
                  <a:pt x="0" y="0"/>
                </a:cubicBezTo>
              </a:path>
            </a:pathLst>
          </a:custGeom>
          <a:noFill/>
          <a:ln w="12700" cap="flat" cmpd="sng">
            <a:solidFill>
              <a:srgbClr val="3333CC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50" name="Freeform 401"/>
          <p:cNvSpPr>
            <a:spLocks/>
          </p:cNvSpPr>
          <p:nvPr/>
        </p:nvSpPr>
        <p:spPr bwMode="auto">
          <a:xfrm>
            <a:off x="5584825" y="3654425"/>
            <a:ext cx="298450" cy="112713"/>
          </a:xfrm>
          <a:custGeom>
            <a:avLst/>
            <a:gdLst>
              <a:gd name="T0" fmla="*/ 298450 w 471"/>
              <a:gd name="T1" fmla="*/ 112712 h 176"/>
              <a:gd name="T2" fmla="*/ 0 w 471"/>
              <a:gd name="T3" fmla="*/ 0 h 17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71" h="176">
                <a:moveTo>
                  <a:pt x="471" y="176"/>
                </a:moveTo>
                <a:cubicBezTo>
                  <a:pt x="246" y="72"/>
                  <a:pt x="0" y="0"/>
                  <a:pt x="0" y="0"/>
                </a:cubicBezTo>
              </a:path>
            </a:pathLst>
          </a:custGeom>
          <a:noFill/>
          <a:ln w="12700" cap="flat" cmpd="sng">
            <a:solidFill>
              <a:srgbClr val="3333CC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51" name="Line 402"/>
          <p:cNvSpPr>
            <a:spLocks noChangeShapeType="1"/>
          </p:cNvSpPr>
          <p:nvPr/>
        </p:nvSpPr>
        <p:spPr bwMode="auto">
          <a:xfrm>
            <a:off x="6507163" y="1966913"/>
            <a:ext cx="119062" cy="96837"/>
          </a:xfrm>
          <a:prstGeom prst="line">
            <a:avLst/>
          </a:prstGeom>
          <a:noFill/>
          <a:ln w="12700">
            <a:solidFill>
              <a:srgbClr val="3333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52" name="Freeform 403"/>
          <p:cNvSpPr>
            <a:spLocks/>
          </p:cNvSpPr>
          <p:nvPr/>
        </p:nvSpPr>
        <p:spPr bwMode="auto">
          <a:xfrm>
            <a:off x="6521450" y="1958975"/>
            <a:ext cx="114300" cy="142875"/>
          </a:xfrm>
          <a:custGeom>
            <a:avLst/>
            <a:gdLst>
              <a:gd name="T0" fmla="*/ 0 w 180"/>
              <a:gd name="T1" fmla="*/ 0 h 225"/>
              <a:gd name="T2" fmla="*/ 114300 w 180"/>
              <a:gd name="T3" fmla="*/ 142875 h 2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80" h="225">
                <a:moveTo>
                  <a:pt x="0" y="0"/>
                </a:moveTo>
                <a:lnTo>
                  <a:pt x="180" y="225"/>
                </a:lnTo>
              </a:path>
            </a:pathLst>
          </a:custGeom>
          <a:noFill/>
          <a:ln w="76200">
            <a:pattFill prst="pct80">
              <a:fgClr>
                <a:srgbClr val="3333CC"/>
              </a:fgClr>
              <a:bgClr>
                <a:srgbClr val="FFFFFF"/>
              </a:bgClr>
            </a:patt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53" name="Oval 404"/>
          <p:cNvSpPr>
            <a:spLocks noChangeAspect="1" noChangeArrowheads="1"/>
          </p:cNvSpPr>
          <p:nvPr/>
        </p:nvSpPr>
        <p:spPr bwMode="auto">
          <a:xfrm>
            <a:off x="7254875" y="4508500"/>
            <a:ext cx="31750" cy="31750"/>
          </a:xfrm>
          <a:prstGeom prst="ellipse">
            <a:avLst/>
          </a:prstGeom>
          <a:solidFill>
            <a:srgbClr val="FFFF99"/>
          </a:solidFill>
          <a:ln w="9525" algn="ctr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600"/>
          </a:p>
        </p:txBody>
      </p:sp>
      <p:sp>
        <p:nvSpPr>
          <p:cNvPr id="4254" name="Oval 405"/>
          <p:cNvSpPr>
            <a:spLocks noChangeAspect="1" noChangeArrowheads="1"/>
          </p:cNvSpPr>
          <p:nvPr/>
        </p:nvSpPr>
        <p:spPr bwMode="auto">
          <a:xfrm>
            <a:off x="7385050" y="4502150"/>
            <a:ext cx="31750" cy="31750"/>
          </a:xfrm>
          <a:prstGeom prst="ellipse">
            <a:avLst/>
          </a:prstGeom>
          <a:solidFill>
            <a:srgbClr val="FFFF99"/>
          </a:solidFill>
          <a:ln w="9525" algn="ctr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600"/>
          </a:p>
        </p:txBody>
      </p:sp>
      <p:sp>
        <p:nvSpPr>
          <p:cNvPr id="4255" name="Oval 406"/>
          <p:cNvSpPr>
            <a:spLocks noChangeAspect="1" noChangeArrowheads="1"/>
          </p:cNvSpPr>
          <p:nvPr/>
        </p:nvSpPr>
        <p:spPr bwMode="auto">
          <a:xfrm>
            <a:off x="7037388" y="4205288"/>
            <a:ext cx="31750" cy="31750"/>
          </a:xfrm>
          <a:prstGeom prst="ellipse">
            <a:avLst/>
          </a:prstGeom>
          <a:solidFill>
            <a:srgbClr val="FFFF99"/>
          </a:solidFill>
          <a:ln w="9525" algn="ctr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600"/>
          </a:p>
        </p:txBody>
      </p:sp>
      <p:sp>
        <p:nvSpPr>
          <p:cNvPr id="4256" name="Oval 407"/>
          <p:cNvSpPr>
            <a:spLocks noChangeAspect="1" noChangeArrowheads="1"/>
          </p:cNvSpPr>
          <p:nvPr/>
        </p:nvSpPr>
        <p:spPr bwMode="auto">
          <a:xfrm>
            <a:off x="5865813" y="4721225"/>
            <a:ext cx="33337" cy="31750"/>
          </a:xfrm>
          <a:prstGeom prst="ellipse">
            <a:avLst/>
          </a:prstGeom>
          <a:solidFill>
            <a:srgbClr val="FFFF99"/>
          </a:solidFill>
          <a:ln w="9525" algn="ctr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600"/>
          </a:p>
        </p:txBody>
      </p:sp>
      <p:sp>
        <p:nvSpPr>
          <p:cNvPr id="4257" name="Oval 408"/>
          <p:cNvSpPr>
            <a:spLocks noChangeAspect="1" noChangeArrowheads="1"/>
          </p:cNvSpPr>
          <p:nvPr/>
        </p:nvSpPr>
        <p:spPr bwMode="auto">
          <a:xfrm>
            <a:off x="5721350" y="4687888"/>
            <a:ext cx="31750" cy="31750"/>
          </a:xfrm>
          <a:prstGeom prst="ellipse">
            <a:avLst/>
          </a:prstGeom>
          <a:solidFill>
            <a:srgbClr val="FFFF99"/>
          </a:solidFill>
          <a:ln w="9525" algn="ctr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600"/>
          </a:p>
        </p:txBody>
      </p:sp>
      <p:sp>
        <p:nvSpPr>
          <p:cNvPr id="4258" name="Oval 409"/>
          <p:cNvSpPr>
            <a:spLocks noChangeAspect="1" noChangeArrowheads="1"/>
          </p:cNvSpPr>
          <p:nvPr/>
        </p:nvSpPr>
        <p:spPr bwMode="auto">
          <a:xfrm>
            <a:off x="5881688" y="4535488"/>
            <a:ext cx="31750" cy="31750"/>
          </a:xfrm>
          <a:prstGeom prst="ellipse">
            <a:avLst/>
          </a:prstGeom>
          <a:solidFill>
            <a:srgbClr val="FFFF99"/>
          </a:solidFill>
          <a:ln w="9525" algn="ctr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600"/>
          </a:p>
        </p:txBody>
      </p:sp>
      <p:sp>
        <p:nvSpPr>
          <p:cNvPr id="4259" name="Oval 410"/>
          <p:cNvSpPr>
            <a:spLocks noChangeAspect="1" noChangeArrowheads="1"/>
          </p:cNvSpPr>
          <p:nvPr/>
        </p:nvSpPr>
        <p:spPr bwMode="auto">
          <a:xfrm>
            <a:off x="5729288" y="4495800"/>
            <a:ext cx="31750" cy="31750"/>
          </a:xfrm>
          <a:prstGeom prst="ellipse">
            <a:avLst/>
          </a:prstGeom>
          <a:solidFill>
            <a:srgbClr val="FFFF99"/>
          </a:solidFill>
          <a:ln w="9525" algn="ctr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600"/>
          </a:p>
        </p:txBody>
      </p:sp>
      <p:sp>
        <p:nvSpPr>
          <p:cNvPr id="4260" name="Oval 411"/>
          <p:cNvSpPr>
            <a:spLocks noChangeAspect="1" noChangeArrowheads="1"/>
          </p:cNvSpPr>
          <p:nvPr/>
        </p:nvSpPr>
        <p:spPr bwMode="auto">
          <a:xfrm>
            <a:off x="5830888" y="4360863"/>
            <a:ext cx="31750" cy="31750"/>
          </a:xfrm>
          <a:prstGeom prst="ellipse">
            <a:avLst/>
          </a:prstGeom>
          <a:solidFill>
            <a:srgbClr val="FFFF99"/>
          </a:solidFill>
          <a:ln w="9525" algn="ctr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600"/>
          </a:p>
        </p:txBody>
      </p:sp>
      <p:sp>
        <p:nvSpPr>
          <p:cNvPr id="4261" name="Oval 412"/>
          <p:cNvSpPr>
            <a:spLocks noChangeAspect="1" noChangeArrowheads="1"/>
          </p:cNvSpPr>
          <p:nvPr/>
        </p:nvSpPr>
        <p:spPr bwMode="auto">
          <a:xfrm>
            <a:off x="5927725" y="4165600"/>
            <a:ext cx="31750" cy="31750"/>
          </a:xfrm>
          <a:prstGeom prst="ellipse">
            <a:avLst/>
          </a:prstGeom>
          <a:solidFill>
            <a:srgbClr val="FFFF99"/>
          </a:solidFill>
          <a:ln w="9525" algn="ctr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600"/>
          </a:p>
        </p:txBody>
      </p:sp>
      <p:sp>
        <p:nvSpPr>
          <p:cNvPr id="4262" name="Oval 413"/>
          <p:cNvSpPr>
            <a:spLocks noChangeAspect="1" noChangeArrowheads="1"/>
          </p:cNvSpPr>
          <p:nvPr/>
        </p:nvSpPr>
        <p:spPr bwMode="auto">
          <a:xfrm>
            <a:off x="6115050" y="4105275"/>
            <a:ext cx="33338" cy="30163"/>
          </a:xfrm>
          <a:prstGeom prst="ellipse">
            <a:avLst/>
          </a:prstGeom>
          <a:solidFill>
            <a:srgbClr val="FFFF99"/>
          </a:solidFill>
          <a:ln w="9525" algn="ctr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600"/>
          </a:p>
        </p:txBody>
      </p:sp>
      <p:sp>
        <p:nvSpPr>
          <p:cNvPr id="4263" name="Oval 414"/>
          <p:cNvSpPr>
            <a:spLocks noChangeAspect="1" noChangeArrowheads="1"/>
          </p:cNvSpPr>
          <p:nvPr/>
        </p:nvSpPr>
        <p:spPr bwMode="auto">
          <a:xfrm>
            <a:off x="5746750" y="4122738"/>
            <a:ext cx="31750" cy="31750"/>
          </a:xfrm>
          <a:prstGeom prst="ellipse">
            <a:avLst/>
          </a:prstGeom>
          <a:solidFill>
            <a:srgbClr val="FFFF99"/>
          </a:solidFill>
          <a:ln w="9525" algn="ctr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600"/>
          </a:p>
        </p:txBody>
      </p:sp>
      <p:sp>
        <p:nvSpPr>
          <p:cNvPr id="4264" name="Oval 415"/>
          <p:cNvSpPr>
            <a:spLocks noChangeAspect="1" noChangeArrowheads="1"/>
          </p:cNvSpPr>
          <p:nvPr/>
        </p:nvSpPr>
        <p:spPr bwMode="auto">
          <a:xfrm>
            <a:off x="5572125" y="4505325"/>
            <a:ext cx="31750" cy="31750"/>
          </a:xfrm>
          <a:prstGeom prst="ellipse">
            <a:avLst/>
          </a:prstGeom>
          <a:solidFill>
            <a:srgbClr val="FFFF99"/>
          </a:solidFill>
          <a:ln w="9525" algn="ctr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600"/>
          </a:p>
        </p:txBody>
      </p:sp>
      <p:sp>
        <p:nvSpPr>
          <p:cNvPr id="4265" name="Oval 416"/>
          <p:cNvSpPr>
            <a:spLocks noChangeAspect="1" noChangeArrowheads="1"/>
          </p:cNvSpPr>
          <p:nvPr/>
        </p:nvSpPr>
        <p:spPr bwMode="auto">
          <a:xfrm>
            <a:off x="5551488" y="4418013"/>
            <a:ext cx="31750" cy="31750"/>
          </a:xfrm>
          <a:prstGeom prst="ellipse">
            <a:avLst/>
          </a:prstGeom>
          <a:solidFill>
            <a:srgbClr val="FFFF99"/>
          </a:solidFill>
          <a:ln w="9525" algn="ctr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600"/>
          </a:p>
        </p:txBody>
      </p:sp>
      <p:sp>
        <p:nvSpPr>
          <p:cNvPr id="4266" name="Oval 417"/>
          <p:cNvSpPr>
            <a:spLocks noChangeAspect="1" noChangeArrowheads="1"/>
          </p:cNvSpPr>
          <p:nvPr/>
        </p:nvSpPr>
        <p:spPr bwMode="auto">
          <a:xfrm>
            <a:off x="5438775" y="4321175"/>
            <a:ext cx="31750" cy="31750"/>
          </a:xfrm>
          <a:prstGeom prst="ellipse">
            <a:avLst/>
          </a:prstGeom>
          <a:solidFill>
            <a:srgbClr val="FFFF99"/>
          </a:solidFill>
          <a:ln w="9525" algn="ctr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600"/>
          </a:p>
        </p:txBody>
      </p:sp>
      <p:sp>
        <p:nvSpPr>
          <p:cNvPr id="4267" name="Oval 418"/>
          <p:cNvSpPr>
            <a:spLocks noChangeAspect="1" noChangeArrowheads="1"/>
          </p:cNvSpPr>
          <p:nvPr/>
        </p:nvSpPr>
        <p:spPr bwMode="auto">
          <a:xfrm>
            <a:off x="5375275" y="4475163"/>
            <a:ext cx="31750" cy="31750"/>
          </a:xfrm>
          <a:prstGeom prst="ellipse">
            <a:avLst/>
          </a:prstGeom>
          <a:solidFill>
            <a:srgbClr val="FFFF99"/>
          </a:solidFill>
          <a:ln w="9525" algn="ctr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600"/>
          </a:p>
        </p:txBody>
      </p:sp>
      <p:sp>
        <p:nvSpPr>
          <p:cNvPr id="4268" name="Oval 419"/>
          <p:cNvSpPr>
            <a:spLocks noChangeAspect="1" noChangeArrowheads="1"/>
          </p:cNvSpPr>
          <p:nvPr/>
        </p:nvSpPr>
        <p:spPr bwMode="auto">
          <a:xfrm>
            <a:off x="5359400" y="4624388"/>
            <a:ext cx="31750" cy="31750"/>
          </a:xfrm>
          <a:prstGeom prst="ellipse">
            <a:avLst/>
          </a:prstGeom>
          <a:solidFill>
            <a:srgbClr val="FFFF99"/>
          </a:solidFill>
          <a:ln w="9525" algn="ctr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600"/>
          </a:p>
        </p:txBody>
      </p:sp>
      <p:sp>
        <p:nvSpPr>
          <p:cNvPr id="4269" name="Oval 420"/>
          <p:cNvSpPr>
            <a:spLocks noChangeAspect="1" noChangeArrowheads="1"/>
          </p:cNvSpPr>
          <p:nvPr/>
        </p:nvSpPr>
        <p:spPr bwMode="auto">
          <a:xfrm>
            <a:off x="5549900" y="4222750"/>
            <a:ext cx="31750" cy="31750"/>
          </a:xfrm>
          <a:prstGeom prst="ellipse">
            <a:avLst/>
          </a:prstGeom>
          <a:solidFill>
            <a:srgbClr val="FFFF99"/>
          </a:solidFill>
          <a:ln w="9525" algn="ctr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600"/>
          </a:p>
        </p:txBody>
      </p:sp>
      <p:sp>
        <p:nvSpPr>
          <p:cNvPr id="4270" name="Oval 421"/>
          <p:cNvSpPr>
            <a:spLocks noChangeAspect="1" noChangeArrowheads="1"/>
          </p:cNvSpPr>
          <p:nvPr/>
        </p:nvSpPr>
        <p:spPr bwMode="auto">
          <a:xfrm>
            <a:off x="5588000" y="4146550"/>
            <a:ext cx="31750" cy="31750"/>
          </a:xfrm>
          <a:prstGeom prst="ellipse">
            <a:avLst/>
          </a:prstGeom>
          <a:solidFill>
            <a:srgbClr val="FFFF99"/>
          </a:solidFill>
          <a:ln w="9525" algn="ctr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600"/>
          </a:p>
        </p:txBody>
      </p:sp>
      <p:sp>
        <p:nvSpPr>
          <p:cNvPr id="4271" name="Oval 422"/>
          <p:cNvSpPr>
            <a:spLocks noChangeAspect="1" noChangeArrowheads="1"/>
          </p:cNvSpPr>
          <p:nvPr/>
        </p:nvSpPr>
        <p:spPr bwMode="auto">
          <a:xfrm>
            <a:off x="5486400" y="4108450"/>
            <a:ext cx="31750" cy="31750"/>
          </a:xfrm>
          <a:prstGeom prst="ellipse">
            <a:avLst/>
          </a:prstGeom>
          <a:solidFill>
            <a:srgbClr val="FFFF99"/>
          </a:solidFill>
          <a:ln w="9525" algn="ctr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600"/>
          </a:p>
        </p:txBody>
      </p:sp>
      <p:sp>
        <p:nvSpPr>
          <p:cNvPr id="4272" name="Oval 423"/>
          <p:cNvSpPr>
            <a:spLocks noChangeAspect="1" noChangeArrowheads="1"/>
          </p:cNvSpPr>
          <p:nvPr/>
        </p:nvSpPr>
        <p:spPr bwMode="auto">
          <a:xfrm>
            <a:off x="5670550" y="4017963"/>
            <a:ext cx="31750" cy="31750"/>
          </a:xfrm>
          <a:prstGeom prst="ellipse">
            <a:avLst/>
          </a:prstGeom>
          <a:solidFill>
            <a:srgbClr val="FFFF99"/>
          </a:solidFill>
          <a:ln w="9525" algn="ctr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600"/>
          </a:p>
        </p:txBody>
      </p:sp>
      <p:sp>
        <p:nvSpPr>
          <p:cNvPr id="4273" name="Oval 424"/>
          <p:cNvSpPr>
            <a:spLocks noChangeAspect="1" noChangeArrowheads="1"/>
          </p:cNvSpPr>
          <p:nvPr/>
        </p:nvSpPr>
        <p:spPr bwMode="auto">
          <a:xfrm>
            <a:off x="5697538" y="3786188"/>
            <a:ext cx="33337" cy="31750"/>
          </a:xfrm>
          <a:prstGeom prst="ellipse">
            <a:avLst/>
          </a:prstGeom>
          <a:solidFill>
            <a:srgbClr val="FFFF99"/>
          </a:solidFill>
          <a:ln w="9525" algn="ctr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600"/>
          </a:p>
        </p:txBody>
      </p:sp>
      <p:sp>
        <p:nvSpPr>
          <p:cNvPr id="4274" name="Oval 425"/>
          <p:cNvSpPr>
            <a:spLocks noChangeAspect="1" noChangeArrowheads="1"/>
          </p:cNvSpPr>
          <p:nvPr/>
        </p:nvSpPr>
        <p:spPr bwMode="auto">
          <a:xfrm>
            <a:off x="5605463" y="3760788"/>
            <a:ext cx="31750" cy="30162"/>
          </a:xfrm>
          <a:prstGeom prst="ellipse">
            <a:avLst/>
          </a:prstGeom>
          <a:solidFill>
            <a:srgbClr val="FFFF99"/>
          </a:solidFill>
          <a:ln w="9525" algn="ctr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600"/>
          </a:p>
        </p:txBody>
      </p:sp>
      <p:sp>
        <p:nvSpPr>
          <p:cNvPr id="4275" name="Oval 426"/>
          <p:cNvSpPr>
            <a:spLocks noChangeAspect="1" noChangeArrowheads="1"/>
          </p:cNvSpPr>
          <p:nvPr/>
        </p:nvSpPr>
        <p:spPr bwMode="auto">
          <a:xfrm>
            <a:off x="5849938" y="3789363"/>
            <a:ext cx="31750" cy="31750"/>
          </a:xfrm>
          <a:prstGeom prst="ellipse">
            <a:avLst/>
          </a:prstGeom>
          <a:solidFill>
            <a:srgbClr val="FFFF99"/>
          </a:solidFill>
          <a:ln w="9525" algn="ctr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600"/>
          </a:p>
        </p:txBody>
      </p:sp>
      <p:sp>
        <p:nvSpPr>
          <p:cNvPr id="4276" name="Oval 427"/>
          <p:cNvSpPr>
            <a:spLocks noChangeAspect="1" noChangeArrowheads="1"/>
          </p:cNvSpPr>
          <p:nvPr/>
        </p:nvSpPr>
        <p:spPr bwMode="auto">
          <a:xfrm>
            <a:off x="6072188" y="3830638"/>
            <a:ext cx="31750" cy="31750"/>
          </a:xfrm>
          <a:prstGeom prst="ellipse">
            <a:avLst/>
          </a:prstGeom>
          <a:solidFill>
            <a:srgbClr val="FFFF99"/>
          </a:solidFill>
          <a:ln w="9525" algn="ctr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600"/>
          </a:p>
        </p:txBody>
      </p:sp>
      <p:sp>
        <p:nvSpPr>
          <p:cNvPr id="4277" name="Oval 428"/>
          <p:cNvSpPr>
            <a:spLocks noChangeAspect="1" noChangeArrowheads="1"/>
          </p:cNvSpPr>
          <p:nvPr/>
        </p:nvSpPr>
        <p:spPr bwMode="auto">
          <a:xfrm>
            <a:off x="5861050" y="3722688"/>
            <a:ext cx="31750" cy="31750"/>
          </a:xfrm>
          <a:prstGeom prst="ellipse">
            <a:avLst/>
          </a:prstGeom>
          <a:solidFill>
            <a:srgbClr val="FFFF99"/>
          </a:solidFill>
          <a:ln w="9525" algn="ctr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600"/>
          </a:p>
        </p:txBody>
      </p:sp>
      <p:sp>
        <p:nvSpPr>
          <p:cNvPr id="4278" name="Oval 429"/>
          <p:cNvSpPr>
            <a:spLocks noChangeAspect="1" noChangeArrowheads="1"/>
          </p:cNvSpPr>
          <p:nvPr/>
        </p:nvSpPr>
        <p:spPr bwMode="auto">
          <a:xfrm>
            <a:off x="5772150" y="3717925"/>
            <a:ext cx="33338" cy="30163"/>
          </a:xfrm>
          <a:prstGeom prst="ellipse">
            <a:avLst/>
          </a:prstGeom>
          <a:solidFill>
            <a:srgbClr val="FFFF99"/>
          </a:solidFill>
          <a:ln w="9525" algn="ctr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600"/>
          </a:p>
        </p:txBody>
      </p:sp>
      <p:sp>
        <p:nvSpPr>
          <p:cNvPr id="4279" name="Oval 430"/>
          <p:cNvSpPr>
            <a:spLocks noChangeAspect="1" noChangeArrowheads="1"/>
          </p:cNvSpPr>
          <p:nvPr/>
        </p:nvSpPr>
        <p:spPr bwMode="auto">
          <a:xfrm>
            <a:off x="5935663" y="3721100"/>
            <a:ext cx="31750" cy="31750"/>
          </a:xfrm>
          <a:prstGeom prst="ellipse">
            <a:avLst/>
          </a:prstGeom>
          <a:solidFill>
            <a:srgbClr val="FFFF99"/>
          </a:solidFill>
          <a:ln w="9525" algn="ctr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600"/>
          </a:p>
        </p:txBody>
      </p:sp>
      <p:sp>
        <p:nvSpPr>
          <p:cNvPr id="4280" name="Oval 431"/>
          <p:cNvSpPr>
            <a:spLocks noChangeAspect="1" noChangeArrowheads="1"/>
          </p:cNvSpPr>
          <p:nvPr/>
        </p:nvSpPr>
        <p:spPr bwMode="auto">
          <a:xfrm>
            <a:off x="5997575" y="3656013"/>
            <a:ext cx="31750" cy="31750"/>
          </a:xfrm>
          <a:prstGeom prst="ellipse">
            <a:avLst/>
          </a:prstGeom>
          <a:solidFill>
            <a:srgbClr val="FFFF99"/>
          </a:solidFill>
          <a:ln w="9525" algn="ctr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600"/>
          </a:p>
        </p:txBody>
      </p:sp>
      <p:sp>
        <p:nvSpPr>
          <p:cNvPr id="4281" name="AutoShape 432"/>
          <p:cNvSpPr>
            <a:spLocks noChangeArrowheads="1"/>
          </p:cNvSpPr>
          <p:nvPr/>
        </p:nvSpPr>
        <p:spPr bwMode="auto">
          <a:xfrm rot="-1800000">
            <a:off x="7613650" y="4799013"/>
            <a:ext cx="50800" cy="71437"/>
          </a:xfrm>
          <a:prstGeom prst="triangle">
            <a:avLst>
              <a:gd name="adj" fmla="val 50000"/>
            </a:avLst>
          </a:prstGeom>
          <a:solidFill>
            <a:srgbClr val="3333CC"/>
          </a:solidFill>
          <a:ln w="12700" algn="ctr">
            <a:solidFill>
              <a:srgbClr val="3333CC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 sz="1600"/>
          </a:p>
        </p:txBody>
      </p:sp>
      <p:sp>
        <p:nvSpPr>
          <p:cNvPr id="4282" name="AutoShape 433"/>
          <p:cNvSpPr>
            <a:spLocks noChangeArrowheads="1"/>
          </p:cNvSpPr>
          <p:nvPr/>
        </p:nvSpPr>
        <p:spPr bwMode="auto">
          <a:xfrm rot="-3830251">
            <a:off x="7210425" y="4300538"/>
            <a:ext cx="49213" cy="71437"/>
          </a:xfrm>
          <a:prstGeom prst="triangle">
            <a:avLst>
              <a:gd name="adj" fmla="val 50000"/>
            </a:avLst>
          </a:prstGeom>
          <a:solidFill>
            <a:srgbClr val="3333CC"/>
          </a:solidFill>
          <a:ln w="12700" algn="ctr">
            <a:solidFill>
              <a:srgbClr val="3333CC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 sz="1600"/>
          </a:p>
        </p:txBody>
      </p:sp>
      <p:sp>
        <p:nvSpPr>
          <p:cNvPr id="4283" name="AutoShape 434"/>
          <p:cNvSpPr>
            <a:spLocks noChangeArrowheads="1"/>
          </p:cNvSpPr>
          <p:nvPr/>
        </p:nvSpPr>
        <p:spPr bwMode="auto">
          <a:xfrm rot="6826450">
            <a:off x="7333457" y="4368006"/>
            <a:ext cx="50800" cy="71437"/>
          </a:xfrm>
          <a:prstGeom prst="triangle">
            <a:avLst>
              <a:gd name="adj" fmla="val 50000"/>
            </a:avLst>
          </a:prstGeom>
          <a:solidFill>
            <a:srgbClr val="3333CC"/>
          </a:solidFill>
          <a:ln w="12700" algn="ctr">
            <a:solidFill>
              <a:srgbClr val="3333CC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 sz="1600"/>
          </a:p>
        </p:txBody>
      </p:sp>
      <p:sp>
        <p:nvSpPr>
          <p:cNvPr id="4284" name="Oval 435"/>
          <p:cNvSpPr>
            <a:spLocks noChangeAspect="1" noChangeArrowheads="1"/>
          </p:cNvSpPr>
          <p:nvPr/>
        </p:nvSpPr>
        <p:spPr bwMode="auto">
          <a:xfrm>
            <a:off x="5435600" y="4665663"/>
            <a:ext cx="31750" cy="31750"/>
          </a:xfrm>
          <a:prstGeom prst="ellipse">
            <a:avLst/>
          </a:prstGeom>
          <a:solidFill>
            <a:srgbClr val="FFFF99"/>
          </a:solidFill>
          <a:ln w="9525" algn="ctr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600"/>
          </a:p>
        </p:txBody>
      </p:sp>
      <p:sp>
        <p:nvSpPr>
          <p:cNvPr id="4285" name="Rectangle 436"/>
          <p:cNvSpPr>
            <a:spLocks noChangeArrowheads="1"/>
          </p:cNvSpPr>
          <p:nvPr/>
        </p:nvSpPr>
        <p:spPr bwMode="auto">
          <a:xfrm rot="-5400000">
            <a:off x="6710363" y="5283200"/>
            <a:ext cx="9477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3333CC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sz="1600"/>
              <a:t>FeO</a:t>
            </a:r>
            <a:r>
              <a:rPr lang="en-US" sz="1600">
                <a:sym typeface="Symbol" pitchFamily="18" charset="2"/>
              </a:rPr>
              <a:t></a:t>
            </a:r>
            <a:r>
              <a:rPr lang="en-US" sz="1600"/>
              <a:t>Fe</a:t>
            </a:r>
            <a:r>
              <a:rPr lang="en-US" sz="1600" baseline="-25000"/>
              <a:t>2</a:t>
            </a:r>
            <a:r>
              <a:rPr lang="en-US" sz="1600"/>
              <a:t>O</a:t>
            </a:r>
            <a:r>
              <a:rPr lang="en-US" sz="1600" baseline="-25000"/>
              <a:t>3</a:t>
            </a:r>
            <a:endParaRPr lang="ru-RU" sz="1600"/>
          </a:p>
        </p:txBody>
      </p:sp>
      <p:sp>
        <p:nvSpPr>
          <p:cNvPr id="4286" name="Rectangle 437"/>
          <p:cNvSpPr>
            <a:spLocks noChangeArrowheads="1"/>
          </p:cNvSpPr>
          <p:nvPr/>
        </p:nvSpPr>
        <p:spPr bwMode="auto">
          <a:xfrm>
            <a:off x="6710363" y="4527550"/>
            <a:ext cx="674687" cy="112713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3333CC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sz="1600">
                <a:solidFill>
                  <a:srgbClr val="3333CC"/>
                </a:solidFill>
              </a:rPr>
              <a:t>1500</a:t>
            </a:r>
            <a:endParaRPr lang="ru-RU" sz="1600"/>
          </a:p>
        </p:txBody>
      </p:sp>
      <p:sp>
        <p:nvSpPr>
          <p:cNvPr id="4287" name="Rectangle 438"/>
          <p:cNvSpPr>
            <a:spLocks noChangeArrowheads="1"/>
          </p:cNvSpPr>
          <p:nvPr/>
        </p:nvSpPr>
        <p:spPr bwMode="auto">
          <a:xfrm>
            <a:off x="6080125" y="4191000"/>
            <a:ext cx="487363" cy="16192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3333CC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sz="1600">
                <a:solidFill>
                  <a:srgbClr val="3333CC"/>
                </a:solidFill>
              </a:rPr>
              <a:t>1400</a:t>
            </a:r>
            <a:endParaRPr lang="ru-RU" sz="1600"/>
          </a:p>
        </p:txBody>
      </p:sp>
      <p:sp>
        <p:nvSpPr>
          <p:cNvPr id="4288" name="AutoShape 439"/>
          <p:cNvSpPr>
            <a:spLocks noChangeArrowheads="1"/>
          </p:cNvSpPr>
          <p:nvPr/>
        </p:nvSpPr>
        <p:spPr bwMode="auto">
          <a:xfrm rot="962037">
            <a:off x="5168900" y="4551363"/>
            <a:ext cx="50800" cy="71437"/>
          </a:xfrm>
          <a:prstGeom prst="triangle">
            <a:avLst>
              <a:gd name="adj" fmla="val 50000"/>
            </a:avLst>
          </a:prstGeom>
          <a:solidFill>
            <a:srgbClr val="3333CC"/>
          </a:solidFill>
          <a:ln w="12700" algn="ctr">
            <a:solidFill>
              <a:srgbClr val="3333CC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 sz="1600"/>
          </a:p>
        </p:txBody>
      </p:sp>
      <p:sp>
        <p:nvSpPr>
          <p:cNvPr id="4289" name="Rectangle 441"/>
          <p:cNvSpPr>
            <a:spLocks noChangeArrowheads="1"/>
          </p:cNvSpPr>
          <p:nvPr/>
        </p:nvSpPr>
        <p:spPr bwMode="auto">
          <a:xfrm>
            <a:off x="6611938" y="3467100"/>
            <a:ext cx="968375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3333CC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sz="1600">
                <a:solidFill>
                  <a:srgbClr val="993300"/>
                </a:solidFill>
              </a:rPr>
              <a:t>Crystob.</a:t>
            </a:r>
            <a:endParaRPr lang="ru-RU" sz="1600"/>
          </a:p>
        </p:txBody>
      </p:sp>
      <p:grpSp>
        <p:nvGrpSpPr>
          <p:cNvPr id="4290" name="Group 442"/>
          <p:cNvGrpSpPr>
            <a:grpSpLocks/>
          </p:cNvGrpSpPr>
          <p:nvPr/>
        </p:nvGrpSpPr>
        <p:grpSpPr bwMode="auto">
          <a:xfrm rot="-3600000">
            <a:off x="4201319" y="3439319"/>
            <a:ext cx="2886075" cy="17463"/>
            <a:chOff x="4765" y="12434"/>
            <a:chExt cx="4545" cy="147"/>
          </a:xfrm>
        </p:grpSpPr>
        <p:sp>
          <p:nvSpPr>
            <p:cNvPr id="4317" name="Line 443"/>
            <p:cNvSpPr>
              <a:spLocks noChangeAspect="1" noChangeShapeType="1"/>
            </p:cNvSpPr>
            <p:nvPr/>
          </p:nvSpPr>
          <p:spPr bwMode="auto">
            <a:xfrm rot="-5400000">
              <a:off x="9235" y="12507"/>
              <a:ext cx="14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18" name="Line 444"/>
            <p:cNvSpPr>
              <a:spLocks noChangeAspect="1" noChangeShapeType="1"/>
            </p:cNvSpPr>
            <p:nvPr/>
          </p:nvSpPr>
          <p:spPr bwMode="auto">
            <a:xfrm rot="-5400000">
              <a:off x="8668" y="12507"/>
              <a:ext cx="14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19" name="Line 445"/>
            <p:cNvSpPr>
              <a:spLocks noChangeAspect="1" noChangeShapeType="1"/>
            </p:cNvSpPr>
            <p:nvPr/>
          </p:nvSpPr>
          <p:spPr bwMode="auto">
            <a:xfrm rot="-5400000">
              <a:off x="8100" y="12507"/>
              <a:ext cx="14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20" name="Line 446"/>
            <p:cNvSpPr>
              <a:spLocks noChangeAspect="1" noChangeShapeType="1"/>
            </p:cNvSpPr>
            <p:nvPr/>
          </p:nvSpPr>
          <p:spPr bwMode="auto">
            <a:xfrm rot="-5400000">
              <a:off x="7533" y="12506"/>
              <a:ext cx="147" cy="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21" name="Line 447"/>
            <p:cNvSpPr>
              <a:spLocks noChangeAspect="1" noChangeShapeType="1"/>
            </p:cNvSpPr>
            <p:nvPr/>
          </p:nvSpPr>
          <p:spPr bwMode="auto">
            <a:xfrm rot="-5400000">
              <a:off x="6966" y="12507"/>
              <a:ext cx="14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22" name="Line 448"/>
            <p:cNvSpPr>
              <a:spLocks noChangeAspect="1" noChangeShapeType="1"/>
            </p:cNvSpPr>
            <p:nvPr/>
          </p:nvSpPr>
          <p:spPr bwMode="auto">
            <a:xfrm rot="-5400000">
              <a:off x="6396" y="12507"/>
              <a:ext cx="14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23" name="Line 449"/>
            <p:cNvSpPr>
              <a:spLocks noChangeAspect="1" noChangeShapeType="1"/>
            </p:cNvSpPr>
            <p:nvPr/>
          </p:nvSpPr>
          <p:spPr bwMode="auto">
            <a:xfrm rot="-5400000">
              <a:off x="5826" y="12507"/>
              <a:ext cx="14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24" name="Line 450"/>
            <p:cNvSpPr>
              <a:spLocks noChangeAspect="1" noChangeShapeType="1"/>
            </p:cNvSpPr>
            <p:nvPr/>
          </p:nvSpPr>
          <p:spPr bwMode="auto">
            <a:xfrm rot="-5400000">
              <a:off x="5260" y="12507"/>
              <a:ext cx="14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25" name="Line 451"/>
            <p:cNvSpPr>
              <a:spLocks noChangeAspect="1" noChangeShapeType="1"/>
            </p:cNvSpPr>
            <p:nvPr/>
          </p:nvSpPr>
          <p:spPr bwMode="auto">
            <a:xfrm rot="-5400000">
              <a:off x="4692" y="12507"/>
              <a:ext cx="1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291" name="Group 452"/>
          <p:cNvGrpSpPr>
            <a:grpSpLocks/>
          </p:cNvGrpSpPr>
          <p:nvPr/>
        </p:nvGrpSpPr>
        <p:grpSpPr bwMode="auto">
          <a:xfrm rot="3600000" flipH="1">
            <a:off x="6028531" y="3439320"/>
            <a:ext cx="2886075" cy="17462"/>
            <a:chOff x="4765" y="12434"/>
            <a:chExt cx="4545" cy="147"/>
          </a:xfrm>
        </p:grpSpPr>
        <p:sp>
          <p:nvSpPr>
            <p:cNvPr id="4308" name="Line 453"/>
            <p:cNvSpPr>
              <a:spLocks noChangeAspect="1" noChangeShapeType="1"/>
            </p:cNvSpPr>
            <p:nvPr/>
          </p:nvSpPr>
          <p:spPr bwMode="auto">
            <a:xfrm rot="-5400000">
              <a:off x="9235" y="12507"/>
              <a:ext cx="14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09" name="Line 454"/>
            <p:cNvSpPr>
              <a:spLocks noChangeAspect="1" noChangeShapeType="1"/>
            </p:cNvSpPr>
            <p:nvPr/>
          </p:nvSpPr>
          <p:spPr bwMode="auto">
            <a:xfrm rot="-5400000">
              <a:off x="8668" y="12507"/>
              <a:ext cx="14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10" name="Line 455"/>
            <p:cNvSpPr>
              <a:spLocks noChangeAspect="1" noChangeShapeType="1"/>
            </p:cNvSpPr>
            <p:nvPr/>
          </p:nvSpPr>
          <p:spPr bwMode="auto">
            <a:xfrm rot="-5400000">
              <a:off x="8100" y="12507"/>
              <a:ext cx="14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11" name="Line 456"/>
            <p:cNvSpPr>
              <a:spLocks noChangeAspect="1" noChangeShapeType="1"/>
            </p:cNvSpPr>
            <p:nvPr/>
          </p:nvSpPr>
          <p:spPr bwMode="auto">
            <a:xfrm rot="-5400000">
              <a:off x="7533" y="12506"/>
              <a:ext cx="147" cy="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12" name="Line 457"/>
            <p:cNvSpPr>
              <a:spLocks noChangeAspect="1" noChangeShapeType="1"/>
            </p:cNvSpPr>
            <p:nvPr/>
          </p:nvSpPr>
          <p:spPr bwMode="auto">
            <a:xfrm rot="-5400000">
              <a:off x="6966" y="12507"/>
              <a:ext cx="14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13" name="Line 458"/>
            <p:cNvSpPr>
              <a:spLocks noChangeAspect="1" noChangeShapeType="1"/>
            </p:cNvSpPr>
            <p:nvPr/>
          </p:nvSpPr>
          <p:spPr bwMode="auto">
            <a:xfrm rot="-5400000">
              <a:off x="6396" y="12507"/>
              <a:ext cx="14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14" name="Line 459"/>
            <p:cNvSpPr>
              <a:spLocks noChangeAspect="1" noChangeShapeType="1"/>
            </p:cNvSpPr>
            <p:nvPr/>
          </p:nvSpPr>
          <p:spPr bwMode="auto">
            <a:xfrm rot="-5400000">
              <a:off x="5826" y="12507"/>
              <a:ext cx="14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15" name="Line 460"/>
            <p:cNvSpPr>
              <a:spLocks noChangeAspect="1" noChangeShapeType="1"/>
            </p:cNvSpPr>
            <p:nvPr/>
          </p:nvSpPr>
          <p:spPr bwMode="auto">
            <a:xfrm rot="-5400000">
              <a:off x="5260" y="12507"/>
              <a:ext cx="14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16" name="Line 461"/>
            <p:cNvSpPr>
              <a:spLocks noChangeAspect="1" noChangeShapeType="1"/>
            </p:cNvSpPr>
            <p:nvPr/>
          </p:nvSpPr>
          <p:spPr bwMode="auto">
            <a:xfrm rot="-5400000">
              <a:off x="4692" y="12507"/>
              <a:ext cx="1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292" name="Oval 462"/>
          <p:cNvSpPr>
            <a:spLocks noChangeAspect="1" noChangeArrowheads="1"/>
          </p:cNvSpPr>
          <p:nvPr/>
        </p:nvSpPr>
        <p:spPr bwMode="auto">
          <a:xfrm>
            <a:off x="5329238" y="3943350"/>
            <a:ext cx="52387" cy="53975"/>
          </a:xfrm>
          <a:prstGeom prst="ellipse">
            <a:avLst/>
          </a:prstGeom>
          <a:solidFill>
            <a:srgbClr val="FFFF99"/>
          </a:solidFill>
          <a:ln w="9525" algn="ctr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600"/>
          </a:p>
        </p:txBody>
      </p:sp>
      <p:sp>
        <p:nvSpPr>
          <p:cNvPr id="4293" name="Rectangle 463"/>
          <p:cNvSpPr>
            <a:spLocks noChangeArrowheads="1"/>
          </p:cNvSpPr>
          <p:nvPr/>
        </p:nvSpPr>
        <p:spPr bwMode="auto">
          <a:xfrm>
            <a:off x="4691063" y="4806950"/>
            <a:ext cx="66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3333CC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sz="1600"/>
              <a:t>Iron</a:t>
            </a:r>
            <a:endParaRPr lang="ru-RU" sz="1600"/>
          </a:p>
        </p:txBody>
      </p:sp>
      <p:sp>
        <p:nvSpPr>
          <p:cNvPr id="4294" name="Rectangle 464"/>
          <p:cNvSpPr>
            <a:spLocks noChangeArrowheads="1"/>
          </p:cNvSpPr>
          <p:nvPr/>
        </p:nvSpPr>
        <p:spPr bwMode="auto">
          <a:xfrm>
            <a:off x="5486400" y="4675188"/>
            <a:ext cx="48577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3333CC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sz="1600">
                <a:solidFill>
                  <a:srgbClr val="003366"/>
                </a:solidFill>
              </a:rPr>
              <a:t>W</a:t>
            </a:r>
            <a:endParaRPr lang="ru-RU" sz="1600"/>
          </a:p>
        </p:txBody>
      </p:sp>
      <p:sp>
        <p:nvSpPr>
          <p:cNvPr id="4295" name="Rectangle 465"/>
          <p:cNvSpPr>
            <a:spLocks noChangeArrowheads="1"/>
          </p:cNvSpPr>
          <p:nvPr/>
        </p:nvSpPr>
        <p:spPr bwMode="auto">
          <a:xfrm>
            <a:off x="7529513" y="4625975"/>
            <a:ext cx="67627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3333CC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sz="1600">
                <a:solidFill>
                  <a:srgbClr val="800000"/>
                </a:solidFill>
              </a:rPr>
              <a:t>H</a:t>
            </a:r>
            <a:endParaRPr lang="ru-RU" sz="1600"/>
          </a:p>
        </p:txBody>
      </p:sp>
      <p:sp>
        <p:nvSpPr>
          <p:cNvPr id="4296" name="Rectangle 466"/>
          <p:cNvSpPr>
            <a:spLocks noChangeArrowheads="1"/>
          </p:cNvSpPr>
          <p:nvPr/>
        </p:nvSpPr>
        <p:spPr bwMode="auto">
          <a:xfrm>
            <a:off x="6223000" y="4360863"/>
            <a:ext cx="866775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3333CC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sz="1600">
                <a:solidFill>
                  <a:srgbClr val="003300"/>
                </a:solidFill>
              </a:rPr>
              <a:t>M</a:t>
            </a:r>
            <a:endParaRPr lang="ru-RU" sz="1600"/>
          </a:p>
        </p:txBody>
      </p:sp>
      <p:sp>
        <p:nvSpPr>
          <p:cNvPr id="4297" name="Rectangle 467"/>
          <p:cNvSpPr>
            <a:spLocks noChangeArrowheads="1"/>
          </p:cNvSpPr>
          <p:nvPr/>
        </p:nvSpPr>
        <p:spPr bwMode="auto">
          <a:xfrm rot="-2127194">
            <a:off x="5430838" y="3857625"/>
            <a:ext cx="469900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3333CC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sz="1600">
                <a:solidFill>
                  <a:srgbClr val="000080"/>
                </a:solidFill>
              </a:rPr>
              <a:t>F</a:t>
            </a:r>
            <a:endParaRPr lang="ru-RU" sz="1600"/>
          </a:p>
        </p:txBody>
      </p:sp>
      <p:sp>
        <p:nvSpPr>
          <p:cNvPr id="4298" name="Oval 468"/>
          <p:cNvSpPr>
            <a:spLocks noChangeAspect="1" noChangeArrowheads="1"/>
          </p:cNvSpPr>
          <p:nvPr/>
        </p:nvSpPr>
        <p:spPr bwMode="auto">
          <a:xfrm>
            <a:off x="7329488" y="4398963"/>
            <a:ext cx="33337" cy="31750"/>
          </a:xfrm>
          <a:prstGeom prst="ellipse">
            <a:avLst/>
          </a:prstGeom>
          <a:solidFill>
            <a:srgbClr val="FFFF99"/>
          </a:solidFill>
          <a:ln w="9525" algn="ctr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600"/>
          </a:p>
        </p:txBody>
      </p:sp>
      <p:sp>
        <p:nvSpPr>
          <p:cNvPr id="4299" name="Rectangle 469"/>
          <p:cNvSpPr>
            <a:spLocks noChangeArrowheads="1"/>
          </p:cNvSpPr>
          <p:nvPr/>
        </p:nvSpPr>
        <p:spPr bwMode="auto">
          <a:xfrm>
            <a:off x="5773738" y="3916363"/>
            <a:ext cx="674687" cy="1524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3333CC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sz="1600">
                <a:solidFill>
                  <a:srgbClr val="3333CC"/>
                </a:solidFill>
              </a:rPr>
              <a:t>1</a:t>
            </a:r>
            <a:r>
              <a:rPr lang="ru-RU" sz="1600">
                <a:solidFill>
                  <a:srgbClr val="3333CC"/>
                </a:solidFill>
              </a:rPr>
              <a:t>3</a:t>
            </a:r>
            <a:r>
              <a:rPr lang="en-US" sz="1600">
                <a:solidFill>
                  <a:srgbClr val="3333CC"/>
                </a:solidFill>
              </a:rPr>
              <a:t>00</a:t>
            </a:r>
            <a:endParaRPr lang="ru-RU" sz="1600"/>
          </a:p>
        </p:txBody>
      </p:sp>
      <p:sp>
        <p:nvSpPr>
          <p:cNvPr id="4300" name="Rectangle 470"/>
          <p:cNvSpPr>
            <a:spLocks noChangeArrowheads="1"/>
          </p:cNvSpPr>
          <p:nvPr/>
        </p:nvSpPr>
        <p:spPr bwMode="auto">
          <a:xfrm>
            <a:off x="6240463" y="2489200"/>
            <a:ext cx="6540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3333CC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sz="1600">
                <a:solidFill>
                  <a:srgbClr val="993300"/>
                </a:solidFill>
              </a:rPr>
              <a:t>L</a:t>
            </a:r>
            <a:r>
              <a:rPr lang="ru-RU" sz="1600" baseline="-25000">
                <a:solidFill>
                  <a:srgbClr val="993300"/>
                </a:solidFill>
              </a:rPr>
              <a:t>1</a:t>
            </a:r>
            <a:r>
              <a:rPr lang="ru-RU" sz="1600">
                <a:solidFill>
                  <a:srgbClr val="993300"/>
                </a:solidFill>
              </a:rPr>
              <a:t>+</a:t>
            </a:r>
            <a:r>
              <a:rPr lang="en-US" sz="1600">
                <a:solidFill>
                  <a:srgbClr val="993300"/>
                </a:solidFill>
              </a:rPr>
              <a:t>L</a:t>
            </a:r>
            <a:r>
              <a:rPr lang="ru-RU" sz="1600" baseline="-25000">
                <a:solidFill>
                  <a:srgbClr val="993300"/>
                </a:solidFill>
              </a:rPr>
              <a:t>2</a:t>
            </a:r>
            <a:endParaRPr lang="ru-RU" sz="1600"/>
          </a:p>
        </p:txBody>
      </p:sp>
      <p:sp>
        <p:nvSpPr>
          <p:cNvPr id="4301" name="Text Box 471"/>
          <p:cNvSpPr txBox="1">
            <a:spLocks noChangeArrowheads="1"/>
          </p:cNvSpPr>
          <p:nvPr/>
        </p:nvSpPr>
        <p:spPr bwMode="auto">
          <a:xfrm>
            <a:off x="5043488" y="5813425"/>
            <a:ext cx="30226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/>
              <a:t>Muan A.</a:t>
            </a:r>
            <a:r>
              <a:rPr lang="ru-RU" sz="1600"/>
              <a:t> </a:t>
            </a:r>
            <a:r>
              <a:rPr lang="en-US" sz="1600"/>
              <a:t>(1955)</a:t>
            </a:r>
          </a:p>
        </p:txBody>
      </p:sp>
      <p:sp>
        <p:nvSpPr>
          <p:cNvPr id="4302" name="Line 472"/>
          <p:cNvSpPr>
            <a:spLocks noChangeShapeType="1"/>
          </p:cNvSpPr>
          <p:nvPr/>
        </p:nvSpPr>
        <p:spPr bwMode="auto">
          <a:xfrm>
            <a:off x="6554788" y="1895475"/>
            <a:ext cx="603250" cy="3130550"/>
          </a:xfrm>
          <a:prstGeom prst="line">
            <a:avLst/>
          </a:prstGeom>
          <a:noFill/>
          <a:ln w="6350">
            <a:solidFill>
              <a:srgbClr val="00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3" name="Номер слайда 2"/>
          <p:cNvSpPr txBox="1">
            <a:spLocks noGrp="1"/>
          </p:cNvSpPr>
          <p:nvPr/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A5D1E236-6939-412E-86EA-5C8595EE1F50}" type="slidenum">
              <a:rPr lang="en-GB" sz="1400">
                <a:solidFill>
                  <a:schemeClr val="tx2"/>
                </a:solidFill>
              </a:rPr>
              <a:pPr eaLnBrk="1" hangingPunct="1"/>
              <a:t>3</a:t>
            </a:fld>
            <a:endParaRPr lang="en-GB" sz="1400">
              <a:solidFill>
                <a:schemeClr val="tx2"/>
              </a:solidFill>
            </a:endParaRPr>
          </a:p>
        </p:txBody>
      </p:sp>
      <p:pic>
        <p:nvPicPr>
          <p:cNvPr id="430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2" t="23666" r="18230" b="16167"/>
          <a:stretch>
            <a:fillRect/>
          </a:stretch>
        </p:blipFill>
        <p:spPr bwMode="auto">
          <a:xfrm>
            <a:off x="2227263" y="4149725"/>
            <a:ext cx="1938337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4305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9" t="23666" r="18011" b="15668"/>
          <a:stretch>
            <a:fillRect/>
          </a:stretch>
        </p:blipFill>
        <p:spPr bwMode="auto">
          <a:xfrm>
            <a:off x="352425" y="4068763"/>
            <a:ext cx="2111375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306" name="Text Box 471"/>
          <p:cNvSpPr txBox="1">
            <a:spLocks noChangeArrowheads="1"/>
          </p:cNvSpPr>
          <p:nvPr/>
        </p:nvSpPr>
        <p:spPr bwMode="auto">
          <a:xfrm>
            <a:off x="1631950" y="5719763"/>
            <a:ext cx="16621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/>
              <a:t>Mark`s questions</a:t>
            </a:r>
          </a:p>
        </p:txBody>
      </p:sp>
      <p:sp>
        <p:nvSpPr>
          <p:cNvPr id="4307" name="Прямоугольник 1"/>
          <p:cNvSpPr>
            <a:spLocks noChangeArrowheads="1"/>
          </p:cNvSpPr>
          <p:nvPr/>
        </p:nvSpPr>
        <p:spPr bwMode="auto">
          <a:xfrm>
            <a:off x="1533525" y="860425"/>
            <a:ext cx="6445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In Air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68288" y="0"/>
            <a:ext cx="86296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anchor="ctr"/>
          <a:lstStyle/>
          <a:p>
            <a:pPr algn="ctr" defTabSz="762000" eaLnBrk="1" hangingPunct="1">
              <a:lnSpc>
                <a:spcPct val="80000"/>
              </a:lnSpc>
            </a:pPr>
            <a:r>
              <a:rPr lang="en-US" sz="3200">
                <a:solidFill>
                  <a:srgbClr val="000099"/>
                </a:solidFill>
              </a:rPr>
              <a:t>Initial composition</a:t>
            </a:r>
            <a:endParaRPr lang="ru-RU" sz="3200">
              <a:solidFill>
                <a:srgbClr val="000099"/>
              </a:solidFill>
            </a:endParaRPr>
          </a:p>
        </p:txBody>
      </p:sp>
      <p:sp>
        <p:nvSpPr>
          <p:cNvPr id="5123" name="Номер слайда 2"/>
          <p:cNvSpPr txBox="1">
            <a:spLocks noGrp="1"/>
          </p:cNvSpPr>
          <p:nvPr/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6EC2A43E-8483-4173-A553-0822AAF46E38}" type="slidenum">
              <a:rPr lang="en-GB" sz="1400">
                <a:solidFill>
                  <a:schemeClr val="tx2"/>
                </a:solidFill>
              </a:rPr>
              <a:pPr eaLnBrk="1" hangingPunct="1"/>
              <a:t>4</a:t>
            </a:fld>
            <a:endParaRPr lang="en-GB" sz="1400">
              <a:solidFill>
                <a:schemeClr val="tx2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944688" y="890588"/>
          <a:ext cx="5259386" cy="5486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{8A107856-5554-42FB-B03E-39F5DBC370BA}</a:tableStyleId>
              </a:tblPr>
              <a:tblGrid>
                <a:gridCol w="1859755"/>
                <a:gridCol w="1416513"/>
                <a:gridCol w="1983118"/>
              </a:tblGrid>
              <a:tr h="2738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By synthesis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By analysis </a:t>
                      </a:r>
                      <a:r>
                        <a:rPr lang="ru-RU" sz="1200" dirty="0" smtClean="0">
                          <a:effectLst/>
                        </a:rPr>
                        <a:t>(</a:t>
                      </a:r>
                      <a:r>
                        <a:rPr lang="en-US" sz="1200" dirty="0" smtClean="0">
                          <a:effectLst/>
                        </a:rPr>
                        <a:t>EDX data</a:t>
                      </a:r>
                      <a:r>
                        <a:rPr lang="ru-RU" sz="1200" dirty="0" smtClean="0">
                          <a:effectLst/>
                        </a:rPr>
                        <a:t>)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2" marR="68572" marT="0" marB="0"/>
                </a:tc>
              </a:tr>
              <a:tr h="27384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SiO</a:t>
                      </a:r>
                      <a:r>
                        <a:rPr lang="ru-RU" sz="1200" baseline="-25000" dirty="0" smtClean="0">
                          <a:effectLst/>
                        </a:rPr>
                        <a:t>2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content,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</a:rPr>
                        <a:t>mol</a:t>
                      </a:r>
                      <a:r>
                        <a:rPr lang="ru-RU" sz="1200" dirty="0" smtClean="0">
                          <a:effectLst/>
                        </a:rPr>
                        <a:t>.</a:t>
                      </a:r>
                      <a:r>
                        <a:rPr lang="ru-RU" sz="1200" dirty="0">
                          <a:effectLst/>
                        </a:rPr>
                        <a:t> %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60.0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67.1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2" marR="68572" marT="0" marB="0"/>
                </a:tc>
              </a:tr>
            </a:tbl>
          </a:graphicData>
        </a:graphic>
      </p:graphicFrame>
      <p:grpSp>
        <p:nvGrpSpPr>
          <p:cNvPr id="5138" name="Группа 3"/>
          <p:cNvGrpSpPr>
            <a:grpSpLocks/>
          </p:cNvGrpSpPr>
          <p:nvPr/>
        </p:nvGrpSpPr>
        <p:grpSpPr bwMode="auto">
          <a:xfrm>
            <a:off x="4976813" y="1622425"/>
            <a:ext cx="3851275" cy="2484438"/>
            <a:chOff x="4034910" y="2849117"/>
            <a:chExt cx="4792663" cy="3092450"/>
          </a:xfrm>
        </p:grpSpPr>
        <p:sp>
          <p:nvSpPr>
            <p:cNvPr id="8617" name="Line 195"/>
            <p:cNvSpPr>
              <a:spLocks noChangeAspect="1" noChangeShapeType="1"/>
            </p:cNvSpPr>
            <p:nvPr/>
          </p:nvSpPr>
          <p:spPr bwMode="auto">
            <a:xfrm flipV="1">
              <a:off x="4574660" y="5400230"/>
              <a:ext cx="4062413" cy="0"/>
            </a:xfrm>
            <a:prstGeom prst="line">
              <a:avLst/>
            </a:prstGeom>
            <a:noFill/>
            <a:ln w="25400">
              <a:solidFill>
                <a:srgbClr val="800080"/>
              </a:solidFill>
              <a:prstDash val="lgDashDot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18" name="Freeform 196"/>
            <p:cNvSpPr>
              <a:spLocks noChangeAspect="1"/>
            </p:cNvSpPr>
            <p:nvPr/>
          </p:nvSpPr>
          <p:spPr bwMode="auto">
            <a:xfrm>
              <a:off x="5177910" y="4644580"/>
              <a:ext cx="147638" cy="319087"/>
            </a:xfrm>
            <a:custGeom>
              <a:avLst/>
              <a:gdLst>
                <a:gd name="T0" fmla="*/ 0 w 330"/>
                <a:gd name="T1" fmla="*/ 319087 h 885"/>
                <a:gd name="T2" fmla="*/ 147638 w 330"/>
                <a:gd name="T3" fmla="*/ 0 h 8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30" h="885">
                  <a:moveTo>
                    <a:pt x="0" y="885"/>
                  </a:moveTo>
                  <a:cubicBezTo>
                    <a:pt x="30" y="585"/>
                    <a:pt x="180" y="180"/>
                    <a:pt x="330" y="0"/>
                  </a:cubicBezTo>
                </a:path>
              </a:pathLst>
            </a:custGeom>
            <a:noFill/>
            <a:ln w="25400" cap="flat">
              <a:solidFill>
                <a:srgbClr val="8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19" name="Freeform 197"/>
            <p:cNvSpPr>
              <a:spLocks noChangeAspect="1"/>
            </p:cNvSpPr>
            <p:nvPr/>
          </p:nvSpPr>
          <p:spPr bwMode="auto">
            <a:xfrm>
              <a:off x="4781035" y="4757292"/>
              <a:ext cx="450850" cy="207963"/>
            </a:xfrm>
            <a:custGeom>
              <a:avLst/>
              <a:gdLst>
                <a:gd name="T0" fmla="*/ 450850 w 990"/>
                <a:gd name="T1" fmla="*/ 207963 h 504"/>
                <a:gd name="T2" fmla="*/ 0 w 990"/>
                <a:gd name="T3" fmla="*/ 0 h 50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90" h="504">
                  <a:moveTo>
                    <a:pt x="990" y="504"/>
                  </a:moveTo>
                  <a:cubicBezTo>
                    <a:pt x="575" y="193"/>
                    <a:pt x="415" y="103"/>
                    <a:pt x="0" y="0"/>
                  </a:cubicBezTo>
                </a:path>
              </a:pathLst>
            </a:custGeom>
            <a:noFill/>
            <a:ln w="25400" cap="flat">
              <a:solidFill>
                <a:srgbClr val="8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0" name="Line 198"/>
            <p:cNvSpPr>
              <a:spLocks noChangeAspect="1" noChangeShapeType="1"/>
            </p:cNvSpPr>
            <p:nvPr/>
          </p:nvSpPr>
          <p:spPr bwMode="auto">
            <a:xfrm>
              <a:off x="4582598" y="4955730"/>
              <a:ext cx="4052887" cy="0"/>
            </a:xfrm>
            <a:prstGeom prst="line">
              <a:avLst/>
            </a:prstGeom>
            <a:noFill/>
            <a:ln w="254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1" name="Line 199"/>
            <p:cNvSpPr>
              <a:spLocks noChangeShapeType="1"/>
            </p:cNvSpPr>
            <p:nvPr/>
          </p:nvSpPr>
          <p:spPr bwMode="auto">
            <a:xfrm flipH="1" flipV="1">
              <a:off x="4641335" y="4733480"/>
              <a:ext cx="139700" cy="22225"/>
            </a:xfrm>
            <a:prstGeom prst="line">
              <a:avLst/>
            </a:prstGeom>
            <a:noFill/>
            <a:ln w="25400">
              <a:solidFill>
                <a:srgbClr val="800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2" name="Freeform 200"/>
            <p:cNvSpPr>
              <a:spLocks noChangeAspect="1"/>
            </p:cNvSpPr>
            <p:nvPr/>
          </p:nvSpPr>
          <p:spPr bwMode="auto">
            <a:xfrm>
              <a:off x="5336660" y="3938142"/>
              <a:ext cx="354013" cy="701675"/>
            </a:xfrm>
            <a:custGeom>
              <a:avLst/>
              <a:gdLst>
                <a:gd name="T0" fmla="*/ 0 w 330"/>
                <a:gd name="T1" fmla="*/ 701675 h 885"/>
                <a:gd name="T2" fmla="*/ 354013 w 330"/>
                <a:gd name="T3" fmla="*/ 0 h 8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30" h="885">
                  <a:moveTo>
                    <a:pt x="0" y="885"/>
                  </a:moveTo>
                  <a:cubicBezTo>
                    <a:pt x="30" y="585"/>
                    <a:pt x="180" y="180"/>
                    <a:pt x="330" y="0"/>
                  </a:cubicBezTo>
                </a:path>
              </a:pathLst>
            </a:custGeom>
            <a:noFill/>
            <a:ln w="25400" cap="flat" cmpd="sng">
              <a:solidFill>
                <a:srgbClr val="80008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" name="Freeform 201"/>
            <p:cNvSpPr>
              <a:spLocks noChangeAspect="1"/>
            </p:cNvSpPr>
            <p:nvPr/>
          </p:nvSpPr>
          <p:spPr bwMode="auto">
            <a:xfrm flipH="1">
              <a:off x="7611548" y="3938142"/>
              <a:ext cx="355600" cy="701675"/>
            </a:xfrm>
            <a:custGeom>
              <a:avLst/>
              <a:gdLst>
                <a:gd name="T0" fmla="*/ 0 w 330"/>
                <a:gd name="T1" fmla="*/ 701675 h 885"/>
                <a:gd name="T2" fmla="*/ 355600 w 330"/>
                <a:gd name="T3" fmla="*/ 0 h 8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30" h="885">
                  <a:moveTo>
                    <a:pt x="0" y="885"/>
                  </a:moveTo>
                  <a:cubicBezTo>
                    <a:pt x="30" y="585"/>
                    <a:pt x="180" y="180"/>
                    <a:pt x="330" y="0"/>
                  </a:cubicBezTo>
                </a:path>
              </a:pathLst>
            </a:custGeom>
            <a:noFill/>
            <a:ln w="25400" cap="flat" cmpd="sng">
              <a:solidFill>
                <a:srgbClr val="80008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4" name="Freeform 202"/>
            <p:cNvSpPr>
              <a:spLocks noChangeAspect="1"/>
            </p:cNvSpPr>
            <p:nvPr/>
          </p:nvSpPr>
          <p:spPr bwMode="auto">
            <a:xfrm>
              <a:off x="7968735" y="3688905"/>
              <a:ext cx="666750" cy="950912"/>
            </a:xfrm>
            <a:custGeom>
              <a:avLst/>
              <a:gdLst>
                <a:gd name="T0" fmla="*/ 0 w 595"/>
                <a:gd name="T1" fmla="*/ 950912 h 1818"/>
                <a:gd name="T2" fmla="*/ 666750 w 595"/>
                <a:gd name="T3" fmla="*/ 0 h 18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5" h="1818">
                  <a:moveTo>
                    <a:pt x="0" y="1818"/>
                  </a:moveTo>
                  <a:cubicBezTo>
                    <a:pt x="54" y="996"/>
                    <a:pt x="264" y="436"/>
                    <a:pt x="595" y="0"/>
                  </a:cubicBezTo>
                </a:path>
              </a:pathLst>
            </a:custGeom>
            <a:noFill/>
            <a:ln w="25400" cap="flat" cmpd="sng">
              <a:solidFill>
                <a:srgbClr val="80008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5" name="Line 203"/>
            <p:cNvSpPr>
              <a:spLocks noChangeAspect="1" noChangeShapeType="1"/>
            </p:cNvSpPr>
            <p:nvPr/>
          </p:nvSpPr>
          <p:spPr bwMode="auto">
            <a:xfrm>
              <a:off x="5339835" y="4644580"/>
              <a:ext cx="3271838" cy="0"/>
            </a:xfrm>
            <a:prstGeom prst="line">
              <a:avLst/>
            </a:prstGeom>
            <a:noFill/>
            <a:ln w="25400">
              <a:solidFill>
                <a:srgbClr val="80008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8626" name="Group 205"/>
            <p:cNvGrpSpPr>
              <a:grpSpLocks noChangeAspect="1"/>
            </p:cNvGrpSpPr>
            <p:nvPr/>
          </p:nvGrpSpPr>
          <p:grpSpPr bwMode="auto">
            <a:xfrm>
              <a:off x="4981060" y="3069780"/>
              <a:ext cx="3248025" cy="2493962"/>
              <a:chOff x="7228" y="5177"/>
              <a:chExt cx="5453" cy="6693"/>
            </a:xfrm>
          </p:grpSpPr>
          <p:sp>
            <p:nvSpPr>
              <p:cNvPr id="8653" name="Line 206"/>
              <p:cNvSpPr>
                <a:spLocks noChangeAspect="1" noChangeShapeType="1"/>
              </p:cNvSpPr>
              <p:nvPr/>
            </p:nvSpPr>
            <p:spPr bwMode="auto">
              <a:xfrm>
                <a:off x="12680" y="5177"/>
                <a:ext cx="1" cy="6693"/>
              </a:xfrm>
              <a:prstGeom prst="line">
                <a:avLst/>
              </a:prstGeom>
              <a:noFill/>
              <a:ln w="3175">
                <a:solidFill>
                  <a:srgbClr val="C0C0C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54" name="Line 207"/>
              <p:cNvSpPr>
                <a:spLocks noChangeAspect="1" noChangeShapeType="1"/>
              </p:cNvSpPr>
              <p:nvPr/>
            </p:nvSpPr>
            <p:spPr bwMode="auto">
              <a:xfrm>
                <a:off x="11999" y="5177"/>
                <a:ext cx="0" cy="6693"/>
              </a:xfrm>
              <a:prstGeom prst="line">
                <a:avLst/>
              </a:prstGeom>
              <a:noFill/>
              <a:ln w="3175">
                <a:solidFill>
                  <a:srgbClr val="C0C0C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55" name="Line 208"/>
              <p:cNvSpPr>
                <a:spLocks noChangeAspect="1" noChangeShapeType="1"/>
              </p:cNvSpPr>
              <p:nvPr/>
            </p:nvSpPr>
            <p:spPr bwMode="auto">
              <a:xfrm>
                <a:off x="11317" y="5177"/>
                <a:ext cx="1" cy="6693"/>
              </a:xfrm>
              <a:prstGeom prst="line">
                <a:avLst/>
              </a:prstGeom>
              <a:noFill/>
              <a:ln w="3175">
                <a:solidFill>
                  <a:srgbClr val="C0C0C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56" name="Line 209"/>
              <p:cNvSpPr>
                <a:spLocks noChangeAspect="1" noChangeShapeType="1"/>
              </p:cNvSpPr>
              <p:nvPr/>
            </p:nvSpPr>
            <p:spPr bwMode="auto">
              <a:xfrm>
                <a:off x="10635" y="5177"/>
                <a:ext cx="2" cy="6693"/>
              </a:xfrm>
              <a:prstGeom prst="line">
                <a:avLst/>
              </a:prstGeom>
              <a:noFill/>
              <a:ln w="3175">
                <a:solidFill>
                  <a:srgbClr val="C0C0C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57" name="Line 210"/>
              <p:cNvSpPr>
                <a:spLocks noChangeAspect="1" noChangeShapeType="1"/>
              </p:cNvSpPr>
              <p:nvPr/>
            </p:nvSpPr>
            <p:spPr bwMode="auto">
              <a:xfrm>
                <a:off x="9954" y="5177"/>
                <a:ext cx="1" cy="6693"/>
              </a:xfrm>
              <a:prstGeom prst="line">
                <a:avLst/>
              </a:prstGeom>
              <a:noFill/>
              <a:ln w="3175">
                <a:solidFill>
                  <a:srgbClr val="C0C0C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58" name="Line 211"/>
              <p:cNvSpPr>
                <a:spLocks noChangeAspect="1" noChangeShapeType="1"/>
              </p:cNvSpPr>
              <p:nvPr/>
            </p:nvSpPr>
            <p:spPr bwMode="auto">
              <a:xfrm>
                <a:off x="9273" y="5177"/>
                <a:ext cx="1" cy="6693"/>
              </a:xfrm>
              <a:prstGeom prst="line">
                <a:avLst/>
              </a:prstGeom>
              <a:noFill/>
              <a:ln w="3175">
                <a:solidFill>
                  <a:srgbClr val="C0C0C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59" name="Line 212"/>
              <p:cNvSpPr>
                <a:spLocks noChangeAspect="1" noChangeShapeType="1"/>
              </p:cNvSpPr>
              <p:nvPr/>
            </p:nvSpPr>
            <p:spPr bwMode="auto">
              <a:xfrm>
                <a:off x="8591" y="5177"/>
                <a:ext cx="1" cy="6693"/>
              </a:xfrm>
              <a:prstGeom prst="line">
                <a:avLst/>
              </a:prstGeom>
              <a:noFill/>
              <a:ln w="3175">
                <a:solidFill>
                  <a:srgbClr val="C0C0C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60" name="Line 213"/>
              <p:cNvSpPr>
                <a:spLocks noChangeAspect="1" noChangeShapeType="1"/>
              </p:cNvSpPr>
              <p:nvPr/>
            </p:nvSpPr>
            <p:spPr bwMode="auto">
              <a:xfrm>
                <a:off x="7909" y="5177"/>
                <a:ext cx="1" cy="6693"/>
              </a:xfrm>
              <a:prstGeom prst="line">
                <a:avLst/>
              </a:prstGeom>
              <a:noFill/>
              <a:ln w="3175">
                <a:solidFill>
                  <a:srgbClr val="C0C0C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61" name="Line 214"/>
              <p:cNvSpPr>
                <a:spLocks noChangeAspect="1" noChangeShapeType="1"/>
              </p:cNvSpPr>
              <p:nvPr/>
            </p:nvSpPr>
            <p:spPr bwMode="auto">
              <a:xfrm>
                <a:off x="7228" y="5177"/>
                <a:ext cx="1" cy="6693"/>
              </a:xfrm>
              <a:prstGeom prst="line">
                <a:avLst/>
              </a:prstGeom>
              <a:noFill/>
              <a:ln w="3175">
                <a:solidFill>
                  <a:srgbClr val="C0C0C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8627" name="Rectangle 215"/>
            <p:cNvSpPr>
              <a:spLocks noChangeAspect="1" noChangeArrowheads="1"/>
            </p:cNvSpPr>
            <p:nvPr/>
          </p:nvSpPr>
          <p:spPr bwMode="auto">
            <a:xfrm>
              <a:off x="8167173" y="3493642"/>
              <a:ext cx="444500" cy="171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rgbClr val="8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1200"/>
                <a:t>1723</a:t>
              </a:r>
              <a:endParaRPr lang="ru-RU" sz="1200"/>
            </a:p>
          </p:txBody>
        </p:sp>
        <p:sp>
          <p:nvSpPr>
            <p:cNvPr id="8628" name="Text Box 227"/>
            <p:cNvSpPr txBox="1">
              <a:spLocks noChangeAspect="1" noChangeArrowheads="1"/>
            </p:cNvSpPr>
            <p:nvPr/>
          </p:nvSpPr>
          <p:spPr bwMode="auto">
            <a:xfrm>
              <a:off x="4034910" y="4723955"/>
              <a:ext cx="498475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/>
              <a:r>
                <a:rPr lang="en-US" sz="1200"/>
                <a:t>1500</a:t>
              </a:r>
              <a:endParaRPr lang="ru-RU" sz="1200"/>
            </a:p>
          </p:txBody>
        </p:sp>
        <p:sp>
          <p:nvSpPr>
            <p:cNvPr id="8629" name="Text Box 228"/>
            <p:cNvSpPr txBox="1">
              <a:spLocks noChangeAspect="1" noChangeArrowheads="1"/>
            </p:cNvSpPr>
            <p:nvPr/>
          </p:nvSpPr>
          <p:spPr bwMode="auto">
            <a:xfrm>
              <a:off x="4034910" y="4225480"/>
              <a:ext cx="498475" cy="18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/>
              <a:r>
                <a:rPr lang="en-US" sz="1200"/>
                <a:t>1600</a:t>
              </a:r>
              <a:endParaRPr lang="ru-RU" sz="1200"/>
            </a:p>
          </p:txBody>
        </p:sp>
        <p:sp>
          <p:nvSpPr>
            <p:cNvPr id="8630" name="Text Box 229"/>
            <p:cNvSpPr txBox="1">
              <a:spLocks noChangeAspect="1" noChangeArrowheads="1"/>
            </p:cNvSpPr>
            <p:nvPr/>
          </p:nvSpPr>
          <p:spPr bwMode="auto">
            <a:xfrm>
              <a:off x="4034910" y="5222430"/>
              <a:ext cx="498475" cy="20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/>
              <a:r>
                <a:rPr lang="en-US" sz="1200"/>
                <a:t>1400</a:t>
              </a:r>
              <a:endParaRPr lang="ru-RU" sz="1200"/>
            </a:p>
          </p:txBody>
        </p:sp>
        <p:sp>
          <p:nvSpPr>
            <p:cNvPr id="8631" name="Text Box 230"/>
            <p:cNvSpPr txBox="1">
              <a:spLocks noChangeAspect="1" noChangeArrowheads="1"/>
            </p:cNvSpPr>
            <p:nvPr/>
          </p:nvSpPr>
          <p:spPr bwMode="auto">
            <a:xfrm>
              <a:off x="4034910" y="3725417"/>
              <a:ext cx="498475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/>
              <a:r>
                <a:rPr lang="en-US" sz="1200"/>
                <a:t>17</a:t>
              </a:r>
              <a:r>
                <a:rPr lang="ru-RU" sz="1200"/>
                <a:t>00</a:t>
              </a:r>
            </a:p>
          </p:txBody>
        </p:sp>
        <p:sp>
          <p:nvSpPr>
            <p:cNvPr id="8632" name="Text Box 231"/>
            <p:cNvSpPr txBox="1">
              <a:spLocks noChangeAspect="1" noChangeArrowheads="1"/>
            </p:cNvSpPr>
            <p:nvPr/>
          </p:nvSpPr>
          <p:spPr bwMode="auto">
            <a:xfrm>
              <a:off x="4307960" y="5612955"/>
              <a:ext cx="4519613" cy="328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71550">
                <a:tabLst>
                  <a:tab pos="266700" algn="ctr"/>
                  <a:tab pos="1079500" algn="ctr"/>
                  <a:tab pos="1885950" algn="ctr"/>
                  <a:tab pos="2692400" algn="ctr"/>
                  <a:tab pos="3498850" algn="ctr"/>
                  <a:tab pos="4305300" algn="ctr"/>
                </a:tabLs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971550">
                <a:tabLst>
                  <a:tab pos="266700" algn="ctr"/>
                  <a:tab pos="1079500" algn="ctr"/>
                  <a:tab pos="1885950" algn="ctr"/>
                  <a:tab pos="2692400" algn="ctr"/>
                  <a:tab pos="3498850" algn="ctr"/>
                  <a:tab pos="4305300" algn="ctr"/>
                </a:tabLs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971550">
                <a:tabLst>
                  <a:tab pos="266700" algn="ctr"/>
                  <a:tab pos="1079500" algn="ctr"/>
                  <a:tab pos="1885950" algn="ctr"/>
                  <a:tab pos="2692400" algn="ctr"/>
                  <a:tab pos="3498850" algn="ctr"/>
                  <a:tab pos="4305300" algn="ctr"/>
                </a:tabLs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971550">
                <a:tabLst>
                  <a:tab pos="266700" algn="ctr"/>
                  <a:tab pos="1079500" algn="ctr"/>
                  <a:tab pos="1885950" algn="ctr"/>
                  <a:tab pos="2692400" algn="ctr"/>
                  <a:tab pos="3498850" algn="ctr"/>
                  <a:tab pos="4305300" algn="ctr"/>
                </a:tabLs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971550">
                <a:tabLst>
                  <a:tab pos="266700" algn="ctr"/>
                  <a:tab pos="1079500" algn="ctr"/>
                  <a:tab pos="1885950" algn="ctr"/>
                  <a:tab pos="2692400" algn="ctr"/>
                  <a:tab pos="3498850" algn="ctr"/>
                  <a:tab pos="4305300" algn="ctr"/>
                </a:tabLs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715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6700" algn="ctr"/>
                  <a:tab pos="1079500" algn="ctr"/>
                  <a:tab pos="1885950" algn="ctr"/>
                  <a:tab pos="2692400" algn="ctr"/>
                  <a:tab pos="3498850" algn="ctr"/>
                  <a:tab pos="4305300" algn="ctr"/>
                </a:tabLs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715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6700" algn="ctr"/>
                  <a:tab pos="1079500" algn="ctr"/>
                  <a:tab pos="1885950" algn="ctr"/>
                  <a:tab pos="2692400" algn="ctr"/>
                  <a:tab pos="3498850" algn="ctr"/>
                  <a:tab pos="4305300" algn="ctr"/>
                </a:tabLs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715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6700" algn="ctr"/>
                  <a:tab pos="1079500" algn="ctr"/>
                  <a:tab pos="1885950" algn="ctr"/>
                  <a:tab pos="2692400" algn="ctr"/>
                  <a:tab pos="3498850" algn="ctr"/>
                  <a:tab pos="4305300" algn="ctr"/>
                </a:tabLs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715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6700" algn="ctr"/>
                  <a:tab pos="1079500" algn="ctr"/>
                  <a:tab pos="1885950" algn="ctr"/>
                  <a:tab pos="2692400" algn="ctr"/>
                  <a:tab pos="3498850" algn="ctr"/>
                  <a:tab pos="4305300" algn="ctr"/>
                </a:tabLs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sz="1200">
                  <a:latin typeface="Arial" pitchFamily="34" charset="0"/>
                </a:rPr>
                <a:t>	</a:t>
              </a:r>
              <a:r>
                <a:rPr lang="it-IT" sz="1200">
                  <a:latin typeface="Arial" pitchFamily="34" charset="0"/>
                </a:rPr>
                <a:t>FeO</a:t>
              </a:r>
              <a:r>
                <a:rPr lang="it-IT" sz="1200" baseline="-25000">
                  <a:latin typeface="Arial" pitchFamily="34" charset="0"/>
                </a:rPr>
                <a:t>x	</a:t>
              </a:r>
              <a:r>
                <a:rPr lang="it-IT" sz="1200">
                  <a:latin typeface="Arial" pitchFamily="34" charset="0"/>
                </a:rPr>
                <a:t>20	40	60	80	SiO</a:t>
              </a:r>
              <a:r>
                <a:rPr lang="it-IT" sz="1200" baseline="-25000">
                  <a:latin typeface="Arial" pitchFamily="34" charset="0"/>
                </a:rPr>
                <a:t>2</a:t>
              </a:r>
              <a:endParaRPr lang="it-IT" sz="1200">
                <a:latin typeface="Arial" pitchFamily="34" charset="0"/>
              </a:endParaRPr>
            </a:p>
            <a:p>
              <a:pPr algn="ctr"/>
              <a:r>
                <a:rPr lang="en-US" sz="1200">
                  <a:latin typeface="Arial" pitchFamily="34" charset="0"/>
                </a:rPr>
                <a:t>mol</a:t>
              </a:r>
              <a:r>
                <a:rPr lang="ru-RU" sz="1200">
                  <a:latin typeface="Arial" pitchFamily="34" charset="0"/>
                </a:rPr>
                <a:t>.</a:t>
              </a:r>
              <a:r>
                <a:rPr lang="it-IT" sz="1200">
                  <a:latin typeface="Arial" pitchFamily="34" charset="0"/>
                </a:rPr>
                <a:t>%</a:t>
              </a:r>
              <a:endParaRPr lang="ru-RU" sz="1200">
                <a:latin typeface="Arial" pitchFamily="34" charset="0"/>
              </a:endParaRPr>
            </a:p>
          </p:txBody>
        </p:sp>
        <p:sp>
          <p:nvSpPr>
            <p:cNvPr id="8633" name="Line 232"/>
            <p:cNvSpPr>
              <a:spLocks noChangeAspect="1" noChangeShapeType="1"/>
            </p:cNvSpPr>
            <p:nvPr/>
          </p:nvSpPr>
          <p:spPr bwMode="auto">
            <a:xfrm>
              <a:off x="4574660" y="5565330"/>
              <a:ext cx="40703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" name="Line 244"/>
            <p:cNvSpPr>
              <a:spLocks noChangeAspect="1" noChangeShapeType="1"/>
            </p:cNvSpPr>
            <p:nvPr/>
          </p:nvSpPr>
          <p:spPr bwMode="auto">
            <a:xfrm>
              <a:off x="4576248" y="3070013"/>
              <a:ext cx="0" cy="24937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" name="Line 245"/>
            <p:cNvSpPr>
              <a:spLocks noChangeAspect="1" noChangeShapeType="1"/>
            </p:cNvSpPr>
            <p:nvPr/>
          </p:nvSpPr>
          <p:spPr bwMode="auto">
            <a:xfrm>
              <a:off x="8645010" y="3060255"/>
              <a:ext cx="0" cy="25034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" name="Text Box 246"/>
            <p:cNvSpPr txBox="1">
              <a:spLocks noChangeAspect="1" noChangeArrowheads="1"/>
            </p:cNvSpPr>
            <p:nvPr/>
          </p:nvSpPr>
          <p:spPr bwMode="auto">
            <a:xfrm>
              <a:off x="6295510" y="3358705"/>
              <a:ext cx="655638" cy="460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3333CC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69696"/>
                    </a:outerShdw>
                  </a:effectLst>
                </a14:hiddenEffects>
              </a:ext>
            </a:extLst>
          </p:spPr>
          <p:txBody>
            <a:bodyPr lIns="39319" tIns="19660" rIns="39319" bIns="19660"/>
            <a:lstStyle>
              <a:lvl1pPr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1200"/>
                <a:t>L</a:t>
              </a:r>
              <a:endParaRPr lang="ru-RU" sz="1200"/>
            </a:p>
          </p:txBody>
        </p:sp>
        <p:sp>
          <p:nvSpPr>
            <p:cNvPr id="8637" name="Text Box 247"/>
            <p:cNvSpPr txBox="1">
              <a:spLocks noChangeAspect="1" noChangeArrowheads="1"/>
            </p:cNvSpPr>
            <p:nvPr/>
          </p:nvSpPr>
          <p:spPr bwMode="auto">
            <a:xfrm>
              <a:off x="5701785" y="4442967"/>
              <a:ext cx="500063" cy="19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sz="1200"/>
                <a:t>1535</a:t>
              </a:r>
            </a:p>
          </p:txBody>
        </p:sp>
        <p:sp>
          <p:nvSpPr>
            <p:cNvPr id="8638" name="Line 250"/>
            <p:cNvSpPr>
              <a:spLocks noChangeAspect="1" noChangeShapeType="1"/>
            </p:cNvSpPr>
            <p:nvPr/>
          </p:nvSpPr>
          <p:spPr bwMode="auto">
            <a:xfrm flipH="1">
              <a:off x="4739760" y="4257230"/>
              <a:ext cx="473075" cy="5984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" name="Rectangle 251"/>
            <p:cNvSpPr>
              <a:spLocks noChangeAspect="1" noChangeArrowheads="1"/>
            </p:cNvSpPr>
            <p:nvPr/>
          </p:nvSpPr>
          <p:spPr bwMode="auto">
            <a:xfrm>
              <a:off x="4641335" y="4049267"/>
              <a:ext cx="819150" cy="46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1200"/>
                <a:t>Fe</a:t>
              </a:r>
              <a:r>
                <a:rPr lang="ru-RU" sz="1200" baseline="-25000"/>
                <a:t>3</a:t>
              </a:r>
              <a:r>
                <a:rPr lang="en-US" sz="1200"/>
                <a:t>O</a:t>
              </a:r>
              <a:r>
                <a:rPr lang="ru-RU" sz="1200" baseline="-25000"/>
                <a:t>4</a:t>
              </a:r>
              <a:r>
                <a:rPr lang="en-US" sz="1200" baseline="-25000"/>
                <a:t> </a:t>
              </a:r>
              <a:r>
                <a:rPr lang="ru-RU" sz="1200"/>
                <a:t>+</a:t>
              </a:r>
              <a:r>
                <a:rPr lang="en-US" sz="1200"/>
                <a:t> L</a:t>
              </a:r>
              <a:endParaRPr lang="ru-RU" sz="1200"/>
            </a:p>
          </p:txBody>
        </p:sp>
        <p:sp>
          <p:nvSpPr>
            <p:cNvPr id="8640" name="Rectangle 252"/>
            <p:cNvSpPr>
              <a:spLocks noChangeAspect="1" noChangeArrowheads="1"/>
            </p:cNvSpPr>
            <p:nvPr/>
          </p:nvSpPr>
          <p:spPr bwMode="auto">
            <a:xfrm>
              <a:off x="5690673" y="4695380"/>
              <a:ext cx="1260475" cy="296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1200"/>
                <a:t>SiO</a:t>
              </a:r>
              <a:r>
                <a:rPr lang="en-US" sz="1200" baseline="-25000"/>
                <a:t>2 </a:t>
              </a:r>
              <a:r>
                <a:rPr lang="en-US" sz="1200"/>
                <a:t>+L</a:t>
              </a:r>
              <a:endParaRPr lang="ru-RU" sz="1200"/>
            </a:p>
          </p:txBody>
        </p:sp>
        <p:sp>
          <p:nvSpPr>
            <p:cNvPr id="8641" name="Line 253"/>
            <p:cNvSpPr>
              <a:spLocks noChangeAspect="1" noChangeShapeType="1"/>
            </p:cNvSpPr>
            <p:nvPr/>
          </p:nvSpPr>
          <p:spPr bwMode="auto">
            <a:xfrm>
              <a:off x="8121135" y="3938142"/>
              <a:ext cx="376238" cy="381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" name="Rectangle 254"/>
            <p:cNvSpPr>
              <a:spLocks noChangeAspect="1" noChangeArrowheads="1"/>
            </p:cNvSpPr>
            <p:nvPr/>
          </p:nvSpPr>
          <p:spPr bwMode="auto">
            <a:xfrm>
              <a:off x="7463910" y="3688905"/>
              <a:ext cx="9874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1200"/>
                <a:t>SiO</a:t>
              </a:r>
              <a:r>
                <a:rPr lang="en-US" sz="1200" baseline="-25000"/>
                <a:t>2 </a:t>
              </a:r>
              <a:r>
                <a:rPr lang="en-US" sz="1200"/>
                <a:t>+ L</a:t>
              </a:r>
              <a:endParaRPr lang="ru-RU" sz="1200"/>
            </a:p>
          </p:txBody>
        </p:sp>
        <p:sp>
          <p:nvSpPr>
            <p:cNvPr id="8643" name="Rectangle 255"/>
            <p:cNvSpPr>
              <a:spLocks noChangeAspect="1" noChangeArrowheads="1"/>
            </p:cNvSpPr>
            <p:nvPr/>
          </p:nvSpPr>
          <p:spPr bwMode="auto">
            <a:xfrm>
              <a:off x="6136760" y="4312792"/>
              <a:ext cx="1370013" cy="268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1200"/>
                <a:t>L</a:t>
              </a:r>
              <a:r>
                <a:rPr lang="ru-RU" sz="1200" baseline="-25000"/>
                <a:t>1</a:t>
              </a:r>
              <a:r>
                <a:rPr lang="ru-RU" sz="1200"/>
                <a:t>+</a:t>
              </a:r>
              <a:r>
                <a:rPr lang="en-US" sz="1200"/>
                <a:t>L</a:t>
              </a:r>
              <a:r>
                <a:rPr lang="ru-RU" sz="1200" baseline="-25000"/>
                <a:t>2</a:t>
              </a:r>
              <a:endParaRPr lang="ru-RU" sz="1200"/>
            </a:p>
          </p:txBody>
        </p:sp>
        <p:sp>
          <p:nvSpPr>
            <p:cNvPr id="8644" name="Rectangle 256"/>
            <p:cNvSpPr>
              <a:spLocks noChangeAspect="1" noChangeArrowheads="1"/>
            </p:cNvSpPr>
            <p:nvPr/>
          </p:nvSpPr>
          <p:spPr bwMode="auto">
            <a:xfrm>
              <a:off x="6035160" y="5381180"/>
              <a:ext cx="1514475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1200"/>
                <a:t>Fe</a:t>
              </a:r>
              <a:r>
                <a:rPr lang="en-US" sz="1200" baseline="-25000"/>
                <a:t>2</a:t>
              </a:r>
              <a:r>
                <a:rPr lang="en-US" sz="1200"/>
                <a:t>O</a:t>
              </a:r>
              <a:r>
                <a:rPr lang="en-US" sz="1200" baseline="-25000"/>
                <a:t>3 </a:t>
              </a:r>
              <a:r>
                <a:rPr lang="ru-RU" sz="1200"/>
                <a:t>+</a:t>
              </a:r>
              <a:r>
                <a:rPr lang="en-US" sz="1200"/>
                <a:t> SiO</a:t>
              </a:r>
              <a:r>
                <a:rPr lang="en-US" sz="1200" baseline="-25000"/>
                <a:t>2</a:t>
              </a:r>
              <a:endParaRPr lang="ru-RU" sz="1200"/>
            </a:p>
          </p:txBody>
        </p:sp>
        <p:sp>
          <p:nvSpPr>
            <p:cNvPr id="8645" name="Rectangle 266"/>
            <p:cNvSpPr>
              <a:spLocks noChangeAspect="1" noChangeArrowheads="1"/>
            </p:cNvSpPr>
            <p:nvPr/>
          </p:nvSpPr>
          <p:spPr bwMode="auto">
            <a:xfrm>
              <a:off x="7889360" y="5185119"/>
              <a:ext cx="711200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ru-RU" sz="1200"/>
                <a:t>1388</a:t>
              </a:r>
            </a:p>
          </p:txBody>
        </p:sp>
        <p:sp>
          <p:nvSpPr>
            <p:cNvPr id="8646" name="Text Box 279"/>
            <p:cNvSpPr txBox="1">
              <a:spLocks noChangeAspect="1" noChangeArrowheads="1"/>
            </p:cNvSpPr>
            <p:nvPr/>
          </p:nvSpPr>
          <p:spPr bwMode="auto">
            <a:xfrm>
              <a:off x="6650354" y="4739035"/>
              <a:ext cx="781050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sz="1200"/>
                <a:t>14</a:t>
              </a:r>
              <a:r>
                <a:rPr lang="en-US" sz="1200"/>
                <a:t>7</a:t>
              </a:r>
              <a:r>
                <a:rPr lang="ru-RU" sz="1200"/>
                <a:t>3</a:t>
              </a:r>
            </a:p>
          </p:txBody>
        </p:sp>
        <p:sp>
          <p:nvSpPr>
            <p:cNvPr id="8647" name="Text Box 282"/>
            <p:cNvSpPr txBox="1">
              <a:spLocks noChangeAspect="1" noChangeArrowheads="1"/>
            </p:cNvSpPr>
            <p:nvPr/>
          </p:nvSpPr>
          <p:spPr bwMode="auto">
            <a:xfrm>
              <a:off x="4034910" y="3222180"/>
              <a:ext cx="498475" cy="195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/>
              <a:r>
                <a:rPr lang="en-US" sz="1200"/>
                <a:t>18</a:t>
              </a:r>
              <a:r>
                <a:rPr lang="ru-RU" sz="1200"/>
                <a:t>00</a:t>
              </a:r>
            </a:p>
          </p:txBody>
        </p:sp>
        <p:sp>
          <p:nvSpPr>
            <p:cNvPr id="8648" name="Oval 306"/>
            <p:cNvSpPr>
              <a:spLocks noChangeAspect="1" noChangeArrowheads="1"/>
            </p:cNvSpPr>
            <p:nvPr/>
          </p:nvSpPr>
          <p:spPr bwMode="auto">
            <a:xfrm>
              <a:off x="8616435" y="3665092"/>
              <a:ext cx="66675" cy="66675"/>
            </a:xfrm>
            <a:prstGeom prst="ellipse">
              <a:avLst/>
            </a:prstGeom>
            <a:solidFill>
              <a:srgbClr val="FF0000"/>
            </a:solidFill>
            <a:ln w="12700" algn="ctr">
              <a:solidFill>
                <a:srgbClr val="000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200"/>
            </a:p>
          </p:txBody>
        </p:sp>
        <p:sp>
          <p:nvSpPr>
            <p:cNvPr id="8649" name="Rectangle 307"/>
            <p:cNvSpPr>
              <a:spLocks noChangeAspect="1" noChangeArrowheads="1"/>
            </p:cNvSpPr>
            <p:nvPr/>
          </p:nvSpPr>
          <p:spPr bwMode="auto">
            <a:xfrm>
              <a:off x="6035160" y="5084317"/>
              <a:ext cx="1514475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1200"/>
                <a:t>Fe</a:t>
              </a:r>
              <a:r>
                <a:rPr lang="ru-RU" sz="1200" baseline="-25000"/>
                <a:t>3</a:t>
              </a:r>
              <a:r>
                <a:rPr lang="en-US" sz="1200"/>
                <a:t>O</a:t>
              </a:r>
              <a:r>
                <a:rPr lang="ru-RU" sz="1200" baseline="-25000"/>
                <a:t>4</a:t>
              </a:r>
              <a:r>
                <a:rPr lang="ru-RU" sz="1200"/>
                <a:t> +</a:t>
              </a:r>
              <a:r>
                <a:rPr lang="en-US" sz="1200"/>
                <a:t> SiO</a:t>
              </a:r>
              <a:r>
                <a:rPr lang="en-US" sz="1200" baseline="-25000"/>
                <a:t>2</a:t>
              </a:r>
              <a:endParaRPr lang="ru-RU" sz="1200"/>
            </a:p>
          </p:txBody>
        </p:sp>
        <p:sp>
          <p:nvSpPr>
            <p:cNvPr id="8650" name="Text Box 308"/>
            <p:cNvSpPr txBox="1">
              <a:spLocks noChangeAspect="1" noChangeArrowheads="1"/>
            </p:cNvSpPr>
            <p:nvPr/>
          </p:nvSpPr>
          <p:spPr bwMode="auto">
            <a:xfrm>
              <a:off x="4263510" y="2849117"/>
              <a:ext cx="681038" cy="21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1200"/>
                <a:t>T</a:t>
              </a:r>
              <a:r>
                <a:rPr lang="ru-RU" sz="1200"/>
                <a:t>, </a:t>
              </a:r>
              <a:r>
                <a:rPr lang="ru-RU" sz="1200">
                  <a:sym typeface="Symbol" pitchFamily="18" charset="2"/>
                </a:rPr>
                <a:t></a:t>
              </a:r>
              <a:r>
                <a:rPr lang="ru-RU" sz="1200"/>
                <a:t>С</a:t>
              </a:r>
            </a:p>
          </p:txBody>
        </p:sp>
        <p:sp>
          <p:nvSpPr>
            <p:cNvPr id="8651" name="Прямоугольник 367"/>
            <p:cNvSpPr>
              <a:spLocks noChangeArrowheads="1"/>
            </p:cNvSpPr>
            <p:nvPr/>
          </p:nvSpPr>
          <p:spPr bwMode="auto">
            <a:xfrm>
              <a:off x="5139198" y="3222180"/>
              <a:ext cx="660689" cy="344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>
                  <a:solidFill>
                    <a:srgbClr val="000000"/>
                  </a:solidFill>
                </a:rPr>
                <a:t>In Air</a:t>
              </a:r>
            </a:p>
          </p:txBody>
        </p:sp>
        <p:sp>
          <p:nvSpPr>
            <p:cNvPr id="372" name="Line 245"/>
            <p:cNvSpPr>
              <a:spLocks noChangeAspect="1" noChangeShapeType="1"/>
            </p:cNvSpPr>
            <p:nvPr/>
          </p:nvSpPr>
          <p:spPr bwMode="auto">
            <a:xfrm>
              <a:off x="7367647" y="3060550"/>
              <a:ext cx="0" cy="2503599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sz="1200"/>
            </a:p>
          </p:txBody>
        </p:sp>
      </p:grpSp>
      <p:cxnSp>
        <p:nvCxnSpPr>
          <p:cNvPr id="5139" name="Прямая соединительная линия 5"/>
          <p:cNvCxnSpPr>
            <a:cxnSpLocks noChangeShapeType="1"/>
            <a:endCxn id="372" idx="0"/>
          </p:cNvCxnSpPr>
          <p:nvPr/>
        </p:nvCxnSpPr>
        <p:spPr bwMode="auto">
          <a:xfrm>
            <a:off x="7191375" y="1403350"/>
            <a:ext cx="463550" cy="388938"/>
          </a:xfrm>
          <a:prstGeom prst="line">
            <a:avLst/>
          </a:prstGeom>
          <a:noFill/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</p:spPr>
      </p:cxnSp>
      <p:sp>
        <p:nvSpPr>
          <p:cNvPr id="514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5141" name="Group 6"/>
          <p:cNvGrpSpPr>
            <a:grpSpLocks noChangeAspect="1"/>
          </p:cNvGrpSpPr>
          <p:nvPr/>
        </p:nvGrpSpPr>
        <p:grpSpPr bwMode="auto">
          <a:xfrm>
            <a:off x="41275" y="1857375"/>
            <a:ext cx="4989513" cy="3036888"/>
            <a:chOff x="169" y="1170"/>
            <a:chExt cx="3143" cy="1913"/>
          </a:xfrm>
        </p:grpSpPr>
        <p:sp>
          <p:nvSpPr>
            <p:cNvPr id="5143" name="AutoShape 5"/>
            <p:cNvSpPr>
              <a:spLocks noChangeAspect="1" noChangeArrowheads="1" noTextEdit="1"/>
            </p:cNvSpPr>
            <p:nvPr/>
          </p:nvSpPr>
          <p:spPr bwMode="auto">
            <a:xfrm>
              <a:off x="169" y="1175"/>
              <a:ext cx="3081" cy="1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44" name="Rectangle 7"/>
            <p:cNvSpPr>
              <a:spLocks noChangeArrowheads="1"/>
            </p:cNvSpPr>
            <p:nvPr/>
          </p:nvSpPr>
          <p:spPr bwMode="auto">
            <a:xfrm>
              <a:off x="172" y="1170"/>
              <a:ext cx="6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</a:rPr>
                <a:t> </a:t>
              </a:r>
              <a:endParaRPr lang="ru-RU"/>
            </a:p>
          </p:txBody>
        </p:sp>
        <p:grpSp>
          <p:nvGrpSpPr>
            <p:cNvPr id="5145" name="Group 3274"/>
            <p:cNvGrpSpPr>
              <a:grpSpLocks/>
            </p:cNvGrpSpPr>
            <p:nvPr/>
          </p:nvGrpSpPr>
          <p:grpSpPr bwMode="auto">
            <a:xfrm>
              <a:off x="213" y="1248"/>
              <a:ext cx="2994" cy="1394"/>
              <a:chOff x="213" y="1248"/>
              <a:chExt cx="2994" cy="1394"/>
            </a:xfrm>
          </p:grpSpPr>
          <p:sp>
            <p:nvSpPr>
              <p:cNvPr id="5351" name="Line 8"/>
              <p:cNvSpPr>
                <a:spLocks noChangeShapeType="1"/>
              </p:cNvSpPr>
              <p:nvPr/>
            </p:nvSpPr>
            <p:spPr bwMode="auto">
              <a:xfrm flipV="1">
                <a:off x="213" y="2625"/>
                <a:ext cx="1" cy="6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52" name="Line 9"/>
              <p:cNvSpPr>
                <a:spLocks noChangeShapeType="1"/>
              </p:cNvSpPr>
              <p:nvPr/>
            </p:nvSpPr>
            <p:spPr bwMode="auto">
              <a:xfrm>
                <a:off x="213" y="2625"/>
                <a:ext cx="1" cy="1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53" name="Freeform 10"/>
              <p:cNvSpPr>
                <a:spLocks/>
              </p:cNvSpPr>
              <p:nvPr/>
            </p:nvSpPr>
            <p:spPr bwMode="auto">
              <a:xfrm>
                <a:off x="213" y="2625"/>
                <a:ext cx="0" cy="11"/>
              </a:xfrm>
              <a:custGeom>
                <a:avLst/>
                <a:gdLst>
                  <a:gd name="T0" fmla="*/ 0 h 11"/>
                  <a:gd name="T1" fmla="*/ 6 h 11"/>
                  <a:gd name="T2" fmla="*/ 11 h 1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1">
                    <a:moveTo>
                      <a:pt x="0" y="0"/>
                    </a:moveTo>
                    <a:lnTo>
                      <a:pt x="0" y="6"/>
                    </a:lnTo>
                    <a:lnTo>
                      <a:pt x="0" y="11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54" name="Freeform 11"/>
              <p:cNvSpPr>
                <a:spLocks/>
              </p:cNvSpPr>
              <p:nvPr/>
            </p:nvSpPr>
            <p:spPr bwMode="auto">
              <a:xfrm>
                <a:off x="213" y="2631"/>
                <a:ext cx="6" cy="5"/>
              </a:xfrm>
              <a:custGeom>
                <a:avLst/>
                <a:gdLst>
                  <a:gd name="T0" fmla="*/ 0 w 6"/>
                  <a:gd name="T1" fmla="*/ 5 h 5"/>
                  <a:gd name="T2" fmla="*/ 0 w 6"/>
                  <a:gd name="T3" fmla="*/ 5 h 5"/>
                  <a:gd name="T4" fmla="*/ 6 w 6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lnTo>
                      <a:pt x="0" y="5"/>
                    </a:lnTo>
                    <a:lnTo>
                      <a:pt x="6" y="0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55" name="Line 12"/>
              <p:cNvSpPr>
                <a:spLocks noChangeShapeType="1"/>
              </p:cNvSpPr>
              <p:nvPr/>
            </p:nvSpPr>
            <p:spPr bwMode="auto">
              <a:xfrm>
                <a:off x="219" y="2631"/>
                <a:ext cx="0" cy="5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56" name="Freeform 13"/>
              <p:cNvSpPr>
                <a:spLocks/>
              </p:cNvSpPr>
              <p:nvPr/>
            </p:nvSpPr>
            <p:spPr bwMode="auto">
              <a:xfrm>
                <a:off x="219" y="2614"/>
                <a:ext cx="0" cy="22"/>
              </a:xfrm>
              <a:custGeom>
                <a:avLst/>
                <a:gdLst>
                  <a:gd name="T0" fmla="*/ 22 h 22"/>
                  <a:gd name="T1" fmla="*/ 17 h 22"/>
                  <a:gd name="T2" fmla="*/ 11 h 22"/>
                  <a:gd name="T3" fmla="*/ 6 h 22"/>
                  <a:gd name="T4" fmla="*/ 0 h 2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0" r="r" b="b"/>
                <a:pathLst>
                  <a:path h="22">
                    <a:moveTo>
                      <a:pt x="0" y="22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57" name="Freeform 14"/>
              <p:cNvSpPr>
                <a:spLocks/>
              </p:cNvSpPr>
              <p:nvPr/>
            </p:nvSpPr>
            <p:spPr bwMode="auto">
              <a:xfrm>
                <a:off x="219" y="2614"/>
                <a:ext cx="0" cy="28"/>
              </a:xfrm>
              <a:custGeom>
                <a:avLst/>
                <a:gdLst>
                  <a:gd name="T0" fmla="*/ 0 h 28"/>
                  <a:gd name="T1" fmla="*/ 6 h 28"/>
                  <a:gd name="T2" fmla="*/ 11 h 28"/>
                  <a:gd name="T3" fmla="*/ 22 h 28"/>
                  <a:gd name="T4" fmla="*/ 28 h 28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0" r="r" b="b"/>
                <a:pathLst>
                  <a:path h="28">
                    <a:moveTo>
                      <a:pt x="0" y="0"/>
                    </a:moveTo>
                    <a:lnTo>
                      <a:pt x="0" y="6"/>
                    </a:lnTo>
                    <a:lnTo>
                      <a:pt x="0" y="11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58" name="Freeform 15"/>
              <p:cNvSpPr>
                <a:spLocks/>
              </p:cNvSpPr>
              <p:nvPr/>
            </p:nvSpPr>
            <p:spPr bwMode="auto">
              <a:xfrm>
                <a:off x="219" y="2636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59" name="Line 16"/>
              <p:cNvSpPr>
                <a:spLocks noChangeShapeType="1"/>
              </p:cNvSpPr>
              <p:nvPr/>
            </p:nvSpPr>
            <p:spPr bwMode="auto">
              <a:xfrm flipV="1">
                <a:off x="219" y="2625"/>
                <a:ext cx="0" cy="11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60" name="Freeform 17"/>
              <p:cNvSpPr>
                <a:spLocks/>
              </p:cNvSpPr>
              <p:nvPr/>
            </p:nvSpPr>
            <p:spPr bwMode="auto">
              <a:xfrm>
                <a:off x="219" y="2614"/>
                <a:ext cx="6" cy="11"/>
              </a:xfrm>
              <a:custGeom>
                <a:avLst/>
                <a:gdLst>
                  <a:gd name="T0" fmla="*/ 0 w 6"/>
                  <a:gd name="T1" fmla="*/ 11 h 11"/>
                  <a:gd name="T2" fmla="*/ 0 w 6"/>
                  <a:gd name="T3" fmla="*/ 6 h 11"/>
                  <a:gd name="T4" fmla="*/ 6 w 6"/>
                  <a:gd name="T5" fmla="*/ 0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1">
                    <a:moveTo>
                      <a:pt x="0" y="11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61" name="Freeform 18"/>
              <p:cNvSpPr>
                <a:spLocks/>
              </p:cNvSpPr>
              <p:nvPr/>
            </p:nvSpPr>
            <p:spPr bwMode="auto">
              <a:xfrm>
                <a:off x="225" y="2614"/>
                <a:ext cx="0" cy="11"/>
              </a:xfrm>
              <a:custGeom>
                <a:avLst/>
                <a:gdLst>
                  <a:gd name="T0" fmla="*/ 0 h 11"/>
                  <a:gd name="T1" fmla="*/ 6 h 11"/>
                  <a:gd name="T2" fmla="*/ 11 h 1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1">
                    <a:moveTo>
                      <a:pt x="0" y="0"/>
                    </a:moveTo>
                    <a:lnTo>
                      <a:pt x="0" y="6"/>
                    </a:lnTo>
                    <a:lnTo>
                      <a:pt x="0" y="11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62" name="Freeform 19"/>
              <p:cNvSpPr>
                <a:spLocks/>
              </p:cNvSpPr>
              <p:nvPr/>
            </p:nvSpPr>
            <p:spPr bwMode="auto">
              <a:xfrm>
                <a:off x="225" y="2614"/>
                <a:ext cx="0" cy="11"/>
              </a:xfrm>
              <a:custGeom>
                <a:avLst/>
                <a:gdLst>
                  <a:gd name="T0" fmla="*/ 11 h 11"/>
                  <a:gd name="T1" fmla="*/ 11 h 11"/>
                  <a:gd name="T2" fmla="*/ 6 h 11"/>
                  <a:gd name="T3" fmla="*/ 0 h 11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63" name="Freeform 20"/>
              <p:cNvSpPr>
                <a:spLocks/>
              </p:cNvSpPr>
              <p:nvPr/>
            </p:nvSpPr>
            <p:spPr bwMode="auto">
              <a:xfrm>
                <a:off x="225" y="2614"/>
                <a:ext cx="0" cy="17"/>
              </a:xfrm>
              <a:custGeom>
                <a:avLst/>
                <a:gdLst>
                  <a:gd name="T0" fmla="*/ 0 h 17"/>
                  <a:gd name="T1" fmla="*/ 0 h 17"/>
                  <a:gd name="T2" fmla="*/ 6 h 17"/>
                  <a:gd name="T3" fmla="*/ 11 h 17"/>
                  <a:gd name="T4" fmla="*/ 17 h 17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0" r="r" b="b"/>
                <a:pathLst>
                  <a:path h="17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17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64" name="Freeform 21"/>
              <p:cNvSpPr>
                <a:spLocks/>
              </p:cNvSpPr>
              <p:nvPr/>
            </p:nvSpPr>
            <p:spPr bwMode="auto">
              <a:xfrm>
                <a:off x="225" y="2625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65" name="Line 22"/>
              <p:cNvSpPr>
                <a:spLocks noChangeShapeType="1"/>
              </p:cNvSpPr>
              <p:nvPr/>
            </p:nvSpPr>
            <p:spPr bwMode="auto">
              <a:xfrm>
                <a:off x="225" y="2625"/>
                <a:ext cx="0" cy="1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66" name="Freeform 23"/>
              <p:cNvSpPr>
                <a:spLocks/>
              </p:cNvSpPr>
              <p:nvPr/>
            </p:nvSpPr>
            <p:spPr bwMode="auto">
              <a:xfrm>
                <a:off x="225" y="2620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0 w 5"/>
                  <a:gd name="T3" fmla="*/ 0 h 5"/>
                  <a:gd name="T4" fmla="*/ 5 w 5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0" y="0"/>
                    </a:lnTo>
                    <a:lnTo>
                      <a:pt x="5" y="0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67" name="Freeform 24"/>
              <p:cNvSpPr>
                <a:spLocks/>
              </p:cNvSpPr>
              <p:nvPr/>
            </p:nvSpPr>
            <p:spPr bwMode="auto">
              <a:xfrm>
                <a:off x="230" y="2620"/>
                <a:ext cx="0" cy="5"/>
              </a:xfrm>
              <a:custGeom>
                <a:avLst/>
                <a:gdLst>
                  <a:gd name="T0" fmla="*/ 0 h 5"/>
                  <a:gd name="T1" fmla="*/ 0 h 5"/>
                  <a:gd name="T2" fmla="*/ 5 h 5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68" name="Line 25"/>
              <p:cNvSpPr>
                <a:spLocks noChangeShapeType="1"/>
              </p:cNvSpPr>
              <p:nvPr/>
            </p:nvSpPr>
            <p:spPr bwMode="auto">
              <a:xfrm>
                <a:off x="230" y="2625"/>
                <a:ext cx="0" cy="6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69" name="Freeform 26"/>
              <p:cNvSpPr>
                <a:spLocks/>
              </p:cNvSpPr>
              <p:nvPr/>
            </p:nvSpPr>
            <p:spPr bwMode="auto">
              <a:xfrm>
                <a:off x="230" y="2625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70" name="Line 27"/>
              <p:cNvSpPr>
                <a:spLocks noChangeShapeType="1"/>
              </p:cNvSpPr>
              <p:nvPr/>
            </p:nvSpPr>
            <p:spPr bwMode="auto">
              <a:xfrm>
                <a:off x="230" y="2625"/>
                <a:ext cx="1" cy="1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71" name="Freeform 28"/>
              <p:cNvSpPr>
                <a:spLocks/>
              </p:cNvSpPr>
              <p:nvPr/>
            </p:nvSpPr>
            <p:spPr bwMode="auto">
              <a:xfrm>
                <a:off x="230" y="2625"/>
                <a:ext cx="0" cy="6"/>
              </a:xfrm>
              <a:custGeom>
                <a:avLst/>
                <a:gdLst>
                  <a:gd name="T0" fmla="*/ 0 h 6"/>
                  <a:gd name="T1" fmla="*/ 0 h 6"/>
                  <a:gd name="T2" fmla="*/ 6 h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72" name="Freeform 29"/>
              <p:cNvSpPr>
                <a:spLocks/>
              </p:cNvSpPr>
              <p:nvPr/>
            </p:nvSpPr>
            <p:spPr bwMode="auto">
              <a:xfrm>
                <a:off x="230" y="2631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73" name="Freeform 30"/>
              <p:cNvSpPr>
                <a:spLocks/>
              </p:cNvSpPr>
              <p:nvPr/>
            </p:nvSpPr>
            <p:spPr bwMode="auto">
              <a:xfrm>
                <a:off x="236" y="2614"/>
                <a:ext cx="0" cy="17"/>
              </a:xfrm>
              <a:custGeom>
                <a:avLst/>
                <a:gdLst>
                  <a:gd name="T0" fmla="*/ 17 h 17"/>
                  <a:gd name="T1" fmla="*/ 6 h 17"/>
                  <a:gd name="T2" fmla="*/ 0 h 1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7">
                    <a:moveTo>
                      <a:pt x="0" y="17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74" name="Freeform 31"/>
              <p:cNvSpPr>
                <a:spLocks/>
              </p:cNvSpPr>
              <p:nvPr/>
            </p:nvSpPr>
            <p:spPr bwMode="auto">
              <a:xfrm>
                <a:off x="236" y="2614"/>
                <a:ext cx="0" cy="6"/>
              </a:xfrm>
              <a:custGeom>
                <a:avLst/>
                <a:gdLst>
                  <a:gd name="T0" fmla="*/ 0 h 6"/>
                  <a:gd name="T1" fmla="*/ 0 h 6"/>
                  <a:gd name="T2" fmla="*/ 6 h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75" name="Line 32"/>
              <p:cNvSpPr>
                <a:spLocks noChangeShapeType="1"/>
              </p:cNvSpPr>
              <p:nvPr/>
            </p:nvSpPr>
            <p:spPr bwMode="auto">
              <a:xfrm>
                <a:off x="236" y="2620"/>
                <a:ext cx="0" cy="5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76" name="Line 33"/>
              <p:cNvSpPr>
                <a:spLocks noChangeShapeType="1"/>
              </p:cNvSpPr>
              <p:nvPr/>
            </p:nvSpPr>
            <p:spPr bwMode="auto">
              <a:xfrm flipV="1">
                <a:off x="236" y="2620"/>
                <a:ext cx="0" cy="5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77" name="Freeform 34"/>
              <p:cNvSpPr>
                <a:spLocks/>
              </p:cNvSpPr>
              <p:nvPr/>
            </p:nvSpPr>
            <p:spPr bwMode="auto">
              <a:xfrm>
                <a:off x="236" y="2609"/>
                <a:ext cx="0" cy="11"/>
              </a:xfrm>
              <a:custGeom>
                <a:avLst/>
                <a:gdLst>
                  <a:gd name="T0" fmla="*/ 11 h 11"/>
                  <a:gd name="T1" fmla="*/ 5 h 11"/>
                  <a:gd name="T2" fmla="*/ 0 h 1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1">
                    <a:moveTo>
                      <a:pt x="0" y="11"/>
                    </a:move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78" name="Freeform 35"/>
              <p:cNvSpPr>
                <a:spLocks/>
              </p:cNvSpPr>
              <p:nvPr/>
            </p:nvSpPr>
            <p:spPr bwMode="auto">
              <a:xfrm>
                <a:off x="236" y="2609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5 w 5"/>
                  <a:gd name="T5" fmla="*/ 5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0" y="0"/>
                    </a:lnTo>
                    <a:lnTo>
                      <a:pt x="5" y="5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79" name="Line 36"/>
              <p:cNvSpPr>
                <a:spLocks noChangeShapeType="1"/>
              </p:cNvSpPr>
              <p:nvPr/>
            </p:nvSpPr>
            <p:spPr bwMode="auto">
              <a:xfrm flipV="1">
                <a:off x="241" y="2609"/>
                <a:ext cx="0" cy="5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80" name="Freeform 37"/>
              <p:cNvSpPr>
                <a:spLocks/>
              </p:cNvSpPr>
              <p:nvPr/>
            </p:nvSpPr>
            <p:spPr bwMode="auto">
              <a:xfrm>
                <a:off x="241" y="2609"/>
                <a:ext cx="0" cy="22"/>
              </a:xfrm>
              <a:custGeom>
                <a:avLst/>
                <a:gdLst>
                  <a:gd name="T0" fmla="*/ 0 h 22"/>
                  <a:gd name="T1" fmla="*/ 5 h 22"/>
                  <a:gd name="T2" fmla="*/ 11 h 22"/>
                  <a:gd name="T3" fmla="*/ 16 h 22"/>
                  <a:gd name="T4" fmla="*/ 22 h 2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0" r="r" b="b"/>
                <a:pathLst>
                  <a:path h="22">
                    <a:moveTo>
                      <a:pt x="0" y="0"/>
                    </a:moveTo>
                    <a:lnTo>
                      <a:pt x="0" y="5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0" y="22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81" name="Freeform 38"/>
              <p:cNvSpPr>
                <a:spLocks/>
              </p:cNvSpPr>
              <p:nvPr/>
            </p:nvSpPr>
            <p:spPr bwMode="auto">
              <a:xfrm>
                <a:off x="241" y="2614"/>
                <a:ext cx="0" cy="17"/>
              </a:xfrm>
              <a:custGeom>
                <a:avLst/>
                <a:gdLst>
                  <a:gd name="T0" fmla="*/ 17 h 17"/>
                  <a:gd name="T1" fmla="*/ 17 h 17"/>
                  <a:gd name="T2" fmla="*/ 11 h 17"/>
                  <a:gd name="T3" fmla="*/ 6 h 17"/>
                  <a:gd name="T4" fmla="*/ 0 h 17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0" r="r" b="b"/>
                <a:pathLst>
                  <a:path h="17">
                    <a:moveTo>
                      <a:pt x="0" y="17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82" name="Freeform 39"/>
              <p:cNvSpPr>
                <a:spLocks/>
              </p:cNvSpPr>
              <p:nvPr/>
            </p:nvSpPr>
            <p:spPr bwMode="auto">
              <a:xfrm>
                <a:off x="241" y="2614"/>
                <a:ext cx="0" cy="11"/>
              </a:xfrm>
              <a:custGeom>
                <a:avLst/>
                <a:gdLst>
                  <a:gd name="T0" fmla="*/ 0 h 11"/>
                  <a:gd name="T1" fmla="*/ 0 h 11"/>
                  <a:gd name="T2" fmla="*/ 6 h 11"/>
                  <a:gd name="T3" fmla="*/ 11 h 11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11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83" name="Line 40"/>
              <p:cNvSpPr>
                <a:spLocks noChangeShapeType="1"/>
              </p:cNvSpPr>
              <p:nvPr/>
            </p:nvSpPr>
            <p:spPr bwMode="auto">
              <a:xfrm flipV="1">
                <a:off x="241" y="2620"/>
                <a:ext cx="0" cy="5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84" name="Freeform 41"/>
              <p:cNvSpPr>
                <a:spLocks/>
              </p:cNvSpPr>
              <p:nvPr/>
            </p:nvSpPr>
            <p:spPr bwMode="auto">
              <a:xfrm>
                <a:off x="241" y="2620"/>
                <a:ext cx="5" cy="11"/>
              </a:xfrm>
              <a:custGeom>
                <a:avLst/>
                <a:gdLst>
                  <a:gd name="T0" fmla="*/ 0 w 5"/>
                  <a:gd name="T1" fmla="*/ 0 h 11"/>
                  <a:gd name="T2" fmla="*/ 0 w 5"/>
                  <a:gd name="T3" fmla="*/ 0 h 11"/>
                  <a:gd name="T4" fmla="*/ 0 w 5"/>
                  <a:gd name="T5" fmla="*/ 5 h 11"/>
                  <a:gd name="T6" fmla="*/ 5 w 5"/>
                  <a:gd name="T7" fmla="*/ 11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11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" y="11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85" name="Freeform 42"/>
              <p:cNvSpPr>
                <a:spLocks/>
              </p:cNvSpPr>
              <p:nvPr/>
            </p:nvSpPr>
            <p:spPr bwMode="auto">
              <a:xfrm>
                <a:off x="246" y="2609"/>
                <a:ext cx="0" cy="22"/>
              </a:xfrm>
              <a:custGeom>
                <a:avLst/>
                <a:gdLst>
                  <a:gd name="T0" fmla="*/ 22 h 22"/>
                  <a:gd name="T1" fmla="*/ 16 h 22"/>
                  <a:gd name="T2" fmla="*/ 11 h 22"/>
                  <a:gd name="T3" fmla="*/ 5 h 22"/>
                  <a:gd name="T4" fmla="*/ 0 h 2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0" r="r" b="b"/>
                <a:pathLst>
                  <a:path h="22">
                    <a:moveTo>
                      <a:pt x="0" y="22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86" name="Freeform 43"/>
              <p:cNvSpPr>
                <a:spLocks/>
              </p:cNvSpPr>
              <p:nvPr/>
            </p:nvSpPr>
            <p:spPr bwMode="auto">
              <a:xfrm>
                <a:off x="246" y="2609"/>
                <a:ext cx="0" cy="5"/>
              </a:xfrm>
              <a:custGeom>
                <a:avLst/>
                <a:gdLst>
                  <a:gd name="T0" fmla="*/ 0 h 5"/>
                  <a:gd name="T1" fmla="*/ 0 h 5"/>
                  <a:gd name="T2" fmla="*/ 5 h 5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87" name="Line 44"/>
              <p:cNvSpPr>
                <a:spLocks noChangeShapeType="1"/>
              </p:cNvSpPr>
              <p:nvPr/>
            </p:nvSpPr>
            <p:spPr bwMode="auto">
              <a:xfrm>
                <a:off x="246" y="2614"/>
                <a:ext cx="0" cy="6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88" name="Freeform 45"/>
              <p:cNvSpPr>
                <a:spLocks/>
              </p:cNvSpPr>
              <p:nvPr/>
            </p:nvSpPr>
            <p:spPr bwMode="auto">
              <a:xfrm>
                <a:off x="246" y="2603"/>
                <a:ext cx="0" cy="17"/>
              </a:xfrm>
              <a:custGeom>
                <a:avLst/>
                <a:gdLst>
                  <a:gd name="T0" fmla="*/ 17 h 17"/>
                  <a:gd name="T1" fmla="*/ 11 h 17"/>
                  <a:gd name="T2" fmla="*/ 6 h 17"/>
                  <a:gd name="T3" fmla="*/ 0 h 17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17">
                    <a:moveTo>
                      <a:pt x="0" y="17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89" name="Freeform 46"/>
              <p:cNvSpPr>
                <a:spLocks/>
              </p:cNvSpPr>
              <p:nvPr/>
            </p:nvSpPr>
            <p:spPr bwMode="auto">
              <a:xfrm>
                <a:off x="246" y="2603"/>
                <a:ext cx="0" cy="6"/>
              </a:xfrm>
              <a:custGeom>
                <a:avLst/>
                <a:gdLst>
                  <a:gd name="T0" fmla="*/ 0 h 6"/>
                  <a:gd name="T1" fmla="*/ 0 h 6"/>
                  <a:gd name="T2" fmla="*/ 6 h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90" name="Freeform 47"/>
              <p:cNvSpPr>
                <a:spLocks/>
              </p:cNvSpPr>
              <p:nvPr/>
            </p:nvSpPr>
            <p:spPr bwMode="auto">
              <a:xfrm>
                <a:off x="246" y="2609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91" name="Freeform 48"/>
              <p:cNvSpPr>
                <a:spLocks/>
              </p:cNvSpPr>
              <p:nvPr/>
            </p:nvSpPr>
            <p:spPr bwMode="auto">
              <a:xfrm>
                <a:off x="252" y="2598"/>
                <a:ext cx="0" cy="11"/>
              </a:xfrm>
              <a:custGeom>
                <a:avLst/>
                <a:gdLst>
                  <a:gd name="T0" fmla="*/ 11 h 11"/>
                  <a:gd name="T1" fmla="*/ 5 h 11"/>
                  <a:gd name="T2" fmla="*/ 0 h 1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1">
                    <a:moveTo>
                      <a:pt x="0" y="11"/>
                    </a:move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92" name="Freeform 49"/>
              <p:cNvSpPr>
                <a:spLocks/>
              </p:cNvSpPr>
              <p:nvPr/>
            </p:nvSpPr>
            <p:spPr bwMode="auto">
              <a:xfrm>
                <a:off x="252" y="2598"/>
                <a:ext cx="0" cy="5"/>
              </a:xfrm>
              <a:custGeom>
                <a:avLst/>
                <a:gdLst>
                  <a:gd name="T0" fmla="*/ 0 h 5"/>
                  <a:gd name="T1" fmla="*/ 0 h 5"/>
                  <a:gd name="T2" fmla="*/ 5 h 5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93" name="Line 50"/>
              <p:cNvSpPr>
                <a:spLocks noChangeShapeType="1"/>
              </p:cNvSpPr>
              <p:nvPr/>
            </p:nvSpPr>
            <p:spPr bwMode="auto">
              <a:xfrm>
                <a:off x="252" y="2603"/>
                <a:ext cx="0" cy="6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94" name="Line 51"/>
              <p:cNvSpPr>
                <a:spLocks noChangeShapeType="1"/>
              </p:cNvSpPr>
              <p:nvPr/>
            </p:nvSpPr>
            <p:spPr bwMode="auto">
              <a:xfrm>
                <a:off x="252" y="2609"/>
                <a:ext cx="0" cy="5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95" name="Line 52"/>
              <p:cNvSpPr>
                <a:spLocks noChangeShapeType="1"/>
              </p:cNvSpPr>
              <p:nvPr/>
            </p:nvSpPr>
            <p:spPr bwMode="auto">
              <a:xfrm>
                <a:off x="252" y="2614"/>
                <a:ext cx="0" cy="6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96" name="Freeform 53"/>
              <p:cNvSpPr>
                <a:spLocks/>
              </p:cNvSpPr>
              <p:nvPr/>
            </p:nvSpPr>
            <p:spPr bwMode="auto">
              <a:xfrm>
                <a:off x="252" y="2598"/>
                <a:ext cx="6" cy="22"/>
              </a:xfrm>
              <a:custGeom>
                <a:avLst/>
                <a:gdLst>
                  <a:gd name="T0" fmla="*/ 0 w 6"/>
                  <a:gd name="T1" fmla="*/ 22 h 22"/>
                  <a:gd name="T2" fmla="*/ 0 w 6"/>
                  <a:gd name="T3" fmla="*/ 16 h 22"/>
                  <a:gd name="T4" fmla="*/ 0 w 6"/>
                  <a:gd name="T5" fmla="*/ 11 h 22"/>
                  <a:gd name="T6" fmla="*/ 6 w 6"/>
                  <a:gd name="T7" fmla="*/ 5 h 22"/>
                  <a:gd name="T8" fmla="*/ 6 w 6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22">
                    <a:moveTo>
                      <a:pt x="0" y="22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6" y="5"/>
                    </a:lnTo>
                    <a:lnTo>
                      <a:pt x="6" y="0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97" name="Freeform 54"/>
              <p:cNvSpPr>
                <a:spLocks/>
              </p:cNvSpPr>
              <p:nvPr/>
            </p:nvSpPr>
            <p:spPr bwMode="auto">
              <a:xfrm>
                <a:off x="258" y="2598"/>
                <a:ext cx="0" cy="5"/>
              </a:xfrm>
              <a:custGeom>
                <a:avLst/>
                <a:gdLst>
                  <a:gd name="T0" fmla="*/ 0 h 5"/>
                  <a:gd name="T1" fmla="*/ 0 h 5"/>
                  <a:gd name="T2" fmla="*/ 5 h 5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98" name="Line 55"/>
              <p:cNvSpPr>
                <a:spLocks noChangeShapeType="1"/>
              </p:cNvSpPr>
              <p:nvPr/>
            </p:nvSpPr>
            <p:spPr bwMode="auto">
              <a:xfrm>
                <a:off x="258" y="2603"/>
                <a:ext cx="0" cy="0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99" name="Freeform 56"/>
              <p:cNvSpPr>
                <a:spLocks/>
              </p:cNvSpPr>
              <p:nvPr/>
            </p:nvSpPr>
            <p:spPr bwMode="auto">
              <a:xfrm>
                <a:off x="258" y="2586"/>
                <a:ext cx="0" cy="17"/>
              </a:xfrm>
              <a:custGeom>
                <a:avLst/>
                <a:gdLst>
                  <a:gd name="T0" fmla="*/ 17 h 17"/>
                  <a:gd name="T1" fmla="*/ 12 h 17"/>
                  <a:gd name="T2" fmla="*/ 6 h 17"/>
                  <a:gd name="T3" fmla="*/ 0 h 17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17">
                    <a:moveTo>
                      <a:pt x="0" y="17"/>
                    </a:move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00" name="Freeform 57"/>
              <p:cNvSpPr>
                <a:spLocks/>
              </p:cNvSpPr>
              <p:nvPr/>
            </p:nvSpPr>
            <p:spPr bwMode="auto">
              <a:xfrm>
                <a:off x="258" y="2586"/>
                <a:ext cx="0" cy="23"/>
              </a:xfrm>
              <a:custGeom>
                <a:avLst/>
                <a:gdLst>
                  <a:gd name="T0" fmla="*/ 0 h 23"/>
                  <a:gd name="T1" fmla="*/ 6 h 23"/>
                  <a:gd name="T2" fmla="*/ 12 h 23"/>
                  <a:gd name="T3" fmla="*/ 17 h 23"/>
                  <a:gd name="T4" fmla="*/ 23 h 23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0" r="r" b="b"/>
                <a:pathLst>
                  <a:path h="23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0" y="23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01" name="Line 58"/>
              <p:cNvSpPr>
                <a:spLocks noChangeShapeType="1"/>
              </p:cNvSpPr>
              <p:nvPr/>
            </p:nvSpPr>
            <p:spPr bwMode="auto">
              <a:xfrm>
                <a:off x="258" y="2609"/>
                <a:ext cx="0" cy="5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02" name="Freeform 59"/>
              <p:cNvSpPr>
                <a:spLocks/>
              </p:cNvSpPr>
              <p:nvPr/>
            </p:nvSpPr>
            <p:spPr bwMode="auto">
              <a:xfrm>
                <a:off x="258" y="2603"/>
                <a:ext cx="5" cy="11"/>
              </a:xfrm>
              <a:custGeom>
                <a:avLst/>
                <a:gdLst>
                  <a:gd name="T0" fmla="*/ 0 w 5"/>
                  <a:gd name="T1" fmla="*/ 11 h 11"/>
                  <a:gd name="T2" fmla="*/ 0 w 5"/>
                  <a:gd name="T3" fmla="*/ 6 h 11"/>
                  <a:gd name="T4" fmla="*/ 5 w 5"/>
                  <a:gd name="T5" fmla="*/ 0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11">
                    <a:moveTo>
                      <a:pt x="0" y="11"/>
                    </a:moveTo>
                    <a:lnTo>
                      <a:pt x="0" y="6"/>
                    </a:lnTo>
                    <a:lnTo>
                      <a:pt x="5" y="0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03" name="Line 60"/>
              <p:cNvSpPr>
                <a:spLocks noChangeShapeType="1"/>
              </p:cNvSpPr>
              <p:nvPr/>
            </p:nvSpPr>
            <p:spPr bwMode="auto">
              <a:xfrm>
                <a:off x="263" y="2603"/>
                <a:ext cx="0" cy="0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04" name="Line 61"/>
              <p:cNvSpPr>
                <a:spLocks noChangeShapeType="1"/>
              </p:cNvSpPr>
              <p:nvPr/>
            </p:nvSpPr>
            <p:spPr bwMode="auto">
              <a:xfrm flipV="1">
                <a:off x="263" y="2598"/>
                <a:ext cx="0" cy="5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05" name="Freeform 62"/>
              <p:cNvSpPr>
                <a:spLocks/>
              </p:cNvSpPr>
              <p:nvPr/>
            </p:nvSpPr>
            <p:spPr bwMode="auto">
              <a:xfrm>
                <a:off x="263" y="2598"/>
                <a:ext cx="0" cy="11"/>
              </a:xfrm>
              <a:custGeom>
                <a:avLst/>
                <a:gdLst>
                  <a:gd name="T0" fmla="*/ 0 h 11"/>
                  <a:gd name="T1" fmla="*/ 5 h 11"/>
                  <a:gd name="T2" fmla="*/ 11 h 1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1">
                    <a:moveTo>
                      <a:pt x="0" y="0"/>
                    </a:moveTo>
                    <a:lnTo>
                      <a:pt x="0" y="5"/>
                    </a:lnTo>
                    <a:lnTo>
                      <a:pt x="0" y="11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06" name="Freeform 63"/>
              <p:cNvSpPr>
                <a:spLocks/>
              </p:cNvSpPr>
              <p:nvPr/>
            </p:nvSpPr>
            <p:spPr bwMode="auto">
              <a:xfrm>
                <a:off x="263" y="2598"/>
                <a:ext cx="0" cy="11"/>
              </a:xfrm>
              <a:custGeom>
                <a:avLst/>
                <a:gdLst>
                  <a:gd name="T0" fmla="*/ 11 h 11"/>
                  <a:gd name="T1" fmla="*/ 5 h 11"/>
                  <a:gd name="T2" fmla="*/ 0 h 1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1">
                    <a:moveTo>
                      <a:pt x="0" y="11"/>
                    </a:move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07" name="Line 64"/>
              <p:cNvSpPr>
                <a:spLocks noChangeShapeType="1"/>
              </p:cNvSpPr>
              <p:nvPr/>
            </p:nvSpPr>
            <p:spPr bwMode="auto">
              <a:xfrm>
                <a:off x="263" y="2598"/>
                <a:ext cx="0" cy="0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08" name="Freeform 65"/>
              <p:cNvSpPr>
                <a:spLocks/>
              </p:cNvSpPr>
              <p:nvPr/>
            </p:nvSpPr>
            <p:spPr bwMode="auto">
              <a:xfrm>
                <a:off x="263" y="2598"/>
                <a:ext cx="6" cy="5"/>
              </a:xfrm>
              <a:custGeom>
                <a:avLst/>
                <a:gdLst>
                  <a:gd name="T0" fmla="*/ 0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lnTo>
                      <a:pt x="0" y="0"/>
                    </a:lnTo>
                    <a:lnTo>
                      <a:pt x="6" y="5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09" name="Line 66"/>
              <p:cNvSpPr>
                <a:spLocks noChangeShapeType="1"/>
              </p:cNvSpPr>
              <p:nvPr/>
            </p:nvSpPr>
            <p:spPr bwMode="auto">
              <a:xfrm>
                <a:off x="269" y="2603"/>
                <a:ext cx="0" cy="0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10" name="Line 67"/>
              <p:cNvSpPr>
                <a:spLocks noChangeShapeType="1"/>
              </p:cNvSpPr>
              <p:nvPr/>
            </p:nvSpPr>
            <p:spPr bwMode="auto">
              <a:xfrm>
                <a:off x="269" y="2603"/>
                <a:ext cx="0" cy="0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11" name="Freeform 68"/>
              <p:cNvSpPr>
                <a:spLocks/>
              </p:cNvSpPr>
              <p:nvPr/>
            </p:nvSpPr>
            <p:spPr bwMode="auto">
              <a:xfrm>
                <a:off x="269" y="2592"/>
                <a:ext cx="0" cy="11"/>
              </a:xfrm>
              <a:custGeom>
                <a:avLst/>
                <a:gdLst>
                  <a:gd name="T0" fmla="*/ 11 h 11"/>
                  <a:gd name="T1" fmla="*/ 6 h 11"/>
                  <a:gd name="T2" fmla="*/ 0 h 1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1">
                    <a:moveTo>
                      <a:pt x="0" y="11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12" name="Freeform 69"/>
              <p:cNvSpPr>
                <a:spLocks/>
              </p:cNvSpPr>
              <p:nvPr/>
            </p:nvSpPr>
            <p:spPr bwMode="auto">
              <a:xfrm>
                <a:off x="269" y="2592"/>
                <a:ext cx="0" cy="11"/>
              </a:xfrm>
              <a:custGeom>
                <a:avLst/>
                <a:gdLst>
                  <a:gd name="T0" fmla="*/ 0 h 11"/>
                  <a:gd name="T1" fmla="*/ 6 h 11"/>
                  <a:gd name="T2" fmla="*/ 11 h 1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1">
                    <a:moveTo>
                      <a:pt x="0" y="0"/>
                    </a:moveTo>
                    <a:lnTo>
                      <a:pt x="0" y="6"/>
                    </a:lnTo>
                    <a:lnTo>
                      <a:pt x="0" y="11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13" name="Freeform 70"/>
              <p:cNvSpPr>
                <a:spLocks/>
              </p:cNvSpPr>
              <p:nvPr/>
            </p:nvSpPr>
            <p:spPr bwMode="auto">
              <a:xfrm>
                <a:off x="269" y="2592"/>
                <a:ext cx="0" cy="11"/>
              </a:xfrm>
              <a:custGeom>
                <a:avLst/>
                <a:gdLst>
                  <a:gd name="T0" fmla="*/ 11 h 11"/>
                  <a:gd name="T1" fmla="*/ 6 h 11"/>
                  <a:gd name="T2" fmla="*/ 0 h 1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1">
                    <a:moveTo>
                      <a:pt x="0" y="11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14" name="Freeform 71"/>
              <p:cNvSpPr>
                <a:spLocks/>
              </p:cNvSpPr>
              <p:nvPr/>
            </p:nvSpPr>
            <p:spPr bwMode="auto">
              <a:xfrm>
                <a:off x="269" y="2592"/>
                <a:ext cx="5" cy="6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0 h 6"/>
                  <a:gd name="T4" fmla="*/ 5 w 5"/>
                  <a:gd name="T5" fmla="*/ 6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0" y="0"/>
                    </a:lnTo>
                    <a:lnTo>
                      <a:pt x="5" y="6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15" name="Freeform 72"/>
              <p:cNvSpPr>
                <a:spLocks/>
              </p:cNvSpPr>
              <p:nvPr/>
            </p:nvSpPr>
            <p:spPr bwMode="auto">
              <a:xfrm>
                <a:off x="274" y="2592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16" name="Line 73"/>
              <p:cNvSpPr>
                <a:spLocks noChangeShapeType="1"/>
              </p:cNvSpPr>
              <p:nvPr/>
            </p:nvSpPr>
            <p:spPr bwMode="auto">
              <a:xfrm>
                <a:off x="274" y="2592"/>
                <a:ext cx="1" cy="0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17" name="Line 74"/>
              <p:cNvSpPr>
                <a:spLocks noChangeShapeType="1"/>
              </p:cNvSpPr>
              <p:nvPr/>
            </p:nvSpPr>
            <p:spPr bwMode="auto">
              <a:xfrm>
                <a:off x="274" y="2592"/>
                <a:ext cx="1" cy="6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18" name="Line 75"/>
              <p:cNvSpPr>
                <a:spLocks noChangeShapeType="1"/>
              </p:cNvSpPr>
              <p:nvPr/>
            </p:nvSpPr>
            <p:spPr bwMode="auto">
              <a:xfrm>
                <a:off x="274" y="2598"/>
                <a:ext cx="0" cy="5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19" name="Freeform 76"/>
              <p:cNvSpPr>
                <a:spLocks/>
              </p:cNvSpPr>
              <p:nvPr/>
            </p:nvSpPr>
            <p:spPr bwMode="auto">
              <a:xfrm>
                <a:off x="274" y="2598"/>
                <a:ext cx="0" cy="5"/>
              </a:xfrm>
              <a:custGeom>
                <a:avLst/>
                <a:gdLst>
                  <a:gd name="T0" fmla="*/ 5 h 5"/>
                  <a:gd name="T1" fmla="*/ 5 h 5"/>
                  <a:gd name="T2" fmla="*/ 0 h 5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20" name="Freeform 77"/>
              <p:cNvSpPr>
                <a:spLocks/>
              </p:cNvSpPr>
              <p:nvPr/>
            </p:nvSpPr>
            <p:spPr bwMode="auto">
              <a:xfrm>
                <a:off x="274" y="2581"/>
                <a:ext cx="6" cy="17"/>
              </a:xfrm>
              <a:custGeom>
                <a:avLst/>
                <a:gdLst>
                  <a:gd name="T0" fmla="*/ 0 w 6"/>
                  <a:gd name="T1" fmla="*/ 17 h 17"/>
                  <a:gd name="T2" fmla="*/ 0 w 6"/>
                  <a:gd name="T3" fmla="*/ 5 h 17"/>
                  <a:gd name="T4" fmla="*/ 6 w 6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7">
                    <a:moveTo>
                      <a:pt x="0" y="17"/>
                    </a:moveTo>
                    <a:lnTo>
                      <a:pt x="0" y="5"/>
                    </a:lnTo>
                    <a:lnTo>
                      <a:pt x="6" y="0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21" name="Freeform 78"/>
              <p:cNvSpPr>
                <a:spLocks/>
              </p:cNvSpPr>
              <p:nvPr/>
            </p:nvSpPr>
            <p:spPr bwMode="auto">
              <a:xfrm>
                <a:off x="280" y="2581"/>
                <a:ext cx="0" cy="17"/>
              </a:xfrm>
              <a:custGeom>
                <a:avLst/>
                <a:gdLst>
                  <a:gd name="T0" fmla="*/ 0 h 17"/>
                  <a:gd name="T1" fmla="*/ 0 h 17"/>
                  <a:gd name="T2" fmla="*/ 5 h 17"/>
                  <a:gd name="T3" fmla="*/ 17 h 17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17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7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22" name="Freeform 79"/>
              <p:cNvSpPr>
                <a:spLocks/>
              </p:cNvSpPr>
              <p:nvPr/>
            </p:nvSpPr>
            <p:spPr bwMode="auto">
              <a:xfrm>
                <a:off x="280" y="2581"/>
                <a:ext cx="0" cy="17"/>
              </a:xfrm>
              <a:custGeom>
                <a:avLst/>
                <a:gdLst>
                  <a:gd name="T0" fmla="*/ 17 h 17"/>
                  <a:gd name="T1" fmla="*/ 17 h 17"/>
                  <a:gd name="T2" fmla="*/ 5 h 17"/>
                  <a:gd name="T3" fmla="*/ 0 h 17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17">
                    <a:moveTo>
                      <a:pt x="0" y="17"/>
                    </a:moveTo>
                    <a:lnTo>
                      <a:pt x="0" y="17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23" name="Freeform 80"/>
              <p:cNvSpPr>
                <a:spLocks/>
              </p:cNvSpPr>
              <p:nvPr/>
            </p:nvSpPr>
            <p:spPr bwMode="auto">
              <a:xfrm>
                <a:off x="280" y="2581"/>
                <a:ext cx="0" cy="17"/>
              </a:xfrm>
              <a:custGeom>
                <a:avLst/>
                <a:gdLst>
                  <a:gd name="T0" fmla="*/ 0 h 17"/>
                  <a:gd name="T1" fmla="*/ 0 h 17"/>
                  <a:gd name="T2" fmla="*/ 5 h 17"/>
                  <a:gd name="T3" fmla="*/ 11 h 17"/>
                  <a:gd name="T4" fmla="*/ 17 h 17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0" r="r" b="b"/>
                <a:pathLst>
                  <a:path h="17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7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24" name="Freeform 81"/>
              <p:cNvSpPr>
                <a:spLocks/>
              </p:cNvSpPr>
              <p:nvPr/>
            </p:nvSpPr>
            <p:spPr bwMode="auto">
              <a:xfrm>
                <a:off x="280" y="2586"/>
                <a:ext cx="0" cy="12"/>
              </a:xfrm>
              <a:custGeom>
                <a:avLst/>
                <a:gdLst>
                  <a:gd name="T0" fmla="*/ 12 h 12"/>
                  <a:gd name="T1" fmla="*/ 6 h 12"/>
                  <a:gd name="T2" fmla="*/ 0 h 1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25" name="Line 82"/>
              <p:cNvSpPr>
                <a:spLocks noChangeShapeType="1"/>
              </p:cNvSpPr>
              <p:nvPr/>
            </p:nvSpPr>
            <p:spPr bwMode="auto">
              <a:xfrm>
                <a:off x="280" y="2586"/>
                <a:ext cx="0" cy="1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26" name="Freeform 83"/>
              <p:cNvSpPr>
                <a:spLocks/>
              </p:cNvSpPr>
              <p:nvPr/>
            </p:nvSpPr>
            <p:spPr bwMode="auto">
              <a:xfrm>
                <a:off x="280" y="2570"/>
                <a:ext cx="5" cy="16"/>
              </a:xfrm>
              <a:custGeom>
                <a:avLst/>
                <a:gdLst>
                  <a:gd name="T0" fmla="*/ 0 w 5"/>
                  <a:gd name="T1" fmla="*/ 16 h 16"/>
                  <a:gd name="T2" fmla="*/ 0 w 5"/>
                  <a:gd name="T3" fmla="*/ 11 h 16"/>
                  <a:gd name="T4" fmla="*/ 5 w 5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16">
                    <a:moveTo>
                      <a:pt x="0" y="16"/>
                    </a:moveTo>
                    <a:lnTo>
                      <a:pt x="0" y="11"/>
                    </a:lnTo>
                    <a:lnTo>
                      <a:pt x="5" y="0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27" name="Line 84"/>
              <p:cNvSpPr>
                <a:spLocks noChangeShapeType="1"/>
              </p:cNvSpPr>
              <p:nvPr/>
            </p:nvSpPr>
            <p:spPr bwMode="auto">
              <a:xfrm flipV="1">
                <a:off x="285" y="2564"/>
                <a:ext cx="0" cy="6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28" name="Freeform 85"/>
              <p:cNvSpPr>
                <a:spLocks/>
              </p:cNvSpPr>
              <p:nvPr/>
            </p:nvSpPr>
            <p:spPr bwMode="auto">
              <a:xfrm>
                <a:off x="285" y="2564"/>
                <a:ext cx="0" cy="6"/>
              </a:xfrm>
              <a:custGeom>
                <a:avLst/>
                <a:gdLst>
                  <a:gd name="T0" fmla="*/ 0 h 6"/>
                  <a:gd name="T1" fmla="*/ 0 h 6"/>
                  <a:gd name="T2" fmla="*/ 6 h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29" name="Line 86"/>
              <p:cNvSpPr>
                <a:spLocks noChangeShapeType="1"/>
              </p:cNvSpPr>
              <p:nvPr/>
            </p:nvSpPr>
            <p:spPr bwMode="auto">
              <a:xfrm>
                <a:off x="285" y="2570"/>
                <a:ext cx="1" cy="0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30" name="Freeform 87"/>
              <p:cNvSpPr>
                <a:spLocks/>
              </p:cNvSpPr>
              <p:nvPr/>
            </p:nvSpPr>
            <p:spPr bwMode="auto">
              <a:xfrm>
                <a:off x="285" y="2570"/>
                <a:ext cx="0" cy="28"/>
              </a:xfrm>
              <a:custGeom>
                <a:avLst/>
                <a:gdLst>
                  <a:gd name="T0" fmla="*/ 0 h 28"/>
                  <a:gd name="T1" fmla="*/ 5 h 28"/>
                  <a:gd name="T2" fmla="*/ 16 h 28"/>
                  <a:gd name="T3" fmla="*/ 22 h 28"/>
                  <a:gd name="T4" fmla="*/ 28 h 28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0" r="r" b="b"/>
                <a:pathLst>
                  <a:path h="28">
                    <a:moveTo>
                      <a:pt x="0" y="0"/>
                    </a:moveTo>
                    <a:lnTo>
                      <a:pt x="0" y="5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31" name="Freeform 88"/>
              <p:cNvSpPr>
                <a:spLocks/>
              </p:cNvSpPr>
              <p:nvPr/>
            </p:nvSpPr>
            <p:spPr bwMode="auto">
              <a:xfrm>
                <a:off x="285" y="2586"/>
                <a:ext cx="0" cy="12"/>
              </a:xfrm>
              <a:custGeom>
                <a:avLst/>
                <a:gdLst>
                  <a:gd name="T0" fmla="*/ 12 h 12"/>
                  <a:gd name="T1" fmla="*/ 12 h 12"/>
                  <a:gd name="T2" fmla="*/ 6 h 12"/>
                  <a:gd name="T3" fmla="*/ 0 h 12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32" name="Freeform 89"/>
              <p:cNvSpPr>
                <a:spLocks/>
              </p:cNvSpPr>
              <p:nvPr/>
            </p:nvSpPr>
            <p:spPr bwMode="auto">
              <a:xfrm>
                <a:off x="285" y="2586"/>
                <a:ext cx="6" cy="17"/>
              </a:xfrm>
              <a:custGeom>
                <a:avLst/>
                <a:gdLst>
                  <a:gd name="T0" fmla="*/ 0 w 6"/>
                  <a:gd name="T1" fmla="*/ 0 h 17"/>
                  <a:gd name="T2" fmla="*/ 0 w 6"/>
                  <a:gd name="T3" fmla="*/ 6 h 17"/>
                  <a:gd name="T4" fmla="*/ 6 w 6"/>
                  <a:gd name="T5" fmla="*/ 12 h 17"/>
                  <a:gd name="T6" fmla="*/ 6 w 6"/>
                  <a:gd name="T7" fmla="*/ 17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17">
                    <a:moveTo>
                      <a:pt x="0" y="0"/>
                    </a:moveTo>
                    <a:lnTo>
                      <a:pt x="0" y="6"/>
                    </a:lnTo>
                    <a:lnTo>
                      <a:pt x="6" y="12"/>
                    </a:lnTo>
                    <a:lnTo>
                      <a:pt x="6" y="17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33" name="Freeform 90"/>
              <p:cNvSpPr>
                <a:spLocks/>
              </p:cNvSpPr>
              <p:nvPr/>
            </p:nvSpPr>
            <p:spPr bwMode="auto">
              <a:xfrm>
                <a:off x="291" y="2592"/>
                <a:ext cx="0" cy="11"/>
              </a:xfrm>
              <a:custGeom>
                <a:avLst/>
                <a:gdLst>
                  <a:gd name="T0" fmla="*/ 11 h 11"/>
                  <a:gd name="T1" fmla="*/ 6 h 11"/>
                  <a:gd name="T2" fmla="*/ 0 h 1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1">
                    <a:moveTo>
                      <a:pt x="0" y="11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34" name="Freeform 91"/>
              <p:cNvSpPr>
                <a:spLocks/>
              </p:cNvSpPr>
              <p:nvPr/>
            </p:nvSpPr>
            <p:spPr bwMode="auto">
              <a:xfrm>
                <a:off x="291" y="2570"/>
                <a:ext cx="0" cy="22"/>
              </a:xfrm>
              <a:custGeom>
                <a:avLst/>
                <a:gdLst>
                  <a:gd name="T0" fmla="*/ 22 h 22"/>
                  <a:gd name="T1" fmla="*/ 11 h 22"/>
                  <a:gd name="T2" fmla="*/ 0 h 2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2">
                    <a:moveTo>
                      <a:pt x="0" y="22"/>
                    </a:move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35" name="Freeform 92"/>
              <p:cNvSpPr>
                <a:spLocks/>
              </p:cNvSpPr>
              <p:nvPr/>
            </p:nvSpPr>
            <p:spPr bwMode="auto">
              <a:xfrm>
                <a:off x="291" y="2570"/>
                <a:ext cx="0" cy="22"/>
              </a:xfrm>
              <a:custGeom>
                <a:avLst/>
                <a:gdLst>
                  <a:gd name="T0" fmla="*/ 0 h 22"/>
                  <a:gd name="T1" fmla="*/ 5 h 22"/>
                  <a:gd name="T2" fmla="*/ 11 h 22"/>
                  <a:gd name="T3" fmla="*/ 16 h 22"/>
                  <a:gd name="T4" fmla="*/ 22 h 2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0" r="r" b="b"/>
                <a:pathLst>
                  <a:path h="22">
                    <a:moveTo>
                      <a:pt x="0" y="0"/>
                    </a:moveTo>
                    <a:lnTo>
                      <a:pt x="0" y="5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0" y="22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36" name="Line 93"/>
              <p:cNvSpPr>
                <a:spLocks noChangeShapeType="1"/>
              </p:cNvSpPr>
              <p:nvPr/>
            </p:nvSpPr>
            <p:spPr bwMode="auto">
              <a:xfrm>
                <a:off x="291" y="2592"/>
                <a:ext cx="0" cy="0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37" name="Freeform 94"/>
              <p:cNvSpPr>
                <a:spLocks/>
              </p:cNvSpPr>
              <p:nvPr/>
            </p:nvSpPr>
            <p:spPr bwMode="auto">
              <a:xfrm>
                <a:off x="291" y="2570"/>
                <a:ext cx="0" cy="22"/>
              </a:xfrm>
              <a:custGeom>
                <a:avLst/>
                <a:gdLst>
                  <a:gd name="T0" fmla="*/ 22 h 22"/>
                  <a:gd name="T1" fmla="*/ 16 h 22"/>
                  <a:gd name="T2" fmla="*/ 11 h 22"/>
                  <a:gd name="T3" fmla="*/ 5 h 22"/>
                  <a:gd name="T4" fmla="*/ 0 h 2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0" r="r" b="b"/>
                <a:pathLst>
                  <a:path h="22">
                    <a:moveTo>
                      <a:pt x="0" y="22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38" name="Freeform 95"/>
              <p:cNvSpPr>
                <a:spLocks/>
              </p:cNvSpPr>
              <p:nvPr/>
            </p:nvSpPr>
            <p:spPr bwMode="auto">
              <a:xfrm>
                <a:off x="291" y="2570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5 w 5"/>
                  <a:gd name="T5" fmla="*/ 5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0" y="0"/>
                    </a:lnTo>
                    <a:lnTo>
                      <a:pt x="5" y="5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39" name="Line 96"/>
              <p:cNvSpPr>
                <a:spLocks noChangeShapeType="1"/>
              </p:cNvSpPr>
              <p:nvPr/>
            </p:nvSpPr>
            <p:spPr bwMode="auto">
              <a:xfrm>
                <a:off x="296" y="2575"/>
                <a:ext cx="1" cy="1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0" name="Line 97"/>
              <p:cNvSpPr>
                <a:spLocks noChangeShapeType="1"/>
              </p:cNvSpPr>
              <p:nvPr/>
            </p:nvSpPr>
            <p:spPr bwMode="auto">
              <a:xfrm>
                <a:off x="296" y="2575"/>
                <a:ext cx="1" cy="6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1" name="Line 98"/>
              <p:cNvSpPr>
                <a:spLocks noChangeShapeType="1"/>
              </p:cNvSpPr>
              <p:nvPr/>
            </p:nvSpPr>
            <p:spPr bwMode="auto">
              <a:xfrm>
                <a:off x="296" y="2581"/>
                <a:ext cx="0" cy="5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2" name="Freeform 99"/>
              <p:cNvSpPr>
                <a:spLocks/>
              </p:cNvSpPr>
              <p:nvPr/>
            </p:nvSpPr>
            <p:spPr bwMode="auto">
              <a:xfrm>
                <a:off x="296" y="2575"/>
                <a:ext cx="0" cy="11"/>
              </a:xfrm>
              <a:custGeom>
                <a:avLst/>
                <a:gdLst>
                  <a:gd name="T0" fmla="*/ 11 h 11"/>
                  <a:gd name="T1" fmla="*/ 6 h 11"/>
                  <a:gd name="T2" fmla="*/ 0 h 1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1">
                    <a:moveTo>
                      <a:pt x="0" y="11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3" name="Line 100"/>
              <p:cNvSpPr>
                <a:spLocks noChangeShapeType="1"/>
              </p:cNvSpPr>
              <p:nvPr/>
            </p:nvSpPr>
            <p:spPr bwMode="auto">
              <a:xfrm>
                <a:off x="296" y="2575"/>
                <a:ext cx="1" cy="1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4" name="Freeform 101"/>
              <p:cNvSpPr>
                <a:spLocks/>
              </p:cNvSpPr>
              <p:nvPr/>
            </p:nvSpPr>
            <p:spPr bwMode="auto">
              <a:xfrm>
                <a:off x="296" y="2575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5" name="Line 102"/>
              <p:cNvSpPr>
                <a:spLocks noChangeShapeType="1"/>
              </p:cNvSpPr>
              <p:nvPr/>
            </p:nvSpPr>
            <p:spPr bwMode="auto">
              <a:xfrm flipV="1">
                <a:off x="302" y="2570"/>
                <a:ext cx="0" cy="5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6" name="Freeform 103"/>
              <p:cNvSpPr>
                <a:spLocks/>
              </p:cNvSpPr>
              <p:nvPr/>
            </p:nvSpPr>
            <p:spPr bwMode="auto">
              <a:xfrm>
                <a:off x="302" y="2570"/>
                <a:ext cx="0" cy="11"/>
              </a:xfrm>
              <a:custGeom>
                <a:avLst/>
                <a:gdLst>
                  <a:gd name="T0" fmla="*/ 0 h 11"/>
                  <a:gd name="T1" fmla="*/ 5 h 11"/>
                  <a:gd name="T2" fmla="*/ 11 h 1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1">
                    <a:moveTo>
                      <a:pt x="0" y="0"/>
                    </a:moveTo>
                    <a:lnTo>
                      <a:pt x="0" y="5"/>
                    </a:lnTo>
                    <a:lnTo>
                      <a:pt x="0" y="11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7" name="Line 104"/>
              <p:cNvSpPr>
                <a:spLocks noChangeShapeType="1"/>
              </p:cNvSpPr>
              <p:nvPr/>
            </p:nvSpPr>
            <p:spPr bwMode="auto">
              <a:xfrm>
                <a:off x="302" y="2581"/>
                <a:ext cx="0" cy="5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8" name="Freeform 105"/>
              <p:cNvSpPr>
                <a:spLocks/>
              </p:cNvSpPr>
              <p:nvPr/>
            </p:nvSpPr>
            <p:spPr bwMode="auto">
              <a:xfrm>
                <a:off x="302" y="2564"/>
                <a:ext cx="0" cy="22"/>
              </a:xfrm>
              <a:custGeom>
                <a:avLst/>
                <a:gdLst>
                  <a:gd name="T0" fmla="*/ 22 h 22"/>
                  <a:gd name="T1" fmla="*/ 17 h 22"/>
                  <a:gd name="T2" fmla="*/ 11 h 22"/>
                  <a:gd name="T3" fmla="*/ 6 h 22"/>
                  <a:gd name="T4" fmla="*/ 0 h 2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0" r="r" b="b"/>
                <a:pathLst>
                  <a:path h="22">
                    <a:moveTo>
                      <a:pt x="0" y="22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9" name="Line 106"/>
              <p:cNvSpPr>
                <a:spLocks noChangeShapeType="1"/>
              </p:cNvSpPr>
              <p:nvPr/>
            </p:nvSpPr>
            <p:spPr bwMode="auto">
              <a:xfrm>
                <a:off x="302" y="2564"/>
                <a:ext cx="0" cy="1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0" name="Freeform 107"/>
              <p:cNvSpPr>
                <a:spLocks/>
              </p:cNvSpPr>
              <p:nvPr/>
            </p:nvSpPr>
            <p:spPr bwMode="auto">
              <a:xfrm>
                <a:off x="302" y="2564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6 w 6"/>
                  <a:gd name="T5" fmla="*/ 6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1" name="Line 108"/>
              <p:cNvSpPr>
                <a:spLocks noChangeShapeType="1"/>
              </p:cNvSpPr>
              <p:nvPr/>
            </p:nvSpPr>
            <p:spPr bwMode="auto">
              <a:xfrm>
                <a:off x="308" y="2570"/>
                <a:ext cx="0" cy="5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2" name="Line 109"/>
              <p:cNvSpPr>
                <a:spLocks noChangeShapeType="1"/>
              </p:cNvSpPr>
              <p:nvPr/>
            </p:nvSpPr>
            <p:spPr bwMode="auto">
              <a:xfrm>
                <a:off x="308" y="2575"/>
                <a:ext cx="0" cy="6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3" name="Freeform 110"/>
              <p:cNvSpPr>
                <a:spLocks/>
              </p:cNvSpPr>
              <p:nvPr/>
            </p:nvSpPr>
            <p:spPr bwMode="auto">
              <a:xfrm>
                <a:off x="308" y="2564"/>
                <a:ext cx="0" cy="17"/>
              </a:xfrm>
              <a:custGeom>
                <a:avLst/>
                <a:gdLst>
                  <a:gd name="T0" fmla="*/ 17 h 17"/>
                  <a:gd name="T1" fmla="*/ 11 h 17"/>
                  <a:gd name="T2" fmla="*/ 6 h 17"/>
                  <a:gd name="T3" fmla="*/ 0 h 17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17">
                    <a:moveTo>
                      <a:pt x="0" y="17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4" name="Freeform 111"/>
              <p:cNvSpPr>
                <a:spLocks/>
              </p:cNvSpPr>
              <p:nvPr/>
            </p:nvSpPr>
            <p:spPr bwMode="auto">
              <a:xfrm>
                <a:off x="308" y="2564"/>
                <a:ext cx="0" cy="6"/>
              </a:xfrm>
              <a:custGeom>
                <a:avLst/>
                <a:gdLst>
                  <a:gd name="T0" fmla="*/ 0 h 6"/>
                  <a:gd name="T1" fmla="*/ 0 h 6"/>
                  <a:gd name="T2" fmla="*/ 6 h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5" name="Freeform 112"/>
              <p:cNvSpPr>
                <a:spLocks/>
              </p:cNvSpPr>
              <p:nvPr/>
            </p:nvSpPr>
            <p:spPr bwMode="auto">
              <a:xfrm>
                <a:off x="308" y="2564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6" name="Freeform 113"/>
              <p:cNvSpPr>
                <a:spLocks/>
              </p:cNvSpPr>
              <p:nvPr/>
            </p:nvSpPr>
            <p:spPr bwMode="auto">
              <a:xfrm>
                <a:off x="308" y="2564"/>
                <a:ext cx="5" cy="0"/>
              </a:xfrm>
              <a:custGeom>
                <a:avLst/>
                <a:gdLst>
                  <a:gd name="T0" fmla="*/ 0 w 5"/>
                  <a:gd name="T1" fmla="*/ 0 w 5"/>
                  <a:gd name="T2" fmla="*/ 5 w 5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7" name="Freeform 114"/>
              <p:cNvSpPr>
                <a:spLocks/>
              </p:cNvSpPr>
              <p:nvPr/>
            </p:nvSpPr>
            <p:spPr bwMode="auto">
              <a:xfrm>
                <a:off x="313" y="2564"/>
                <a:ext cx="0" cy="11"/>
              </a:xfrm>
              <a:custGeom>
                <a:avLst/>
                <a:gdLst>
                  <a:gd name="T0" fmla="*/ 0 h 11"/>
                  <a:gd name="T1" fmla="*/ 6 h 11"/>
                  <a:gd name="T2" fmla="*/ 11 h 1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1">
                    <a:moveTo>
                      <a:pt x="0" y="0"/>
                    </a:moveTo>
                    <a:lnTo>
                      <a:pt x="0" y="6"/>
                    </a:lnTo>
                    <a:lnTo>
                      <a:pt x="0" y="11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8" name="Line 115"/>
              <p:cNvSpPr>
                <a:spLocks noChangeShapeType="1"/>
              </p:cNvSpPr>
              <p:nvPr/>
            </p:nvSpPr>
            <p:spPr bwMode="auto">
              <a:xfrm flipV="1">
                <a:off x="313" y="2570"/>
                <a:ext cx="0" cy="5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9" name="Freeform 116"/>
              <p:cNvSpPr>
                <a:spLocks/>
              </p:cNvSpPr>
              <p:nvPr/>
            </p:nvSpPr>
            <p:spPr bwMode="auto">
              <a:xfrm>
                <a:off x="313" y="2570"/>
                <a:ext cx="0" cy="11"/>
              </a:xfrm>
              <a:custGeom>
                <a:avLst/>
                <a:gdLst>
                  <a:gd name="T0" fmla="*/ 0 h 11"/>
                  <a:gd name="T1" fmla="*/ 5 h 11"/>
                  <a:gd name="T2" fmla="*/ 11 h 1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1">
                    <a:moveTo>
                      <a:pt x="0" y="0"/>
                    </a:moveTo>
                    <a:lnTo>
                      <a:pt x="0" y="5"/>
                    </a:lnTo>
                    <a:lnTo>
                      <a:pt x="0" y="11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60" name="Line 117"/>
              <p:cNvSpPr>
                <a:spLocks noChangeShapeType="1"/>
              </p:cNvSpPr>
              <p:nvPr/>
            </p:nvSpPr>
            <p:spPr bwMode="auto">
              <a:xfrm>
                <a:off x="313" y="2581"/>
                <a:ext cx="0" cy="0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61" name="Line 118"/>
              <p:cNvSpPr>
                <a:spLocks noChangeShapeType="1"/>
              </p:cNvSpPr>
              <p:nvPr/>
            </p:nvSpPr>
            <p:spPr bwMode="auto">
              <a:xfrm flipV="1">
                <a:off x="313" y="2575"/>
                <a:ext cx="0" cy="6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62" name="Freeform 119"/>
              <p:cNvSpPr>
                <a:spLocks/>
              </p:cNvSpPr>
              <p:nvPr/>
            </p:nvSpPr>
            <p:spPr bwMode="auto">
              <a:xfrm>
                <a:off x="313" y="2559"/>
                <a:ext cx="6" cy="16"/>
              </a:xfrm>
              <a:custGeom>
                <a:avLst/>
                <a:gdLst>
                  <a:gd name="T0" fmla="*/ 0 w 6"/>
                  <a:gd name="T1" fmla="*/ 16 h 16"/>
                  <a:gd name="T2" fmla="*/ 0 w 6"/>
                  <a:gd name="T3" fmla="*/ 5 h 16"/>
                  <a:gd name="T4" fmla="*/ 6 w 6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6">
                    <a:moveTo>
                      <a:pt x="0" y="16"/>
                    </a:moveTo>
                    <a:lnTo>
                      <a:pt x="0" y="5"/>
                    </a:lnTo>
                    <a:lnTo>
                      <a:pt x="6" y="0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63" name="Freeform 120"/>
              <p:cNvSpPr>
                <a:spLocks/>
              </p:cNvSpPr>
              <p:nvPr/>
            </p:nvSpPr>
            <p:spPr bwMode="auto">
              <a:xfrm>
                <a:off x="319" y="2559"/>
                <a:ext cx="0" cy="11"/>
              </a:xfrm>
              <a:custGeom>
                <a:avLst/>
                <a:gdLst>
                  <a:gd name="T0" fmla="*/ 0 h 11"/>
                  <a:gd name="T1" fmla="*/ 5 h 11"/>
                  <a:gd name="T2" fmla="*/ 11 h 1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1">
                    <a:moveTo>
                      <a:pt x="0" y="0"/>
                    </a:moveTo>
                    <a:lnTo>
                      <a:pt x="0" y="5"/>
                    </a:lnTo>
                    <a:lnTo>
                      <a:pt x="0" y="11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64" name="Line 121"/>
              <p:cNvSpPr>
                <a:spLocks noChangeShapeType="1"/>
              </p:cNvSpPr>
              <p:nvPr/>
            </p:nvSpPr>
            <p:spPr bwMode="auto">
              <a:xfrm>
                <a:off x="319" y="2570"/>
                <a:ext cx="0" cy="0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65" name="Freeform 122"/>
              <p:cNvSpPr>
                <a:spLocks/>
              </p:cNvSpPr>
              <p:nvPr/>
            </p:nvSpPr>
            <p:spPr bwMode="auto">
              <a:xfrm>
                <a:off x="319" y="2553"/>
                <a:ext cx="0" cy="17"/>
              </a:xfrm>
              <a:custGeom>
                <a:avLst/>
                <a:gdLst>
                  <a:gd name="T0" fmla="*/ 17 h 17"/>
                  <a:gd name="T1" fmla="*/ 6 h 17"/>
                  <a:gd name="T2" fmla="*/ 0 h 1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7">
                    <a:moveTo>
                      <a:pt x="0" y="17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66" name="Freeform 123"/>
              <p:cNvSpPr>
                <a:spLocks/>
              </p:cNvSpPr>
              <p:nvPr/>
            </p:nvSpPr>
            <p:spPr bwMode="auto">
              <a:xfrm>
                <a:off x="319" y="2553"/>
                <a:ext cx="0" cy="11"/>
              </a:xfrm>
              <a:custGeom>
                <a:avLst/>
                <a:gdLst>
                  <a:gd name="T0" fmla="*/ 0 h 11"/>
                  <a:gd name="T1" fmla="*/ 6 h 11"/>
                  <a:gd name="T2" fmla="*/ 11 h 1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1">
                    <a:moveTo>
                      <a:pt x="0" y="0"/>
                    </a:moveTo>
                    <a:lnTo>
                      <a:pt x="0" y="6"/>
                    </a:lnTo>
                    <a:lnTo>
                      <a:pt x="0" y="11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67" name="Line 124"/>
              <p:cNvSpPr>
                <a:spLocks noChangeShapeType="1"/>
              </p:cNvSpPr>
              <p:nvPr/>
            </p:nvSpPr>
            <p:spPr bwMode="auto">
              <a:xfrm>
                <a:off x="319" y="2564"/>
                <a:ext cx="0" cy="1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68" name="Freeform 125"/>
              <p:cNvSpPr>
                <a:spLocks/>
              </p:cNvSpPr>
              <p:nvPr/>
            </p:nvSpPr>
            <p:spPr bwMode="auto">
              <a:xfrm>
                <a:off x="319" y="2564"/>
                <a:ext cx="5" cy="0"/>
              </a:xfrm>
              <a:custGeom>
                <a:avLst/>
                <a:gdLst>
                  <a:gd name="T0" fmla="*/ 0 w 5"/>
                  <a:gd name="T1" fmla="*/ 0 w 5"/>
                  <a:gd name="T2" fmla="*/ 5 w 5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69" name="Line 126"/>
              <p:cNvSpPr>
                <a:spLocks noChangeShapeType="1"/>
              </p:cNvSpPr>
              <p:nvPr/>
            </p:nvSpPr>
            <p:spPr bwMode="auto">
              <a:xfrm>
                <a:off x="324" y="2564"/>
                <a:ext cx="1" cy="1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70" name="Line 127"/>
              <p:cNvSpPr>
                <a:spLocks noChangeShapeType="1"/>
              </p:cNvSpPr>
              <p:nvPr/>
            </p:nvSpPr>
            <p:spPr bwMode="auto">
              <a:xfrm>
                <a:off x="324" y="2564"/>
                <a:ext cx="1" cy="1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71" name="Line 128"/>
              <p:cNvSpPr>
                <a:spLocks noChangeShapeType="1"/>
              </p:cNvSpPr>
              <p:nvPr/>
            </p:nvSpPr>
            <p:spPr bwMode="auto">
              <a:xfrm>
                <a:off x="324" y="2564"/>
                <a:ext cx="1" cy="1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72" name="Line 129"/>
              <p:cNvSpPr>
                <a:spLocks noChangeShapeType="1"/>
              </p:cNvSpPr>
              <p:nvPr/>
            </p:nvSpPr>
            <p:spPr bwMode="auto">
              <a:xfrm>
                <a:off x="324" y="2564"/>
                <a:ext cx="1" cy="1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73" name="Line 130"/>
              <p:cNvSpPr>
                <a:spLocks noChangeShapeType="1"/>
              </p:cNvSpPr>
              <p:nvPr/>
            </p:nvSpPr>
            <p:spPr bwMode="auto">
              <a:xfrm flipV="1">
                <a:off x="324" y="2559"/>
                <a:ext cx="1" cy="5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74" name="Freeform 131"/>
              <p:cNvSpPr>
                <a:spLocks/>
              </p:cNvSpPr>
              <p:nvPr/>
            </p:nvSpPr>
            <p:spPr bwMode="auto">
              <a:xfrm>
                <a:off x="324" y="2553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75" name="Freeform 132"/>
              <p:cNvSpPr>
                <a:spLocks/>
              </p:cNvSpPr>
              <p:nvPr/>
            </p:nvSpPr>
            <p:spPr bwMode="auto">
              <a:xfrm>
                <a:off x="330" y="2553"/>
                <a:ext cx="0" cy="6"/>
              </a:xfrm>
              <a:custGeom>
                <a:avLst/>
                <a:gdLst>
                  <a:gd name="T0" fmla="*/ 0 h 6"/>
                  <a:gd name="T1" fmla="*/ 0 h 6"/>
                  <a:gd name="T2" fmla="*/ 6 h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76" name="Line 133"/>
              <p:cNvSpPr>
                <a:spLocks noChangeShapeType="1"/>
              </p:cNvSpPr>
              <p:nvPr/>
            </p:nvSpPr>
            <p:spPr bwMode="auto">
              <a:xfrm>
                <a:off x="330" y="2559"/>
                <a:ext cx="0" cy="0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77" name="Line 134"/>
              <p:cNvSpPr>
                <a:spLocks noChangeShapeType="1"/>
              </p:cNvSpPr>
              <p:nvPr/>
            </p:nvSpPr>
            <p:spPr bwMode="auto">
              <a:xfrm>
                <a:off x="330" y="2559"/>
                <a:ext cx="0" cy="0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78" name="Line 135"/>
              <p:cNvSpPr>
                <a:spLocks noChangeShapeType="1"/>
              </p:cNvSpPr>
              <p:nvPr/>
            </p:nvSpPr>
            <p:spPr bwMode="auto">
              <a:xfrm>
                <a:off x="330" y="2559"/>
                <a:ext cx="0" cy="0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79" name="Freeform 136"/>
              <p:cNvSpPr>
                <a:spLocks/>
              </p:cNvSpPr>
              <p:nvPr/>
            </p:nvSpPr>
            <p:spPr bwMode="auto">
              <a:xfrm>
                <a:off x="330" y="2548"/>
                <a:ext cx="0" cy="11"/>
              </a:xfrm>
              <a:custGeom>
                <a:avLst/>
                <a:gdLst>
                  <a:gd name="T0" fmla="*/ 11 h 11"/>
                  <a:gd name="T1" fmla="*/ 5 h 11"/>
                  <a:gd name="T2" fmla="*/ 0 h 1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1">
                    <a:moveTo>
                      <a:pt x="0" y="11"/>
                    </a:move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80" name="Freeform 137"/>
              <p:cNvSpPr>
                <a:spLocks/>
              </p:cNvSpPr>
              <p:nvPr/>
            </p:nvSpPr>
            <p:spPr bwMode="auto">
              <a:xfrm>
                <a:off x="330" y="2548"/>
                <a:ext cx="5" cy="16"/>
              </a:xfrm>
              <a:custGeom>
                <a:avLst/>
                <a:gdLst>
                  <a:gd name="T0" fmla="*/ 0 w 5"/>
                  <a:gd name="T1" fmla="*/ 0 h 16"/>
                  <a:gd name="T2" fmla="*/ 0 w 5"/>
                  <a:gd name="T3" fmla="*/ 5 h 16"/>
                  <a:gd name="T4" fmla="*/ 5 w 5"/>
                  <a:gd name="T5" fmla="*/ 11 h 16"/>
                  <a:gd name="T6" fmla="*/ 5 w 5"/>
                  <a:gd name="T7" fmla="*/ 16 h 1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16">
                    <a:moveTo>
                      <a:pt x="0" y="0"/>
                    </a:moveTo>
                    <a:lnTo>
                      <a:pt x="0" y="5"/>
                    </a:lnTo>
                    <a:lnTo>
                      <a:pt x="5" y="11"/>
                    </a:lnTo>
                    <a:lnTo>
                      <a:pt x="5" y="16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81" name="Freeform 138"/>
              <p:cNvSpPr>
                <a:spLocks/>
              </p:cNvSpPr>
              <p:nvPr/>
            </p:nvSpPr>
            <p:spPr bwMode="auto">
              <a:xfrm>
                <a:off x="335" y="2553"/>
                <a:ext cx="0" cy="11"/>
              </a:xfrm>
              <a:custGeom>
                <a:avLst/>
                <a:gdLst>
                  <a:gd name="T0" fmla="*/ 11 h 11"/>
                  <a:gd name="T1" fmla="*/ 6 h 11"/>
                  <a:gd name="T2" fmla="*/ 0 h 1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1">
                    <a:moveTo>
                      <a:pt x="0" y="11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82" name="Freeform 139"/>
              <p:cNvSpPr>
                <a:spLocks/>
              </p:cNvSpPr>
              <p:nvPr/>
            </p:nvSpPr>
            <p:spPr bwMode="auto">
              <a:xfrm>
                <a:off x="335" y="2542"/>
                <a:ext cx="0" cy="11"/>
              </a:xfrm>
              <a:custGeom>
                <a:avLst/>
                <a:gdLst>
                  <a:gd name="T0" fmla="*/ 11 h 11"/>
                  <a:gd name="T1" fmla="*/ 6 h 11"/>
                  <a:gd name="T2" fmla="*/ 0 h 1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1">
                    <a:moveTo>
                      <a:pt x="0" y="11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83" name="Freeform 140"/>
              <p:cNvSpPr>
                <a:spLocks/>
              </p:cNvSpPr>
              <p:nvPr/>
            </p:nvSpPr>
            <p:spPr bwMode="auto">
              <a:xfrm>
                <a:off x="335" y="2542"/>
                <a:ext cx="0" cy="28"/>
              </a:xfrm>
              <a:custGeom>
                <a:avLst/>
                <a:gdLst>
                  <a:gd name="T0" fmla="*/ 0 h 28"/>
                  <a:gd name="T1" fmla="*/ 6 h 28"/>
                  <a:gd name="T2" fmla="*/ 11 h 28"/>
                  <a:gd name="T3" fmla="*/ 22 h 28"/>
                  <a:gd name="T4" fmla="*/ 28 h 28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0" r="r" b="b"/>
                <a:pathLst>
                  <a:path h="28">
                    <a:moveTo>
                      <a:pt x="0" y="0"/>
                    </a:moveTo>
                    <a:lnTo>
                      <a:pt x="0" y="6"/>
                    </a:lnTo>
                    <a:lnTo>
                      <a:pt x="0" y="11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84" name="Freeform 141"/>
              <p:cNvSpPr>
                <a:spLocks/>
              </p:cNvSpPr>
              <p:nvPr/>
            </p:nvSpPr>
            <p:spPr bwMode="auto">
              <a:xfrm>
                <a:off x="335" y="2564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85" name="Line 142"/>
              <p:cNvSpPr>
                <a:spLocks noChangeShapeType="1"/>
              </p:cNvSpPr>
              <p:nvPr/>
            </p:nvSpPr>
            <p:spPr bwMode="auto">
              <a:xfrm flipV="1">
                <a:off x="335" y="2559"/>
                <a:ext cx="0" cy="5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86" name="Freeform 143"/>
              <p:cNvSpPr>
                <a:spLocks/>
              </p:cNvSpPr>
              <p:nvPr/>
            </p:nvSpPr>
            <p:spPr bwMode="auto">
              <a:xfrm>
                <a:off x="335" y="2559"/>
                <a:ext cx="6" cy="5"/>
              </a:xfrm>
              <a:custGeom>
                <a:avLst/>
                <a:gdLst>
                  <a:gd name="T0" fmla="*/ 0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lnTo>
                      <a:pt x="0" y="0"/>
                    </a:lnTo>
                    <a:lnTo>
                      <a:pt x="6" y="5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87" name="Line 144"/>
              <p:cNvSpPr>
                <a:spLocks noChangeShapeType="1"/>
              </p:cNvSpPr>
              <p:nvPr/>
            </p:nvSpPr>
            <p:spPr bwMode="auto">
              <a:xfrm flipV="1">
                <a:off x="341" y="2559"/>
                <a:ext cx="0" cy="5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88" name="Line 145"/>
              <p:cNvSpPr>
                <a:spLocks noChangeShapeType="1"/>
              </p:cNvSpPr>
              <p:nvPr/>
            </p:nvSpPr>
            <p:spPr bwMode="auto">
              <a:xfrm>
                <a:off x="341" y="2559"/>
                <a:ext cx="0" cy="5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89" name="Freeform 146"/>
              <p:cNvSpPr>
                <a:spLocks/>
              </p:cNvSpPr>
              <p:nvPr/>
            </p:nvSpPr>
            <p:spPr bwMode="auto">
              <a:xfrm>
                <a:off x="341" y="2553"/>
                <a:ext cx="0" cy="11"/>
              </a:xfrm>
              <a:custGeom>
                <a:avLst/>
                <a:gdLst>
                  <a:gd name="T0" fmla="*/ 11 h 11"/>
                  <a:gd name="T1" fmla="*/ 6 h 11"/>
                  <a:gd name="T2" fmla="*/ 0 h 1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1">
                    <a:moveTo>
                      <a:pt x="0" y="11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90" name="Freeform 147"/>
              <p:cNvSpPr>
                <a:spLocks/>
              </p:cNvSpPr>
              <p:nvPr/>
            </p:nvSpPr>
            <p:spPr bwMode="auto">
              <a:xfrm>
                <a:off x="341" y="2542"/>
                <a:ext cx="0" cy="11"/>
              </a:xfrm>
              <a:custGeom>
                <a:avLst/>
                <a:gdLst>
                  <a:gd name="T0" fmla="*/ 11 h 11"/>
                  <a:gd name="T1" fmla="*/ 6 h 11"/>
                  <a:gd name="T2" fmla="*/ 0 h 1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1">
                    <a:moveTo>
                      <a:pt x="0" y="11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91" name="Freeform 148"/>
              <p:cNvSpPr>
                <a:spLocks/>
              </p:cNvSpPr>
              <p:nvPr/>
            </p:nvSpPr>
            <p:spPr bwMode="auto">
              <a:xfrm>
                <a:off x="341" y="2542"/>
                <a:ext cx="0" cy="6"/>
              </a:xfrm>
              <a:custGeom>
                <a:avLst/>
                <a:gdLst>
                  <a:gd name="T0" fmla="*/ 0 h 6"/>
                  <a:gd name="T1" fmla="*/ 0 h 6"/>
                  <a:gd name="T2" fmla="*/ 6 h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92" name="Freeform 149"/>
              <p:cNvSpPr>
                <a:spLocks/>
              </p:cNvSpPr>
              <p:nvPr/>
            </p:nvSpPr>
            <p:spPr bwMode="auto">
              <a:xfrm>
                <a:off x="341" y="2548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5 w 5"/>
                  <a:gd name="T5" fmla="*/ 5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0" y="0"/>
                    </a:lnTo>
                    <a:lnTo>
                      <a:pt x="5" y="5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93" name="Line 150"/>
              <p:cNvSpPr>
                <a:spLocks noChangeShapeType="1"/>
              </p:cNvSpPr>
              <p:nvPr/>
            </p:nvSpPr>
            <p:spPr bwMode="auto">
              <a:xfrm>
                <a:off x="346" y="2553"/>
                <a:ext cx="1" cy="6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94" name="Line 151"/>
              <p:cNvSpPr>
                <a:spLocks noChangeShapeType="1"/>
              </p:cNvSpPr>
              <p:nvPr/>
            </p:nvSpPr>
            <p:spPr bwMode="auto">
              <a:xfrm>
                <a:off x="346" y="2559"/>
                <a:ext cx="1" cy="0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95" name="Freeform 152"/>
              <p:cNvSpPr>
                <a:spLocks/>
              </p:cNvSpPr>
              <p:nvPr/>
            </p:nvSpPr>
            <p:spPr bwMode="auto">
              <a:xfrm>
                <a:off x="346" y="2542"/>
                <a:ext cx="0" cy="17"/>
              </a:xfrm>
              <a:custGeom>
                <a:avLst/>
                <a:gdLst>
                  <a:gd name="T0" fmla="*/ 17 h 17"/>
                  <a:gd name="T1" fmla="*/ 6 h 17"/>
                  <a:gd name="T2" fmla="*/ 0 h 1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7">
                    <a:moveTo>
                      <a:pt x="0" y="17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96" name="Freeform 153"/>
              <p:cNvSpPr>
                <a:spLocks/>
              </p:cNvSpPr>
              <p:nvPr/>
            </p:nvSpPr>
            <p:spPr bwMode="auto">
              <a:xfrm>
                <a:off x="346" y="2542"/>
                <a:ext cx="0" cy="17"/>
              </a:xfrm>
              <a:custGeom>
                <a:avLst/>
                <a:gdLst>
                  <a:gd name="T0" fmla="*/ 0 h 17"/>
                  <a:gd name="T1" fmla="*/ 0 h 17"/>
                  <a:gd name="T2" fmla="*/ 6 h 17"/>
                  <a:gd name="T3" fmla="*/ 17 h 17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17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7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97" name="Freeform 154"/>
              <p:cNvSpPr>
                <a:spLocks/>
              </p:cNvSpPr>
              <p:nvPr/>
            </p:nvSpPr>
            <p:spPr bwMode="auto">
              <a:xfrm>
                <a:off x="346" y="2542"/>
                <a:ext cx="0" cy="17"/>
              </a:xfrm>
              <a:custGeom>
                <a:avLst/>
                <a:gdLst>
                  <a:gd name="T0" fmla="*/ 17 h 17"/>
                  <a:gd name="T1" fmla="*/ 17 h 17"/>
                  <a:gd name="T2" fmla="*/ 11 h 17"/>
                  <a:gd name="T3" fmla="*/ 6 h 17"/>
                  <a:gd name="T4" fmla="*/ 0 h 17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0" r="r" b="b"/>
                <a:pathLst>
                  <a:path h="17">
                    <a:moveTo>
                      <a:pt x="0" y="17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98" name="Freeform 155"/>
              <p:cNvSpPr>
                <a:spLocks/>
              </p:cNvSpPr>
              <p:nvPr/>
            </p:nvSpPr>
            <p:spPr bwMode="auto">
              <a:xfrm>
                <a:off x="346" y="2542"/>
                <a:ext cx="6" cy="11"/>
              </a:xfrm>
              <a:custGeom>
                <a:avLst/>
                <a:gdLst>
                  <a:gd name="T0" fmla="*/ 0 w 6"/>
                  <a:gd name="T1" fmla="*/ 0 h 11"/>
                  <a:gd name="T2" fmla="*/ 0 w 6"/>
                  <a:gd name="T3" fmla="*/ 0 h 11"/>
                  <a:gd name="T4" fmla="*/ 0 w 6"/>
                  <a:gd name="T5" fmla="*/ 6 h 11"/>
                  <a:gd name="T6" fmla="*/ 6 w 6"/>
                  <a:gd name="T7" fmla="*/ 11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11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1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99" name="Freeform 156"/>
              <p:cNvSpPr>
                <a:spLocks/>
              </p:cNvSpPr>
              <p:nvPr/>
            </p:nvSpPr>
            <p:spPr bwMode="auto">
              <a:xfrm>
                <a:off x="352" y="2548"/>
                <a:ext cx="0" cy="5"/>
              </a:xfrm>
              <a:custGeom>
                <a:avLst/>
                <a:gdLst>
                  <a:gd name="T0" fmla="*/ 5 h 5"/>
                  <a:gd name="T1" fmla="*/ 5 h 5"/>
                  <a:gd name="T2" fmla="*/ 0 h 5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00" name="Line 157"/>
              <p:cNvSpPr>
                <a:spLocks noChangeShapeType="1"/>
              </p:cNvSpPr>
              <p:nvPr/>
            </p:nvSpPr>
            <p:spPr bwMode="auto">
              <a:xfrm>
                <a:off x="352" y="2548"/>
                <a:ext cx="0" cy="0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01" name="Line 158"/>
              <p:cNvSpPr>
                <a:spLocks noChangeShapeType="1"/>
              </p:cNvSpPr>
              <p:nvPr/>
            </p:nvSpPr>
            <p:spPr bwMode="auto">
              <a:xfrm>
                <a:off x="352" y="2548"/>
                <a:ext cx="0" cy="0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02" name="Line 159"/>
              <p:cNvSpPr>
                <a:spLocks noChangeShapeType="1"/>
              </p:cNvSpPr>
              <p:nvPr/>
            </p:nvSpPr>
            <p:spPr bwMode="auto">
              <a:xfrm>
                <a:off x="352" y="2548"/>
                <a:ext cx="0" cy="5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03" name="Freeform 160"/>
              <p:cNvSpPr>
                <a:spLocks/>
              </p:cNvSpPr>
              <p:nvPr/>
            </p:nvSpPr>
            <p:spPr bwMode="auto">
              <a:xfrm>
                <a:off x="352" y="2548"/>
                <a:ext cx="0" cy="5"/>
              </a:xfrm>
              <a:custGeom>
                <a:avLst/>
                <a:gdLst>
                  <a:gd name="T0" fmla="*/ 5 h 5"/>
                  <a:gd name="T1" fmla="*/ 5 h 5"/>
                  <a:gd name="T2" fmla="*/ 0 h 5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04" name="Freeform 161"/>
              <p:cNvSpPr>
                <a:spLocks/>
              </p:cNvSpPr>
              <p:nvPr/>
            </p:nvSpPr>
            <p:spPr bwMode="auto">
              <a:xfrm>
                <a:off x="352" y="2542"/>
                <a:ext cx="5" cy="6"/>
              </a:xfrm>
              <a:custGeom>
                <a:avLst/>
                <a:gdLst>
                  <a:gd name="T0" fmla="*/ 0 w 5"/>
                  <a:gd name="T1" fmla="*/ 6 h 6"/>
                  <a:gd name="T2" fmla="*/ 0 w 5"/>
                  <a:gd name="T3" fmla="*/ 0 h 6"/>
                  <a:gd name="T4" fmla="*/ 5 w 5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0" y="6"/>
                    </a:moveTo>
                    <a:lnTo>
                      <a:pt x="0" y="0"/>
                    </a:lnTo>
                    <a:lnTo>
                      <a:pt x="5" y="0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05" name="Line 162"/>
              <p:cNvSpPr>
                <a:spLocks noChangeShapeType="1"/>
              </p:cNvSpPr>
              <p:nvPr/>
            </p:nvSpPr>
            <p:spPr bwMode="auto">
              <a:xfrm>
                <a:off x="357" y="2542"/>
                <a:ext cx="1" cy="0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06" name="Line 163"/>
              <p:cNvSpPr>
                <a:spLocks noChangeShapeType="1"/>
              </p:cNvSpPr>
              <p:nvPr/>
            </p:nvSpPr>
            <p:spPr bwMode="auto">
              <a:xfrm flipV="1">
                <a:off x="357" y="2536"/>
                <a:ext cx="0" cy="6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07" name="Line 164"/>
              <p:cNvSpPr>
                <a:spLocks noChangeShapeType="1"/>
              </p:cNvSpPr>
              <p:nvPr/>
            </p:nvSpPr>
            <p:spPr bwMode="auto">
              <a:xfrm>
                <a:off x="357" y="2536"/>
                <a:ext cx="1" cy="1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08" name="Line 165"/>
              <p:cNvSpPr>
                <a:spLocks noChangeShapeType="1"/>
              </p:cNvSpPr>
              <p:nvPr/>
            </p:nvSpPr>
            <p:spPr bwMode="auto">
              <a:xfrm>
                <a:off x="357" y="2536"/>
                <a:ext cx="1" cy="1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09" name="Line 166"/>
              <p:cNvSpPr>
                <a:spLocks noChangeShapeType="1"/>
              </p:cNvSpPr>
              <p:nvPr/>
            </p:nvSpPr>
            <p:spPr bwMode="auto">
              <a:xfrm>
                <a:off x="357" y="2536"/>
                <a:ext cx="1" cy="6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10" name="Freeform 167"/>
              <p:cNvSpPr>
                <a:spLocks/>
              </p:cNvSpPr>
              <p:nvPr/>
            </p:nvSpPr>
            <p:spPr bwMode="auto">
              <a:xfrm>
                <a:off x="357" y="2542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6 w 6"/>
                  <a:gd name="T5" fmla="*/ 6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6" y="6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11" name="Freeform 168"/>
              <p:cNvSpPr>
                <a:spLocks/>
              </p:cNvSpPr>
              <p:nvPr/>
            </p:nvSpPr>
            <p:spPr bwMode="auto">
              <a:xfrm>
                <a:off x="363" y="2531"/>
                <a:ext cx="0" cy="17"/>
              </a:xfrm>
              <a:custGeom>
                <a:avLst/>
                <a:gdLst>
                  <a:gd name="T0" fmla="*/ 17 h 17"/>
                  <a:gd name="T1" fmla="*/ 11 h 17"/>
                  <a:gd name="T2" fmla="*/ 5 h 17"/>
                  <a:gd name="T3" fmla="*/ 0 h 17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17">
                    <a:moveTo>
                      <a:pt x="0" y="17"/>
                    </a:moveTo>
                    <a:lnTo>
                      <a:pt x="0" y="11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12" name="Freeform 169"/>
              <p:cNvSpPr>
                <a:spLocks/>
              </p:cNvSpPr>
              <p:nvPr/>
            </p:nvSpPr>
            <p:spPr bwMode="auto">
              <a:xfrm>
                <a:off x="363" y="2531"/>
                <a:ext cx="0" cy="17"/>
              </a:xfrm>
              <a:custGeom>
                <a:avLst/>
                <a:gdLst>
                  <a:gd name="T0" fmla="*/ 0 h 17"/>
                  <a:gd name="T1" fmla="*/ 0 h 17"/>
                  <a:gd name="T2" fmla="*/ 5 h 17"/>
                  <a:gd name="T3" fmla="*/ 17 h 17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17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7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13" name="Line 170"/>
              <p:cNvSpPr>
                <a:spLocks noChangeShapeType="1"/>
              </p:cNvSpPr>
              <p:nvPr/>
            </p:nvSpPr>
            <p:spPr bwMode="auto">
              <a:xfrm>
                <a:off x="363" y="2548"/>
                <a:ext cx="0" cy="5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14" name="Line 171"/>
              <p:cNvSpPr>
                <a:spLocks noChangeShapeType="1"/>
              </p:cNvSpPr>
              <p:nvPr/>
            </p:nvSpPr>
            <p:spPr bwMode="auto">
              <a:xfrm>
                <a:off x="363" y="2553"/>
                <a:ext cx="0" cy="6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15" name="Freeform 172"/>
              <p:cNvSpPr>
                <a:spLocks/>
              </p:cNvSpPr>
              <p:nvPr/>
            </p:nvSpPr>
            <p:spPr bwMode="auto">
              <a:xfrm>
                <a:off x="363" y="2536"/>
                <a:ext cx="0" cy="23"/>
              </a:xfrm>
              <a:custGeom>
                <a:avLst/>
                <a:gdLst>
                  <a:gd name="T0" fmla="*/ 23 h 23"/>
                  <a:gd name="T1" fmla="*/ 17 h 23"/>
                  <a:gd name="T2" fmla="*/ 12 h 23"/>
                  <a:gd name="T3" fmla="*/ 0 h 23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23">
                    <a:moveTo>
                      <a:pt x="0" y="23"/>
                    </a:moveTo>
                    <a:lnTo>
                      <a:pt x="0" y="17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16" name="Freeform 173"/>
              <p:cNvSpPr>
                <a:spLocks/>
              </p:cNvSpPr>
              <p:nvPr/>
            </p:nvSpPr>
            <p:spPr bwMode="auto">
              <a:xfrm>
                <a:off x="363" y="2531"/>
                <a:ext cx="6" cy="5"/>
              </a:xfrm>
              <a:custGeom>
                <a:avLst/>
                <a:gdLst>
                  <a:gd name="T0" fmla="*/ 0 w 6"/>
                  <a:gd name="T1" fmla="*/ 5 h 5"/>
                  <a:gd name="T2" fmla="*/ 0 w 6"/>
                  <a:gd name="T3" fmla="*/ 0 h 5"/>
                  <a:gd name="T4" fmla="*/ 6 w 6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17" name="Line 174"/>
              <p:cNvSpPr>
                <a:spLocks noChangeShapeType="1"/>
              </p:cNvSpPr>
              <p:nvPr/>
            </p:nvSpPr>
            <p:spPr bwMode="auto">
              <a:xfrm>
                <a:off x="369" y="2531"/>
                <a:ext cx="0" cy="0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18" name="Freeform 175"/>
              <p:cNvSpPr>
                <a:spLocks/>
              </p:cNvSpPr>
              <p:nvPr/>
            </p:nvSpPr>
            <p:spPr bwMode="auto">
              <a:xfrm>
                <a:off x="369" y="2531"/>
                <a:ext cx="0" cy="17"/>
              </a:xfrm>
              <a:custGeom>
                <a:avLst/>
                <a:gdLst>
                  <a:gd name="T0" fmla="*/ 0 h 17"/>
                  <a:gd name="T1" fmla="*/ 5 h 17"/>
                  <a:gd name="T2" fmla="*/ 11 h 17"/>
                  <a:gd name="T3" fmla="*/ 17 h 17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17">
                    <a:moveTo>
                      <a:pt x="0" y="0"/>
                    </a:moveTo>
                    <a:lnTo>
                      <a:pt x="0" y="5"/>
                    </a:lnTo>
                    <a:lnTo>
                      <a:pt x="0" y="11"/>
                    </a:lnTo>
                    <a:lnTo>
                      <a:pt x="0" y="17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19" name="Freeform 176"/>
              <p:cNvSpPr>
                <a:spLocks/>
              </p:cNvSpPr>
              <p:nvPr/>
            </p:nvSpPr>
            <p:spPr bwMode="auto">
              <a:xfrm>
                <a:off x="369" y="2514"/>
                <a:ext cx="0" cy="34"/>
              </a:xfrm>
              <a:custGeom>
                <a:avLst/>
                <a:gdLst>
                  <a:gd name="T0" fmla="*/ 34 h 34"/>
                  <a:gd name="T1" fmla="*/ 28 h 34"/>
                  <a:gd name="T2" fmla="*/ 17 h 34"/>
                  <a:gd name="T3" fmla="*/ 6 h 34"/>
                  <a:gd name="T4" fmla="*/ 0 h 34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0" r="r" b="b"/>
                <a:pathLst>
                  <a:path h="34">
                    <a:moveTo>
                      <a:pt x="0" y="34"/>
                    </a:moveTo>
                    <a:lnTo>
                      <a:pt x="0" y="28"/>
                    </a:lnTo>
                    <a:lnTo>
                      <a:pt x="0" y="17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20" name="Freeform 177"/>
              <p:cNvSpPr>
                <a:spLocks/>
              </p:cNvSpPr>
              <p:nvPr/>
            </p:nvSpPr>
            <p:spPr bwMode="auto">
              <a:xfrm>
                <a:off x="369" y="2514"/>
                <a:ext cx="0" cy="22"/>
              </a:xfrm>
              <a:custGeom>
                <a:avLst/>
                <a:gdLst>
                  <a:gd name="T0" fmla="*/ 0 h 22"/>
                  <a:gd name="T1" fmla="*/ 0 h 22"/>
                  <a:gd name="T2" fmla="*/ 11 h 22"/>
                  <a:gd name="T3" fmla="*/ 17 h 22"/>
                  <a:gd name="T4" fmla="*/ 22 h 2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0" r="r" b="b"/>
                <a:pathLst>
                  <a:path h="22">
                    <a:moveTo>
                      <a:pt x="0" y="0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2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21" name="Line 178"/>
              <p:cNvSpPr>
                <a:spLocks noChangeShapeType="1"/>
              </p:cNvSpPr>
              <p:nvPr/>
            </p:nvSpPr>
            <p:spPr bwMode="auto">
              <a:xfrm>
                <a:off x="369" y="2536"/>
                <a:ext cx="0" cy="1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22" name="Freeform 179"/>
              <p:cNvSpPr>
                <a:spLocks/>
              </p:cNvSpPr>
              <p:nvPr/>
            </p:nvSpPr>
            <p:spPr bwMode="auto">
              <a:xfrm>
                <a:off x="369" y="2520"/>
                <a:ext cx="5" cy="16"/>
              </a:xfrm>
              <a:custGeom>
                <a:avLst/>
                <a:gdLst>
                  <a:gd name="T0" fmla="*/ 0 w 5"/>
                  <a:gd name="T1" fmla="*/ 16 h 16"/>
                  <a:gd name="T2" fmla="*/ 0 w 5"/>
                  <a:gd name="T3" fmla="*/ 5 h 16"/>
                  <a:gd name="T4" fmla="*/ 5 w 5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16">
                    <a:moveTo>
                      <a:pt x="0" y="16"/>
                    </a:moveTo>
                    <a:lnTo>
                      <a:pt x="0" y="5"/>
                    </a:lnTo>
                    <a:lnTo>
                      <a:pt x="5" y="0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23" name="Freeform 180"/>
              <p:cNvSpPr>
                <a:spLocks/>
              </p:cNvSpPr>
              <p:nvPr/>
            </p:nvSpPr>
            <p:spPr bwMode="auto">
              <a:xfrm>
                <a:off x="374" y="2520"/>
                <a:ext cx="0" cy="16"/>
              </a:xfrm>
              <a:custGeom>
                <a:avLst/>
                <a:gdLst>
                  <a:gd name="T0" fmla="*/ 0 h 16"/>
                  <a:gd name="T1" fmla="*/ 0 h 16"/>
                  <a:gd name="T2" fmla="*/ 5 h 16"/>
                  <a:gd name="T3" fmla="*/ 11 h 16"/>
                  <a:gd name="T4" fmla="*/ 16 h 16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0" r="r" b="b"/>
                <a:pathLst>
                  <a:path h="16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6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24" name="Freeform 181"/>
              <p:cNvSpPr>
                <a:spLocks/>
              </p:cNvSpPr>
              <p:nvPr/>
            </p:nvSpPr>
            <p:spPr bwMode="auto">
              <a:xfrm>
                <a:off x="374" y="2531"/>
                <a:ext cx="0" cy="5"/>
              </a:xfrm>
              <a:custGeom>
                <a:avLst/>
                <a:gdLst>
                  <a:gd name="T0" fmla="*/ 5 h 5"/>
                  <a:gd name="T1" fmla="*/ 5 h 5"/>
                  <a:gd name="T2" fmla="*/ 0 h 5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25" name="Freeform 182"/>
              <p:cNvSpPr>
                <a:spLocks/>
              </p:cNvSpPr>
              <p:nvPr/>
            </p:nvSpPr>
            <p:spPr bwMode="auto">
              <a:xfrm>
                <a:off x="374" y="2531"/>
                <a:ext cx="0" cy="11"/>
              </a:xfrm>
              <a:custGeom>
                <a:avLst/>
                <a:gdLst>
                  <a:gd name="T0" fmla="*/ 0 h 11"/>
                  <a:gd name="T1" fmla="*/ 5 h 11"/>
                  <a:gd name="T2" fmla="*/ 11 h 1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1">
                    <a:moveTo>
                      <a:pt x="0" y="0"/>
                    </a:moveTo>
                    <a:lnTo>
                      <a:pt x="0" y="5"/>
                    </a:lnTo>
                    <a:lnTo>
                      <a:pt x="0" y="11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26" name="Line 183"/>
              <p:cNvSpPr>
                <a:spLocks noChangeShapeType="1"/>
              </p:cNvSpPr>
              <p:nvPr/>
            </p:nvSpPr>
            <p:spPr bwMode="auto">
              <a:xfrm>
                <a:off x="374" y="2542"/>
                <a:ext cx="0" cy="0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27" name="Freeform 184"/>
              <p:cNvSpPr>
                <a:spLocks/>
              </p:cNvSpPr>
              <p:nvPr/>
            </p:nvSpPr>
            <p:spPr bwMode="auto">
              <a:xfrm>
                <a:off x="374" y="2531"/>
                <a:ext cx="0" cy="11"/>
              </a:xfrm>
              <a:custGeom>
                <a:avLst/>
                <a:gdLst>
                  <a:gd name="T0" fmla="*/ 11 h 11"/>
                  <a:gd name="T1" fmla="*/ 5 h 11"/>
                  <a:gd name="T2" fmla="*/ 0 h 1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1">
                    <a:moveTo>
                      <a:pt x="0" y="11"/>
                    </a:move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28" name="Freeform 185"/>
              <p:cNvSpPr>
                <a:spLocks/>
              </p:cNvSpPr>
              <p:nvPr/>
            </p:nvSpPr>
            <p:spPr bwMode="auto">
              <a:xfrm>
                <a:off x="374" y="2531"/>
                <a:ext cx="6" cy="11"/>
              </a:xfrm>
              <a:custGeom>
                <a:avLst/>
                <a:gdLst>
                  <a:gd name="T0" fmla="*/ 0 w 6"/>
                  <a:gd name="T1" fmla="*/ 0 h 11"/>
                  <a:gd name="T2" fmla="*/ 0 w 6"/>
                  <a:gd name="T3" fmla="*/ 5 h 11"/>
                  <a:gd name="T4" fmla="*/ 6 w 6"/>
                  <a:gd name="T5" fmla="*/ 11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1">
                    <a:moveTo>
                      <a:pt x="0" y="0"/>
                    </a:moveTo>
                    <a:lnTo>
                      <a:pt x="0" y="5"/>
                    </a:lnTo>
                    <a:lnTo>
                      <a:pt x="6" y="11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29" name="Freeform 186"/>
              <p:cNvSpPr>
                <a:spLocks/>
              </p:cNvSpPr>
              <p:nvPr/>
            </p:nvSpPr>
            <p:spPr bwMode="auto">
              <a:xfrm>
                <a:off x="380" y="2531"/>
                <a:ext cx="0" cy="11"/>
              </a:xfrm>
              <a:custGeom>
                <a:avLst/>
                <a:gdLst>
                  <a:gd name="T0" fmla="*/ 11 h 11"/>
                  <a:gd name="T1" fmla="*/ 5 h 11"/>
                  <a:gd name="T2" fmla="*/ 0 h 1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1">
                    <a:moveTo>
                      <a:pt x="0" y="11"/>
                    </a:move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30" name="Line 187"/>
              <p:cNvSpPr>
                <a:spLocks noChangeShapeType="1"/>
              </p:cNvSpPr>
              <p:nvPr/>
            </p:nvSpPr>
            <p:spPr bwMode="auto">
              <a:xfrm>
                <a:off x="380" y="2531"/>
                <a:ext cx="0" cy="0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31" name="Line 188"/>
              <p:cNvSpPr>
                <a:spLocks noChangeShapeType="1"/>
              </p:cNvSpPr>
              <p:nvPr/>
            </p:nvSpPr>
            <p:spPr bwMode="auto">
              <a:xfrm>
                <a:off x="380" y="2531"/>
                <a:ext cx="0" cy="0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32" name="Line 189"/>
              <p:cNvSpPr>
                <a:spLocks noChangeShapeType="1"/>
              </p:cNvSpPr>
              <p:nvPr/>
            </p:nvSpPr>
            <p:spPr bwMode="auto">
              <a:xfrm flipV="1">
                <a:off x="380" y="2525"/>
                <a:ext cx="0" cy="6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33" name="Freeform 190"/>
              <p:cNvSpPr>
                <a:spLocks/>
              </p:cNvSpPr>
              <p:nvPr/>
            </p:nvSpPr>
            <p:spPr bwMode="auto">
              <a:xfrm>
                <a:off x="380" y="2525"/>
                <a:ext cx="0" cy="6"/>
              </a:xfrm>
              <a:custGeom>
                <a:avLst/>
                <a:gdLst>
                  <a:gd name="T0" fmla="*/ 0 h 6"/>
                  <a:gd name="T1" fmla="*/ 0 h 6"/>
                  <a:gd name="T2" fmla="*/ 6 h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34" name="Freeform 191"/>
              <p:cNvSpPr>
                <a:spLocks/>
              </p:cNvSpPr>
              <p:nvPr/>
            </p:nvSpPr>
            <p:spPr bwMode="auto">
              <a:xfrm>
                <a:off x="380" y="2525"/>
                <a:ext cx="5" cy="6"/>
              </a:xfrm>
              <a:custGeom>
                <a:avLst/>
                <a:gdLst>
                  <a:gd name="T0" fmla="*/ 0 w 5"/>
                  <a:gd name="T1" fmla="*/ 6 h 6"/>
                  <a:gd name="T2" fmla="*/ 0 w 5"/>
                  <a:gd name="T3" fmla="*/ 6 h 6"/>
                  <a:gd name="T4" fmla="*/ 5 w 5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5535" name="Group 392"/>
              <p:cNvGrpSpPr>
                <a:grpSpLocks/>
              </p:cNvGrpSpPr>
              <p:nvPr/>
            </p:nvGrpSpPr>
            <p:grpSpPr bwMode="auto">
              <a:xfrm>
                <a:off x="385" y="1381"/>
                <a:ext cx="183" cy="1155"/>
                <a:chOff x="385" y="1381"/>
                <a:chExt cx="183" cy="1155"/>
              </a:xfrm>
            </p:grpSpPr>
            <p:sp>
              <p:nvSpPr>
                <p:cNvPr id="8417" name="Line 192"/>
                <p:cNvSpPr>
                  <a:spLocks noChangeShapeType="1"/>
                </p:cNvSpPr>
                <p:nvPr/>
              </p:nvSpPr>
              <p:spPr bwMode="auto">
                <a:xfrm>
                  <a:off x="385" y="2525"/>
                  <a:ext cx="1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18" name="Line 193"/>
                <p:cNvSpPr>
                  <a:spLocks noChangeShapeType="1"/>
                </p:cNvSpPr>
                <p:nvPr/>
              </p:nvSpPr>
              <p:spPr bwMode="auto">
                <a:xfrm>
                  <a:off x="385" y="2525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19" name="Freeform 194"/>
                <p:cNvSpPr>
                  <a:spLocks/>
                </p:cNvSpPr>
                <p:nvPr/>
              </p:nvSpPr>
              <p:spPr bwMode="auto">
                <a:xfrm>
                  <a:off x="385" y="2525"/>
                  <a:ext cx="0" cy="6"/>
                </a:xfrm>
                <a:custGeom>
                  <a:avLst/>
                  <a:gdLst>
                    <a:gd name="T0" fmla="*/ 6 h 6"/>
                    <a:gd name="T1" fmla="*/ 6 h 6"/>
                    <a:gd name="T2" fmla="*/ 0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20" name="Line 195"/>
                <p:cNvSpPr>
                  <a:spLocks noChangeShapeType="1"/>
                </p:cNvSpPr>
                <p:nvPr/>
              </p:nvSpPr>
              <p:spPr bwMode="auto">
                <a:xfrm>
                  <a:off x="385" y="2525"/>
                  <a:ext cx="1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21" name="Freeform 196"/>
                <p:cNvSpPr>
                  <a:spLocks/>
                </p:cNvSpPr>
                <p:nvPr/>
              </p:nvSpPr>
              <p:spPr bwMode="auto">
                <a:xfrm>
                  <a:off x="385" y="2525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22" name="Freeform 197"/>
                <p:cNvSpPr>
                  <a:spLocks/>
                </p:cNvSpPr>
                <p:nvPr/>
              </p:nvSpPr>
              <p:spPr bwMode="auto">
                <a:xfrm>
                  <a:off x="385" y="2531"/>
                  <a:ext cx="6" cy="0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23" name="Freeform 198"/>
                <p:cNvSpPr>
                  <a:spLocks/>
                </p:cNvSpPr>
                <p:nvPr/>
              </p:nvSpPr>
              <p:spPr bwMode="auto">
                <a:xfrm>
                  <a:off x="391" y="2520"/>
                  <a:ext cx="0" cy="11"/>
                </a:xfrm>
                <a:custGeom>
                  <a:avLst/>
                  <a:gdLst>
                    <a:gd name="T0" fmla="*/ 11 h 11"/>
                    <a:gd name="T1" fmla="*/ 5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24" name="Freeform 199"/>
                <p:cNvSpPr>
                  <a:spLocks/>
                </p:cNvSpPr>
                <p:nvPr/>
              </p:nvSpPr>
              <p:spPr bwMode="auto">
                <a:xfrm>
                  <a:off x="391" y="2520"/>
                  <a:ext cx="0" cy="5"/>
                </a:xfrm>
                <a:custGeom>
                  <a:avLst/>
                  <a:gdLst>
                    <a:gd name="T0" fmla="*/ 0 h 5"/>
                    <a:gd name="T1" fmla="*/ 0 h 5"/>
                    <a:gd name="T2" fmla="*/ 5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25" name="Line 200"/>
                <p:cNvSpPr>
                  <a:spLocks noChangeShapeType="1"/>
                </p:cNvSpPr>
                <p:nvPr/>
              </p:nvSpPr>
              <p:spPr bwMode="auto">
                <a:xfrm>
                  <a:off x="391" y="2525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26" name="Line 201"/>
                <p:cNvSpPr>
                  <a:spLocks noChangeShapeType="1"/>
                </p:cNvSpPr>
                <p:nvPr/>
              </p:nvSpPr>
              <p:spPr bwMode="auto">
                <a:xfrm>
                  <a:off x="391" y="2525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27" name="Line 202"/>
                <p:cNvSpPr>
                  <a:spLocks noChangeShapeType="1"/>
                </p:cNvSpPr>
                <p:nvPr/>
              </p:nvSpPr>
              <p:spPr bwMode="auto">
                <a:xfrm>
                  <a:off x="391" y="2531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28" name="Freeform 203"/>
                <p:cNvSpPr>
                  <a:spLocks/>
                </p:cNvSpPr>
                <p:nvPr/>
              </p:nvSpPr>
              <p:spPr bwMode="auto">
                <a:xfrm>
                  <a:off x="391" y="2520"/>
                  <a:ext cx="5" cy="16"/>
                </a:xfrm>
                <a:custGeom>
                  <a:avLst/>
                  <a:gdLst>
                    <a:gd name="T0" fmla="*/ 0 w 5"/>
                    <a:gd name="T1" fmla="*/ 16 h 16"/>
                    <a:gd name="T2" fmla="*/ 0 w 5"/>
                    <a:gd name="T3" fmla="*/ 11 h 16"/>
                    <a:gd name="T4" fmla="*/ 5 w 5"/>
                    <a:gd name="T5" fmla="*/ 0 h 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16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29" name="Freeform 204"/>
                <p:cNvSpPr>
                  <a:spLocks/>
                </p:cNvSpPr>
                <p:nvPr/>
              </p:nvSpPr>
              <p:spPr bwMode="auto">
                <a:xfrm>
                  <a:off x="396" y="2509"/>
                  <a:ext cx="0" cy="11"/>
                </a:xfrm>
                <a:custGeom>
                  <a:avLst/>
                  <a:gdLst>
                    <a:gd name="T0" fmla="*/ 11 h 11"/>
                    <a:gd name="T1" fmla="*/ 5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30" name="Freeform 205"/>
                <p:cNvSpPr>
                  <a:spLocks/>
                </p:cNvSpPr>
                <p:nvPr/>
              </p:nvSpPr>
              <p:spPr bwMode="auto">
                <a:xfrm>
                  <a:off x="396" y="2509"/>
                  <a:ext cx="0" cy="16"/>
                </a:xfrm>
                <a:custGeom>
                  <a:avLst/>
                  <a:gdLst>
                    <a:gd name="T0" fmla="*/ 0 h 16"/>
                    <a:gd name="T1" fmla="*/ 5 h 16"/>
                    <a:gd name="T2" fmla="*/ 11 h 16"/>
                    <a:gd name="T3" fmla="*/ 16 h 16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6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31" name="Freeform 206"/>
                <p:cNvSpPr>
                  <a:spLocks/>
                </p:cNvSpPr>
                <p:nvPr/>
              </p:nvSpPr>
              <p:spPr bwMode="auto">
                <a:xfrm>
                  <a:off x="396" y="2514"/>
                  <a:ext cx="0" cy="11"/>
                </a:xfrm>
                <a:custGeom>
                  <a:avLst/>
                  <a:gdLst>
                    <a:gd name="T0" fmla="*/ 11 h 11"/>
                    <a:gd name="T1" fmla="*/ 11 h 11"/>
                    <a:gd name="T2" fmla="*/ 6 h 11"/>
                    <a:gd name="T3" fmla="*/ 0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32" name="Freeform 207"/>
                <p:cNvSpPr>
                  <a:spLocks/>
                </p:cNvSpPr>
                <p:nvPr/>
              </p:nvSpPr>
              <p:spPr bwMode="auto">
                <a:xfrm>
                  <a:off x="396" y="2514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33" name="Line 208"/>
                <p:cNvSpPr>
                  <a:spLocks noChangeShapeType="1"/>
                </p:cNvSpPr>
                <p:nvPr/>
              </p:nvSpPr>
              <p:spPr bwMode="auto">
                <a:xfrm>
                  <a:off x="396" y="2520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34" name="Freeform 209"/>
                <p:cNvSpPr>
                  <a:spLocks/>
                </p:cNvSpPr>
                <p:nvPr/>
              </p:nvSpPr>
              <p:spPr bwMode="auto">
                <a:xfrm>
                  <a:off x="396" y="2520"/>
                  <a:ext cx="6" cy="0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35" name="Line 210"/>
                <p:cNvSpPr>
                  <a:spLocks noChangeShapeType="1"/>
                </p:cNvSpPr>
                <p:nvPr/>
              </p:nvSpPr>
              <p:spPr bwMode="auto">
                <a:xfrm>
                  <a:off x="402" y="2520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36" name="Freeform 211"/>
                <p:cNvSpPr>
                  <a:spLocks/>
                </p:cNvSpPr>
                <p:nvPr/>
              </p:nvSpPr>
              <p:spPr bwMode="auto">
                <a:xfrm>
                  <a:off x="402" y="2498"/>
                  <a:ext cx="0" cy="27"/>
                </a:xfrm>
                <a:custGeom>
                  <a:avLst/>
                  <a:gdLst>
                    <a:gd name="T0" fmla="*/ 27 h 27"/>
                    <a:gd name="T1" fmla="*/ 22 h 27"/>
                    <a:gd name="T2" fmla="*/ 11 h 27"/>
                    <a:gd name="T3" fmla="*/ 5 h 27"/>
                    <a:gd name="T4" fmla="*/ 0 h 2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7">
                      <a:moveTo>
                        <a:pt x="0" y="27"/>
                      </a:move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37" name="Freeform 212"/>
                <p:cNvSpPr>
                  <a:spLocks/>
                </p:cNvSpPr>
                <p:nvPr/>
              </p:nvSpPr>
              <p:spPr bwMode="auto">
                <a:xfrm>
                  <a:off x="402" y="2498"/>
                  <a:ext cx="0" cy="16"/>
                </a:xfrm>
                <a:custGeom>
                  <a:avLst/>
                  <a:gdLst>
                    <a:gd name="T0" fmla="*/ 0 h 16"/>
                    <a:gd name="T1" fmla="*/ 0 h 16"/>
                    <a:gd name="T2" fmla="*/ 5 h 16"/>
                    <a:gd name="T3" fmla="*/ 11 h 16"/>
                    <a:gd name="T4" fmla="*/ 16 h 16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1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38" name="Freeform 213"/>
                <p:cNvSpPr>
                  <a:spLocks/>
                </p:cNvSpPr>
                <p:nvPr/>
              </p:nvSpPr>
              <p:spPr bwMode="auto">
                <a:xfrm>
                  <a:off x="402" y="2503"/>
                  <a:ext cx="0" cy="11"/>
                </a:xfrm>
                <a:custGeom>
                  <a:avLst/>
                  <a:gdLst>
                    <a:gd name="T0" fmla="*/ 11 h 11"/>
                    <a:gd name="T1" fmla="*/ 11 h 11"/>
                    <a:gd name="T2" fmla="*/ 6 h 11"/>
                    <a:gd name="T3" fmla="*/ 0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39" name="Freeform 214"/>
                <p:cNvSpPr>
                  <a:spLocks/>
                </p:cNvSpPr>
                <p:nvPr/>
              </p:nvSpPr>
              <p:spPr bwMode="auto">
                <a:xfrm>
                  <a:off x="402" y="2503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40" name="Freeform 215"/>
                <p:cNvSpPr>
                  <a:spLocks/>
                </p:cNvSpPr>
                <p:nvPr/>
              </p:nvSpPr>
              <p:spPr bwMode="auto">
                <a:xfrm>
                  <a:off x="402" y="2509"/>
                  <a:ext cx="5" cy="11"/>
                </a:xfrm>
                <a:custGeom>
                  <a:avLst/>
                  <a:gdLst>
                    <a:gd name="T0" fmla="*/ 0 w 5"/>
                    <a:gd name="T1" fmla="*/ 0 h 11"/>
                    <a:gd name="T2" fmla="*/ 0 w 5"/>
                    <a:gd name="T3" fmla="*/ 5 h 11"/>
                    <a:gd name="T4" fmla="*/ 5 w 5"/>
                    <a:gd name="T5" fmla="*/ 11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41" name="Freeform 216"/>
                <p:cNvSpPr>
                  <a:spLocks/>
                </p:cNvSpPr>
                <p:nvPr/>
              </p:nvSpPr>
              <p:spPr bwMode="auto">
                <a:xfrm>
                  <a:off x="407" y="2514"/>
                  <a:ext cx="0" cy="6"/>
                </a:xfrm>
                <a:custGeom>
                  <a:avLst/>
                  <a:gdLst>
                    <a:gd name="T0" fmla="*/ 6 h 6"/>
                    <a:gd name="T1" fmla="*/ 6 h 6"/>
                    <a:gd name="T2" fmla="*/ 0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42" name="Line 217"/>
                <p:cNvSpPr>
                  <a:spLocks noChangeShapeType="1"/>
                </p:cNvSpPr>
                <p:nvPr/>
              </p:nvSpPr>
              <p:spPr bwMode="auto">
                <a:xfrm flipV="1">
                  <a:off x="407" y="2509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43" name="Freeform 218"/>
                <p:cNvSpPr>
                  <a:spLocks/>
                </p:cNvSpPr>
                <p:nvPr/>
              </p:nvSpPr>
              <p:spPr bwMode="auto">
                <a:xfrm>
                  <a:off x="407" y="2509"/>
                  <a:ext cx="0" cy="16"/>
                </a:xfrm>
                <a:custGeom>
                  <a:avLst/>
                  <a:gdLst>
                    <a:gd name="T0" fmla="*/ 0 h 16"/>
                    <a:gd name="T1" fmla="*/ 5 h 16"/>
                    <a:gd name="T2" fmla="*/ 11 h 16"/>
                    <a:gd name="T3" fmla="*/ 16 h 16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6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44" name="Freeform 219"/>
                <p:cNvSpPr>
                  <a:spLocks/>
                </p:cNvSpPr>
                <p:nvPr/>
              </p:nvSpPr>
              <p:spPr bwMode="auto">
                <a:xfrm>
                  <a:off x="407" y="2509"/>
                  <a:ext cx="0" cy="16"/>
                </a:xfrm>
                <a:custGeom>
                  <a:avLst/>
                  <a:gdLst>
                    <a:gd name="T0" fmla="*/ 16 h 16"/>
                    <a:gd name="T1" fmla="*/ 16 h 16"/>
                    <a:gd name="T2" fmla="*/ 11 h 16"/>
                    <a:gd name="T3" fmla="*/ 0 h 16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6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45" name="Line 220"/>
                <p:cNvSpPr>
                  <a:spLocks noChangeShapeType="1"/>
                </p:cNvSpPr>
                <p:nvPr/>
              </p:nvSpPr>
              <p:spPr bwMode="auto">
                <a:xfrm>
                  <a:off x="407" y="2509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46" name="Freeform 221"/>
                <p:cNvSpPr>
                  <a:spLocks/>
                </p:cNvSpPr>
                <p:nvPr/>
              </p:nvSpPr>
              <p:spPr bwMode="auto">
                <a:xfrm>
                  <a:off x="407" y="2509"/>
                  <a:ext cx="6" cy="0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47" name="Line 222"/>
                <p:cNvSpPr>
                  <a:spLocks noChangeShapeType="1"/>
                </p:cNvSpPr>
                <p:nvPr/>
              </p:nvSpPr>
              <p:spPr bwMode="auto">
                <a:xfrm flipV="1">
                  <a:off x="413" y="2503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48" name="Freeform 223"/>
                <p:cNvSpPr>
                  <a:spLocks/>
                </p:cNvSpPr>
                <p:nvPr/>
              </p:nvSpPr>
              <p:spPr bwMode="auto">
                <a:xfrm>
                  <a:off x="413" y="2503"/>
                  <a:ext cx="0" cy="17"/>
                </a:xfrm>
                <a:custGeom>
                  <a:avLst/>
                  <a:gdLst>
                    <a:gd name="T0" fmla="*/ 0 h 17"/>
                    <a:gd name="T1" fmla="*/ 6 h 17"/>
                    <a:gd name="T2" fmla="*/ 11 h 17"/>
                    <a:gd name="T3" fmla="*/ 17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49" name="Freeform 224"/>
                <p:cNvSpPr>
                  <a:spLocks/>
                </p:cNvSpPr>
                <p:nvPr/>
              </p:nvSpPr>
              <p:spPr bwMode="auto">
                <a:xfrm>
                  <a:off x="413" y="2503"/>
                  <a:ext cx="0" cy="17"/>
                </a:xfrm>
                <a:custGeom>
                  <a:avLst/>
                  <a:gdLst>
                    <a:gd name="T0" fmla="*/ 17 h 17"/>
                    <a:gd name="T1" fmla="*/ 17 h 17"/>
                    <a:gd name="T2" fmla="*/ 6 h 17"/>
                    <a:gd name="T3" fmla="*/ 0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50" name="Freeform 225"/>
                <p:cNvSpPr>
                  <a:spLocks/>
                </p:cNvSpPr>
                <p:nvPr/>
              </p:nvSpPr>
              <p:spPr bwMode="auto">
                <a:xfrm>
                  <a:off x="413" y="2503"/>
                  <a:ext cx="0" cy="17"/>
                </a:xfrm>
                <a:custGeom>
                  <a:avLst/>
                  <a:gdLst>
                    <a:gd name="T0" fmla="*/ 0 h 17"/>
                    <a:gd name="T1" fmla="*/ 0 h 17"/>
                    <a:gd name="T2" fmla="*/ 6 h 17"/>
                    <a:gd name="T3" fmla="*/ 11 h 17"/>
                    <a:gd name="T4" fmla="*/ 17 h 1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51" name="Freeform 226"/>
                <p:cNvSpPr>
                  <a:spLocks/>
                </p:cNvSpPr>
                <p:nvPr/>
              </p:nvSpPr>
              <p:spPr bwMode="auto">
                <a:xfrm>
                  <a:off x="413" y="2509"/>
                  <a:ext cx="0" cy="11"/>
                </a:xfrm>
                <a:custGeom>
                  <a:avLst/>
                  <a:gdLst>
                    <a:gd name="T0" fmla="*/ 11 h 11"/>
                    <a:gd name="T1" fmla="*/ 5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52" name="Freeform 227"/>
                <p:cNvSpPr>
                  <a:spLocks/>
                </p:cNvSpPr>
                <p:nvPr/>
              </p:nvSpPr>
              <p:spPr bwMode="auto">
                <a:xfrm>
                  <a:off x="413" y="2503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0 h 6"/>
                    <a:gd name="T4" fmla="*/ 6 w 6"/>
                    <a:gd name="T5" fmla="*/ 0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53" name="Freeform 228"/>
                <p:cNvSpPr>
                  <a:spLocks/>
                </p:cNvSpPr>
                <p:nvPr/>
              </p:nvSpPr>
              <p:spPr bwMode="auto">
                <a:xfrm>
                  <a:off x="419" y="2492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54" name="Freeform 229"/>
                <p:cNvSpPr>
                  <a:spLocks/>
                </p:cNvSpPr>
                <p:nvPr/>
              </p:nvSpPr>
              <p:spPr bwMode="auto">
                <a:xfrm>
                  <a:off x="419" y="2492"/>
                  <a:ext cx="0" cy="39"/>
                </a:xfrm>
                <a:custGeom>
                  <a:avLst/>
                  <a:gdLst>
                    <a:gd name="T0" fmla="*/ 0 h 39"/>
                    <a:gd name="T1" fmla="*/ 6 h 39"/>
                    <a:gd name="T2" fmla="*/ 22 h 39"/>
                    <a:gd name="T3" fmla="*/ 33 h 39"/>
                    <a:gd name="T4" fmla="*/ 39 h 39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39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22"/>
                      </a:lnTo>
                      <a:lnTo>
                        <a:pt x="0" y="33"/>
                      </a:lnTo>
                      <a:lnTo>
                        <a:pt x="0" y="39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55" name="Freeform 230"/>
                <p:cNvSpPr>
                  <a:spLocks/>
                </p:cNvSpPr>
                <p:nvPr/>
              </p:nvSpPr>
              <p:spPr bwMode="auto">
                <a:xfrm>
                  <a:off x="419" y="2498"/>
                  <a:ext cx="0" cy="33"/>
                </a:xfrm>
                <a:custGeom>
                  <a:avLst/>
                  <a:gdLst>
                    <a:gd name="T0" fmla="*/ 33 h 33"/>
                    <a:gd name="T1" fmla="*/ 27 h 33"/>
                    <a:gd name="T2" fmla="*/ 16 h 33"/>
                    <a:gd name="T3" fmla="*/ 5 h 33"/>
                    <a:gd name="T4" fmla="*/ 0 h 3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33">
                      <a:moveTo>
                        <a:pt x="0" y="33"/>
                      </a:moveTo>
                      <a:lnTo>
                        <a:pt x="0" y="27"/>
                      </a:lnTo>
                      <a:lnTo>
                        <a:pt x="0" y="16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56" name="Freeform 231"/>
                <p:cNvSpPr>
                  <a:spLocks/>
                </p:cNvSpPr>
                <p:nvPr/>
              </p:nvSpPr>
              <p:spPr bwMode="auto">
                <a:xfrm>
                  <a:off x="419" y="2498"/>
                  <a:ext cx="0" cy="11"/>
                </a:xfrm>
                <a:custGeom>
                  <a:avLst/>
                  <a:gdLst>
                    <a:gd name="T0" fmla="*/ 0 h 11"/>
                    <a:gd name="T1" fmla="*/ 0 h 11"/>
                    <a:gd name="T2" fmla="*/ 5 h 11"/>
                    <a:gd name="T3" fmla="*/ 11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57" name="Freeform 232"/>
                <p:cNvSpPr>
                  <a:spLocks/>
                </p:cNvSpPr>
                <p:nvPr/>
              </p:nvSpPr>
              <p:spPr bwMode="auto">
                <a:xfrm>
                  <a:off x="419" y="2492"/>
                  <a:ext cx="0" cy="17"/>
                </a:xfrm>
                <a:custGeom>
                  <a:avLst/>
                  <a:gdLst>
                    <a:gd name="T0" fmla="*/ 17 h 17"/>
                    <a:gd name="T1" fmla="*/ 11 h 17"/>
                    <a:gd name="T2" fmla="*/ 6 h 17"/>
                    <a:gd name="T3" fmla="*/ 0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58" name="Freeform 233"/>
                <p:cNvSpPr>
                  <a:spLocks/>
                </p:cNvSpPr>
                <p:nvPr/>
              </p:nvSpPr>
              <p:spPr bwMode="auto">
                <a:xfrm>
                  <a:off x="419" y="2492"/>
                  <a:ext cx="5" cy="17"/>
                </a:xfrm>
                <a:custGeom>
                  <a:avLst/>
                  <a:gdLst>
                    <a:gd name="T0" fmla="*/ 0 w 5"/>
                    <a:gd name="T1" fmla="*/ 0 h 17"/>
                    <a:gd name="T2" fmla="*/ 0 w 5"/>
                    <a:gd name="T3" fmla="*/ 0 h 17"/>
                    <a:gd name="T4" fmla="*/ 0 w 5"/>
                    <a:gd name="T5" fmla="*/ 6 h 17"/>
                    <a:gd name="T6" fmla="*/ 5 w 5"/>
                    <a:gd name="T7" fmla="*/ 11 h 17"/>
                    <a:gd name="T8" fmla="*/ 5 w 5"/>
                    <a:gd name="T9" fmla="*/ 17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5" y="11"/>
                      </a:lnTo>
                      <a:lnTo>
                        <a:pt x="5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59" name="Freeform 234"/>
                <p:cNvSpPr>
                  <a:spLocks/>
                </p:cNvSpPr>
                <p:nvPr/>
              </p:nvSpPr>
              <p:spPr bwMode="auto">
                <a:xfrm>
                  <a:off x="424" y="2503"/>
                  <a:ext cx="0" cy="6"/>
                </a:xfrm>
                <a:custGeom>
                  <a:avLst/>
                  <a:gdLst>
                    <a:gd name="T0" fmla="*/ 6 h 6"/>
                    <a:gd name="T1" fmla="*/ 6 h 6"/>
                    <a:gd name="T2" fmla="*/ 0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60" name="Line 235"/>
                <p:cNvSpPr>
                  <a:spLocks noChangeShapeType="1"/>
                </p:cNvSpPr>
                <p:nvPr/>
              </p:nvSpPr>
              <p:spPr bwMode="auto">
                <a:xfrm flipV="1">
                  <a:off x="424" y="2498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61" name="Freeform 236"/>
                <p:cNvSpPr>
                  <a:spLocks/>
                </p:cNvSpPr>
                <p:nvPr/>
              </p:nvSpPr>
              <p:spPr bwMode="auto">
                <a:xfrm>
                  <a:off x="424" y="2486"/>
                  <a:ext cx="0" cy="12"/>
                </a:xfrm>
                <a:custGeom>
                  <a:avLst/>
                  <a:gdLst>
                    <a:gd name="T0" fmla="*/ 12 h 12"/>
                    <a:gd name="T1" fmla="*/ 6 h 12"/>
                    <a:gd name="T2" fmla="*/ 0 h 1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62" name="Freeform 237"/>
                <p:cNvSpPr>
                  <a:spLocks/>
                </p:cNvSpPr>
                <p:nvPr/>
              </p:nvSpPr>
              <p:spPr bwMode="auto">
                <a:xfrm>
                  <a:off x="424" y="2486"/>
                  <a:ext cx="0" cy="17"/>
                </a:xfrm>
                <a:custGeom>
                  <a:avLst/>
                  <a:gdLst>
                    <a:gd name="T0" fmla="*/ 0 h 17"/>
                    <a:gd name="T1" fmla="*/ 6 h 17"/>
                    <a:gd name="T2" fmla="*/ 12 h 17"/>
                    <a:gd name="T3" fmla="*/ 17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63" name="Freeform 238"/>
                <p:cNvSpPr>
                  <a:spLocks/>
                </p:cNvSpPr>
                <p:nvPr/>
              </p:nvSpPr>
              <p:spPr bwMode="auto">
                <a:xfrm>
                  <a:off x="424" y="2492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64" name="Freeform 239"/>
                <p:cNvSpPr>
                  <a:spLocks/>
                </p:cNvSpPr>
                <p:nvPr/>
              </p:nvSpPr>
              <p:spPr bwMode="auto">
                <a:xfrm>
                  <a:off x="424" y="2492"/>
                  <a:ext cx="6" cy="0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65" name="Freeform 240"/>
                <p:cNvSpPr>
                  <a:spLocks/>
                </p:cNvSpPr>
                <p:nvPr/>
              </p:nvSpPr>
              <p:spPr bwMode="auto">
                <a:xfrm>
                  <a:off x="430" y="2481"/>
                  <a:ext cx="0" cy="11"/>
                </a:xfrm>
                <a:custGeom>
                  <a:avLst/>
                  <a:gdLst>
                    <a:gd name="T0" fmla="*/ 11 h 11"/>
                    <a:gd name="T1" fmla="*/ 5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66" name="Freeform 241"/>
                <p:cNvSpPr>
                  <a:spLocks/>
                </p:cNvSpPr>
                <p:nvPr/>
              </p:nvSpPr>
              <p:spPr bwMode="auto">
                <a:xfrm>
                  <a:off x="430" y="2481"/>
                  <a:ext cx="0" cy="17"/>
                </a:xfrm>
                <a:custGeom>
                  <a:avLst/>
                  <a:gdLst>
                    <a:gd name="T0" fmla="*/ 0 h 17"/>
                    <a:gd name="T1" fmla="*/ 0 h 17"/>
                    <a:gd name="T2" fmla="*/ 5 h 17"/>
                    <a:gd name="T3" fmla="*/ 17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67" name="Line 242"/>
                <p:cNvSpPr>
                  <a:spLocks noChangeShapeType="1"/>
                </p:cNvSpPr>
                <p:nvPr/>
              </p:nvSpPr>
              <p:spPr bwMode="auto">
                <a:xfrm>
                  <a:off x="430" y="2498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68" name="Freeform 243"/>
                <p:cNvSpPr>
                  <a:spLocks/>
                </p:cNvSpPr>
                <p:nvPr/>
              </p:nvSpPr>
              <p:spPr bwMode="auto">
                <a:xfrm>
                  <a:off x="430" y="2486"/>
                  <a:ext cx="0" cy="12"/>
                </a:xfrm>
                <a:custGeom>
                  <a:avLst/>
                  <a:gdLst>
                    <a:gd name="T0" fmla="*/ 12 h 12"/>
                    <a:gd name="T1" fmla="*/ 6 h 12"/>
                    <a:gd name="T2" fmla="*/ 0 h 1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69" name="Freeform 244"/>
                <p:cNvSpPr>
                  <a:spLocks/>
                </p:cNvSpPr>
                <p:nvPr/>
              </p:nvSpPr>
              <p:spPr bwMode="auto">
                <a:xfrm>
                  <a:off x="430" y="2486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70" name="Freeform 245"/>
                <p:cNvSpPr>
                  <a:spLocks/>
                </p:cNvSpPr>
                <p:nvPr/>
              </p:nvSpPr>
              <p:spPr bwMode="auto">
                <a:xfrm>
                  <a:off x="430" y="2486"/>
                  <a:ext cx="5" cy="6"/>
                </a:xfrm>
                <a:custGeom>
                  <a:avLst/>
                  <a:gdLst>
                    <a:gd name="T0" fmla="*/ 0 w 5"/>
                    <a:gd name="T1" fmla="*/ 6 h 6"/>
                    <a:gd name="T2" fmla="*/ 0 w 5"/>
                    <a:gd name="T3" fmla="*/ 0 h 6"/>
                    <a:gd name="T4" fmla="*/ 5 w 5"/>
                    <a:gd name="T5" fmla="*/ 0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71" name="Freeform 246"/>
                <p:cNvSpPr>
                  <a:spLocks/>
                </p:cNvSpPr>
                <p:nvPr/>
              </p:nvSpPr>
              <p:spPr bwMode="auto">
                <a:xfrm>
                  <a:off x="435" y="2486"/>
                  <a:ext cx="0" cy="12"/>
                </a:xfrm>
                <a:custGeom>
                  <a:avLst/>
                  <a:gdLst>
                    <a:gd name="T0" fmla="*/ 0 h 12"/>
                    <a:gd name="T1" fmla="*/ 6 h 12"/>
                    <a:gd name="T2" fmla="*/ 12 h 1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72" name="Line 247"/>
                <p:cNvSpPr>
                  <a:spLocks noChangeShapeType="1"/>
                </p:cNvSpPr>
                <p:nvPr/>
              </p:nvSpPr>
              <p:spPr bwMode="auto">
                <a:xfrm>
                  <a:off x="435" y="2498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73" name="Line 248"/>
                <p:cNvSpPr>
                  <a:spLocks noChangeShapeType="1"/>
                </p:cNvSpPr>
                <p:nvPr/>
              </p:nvSpPr>
              <p:spPr bwMode="auto">
                <a:xfrm>
                  <a:off x="435" y="2498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74" name="Line 249"/>
                <p:cNvSpPr>
                  <a:spLocks noChangeShapeType="1"/>
                </p:cNvSpPr>
                <p:nvPr/>
              </p:nvSpPr>
              <p:spPr bwMode="auto">
                <a:xfrm flipV="1">
                  <a:off x="435" y="2498"/>
                  <a:ext cx="1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75" name="Freeform 250"/>
                <p:cNvSpPr>
                  <a:spLocks/>
                </p:cNvSpPr>
                <p:nvPr/>
              </p:nvSpPr>
              <p:spPr bwMode="auto">
                <a:xfrm>
                  <a:off x="435" y="2486"/>
                  <a:ext cx="0" cy="12"/>
                </a:xfrm>
                <a:custGeom>
                  <a:avLst/>
                  <a:gdLst>
                    <a:gd name="T0" fmla="*/ 12 h 12"/>
                    <a:gd name="T1" fmla="*/ 6 h 12"/>
                    <a:gd name="T2" fmla="*/ 0 h 1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76" name="Freeform 251"/>
                <p:cNvSpPr>
                  <a:spLocks/>
                </p:cNvSpPr>
                <p:nvPr/>
              </p:nvSpPr>
              <p:spPr bwMode="auto">
                <a:xfrm>
                  <a:off x="435" y="2486"/>
                  <a:ext cx="6" cy="0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77" name="Line 252"/>
                <p:cNvSpPr>
                  <a:spLocks noChangeShapeType="1"/>
                </p:cNvSpPr>
                <p:nvPr/>
              </p:nvSpPr>
              <p:spPr bwMode="auto">
                <a:xfrm>
                  <a:off x="441" y="2486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78" name="Line 253"/>
                <p:cNvSpPr>
                  <a:spLocks noChangeShapeType="1"/>
                </p:cNvSpPr>
                <p:nvPr/>
              </p:nvSpPr>
              <p:spPr bwMode="auto">
                <a:xfrm>
                  <a:off x="441" y="2486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79" name="Freeform 254"/>
                <p:cNvSpPr>
                  <a:spLocks/>
                </p:cNvSpPr>
                <p:nvPr/>
              </p:nvSpPr>
              <p:spPr bwMode="auto">
                <a:xfrm>
                  <a:off x="441" y="2481"/>
                  <a:ext cx="0" cy="11"/>
                </a:xfrm>
                <a:custGeom>
                  <a:avLst/>
                  <a:gdLst>
                    <a:gd name="T0" fmla="*/ 11 h 11"/>
                    <a:gd name="T1" fmla="*/ 5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80" name="Freeform 255"/>
                <p:cNvSpPr>
                  <a:spLocks/>
                </p:cNvSpPr>
                <p:nvPr/>
              </p:nvSpPr>
              <p:spPr bwMode="auto">
                <a:xfrm>
                  <a:off x="441" y="2481"/>
                  <a:ext cx="0" cy="5"/>
                </a:xfrm>
                <a:custGeom>
                  <a:avLst/>
                  <a:gdLst>
                    <a:gd name="T0" fmla="*/ 0 h 5"/>
                    <a:gd name="T1" fmla="*/ 0 h 5"/>
                    <a:gd name="T2" fmla="*/ 5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81" name="Freeform 256"/>
                <p:cNvSpPr>
                  <a:spLocks/>
                </p:cNvSpPr>
                <p:nvPr/>
              </p:nvSpPr>
              <p:spPr bwMode="auto">
                <a:xfrm>
                  <a:off x="441" y="2486"/>
                  <a:ext cx="0" cy="12"/>
                </a:xfrm>
                <a:custGeom>
                  <a:avLst/>
                  <a:gdLst>
                    <a:gd name="T0" fmla="*/ 0 h 12"/>
                    <a:gd name="T1" fmla="*/ 6 h 12"/>
                    <a:gd name="T2" fmla="*/ 12 h 1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82" name="Freeform 257"/>
                <p:cNvSpPr>
                  <a:spLocks/>
                </p:cNvSpPr>
                <p:nvPr/>
              </p:nvSpPr>
              <p:spPr bwMode="auto">
                <a:xfrm>
                  <a:off x="441" y="2486"/>
                  <a:ext cx="5" cy="12"/>
                </a:xfrm>
                <a:custGeom>
                  <a:avLst/>
                  <a:gdLst>
                    <a:gd name="T0" fmla="*/ 0 w 5"/>
                    <a:gd name="T1" fmla="*/ 12 h 12"/>
                    <a:gd name="T2" fmla="*/ 0 w 5"/>
                    <a:gd name="T3" fmla="*/ 6 h 12"/>
                    <a:gd name="T4" fmla="*/ 5 w 5"/>
                    <a:gd name="T5" fmla="*/ 0 h 1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83" name="Line 258"/>
                <p:cNvSpPr>
                  <a:spLocks noChangeShapeType="1"/>
                </p:cNvSpPr>
                <p:nvPr/>
              </p:nvSpPr>
              <p:spPr bwMode="auto">
                <a:xfrm>
                  <a:off x="446" y="2486"/>
                  <a:ext cx="1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84" name="Line 259"/>
                <p:cNvSpPr>
                  <a:spLocks noChangeShapeType="1"/>
                </p:cNvSpPr>
                <p:nvPr/>
              </p:nvSpPr>
              <p:spPr bwMode="auto">
                <a:xfrm>
                  <a:off x="446" y="2486"/>
                  <a:ext cx="1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85" name="Line 260"/>
                <p:cNvSpPr>
                  <a:spLocks noChangeShapeType="1"/>
                </p:cNvSpPr>
                <p:nvPr/>
              </p:nvSpPr>
              <p:spPr bwMode="auto">
                <a:xfrm>
                  <a:off x="446" y="2486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86" name="Freeform 261"/>
                <p:cNvSpPr>
                  <a:spLocks/>
                </p:cNvSpPr>
                <p:nvPr/>
              </p:nvSpPr>
              <p:spPr bwMode="auto">
                <a:xfrm>
                  <a:off x="446" y="2481"/>
                  <a:ext cx="0" cy="11"/>
                </a:xfrm>
                <a:custGeom>
                  <a:avLst/>
                  <a:gdLst>
                    <a:gd name="T0" fmla="*/ 11 h 11"/>
                    <a:gd name="T1" fmla="*/ 5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87" name="Line 262"/>
                <p:cNvSpPr>
                  <a:spLocks noChangeShapeType="1"/>
                </p:cNvSpPr>
                <p:nvPr/>
              </p:nvSpPr>
              <p:spPr bwMode="auto">
                <a:xfrm>
                  <a:off x="446" y="2481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88" name="Freeform 263"/>
                <p:cNvSpPr>
                  <a:spLocks/>
                </p:cNvSpPr>
                <p:nvPr/>
              </p:nvSpPr>
              <p:spPr bwMode="auto">
                <a:xfrm>
                  <a:off x="446" y="2481"/>
                  <a:ext cx="6" cy="0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89" name="Freeform 264"/>
                <p:cNvSpPr>
                  <a:spLocks/>
                </p:cNvSpPr>
                <p:nvPr/>
              </p:nvSpPr>
              <p:spPr bwMode="auto">
                <a:xfrm>
                  <a:off x="452" y="2481"/>
                  <a:ext cx="0" cy="11"/>
                </a:xfrm>
                <a:custGeom>
                  <a:avLst/>
                  <a:gdLst>
                    <a:gd name="T0" fmla="*/ 0 h 11"/>
                    <a:gd name="T1" fmla="*/ 5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90" name="Freeform 265"/>
                <p:cNvSpPr>
                  <a:spLocks/>
                </p:cNvSpPr>
                <p:nvPr/>
              </p:nvSpPr>
              <p:spPr bwMode="auto">
                <a:xfrm>
                  <a:off x="452" y="2486"/>
                  <a:ext cx="0" cy="6"/>
                </a:xfrm>
                <a:custGeom>
                  <a:avLst/>
                  <a:gdLst>
                    <a:gd name="T0" fmla="*/ 6 h 6"/>
                    <a:gd name="T1" fmla="*/ 6 h 6"/>
                    <a:gd name="T2" fmla="*/ 0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91" name="Freeform 266"/>
                <p:cNvSpPr>
                  <a:spLocks/>
                </p:cNvSpPr>
                <p:nvPr/>
              </p:nvSpPr>
              <p:spPr bwMode="auto">
                <a:xfrm>
                  <a:off x="452" y="2470"/>
                  <a:ext cx="0" cy="16"/>
                </a:xfrm>
                <a:custGeom>
                  <a:avLst/>
                  <a:gdLst>
                    <a:gd name="T0" fmla="*/ 16 h 16"/>
                    <a:gd name="T1" fmla="*/ 5 h 16"/>
                    <a:gd name="T2" fmla="*/ 0 h 1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6">
                      <a:moveTo>
                        <a:pt x="0" y="16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92" name="Freeform 267"/>
                <p:cNvSpPr>
                  <a:spLocks/>
                </p:cNvSpPr>
                <p:nvPr/>
              </p:nvSpPr>
              <p:spPr bwMode="auto">
                <a:xfrm>
                  <a:off x="452" y="2470"/>
                  <a:ext cx="0" cy="22"/>
                </a:xfrm>
                <a:custGeom>
                  <a:avLst/>
                  <a:gdLst>
                    <a:gd name="T0" fmla="*/ 0 h 22"/>
                    <a:gd name="T1" fmla="*/ 5 h 22"/>
                    <a:gd name="T2" fmla="*/ 11 h 22"/>
                    <a:gd name="T3" fmla="*/ 16 h 22"/>
                    <a:gd name="T4" fmla="*/ 22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6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93" name="Freeform 268"/>
                <p:cNvSpPr>
                  <a:spLocks/>
                </p:cNvSpPr>
                <p:nvPr/>
              </p:nvSpPr>
              <p:spPr bwMode="auto">
                <a:xfrm>
                  <a:off x="452" y="2475"/>
                  <a:ext cx="0" cy="17"/>
                </a:xfrm>
                <a:custGeom>
                  <a:avLst/>
                  <a:gdLst>
                    <a:gd name="T0" fmla="*/ 17 h 17"/>
                    <a:gd name="T1" fmla="*/ 17 h 17"/>
                    <a:gd name="T2" fmla="*/ 11 h 17"/>
                    <a:gd name="T3" fmla="*/ 0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94" name="Freeform 269"/>
                <p:cNvSpPr>
                  <a:spLocks/>
                </p:cNvSpPr>
                <p:nvPr/>
              </p:nvSpPr>
              <p:spPr bwMode="auto">
                <a:xfrm>
                  <a:off x="452" y="2464"/>
                  <a:ext cx="5" cy="11"/>
                </a:xfrm>
                <a:custGeom>
                  <a:avLst/>
                  <a:gdLst>
                    <a:gd name="T0" fmla="*/ 0 w 5"/>
                    <a:gd name="T1" fmla="*/ 11 h 11"/>
                    <a:gd name="T2" fmla="*/ 0 w 5"/>
                    <a:gd name="T3" fmla="*/ 6 h 11"/>
                    <a:gd name="T4" fmla="*/ 5 w 5"/>
                    <a:gd name="T5" fmla="*/ 0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95" name="Freeform 270"/>
                <p:cNvSpPr>
                  <a:spLocks/>
                </p:cNvSpPr>
                <p:nvPr/>
              </p:nvSpPr>
              <p:spPr bwMode="auto">
                <a:xfrm>
                  <a:off x="457" y="2464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96" name="Freeform 271"/>
                <p:cNvSpPr>
                  <a:spLocks/>
                </p:cNvSpPr>
                <p:nvPr/>
              </p:nvSpPr>
              <p:spPr bwMode="auto">
                <a:xfrm>
                  <a:off x="457" y="2464"/>
                  <a:ext cx="0" cy="11"/>
                </a:xfrm>
                <a:custGeom>
                  <a:avLst/>
                  <a:gdLst>
                    <a:gd name="T0" fmla="*/ 11 h 11"/>
                    <a:gd name="T1" fmla="*/ 11 h 11"/>
                    <a:gd name="T2" fmla="*/ 6 h 11"/>
                    <a:gd name="T3" fmla="*/ 0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97" name="Freeform 272"/>
                <p:cNvSpPr>
                  <a:spLocks/>
                </p:cNvSpPr>
                <p:nvPr/>
              </p:nvSpPr>
              <p:spPr bwMode="auto">
                <a:xfrm>
                  <a:off x="457" y="2464"/>
                  <a:ext cx="0" cy="17"/>
                </a:xfrm>
                <a:custGeom>
                  <a:avLst/>
                  <a:gdLst>
                    <a:gd name="T0" fmla="*/ 0 h 17"/>
                    <a:gd name="T1" fmla="*/ 6 h 17"/>
                    <a:gd name="T2" fmla="*/ 11 h 17"/>
                    <a:gd name="T3" fmla="*/ 17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98" name="Freeform 273"/>
                <p:cNvSpPr>
                  <a:spLocks/>
                </p:cNvSpPr>
                <p:nvPr/>
              </p:nvSpPr>
              <p:spPr bwMode="auto">
                <a:xfrm>
                  <a:off x="457" y="2459"/>
                  <a:ext cx="0" cy="22"/>
                </a:xfrm>
                <a:custGeom>
                  <a:avLst/>
                  <a:gdLst>
                    <a:gd name="T0" fmla="*/ 22 h 22"/>
                    <a:gd name="T1" fmla="*/ 16 h 22"/>
                    <a:gd name="T2" fmla="*/ 11 h 22"/>
                    <a:gd name="T3" fmla="*/ 5 h 22"/>
                    <a:gd name="T4" fmla="*/ 0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99" name="Freeform 274"/>
                <p:cNvSpPr>
                  <a:spLocks/>
                </p:cNvSpPr>
                <p:nvPr/>
              </p:nvSpPr>
              <p:spPr bwMode="auto">
                <a:xfrm>
                  <a:off x="457" y="2459"/>
                  <a:ext cx="0" cy="22"/>
                </a:xfrm>
                <a:custGeom>
                  <a:avLst/>
                  <a:gdLst>
                    <a:gd name="T0" fmla="*/ 0 h 22"/>
                    <a:gd name="T1" fmla="*/ 5 h 22"/>
                    <a:gd name="T2" fmla="*/ 11 h 22"/>
                    <a:gd name="T3" fmla="*/ 16 h 22"/>
                    <a:gd name="T4" fmla="*/ 22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6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00" name="Freeform 275"/>
                <p:cNvSpPr>
                  <a:spLocks/>
                </p:cNvSpPr>
                <p:nvPr/>
              </p:nvSpPr>
              <p:spPr bwMode="auto">
                <a:xfrm>
                  <a:off x="457" y="2475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6 h 6"/>
                    <a:gd name="T4" fmla="*/ 6 w 6"/>
                    <a:gd name="T5" fmla="*/ 0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01" name="Line 276"/>
                <p:cNvSpPr>
                  <a:spLocks noChangeShapeType="1"/>
                </p:cNvSpPr>
                <p:nvPr/>
              </p:nvSpPr>
              <p:spPr bwMode="auto">
                <a:xfrm>
                  <a:off x="463" y="2475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02" name="Freeform 277"/>
                <p:cNvSpPr>
                  <a:spLocks/>
                </p:cNvSpPr>
                <p:nvPr/>
              </p:nvSpPr>
              <p:spPr bwMode="auto">
                <a:xfrm>
                  <a:off x="463" y="2475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03" name="Freeform 278"/>
                <p:cNvSpPr>
                  <a:spLocks/>
                </p:cNvSpPr>
                <p:nvPr/>
              </p:nvSpPr>
              <p:spPr bwMode="auto">
                <a:xfrm>
                  <a:off x="463" y="2481"/>
                  <a:ext cx="0" cy="5"/>
                </a:xfrm>
                <a:custGeom>
                  <a:avLst/>
                  <a:gdLst>
                    <a:gd name="T0" fmla="*/ 5 h 5"/>
                    <a:gd name="T1" fmla="*/ 5 h 5"/>
                    <a:gd name="T2" fmla="*/ 0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04" name="Freeform 279"/>
                <p:cNvSpPr>
                  <a:spLocks/>
                </p:cNvSpPr>
                <p:nvPr/>
              </p:nvSpPr>
              <p:spPr bwMode="auto">
                <a:xfrm>
                  <a:off x="463" y="2453"/>
                  <a:ext cx="0" cy="28"/>
                </a:xfrm>
                <a:custGeom>
                  <a:avLst/>
                  <a:gdLst>
                    <a:gd name="T0" fmla="*/ 28 h 28"/>
                    <a:gd name="T1" fmla="*/ 11 h 28"/>
                    <a:gd name="T2" fmla="*/ 0 h 28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28">
                      <a:moveTo>
                        <a:pt x="0" y="28"/>
                      </a:move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05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463" y="2448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06" name="Freeform 281"/>
                <p:cNvSpPr>
                  <a:spLocks/>
                </p:cNvSpPr>
                <p:nvPr/>
              </p:nvSpPr>
              <p:spPr bwMode="auto">
                <a:xfrm>
                  <a:off x="463" y="2442"/>
                  <a:ext cx="5" cy="6"/>
                </a:xfrm>
                <a:custGeom>
                  <a:avLst/>
                  <a:gdLst>
                    <a:gd name="T0" fmla="*/ 0 w 5"/>
                    <a:gd name="T1" fmla="*/ 6 h 6"/>
                    <a:gd name="T2" fmla="*/ 0 w 5"/>
                    <a:gd name="T3" fmla="*/ 0 h 6"/>
                    <a:gd name="T4" fmla="*/ 5 w 5"/>
                    <a:gd name="T5" fmla="*/ 0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07" name="Line 282"/>
                <p:cNvSpPr>
                  <a:spLocks noChangeShapeType="1"/>
                </p:cNvSpPr>
                <p:nvPr/>
              </p:nvSpPr>
              <p:spPr bwMode="auto">
                <a:xfrm>
                  <a:off x="468" y="2442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08" name="Line 283"/>
                <p:cNvSpPr>
                  <a:spLocks noChangeShapeType="1"/>
                </p:cNvSpPr>
                <p:nvPr/>
              </p:nvSpPr>
              <p:spPr bwMode="auto">
                <a:xfrm>
                  <a:off x="468" y="2442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09" name="Freeform 284"/>
                <p:cNvSpPr>
                  <a:spLocks/>
                </p:cNvSpPr>
                <p:nvPr/>
              </p:nvSpPr>
              <p:spPr bwMode="auto">
                <a:xfrm>
                  <a:off x="468" y="2420"/>
                  <a:ext cx="0" cy="28"/>
                </a:xfrm>
                <a:custGeom>
                  <a:avLst/>
                  <a:gdLst>
                    <a:gd name="T0" fmla="*/ 28 h 28"/>
                    <a:gd name="T1" fmla="*/ 22 h 28"/>
                    <a:gd name="T2" fmla="*/ 11 h 28"/>
                    <a:gd name="T3" fmla="*/ 5 h 28"/>
                    <a:gd name="T4" fmla="*/ 0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28"/>
                      </a:move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10" name="Freeform 285"/>
                <p:cNvSpPr>
                  <a:spLocks/>
                </p:cNvSpPr>
                <p:nvPr/>
              </p:nvSpPr>
              <p:spPr bwMode="auto">
                <a:xfrm>
                  <a:off x="468" y="2420"/>
                  <a:ext cx="0" cy="28"/>
                </a:xfrm>
                <a:custGeom>
                  <a:avLst/>
                  <a:gdLst>
                    <a:gd name="T0" fmla="*/ 0 h 28"/>
                    <a:gd name="T1" fmla="*/ 5 h 28"/>
                    <a:gd name="T2" fmla="*/ 16 h 28"/>
                    <a:gd name="T3" fmla="*/ 22 h 28"/>
                    <a:gd name="T4" fmla="*/ 28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0" y="28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11" name="Freeform 286"/>
                <p:cNvSpPr>
                  <a:spLocks/>
                </p:cNvSpPr>
                <p:nvPr/>
              </p:nvSpPr>
              <p:spPr bwMode="auto">
                <a:xfrm>
                  <a:off x="468" y="2414"/>
                  <a:ext cx="0" cy="34"/>
                </a:xfrm>
                <a:custGeom>
                  <a:avLst/>
                  <a:gdLst>
                    <a:gd name="T0" fmla="*/ 34 h 34"/>
                    <a:gd name="T1" fmla="*/ 28 h 34"/>
                    <a:gd name="T2" fmla="*/ 17 h 34"/>
                    <a:gd name="T3" fmla="*/ 6 h 34"/>
                    <a:gd name="T4" fmla="*/ 0 h 34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34">
                      <a:moveTo>
                        <a:pt x="0" y="34"/>
                      </a:moveTo>
                      <a:lnTo>
                        <a:pt x="0" y="28"/>
                      </a:lnTo>
                      <a:lnTo>
                        <a:pt x="0" y="17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12" name="Freeform 287"/>
                <p:cNvSpPr>
                  <a:spLocks/>
                </p:cNvSpPr>
                <p:nvPr/>
              </p:nvSpPr>
              <p:spPr bwMode="auto">
                <a:xfrm>
                  <a:off x="468" y="2414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13" name="Line 288"/>
                <p:cNvSpPr>
                  <a:spLocks noChangeShapeType="1"/>
                </p:cNvSpPr>
                <p:nvPr/>
              </p:nvSpPr>
              <p:spPr bwMode="auto">
                <a:xfrm>
                  <a:off x="474" y="2420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14" name="Freeform 289"/>
                <p:cNvSpPr>
                  <a:spLocks/>
                </p:cNvSpPr>
                <p:nvPr/>
              </p:nvSpPr>
              <p:spPr bwMode="auto">
                <a:xfrm>
                  <a:off x="474" y="2409"/>
                  <a:ext cx="0" cy="16"/>
                </a:xfrm>
                <a:custGeom>
                  <a:avLst/>
                  <a:gdLst>
                    <a:gd name="T0" fmla="*/ 16 h 16"/>
                    <a:gd name="T1" fmla="*/ 11 h 16"/>
                    <a:gd name="T2" fmla="*/ 5 h 16"/>
                    <a:gd name="T3" fmla="*/ 0 h 16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6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15" name="Freeform 290"/>
                <p:cNvSpPr>
                  <a:spLocks/>
                </p:cNvSpPr>
                <p:nvPr/>
              </p:nvSpPr>
              <p:spPr bwMode="auto">
                <a:xfrm>
                  <a:off x="474" y="2409"/>
                  <a:ext cx="0" cy="11"/>
                </a:xfrm>
                <a:custGeom>
                  <a:avLst/>
                  <a:gdLst>
                    <a:gd name="T0" fmla="*/ 0 h 11"/>
                    <a:gd name="T1" fmla="*/ 0 h 11"/>
                    <a:gd name="T2" fmla="*/ 5 h 11"/>
                    <a:gd name="T3" fmla="*/ 11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16" name="Freeform 291"/>
                <p:cNvSpPr>
                  <a:spLocks/>
                </p:cNvSpPr>
                <p:nvPr/>
              </p:nvSpPr>
              <p:spPr bwMode="auto">
                <a:xfrm>
                  <a:off x="474" y="2414"/>
                  <a:ext cx="0" cy="6"/>
                </a:xfrm>
                <a:custGeom>
                  <a:avLst/>
                  <a:gdLst>
                    <a:gd name="T0" fmla="*/ 6 h 6"/>
                    <a:gd name="T1" fmla="*/ 6 h 6"/>
                    <a:gd name="T2" fmla="*/ 0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17" name="Line 292"/>
                <p:cNvSpPr>
                  <a:spLocks noChangeShapeType="1"/>
                </p:cNvSpPr>
                <p:nvPr/>
              </p:nvSpPr>
              <p:spPr bwMode="auto">
                <a:xfrm flipV="1">
                  <a:off x="474" y="2409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18" name="Freeform 293"/>
                <p:cNvSpPr>
                  <a:spLocks/>
                </p:cNvSpPr>
                <p:nvPr/>
              </p:nvSpPr>
              <p:spPr bwMode="auto">
                <a:xfrm>
                  <a:off x="474" y="2409"/>
                  <a:ext cx="5" cy="22"/>
                </a:xfrm>
                <a:custGeom>
                  <a:avLst/>
                  <a:gdLst>
                    <a:gd name="T0" fmla="*/ 0 w 5"/>
                    <a:gd name="T1" fmla="*/ 0 h 22"/>
                    <a:gd name="T2" fmla="*/ 0 w 5"/>
                    <a:gd name="T3" fmla="*/ 5 h 22"/>
                    <a:gd name="T4" fmla="*/ 0 w 5"/>
                    <a:gd name="T5" fmla="*/ 11 h 22"/>
                    <a:gd name="T6" fmla="*/ 5 w 5"/>
                    <a:gd name="T7" fmla="*/ 22 h 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" h="22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5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19" name="Line 294"/>
                <p:cNvSpPr>
                  <a:spLocks noChangeShapeType="1"/>
                </p:cNvSpPr>
                <p:nvPr/>
              </p:nvSpPr>
              <p:spPr bwMode="auto">
                <a:xfrm>
                  <a:off x="479" y="2431"/>
                  <a:ext cx="1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20" name="Line 295"/>
                <p:cNvSpPr>
                  <a:spLocks noChangeShapeType="1"/>
                </p:cNvSpPr>
                <p:nvPr/>
              </p:nvSpPr>
              <p:spPr bwMode="auto">
                <a:xfrm>
                  <a:off x="479" y="2436"/>
                  <a:ext cx="1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21" name="Line 296"/>
                <p:cNvSpPr>
                  <a:spLocks noChangeShapeType="1"/>
                </p:cNvSpPr>
                <p:nvPr/>
              </p:nvSpPr>
              <p:spPr bwMode="auto">
                <a:xfrm flipV="1">
                  <a:off x="479" y="2431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22" name="Line 297"/>
                <p:cNvSpPr>
                  <a:spLocks noChangeShapeType="1"/>
                </p:cNvSpPr>
                <p:nvPr/>
              </p:nvSpPr>
              <p:spPr bwMode="auto">
                <a:xfrm>
                  <a:off x="479" y="2431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23" name="Freeform 298"/>
                <p:cNvSpPr>
                  <a:spLocks/>
                </p:cNvSpPr>
                <p:nvPr/>
              </p:nvSpPr>
              <p:spPr bwMode="auto">
                <a:xfrm>
                  <a:off x="479" y="2403"/>
                  <a:ext cx="0" cy="28"/>
                </a:xfrm>
                <a:custGeom>
                  <a:avLst/>
                  <a:gdLst>
                    <a:gd name="T0" fmla="*/ 28 h 28"/>
                    <a:gd name="T1" fmla="*/ 22 h 28"/>
                    <a:gd name="T2" fmla="*/ 11 h 28"/>
                    <a:gd name="T3" fmla="*/ 6 h 28"/>
                    <a:gd name="T4" fmla="*/ 0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28"/>
                      </a:move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24" name="Freeform 299"/>
                <p:cNvSpPr>
                  <a:spLocks/>
                </p:cNvSpPr>
                <p:nvPr/>
              </p:nvSpPr>
              <p:spPr bwMode="auto">
                <a:xfrm>
                  <a:off x="479" y="2403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25" name="Freeform 300"/>
                <p:cNvSpPr>
                  <a:spLocks/>
                </p:cNvSpPr>
                <p:nvPr/>
              </p:nvSpPr>
              <p:spPr bwMode="auto">
                <a:xfrm>
                  <a:off x="485" y="2409"/>
                  <a:ext cx="0" cy="22"/>
                </a:xfrm>
                <a:custGeom>
                  <a:avLst/>
                  <a:gdLst>
                    <a:gd name="T0" fmla="*/ 0 h 22"/>
                    <a:gd name="T1" fmla="*/ 11 h 22"/>
                    <a:gd name="T2" fmla="*/ 22 h 2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22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26" name="Line 301"/>
                <p:cNvSpPr>
                  <a:spLocks noChangeShapeType="1"/>
                </p:cNvSpPr>
                <p:nvPr/>
              </p:nvSpPr>
              <p:spPr bwMode="auto">
                <a:xfrm>
                  <a:off x="485" y="2431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27" name="Line 302"/>
                <p:cNvSpPr>
                  <a:spLocks noChangeShapeType="1"/>
                </p:cNvSpPr>
                <p:nvPr/>
              </p:nvSpPr>
              <p:spPr bwMode="auto">
                <a:xfrm>
                  <a:off x="485" y="2431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28" name="Freeform 303"/>
                <p:cNvSpPr>
                  <a:spLocks/>
                </p:cNvSpPr>
                <p:nvPr/>
              </p:nvSpPr>
              <p:spPr bwMode="auto">
                <a:xfrm>
                  <a:off x="485" y="2425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29" name="Line 304"/>
                <p:cNvSpPr>
                  <a:spLocks noChangeShapeType="1"/>
                </p:cNvSpPr>
                <p:nvPr/>
              </p:nvSpPr>
              <p:spPr bwMode="auto">
                <a:xfrm>
                  <a:off x="485" y="2425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30" name="Freeform 305"/>
                <p:cNvSpPr>
                  <a:spLocks/>
                </p:cNvSpPr>
                <p:nvPr/>
              </p:nvSpPr>
              <p:spPr bwMode="auto">
                <a:xfrm>
                  <a:off x="485" y="2425"/>
                  <a:ext cx="5" cy="23"/>
                </a:xfrm>
                <a:custGeom>
                  <a:avLst/>
                  <a:gdLst>
                    <a:gd name="T0" fmla="*/ 0 w 5"/>
                    <a:gd name="T1" fmla="*/ 0 h 23"/>
                    <a:gd name="T2" fmla="*/ 0 w 5"/>
                    <a:gd name="T3" fmla="*/ 6 h 23"/>
                    <a:gd name="T4" fmla="*/ 0 w 5"/>
                    <a:gd name="T5" fmla="*/ 11 h 23"/>
                    <a:gd name="T6" fmla="*/ 5 w 5"/>
                    <a:gd name="T7" fmla="*/ 17 h 23"/>
                    <a:gd name="T8" fmla="*/ 5 w 5"/>
                    <a:gd name="T9" fmla="*/ 23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2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5" y="17"/>
                      </a:lnTo>
                      <a:lnTo>
                        <a:pt x="5" y="2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31" name="Freeform 306"/>
                <p:cNvSpPr>
                  <a:spLocks/>
                </p:cNvSpPr>
                <p:nvPr/>
              </p:nvSpPr>
              <p:spPr bwMode="auto">
                <a:xfrm>
                  <a:off x="490" y="2436"/>
                  <a:ext cx="0" cy="12"/>
                </a:xfrm>
                <a:custGeom>
                  <a:avLst/>
                  <a:gdLst>
                    <a:gd name="T0" fmla="*/ 12 h 12"/>
                    <a:gd name="T1" fmla="*/ 12 h 12"/>
                    <a:gd name="T2" fmla="*/ 6 h 12"/>
                    <a:gd name="T3" fmla="*/ 0 h 12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2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32" name="Line 307"/>
                <p:cNvSpPr>
                  <a:spLocks noChangeShapeType="1"/>
                </p:cNvSpPr>
                <p:nvPr/>
              </p:nvSpPr>
              <p:spPr bwMode="auto">
                <a:xfrm flipV="1">
                  <a:off x="490" y="2431"/>
                  <a:ext cx="1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33" name="Freeform 308"/>
                <p:cNvSpPr>
                  <a:spLocks/>
                </p:cNvSpPr>
                <p:nvPr/>
              </p:nvSpPr>
              <p:spPr bwMode="auto">
                <a:xfrm>
                  <a:off x="490" y="2431"/>
                  <a:ext cx="0" cy="5"/>
                </a:xfrm>
                <a:custGeom>
                  <a:avLst/>
                  <a:gdLst>
                    <a:gd name="T0" fmla="*/ 0 h 5"/>
                    <a:gd name="T1" fmla="*/ 0 h 5"/>
                    <a:gd name="T2" fmla="*/ 5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34" name="Line 309"/>
                <p:cNvSpPr>
                  <a:spLocks noChangeShapeType="1"/>
                </p:cNvSpPr>
                <p:nvPr/>
              </p:nvSpPr>
              <p:spPr bwMode="auto">
                <a:xfrm flipV="1">
                  <a:off x="490" y="2431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35" name="Freeform 310"/>
                <p:cNvSpPr>
                  <a:spLocks/>
                </p:cNvSpPr>
                <p:nvPr/>
              </p:nvSpPr>
              <p:spPr bwMode="auto">
                <a:xfrm>
                  <a:off x="490" y="2431"/>
                  <a:ext cx="0" cy="11"/>
                </a:xfrm>
                <a:custGeom>
                  <a:avLst/>
                  <a:gdLst>
                    <a:gd name="T0" fmla="*/ 0 h 11"/>
                    <a:gd name="T1" fmla="*/ 5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36" name="Freeform 311"/>
                <p:cNvSpPr>
                  <a:spLocks/>
                </p:cNvSpPr>
                <p:nvPr/>
              </p:nvSpPr>
              <p:spPr bwMode="auto">
                <a:xfrm>
                  <a:off x="490" y="2431"/>
                  <a:ext cx="6" cy="11"/>
                </a:xfrm>
                <a:custGeom>
                  <a:avLst/>
                  <a:gdLst>
                    <a:gd name="T0" fmla="*/ 0 w 6"/>
                    <a:gd name="T1" fmla="*/ 11 h 11"/>
                    <a:gd name="T2" fmla="*/ 0 w 6"/>
                    <a:gd name="T3" fmla="*/ 5 h 11"/>
                    <a:gd name="T4" fmla="*/ 6 w 6"/>
                    <a:gd name="T5" fmla="*/ 0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37" name="Line 312"/>
                <p:cNvSpPr>
                  <a:spLocks noChangeShapeType="1"/>
                </p:cNvSpPr>
                <p:nvPr/>
              </p:nvSpPr>
              <p:spPr bwMode="auto">
                <a:xfrm>
                  <a:off x="496" y="2431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38" name="Line 313"/>
                <p:cNvSpPr>
                  <a:spLocks noChangeShapeType="1"/>
                </p:cNvSpPr>
                <p:nvPr/>
              </p:nvSpPr>
              <p:spPr bwMode="auto">
                <a:xfrm flipV="1">
                  <a:off x="496" y="2425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39" name="Line 314"/>
                <p:cNvSpPr>
                  <a:spLocks noChangeShapeType="1"/>
                </p:cNvSpPr>
                <p:nvPr/>
              </p:nvSpPr>
              <p:spPr bwMode="auto">
                <a:xfrm>
                  <a:off x="496" y="2425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40" name="Freeform 315"/>
                <p:cNvSpPr>
                  <a:spLocks/>
                </p:cNvSpPr>
                <p:nvPr/>
              </p:nvSpPr>
              <p:spPr bwMode="auto">
                <a:xfrm>
                  <a:off x="496" y="2420"/>
                  <a:ext cx="0" cy="11"/>
                </a:xfrm>
                <a:custGeom>
                  <a:avLst/>
                  <a:gdLst>
                    <a:gd name="T0" fmla="*/ 11 h 11"/>
                    <a:gd name="T1" fmla="*/ 5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41" name="Freeform 316"/>
                <p:cNvSpPr>
                  <a:spLocks/>
                </p:cNvSpPr>
                <p:nvPr/>
              </p:nvSpPr>
              <p:spPr bwMode="auto">
                <a:xfrm>
                  <a:off x="496" y="2420"/>
                  <a:ext cx="0" cy="5"/>
                </a:xfrm>
                <a:custGeom>
                  <a:avLst/>
                  <a:gdLst>
                    <a:gd name="T0" fmla="*/ 0 h 5"/>
                    <a:gd name="T1" fmla="*/ 0 h 5"/>
                    <a:gd name="T2" fmla="*/ 5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42" name="Freeform 317"/>
                <p:cNvSpPr>
                  <a:spLocks/>
                </p:cNvSpPr>
                <p:nvPr/>
              </p:nvSpPr>
              <p:spPr bwMode="auto">
                <a:xfrm>
                  <a:off x="496" y="2425"/>
                  <a:ext cx="5" cy="23"/>
                </a:xfrm>
                <a:custGeom>
                  <a:avLst/>
                  <a:gdLst>
                    <a:gd name="T0" fmla="*/ 0 w 5"/>
                    <a:gd name="T1" fmla="*/ 0 h 23"/>
                    <a:gd name="T2" fmla="*/ 0 w 5"/>
                    <a:gd name="T3" fmla="*/ 6 h 23"/>
                    <a:gd name="T4" fmla="*/ 0 w 5"/>
                    <a:gd name="T5" fmla="*/ 11 h 23"/>
                    <a:gd name="T6" fmla="*/ 5 w 5"/>
                    <a:gd name="T7" fmla="*/ 17 h 23"/>
                    <a:gd name="T8" fmla="*/ 5 w 5"/>
                    <a:gd name="T9" fmla="*/ 23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2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5" y="17"/>
                      </a:lnTo>
                      <a:lnTo>
                        <a:pt x="5" y="2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43" name="Freeform 318"/>
                <p:cNvSpPr>
                  <a:spLocks/>
                </p:cNvSpPr>
                <p:nvPr/>
              </p:nvSpPr>
              <p:spPr bwMode="auto">
                <a:xfrm>
                  <a:off x="501" y="2436"/>
                  <a:ext cx="0" cy="12"/>
                </a:xfrm>
                <a:custGeom>
                  <a:avLst/>
                  <a:gdLst>
                    <a:gd name="T0" fmla="*/ 12 h 12"/>
                    <a:gd name="T1" fmla="*/ 12 h 12"/>
                    <a:gd name="T2" fmla="*/ 6 h 12"/>
                    <a:gd name="T3" fmla="*/ 0 h 12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2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44" name="Line 319"/>
                <p:cNvSpPr>
                  <a:spLocks noChangeShapeType="1"/>
                </p:cNvSpPr>
                <p:nvPr/>
              </p:nvSpPr>
              <p:spPr bwMode="auto">
                <a:xfrm flipV="1">
                  <a:off x="501" y="2431"/>
                  <a:ext cx="1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45" name="Line 320"/>
                <p:cNvSpPr>
                  <a:spLocks noChangeShapeType="1"/>
                </p:cNvSpPr>
                <p:nvPr/>
              </p:nvSpPr>
              <p:spPr bwMode="auto">
                <a:xfrm>
                  <a:off x="501" y="2431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46" name="Line 321"/>
                <p:cNvSpPr>
                  <a:spLocks noChangeShapeType="1"/>
                </p:cNvSpPr>
                <p:nvPr/>
              </p:nvSpPr>
              <p:spPr bwMode="auto">
                <a:xfrm flipV="1">
                  <a:off x="501" y="2425"/>
                  <a:ext cx="1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47" name="Line 322"/>
                <p:cNvSpPr>
                  <a:spLocks noChangeShapeType="1"/>
                </p:cNvSpPr>
                <p:nvPr/>
              </p:nvSpPr>
              <p:spPr bwMode="auto">
                <a:xfrm flipV="1">
                  <a:off x="501" y="2420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48" name="Freeform 323"/>
                <p:cNvSpPr>
                  <a:spLocks/>
                </p:cNvSpPr>
                <p:nvPr/>
              </p:nvSpPr>
              <p:spPr bwMode="auto">
                <a:xfrm>
                  <a:off x="501" y="2420"/>
                  <a:ext cx="6" cy="5"/>
                </a:xfrm>
                <a:custGeom>
                  <a:avLst/>
                  <a:gdLst>
                    <a:gd name="T0" fmla="*/ 0 w 6"/>
                    <a:gd name="T1" fmla="*/ 0 h 5"/>
                    <a:gd name="T2" fmla="*/ 0 w 6"/>
                    <a:gd name="T3" fmla="*/ 0 h 5"/>
                    <a:gd name="T4" fmla="*/ 6 w 6"/>
                    <a:gd name="T5" fmla="*/ 5 h 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49" name="Line 324"/>
                <p:cNvSpPr>
                  <a:spLocks noChangeShapeType="1"/>
                </p:cNvSpPr>
                <p:nvPr/>
              </p:nvSpPr>
              <p:spPr bwMode="auto">
                <a:xfrm>
                  <a:off x="507" y="2425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50" name="Freeform 325"/>
                <p:cNvSpPr>
                  <a:spLocks/>
                </p:cNvSpPr>
                <p:nvPr/>
              </p:nvSpPr>
              <p:spPr bwMode="auto">
                <a:xfrm>
                  <a:off x="507" y="2425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51" name="Freeform 326"/>
                <p:cNvSpPr>
                  <a:spLocks/>
                </p:cNvSpPr>
                <p:nvPr/>
              </p:nvSpPr>
              <p:spPr bwMode="auto">
                <a:xfrm>
                  <a:off x="507" y="2431"/>
                  <a:ext cx="0" cy="5"/>
                </a:xfrm>
                <a:custGeom>
                  <a:avLst/>
                  <a:gdLst>
                    <a:gd name="T0" fmla="*/ 5 h 5"/>
                    <a:gd name="T1" fmla="*/ 5 h 5"/>
                    <a:gd name="T2" fmla="*/ 0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52" name="Freeform 327"/>
                <p:cNvSpPr>
                  <a:spLocks/>
                </p:cNvSpPr>
                <p:nvPr/>
              </p:nvSpPr>
              <p:spPr bwMode="auto">
                <a:xfrm>
                  <a:off x="507" y="2403"/>
                  <a:ext cx="0" cy="28"/>
                </a:xfrm>
                <a:custGeom>
                  <a:avLst/>
                  <a:gdLst>
                    <a:gd name="T0" fmla="*/ 28 h 28"/>
                    <a:gd name="T1" fmla="*/ 22 h 28"/>
                    <a:gd name="T2" fmla="*/ 11 h 28"/>
                    <a:gd name="T3" fmla="*/ 6 h 28"/>
                    <a:gd name="T4" fmla="*/ 0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28"/>
                      </a:move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53" name="Freeform 328"/>
                <p:cNvSpPr>
                  <a:spLocks/>
                </p:cNvSpPr>
                <p:nvPr/>
              </p:nvSpPr>
              <p:spPr bwMode="auto">
                <a:xfrm>
                  <a:off x="507" y="2403"/>
                  <a:ext cx="0" cy="11"/>
                </a:xfrm>
                <a:custGeom>
                  <a:avLst/>
                  <a:gdLst>
                    <a:gd name="T0" fmla="*/ 0 h 11"/>
                    <a:gd name="T1" fmla="*/ 0 h 11"/>
                    <a:gd name="T2" fmla="*/ 6 h 11"/>
                    <a:gd name="T3" fmla="*/ 11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54" name="Freeform 329"/>
                <p:cNvSpPr>
                  <a:spLocks/>
                </p:cNvSpPr>
                <p:nvPr/>
              </p:nvSpPr>
              <p:spPr bwMode="auto">
                <a:xfrm>
                  <a:off x="507" y="2392"/>
                  <a:ext cx="6" cy="22"/>
                </a:xfrm>
                <a:custGeom>
                  <a:avLst/>
                  <a:gdLst>
                    <a:gd name="T0" fmla="*/ 0 w 6"/>
                    <a:gd name="T1" fmla="*/ 22 h 22"/>
                    <a:gd name="T2" fmla="*/ 0 w 6"/>
                    <a:gd name="T3" fmla="*/ 17 h 22"/>
                    <a:gd name="T4" fmla="*/ 0 w 6"/>
                    <a:gd name="T5" fmla="*/ 11 h 22"/>
                    <a:gd name="T6" fmla="*/ 6 w 6"/>
                    <a:gd name="T7" fmla="*/ 6 h 22"/>
                    <a:gd name="T8" fmla="*/ 6 w 6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22">
                      <a:moveTo>
                        <a:pt x="0" y="22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6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55" name="Freeform 330"/>
                <p:cNvSpPr>
                  <a:spLocks/>
                </p:cNvSpPr>
                <p:nvPr/>
              </p:nvSpPr>
              <p:spPr bwMode="auto">
                <a:xfrm>
                  <a:off x="513" y="2392"/>
                  <a:ext cx="0" cy="28"/>
                </a:xfrm>
                <a:custGeom>
                  <a:avLst/>
                  <a:gdLst>
                    <a:gd name="T0" fmla="*/ 0 h 28"/>
                    <a:gd name="T1" fmla="*/ 6 h 28"/>
                    <a:gd name="T2" fmla="*/ 11 h 28"/>
                    <a:gd name="T3" fmla="*/ 22 h 28"/>
                    <a:gd name="T4" fmla="*/ 28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22"/>
                      </a:lnTo>
                      <a:lnTo>
                        <a:pt x="0" y="28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56" name="Freeform 331"/>
                <p:cNvSpPr>
                  <a:spLocks/>
                </p:cNvSpPr>
                <p:nvPr/>
              </p:nvSpPr>
              <p:spPr bwMode="auto">
                <a:xfrm>
                  <a:off x="513" y="2398"/>
                  <a:ext cx="0" cy="22"/>
                </a:xfrm>
                <a:custGeom>
                  <a:avLst/>
                  <a:gdLst>
                    <a:gd name="T0" fmla="*/ 22 h 22"/>
                    <a:gd name="T1" fmla="*/ 22 h 22"/>
                    <a:gd name="T2" fmla="*/ 11 h 22"/>
                    <a:gd name="T3" fmla="*/ 5 h 22"/>
                    <a:gd name="T4" fmla="*/ 0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57" name="Line 332"/>
                <p:cNvSpPr>
                  <a:spLocks noChangeShapeType="1"/>
                </p:cNvSpPr>
                <p:nvPr/>
              </p:nvSpPr>
              <p:spPr bwMode="auto">
                <a:xfrm flipV="1">
                  <a:off x="513" y="2386"/>
                  <a:ext cx="0" cy="12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58" name="Line 333"/>
                <p:cNvSpPr>
                  <a:spLocks noChangeShapeType="1"/>
                </p:cNvSpPr>
                <p:nvPr/>
              </p:nvSpPr>
              <p:spPr bwMode="auto">
                <a:xfrm>
                  <a:off x="513" y="2386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59" name="Freeform 334"/>
                <p:cNvSpPr>
                  <a:spLocks/>
                </p:cNvSpPr>
                <p:nvPr/>
              </p:nvSpPr>
              <p:spPr bwMode="auto">
                <a:xfrm>
                  <a:off x="513" y="2370"/>
                  <a:ext cx="0" cy="16"/>
                </a:xfrm>
                <a:custGeom>
                  <a:avLst/>
                  <a:gdLst>
                    <a:gd name="T0" fmla="*/ 16 h 16"/>
                    <a:gd name="T1" fmla="*/ 11 h 16"/>
                    <a:gd name="T2" fmla="*/ 0 h 1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6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60" name="Line 335"/>
                <p:cNvSpPr>
                  <a:spLocks noChangeShapeType="1"/>
                </p:cNvSpPr>
                <p:nvPr/>
              </p:nvSpPr>
              <p:spPr bwMode="auto">
                <a:xfrm flipV="1">
                  <a:off x="513" y="2364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61" name="Freeform 336"/>
                <p:cNvSpPr>
                  <a:spLocks/>
                </p:cNvSpPr>
                <p:nvPr/>
              </p:nvSpPr>
              <p:spPr bwMode="auto">
                <a:xfrm>
                  <a:off x="513" y="2342"/>
                  <a:ext cx="5" cy="22"/>
                </a:xfrm>
                <a:custGeom>
                  <a:avLst/>
                  <a:gdLst>
                    <a:gd name="T0" fmla="*/ 0 w 5"/>
                    <a:gd name="T1" fmla="*/ 22 h 22"/>
                    <a:gd name="T2" fmla="*/ 0 w 5"/>
                    <a:gd name="T3" fmla="*/ 11 h 22"/>
                    <a:gd name="T4" fmla="*/ 5 w 5"/>
                    <a:gd name="T5" fmla="*/ 0 h 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22">
                      <a:moveTo>
                        <a:pt x="0" y="22"/>
                      </a:moveTo>
                      <a:lnTo>
                        <a:pt x="0" y="11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62" name="Freeform 337"/>
                <p:cNvSpPr>
                  <a:spLocks/>
                </p:cNvSpPr>
                <p:nvPr/>
              </p:nvSpPr>
              <p:spPr bwMode="auto">
                <a:xfrm>
                  <a:off x="518" y="2331"/>
                  <a:ext cx="0" cy="11"/>
                </a:xfrm>
                <a:custGeom>
                  <a:avLst/>
                  <a:gdLst>
                    <a:gd name="T0" fmla="*/ 11 h 11"/>
                    <a:gd name="T1" fmla="*/ 5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63" name="Line 338"/>
                <p:cNvSpPr>
                  <a:spLocks noChangeShapeType="1"/>
                </p:cNvSpPr>
                <p:nvPr/>
              </p:nvSpPr>
              <p:spPr bwMode="auto">
                <a:xfrm>
                  <a:off x="518" y="2331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64" name="Freeform 339"/>
                <p:cNvSpPr>
                  <a:spLocks/>
                </p:cNvSpPr>
                <p:nvPr/>
              </p:nvSpPr>
              <p:spPr bwMode="auto">
                <a:xfrm>
                  <a:off x="518" y="2314"/>
                  <a:ext cx="0" cy="17"/>
                </a:xfrm>
                <a:custGeom>
                  <a:avLst/>
                  <a:gdLst>
                    <a:gd name="T0" fmla="*/ 17 h 17"/>
                    <a:gd name="T1" fmla="*/ 11 h 17"/>
                    <a:gd name="T2" fmla="*/ 0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65" name="Line 340"/>
                <p:cNvSpPr>
                  <a:spLocks noChangeShapeType="1"/>
                </p:cNvSpPr>
                <p:nvPr/>
              </p:nvSpPr>
              <p:spPr bwMode="auto">
                <a:xfrm flipV="1">
                  <a:off x="518" y="2298"/>
                  <a:ext cx="1" cy="1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66" name="Freeform 341"/>
                <p:cNvSpPr>
                  <a:spLocks/>
                </p:cNvSpPr>
                <p:nvPr/>
              </p:nvSpPr>
              <p:spPr bwMode="auto">
                <a:xfrm>
                  <a:off x="518" y="2275"/>
                  <a:ext cx="0" cy="23"/>
                </a:xfrm>
                <a:custGeom>
                  <a:avLst/>
                  <a:gdLst>
                    <a:gd name="T0" fmla="*/ 23 h 23"/>
                    <a:gd name="T1" fmla="*/ 11 h 23"/>
                    <a:gd name="T2" fmla="*/ 0 h 23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23">
                      <a:moveTo>
                        <a:pt x="0" y="23"/>
                      </a:move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67" name="Freeform 342"/>
                <p:cNvSpPr>
                  <a:spLocks/>
                </p:cNvSpPr>
                <p:nvPr/>
              </p:nvSpPr>
              <p:spPr bwMode="auto">
                <a:xfrm>
                  <a:off x="518" y="2231"/>
                  <a:ext cx="6" cy="44"/>
                </a:xfrm>
                <a:custGeom>
                  <a:avLst/>
                  <a:gdLst>
                    <a:gd name="T0" fmla="*/ 0 w 6"/>
                    <a:gd name="T1" fmla="*/ 44 h 44"/>
                    <a:gd name="T2" fmla="*/ 0 w 6"/>
                    <a:gd name="T3" fmla="*/ 22 h 44"/>
                    <a:gd name="T4" fmla="*/ 6 w 6"/>
                    <a:gd name="T5" fmla="*/ 0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44">
                      <a:moveTo>
                        <a:pt x="0" y="44"/>
                      </a:moveTo>
                      <a:lnTo>
                        <a:pt x="0" y="22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68" name="Freeform 343"/>
                <p:cNvSpPr>
                  <a:spLocks/>
                </p:cNvSpPr>
                <p:nvPr/>
              </p:nvSpPr>
              <p:spPr bwMode="auto">
                <a:xfrm>
                  <a:off x="524" y="2203"/>
                  <a:ext cx="0" cy="28"/>
                </a:xfrm>
                <a:custGeom>
                  <a:avLst/>
                  <a:gdLst>
                    <a:gd name="T0" fmla="*/ 28 h 28"/>
                    <a:gd name="T1" fmla="*/ 17 h 28"/>
                    <a:gd name="T2" fmla="*/ 11 h 28"/>
                    <a:gd name="T3" fmla="*/ 0 h 28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28">
                      <a:moveTo>
                        <a:pt x="0" y="28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69" name="Freeform 344"/>
                <p:cNvSpPr>
                  <a:spLocks/>
                </p:cNvSpPr>
                <p:nvPr/>
              </p:nvSpPr>
              <p:spPr bwMode="auto">
                <a:xfrm>
                  <a:off x="524" y="2148"/>
                  <a:ext cx="0" cy="55"/>
                </a:xfrm>
                <a:custGeom>
                  <a:avLst/>
                  <a:gdLst>
                    <a:gd name="T0" fmla="*/ 55 h 55"/>
                    <a:gd name="T1" fmla="*/ 27 h 55"/>
                    <a:gd name="T2" fmla="*/ 0 h 5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5">
                      <a:moveTo>
                        <a:pt x="0" y="55"/>
                      </a:moveTo>
                      <a:lnTo>
                        <a:pt x="0" y="2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70" name="Freeform 345"/>
                <p:cNvSpPr>
                  <a:spLocks/>
                </p:cNvSpPr>
                <p:nvPr/>
              </p:nvSpPr>
              <p:spPr bwMode="auto">
                <a:xfrm>
                  <a:off x="524" y="2081"/>
                  <a:ext cx="0" cy="67"/>
                </a:xfrm>
                <a:custGeom>
                  <a:avLst/>
                  <a:gdLst>
                    <a:gd name="T0" fmla="*/ 67 h 67"/>
                    <a:gd name="T1" fmla="*/ 33 h 67"/>
                    <a:gd name="T2" fmla="*/ 0 h 6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7">
                      <a:moveTo>
                        <a:pt x="0" y="67"/>
                      </a:moveTo>
                      <a:lnTo>
                        <a:pt x="0" y="3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71" name="Freeform 346"/>
                <p:cNvSpPr>
                  <a:spLocks/>
                </p:cNvSpPr>
                <p:nvPr/>
              </p:nvSpPr>
              <p:spPr bwMode="auto">
                <a:xfrm>
                  <a:off x="524" y="2014"/>
                  <a:ext cx="0" cy="67"/>
                </a:xfrm>
                <a:custGeom>
                  <a:avLst/>
                  <a:gdLst>
                    <a:gd name="T0" fmla="*/ 67 h 67"/>
                    <a:gd name="T1" fmla="*/ 34 h 67"/>
                    <a:gd name="T2" fmla="*/ 11 h 67"/>
                    <a:gd name="T3" fmla="*/ 0 h 6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67">
                      <a:moveTo>
                        <a:pt x="0" y="67"/>
                      </a:moveTo>
                      <a:lnTo>
                        <a:pt x="0" y="34"/>
                      </a:ln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72" name="Freeform 347"/>
                <p:cNvSpPr>
                  <a:spLocks/>
                </p:cNvSpPr>
                <p:nvPr/>
              </p:nvSpPr>
              <p:spPr bwMode="auto">
                <a:xfrm>
                  <a:off x="524" y="1987"/>
                  <a:ext cx="0" cy="27"/>
                </a:xfrm>
                <a:custGeom>
                  <a:avLst/>
                  <a:gdLst>
                    <a:gd name="T0" fmla="*/ 27 h 27"/>
                    <a:gd name="T1" fmla="*/ 16 h 27"/>
                    <a:gd name="T2" fmla="*/ 0 h 2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27">
                      <a:moveTo>
                        <a:pt x="0" y="27"/>
                      </a:move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73" name="Freeform 348"/>
                <p:cNvSpPr>
                  <a:spLocks/>
                </p:cNvSpPr>
                <p:nvPr/>
              </p:nvSpPr>
              <p:spPr bwMode="auto">
                <a:xfrm>
                  <a:off x="524" y="1898"/>
                  <a:ext cx="5" cy="89"/>
                </a:xfrm>
                <a:custGeom>
                  <a:avLst/>
                  <a:gdLst>
                    <a:gd name="T0" fmla="*/ 0 w 5"/>
                    <a:gd name="T1" fmla="*/ 89 h 89"/>
                    <a:gd name="T2" fmla="*/ 0 w 5"/>
                    <a:gd name="T3" fmla="*/ 72 h 89"/>
                    <a:gd name="T4" fmla="*/ 0 w 5"/>
                    <a:gd name="T5" fmla="*/ 50 h 89"/>
                    <a:gd name="T6" fmla="*/ 5 w 5"/>
                    <a:gd name="T7" fmla="*/ 0 h 8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" h="89">
                      <a:moveTo>
                        <a:pt x="0" y="89"/>
                      </a:moveTo>
                      <a:lnTo>
                        <a:pt x="0" y="72"/>
                      </a:lnTo>
                      <a:lnTo>
                        <a:pt x="0" y="5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74" name="Freeform 349"/>
                <p:cNvSpPr>
                  <a:spLocks/>
                </p:cNvSpPr>
                <p:nvPr/>
              </p:nvSpPr>
              <p:spPr bwMode="auto">
                <a:xfrm>
                  <a:off x="529" y="1787"/>
                  <a:ext cx="0" cy="111"/>
                </a:xfrm>
                <a:custGeom>
                  <a:avLst/>
                  <a:gdLst>
                    <a:gd name="T0" fmla="*/ 111 h 111"/>
                    <a:gd name="T1" fmla="*/ 55 h 111"/>
                    <a:gd name="T2" fmla="*/ 0 h 1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1">
                      <a:moveTo>
                        <a:pt x="0" y="111"/>
                      </a:moveTo>
                      <a:lnTo>
                        <a:pt x="0" y="5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75" name="Freeform 350"/>
                <p:cNvSpPr>
                  <a:spLocks/>
                </p:cNvSpPr>
                <p:nvPr/>
              </p:nvSpPr>
              <p:spPr bwMode="auto">
                <a:xfrm>
                  <a:off x="529" y="1687"/>
                  <a:ext cx="0" cy="100"/>
                </a:xfrm>
                <a:custGeom>
                  <a:avLst/>
                  <a:gdLst>
                    <a:gd name="T0" fmla="*/ 100 h 100"/>
                    <a:gd name="T1" fmla="*/ 50 h 100"/>
                    <a:gd name="T2" fmla="*/ 0 h 100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00">
                      <a:moveTo>
                        <a:pt x="0" y="100"/>
                      </a:moveTo>
                      <a:lnTo>
                        <a:pt x="0" y="5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76" name="Freeform 351"/>
                <p:cNvSpPr>
                  <a:spLocks/>
                </p:cNvSpPr>
                <p:nvPr/>
              </p:nvSpPr>
              <p:spPr bwMode="auto">
                <a:xfrm>
                  <a:off x="529" y="1570"/>
                  <a:ext cx="0" cy="117"/>
                </a:xfrm>
                <a:custGeom>
                  <a:avLst/>
                  <a:gdLst>
                    <a:gd name="T0" fmla="*/ 117 h 117"/>
                    <a:gd name="T1" fmla="*/ 89 h 117"/>
                    <a:gd name="T2" fmla="*/ 56 h 117"/>
                    <a:gd name="T3" fmla="*/ 28 h 117"/>
                    <a:gd name="T4" fmla="*/ 0 h 11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117">
                      <a:moveTo>
                        <a:pt x="0" y="117"/>
                      </a:moveTo>
                      <a:lnTo>
                        <a:pt x="0" y="89"/>
                      </a:lnTo>
                      <a:lnTo>
                        <a:pt x="0" y="56"/>
                      </a:lnTo>
                      <a:lnTo>
                        <a:pt x="0" y="2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77" name="Freeform 352"/>
                <p:cNvSpPr>
                  <a:spLocks/>
                </p:cNvSpPr>
                <p:nvPr/>
              </p:nvSpPr>
              <p:spPr bwMode="auto">
                <a:xfrm>
                  <a:off x="529" y="1492"/>
                  <a:ext cx="0" cy="78"/>
                </a:xfrm>
                <a:custGeom>
                  <a:avLst/>
                  <a:gdLst>
                    <a:gd name="T0" fmla="*/ 78 h 78"/>
                    <a:gd name="T1" fmla="*/ 34 h 78"/>
                    <a:gd name="T2" fmla="*/ 0 h 78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78">
                      <a:moveTo>
                        <a:pt x="0" y="78"/>
                      </a:moveTo>
                      <a:lnTo>
                        <a:pt x="0" y="3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78" name="Freeform 353"/>
                <p:cNvSpPr>
                  <a:spLocks/>
                </p:cNvSpPr>
                <p:nvPr/>
              </p:nvSpPr>
              <p:spPr bwMode="auto">
                <a:xfrm>
                  <a:off x="529" y="1426"/>
                  <a:ext cx="0" cy="66"/>
                </a:xfrm>
                <a:custGeom>
                  <a:avLst/>
                  <a:gdLst>
                    <a:gd name="T0" fmla="*/ 66 h 66"/>
                    <a:gd name="T1" fmla="*/ 33 h 66"/>
                    <a:gd name="T2" fmla="*/ 0 h 6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6">
                      <a:moveTo>
                        <a:pt x="0" y="66"/>
                      </a:moveTo>
                      <a:lnTo>
                        <a:pt x="0" y="3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79" name="Freeform 354"/>
                <p:cNvSpPr>
                  <a:spLocks/>
                </p:cNvSpPr>
                <p:nvPr/>
              </p:nvSpPr>
              <p:spPr bwMode="auto">
                <a:xfrm>
                  <a:off x="529" y="1381"/>
                  <a:ext cx="6" cy="45"/>
                </a:xfrm>
                <a:custGeom>
                  <a:avLst/>
                  <a:gdLst>
                    <a:gd name="T0" fmla="*/ 0 w 6"/>
                    <a:gd name="T1" fmla="*/ 45 h 45"/>
                    <a:gd name="T2" fmla="*/ 0 w 6"/>
                    <a:gd name="T3" fmla="*/ 17 h 45"/>
                    <a:gd name="T4" fmla="*/ 6 w 6"/>
                    <a:gd name="T5" fmla="*/ 6 h 45"/>
                    <a:gd name="T6" fmla="*/ 6 w 6"/>
                    <a:gd name="T7" fmla="*/ 0 h 4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" h="45">
                      <a:moveTo>
                        <a:pt x="0" y="45"/>
                      </a:moveTo>
                      <a:lnTo>
                        <a:pt x="0" y="17"/>
                      </a:lnTo>
                      <a:lnTo>
                        <a:pt x="6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80" name="Freeform 355"/>
                <p:cNvSpPr>
                  <a:spLocks/>
                </p:cNvSpPr>
                <p:nvPr/>
              </p:nvSpPr>
              <p:spPr bwMode="auto">
                <a:xfrm>
                  <a:off x="535" y="1381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81" name="Freeform 356"/>
                <p:cNvSpPr>
                  <a:spLocks/>
                </p:cNvSpPr>
                <p:nvPr/>
              </p:nvSpPr>
              <p:spPr bwMode="auto">
                <a:xfrm>
                  <a:off x="535" y="1387"/>
                  <a:ext cx="0" cy="39"/>
                </a:xfrm>
                <a:custGeom>
                  <a:avLst/>
                  <a:gdLst>
                    <a:gd name="T0" fmla="*/ 0 h 39"/>
                    <a:gd name="T1" fmla="*/ 16 h 39"/>
                    <a:gd name="T2" fmla="*/ 39 h 39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39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0" y="39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82" name="Freeform 357"/>
                <p:cNvSpPr>
                  <a:spLocks/>
                </p:cNvSpPr>
                <p:nvPr/>
              </p:nvSpPr>
              <p:spPr bwMode="auto">
                <a:xfrm>
                  <a:off x="535" y="1426"/>
                  <a:ext cx="0" cy="83"/>
                </a:xfrm>
                <a:custGeom>
                  <a:avLst/>
                  <a:gdLst>
                    <a:gd name="T0" fmla="*/ 0 h 83"/>
                    <a:gd name="T1" fmla="*/ 33 h 83"/>
                    <a:gd name="T2" fmla="*/ 83 h 83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83">
                      <a:moveTo>
                        <a:pt x="0" y="0"/>
                      </a:moveTo>
                      <a:lnTo>
                        <a:pt x="0" y="33"/>
                      </a:lnTo>
                      <a:lnTo>
                        <a:pt x="0" y="8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83" name="Freeform 358"/>
                <p:cNvSpPr>
                  <a:spLocks/>
                </p:cNvSpPr>
                <p:nvPr/>
              </p:nvSpPr>
              <p:spPr bwMode="auto">
                <a:xfrm>
                  <a:off x="535" y="1509"/>
                  <a:ext cx="0" cy="128"/>
                </a:xfrm>
                <a:custGeom>
                  <a:avLst/>
                  <a:gdLst>
                    <a:gd name="T0" fmla="*/ 0 h 128"/>
                    <a:gd name="T1" fmla="*/ 28 h 128"/>
                    <a:gd name="T2" fmla="*/ 61 h 128"/>
                    <a:gd name="T3" fmla="*/ 128 h 128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28">
                      <a:moveTo>
                        <a:pt x="0" y="0"/>
                      </a:moveTo>
                      <a:lnTo>
                        <a:pt x="0" y="28"/>
                      </a:lnTo>
                      <a:lnTo>
                        <a:pt x="0" y="61"/>
                      </a:lnTo>
                      <a:lnTo>
                        <a:pt x="0" y="128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84" name="Freeform 359"/>
                <p:cNvSpPr>
                  <a:spLocks/>
                </p:cNvSpPr>
                <p:nvPr/>
              </p:nvSpPr>
              <p:spPr bwMode="auto">
                <a:xfrm>
                  <a:off x="535" y="1637"/>
                  <a:ext cx="0" cy="144"/>
                </a:xfrm>
                <a:custGeom>
                  <a:avLst/>
                  <a:gdLst>
                    <a:gd name="T0" fmla="*/ 0 h 144"/>
                    <a:gd name="T1" fmla="*/ 72 h 144"/>
                    <a:gd name="T2" fmla="*/ 144 h 144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44">
                      <a:moveTo>
                        <a:pt x="0" y="0"/>
                      </a:moveTo>
                      <a:lnTo>
                        <a:pt x="0" y="72"/>
                      </a:lnTo>
                      <a:lnTo>
                        <a:pt x="0" y="144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85" name="Freeform 360"/>
                <p:cNvSpPr>
                  <a:spLocks/>
                </p:cNvSpPr>
                <p:nvPr/>
              </p:nvSpPr>
              <p:spPr bwMode="auto">
                <a:xfrm>
                  <a:off x="535" y="1781"/>
                  <a:ext cx="5" cy="167"/>
                </a:xfrm>
                <a:custGeom>
                  <a:avLst/>
                  <a:gdLst>
                    <a:gd name="T0" fmla="*/ 0 w 5"/>
                    <a:gd name="T1" fmla="*/ 0 h 167"/>
                    <a:gd name="T2" fmla="*/ 0 w 5"/>
                    <a:gd name="T3" fmla="*/ 39 h 167"/>
                    <a:gd name="T4" fmla="*/ 0 w 5"/>
                    <a:gd name="T5" fmla="*/ 83 h 167"/>
                    <a:gd name="T6" fmla="*/ 5 w 5"/>
                    <a:gd name="T7" fmla="*/ 128 h 167"/>
                    <a:gd name="T8" fmla="*/ 5 w 5"/>
                    <a:gd name="T9" fmla="*/ 167 h 16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167">
                      <a:moveTo>
                        <a:pt x="0" y="0"/>
                      </a:moveTo>
                      <a:lnTo>
                        <a:pt x="0" y="39"/>
                      </a:lnTo>
                      <a:lnTo>
                        <a:pt x="0" y="83"/>
                      </a:lnTo>
                      <a:lnTo>
                        <a:pt x="5" y="128"/>
                      </a:lnTo>
                      <a:lnTo>
                        <a:pt x="5" y="16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86" name="Freeform 361"/>
                <p:cNvSpPr>
                  <a:spLocks/>
                </p:cNvSpPr>
                <p:nvPr/>
              </p:nvSpPr>
              <p:spPr bwMode="auto">
                <a:xfrm>
                  <a:off x="540" y="1948"/>
                  <a:ext cx="0" cy="133"/>
                </a:xfrm>
                <a:custGeom>
                  <a:avLst/>
                  <a:gdLst>
                    <a:gd name="T0" fmla="*/ 0 h 133"/>
                    <a:gd name="T1" fmla="*/ 72 h 133"/>
                    <a:gd name="T2" fmla="*/ 133 h 133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33">
                      <a:moveTo>
                        <a:pt x="0" y="0"/>
                      </a:moveTo>
                      <a:lnTo>
                        <a:pt x="0" y="72"/>
                      </a:lnTo>
                      <a:lnTo>
                        <a:pt x="0" y="13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87" name="Freeform 362"/>
                <p:cNvSpPr>
                  <a:spLocks/>
                </p:cNvSpPr>
                <p:nvPr/>
              </p:nvSpPr>
              <p:spPr bwMode="auto">
                <a:xfrm>
                  <a:off x="540" y="2081"/>
                  <a:ext cx="0" cy="89"/>
                </a:xfrm>
                <a:custGeom>
                  <a:avLst/>
                  <a:gdLst>
                    <a:gd name="T0" fmla="*/ 0 h 89"/>
                    <a:gd name="T1" fmla="*/ 28 h 89"/>
                    <a:gd name="T2" fmla="*/ 44 h 89"/>
                    <a:gd name="T3" fmla="*/ 89 h 89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89">
                      <a:moveTo>
                        <a:pt x="0" y="0"/>
                      </a:moveTo>
                      <a:lnTo>
                        <a:pt x="0" y="28"/>
                      </a:lnTo>
                      <a:lnTo>
                        <a:pt x="0" y="44"/>
                      </a:lnTo>
                      <a:lnTo>
                        <a:pt x="0" y="89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88" name="Freeform 363"/>
                <p:cNvSpPr>
                  <a:spLocks/>
                </p:cNvSpPr>
                <p:nvPr/>
              </p:nvSpPr>
              <p:spPr bwMode="auto">
                <a:xfrm>
                  <a:off x="540" y="2170"/>
                  <a:ext cx="0" cy="89"/>
                </a:xfrm>
                <a:custGeom>
                  <a:avLst/>
                  <a:gdLst>
                    <a:gd name="T0" fmla="*/ 0 h 89"/>
                    <a:gd name="T1" fmla="*/ 22 h 89"/>
                    <a:gd name="T2" fmla="*/ 50 h 89"/>
                    <a:gd name="T3" fmla="*/ 72 h 89"/>
                    <a:gd name="T4" fmla="*/ 89 h 89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89">
                      <a:moveTo>
                        <a:pt x="0" y="0"/>
                      </a:moveTo>
                      <a:lnTo>
                        <a:pt x="0" y="22"/>
                      </a:lnTo>
                      <a:lnTo>
                        <a:pt x="0" y="50"/>
                      </a:lnTo>
                      <a:lnTo>
                        <a:pt x="0" y="72"/>
                      </a:lnTo>
                      <a:lnTo>
                        <a:pt x="0" y="89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89" name="Line 364"/>
                <p:cNvSpPr>
                  <a:spLocks noChangeShapeType="1"/>
                </p:cNvSpPr>
                <p:nvPr/>
              </p:nvSpPr>
              <p:spPr bwMode="auto">
                <a:xfrm>
                  <a:off x="540" y="2259"/>
                  <a:ext cx="1" cy="1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90" name="Freeform 365"/>
                <p:cNvSpPr>
                  <a:spLocks/>
                </p:cNvSpPr>
                <p:nvPr/>
              </p:nvSpPr>
              <p:spPr bwMode="auto">
                <a:xfrm>
                  <a:off x="540" y="2270"/>
                  <a:ext cx="0" cy="39"/>
                </a:xfrm>
                <a:custGeom>
                  <a:avLst/>
                  <a:gdLst>
                    <a:gd name="T0" fmla="*/ 0 h 39"/>
                    <a:gd name="T1" fmla="*/ 16 h 39"/>
                    <a:gd name="T2" fmla="*/ 39 h 39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39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0" y="39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91" name="Freeform 366"/>
                <p:cNvSpPr>
                  <a:spLocks/>
                </p:cNvSpPr>
                <p:nvPr/>
              </p:nvSpPr>
              <p:spPr bwMode="auto">
                <a:xfrm>
                  <a:off x="540" y="2309"/>
                  <a:ext cx="6" cy="44"/>
                </a:xfrm>
                <a:custGeom>
                  <a:avLst/>
                  <a:gdLst>
                    <a:gd name="T0" fmla="*/ 0 w 6"/>
                    <a:gd name="T1" fmla="*/ 0 h 44"/>
                    <a:gd name="T2" fmla="*/ 0 w 6"/>
                    <a:gd name="T3" fmla="*/ 11 h 44"/>
                    <a:gd name="T4" fmla="*/ 0 w 6"/>
                    <a:gd name="T5" fmla="*/ 27 h 44"/>
                    <a:gd name="T6" fmla="*/ 6 w 6"/>
                    <a:gd name="T7" fmla="*/ 39 h 44"/>
                    <a:gd name="T8" fmla="*/ 6 w 6"/>
                    <a:gd name="T9" fmla="*/ 44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44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27"/>
                      </a:lnTo>
                      <a:lnTo>
                        <a:pt x="6" y="39"/>
                      </a:lnTo>
                      <a:lnTo>
                        <a:pt x="6" y="44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92" name="Freeform 367"/>
                <p:cNvSpPr>
                  <a:spLocks/>
                </p:cNvSpPr>
                <p:nvPr/>
              </p:nvSpPr>
              <p:spPr bwMode="auto">
                <a:xfrm>
                  <a:off x="546" y="2336"/>
                  <a:ext cx="0" cy="17"/>
                </a:xfrm>
                <a:custGeom>
                  <a:avLst/>
                  <a:gdLst>
                    <a:gd name="T0" fmla="*/ 17 h 17"/>
                    <a:gd name="T1" fmla="*/ 17 h 17"/>
                    <a:gd name="T2" fmla="*/ 12 h 17"/>
                    <a:gd name="T3" fmla="*/ 6 h 17"/>
                    <a:gd name="T4" fmla="*/ 0 h 1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93" name="Freeform 368"/>
                <p:cNvSpPr>
                  <a:spLocks/>
                </p:cNvSpPr>
                <p:nvPr/>
              </p:nvSpPr>
              <p:spPr bwMode="auto">
                <a:xfrm>
                  <a:off x="546" y="2336"/>
                  <a:ext cx="0" cy="12"/>
                </a:xfrm>
                <a:custGeom>
                  <a:avLst/>
                  <a:gdLst>
                    <a:gd name="T0" fmla="*/ 0 h 12"/>
                    <a:gd name="T1" fmla="*/ 6 h 12"/>
                    <a:gd name="T2" fmla="*/ 12 h 1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94" name="Freeform 369"/>
                <p:cNvSpPr>
                  <a:spLocks/>
                </p:cNvSpPr>
                <p:nvPr/>
              </p:nvSpPr>
              <p:spPr bwMode="auto">
                <a:xfrm>
                  <a:off x="546" y="2348"/>
                  <a:ext cx="0" cy="22"/>
                </a:xfrm>
                <a:custGeom>
                  <a:avLst/>
                  <a:gdLst>
                    <a:gd name="T0" fmla="*/ 0 h 22"/>
                    <a:gd name="T1" fmla="*/ 11 h 22"/>
                    <a:gd name="T2" fmla="*/ 16 h 22"/>
                    <a:gd name="T3" fmla="*/ 22 h 22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22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16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95" name="Freeform 370"/>
                <p:cNvSpPr>
                  <a:spLocks/>
                </p:cNvSpPr>
                <p:nvPr/>
              </p:nvSpPr>
              <p:spPr bwMode="auto">
                <a:xfrm>
                  <a:off x="546" y="2359"/>
                  <a:ext cx="0" cy="11"/>
                </a:xfrm>
                <a:custGeom>
                  <a:avLst/>
                  <a:gdLst>
                    <a:gd name="T0" fmla="*/ 11 h 11"/>
                    <a:gd name="T1" fmla="*/ 11 h 11"/>
                    <a:gd name="T2" fmla="*/ 5 h 11"/>
                    <a:gd name="T3" fmla="*/ 0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96" name="Freeform 371"/>
                <p:cNvSpPr>
                  <a:spLocks/>
                </p:cNvSpPr>
                <p:nvPr/>
              </p:nvSpPr>
              <p:spPr bwMode="auto">
                <a:xfrm>
                  <a:off x="546" y="2359"/>
                  <a:ext cx="0" cy="11"/>
                </a:xfrm>
                <a:custGeom>
                  <a:avLst/>
                  <a:gdLst>
                    <a:gd name="T0" fmla="*/ 0 h 11"/>
                    <a:gd name="T1" fmla="*/ 5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97" name="Freeform 372"/>
                <p:cNvSpPr>
                  <a:spLocks/>
                </p:cNvSpPr>
                <p:nvPr/>
              </p:nvSpPr>
              <p:spPr bwMode="auto">
                <a:xfrm>
                  <a:off x="546" y="2370"/>
                  <a:ext cx="5" cy="0"/>
                </a:xfrm>
                <a:custGeom>
                  <a:avLst/>
                  <a:gdLst>
                    <a:gd name="T0" fmla="*/ 0 w 5"/>
                    <a:gd name="T1" fmla="*/ 0 w 5"/>
                    <a:gd name="T2" fmla="*/ 5 w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98" name="Line 373"/>
                <p:cNvSpPr>
                  <a:spLocks noChangeShapeType="1"/>
                </p:cNvSpPr>
                <p:nvPr/>
              </p:nvSpPr>
              <p:spPr bwMode="auto">
                <a:xfrm>
                  <a:off x="551" y="2370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99" name="Freeform 374"/>
                <p:cNvSpPr>
                  <a:spLocks/>
                </p:cNvSpPr>
                <p:nvPr/>
              </p:nvSpPr>
              <p:spPr bwMode="auto">
                <a:xfrm>
                  <a:off x="551" y="2370"/>
                  <a:ext cx="0" cy="16"/>
                </a:xfrm>
                <a:custGeom>
                  <a:avLst/>
                  <a:gdLst>
                    <a:gd name="T0" fmla="*/ 0 h 16"/>
                    <a:gd name="T1" fmla="*/ 5 h 16"/>
                    <a:gd name="T2" fmla="*/ 16 h 1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6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600" name="Line 375"/>
                <p:cNvSpPr>
                  <a:spLocks noChangeShapeType="1"/>
                </p:cNvSpPr>
                <p:nvPr/>
              </p:nvSpPr>
              <p:spPr bwMode="auto">
                <a:xfrm>
                  <a:off x="551" y="2386"/>
                  <a:ext cx="1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601" name="Line 376"/>
                <p:cNvSpPr>
                  <a:spLocks noChangeShapeType="1"/>
                </p:cNvSpPr>
                <p:nvPr/>
              </p:nvSpPr>
              <p:spPr bwMode="auto">
                <a:xfrm>
                  <a:off x="551" y="2386"/>
                  <a:ext cx="1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602" name="Freeform 377"/>
                <p:cNvSpPr>
                  <a:spLocks/>
                </p:cNvSpPr>
                <p:nvPr/>
              </p:nvSpPr>
              <p:spPr bwMode="auto">
                <a:xfrm>
                  <a:off x="551" y="2392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603" name="Freeform 378"/>
                <p:cNvSpPr>
                  <a:spLocks/>
                </p:cNvSpPr>
                <p:nvPr/>
              </p:nvSpPr>
              <p:spPr bwMode="auto">
                <a:xfrm>
                  <a:off x="551" y="2392"/>
                  <a:ext cx="6" cy="11"/>
                </a:xfrm>
                <a:custGeom>
                  <a:avLst/>
                  <a:gdLst>
                    <a:gd name="T0" fmla="*/ 0 w 6"/>
                    <a:gd name="T1" fmla="*/ 11 h 11"/>
                    <a:gd name="T2" fmla="*/ 0 w 6"/>
                    <a:gd name="T3" fmla="*/ 11 h 11"/>
                    <a:gd name="T4" fmla="*/ 0 w 6"/>
                    <a:gd name="T5" fmla="*/ 6 h 11"/>
                    <a:gd name="T6" fmla="*/ 6 w 6"/>
                    <a:gd name="T7" fmla="*/ 0 h 1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"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604" name="Freeform 379"/>
                <p:cNvSpPr>
                  <a:spLocks/>
                </p:cNvSpPr>
                <p:nvPr/>
              </p:nvSpPr>
              <p:spPr bwMode="auto">
                <a:xfrm>
                  <a:off x="557" y="2392"/>
                  <a:ext cx="0" cy="17"/>
                </a:xfrm>
                <a:custGeom>
                  <a:avLst/>
                  <a:gdLst>
                    <a:gd name="T0" fmla="*/ 0 h 17"/>
                    <a:gd name="T1" fmla="*/ 6 h 17"/>
                    <a:gd name="T2" fmla="*/ 11 h 17"/>
                    <a:gd name="T3" fmla="*/ 17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605" name="Freeform 380"/>
                <p:cNvSpPr>
                  <a:spLocks/>
                </p:cNvSpPr>
                <p:nvPr/>
              </p:nvSpPr>
              <p:spPr bwMode="auto">
                <a:xfrm>
                  <a:off x="557" y="2364"/>
                  <a:ext cx="0" cy="45"/>
                </a:xfrm>
                <a:custGeom>
                  <a:avLst/>
                  <a:gdLst>
                    <a:gd name="T0" fmla="*/ 45 h 45"/>
                    <a:gd name="T1" fmla="*/ 34 h 45"/>
                    <a:gd name="T2" fmla="*/ 22 h 45"/>
                    <a:gd name="T3" fmla="*/ 6 h 45"/>
                    <a:gd name="T4" fmla="*/ 0 h 45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45">
                      <a:moveTo>
                        <a:pt x="0" y="45"/>
                      </a:moveTo>
                      <a:lnTo>
                        <a:pt x="0" y="34"/>
                      </a:lnTo>
                      <a:lnTo>
                        <a:pt x="0" y="22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606" name="Freeform 381"/>
                <p:cNvSpPr>
                  <a:spLocks/>
                </p:cNvSpPr>
                <p:nvPr/>
              </p:nvSpPr>
              <p:spPr bwMode="auto">
                <a:xfrm>
                  <a:off x="557" y="2364"/>
                  <a:ext cx="0" cy="34"/>
                </a:xfrm>
                <a:custGeom>
                  <a:avLst/>
                  <a:gdLst>
                    <a:gd name="T0" fmla="*/ 0 h 34"/>
                    <a:gd name="T1" fmla="*/ 6 h 34"/>
                    <a:gd name="T2" fmla="*/ 17 h 34"/>
                    <a:gd name="T3" fmla="*/ 28 h 34"/>
                    <a:gd name="T4" fmla="*/ 34 h 34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34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7"/>
                      </a:lnTo>
                      <a:lnTo>
                        <a:pt x="0" y="28"/>
                      </a:lnTo>
                      <a:lnTo>
                        <a:pt x="0" y="34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607" name="Freeform 382"/>
                <p:cNvSpPr>
                  <a:spLocks/>
                </p:cNvSpPr>
                <p:nvPr/>
              </p:nvSpPr>
              <p:spPr bwMode="auto">
                <a:xfrm>
                  <a:off x="557" y="2386"/>
                  <a:ext cx="0" cy="12"/>
                </a:xfrm>
                <a:custGeom>
                  <a:avLst/>
                  <a:gdLst>
                    <a:gd name="T0" fmla="*/ 12 h 12"/>
                    <a:gd name="T1" fmla="*/ 12 h 12"/>
                    <a:gd name="T2" fmla="*/ 6 h 12"/>
                    <a:gd name="T3" fmla="*/ 0 h 12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2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608" name="Freeform 383"/>
                <p:cNvSpPr>
                  <a:spLocks/>
                </p:cNvSpPr>
                <p:nvPr/>
              </p:nvSpPr>
              <p:spPr bwMode="auto">
                <a:xfrm>
                  <a:off x="557" y="2386"/>
                  <a:ext cx="0" cy="23"/>
                </a:xfrm>
                <a:custGeom>
                  <a:avLst/>
                  <a:gdLst>
                    <a:gd name="T0" fmla="*/ 0 h 23"/>
                    <a:gd name="T1" fmla="*/ 6 h 23"/>
                    <a:gd name="T2" fmla="*/ 12 h 23"/>
                    <a:gd name="T3" fmla="*/ 17 h 23"/>
                    <a:gd name="T4" fmla="*/ 23 h 2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7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609" name="Freeform 384"/>
                <p:cNvSpPr>
                  <a:spLocks/>
                </p:cNvSpPr>
                <p:nvPr/>
              </p:nvSpPr>
              <p:spPr bwMode="auto">
                <a:xfrm>
                  <a:off x="557" y="2392"/>
                  <a:ext cx="6" cy="17"/>
                </a:xfrm>
                <a:custGeom>
                  <a:avLst/>
                  <a:gdLst>
                    <a:gd name="T0" fmla="*/ 0 w 6"/>
                    <a:gd name="T1" fmla="*/ 17 h 17"/>
                    <a:gd name="T2" fmla="*/ 0 w 6"/>
                    <a:gd name="T3" fmla="*/ 17 h 17"/>
                    <a:gd name="T4" fmla="*/ 0 w 6"/>
                    <a:gd name="T5" fmla="*/ 11 h 17"/>
                    <a:gd name="T6" fmla="*/ 6 w 6"/>
                    <a:gd name="T7" fmla="*/ 6 h 17"/>
                    <a:gd name="T8" fmla="*/ 6 w 6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17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6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610" name="Line 385"/>
                <p:cNvSpPr>
                  <a:spLocks noChangeShapeType="1"/>
                </p:cNvSpPr>
                <p:nvPr/>
              </p:nvSpPr>
              <p:spPr bwMode="auto">
                <a:xfrm>
                  <a:off x="563" y="2392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611" name="Line 386"/>
                <p:cNvSpPr>
                  <a:spLocks noChangeShapeType="1"/>
                </p:cNvSpPr>
                <p:nvPr/>
              </p:nvSpPr>
              <p:spPr bwMode="auto">
                <a:xfrm flipV="1">
                  <a:off x="563" y="2386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612" name="Line 387"/>
                <p:cNvSpPr>
                  <a:spLocks noChangeShapeType="1"/>
                </p:cNvSpPr>
                <p:nvPr/>
              </p:nvSpPr>
              <p:spPr bwMode="auto">
                <a:xfrm>
                  <a:off x="563" y="2386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613" name="Line 388"/>
                <p:cNvSpPr>
                  <a:spLocks noChangeShapeType="1"/>
                </p:cNvSpPr>
                <p:nvPr/>
              </p:nvSpPr>
              <p:spPr bwMode="auto">
                <a:xfrm flipV="1">
                  <a:off x="563" y="2381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614" name="Freeform 389"/>
                <p:cNvSpPr>
                  <a:spLocks/>
                </p:cNvSpPr>
                <p:nvPr/>
              </p:nvSpPr>
              <p:spPr bwMode="auto">
                <a:xfrm>
                  <a:off x="563" y="2381"/>
                  <a:ext cx="0" cy="11"/>
                </a:xfrm>
                <a:custGeom>
                  <a:avLst/>
                  <a:gdLst>
                    <a:gd name="T0" fmla="*/ 0 h 11"/>
                    <a:gd name="T1" fmla="*/ 5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615" name="Freeform 390"/>
                <p:cNvSpPr>
                  <a:spLocks/>
                </p:cNvSpPr>
                <p:nvPr/>
              </p:nvSpPr>
              <p:spPr bwMode="auto">
                <a:xfrm>
                  <a:off x="563" y="2392"/>
                  <a:ext cx="5" cy="6"/>
                </a:xfrm>
                <a:custGeom>
                  <a:avLst/>
                  <a:gdLst>
                    <a:gd name="T0" fmla="*/ 0 w 5"/>
                    <a:gd name="T1" fmla="*/ 0 h 6"/>
                    <a:gd name="T2" fmla="*/ 0 w 5"/>
                    <a:gd name="T3" fmla="*/ 6 h 6"/>
                    <a:gd name="T4" fmla="*/ 5 w 5"/>
                    <a:gd name="T5" fmla="*/ 6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5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616" name="Freeform 391"/>
                <p:cNvSpPr>
                  <a:spLocks/>
                </p:cNvSpPr>
                <p:nvPr/>
              </p:nvSpPr>
              <p:spPr bwMode="auto">
                <a:xfrm>
                  <a:off x="568" y="2386"/>
                  <a:ext cx="0" cy="12"/>
                </a:xfrm>
                <a:custGeom>
                  <a:avLst/>
                  <a:gdLst>
                    <a:gd name="T0" fmla="*/ 12 h 12"/>
                    <a:gd name="T1" fmla="*/ 6 h 12"/>
                    <a:gd name="T2" fmla="*/ 0 h 1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5536" name="Group 593"/>
              <p:cNvGrpSpPr>
                <a:grpSpLocks/>
              </p:cNvGrpSpPr>
              <p:nvPr/>
            </p:nvGrpSpPr>
            <p:grpSpPr bwMode="auto">
              <a:xfrm>
                <a:off x="568" y="2125"/>
                <a:ext cx="183" cy="295"/>
                <a:chOff x="568" y="2125"/>
                <a:chExt cx="183" cy="295"/>
              </a:xfrm>
            </p:grpSpPr>
            <p:sp>
              <p:nvSpPr>
                <p:cNvPr id="8217" name="Freeform 393"/>
                <p:cNvSpPr>
                  <a:spLocks/>
                </p:cNvSpPr>
                <p:nvPr/>
              </p:nvSpPr>
              <p:spPr bwMode="auto">
                <a:xfrm>
                  <a:off x="568" y="2386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18" name="Line 394"/>
                <p:cNvSpPr>
                  <a:spLocks noChangeShapeType="1"/>
                </p:cNvSpPr>
                <p:nvPr/>
              </p:nvSpPr>
              <p:spPr bwMode="auto">
                <a:xfrm>
                  <a:off x="568" y="2392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19" name="Line 395"/>
                <p:cNvSpPr>
                  <a:spLocks noChangeShapeType="1"/>
                </p:cNvSpPr>
                <p:nvPr/>
              </p:nvSpPr>
              <p:spPr bwMode="auto">
                <a:xfrm>
                  <a:off x="568" y="2392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20" name="Freeform 396"/>
                <p:cNvSpPr>
                  <a:spLocks/>
                </p:cNvSpPr>
                <p:nvPr/>
              </p:nvSpPr>
              <p:spPr bwMode="auto">
                <a:xfrm>
                  <a:off x="568" y="2392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21" name="Freeform 397"/>
                <p:cNvSpPr>
                  <a:spLocks/>
                </p:cNvSpPr>
                <p:nvPr/>
              </p:nvSpPr>
              <p:spPr bwMode="auto">
                <a:xfrm>
                  <a:off x="568" y="2403"/>
                  <a:ext cx="6" cy="11"/>
                </a:xfrm>
                <a:custGeom>
                  <a:avLst/>
                  <a:gdLst>
                    <a:gd name="T0" fmla="*/ 0 w 6"/>
                    <a:gd name="T1" fmla="*/ 0 h 11"/>
                    <a:gd name="T2" fmla="*/ 0 w 6"/>
                    <a:gd name="T3" fmla="*/ 6 h 11"/>
                    <a:gd name="T4" fmla="*/ 6 w 6"/>
                    <a:gd name="T5" fmla="*/ 11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22" name="Freeform 398"/>
                <p:cNvSpPr>
                  <a:spLocks/>
                </p:cNvSpPr>
                <p:nvPr/>
              </p:nvSpPr>
              <p:spPr bwMode="auto">
                <a:xfrm>
                  <a:off x="574" y="2398"/>
                  <a:ext cx="0" cy="16"/>
                </a:xfrm>
                <a:custGeom>
                  <a:avLst/>
                  <a:gdLst>
                    <a:gd name="T0" fmla="*/ 16 h 16"/>
                    <a:gd name="T1" fmla="*/ 16 h 16"/>
                    <a:gd name="T2" fmla="*/ 11 h 16"/>
                    <a:gd name="T3" fmla="*/ 0 h 16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6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23" name="Line 399"/>
                <p:cNvSpPr>
                  <a:spLocks noChangeShapeType="1"/>
                </p:cNvSpPr>
                <p:nvPr/>
              </p:nvSpPr>
              <p:spPr bwMode="auto">
                <a:xfrm>
                  <a:off x="574" y="2398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24" name="Freeform 400"/>
                <p:cNvSpPr>
                  <a:spLocks/>
                </p:cNvSpPr>
                <p:nvPr/>
              </p:nvSpPr>
              <p:spPr bwMode="auto">
                <a:xfrm>
                  <a:off x="574" y="2398"/>
                  <a:ext cx="0" cy="22"/>
                </a:xfrm>
                <a:custGeom>
                  <a:avLst/>
                  <a:gdLst>
                    <a:gd name="T0" fmla="*/ 0 h 22"/>
                    <a:gd name="T1" fmla="*/ 5 h 22"/>
                    <a:gd name="T2" fmla="*/ 11 h 22"/>
                    <a:gd name="T3" fmla="*/ 16 h 22"/>
                    <a:gd name="T4" fmla="*/ 22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6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25" name="Freeform 401"/>
                <p:cNvSpPr>
                  <a:spLocks/>
                </p:cNvSpPr>
                <p:nvPr/>
              </p:nvSpPr>
              <p:spPr bwMode="auto">
                <a:xfrm>
                  <a:off x="574" y="2403"/>
                  <a:ext cx="0" cy="17"/>
                </a:xfrm>
                <a:custGeom>
                  <a:avLst/>
                  <a:gdLst>
                    <a:gd name="T0" fmla="*/ 17 h 17"/>
                    <a:gd name="T1" fmla="*/ 17 h 17"/>
                    <a:gd name="T2" fmla="*/ 11 h 17"/>
                    <a:gd name="T3" fmla="*/ 6 h 17"/>
                    <a:gd name="T4" fmla="*/ 0 h 1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26" name="Freeform 402"/>
                <p:cNvSpPr>
                  <a:spLocks/>
                </p:cNvSpPr>
                <p:nvPr/>
              </p:nvSpPr>
              <p:spPr bwMode="auto">
                <a:xfrm>
                  <a:off x="574" y="2403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27" name="Freeform 403"/>
                <p:cNvSpPr>
                  <a:spLocks/>
                </p:cNvSpPr>
                <p:nvPr/>
              </p:nvSpPr>
              <p:spPr bwMode="auto">
                <a:xfrm>
                  <a:off x="574" y="2414"/>
                  <a:ext cx="5" cy="6"/>
                </a:xfrm>
                <a:custGeom>
                  <a:avLst/>
                  <a:gdLst>
                    <a:gd name="T0" fmla="*/ 0 w 5"/>
                    <a:gd name="T1" fmla="*/ 0 h 6"/>
                    <a:gd name="T2" fmla="*/ 0 w 5"/>
                    <a:gd name="T3" fmla="*/ 6 h 6"/>
                    <a:gd name="T4" fmla="*/ 5 w 5"/>
                    <a:gd name="T5" fmla="*/ 6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5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28" name="Freeform 404"/>
                <p:cNvSpPr>
                  <a:spLocks/>
                </p:cNvSpPr>
                <p:nvPr/>
              </p:nvSpPr>
              <p:spPr bwMode="auto">
                <a:xfrm>
                  <a:off x="579" y="2409"/>
                  <a:ext cx="0" cy="11"/>
                </a:xfrm>
                <a:custGeom>
                  <a:avLst/>
                  <a:gdLst>
                    <a:gd name="T0" fmla="*/ 11 h 11"/>
                    <a:gd name="T1" fmla="*/ 5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29" name="Line 405"/>
                <p:cNvSpPr>
                  <a:spLocks noChangeShapeType="1"/>
                </p:cNvSpPr>
                <p:nvPr/>
              </p:nvSpPr>
              <p:spPr bwMode="auto">
                <a:xfrm flipV="1">
                  <a:off x="579" y="2403"/>
                  <a:ext cx="1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30" name="Freeform 406"/>
                <p:cNvSpPr>
                  <a:spLocks/>
                </p:cNvSpPr>
                <p:nvPr/>
              </p:nvSpPr>
              <p:spPr bwMode="auto">
                <a:xfrm>
                  <a:off x="579" y="2392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31" name="Freeform 407"/>
                <p:cNvSpPr>
                  <a:spLocks/>
                </p:cNvSpPr>
                <p:nvPr/>
              </p:nvSpPr>
              <p:spPr bwMode="auto">
                <a:xfrm>
                  <a:off x="579" y="2392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32" name="Freeform 408"/>
                <p:cNvSpPr>
                  <a:spLocks/>
                </p:cNvSpPr>
                <p:nvPr/>
              </p:nvSpPr>
              <p:spPr bwMode="auto">
                <a:xfrm>
                  <a:off x="579" y="2392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33" name="Freeform 409"/>
                <p:cNvSpPr>
                  <a:spLocks/>
                </p:cNvSpPr>
                <p:nvPr/>
              </p:nvSpPr>
              <p:spPr bwMode="auto">
                <a:xfrm>
                  <a:off x="579" y="2381"/>
                  <a:ext cx="6" cy="11"/>
                </a:xfrm>
                <a:custGeom>
                  <a:avLst/>
                  <a:gdLst>
                    <a:gd name="T0" fmla="*/ 0 w 6"/>
                    <a:gd name="T1" fmla="*/ 11 h 11"/>
                    <a:gd name="T2" fmla="*/ 0 w 6"/>
                    <a:gd name="T3" fmla="*/ 5 h 11"/>
                    <a:gd name="T4" fmla="*/ 6 w 6"/>
                    <a:gd name="T5" fmla="*/ 0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34" name="Freeform 410"/>
                <p:cNvSpPr>
                  <a:spLocks/>
                </p:cNvSpPr>
                <p:nvPr/>
              </p:nvSpPr>
              <p:spPr bwMode="auto">
                <a:xfrm>
                  <a:off x="585" y="2381"/>
                  <a:ext cx="0" cy="5"/>
                </a:xfrm>
                <a:custGeom>
                  <a:avLst/>
                  <a:gdLst>
                    <a:gd name="T0" fmla="*/ 0 h 5"/>
                    <a:gd name="T1" fmla="*/ 0 h 5"/>
                    <a:gd name="T2" fmla="*/ 5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35" name="Freeform 411"/>
                <p:cNvSpPr>
                  <a:spLocks/>
                </p:cNvSpPr>
                <p:nvPr/>
              </p:nvSpPr>
              <p:spPr bwMode="auto">
                <a:xfrm>
                  <a:off x="585" y="2386"/>
                  <a:ext cx="0" cy="17"/>
                </a:xfrm>
                <a:custGeom>
                  <a:avLst/>
                  <a:gdLst>
                    <a:gd name="T0" fmla="*/ 0 h 17"/>
                    <a:gd name="T1" fmla="*/ 6 h 17"/>
                    <a:gd name="T2" fmla="*/ 17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36" name="Line 412"/>
                <p:cNvSpPr>
                  <a:spLocks noChangeShapeType="1"/>
                </p:cNvSpPr>
                <p:nvPr/>
              </p:nvSpPr>
              <p:spPr bwMode="auto">
                <a:xfrm>
                  <a:off x="585" y="2403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37" name="Freeform 413"/>
                <p:cNvSpPr>
                  <a:spLocks/>
                </p:cNvSpPr>
                <p:nvPr/>
              </p:nvSpPr>
              <p:spPr bwMode="auto">
                <a:xfrm>
                  <a:off x="585" y="2375"/>
                  <a:ext cx="0" cy="34"/>
                </a:xfrm>
                <a:custGeom>
                  <a:avLst/>
                  <a:gdLst>
                    <a:gd name="T0" fmla="*/ 34 h 34"/>
                    <a:gd name="T1" fmla="*/ 28 h 34"/>
                    <a:gd name="T2" fmla="*/ 17 h 34"/>
                    <a:gd name="T3" fmla="*/ 6 h 34"/>
                    <a:gd name="T4" fmla="*/ 0 h 34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34">
                      <a:moveTo>
                        <a:pt x="0" y="34"/>
                      </a:moveTo>
                      <a:lnTo>
                        <a:pt x="0" y="28"/>
                      </a:lnTo>
                      <a:lnTo>
                        <a:pt x="0" y="17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38" name="Freeform 414"/>
                <p:cNvSpPr>
                  <a:spLocks/>
                </p:cNvSpPr>
                <p:nvPr/>
              </p:nvSpPr>
              <p:spPr bwMode="auto">
                <a:xfrm>
                  <a:off x="585" y="2375"/>
                  <a:ext cx="0" cy="23"/>
                </a:xfrm>
                <a:custGeom>
                  <a:avLst/>
                  <a:gdLst>
                    <a:gd name="T0" fmla="*/ 0 h 23"/>
                    <a:gd name="T1" fmla="*/ 0 h 23"/>
                    <a:gd name="T2" fmla="*/ 11 h 23"/>
                    <a:gd name="T3" fmla="*/ 17 h 23"/>
                    <a:gd name="T4" fmla="*/ 23 h 2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39" name="Freeform 415"/>
                <p:cNvSpPr>
                  <a:spLocks/>
                </p:cNvSpPr>
                <p:nvPr/>
              </p:nvSpPr>
              <p:spPr bwMode="auto">
                <a:xfrm>
                  <a:off x="585" y="2381"/>
                  <a:ext cx="5" cy="17"/>
                </a:xfrm>
                <a:custGeom>
                  <a:avLst/>
                  <a:gdLst>
                    <a:gd name="T0" fmla="*/ 0 w 5"/>
                    <a:gd name="T1" fmla="*/ 17 h 17"/>
                    <a:gd name="T2" fmla="*/ 0 w 5"/>
                    <a:gd name="T3" fmla="*/ 17 h 17"/>
                    <a:gd name="T4" fmla="*/ 0 w 5"/>
                    <a:gd name="T5" fmla="*/ 11 h 17"/>
                    <a:gd name="T6" fmla="*/ 5 w 5"/>
                    <a:gd name="T7" fmla="*/ 0 h 1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" h="17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40" name="Freeform 416"/>
                <p:cNvSpPr>
                  <a:spLocks/>
                </p:cNvSpPr>
                <p:nvPr/>
              </p:nvSpPr>
              <p:spPr bwMode="auto">
                <a:xfrm>
                  <a:off x="590" y="2359"/>
                  <a:ext cx="0" cy="22"/>
                </a:xfrm>
                <a:custGeom>
                  <a:avLst/>
                  <a:gdLst>
                    <a:gd name="T0" fmla="*/ 22 h 22"/>
                    <a:gd name="T1" fmla="*/ 16 h 22"/>
                    <a:gd name="T2" fmla="*/ 5 h 22"/>
                    <a:gd name="T3" fmla="*/ 0 h 22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16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41" name="Freeform 417"/>
                <p:cNvSpPr>
                  <a:spLocks/>
                </p:cNvSpPr>
                <p:nvPr/>
              </p:nvSpPr>
              <p:spPr bwMode="auto">
                <a:xfrm>
                  <a:off x="590" y="2359"/>
                  <a:ext cx="0" cy="33"/>
                </a:xfrm>
                <a:custGeom>
                  <a:avLst/>
                  <a:gdLst>
                    <a:gd name="T0" fmla="*/ 0 h 33"/>
                    <a:gd name="T1" fmla="*/ 5 h 33"/>
                    <a:gd name="T2" fmla="*/ 16 h 33"/>
                    <a:gd name="T3" fmla="*/ 27 h 33"/>
                    <a:gd name="T4" fmla="*/ 33 h 3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33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6"/>
                      </a:lnTo>
                      <a:lnTo>
                        <a:pt x="0" y="27"/>
                      </a:lnTo>
                      <a:lnTo>
                        <a:pt x="0" y="3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42" name="Freeform 418"/>
                <p:cNvSpPr>
                  <a:spLocks/>
                </p:cNvSpPr>
                <p:nvPr/>
              </p:nvSpPr>
              <p:spPr bwMode="auto">
                <a:xfrm>
                  <a:off x="590" y="2386"/>
                  <a:ext cx="0" cy="6"/>
                </a:xfrm>
                <a:custGeom>
                  <a:avLst/>
                  <a:gdLst>
                    <a:gd name="T0" fmla="*/ 6 h 6"/>
                    <a:gd name="T1" fmla="*/ 6 h 6"/>
                    <a:gd name="T2" fmla="*/ 0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43" name="Line 419"/>
                <p:cNvSpPr>
                  <a:spLocks noChangeShapeType="1"/>
                </p:cNvSpPr>
                <p:nvPr/>
              </p:nvSpPr>
              <p:spPr bwMode="auto">
                <a:xfrm>
                  <a:off x="590" y="2386"/>
                  <a:ext cx="1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44" name="Line 420"/>
                <p:cNvSpPr>
                  <a:spLocks noChangeShapeType="1"/>
                </p:cNvSpPr>
                <p:nvPr/>
              </p:nvSpPr>
              <p:spPr bwMode="auto">
                <a:xfrm>
                  <a:off x="590" y="2386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45" name="Freeform 421"/>
                <p:cNvSpPr>
                  <a:spLocks/>
                </p:cNvSpPr>
                <p:nvPr/>
              </p:nvSpPr>
              <p:spPr bwMode="auto">
                <a:xfrm>
                  <a:off x="590" y="2386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6 h 6"/>
                    <a:gd name="T4" fmla="*/ 6 w 6"/>
                    <a:gd name="T5" fmla="*/ 0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46" name="Freeform 422"/>
                <p:cNvSpPr>
                  <a:spLocks/>
                </p:cNvSpPr>
                <p:nvPr/>
              </p:nvSpPr>
              <p:spPr bwMode="auto">
                <a:xfrm>
                  <a:off x="596" y="2370"/>
                  <a:ext cx="0" cy="16"/>
                </a:xfrm>
                <a:custGeom>
                  <a:avLst/>
                  <a:gdLst>
                    <a:gd name="T0" fmla="*/ 16 h 16"/>
                    <a:gd name="T1" fmla="*/ 5 h 16"/>
                    <a:gd name="T2" fmla="*/ 0 h 1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6">
                      <a:moveTo>
                        <a:pt x="0" y="16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47" name="Freeform 423"/>
                <p:cNvSpPr>
                  <a:spLocks/>
                </p:cNvSpPr>
                <p:nvPr/>
              </p:nvSpPr>
              <p:spPr bwMode="auto">
                <a:xfrm>
                  <a:off x="596" y="2370"/>
                  <a:ext cx="0" cy="11"/>
                </a:xfrm>
                <a:custGeom>
                  <a:avLst/>
                  <a:gdLst>
                    <a:gd name="T0" fmla="*/ 0 h 11"/>
                    <a:gd name="T1" fmla="*/ 0 h 11"/>
                    <a:gd name="T2" fmla="*/ 5 h 11"/>
                    <a:gd name="T3" fmla="*/ 11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48" name="Freeform 424"/>
                <p:cNvSpPr>
                  <a:spLocks/>
                </p:cNvSpPr>
                <p:nvPr/>
              </p:nvSpPr>
              <p:spPr bwMode="auto">
                <a:xfrm>
                  <a:off x="596" y="2370"/>
                  <a:ext cx="0" cy="11"/>
                </a:xfrm>
                <a:custGeom>
                  <a:avLst/>
                  <a:gdLst>
                    <a:gd name="T0" fmla="*/ 11 h 11"/>
                    <a:gd name="T1" fmla="*/ 11 h 11"/>
                    <a:gd name="T2" fmla="*/ 5 h 11"/>
                    <a:gd name="T3" fmla="*/ 0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49" name="Freeform 425"/>
                <p:cNvSpPr>
                  <a:spLocks/>
                </p:cNvSpPr>
                <p:nvPr/>
              </p:nvSpPr>
              <p:spPr bwMode="auto">
                <a:xfrm>
                  <a:off x="596" y="2370"/>
                  <a:ext cx="0" cy="22"/>
                </a:xfrm>
                <a:custGeom>
                  <a:avLst/>
                  <a:gdLst>
                    <a:gd name="T0" fmla="*/ 0 h 22"/>
                    <a:gd name="T1" fmla="*/ 5 h 22"/>
                    <a:gd name="T2" fmla="*/ 11 h 22"/>
                    <a:gd name="T3" fmla="*/ 22 h 22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22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50" name="Freeform 426"/>
                <p:cNvSpPr>
                  <a:spLocks/>
                </p:cNvSpPr>
                <p:nvPr/>
              </p:nvSpPr>
              <p:spPr bwMode="auto">
                <a:xfrm>
                  <a:off x="596" y="2359"/>
                  <a:ext cx="0" cy="33"/>
                </a:xfrm>
                <a:custGeom>
                  <a:avLst/>
                  <a:gdLst>
                    <a:gd name="T0" fmla="*/ 33 h 33"/>
                    <a:gd name="T1" fmla="*/ 27 h 33"/>
                    <a:gd name="T2" fmla="*/ 16 h 33"/>
                    <a:gd name="T3" fmla="*/ 5 h 33"/>
                    <a:gd name="T4" fmla="*/ 0 h 3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33">
                      <a:moveTo>
                        <a:pt x="0" y="33"/>
                      </a:moveTo>
                      <a:lnTo>
                        <a:pt x="0" y="27"/>
                      </a:lnTo>
                      <a:lnTo>
                        <a:pt x="0" y="16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51" name="Freeform 427"/>
                <p:cNvSpPr>
                  <a:spLocks/>
                </p:cNvSpPr>
                <p:nvPr/>
              </p:nvSpPr>
              <p:spPr bwMode="auto">
                <a:xfrm>
                  <a:off x="596" y="2359"/>
                  <a:ext cx="5" cy="22"/>
                </a:xfrm>
                <a:custGeom>
                  <a:avLst/>
                  <a:gdLst>
                    <a:gd name="T0" fmla="*/ 0 w 5"/>
                    <a:gd name="T1" fmla="*/ 0 h 22"/>
                    <a:gd name="T2" fmla="*/ 0 w 5"/>
                    <a:gd name="T3" fmla="*/ 0 h 22"/>
                    <a:gd name="T4" fmla="*/ 0 w 5"/>
                    <a:gd name="T5" fmla="*/ 11 h 22"/>
                    <a:gd name="T6" fmla="*/ 5 w 5"/>
                    <a:gd name="T7" fmla="*/ 16 h 22"/>
                    <a:gd name="T8" fmla="*/ 5 w 5"/>
                    <a:gd name="T9" fmla="*/ 22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2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5" y="16"/>
                      </a:lnTo>
                      <a:lnTo>
                        <a:pt x="5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52" name="Freeform 428"/>
                <p:cNvSpPr>
                  <a:spLocks/>
                </p:cNvSpPr>
                <p:nvPr/>
              </p:nvSpPr>
              <p:spPr bwMode="auto">
                <a:xfrm>
                  <a:off x="601" y="2364"/>
                  <a:ext cx="0" cy="17"/>
                </a:xfrm>
                <a:custGeom>
                  <a:avLst/>
                  <a:gdLst>
                    <a:gd name="T0" fmla="*/ 17 h 17"/>
                    <a:gd name="T1" fmla="*/ 17 h 17"/>
                    <a:gd name="T2" fmla="*/ 11 h 17"/>
                    <a:gd name="T3" fmla="*/ 6 h 17"/>
                    <a:gd name="T4" fmla="*/ 0 h 1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53" name="Line 429"/>
                <p:cNvSpPr>
                  <a:spLocks noChangeShapeType="1"/>
                </p:cNvSpPr>
                <p:nvPr/>
              </p:nvSpPr>
              <p:spPr bwMode="auto">
                <a:xfrm>
                  <a:off x="601" y="2364"/>
                  <a:ext cx="1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54" name="Freeform 430"/>
                <p:cNvSpPr>
                  <a:spLocks/>
                </p:cNvSpPr>
                <p:nvPr/>
              </p:nvSpPr>
              <p:spPr bwMode="auto">
                <a:xfrm>
                  <a:off x="601" y="2364"/>
                  <a:ext cx="0" cy="17"/>
                </a:xfrm>
                <a:custGeom>
                  <a:avLst/>
                  <a:gdLst>
                    <a:gd name="T0" fmla="*/ 0 h 17"/>
                    <a:gd name="T1" fmla="*/ 6 h 17"/>
                    <a:gd name="T2" fmla="*/ 17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55" name="Line 431"/>
                <p:cNvSpPr>
                  <a:spLocks noChangeShapeType="1"/>
                </p:cNvSpPr>
                <p:nvPr/>
              </p:nvSpPr>
              <p:spPr bwMode="auto">
                <a:xfrm>
                  <a:off x="601" y="2381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56" name="Line 432"/>
                <p:cNvSpPr>
                  <a:spLocks noChangeShapeType="1"/>
                </p:cNvSpPr>
                <p:nvPr/>
              </p:nvSpPr>
              <p:spPr bwMode="auto">
                <a:xfrm flipV="1">
                  <a:off x="601" y="2375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57" name="Freeform 433"/>
                <p:cNvSpPr>
                  <a:spLocks/>
                </p:cNvSpPr>
                <p:nvPr/>
              </p:nvSpPr>
              <p:spPr bwMode="auto">
                <a:xfrm>
                  <a:off x="601" y="2375"/>
                  <a:ext cx="6" cy="11"/>
                </a:xfrm>
                <a:custGeom>
                  <a:avLst/>
                  <a:gdLst>
                    <a:gd name="T0" fmla="*/ 0 w 6"/>
                    <a:gd name="T1" fmla="*/ 0 h 11"/>
                    <a:gd name="T2" fmla="*/ 0 w 6"/>
                    <a:gd name="T3" fmla="*/ 6 h 11"/>
                    <a:gd name="T4" fmla="*/ 6 w 6"/>
                    <a:gd name="T5" fmla="*/ 11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58" name="Freeform 434"/>
                <p:cNvSpPr>
                  <a:spLocks/>
                </p:cNvSpPr>
                <p:nvPr/>
              </p:nvSpPr>
              <p:spPr bwMode="auto">
                <a:xfrm>
                  <a:off x="607" y="2386"/>
                  <a:ext cx="0" cy="17"/>
                </a:xfrm>
                <a:custGeom>
                  <a:avLst/>
                  <a:gdLst>
                    <a:gd name="T0" fmla="*/ 0 h 17"/>
                    <a:gd name="T1" fmla="*/ 12 h 17"/>
                    <a:gd name="T2" fmla="*/ 17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59" name="Freeform 435"/>
                <p:cNvSpPr>
                  <a:spLocks/>
                </p:cNvSpPr>
                <p:nvPr/>
              </p:nvSpPr>
              <p:spPr bwMode="auto">
                <a:xfrm>
                  <a:off x="607" y="2398"/>
                  <a:ext cx="0" cy="5"/>
                </a:xfrm>
                <a:custGeom>
                  <a:avLst/>
                  <a:gdLst>
                    <a:gd name="T0" fmla="*/ 5 h 5"/>
                    <a:gd name="T1" fmla="*/ 5 h 5"/>
                    <a:gd name="T2" fmla="*/ 0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60" name="Line 436"/>
                <p:cNvSpPr>
                  <a:spLocks noChangeShapeType="1"/>
                </p:cNvSpPr>
                <p:nvPr/>
              </p:nvSpPr>
              <p:spPr bwMode="auto">
                <a:xfrm flipV="1">
                  <a:off x="607" y="2386"/>
                  <a:ext cx="0" cy="12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61" name="Line 437"/>
                <p:cNvSpPr>
                  <a:spLocks noChangeShapeType="1"/>
                </p:cNvSpPr>
                <p:nvPr/>
              </p:nvSpPr>
              <p:spPr bwMode="auto">
                <a:xfrm flipV="1">
                  <a:off x="607" y="2381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62" name="Line 438"/>
                <p:cNvSpPr>
                  <a:spLocks noChangeShapeType="1"/>
                </p:cNvSpPr>
                <p:nvPr/>
              </p:nvSpPr>
              <p:spPr bwMode="auto">
                <a:xfrm>
                  <a:off x="607" y="2381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63" name="Freeform 439"/>
                <p:cNvSpPr>
                  <a:spLocks/>
                </p:cNvSpPr>
                <p:nvPr/>
              </p:nvSpPr>
              <p:spPr bwMode="auto">
                <a:xfrm>
                  <a:off x="607" y="2381"/>
                  <a:ext cx="6" cy="0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64" name="Freeform 440"/>
                <p:cNvSpPr>
                  <a:spLocks/>
                </p:cNvSpPr>
                <p:nvPr/>
              </p:nvSpPr>
              <p:spPr bwMode="auto">
                <a:xfrm>
                  <a:off x="613" y="2381"/>
                  <a:ext cx="0" cy="5"/>
                </a:xfrm>
                <a:custGeom>
                  <a:avLst/>
                  <a:gdLst>
                    <a:gd name="T0" fmla="*/ 0 h 5"/>
                    <a:gd name="T1" fmla="*/ 0 h 5"/>
                    <a:gd name="T2" fmla="*/ 5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65" name="Line 441"/>
                <p:cNvSpPr>
                  <a:spLocks noChangeShapeType="1"/>
                </p:cNvSpPr>
                <p:nvPr/>
              </p:nvSpPr>
              <p:spPr bwMode="auto">
                <a:xfrm>
                  <a:off x="613" y="2386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66" name="Freeform 442"/>
                <p:cNvSpPr>
                  <a:spLocks/>
                </p:cNvSpPr>
                <p:nvPr/>
              </p:nvSpPr>
              <p:spPr bwMode="auto">
                <a:xfrm>
                  <a:off x="613" y="2375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67" name="Freeform 443"/>
                <p:cNvSpPr>
                  <a:spLocks/>
                </p:cNvSpPr>
                <p:nvPr/>
              </p:nvSpPr>
              <p:spPr bwMode="auto">
                <a:xfrm>
                  <a:off x="613" y="2375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68" name="Freeform 444"/>
                <p:cNvSpPr>
                  <a:spLocks/>
                </p:cNvSpPr>
                <p:nvPr/>
              </p:nvSpPr>
              <p:spPr bwMode="auto">
                <a:xfrm>
                  <a:off x="613" y="2375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69" name="Freeform 445"/>
                <p:cNvSpPr>
                  <a:spLocks/>
                </p:cNvSpPr>
                <p:nvPr/>
              </p:nvSpPr>
              <p:spPr bwMode="auto">
                <a:xfrm>
                  <a:off x="613" y="2375"/>
                  <a:ext cx="5" cy="6"/>
                </a:xfrm>
                <a:custGeom>
                  <a:avLst/>
                  <a:gdLst>
                    <a:gd name="T0" fmla="*/ 0 w 5"/>
                    <a:gd name="T1" fmla="*/ 0 h 6"/>
                    <a:gd name="T2" fmla="*/ 0 w 5"/>
                    <a:gd name="T3" fmla="*/ 0 h 6"/>
                    <a:gd name="T4" fmla="*/ 5 w 5"/>
                    <a:gd name="T5" fmla="*/ 6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70" name="Freeform 446"/>
                <p:cNvSpPr>
                  <a:spLocks/>
                </p:cNvSpPr>
                <p:nvPr/>
              </p:nvSpPr>
              <p:spPr bwMode="auto">
                <a:xfrm>
                  <a:off x="618" y="2381"/>
                  <a:ext cx="0" cy="11"/>
                </a:xfrm>
                <a:custGeom>
                  <a:avLst/>
                  <a:gdLst>
                    <a:gd name="T0" fmla="*/ 0 h 11"/>
                    <a:gd name="T1" fmla="*/ 5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71" name="Freeform 447"/>
                <p:cNvSpPr>
                  <a:spLocks/>
                </p:cNvSpPr>
                <p:nvPr/>
              </p:nvSpPr>
              <p:spPr bwMode="auto">
                <a:xfrm>
                  <a:off x="618" y="2370"/>
                  <a:ext cx="0" cy="22"/>
                </a:xfrm>
                <a:custGeom>
                  <a:avLst/>
                  <a:gdLst>
                    <a:gd name="T0" fmla="*/ 22 h 22"/>
                    <a:gd name="T1" fmla="*/ 16 h 22"/>
                    <a:gd name="T2" fmla="*/ 11 h 22"/>
                    <a:gd name="T3" fmla="*/ 5 h 22"/>
                    <a:gd name="T4" fmla="*/ 0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72" name="Line 448"/>
                <p:cNvSpPr>
                  <a:spLocks noChangeShapeType="1"/>
                </p:cNvSpPr>
                <p:nvPr/>
              </p:nvSpPr>
              <p:spPr bwMode="auto">
                <a:xfrm>
                  <a:off x="618" y="2370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73" name="Line 449"/>
                <p:cNvSpPr>
                  <a:spLocks noChangeShapeType="1"/>
                </p:cNvSpPr>
                <p:nvPr/>
              </p:nvSpPr>
              <p:spPr bwMode="auto">
                <a:xfrm flipV="1">
                  <a:off x="618" y="2364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74" name="Freeform 450"/>
                <p:cNvSpPr>
                  <a:spLocks/>
                </p:cNvSpPr>
                <p:nvPr/>
              </p:nvSpPr>
              <p:spPr bwMode="auto">
                <a:xfrm>
                  <a:off x="618" y="2364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75" name="Freeform 451"/>
                <p:cNvSpPr>
                  <a:spLocks/>
                </p:cNvSpPr>
                <p:nvPr/>
              </p:nvSpPr>
              <p:spPr bwMode="auto">
                <a:xfrm>
                  <a:off x="618" y="2370"/>
                  <a:ext cx="6" cy="0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76" name="Freeform 452"/>
                <p:cNvSpPr>
                  <a:spLocks/>
                </p:cNvSpPr>
                <p:nvPr/>
              </p:nvSpPr>
              <p:spPr bwMode="auto">
                <a:xfrm>
                  <a:off x="624" y="2353"/>
                  <a:ext cx="0" cy="17"/>
                </a:xfrm>
                <a:custGeom>
                  <a:avLst/>
                  <a:gdLst>
                    <a:gd name="T0" fmla="*/ 17 h 17"/>
                    <a:gd name="T1" fmla="*/ 11 h 17"/>
                    <a:gd name="T2" fmla="*/ 0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77" name="Line 453"/>
                <p:cNvSpPr>
                  <a:spLocks noChangeShapeType="1"/>
                </p:cNvSpPr>
                <p:nvPr/>
              </p:nvSpPr>
              <p:spPr bwMode="auto">
                <a:xfrm flipV="1">
                  <a:off x="624" y="2348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78" name="Freeform 454"/>
                <p:cNvSpPr>
                  <a:spLocks/>
                </p:cNvSpPr>
                <p:nvPr/>
              </p:nvSpPr>
              <p:spPr bwMode="auto">
                <a:xfrm>
                  <a:off x="624" y="2348"/>
                  <a:ext cx="0" cy="33"/>
                </a:xfrm>
                <a:custGeom>
                  <a:avLst/>
                  <a:gdLst>
                    <a:gd name="T0" fmla="*/ 0 h 33"/>
                    <a:gd name="T1" fmla="*/ 5 h 33"/>
                    <a:gd name="T2" fmla="*/ 16 h 33"/>
                    <a:gd name="T3" fmla="*/ 27 h 33"/>
                    <a:gd name="T4" fmla="*/ 33 h 3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33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6"/>
                      </a:lnTo>
                      <a:lnTo>
                        <a:pt x="0" y="27"/>
                      </a:lnTo>
                      <a:lnTo>
                        <a:pt x="0" y="3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79" name="Freeform 455"/>
                <p:cNvSpPr>
                  <a:spLocks/>
                </p:cNvSpPr>
                <p:nvPr/>
              </p:nvSpPr>
              <p:spPr bwMode="auto">
                <a:xfrm>
                  <a:off x="624" y="2370"/>
                  <a:ext cx="0" cy="11"/>
                </a:xfrm>
                <a:custGeom>
                  <a:avLst/>
                  <a:gdLst>
                    <a:gd name="T0" fmla="*/ 11 h 11"/>
                    <a:gd name="T1" fmla="*/ 11 h 11"/>
                    <a:gd name="T2" fmla="*/ 5 h 11"/>
                    <a:gd name="T3" fmla="*/ 0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80" name="Line 456"/>
                <p:cNvSpPr>
                  <a:spLocks noChangeShapeType="1"/>
                </p:cNvSpPr>
                <p:nvPr/>
              </p:nvSpPr>
              <p:spPr bwMode="auto">
                <a:xfrm>
                  <a:off x="624" y="2370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81" name="Freeform 457"/>
                <p:cNvSpPr>
                  <a:spLocks/>
                </p:cNvSpPr>
                <p:nvPr/>
              </p:nvSpPr>
              <p:spPr bwMode="auto">
                <a:xfrm>
                  <a:off x="624" y="2342"/>
                  <a:ext cx="5" cy="28"/>
                </a:xfrm>
                <a:custGeom>
                  <a:avLst/>
                  <a:gdLst>
                    <a:gd name="T0" fmla="*/ 0 w 5"/>
                    <a:gd name="T1" fmla="*/ 28 h 28"/>
                    <a:gd name="T2" fmla="*/ 0 w 5"/>
                    <a:gd name="T3" fmla="*/ 22 h 28"/>
                    <a:gd name="T4" fmla="*/ 0 w 5"/>
                    <a:gd name="T5" fmla="*/ 17 h 28"/>
                    <a:gd name="T6" fmla="*/ 5 w 5"/>
                    <a:gd name="T7" fmla="*/ 0 h 2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" h="28">
                      <a:moveTo>
                        <a:pt x="0" y="28"/>
                      </a:moveTo>
                      <a:lnTo>
                        <a:pt x="0" y="22"/>
                      </a:lnTo>
                      <a:lnTo>
                        <a:pt x="0" y="17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82" name="Line 458"/>
                <p:cNvSpPr>
                  <a:spLocks noChangeShapeType="1"/>
                </p:cNvSpPr>
                <p:nvPr/>
              </p:nvSpPr>
              <p:spPr bwMode="auto">
                <a:xfrm flipV="1">
                  <a:off x="629" y="2331"/>
                  <a:ext cx="1" cy="1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83" name="Line 459"/>
                <p:cNvSpPr>
                  <a:spLocks noChangeShapeType="1"/>
                </p:cNvSpPr>
                <p:nvPr/>
              </p:nvSpPr>
              <p:spPr bwMode="auto">
                <a:xfrm flipV="1">
                  <a:off x="629" y="2320"/>
                  <a:ext cx="1" cy="1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84" name="Freeform 460"/>
                <p:cNvSpPr>
                  <a:spLocks/>
                </p:cNvSpPr>
                <p:nvPr/>
              </p:nvSpPr>
              <p:spPr bwMode="auto">
                <a:xfrm>
                  <a:off x="629" y="2292"/>
                  <a:ext cx="0" cy="28"/>
                </a:xfrm>
                <a:custGeom>
                  <a:avLst/>
                  <a:gdLst>
                    <a:gd name="T0" fmla="*/ 28 h 28"/>
                    <a:gd name="T1" fmla="*/ 11 h 28"/>
                    <a:gd name="T2" fmla="*/ 0 h 28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28">
                      <a:moveTo>
                        <a:pt x="0" y="28"/>
                      </a:move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85" name="Freeform 461"/>
                <p:cNvSpPr>
                  <a:spLocks/>
                </p:cNvSpPr>
                <p:nvPr/>
              </p:nvSpPr>
              <p:spPr bwMode="auto">
                <a:xfrm>
                  <a:off x="629" y="2281"/>
                  <a:ext cx="0" cy="11"/>
                </a:xfrm>
                <a:custGeom>
                  <a:avLst/>
                  <a:gdLst>
                    <a:gd name="T0" fmla="*/ 11 h 11"/>
                    <a:gd name="T1" fmla="*/ 5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86" name="Freeform 462"/>
                <p:cNvSpPr>
                  <a:spLocks/>
                </p:cNvSpPr>
                <p:nvPr/>
              </p:nvSpPr>
              <p:spPr bwMode="auto">
                <a:xfrm>
                  <a:off x="629" y="2242"/>
                  <a:ext cx="0" cy="39"/>
                </a:xfrm>
                <a:custGeom>
                  <a:avLst/>
                  <a:gdLst>
                    <a:gd name="T0" fmla="*/ 39 h 39"/>
                    <a:gd name="T1" fmla="*/ 22 h 39"/>
                    <a:gd name="T2" fmla="*/ 0 h 39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39">
                      <a:moveTo>
                        <a:pt x="0" y="39"/>
                      </a:moveTo>
                      <a:lnTo>
                        <a:pt x="0" y="2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87" name="Freeform 463"/>
                <p:cNvSpPr>
                  <a:spLocks/>
                </p:cNvSpPr>
                <p:nvPr/>
              </p:nvSpPr>
              <p:spPr bwMode="auto">
                <a:xfrm>
                  <a:off x="629" y="2203"/>
                  <a:ext cx="6" cy="39"/>
                </a:xfrm>
                <a:custGeom>
                  <a:avLst/>
                  <a:gdLst>
                    <a:gd name="T0" fmla="*/ 0 w 6"/>
                    <a:gd name="T1" fmla="*/ 39 h 39"/>
                    <a:gd name="T2" fmla="*/ 0 w 6"/>
                    <a:gd name="T3" fmla="*/ 17 h 39"/>
                    <a:gd name="T4" fmla="*/ 6 w 6"/>
                    <a:gd name="T5" fmla="*/ 0 h 3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39">
                      <a:moveTo>
                        <a:pt x="0" y="39"/>
                      </a:moveTo>
                      <a:lnTo>
                        <a:pt x="0" y="17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88" name="Freeform 464"/>
                <p:cNvSpPr>
                  <a:spLocks/>
                </p:cNvSpPr>
                <p:nvPr/>
              </p:nvSpPr>
              <p:spPr bwMode="auto">
                <a:xfrm>
                  <a:off x="635" y="2187"/>
                  <a:ext cx="0" cy="16"/>
                </a:xfrm>
                <a:custGeom>
                  <a:avLst/>
                  <a:gdLst>
                    <a:gd name="T0" fmla="*/ 16 h 16"/>
                    <a:gd name="T1" fmla="*/ 5 h 16"/>
                    <a:gd name="T2" fmla="*/ 0 h 1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6">
                      <a:moveTo>
                        <a:pt x="0" y="16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89" name="Freeform 465"/>
                <p:cNvSpPr>
                  <a:spLocks/>
                </p:cNvSpPr>
                <p:nvPr/>
              </p:nvSpPr>
              <p:spPr bwMode="auto">
                <a:xfrm>
                  <a:off x="635" y="2153"/>
                  <a:ext cx="0" cy="34"/>
                </a:xfrm>
                <a:custGeom>
                  <a:avLst/>
                  <a:gdLst>
                    <a:gd name="T0" fmla="*/ 34 h 34"/>
                    <a:gd name="T1" fmla="*/ 17 h 34"/>
                    <a:gd name="T2" fmla="*/ 0 h 34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34">
                      <a:moveTo>
                        <a:pt x="0" y="34"/>
                      </a:moveTo>
                      <a:lnTo>
                        <a:pt x="0" y="1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90" name="Freeform 466"/>
                <p:cNvSpPr>
                  <a:spLocks/>
                </p:cNvSpPr>
                <p:nvPr/>
              </p:nvSpPr>
              <p:spPr bwMode="auto">
                <a:xfrm>
                  <a:off x="635" y="2125"/>
                  <a:ext cx="0" cy="28"/>
                </a:xfrm>
                <a:custGeom>
                  <a:avLst/>
                  <a:gdLst>
                    <a:gd name="T0" fmla="*/ 28 h 28"/>
                    <a:gd name="T1" fmla="*/ 12 h 28"/>
                    <a:gd name="T2" fmla="*/ 6 h 28"/>
                    <a:gd name="T3" fmla="*/ 0 h 28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28">
                      <a:moveTo>
                        <a:pt x="0" y="28"/>
                      </a:move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91" name="Freeform 467"/>
                <p:cNvSpPr>
                  <a:spLocks/>
                </p:cNvSpPr>
                <p:nvPr/>
              </p:nvSpPr>
              <p:spPr bwMode="auto">
                <a:xfrm>
                  <a:off x="635" y="2125"/>
                  <a:ext cx="0" cy="12"/>
                </a:xfrm>
                <a:custGeom>
                  <a:avLst/>
                  <a:gdLst>
                    <a:gd name="T0" fmla="*/ 0 h 12"/>
                    <a:gd name="T1" fmla="*/ 0 h 12"/>
                    <a:gd name="T2" fmla="*/ 6 h 12"/>
                    <a:gd name="T3" fmla="*/ 12 h 12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92" name="Line 468"/>
                <p:cNvSpPr>
                  <a:spLocks noChangeShapeType="1"/>
                </p:cNvSpPr>
                <p:nvPr/>
              </p:nvSpPr>
              <p:spPr bwMode="auto">
                <a:xfrm>
                  <a:off x="635" y="2137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93" name="Freeform 469"/>
                <p:cNvSpPr>
                  <a:spLocks/>
                </p:cNvSpPr>
                <p:nvPr/>
              </p:nvSpPr>
              <p:spPr bwMode="auto">
                <a:xfrm>
                  <a:off x="635" y="2137"/>
                  <a:ext cx="5" cy="44"/>
                </a:xfrm>
                <a:custGeom>
                  <a:avLst/>
                  <a:gdLst>
                    <a:gd name="T0" fmla="*/ 0 w 5"/>
                    <a:gd name="T1" fmla="*/ 0 h 44"/>
                    <a:gd name="T2" fmla="*/ 0 w 5"/>
                    <a:gd name="T3" fmla="*/ 5 h 44"/>
                    <a:gd name="T4" fmla="*/ 0 w 5"/>
                    <a:gd name="T5" fmla="*/ 22 h 44"/>
                    <a:gd name="T6" fmla="*/ 5 w 5"/>
                    <a:gd name="T7" fmla="*/ 44 h 4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" h="44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22"/>
                      </a:lnTo>
                      <a:lnTo>
                        <a:pt x="5" y="44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94" name="Line 470"/>
                <p:cNvSpPr>
                  <a:spLocks noChangeShapeType="1"/>
                </p:cNvSpPr>
                <p:nvPr/>
              </p:nvSpPr>
              <p:spPr bwMode="auto">
                <a:xfrm>
                  <a:off x="640" y="2181"/>
                  <a:ext cx="1" cy="39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95" name="Freeform 471"/>
                <p:cNvSpPr>
                  <a:spLocks/>
                </p:cNvSpPr>
                <p:nvPr/>
              </p:nvSpPr>
              <p:spPr bwMode="auto">
                <a:xfrm>
                  <a:off x="640" y="2220"/>
                  <a:ext cx="0" cy="28"/>
                </a:xfrm>
                <a:custGeom>
                  <a:avLst/>
                  <a:gdLst>
                    <a:gd name="T0" fmla="*/ 0 h 28"/>
                    <a:gd name="T1" fmla="*/ 11 h 28"/>
                    <a:gd name="T2" fmla="*/ 28 h 28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28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28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96" name="Freeform 472"/>
                <p:cNvSpPr>
                  <a:spLocks/>
                </p:cNvSpPr>
                <p:nvPr/>
              </p:nvSpPr>
              <p:spPr bwMode="auto">
                <a:xfrm>
                  <a:off x="640" y="2248"/>
                  <a:ext cx="0" cy="55"/>
                </a:xfrm>
                <a:custGeom>
                  <a:avLst/>
                  <a:gdLst>
                    <a:gd name="T0" fmla="*/ 0 h 55"/>
                    <a:gd name="T1" fmla="*/ 11 h 55"/>
                    <a:gd name="T2" fmla="*/ 27 h 55"/>
                    <a:gd name="T3" fmla="*/ 44 h 55"/>
                    <a:gd name="T4" fmla="*/ 55 h 55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55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27"/>
                      </a:lnTo>
                      <a:lnTo>
                        <a:pt x="0" y="44"/>
                      </a:lnTo>
                      <a:lnTo>
                        <a:pt x="0" y="5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97" name="Freeform 473"/>
                <p:cNvSpPr>
                  <a:spLocks/>
                </p:cNvSpPr>
                <p:nvPr/>
              </p:nvSpPr>
              <p:spPr bwMode="auto">
                <a:xfrm>
                  <a:off x="640" y="2303"/>
                  <a:ext cx="0" cy="17"/>
                </a:xfrm>
                <a:custGeom>
                  <a:avLst/>
                  <a:gdLst>
                    <a:gd name="T0" fmla="*/ 0 h 17"/>
                    <a:gd name="T1" fmla="*/ 11 h 17"/>
                    <a:gd name="T2" fmla="*/ 17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98" name="Line 474"/>
                <p:cNvSpPr>
                  <a:spLocks noChangeShapeType="1"/>
                </p:cNvSpPr>
                <p:nvPr/>
              </p:nvSpPr>
              <p:spPr bwMode="auto">
                <a:xfrm>
                  <a:off x="640" y="2320"/>
                  <a:ext cx="1" cy="1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99" name="Freeform 475"/>
                <p:cNvSpPr>
                  <a:spLocks/>
                </p:cNvSpPr>
                <p:nvPr/>
              </p:nvSpPr>
              <p:spPr bwMode="auto">
                <a:xfrm>
                  <a:off x="640" y="2336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6 h 12"/>
                    <a:gd name="T4" fmla="*/ 6 w 6"/>
                    <a:gd name="T5" fmla="*/ 12 h 1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1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00" name="Freeform 476"/>
                <p:cNvSpPr>
                  <a:spLocks/>
                </p:cNvSpPr>
                <p:nvPr/>
              </p:nvSpPr>
              <p:spPr bwMode="auto">
                <a:xfrm>
                  <a:off x="646" y="2348"/>
                  <a:ext cx="0" cy="11"/>
                </a:xfrm>
                <a:custGeom>
                  <a:avLst/>
                  <a:gdLst>
                    <a:gd name="T0" fmla="*/ 0 h 11"/>
                    <a:gd name="T1" fmla="*/ 5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01" name="Line 477"/>
                <p:cNvSpPr>
                  <a:spLocks noChangeShapeType="1"/>
                </p:cNvSpPr>
                <p:nvPr/>
              </p:nvSpPr>
              <p:spPr bwMode="auto">
                <a:xfrm flipV="1">
                  <a:off x="646" y="2353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02" name="Freeform 478"/>
                <p:cNvSpPr>
                  <a:spLocks/>
                </p:cNvSpPr>
                <p:nvPr/>
              </p:nvSpPr>
              <p:spPr bwMode="auto">
                <a:xfrm>
                  <a:off x="646" y="2353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03" name="Freeform 479"/>
                <p:cNvSpPr>
                  <a:spLocks/>
                </p:cNvSpPr>
                <p:nvPr/>
              </p:nvSpPr>
              <p:spPr bwMode="auto">
                <a:xfrm>
                  <a:off x="646" y="2353"/>
                  <a:ext cx="0" cy="11"/>
                </a:xfrm>
                <a:custGeom>
                  <a:avLst/>
                  <a:gdLst>
                    <a:gd name="T0" fmla="*/ 11 h 11"/>
                    <a:gd name="T1" fmla="*/ 11 h 11"/>
                    <a:gd name="T2" fmla="*/ 6 h 11"/>
                    <a:gd name="T3" fmla="*/ 0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04" name="Freeform 480"/>
                <p:cNvSpPr>
                  <a:spLocks/>
                </p:cNvSpPr>
                <p:nvPr/>
              </p:nvSpPr>
              <p:spPr bwMode="auto">
                <a:xfrm>
                  <a:off x="646" y="2353"/>
                  <a:ext cx="0" cy="22"/>
                </a:xfrm>
                <a:custGeom>
                  <a:avLst/>
                  <a:gdLst>
                    <a:gd name="T0" fmla="*/ 0 h 22"/>
                    <a:gd name="T1" fmla="*/ 6 h 22"/>
                    <a:gd name="T2" fmla="*/ 11 h 22"/>
                    <a:gd name="T3" fmla="*/ 17 h 22"/>
                    <a:gd name="T4" fmla="*/ 22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05" name="Freeform 481"/>
                <p:cNvSpPr>
                  <a:spLocks/>
                </p:cNvSpPr>
                <p:nvPr/>
              </p:nvSpPr>
              <p:spPr bwMode="auto">
                <a:xfrm>
                  <a:off x="646" y="2370"/>
                  <a:ext cx="5" cy="5"/>
                </a:xfrm>
                <a:custGeom>
                  <a:avLst/>
                  <a:gdLst>
                    <a:gd name="T0" fmla="*/ 0 w 5"/>
                    <a:gd name="T1" fmla="*/ 5 h 5"/>
                    <a:gd name="T2" fmla="*/ 0 w 5"/>
                    <a:gd name="T3" fmla="*/ 5 h 5"/>
                    <a:gd name="T4" fmla="*/ 5 w 5"/>
                    <a:gd name="T5" fmla="*/ 0 h 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06" name="Line 482"/>
                <p:cNvSpPr>
                  <a:spLocks noChangeShapeType="1"/>
                </p:cNvSpPr>
                <p:nvPr/>
              </p:nvSpPr>
              <p:spPr bwMode="auto">
                <a:xfrm flipV="1">
                  <a:off x="651" y="2364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07" name="Line 483"/>
                <p:cNvSpPr>
                  <a:spLocks noChangeShapeType="1"/>
                </p:cNvSpPr>
                <p:nvPr/>
              </p:nvSpPr>
              <p:spPr bwMode="auto">
                <a:xfrm>
                  <a:off x="651" y="2364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08" name="Freeform 484"/>
                <p:cNvSpPr>
                  <a:spLocks/>
                </p:cNvSpPr>
                <p:nvPr/>
              </p:nvSpPr>
              <p:spPr bwMode="auto">
                <a:xfrm>
                  <a:off x="651" y="2359"/>
                  <a:ext cx="0" cy="11"/>
                </a:xfrm>
                <a:custGeom>
                  <a:avLst/>
                  <a:gdLst>
                    <a:gd name="T0" fmla="*/ 11 h 11"/>
                    <a:gd name="T1" fmla="*/ 11 h 11"/>
                    <a:gd name="T2" fmla="*/ 5 h 11"/>
                    <a:gd name="T3" fmla="*/ 0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09" name="Freeform 485"/>
                <p:cNvSpPr>
                  <a:spLocks/>
                </p:cNvSpPr>
                <p:nvPr/>
              </p:nvSpPr>
              <p:spPr bwMode="auto">
                <a:xfrm>
                  <a:off x="651" y="2359"/>
                  <a:ext cx="0" cy="27"/>
                </a:xfrm>
                <a:custGeom>
                  <a:avLst/>
                  <a:gdLst>
                    <a:gd name="T0" fmla="*/ 0 h 27"/>
                    <a:gd name="T1" fmla="*/ 5 h 27"/>
                    <a:gd name="T2" fmla="*/ 11 h 27"/>
                    <a:gd name="T3" fmla="*/ 22 h 27"/>
                    <a:gd name="T4" fmla="*/ 27 h 2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7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22"/>
                      </a:lnTo>
                      <a:lnTo>
                        <a:pt x="0" y="2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10" name="Freeform 486"/>
                <p:cNvSpPr>
                  <a:spLocks/>
                </p:cNvSpPr>
                <p:nvPr/>
              </p:nvSpPr>
              <p:spPr bwMode="auto">
                <a:xfrm>
                  <a:off x="651" y="2375"/>
                  <a:ext cx="0" cy="11"/>
                </a:xfrm>
                <a:custGeom>
                  <a:avLst/>
                  <a:gdLst>
                    <a:gd name="T0" fmla="*/ 11 h 11"/>
                    <a:gd name="T1" fmla="*/ 11 h 11"/>
                    <a:gd name="T2" fmla="*/ 6 h 11"/>
                    <a:gd name="T3" fmla="*/ 0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11" name="Freeform 487"/>
                <p:cNvSpPr>
                  <a:spLocks/>
                </p:cNvSpPr>
                <p:nvPr/>
              </p:nvSpPr>
              <p:spPr bwMode="auto">
                <a:xfrm>
                  <a:off x="651" y="2364"/>
                  <a:ext cx="6" cy="11"/>
                </a:xfrm>
                <a:custGeom>
                  <a:avLst/>
                  <a:gdLst>
                    <a:gd name="T0" fmla="*/ 0 w 6"/>
                    <a:gd name="T1" fmla="*/ 11 h 11"/>
                    <a:gd name="T2" fmla="*/ 0 w 6"/>
                    <a:gd name="T3" fmla="*/ 6 h 11"/>
                    <a:gd name="T4" fmla="*/ 6 w 6"/>
                    <a:gd name="T5" fmla="*/ 0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12" name="Line 488"/>
                <p:cNvSpPr>
                  <a:spLocks noChangeShapeType="1"/>
                </p:cNvSpPr>
                <p:nvPr/>
              </p:nvSpPr>
              <p:spPr bwMode="auto">
                <a:xfrm flipV="1">
                  <a:off x="657" y="2359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13" name="Freeform 489"/>
                <p:cNvSpPr>
                  <a:spLocks/>
                </p:cNvSpPr>
                <p:nvPr/>
              </p:nvSpPr>
              <p:spPr bwMode="auto">
                <a:xfrm>
                  <a:off x="657" y="2359"/>
                  <a:ext cx="0" cy="11"/>
                </a:xfrm>
                <a:custGeom>
                  <a:avLst/>
                  <a:gdLst>
                    <a:gd name="T0" fmla="*/ 0 h 11"/>
                    <a:gd name="T1" fmla="*/ 5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14" name="Freeform 490"/>
                <p:cNvSpPr>
                  <a:spLocks/>
                </p:cNvSpPr>
                <p:nvPr/>
              </p:nvSpPr>
              <p:spPr bwMode="auto">
                <a:xfrm>
                  <a:off x="657" y="2359"/>
                  <a:ext cx="0" cy="11"/>
                </a:xfrm>
                <a:custGeom>
                  <a:avLst/>
                  <a:gdLst>
                    <a:gd name="T0" fmla="*/ 11 h 11"/>
                    <a:gd name="T1" fmla="*/ 11 h 11"/>
                    <a:gd name="T2" fmla="*/ 5 h 11"/>
                    <a:gd name="T3" fmla="*/ 0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15" name="Freeform 491"/>
                <p:cNvSpPr>
                  <a:spLocks/>
                </p:cNvSpPr>
                <p:nvPr/>
              </p:nvSpPr>
              <p:spPr bwMode="auto">
                <a:xfrm>
                  <a:off x="657" y="2359"/>
                  <a:ext cx="0" cy="16"/>
                </a:xfrm>
                <a:custGeom>
                  <a:avLst/>
                  <a:gdLst>
                    <a:gd name="T0" fmla="*/ 0 h 16"/>
                    <a:gd name="T1" fmla="*/ 0 h 16"/>
                    <a:gd name="T2" fmla="*/ 5 h 16"/>
                    <a:gd name="T3" fmla="*/ 16 h 16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16" name="Line 492"/>
                <p:cNvSpPr>
                  <a:spLocks noChangeShapeType="1"/>
                </p:cNvSpPr>
                <p:nvPr/>
              </p:nvSpPr>
              <p:spPr bwMode="auto">
                <a:xfrm>
                  <a:off x="657" y="2375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17" name="Freeform 493"/>
                <p:cNvSpPr>
                  <a:spLocks/>
                </p:cNvSpPr>
                <p:nvPr/>
              </p:nvSpPr>
              <p:spPr bwMode="auto">
                <a:xfrm>
                  <a:off x="657" y="2364"/>
                  <a:ext cx="5" cy="11"/>
                </a:xfrm>
                <a:custGeom>
                  <a:avLst/>
                  <a:gdLst>
                    <a:gd name="T0" fmla="*/ 0 w 5"/>
                    <a:gd name="T1" fmla="*/ 11 h 11"/>
                    <a:gd name="T2" fmla="*/ 0 w 5"/>
                    <a:gd name="T3" fmla="*/ 6 h 11"/>
                    <a:gd name="T4" fmla="*/ 5 w 5"/>
                    <a:gd name="T5" fmla="*/ 0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18" name="Freeform 494"/>
                <p:cNvSpPr>
                  <a:spLocks/>
                </p:cNvSpPr>
                <p:nvPr/>
              </p:nvSpPr>
              <p:spPr bwMode="auto">
                <a:xfrm>
                  <a:off x="662" y="2353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19" name="Freeform 495"/>
                <p:cNvSpPr>
                  <a:spLocks/>
                </p:cNvSpPr>
                <p:nvPr/>
              </p:nvSpPr>
              <p:spPr bwMode="auto">
                <a:xfrm>
                  <a:off x="662" y="2353"/>
                  <a:ext cx="0" cy="22"/>
                </a:xfrm>
                <a:custGeom>
                  <a:avLst/>
                  <a:gdLst>
                    <a:gd name="T0" fmla="*/ 0 h 22"/>
                    <a:gd name="T1" fmla="*/ 6 h 22"/>
                    <a:gd name="T2" fmla="*/ 11 h 22"/>
                    <a:gd name="T3" fmla="*/ 17 h 22"/>
                    <a:gd name="T4" fmla="*/ 22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20" name="Freeform 496"/>
                <p:cNvSpPr>
                  <a:spLocks/>
                </p:cNvSpPr>
                <p:nvPr/>
              </p:nvSpPr>
              <p:spPr bwMode="auto">
                <a:xfrm>
                  <a:off x="662" y="2353"/>
                  <a:ext cx="0" cy="22"/>
                </a:xfrm>
                <a:custGeom>
                  <a:avLst/>
                  <a:gdLst>
                    <a:gd name="T0" fmla="*/ 22 h 22"/>
                    <a:gd name="T1" fmla="*/ 17 h 22"/>
                    <a:gd name="T2" fmla="*/ 11 h 22"/>
                    <a:gd name="T3" fmla="*/ 6 h 22"/>
                    <a:gd name="T4" fmla="*/ 0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21" name="Freeform 497"/>
                <p:cNvSpPr>
                  <a:spLocks/>
                </p:cNvSpPr>
                <p:nvPr/>
              </p:nvSpPr>
              <p:spPr bwMode="auto">
                <a:xfrm>
                  <a:off x="662" y="2353"/>
                  <a:ext cx="0" cy="11"/>
                </a:xfrm>
                <a:custGeom>
                  <a:avLst/>
                  <a:gdLst>
                    <a:gd name="T0" fmla="*/ 0 h 11"/>
                    <a:gd name="T1" fmla="*/ 0 h 11"/>
                    <a:gd name="T2" fmla="*/ 6 h 11"/>
                    <a:gd name="T3" fmla="*/ 11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22" name="Line 498"/>
                <p:cNvSpPr>
                  <a:spLocks noChangeShapeType="1"/>
                </p:cNvSpPr>
                <p:nvPr/>
              </p:nvSpPr>
              <p:spPr bwMode="auto">
                <a:xfrm>
                  <a:off x="662" y="2364"/>
                  <a:ext cx="1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23" name="Freeform 499"/>
                <p:cNvSpPr>
                  <a:spLocks/>
                </p:cNvSpPr>
                <p:nvPr/>
              </p:nvSpPr>
              <p:spPr bwMode="auto">
                <a:xfrm>
                  <a:off x="662" y="2342"/>
                  <a:ext cx="6" cy="22"/>
                </a:xfrm>
                <a:custGeom>
                  <a:avLst/>
                  <a:gdLst>
                    <a:gd name="T0" fmla="*/ 0 w 6"/>
                    <a:gd name="T1" fmla="*/ 22 h 22"/>
                    <a:gd name="T2" fmla="*/ 0 w 6"/>
                    <a:gd name="T3" fmla="*/ 17 h 22"/>
                    <a:gd name="T4" fmla="*/ 0 w 6"/>
                    <a:gd name="T5" fmla="*/ 11 h 22"/>
                    <a:gd name="T6" fmla="*/ 6 w 6"/>
                    <a:gd name="T7" fmla="*/ 6 h 22"/>
                    <a:gd name="T8" fmla="*/ 6 w 6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22">
                      <a:moveTo>
                        <a:pt x="0" y="22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6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24" name="Freeform 500"/>
                <p:cNvSpPr>
                  <a:spLocks/>
                </p:cNvSpPr>
                <p:nvPr/>
              </p:nvSpPr>
              <p:spPr bwMode="auto">
                <a:xfrm>
                  <a:off x="668" y="2342"/>
                  <a:ext cx="0" cy="22"/>
                </a:xfrm>
                <a:custGeom>
                  <a:avLst/>
                  <a:gdLst>
                    <a:gd name="T0" fmla="*/ 0 h 22"/>
                    <a:gd name="T1" fmla="*/ 6 h 22"/>
                    <a:gd name="T2" fmla="*/ 11 h 22"/>
                    <a:gd name="T3" fmla="*/ 17 h 22"/>
                    <a:gd name="T4" fmla="*/ 22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25" name="Freeform 501"/>
                <p:cNvSpPr>
                  <a:spLocks/>
                </p:cNvSpPr>
                <p:nvPr/>
              </p:nvSpPr>
              <p:spPr bwMode="auto">
                <a:xfrm>
                  <a:off x="668" y="2359"/>
                  <a:ext cx="0" cy="5"/>
                </a:xfrm>
                <a:custGeom>
                  <a:avLst/>
                  <a:gdLst>
                    <a:gd name="T0" fmla="*/ 5 h 5"/>
                    <a:gd name="T1" fmla="*/ 5 h 5"/>
                    <a:gd name="T2" fmla="*/ 0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26" name="Line 502"/>
                <p:cNvSpPr>
                  <a:spLocks noChangeShapeType="1"/>
                </p:cNvSpPr>
                <p:nvPr/>
              </p:nvSpPr>
              <p:spPr bwMode="auto">
                <a:xfrm>
                  <a:off x="668" y="2359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27" name="Line 503"/>
                <p:cNvSpPr>
                  <a:spLocks noChangeShapeType="1"/>
                </p:cNvSpPr>
                <p:nvPr/>
              </p:nvSpPr>
              <p:spPr bwMode="auto">
                <a:xfrm flipV="1">
                  <a:off x="668" y="2353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28" name="Line 504"/>
                <p:cNvSpPr>
                  <a:spLocks noChangeShapeType="1"/>
                </p:cNvSpPr>
                <p:nvPr/>
              </p:nvSpPr>
              <p:spPr bwMode="auto">
                <a:xfrm>
                  <a:off x="668" y="2353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29" name="Freeform 505"/>
                <p:cNvSpPr>
                  <a:spLocks/>
                </p:cNvSpPr>
                <p:nvPr/>
              </p:nvSpPr>
              <p:spPr bwMode="auto">
                <a:xfrm>
                  <a:off x="668" y="2342"/>
                  <a:ext cx="5" cy="11"/>
                </a:xfrm>
                <a:custGeom>
                  <a:avLst/>
                  <a:gdLst>
                    <a:gd name="T0" fmla="*/ 0 w 5"/>
                    <a:gd name="T1" fmla="*/ 11 h 11"/>
                    <a:gd name="T2" fmla="*/ 0 w 5"/>
                    <a:gd name="T3" fmla="*/ 6 h 11"/>
                    <a:gd name="T4" fmla="*/ 5 w 5"/>
                    <a:gd name="T5" fmla="*/ 0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30" name="Freeform 506"/>
                <p:cNvSpPr>
                  <a:spLocks/>
                </p:cNvSpPr>
                <p:nvPr/>
              </p:nvSpPr>
              <p:spPr bwMode="auto">
                <a:xfrm>
                  <a:off x="673" y="2342"/>
                  <a:ext cx="0" cy="17"/>
                </a:xfrm>
                <a:custGeom>
                  <a:avLst/>
                  <a:gdLst>
                    <a:gd name="T0" fmla="*/ 0 h 17"/>
                    <a:gd name="T1" fmla="*/ 0 h 17"/>
                    <a:gd name="T2" fmla="*/ 6 h 17"/>
                    <a:gd name="T3" fmla="*/ 17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31" name="Line 507"/>
                <p:cNvSpPr>
                  <a:spLocks noChangeShapeType="1"/>
                </p:cNvSpPr>
                <p:nvPr/>
              </p:nvSpPr>
              <p:spPr bwMode="auto">
                <a:xfrm>
                  <a:off x="673" y="2359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32" name="Freeform 508"/>
                <p:cNvSpPr>
                  <a:spLocks/>
                </p:cNvSpPr>
                <p:nvPr/>
              </p:nvSpPr>
              <p:spPr bwMode="auto">
                <a:xfrm>
                  <a:off x="673" y="2353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33" name="Line 509"/>
                <p:cNvSpPr>
                  <a:spLocks noChangeShapeType="1"/>
                </p:cNvSpPr>
                <p:nvPr/>
              </p:nvSpPr>
              <p:spPr bwMode="auto">
                <a:xfrm>
                  <a:off x="673" y="2353"/>
                  <a:ext cx="1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34" name="Line 510"/>
                <p:cNvSpPr>
                  <a:spLocks noChangeShapeType="1"/>
                </p:cNvSpPr>
                <p:nvPr/>
              </p:nvSpPr>
              <p:spPr bwMode="auto">
                <a:xfrm flipV="1">
                  <a:off x="673" y="2348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35" name="Freeform 511"/>
                <p:cNvSpPr>
                  <a:spLocks/>
                </p:cNvSpPr>
                <p:nvPr/>
              </p:nvSpPr>
              <p:spPr bwMode="auto">
                <a:xfrm>
                  <a:off x="673" y="2348"/>
                  <a:ext cx="6" cy="5"/>
                </a:xfrm>
                <a:custGeom>
                  <a:avLst/>
                  <a:gdLst>
                    <a:gd name="T0" fmla="*/ 0 w 6"/>
                    <a:gd name="T1" fmla="*/ 0 h 5"/>
                    <a:gd name="T2" fmla="*/ 0 w 6"/>
                    <a:gd name="T3" fmla="*/ 0 h 5"/>
                    <a:gd name="T4" fmla="*/ 6 w 6"/>
                    <a:gd name="T5" fmla="*/ 5 h 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36" name="Freeform 512"/>
                <p:cNvSpPr>
                  <a:spLocks/>
                </p:cNvSpPr>
                <p:nvPr/>
              </p:nvSpPr>
              <p:spPr bwMode="auto">
                <a:xfrm>
                  <a:off x="679" y="2353"/>
                  <a:ext cx="0" cy="17"/>
                </a:xfrm>
                <a:custGeom>
                  <a:avLst/>
                  <a:gdLst>
                    <a:gd name="T0" fmla="*/ 0 h 17"/>
                    <a:gd name="T1" fmla="*/ 11 h 17"/>
                    <a:gd name="T2" fmla="*/ 17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37" name="Freeform 513"/>
                <p:cNvSpPr>
                  <a:spLocks/>
                </p:cNvSpPr>
                <p:nvPr/>
              </p:nvSpPr>
              <p:spPr bwMode="auto">
                <a:xfrm>
                  <a:off x="679" y="2359"/>
                  <a:ext cx="0" cy="11"/>
                </a:xfrm>
                <a:custGeom>
                  <a:avLst/>
                  <a:gdLst>
                    <a:gd name="T0" fmla="*/ 11 h 11"/>
                    <a:gd name="T1" fmla="*/ 5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38" name="Line 514"/>
                <p:cNvSpPr>
                  <a:spLocks noChangeShapeType="1"/>
                </p:cNvSpPr>
                <p:nvPr/>
              </p:nvSpPr>
              <p:spPr bwMode="auto">
                <a:xfrm flipV="1">
                  <a:off x="679" y="2353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39" name="Line 515"/>
                <p:cNvSpPr>
                  <a:spLocks noChangeShapeType="1"/>
                </p:cNvSpPr>
                <p:nvPr/>
              </p:nvSpPr>
              <p:spPr bwMode="auto">
                <a:xfrm>
                  <a:off x="679" y="2353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40" name="Freeform 516"/>
                <p:cNvSpPr>
                  <a:spLocks/>
                </p:cNvSpPr>
                <p:nvPr/>
              </p:nvSpPr>
              <p:spPr bwMode="auto">
                <a:xfrm>
                  <a:off x="679" y="2336"/>
                  <a:ext cx="0" cy="23"/>
                </a:xfrm>
                <a:custGeom>
                  <a:avLst/>
                  <a:gdLst>
                    <a:gd name="T0" fmla="*/ 23 h 23"/>
                    <a:gd name="T1" fmla="*/ 17 h 23"/>
                    <a:gd name="T2" fmla="*/ 12 h 23"/>
                    <a:gd name="T3" fmla="*/ 6 h 23"/>
                    <a:gd name="T4" fmla="*/ 0 h 2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3">
                      <a:moveTo>
                        <a:pt x="0" y="23"/>
                      </a:moveTo>
                      <a:lnTo>
                        <a:pt x="0" y="17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41" name="Freeform 517"/>
                <p:cNvSpPr>
                  <a:spLocks/>
                </p:cNvSpPr>
                <p:nvPr/>
              </p:nvSpPr>
              <p:spPr bwMode="auto">
                <a:xfrm>
                  <a:off x="679" y="2336"/>
                  <a:ext cx="5" cy="17"/>
                </a:xfrm>
                <a:custGeom>
                  <a:avLst/>
                  <a:gdLst>
                    <a:gd name="T0" fmla="*/ 0 w 5"/>
                    <a:gd name="T1" fmla="*/ 0 h 17"/>
                    <a:gd name="T2" fmla="*/ 0 w 5"/>
                    <a:gd name="T3" fmla="*/ 0 h 17"/>
                    <a:gd name="T4" fmla="*/ 0 w 5"/>
                    <a:gd name="T5" fmla="*/ 6 h 17"/>
                    <a:gd name="T6" fmla="*/ 5 w 5"/>
                    <a:gd name="T7" fmla="*/ 12 h 17"/>
                    <a:gd name="T8" fmla="*/ 5 w 5"/>
                    <a:gd name="T9" fmla="*/ 17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5" y="12"/>
                      </a:lnTo>
                      <a:lnTo>
                        <a:pt x="5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42" name="Line 518"/>
                <p:cNvSpPr>
                  <a:spLocks noChangeShapeType="1"/>
                </p:cNvSpPr>
                <p:nvPr/>
              </p:nvSpPr>
              <p:spPr bwMode="auto">
                <a:xfrm>
                  <a:off x="684" y="2353"/>
                  <a:ext cx="1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43" name="Freeform 519"/>
                <p:cNvSpPr>
                  <a:spLocks/>
                </p:cNvSpPr>
                <p:nvPr/>
              </p:nvSpPr>
              <p:spPr bwMode="auto">
                <a:xfrm>
                  <a:off x="684" y="2342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44" name="Line 520"/>
                <p:cNvSpPr>
                  <a:spLocks noChangeShapeType="1"/>
                </p:cNvSpPr>
                <p:nvPr/>
              </p:nvSpPr>
              <p:spPr bwMode="auto">
                <a:xfrm>
                  <a:off x="684" y="2342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45" name="Freeform 521"/>
                <p:cNvSpPr>
                  <a:spLocks/>
                </p:cNvSpPr>
                <p:nvPr/>
              </p:nvSpPr>
              <p:spPr bwMode="auto">
                <a:xfrm>
                  <a:off x="684" y="2342"/>
                  <a:ext cx="0" cy="17"/>
                </a:xfrm>
                <a:custGeom>
                  <a:avLst/>
                  <a:gdLst>
                    <a:gd name="T0" fmla="*/ 0 h 17"/>
                    <a:gd name="T1" fmla="*/ 11 h 17"/>
                    <a:gd name="T2" fmla="*/ 17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46" name="Freeform 522"/>
                <p:cNvSpPr>
                  <a:spLocks/>
                </p:cNvSpPr>
                <p:nvPr/>
              </p:nvSpPr>
              <p:spPr bwMode="auto">
                <a:xfrm>
                  <a:off x="684" y="2348"/>
                  <a:ext cx="0" cy="11"/>
                </a:xfrm>
                <a:custGeom>
                  <a:avLst/>
                  <a:gdLst>
                    <a:gd name="T0" fmla="*/ 11 h 11"/>
                    <a:gd name="T1" fmla="*/ 5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47" name="Freeform 523"/>
                <p:cNvSpPr>
                  <a:spLocks/>
                </p:cNvSpPr>
                <p:nvPr/>
              </p:nvSpPr>
              <p:spPr bwMode="auto">
                <a:xfrm>
                  <a:off x="684" y="2342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0 h 6"/>
                    <a:gd name="T4" fmla="*/ 6 w 6"/>
                    <a:gd name="T5" fmla="*/ 0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48" name="Freeform 524"/>
                <p:cNvSpPr>
                  <a:spLocks/>
                </p:cNvSpPr>
                <p:nvPr/>
              </p:nvSpPr>
              <p:spPr bwMode="auto">
                <a:xfrm>
                  <a:off x="690" y="2342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49" name="Line 525"/>
                <p:cNvSpPr>
                  <a:spLocks noChangeShapeType="1"/>
                </p:cNvSpPr>
                <p:nvPr/>
              </p:nvSpPr>
              <p:spPr bwMode="auto">
                <a:xfrm>
                  <a:off x="690" y="2353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50" name="Freeform 526"/>
                <p:cNvSpPr>
                  <a:spLocks/>
                </p:cNvSpPr>
                <p:nvPr/>
              </p:nvSpPr>
              <p:spPr bwMode="auto">
                <a:xfrm>
                  <a:off x="690" y="2331"/>
                  <a:ext cx="0" cy="22"/>
                </a:xfrm>
                <a:custGeom>
                  <a:avLst/>
                  <a:gdLst>
                    <a:gd name="T0" fmla="*/ 22 h 22"/>
                    <a:gd name="T1" fmla="*/ 17 h 22"/>
                    <a:gd name="T2" fmla="*/ 11 h 22"/>
                    <a:gd name="T3" fmla="*/ 5 h 22"/>
                    <a:gd name="T4" fmla="*/ 0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51" name="Freeform 527"/>
                <p:cNvSpPr>
                  <a:spLocks/>
                </p:cNvSpPr>
                <p:nvPr/>
              </p:nvSpPr>
              <p:spPr bwMode="auto">
                <a:xfrm>
                  <a:off x="690" y="2331"/>
                  <a:ext cx="0" cy="17"/>
                </a:xfrm>
                <a:custGeom>
                  <a:avLst/>
                  <a:gdLst>
                    <a:gd name="T0" fmla="*/ 0 h 17"/>
                    <a:gd name="T1" fmla="*/ 0 h 17"/>
                    <a:gd name="T2" fmla="*/ 5 h 17"/>
                    <a:gd name="T3" fmla="*/ 17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52" name="Freeform 528"/>
                <p:cNvSpPr>
                  <a:spLocks/>
                </p:cNvSpPr>
                <p:nvPr/>
              </p:nvSpPr>
              <p:spPr bwMode="auto">
                <a:xfrm>
                  <a:off x="690" y="2331"/>
                  <a:ext cx="0" cy="17"/>
                </a:xfrm>
                <a:custGeom>
                  <a:avLst/>
                  <a:gdLst>
                    <a:gd name="T0" fmla="*/ 17 h 17"/>
                    <a:gd name="T1" fmla="*/ 17 h 17"/>
                    <a:gd name="T2" fmla="*/ 11 h 17"/>
                    <a:gd name="T3" fmla="*/ 5 h 17"/>
                    <a:gd name="T4" fmla="*/ 0 h 1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53" name="Freeform 529"/>
                <p:cNvSpPr>
                  <a:spLocks/>
                </p:cNvSpPr>
                <p:nvPr/>
              </p:nvSpPr>
              <p:spPr bwMode="auto">
                <a:xfrm>
                  <a:off x="690" y="2331"/>
                  <a:ext cx="5" cy="11"/>
                </a:xfrm>
                <a:custGeom>
                  <a:avLst/>
                  <a:gdLst>
                    <a:gd name="T0" fmla="*/ 0 w 5"/>
                    <a:gd name="T1" fmla="*/ 0 h 11"/>
                    <a:gd name="T2" fmla="*/ 0 w 5"/>
                    <a:gd name="T3" fmla="*/ 5 h 11"/>
                    <a:gd name="T4" fmla="*/ 5 w 5"/>
                    <a:gd name="T5" fmla="*/ 11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54" name="Line 530"/>
                <p:cNvSpPr>
                  <a:spLocks noChangeShapeType="1"/>
                </p:cNvSpPr>
                <p:nvPr/>
              </p:nvSpPr>
              <p:spPr bwMode="auto">
                <a:xfrm>
                  <a:off x="695" y="2342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55" name="Line 531"/>
                <p:cNvSpPr>
                  <a:spLocks noChangeShapeType="1"/>
                </p:cNvSpPr>
                <p:nvPr/>
              </p:nvSpPr>
              <p:spPr bwMode="auto">
                <a:xfrm>
                  <a:off x="695" y="2342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56" name="Line 532"/>
                <p:cNvSpPr>
                  <a:spLocks noChangeShapeType="1"/>
                </p:cNvSpPr>
                <p:nvPr/>
              </p:nvSpPr>
              <p:spPr bwMode="auto">
                <a:xfrm>
                  <a:off x="695" y="2342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57" name="Line 533"/>
                <p:cNvSpPr>
                  <a:spLocks noChangeShapeType="1"/>
                </p:cNvSpPr>
                <p:nvPr/>
              </p:nvSpPr>
              <p:spPr bwMode="auto">
                <a:xfrm>
                  <a:off x="695" y="2342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58" name="Line 534"/>
                <p:cNvSpPr>
                  <a:spLocks noChangeShapeType="1"/>
                </p:cNvSpPr>
                <p:nvPr/>
              </p:nvSpPr>
              <p:spPr bwMode="auto">
                <a:xfrm flipV="1">
                  <a:off x="695" y="2336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59" name="Freeform 535"/>
                <p:cNvSpPr>
                  <a:spLocks/>
                </p:cNvSpPr>
                <p:nvPr/>
              </p:nvSpPr>
              <p:spPr bwMode="auto">
                <a:xfrm>
                  <a:off x="695" y="2336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60" name="Line 536"/>
                <p:cNvSpPr>
                  <a:spLocks noChangeShapeType="1"/>
                </p:cNvSpPr>
                <p:nvPr/>
              </p:nvSpPr>
              <p:spPr bwMode="auto">
                <a:xfrm>
                  <a:off x="701" y="2342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61" name="Freeform 537"/>
                <p:cNvSpPr>
                  <a:spLocks/>
                </p:cNvSpPr>
                <p:nvPr/>
              </p:nvSpPr>
              <p:spPr bwMode="auto">
                <a:xfrm>
                  <a:off x="701" y="2342"/>
                  <a:ext cx="0" cy="6"/>
                </a:xfrm>
                <a:custGeom>
                  <a:avLst/>
                  <a:gdLst>
                    <a:gd name="T0" fmla="*/ 6 h 6"/>
                    <a:gd name="T1" fmla="*/ 6 h 6"/>
                    <a:gd name="T2" fmla="*/ 0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62" name="Line 538"/>
                <p:cNvSpPr>
                  <a:spLocks noChangeShapeType="1"/>
                </p:cNvSpPr>
                <p:nvPr/>
              </p:nvSpPr>
              <p:spPr bwMode="auto">
                <a:xfrm flipV="1">
                  <a:off x="701" y="2336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63" name="Freeform 539"/>
                <p:cNvSpPr>
                  <a:spLocks/>
                </p:cNvSpPr>
                <p:nvPr/>
              </p:nvSpPr>
              <p:spPr bwMode="auto">
                <a:xfrm>
                  <a:off x="701" y="2320"/>
                  <a:ext cx="0" cy="16"/>
                </a:xfrm>
                <a:custGeom>
                  <a:avLst/>
                  <a:gdLst>
                    <a:gd name="T0" fmla="*/ 16 h 16"/>
                    <a:gd name="T1" fmla="*/ 5 h 16"/>
                    <a:gd name="T2" fmla="*/ 0 h 1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6">
                      <a:moveTo>
                        <a:pt x="0" y="16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64" name="Freeform 540"/>
                <p:cNvSpPr>
                  <a:spLocks/>
                </p:cNvSpPr>
                <p:nvPr/>
              </p:nvSpPr>
              <p:spPr bwMode="auto">
                <a:xfrm>
                  <a:off x="701" y="2320"/>
                  <a:ext cx="0" cy="5"/>
                </a:xfrm>
                <a:custGeom>
                  <a:avLst/>
                  <a:gdLst>
                    <a:gd name="T0" fmla="*/ 0 h 5"/>
                    <a:gd name="T1" fmla="*/ 0 h 5"/>
                    <a:gd name="T2" fmla="*/ 5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65" name="Freeform 541"/>
                <p:cNvSpPr>
                  <a:spLocks/>
                </p:cNvSpPr>
                <p:nvPr/>
              </p:nvSpPr>
              <p:spPr bwMode="auto">
                <a:xfrm>
                  <a:off x="701" y="2325"/>
                  <a:ext cx="6" cy="28"/>
                </a:xfrm>
                <a:custGeom>
                  <a:avLst/>
                  <a:gdLst>
                    <a:gd name="T0" fmla="*/ 0 w 6"/>
                    <a:gd name="T1" fmla="*/ 0 h 28"/>
                    <a:gd name="T2" fmla="*/ 0 w 6"/>
                    <a:gd name="T3" fmla="*/ 6 h 28"/>
                    <a:gd name="T4" fmla="*/ 0 w 6"/>
                    <a:gd name="T5" fmla="*/ 17 h 28"/>
                    <a:gd name="T6" fmla="*/ 6 w 6"/>
                    <a:gd name="T7" fmla="*/ 23 h 28"/>
                    <a:gd name="T8" fmla="*/ 6 w 6"/>
                    <a:gd name="T9" fmla="*/ 28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28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7"/>
                      </a:lnTo>
                      <a:lnTo>
                        <a:pt x="6" y="23"/>
                      </a:lnTo>
                      <a:lnTo>
                        <a:pt x="6" y="28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66" name="Freeform 542"/>
                <p:cNvSpPr>
                  <a:spLocks/>
                </p:cNvSpPr>
                <p:nvPr/>
              </p:nvSpPr>
              <p:spPr bwMode="auto">
                <a:xfrm>
                  <a:off x="707" y="2342"/>
                  <a:ext cx="0" cy="11"/>
                </a:xfrm>
                <a:custGeom>
                  <a:avLst/>
                  <a:gdLst>
                    <a:gd name="T0" fmla="*/ 11 h 11"/>
                    <a:gd name="T1" fmla="*/ 11 h 11"/>
                    <a:gd name="T2" fmla="*/ 6 h 11"/>
                    <a:gd name="T3" fmla="*/ 0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67" name="Line 543"/>
                <p:cNvSpPr>
                  <a:spLocks noChangeShapeType="1"/>
                </p:cNvSpPr>
                <p:nvPr/>
              </p:nvSpPr>
              <p:spPr bwMode="auto">
                <a:xfrm flipV="1">
                  <a:off x="707" y="2336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68" name="Freeform 544"/>
                <p:cNvSpPr>
                  <a:spLocks/>
                </p:cNvSpPr>
                <p:nvPr/>
              </p:nvSpPr>
              <p:spPr bwMode="auto">
                <a:xfrm>
                  <a:off x="707" y="2336"/>
                  <a:ext cx="0" cy="34"/>
                </a:xfrm>
                <a:custGeom>
                  <a:avLst/>
                  <a:gdLst>
                    <a:gd name="T0" fmla="*/ 0 h 34"/>
                    <a:gd name="T1" fmla="*/ 6 h 34"/>
                    <a:gd name="T2" fmla="*/ 17 h 34"/>
                    <a:gd name="T3" fmla="*/ 28 h 34"/>
                    <a:gd name="T4" fmla="*/ 34 h 34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34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7"/>
                      </a:lnTo>
                      <a:lnTo>
                        <a:pt x="0" y="28"/>
                      </a:lnTo>
                      <a:lnTo>
                        <a:pt x="0" y="34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69" name="Freeform 545"/>
                <p:cNvSpPr>
                  <a:spLocks/>
                </p:cNvSpPr>
                <p:nvPr/>
              </p:nvSpPr>
              <p:spPr bwMode="auto">
                <a:xfrm>
                  <a:off x="707" y="2320"/>
                  <a:ext cx="0" cy="50"/>
                </a:xfrm>
                <a:custGeom>
                  <a:avLst/>
                  <a:gdLst>
                    <a:gd name="T0" fmla="*/ 50 h 50"/>
                    <a:gd name="T1" fmla="*/ 44 h 50"/>
                    <a:gd name="T2" fmla="*/ 28 h 50"/>
                    <a:gd name="T3" fmla="*/ 11 h 50"/>
                    <a:gd name="T4" fmla="*/ 0 h 50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50">
                      <a:moveTo>
                        <a:pt x="0" y="50"/>
                      </a:moveTo>
                      <a:lnTo>
                        <a:pt x="0" y="44"/>
                      </a:lnTo>
                      <a:lnTo>
                        <a:pt x="0" y="28"/>
                      </a:ln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70" name="Freeform 546"/>
                <p:cNvSpPr>
                  <a:spLocks/>
                </p:cNvSpPr>
                <p:nvPr/>
              </p:nvSpPr>
              <p:spPr bwMode="auto">
                <a:xfrm>
                  <a:off x="707" y="2320"/>
                  <a:ext cx="0" cy="16"/>
                </a:xfrm>
                <a:custGeom>
                  <a:avLst/>
                  <a:gdLst>
                    <a:gd name="T0" fmla="*/ 0 h 16"/>
                    <a:gd name="T1" fmla="*/ 0 h 16"/>
                    <a:gd name="T2" fmla="*/ 5 h 16"/>
                    <a:gd name="T3" fmla="*/ 11 h 16"/>
                    <a:gd name="T4" fmla="*/ 16 h 16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1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71" name="Freeform 547"/>
                <p:cNvSpPr>
                  <a:spLocks/>
                </p:cNvSpPr>
                <p:nvPr/>
              </p:nvSpPr>
              <p:spPr bwMode="auto">
                <a:xfrm>
                  <a:off x="707" y="2336"/>
                  <a:ext cx="5" cy="0"/>
                </a:xfrm>
                <a:custGeom>
                  <a:avLst/>
                  <a:gdLst>
                    <a:gd name="T0" fmla="*/ 0 w 5"/>
                    <a:gd name="T1" fmla="*/ 0 w 5"/>
                    <a:gd name="T2" fmla="*/ 5 w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72" name="Freeform 548"/>
                <p:cNvSpPr>
                  <a:spLocks/>
                </p:cNvSpPr>
                <p:nvPr/>
              </p:nvSpPr>
              <p:spPr bwMode="auto">
                <a:xfrm>
                  <a:off x="712" y="2325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73" name="Freeform 549"/>
                <p:cNvSpPr>
                  <a:spLocks/>
                </p:cNvSpPr>
                <p:nvPr/>
              </p:nvSpPr>
              <p:spPr bwMode="auto">
                <a:xfrm>
                  <a:off x="712" y="2325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74" name="Freeform 550"/>
                <p:cNvSpPr>
                  <a:spLocks/>
                </p:cNvSpPr>
                <p:nvPr/>
              </p:nvSpPr>
              <p:spPr bwMode="auto">
                <a:xfrm>
                  <a:off x="712" y="2331"/>
                  <a:ext cx="0" cy="22"/>
                </a:xfrm>
                <a:custGeom>
                  <a:avLst/>
                  <a:gdLst>
                    <a:gd name="T0" fmla="*/ 0 h 22"/>
                    <a:gd name="T1" fmla="*/ 11 h 22"/>
                    <a:gd name="T2" fmla="*/ 17 h 22"/>
                    <a:gd name="T3" fmla="*/ 22 h 22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22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75" name="Freeform 551"/>
                <p:cNvSpPr>
                  <a:spLocks/>
                </p:cNvSpPr>
                <p:nvPr/>
              </p:nvSpPr>
              <p:spPr bwMode="auto">
                <a:xfrm>
                  <a:off x="712" y="2348"/>
                  <a:ext cx="0" cy="5"/>
                </a:xfrm>
                <a:custGeom>
                  <a:avLst/>
                  <a:gdLst>
                    <a:gd name="T0" fmla="*/ 5 h 5"/>
                    <a:gd name="T1" fmla="*/ 5 h 5"/>
                    <a:gd name="T2" fmla="*/ 0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76" name="Freeform 552"/>
                <p:cNvSpPr>
                  <a:spLocks/>
                </p:cNvSpPr>
                <p:nvPr/>
              </p:nvSpPr>
              <p:spPr bwMode="auto">
                <a:xfrm>
                  <a:off x="712" y="2331"/>
                  <a:ext cx="0" cy="17"/>
                </a:xfrm>
                <a:custGeom>
                  <a:avLst/>
                  <a:gdLst>
                    <a:gd name="T0" fmla="*/ 17 h 17"/>
                    <a:gd name="T1" fmla="*/ 5 h 17"/>
                    <a:gd name="T2" fmla="*/ 0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77" name="Freeform 553"/>
                <p:cNvSpPr>
                  <a:spLocks/>
                </p:cNvSpPr>
                <p:nvPr/>
              </p:nvSpPr>
              <p:spPr bwMode="auto">
                <a:xfrm>
                  <a:off x="712" y="2331"/>
                  <a:ext cx="6" cy="11"/>
                </a:xfrm>
                <a:custGeom>
                  <a:avLst/>
                  <a:gdLst>
                    <a:gd name="T0" fmla="*/ 0 w 6"/>
                    <a:gd name="T1" fmla="*/ 0 h 11"/>
                    <a:gd name="T2" fmla="*/ 0 w 6"/>
                    <a:gd name="T3" fmla="*/ 0 h 11"/>
                    <a:gd name="T4" fmla="*/ 0 w 6"/>
                    <a:gd name="T5" fmla="*/ 5 h 11"/>
                    <a:gd name="T6" fmla="*/ 6 w 6"/>
                    <a:gd name="T7" fmla="*/ 11 h 1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"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6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78" name="Line 554"/>
                <p:cNvSpPr>
                  <a:spLocks noChangeShapeType="1"/>
                </p:cNvSpPr>
                <p:nvPr/>
              </p:nvSpPr>
              <p:spPr bwMode="auto">
                <a:xfrm flipV="1">
                  <a:off x="718" y="2336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79" name="Freeform 555"/>
                <p:cNvSpPr>
                  <a:spLocks/>
                </p:cNvSpPr>
                <p:nvPr/>
              </p:nvSpPr>
              <p:spPr bwMode="auto">
                <a:xfrm>
                  <a:off x="718" y="2336"/>
                  <a:ext cx="0" cy="12"/>
                </a:xfrm>
                <a:custGeom>
                  <a:avLst/>
                  <a:gdLst>
                    <a:gd name="T0" fmla="*/ 0 h 12"/>
                    <a:gd name="T1" fmla="*/ 6 h 12"/>
                    <a:gd name="T2" fmla="*/ 12 h 1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80" name="Line 556"/>
                <p:cNvSpPr>
                  <a:spLocks noChangeShapeType="1"/>
                </p:cNvSpPr>
                <p:nvPr/>
              </p:nvSpPr>
              <p:spPr bwMode="auto">
                <a:xfrm>
                  <a:off x="718" y="2348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81" name="Freeform 557"/>
                <p:cNvSpPr>
                  <a:spLocks/>
                </p:cNvSpPr>
                <p:nvPr/>
              </p:nvSpPr>
              <p:spPr bwMode="auto">
                <a:xfrm>
                  <a:off x="718" y="2331"/>
                  <a:ext cx="0" cy="22"/>
                </a:xfrm>
                <a:custGeom>
                  <a:avLst/>
                  <a:gdLst>
                    <a:gd name="T0" fmla="*/ 22 h 22"/>
                    <a:gd name="T1" fmla="*/ 17 h 22"/>
                    <a:gd name="T2" fmla="*/ 11 h 22"/>
                    <a:gd name="T3" fmla="*/ 5 h 22"/>
                    <a:gd name="T4" fmla="*/ 0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82" name="Freeform 558"/>
                <p:cNvSpPr>
                  <a:spLocks/>
                </p:cNvSpPr>
                <p:nvPr/>
              </p:nvSpPr>
              <p:spPr bwMode="auto">
                <a:xfrm>
                  <a:off x="718" y="2331"/>
                  <a:ext cx="0" cy="11"/>
                </a:xfrm>
                <a:custGeom>
                  <a:avLst/>
                  <a:gdLst>
                    <a:gd name="T0" fmla="*/ 0 h 11"/>
                    <a:gd name="T1" fmla="*/ 0 h 11"/>
                    <a:gd name="T2" fmla="*/ 5 h 11"/>
                    <a:gd name="T3" fmla="*/ 11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83" name="Freeform 559"/>
                <p:cNvSpPr>
                  <a:spLocks/>
                </p:cNvSpPr>
                <p:nvPr/>
              </p:nvSpPr>
              <p:spPr bwMode="auto">
                <a:xfrm>
                  <a:off x="718" y="2331"/>
                  <a:ext cx="5" cy="11"/>
                </a:xfrm>
                <a:custGeom>
                  <a:avLst/>
                  <a:gdLst>
                    <a:gd name="T0" fmla="*/ 0 w 5"/>
                    <a:gd name="T1" fmla="*/ 11 h 11"/>
                    <a:gd name="T2" fmla="*/ 0 w 5"/>
                    <a:gd name="T3" fmla="*/ 5 h 11"/>
                    <a:gd name="T4" fmla="*/ 5 w 5"/>
                    <a:gd name="T5" fmla="*/ 0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84" name="Line 560"/>
                <p:cNvSpPr>
                  <a:spLocks noChangeShapeType="1"/>
                </p:cNvSpPr>
                <p:nvPr/>
              </p:nvSpPr>
              <p:spPr bwMode="auto">
                <a:xfrm flipV="1">
                  <a:off x="723" y="2325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85" name="Freeform 561"/>
                <p:cNvSpPr>
                  <a:spLocks/>
                </p:cNvSpPr>
                <p:nvPr/>
              </p:nvSpPr>
              <p:spPr bwMode="auto">
                <a:xfrm>
                  <a:off x="723" y="2325"/>
                  <a:ext cx="0" cy="17"/>
                </a:xfrm>
                <a:custGeom>
                  <a:avLst/>
                  <a:gdLst>
                    <a:gd name="T0" fmla="*/ 0 h 17"/>
                    <a:gd name="T1" fmla="*/ 6 h 17"/>
                    <a:gd name="T2" fmla="*/ 11 h 17"/>
                    <a:gd name="T3" fmla="*/ 17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86" name="Freeform 562"/>
                <p:cNvSpPr>
                  <a:spLocks/>
                </p:cNvSpPr>
                <p:nvPr/>
              </p:nvSpPr>
              <p:spPr bwMode="auto">
                <a:xfrm>
                  <a:off x="723" y="2331"/>
                  <a:ext cx="0" cy="11"/>
                </a:xfrm>
                <a:custGeom>
                  <a:avLst/>
                  <a:gdLst>
                    <a:gd name="T0" fmla="*/ 11 h 11"/>
                    <a:gd name="T1" fmla="*/ 5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87" name="Line 563"/>
                <p:cNvSpPr>
                  <a:spLocks noChangeShapeType="1"/>
                </p:cNvSpPr>
                <p:nvPr/>
              </p:nvSpPr>
              <p:spPr bwMode="auto">
                <a:xfrm>
                  <a:off x="723" y="2331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88" name="Line 564"/>
                <p:cNvSpPr>
                  <a:spLocks noChangeShapeType="1"/>
                </p:cNvSpPr>
                <p:nvPr/>
              </p:nvSpPr>
              <p:spPr bwMode="auto">
                <a:xfrm>
                  <a:off x="723" y="2331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89" name="Freeform 565"/>
                <p:cNvSpPr>
                  <a:spLocks/>
                </p:cNvSpPr>
                <p:nvPr/>
              </p:nvSpPr>
              <p:spPr bwMode="auto">
                <a:xfrm>
                  <a:off x="723" y="2331"/>
                  <a:ext cx="6" cy="11"/>
                </a:xfrm>
                <a:custGeom>
                  <a:avLst/>
                  <a:gdLst>
                    <a:gd name="T0" fmla="*/ 0 w 6"/>
                    <a:gd name="T1" fmla="*/ 0 h 11"/>
                    <a:gd name="T2" fmla="*/ 0 w 6"/>
                    <a:gd name="T3" fmla="*/ 5 h 11"/>
                    <a:gd name="T4" fmla="*/ 6 w 6"/>
                    <a:gd name="T5" fmla="*/ 11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6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90" name="Freeform 566"/>
                <p:cNvSpPr>
                  <a:spLocks/>
                </p:cNvSpPr>
                <p:nvPr/>
              </p:nvSpPr>
              <p:spPr bwMode="auto">
                <a:xfrm>
                  <a:off x="729" y="2336"/>
                  <a:ext cx="0" cy="6"/>
                </a:xfrm>
                <a:custGeom>
                  <a:avLst/>
                  <a:gdLst>
                    <a:gd name="T0" fmla="*/ 6 h 6"/>
                    <a:gd name="T1" fmla="*/ 6 h 6"/>
                    <a:gd name="T2" fmla="*/ 0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91" name="Line 567"/>
                <p:cNvSpPr>
                  <a:spLocks noChangeShapeType="1"/>
                </p:cNvSpPr>
                <p:nvPr/>
              </p:nvSpPr>
              <p:spPr bwMode="auto">
                <a:xfrm flipV="1">
                  <a:off x="729" y="2331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92" name="Freeform 568"/>
                <p:cNvSpPr>
                  <a:spLocks/>
                </p:cNvSpPr>
                <p:nvPr/>
              </p:nvSpPr>
              <p:spPr bwMode="auto">
                <a:xfrm>
                  <a:off x="729" y="2331"/>
                  <a:ext cx="0" cy="5"/>
                </a:xfrm>
                <a:custGeom>
                  <a:avLst/>
                  <a:gdLst>
                    <a:gd name="T0" fmla="*/ 0 h 5"/>
                    <a:gd name="T1" fmla="*/ 0 h 5"/>
                    <a:gd name="T2" fmla="*/ 5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93" name="Freeform 569"/>
                <p:cNvSpPr>
                  <a:spLocks/>
                </p:cNvSpPr>
                <p:nvPr/>
              </p:nvSpPr>
              <p:spPr bwMode="auto">
                <a:xfrm>
                  <a:off x="729" y="2331"/>
                  <a:ext cx="0" cy="5"/>
                </a:xfrm>
                <a:custGeom>
                  <a:avLst/>
                  <a:gdLst>
                    <a:gd name="T0" fmla="*/ 5 h 5"/>
                    <a:gd name="T1" fmla="*/ 5 h 5"/>
                    <a:gd name="T2" fmla="*/ 0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94" name="Line 570"/>
                <p:cNvSpPr>
                  <a:spLocks noChangeShapeType="1"/>
                </p:cNvSpPr>
                <p:nvPr/>
              </p:nvSpPr>
              <p:spPr bwMode="auto">
                <a:xfrm>
                  <a:off x="729" y="2331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95" name="Freeform 571"/>
                <p:cNvSpPr>
                  <a:spLocks/>
                </p:cNvSpPr>
                <p:nvPr/>
              </p:nvSpPr>
              <p:spPr bwMode="auto">
                <a:xfrm>
                  <a:off x="729" y="2331"/>
                  <a:ext cx="5" cy="11"/>
                </a:xfrm>
                <a:custGeom>
                  <a:avLst/>
                  <a:gdLst>
                    <a:gd name="T0" fmla="*/ 0 w 5"/>
                    <a:gd name="T1" fmla="*/ 0 h 11"/>
                    <a:gd name="T2" fmla="*/ 0 w 5"/>
                    <a:gd name="T3" fmla="*/ 5 h 11"/>
                    <a:gd name="T4" fmla="*/ 5 w 5"/>
                    <a:gd name="T5" fmla="*/ 11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96" name="Freeform 572"/>
                <p:cNvSpPr>
                  <a:spLocks/>
                </p:cNvSpPr>
                <p:nvPr/>
              </p:nvSpPr>
              <p:spPr bwMode="auto">
                <a:xfrm>
                  <a:off x="734" y="2336"/>
                  <a:ext cx="0" cy="6"/>
                </a:xfrm>
                <a:custGeom>
                  <a:avLst/>
                  <a:gdLst>
                    <a:gd name="T0" fmla="*/ 6 h 6"/>
                    <a:gd name="T1" fmla="*/ 6 h 6"/>
                    <a:gd name="T2" fmla="*/ 0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97" name="Freeform 573"/>
                <p:cNvSpPr>
                  <a:spLocks/>
                </p:cNvSpPr>
                <p:nvPr/>
              </p:nvSpPr>
              <p:spPr bwMode="auto">
                <a:xfrm>
                  <a:off x="734" y="2325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98" name="Freeform 574"/>
                <p:cNvSpPr>
                  <a:spLocks/>
                </p:cNvSpPr>
                <p:nvPr/>
              </p:nvSpPr>
              <p:spPr bwMode="auto">
                <a:xfrm>
                  <a:off x="734" y="2325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99" name="Freeform 575"/>
                <p:cNvSpPr>
                  <a:spLocks/>
                </p:cNvSpPr>
                <p:nvPr/>
              </p:nvSpPr>
              <p:spPr bwMode="auto">
                <a:xfrm>
                  <a:off x="734" y="2331"/>
                  <a:ext cx="0" cy="11"/>
                </a:xfrm>
                <a:custGeom>
                  <a:avLst/>
                  <a:gdLst>
                    <a:gd name="T0" fmla="*/ 0 h 11"/>
                    <a:gd name="T1" fmla="*/ 5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00" name="Freeform 576"/>
                <p:cNvSpPr>
                  <a:spLocks/>
                </p:cNvSpPr>
                <p:nvPr/>
              </p:nvSpPr>
              <p:spPr bwMode="auto">
                <a:xfrm>
                  <a:off x="734" y="2314"/>
                  <a:ext cx="0" cy="28"/>
                </a:xfrm>
                <a:custGeom>
                  <a:avLst/>
                  <a:gdLst>
                    <a:gd name="T0" fmla="*/ 28 h 28"/>
                    <a:gd name="T1" fmla="*/ 22 h 28"/>
                    <a:gd name="T2" fmla="*/ 17 h 28"/>
                    <a:gd name="T3" fmla="*/ 6 h 28"/>
                    <a:gd name="T4" fmla="*/ 0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28"/>
                      </a:moveTo>
                      <a:lnTo>
                        <a:pt x="0" y="22"/>
                      </a:lnTo>
                      <a:lnTo>
                        <a:pt x="0" y="17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01" name="Freeform 577"/>
                <p:cNvSpPr>
                  <a:spLocks/>
                </p:cNvSpPr>
                <p:nvPr/>
              </p:nvSpPr>
              <p:spPr bwMode="auto">
                <a:xfrm>
                  <a:off x="734" y="2309"/>
                  <a:ext cx="6" cy="5"/>
                </a:xfrm>
                <a:custGeom>
                  <a:avLst/>
                  <a:gdLst>
                    <a:gd name="T0" fmla="*/ 0 w 6"/>
                    <a:gd name="T1" fmla="*/ 5 h 5"/>
                    <a:gd name="T2" fmla="*/ 0 w 6"/>
                    <a:gd name="T3" fmla="*/ 0 h 5"/>
                    <a:gd name="T4" fmla="*/ 6 w 6"/>
                    <a:gd name="T5" fmla="*/ 0 h 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02" name="Freeform 578"/>
                <p:cNvSpPr>
                  <a:spLocks/>
                </p:cNvSpPr>
                <p:nvPr/>
              </p:nvSpPr>
              <p:spPr bwMode="auto">
                <a:xfrm>
                  <a:off x="740" y="2309"/>
                  <a:ext cx="0" cy="16"/>
                </a:xfrm>
                <a:custGeom>
                  <a:avLst/>
                  <a:gdLst>
                    <a:gd name="T0" fmla="*/ 0 h 16"/>
                    <a:gd name="T1" fmla="*/ 5 h 16"/>
                    <a:gd name="T2" fmla="*/ 16 h 1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6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03" name="Line 579"/>
                <p:cNvSpPr>
                  <a:spLocks noChangeShapeType="1"/>
                </p:cNvSpPr>
                <p:nvPr/>
              </p:nvSpPr>
              <p:spPr bwMode="auto">
                <a:xfrm>
                  <a:off x="740" y="2325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04" name="Freeform 580"/>
                <p:cNvSpPr>
                  <a:spLocks/>
                </p:cNvSpPr>
                <p:nvPr/>
              </p:nvSpPr>
              <p:spPr bwMode="auto">
                <a:xfrm>
                  <a:off x="740" y="2314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05" name="Freeform 581"/>
                <p:cNvSpPr>
                  <a:spLocks/>
                </p:cNvSpPr>
                <p:nvPr/>
              </p:nvSpPr>
              <p:spPr bwMode="auto">
                <a:xfrm>
                  <a:off x="740" y="2314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06" name="Freeform 582"/>
                <p:cNvSpPr>
                  <a:spLocks/>
                </p:cNvSpPr>
                <p:nvPr/>
              </p:nvSpPr>
              <p:spPr bwMode="auto">
                <a:xfrm>
                  <a:off x="740" y="2314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07" name="Freeform 583"/>
                <p:cNvSpPr>
                  <a:spLocks/>
                </p:cNvSpPr>
                <p:nvPr/>
              </p:nvSpPr>
              <p:spPr bwMode="auto">
                <a:xfrm>
                  <a:off x="740" y="2314"/>
                  <a:ext cx="5" cy="0"/>
                </a:xfrm>
                <a:custGeom>
                  <a:avLst/>
                  <a:gdLst>
                    <a:gd name="T0" fmla="*/ 0 w 5"/>
                    <a:gd name="T1" fmla="*/ 0 w 5"/>
                    <a:gd name="T2" fmla="*/ 5 w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08" name="Line 584"/>
                <p:cNvSpPr>
                  <a:spLocks noChangeShapeType="1"/>
                </p:cNvSpPr>
                <p:nvPr/>
              </p:nvSpPr>
              <p:spPr bwMode="auto">
                <a:xfrm flipV="1">
                  <a:off x="745" y="2309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09" name="Line 585"/>
                <p:cNvSpPr>
                  <a:spLocks noChangeShapeType="1"/>
                </p:cNvSpPr>
                <p:nvPr/>
              </p:nvSpPr>
              <p:spPr bwMode="auto">
                <a:xfrm>
                  <a:off x="745" y="2309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10" name="Freeform 586"/>
                <p:cNvSpPr>
                  <a:spLocks/>
                </p:cNvSpPr>
                <p:nvPr/>
              </p:nvSpPr>
              <p:spPr bwMode="auto">
                <a:xfrm>
                  <a:off x="745" y="2292"/>
                  <a:ext cx="0" cy="17"/>
                </a:xfrm>
                <a:custGeom>
                  <a:avLst/>
                  <a:gdLst>
                    <a:gd name="T0" fmla="*/ 17 h 17"/>
                    <a:gd name="T1" fmla="*/ 11 h 17"/>
                    <a:gd name="T2" fmla="*/ 0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11" name="Freeform 587"/>
                <p:cNvSpPr>
                  <a:spLocks/>
                </p:cNvSpPr>
                <p:nvPr/>
              </p:nvSpPr>
              <p:spPr bwMode="auto">
                <a:xfrm>
                  <a:off x="745" y="2270"/>
                  <a:ext cx="0" cy="22"/>
                </a:xfrm>
                <a:custGeom>
                  <a:avLst/>
                  <a:gdLst>
                    <a:gd name="T0" fmla="*/ 22 h 22"/>
                    <a:gd name="T1" fmla="*/ 11 h 22"/>
                    <a:gd name="T2" fmla="*/ 5 h 22"/>
                    <a:gd name="T3" fmla="*/ 0 h 22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12" name="Freeform 588"/>
                <p:cNvSpPr>
                  <a:spLocks/>
                </p:cNvSpPr>
                <p:nvPr/>
              </p:nvSpPr>
              <p:spPr bwMode="auto">
                <a:xfrm>
                  <a:off x="745" y="2270"/>
                  <a:ext cx="0" cy="11"/>
                </a:xfrm>
                <a:custGeom>
                  <a:avLst/>
                  <a:gdLst>
                    <a:gd name="T0" fmla="*/ 0 h 11"/>
                    <a:gd name="T1" fmla="*/ 0 h 11"/>
                    <a:gd name="T2" fmla="*/ 5 h 11"/>
                    <a:gd name="T3" fmla="*/ 11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13" name="Freeform 589"/>
                <p:cNvSpPr>
                  <a:spLocks/>
                </p:cNvSpPr>
                <p:nvPr/>
              </p:nvSpPr>
              <p:spPr bwMode="auto">
                <a:xfrm>
                  <a:off x="745" y="2270"/>
                  <a:ext cx="6" cy="11"/>
                </a:xfrm>
                <a:custGeom>
                  <a:avLst/>
                  <a:gdLst>
                    <a:gd name="T0" fmla="*/ 0 w 6"/>
                    <a:gd name="T1" fmla="*/ 11 h 11"/>
                    <a:gd name="T2" fmla="*/ 0 w 6"/>
                    <a:gd name="T3" fmla="*/ 5 h 11"/>
                    <a:gd name="T4" fmla="*/ 6 w 6"/>
                    <a:gd name="T5" fmla="*/ 0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14" name="Freeform 590"/>
                <p:cNvSpPr>
                  <a:spLocks/>
                </p:cNvSpPr>
                <p:nvPr/>
              </p:nvSpPr>
              <p:spPr bwMode="auto">
                <a:xfrm>
                  <a:off x="751" y="2253"/>
                  <a:ext cx="0" cy="17"/>
                </a:xfrm>
                <a:custGeom>
                  <a:avLst/>
                  <a:gdLst>
                    <a:gd name="T0" fmla="*/ 17 h 17"/>
                    <a:gd name="T1" fmla="*/ 6 h 17"/>
                    <a:gd name="T2" fmla="*/ 0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15" name="Freeform 591"/>
                <p:cNvSpPr>
                  <a:spLocks/>
                </p:cNvSpPr>
                <p:nvPr/>
              </p:nvSpPr>
              <p:spPr bwMode="auto">
                <a:xfrm>
                  <a:off x="751" y="2253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16" name="Freeform 592"/>
                <p:cNvSpPr>
                  <a:spLocks/>
                </p:cNvSpPr>
                <p:nvPr/>
              </p:nvSpPr>
              <p:spPr bwMode="auto">
                <a:xfrm>
                  <a:off x="751" y="2242"/>
                  <a:ext cx="0" cy="17"/>
                </a:xfrm>
                <a:custGeom>
                  <a:avLst/>
                  <a:gdLst>
                    <a:gd name="T0" fmla="*/ 17 h 17"/>
                    <a:gd name="T1" fmla="*/ 11 h 17"/>
                    <a:gd name="T2" fmla="*/ 6 h 17"/>
                    <a:gd name="T3" fmla="*/ 0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5537" name="Group 794"/>
              <p:cNvGrpSpPr>
                <a:grpSpLocks/>
              </p:cNvGrpSpPr>
              <p:nvPr/>
            </p:nvGrpSpPr>
            <p:grpSpPr bwMode="auto">
              <a:xfrm>
                <a:off x="751" y="2225"/>
                <a:ext cx="183" cy="117"/>
                <a:chOff x="751" y="2225"/>
                <a:chExt cx="183" cy="117"/>
              </a:xfrm>
            </p:grpSpPr>
            <p:sp>
              <p:nvSpPr>
                <p:cNvPr id="8017" name="Freeform 594"/>
                <p:cNvSpPr>
                  <a:spLocks/>
                </p:cNvSpPr>
                <p:nvPr/>
              </p:nvSpPr>
              <p:spPr bwMode="auto">
                <a:xfrm>
                  <a:off x="751" y="2242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18" name="Freeform 595"/>
                <p:cNvSpPr>
                  <a:spLocks/>
                </p:cNvSpPr>
                <p:nvPr/>
              </p:nvSpPr>
              <p:spPr bwMode="auto">
                <a:xfrm>
                  <a:off x="751" y="2253"/>
                  <a:ext cx="0" cy="22"/>
                </a:xfrm>
                <a:custGeom>
                  <a:avLst/>
                  <a:gdLst>
                    <a:gd name="T0" fmla="*/ 0 h 22"/>
                    <a:gd name="T1" fmla="*/ 11 h 22"/>
                    <a:gd name="T2" fmla="*/ 22 h 2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22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19" name="Freeform 596"/>
                <p:cNvSpPr>
                  <a:spLocks/>
                </p:cNvSpPr>
                <p:nvPr/>
              </p:nvSpPr>
              <p:spPr bwMode="auto">
                <a:xfrm>
                  <a:off x="751" y="2275"/>
                  <a:ext cx="6" cy="11"/>
                </a:xfrm>
                <a:custGeom>
                  <a:avLst/>
                  <a:gdLst>
                    <a:gd name="T0" fmla="*/ 0 w 6"/>
                    <a:gd name="T1" fmla="*/ 0 h 11"/>
                    <a:gd name="T2" fmla="*/ 0 w 6"/>
                    <a:gd name="T3" fmla="*/ 6 h 11"/>
                    <a:gd name="T4" fmla="*/ 6 w 6"/>
                    <a:gd name="T5" fmla="*/ 11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20" name="Line 597"/>
                <p:cNvSpPr>
                  <a:spLocks noChangeShapeType="1"/>
                </p:cNvSpPr>
                <p:nvPr/>
              </p:nvSpPr>
              <p:spPr bwMode="auto">
                <a:xfrm>
                  <a:off x="757" y="2286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21" name="Freeform 598"/>
                <p:cNvSpPr>
                  <a:spLocks/>
                </p:cNvSpPr>
                <p:nvPr/>
              </p:nvSpPr>
              <p:spPr bwMode="auto">
                <a:xfrm>
                  <a:off x="757" y="2292"/>
                  <a:ext cx="0" cy="17"/>
                </a:xfrm>
                <a:custGeom>
                  <a:avLst/>
                  <a:gdLst>
                    <a:gd name="T0" fmla="*/ 0 h 17"/>
                    <a:gd name="T1" fmla="*/ 6 h 17"/>
                    <a:gd name="T2" fmla="*/ 17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22" name="Freeform 599"/>
                <p:cNvSpPr>
                  <a:spLocks/>
                </p:cNvSpPr>
                <p:nvPr/>
              </p:nvSpPr>
              <p:spPr bwMode="auto">
                <a:xfrm>
                  <a:off x="757" y="2309"/>
                  <a:ext cx="0" cy="16"/>
                </a:xfrm>
                <a:custGeom>
                  <a:avLst/>
                  <a:gdLst>
                    <a:gd name="T0" fmla="*/ 0 h 16"/>
                    <a:gd name="T1" fmla="*/ 11 h 16"/>
                    <a:gd name="T2" fmla="*/ 16 h 1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6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23" name="Freeform 600"/>
                <p:cNvSpPr>
                  <a:spLocks/>
                </p:cNvSpPr>
                <p:nvPr/>
              </p:nvSpPr>
              <p:spPr bwMode="auto">
                <a:xfrm>
                  <a:off x="757" y="2314"/>
                  <a:ext cx="0" cy="11"/>
                </a:xfrm>
                <a:custGeom>
                  <a:avLst/>
                  <a:gdLst>
                    <a:gd name="T0" fmla="*/ 11 h 11"/>
                    <a:gd name="T1" fmla="*/ 11 h 11"/>
                    <a:gd name="T2" fmla="*/ 6 h 11"/>
                    <a:gd name="T3" fmla="*/ 0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24" name="Freeform 601"/>
                <p:cNvSpPr>
                  <a:spLocks/>
                </p:cNvSpPr>
                <p:nvPr/>
              </p:nvSpPr>
              <p:spPr bwMode="auto">
                <a:xfrm>
                  <a:off x="757" y="2314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25" name="Freeform 602"/>
                <p:cNvSpPr>
                  <a:spLocks/>
                </p:cNvSpPr>
                <p:nvPr/>
              </p:nvSpPr>
              <p:spPr bwMode="auto">
                <a:xfrm>
                  <a:off x="757" y="2314"/>
                  <a:ext cx="5" cy="6"/>
                </a:xfrm>
                <a:custGeom>
                  <a:avLst/>
                  <a:gdLst>
                    <a:gd name="T0" fmla="*/ 0 w 5"/>
                    <a:gd name="T1" fmla="*/ 6 h 6"/>
                    <a:gd name="T2" fmla="*/ 0 w 5"/>
                    <a:gd name="T3" fmla="*/ 6 h 6"/>
                    <a:gd name="T4" fmla="*/ 5 w 5"/>
                    <a:gd name="T5" fmla="*/ 0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26" name="Line 603"/>
                <p:cNvSpPr>
                  <a:spLocks noChangeShapeType="1"/>
                </p:cNvSpPr>
                <p:nvPr/>
              </p:nvSpPr>
              <p:spPr bwMode="auto">
                <a:xfrm flipV="1">
                  <a:off x="762" y="2309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27" name="Freeform 604"/>
                <p:cNvSpPr>
                  <a:spLocks/>
                </p:cNvSpPr>
                <p:nvPr/>
              </p:nvSpPr>
              <p:spPr bwMode="auto">
                <a:xfrm>
                  <a:off x="762" y="2309"/>
                  <a:ext cx="0" cy="5"/>
                </a:xfrm>
                <a:custGeom>
                  <a:avLst/>
                  <a:gdLst>
                    <a:gd name="T0" fmla="*/ 0 h 5"/>
                    <a:gd name="T1" fmla="*/ 0 h 5"/>
                    <a:gd name="T2" fmla="*/ 5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28" name="Line 605"/>
                <p:cNvSpPr>
                  <a:spLocks noChangeShapeType="1"/>
                </p:cNvSpPr>
                <p:nvPr/>
              </p:nvSpPr>
              <p:spPr bwMode="auto">
                <a:xfrm>
                  <a:off x="762" y="2314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29" name="Line 606"/>
                <p:cNvSpPr>
                  <a:spLocks noChangeShapeType="1"/>
                </p:cNvSpPr>
                <p:nvPr/>
              </p:nvSpPr>
              <p:spPr bwMode="auto">
                <a:xfrm>
                  <a:off x="762" y="2320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30" name="Line 607"/>
                <p:cNvSpPr>
                  <a:spLocks noChangeShapeType="1"/>
                </p:cNvSpPr>
                <p:nvPr/>
              </p:nvSpPr>
              <p:spPr bwMode="auto">
                <a:xfrm>
                  <a:off x="762" y="2325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31" name="Freeform 608"/>
                <p:cNvSpPr>
                  <a:spLocks/>
                </p:cNvSpPr>
                <p:nvPr/>
              </p:nvSpPr>
              <p:spPr bwMode="auto">
                <a:xfrm>
                  <a:off x="762" y="2325"/>
                  <a:ext cx="6" cy="17"/>
                </a:xfrm>
                <a:custGeom>
                  <a:avLst/>
                  <a:gdLst>
                    <a:gd name="T0" fmla="*/ 0 w 6"/>
                    <a:gd name="T1" fmla="*/ 0 h 17"/>
                    <a:gd name="T2" fmla="*/ 0 w 6"/>
                    <a:gd name="T3" fmla="*/ 6 h 17"/>
                    <a:gd name="T4" fmla="*/ 0 w 6"/>
                    <a:gd name="T5" fmla="*/ 11 h 17"/>
                    <a:gd name="T6" fmla="*/ 6 w 6"/>
                    <a:gd name="T7" fmla="*/ 17 h 1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" h="17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6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32" name="Freeform 609"/>
                <p:cNvSpPr>
                  <a:spLocks/>
                </p:cNvSpPr>
                <p:nvPr/>
              </p:nvSpPr>
              <p:spPr bwMode="auto">
                <a:xfrm>
                  <a:off x="768" y="2320"/>
                  <a:ext cx="0" cy="22"/>
                </a:xfrm>
                <a:custGeom>
                  <a:avLst/>
                  <a:gdLst>
                    <a:gd name="T0" fmla="*/ 22 h 22"/>
                    <a:gd name="T1" fmla="*/ 16 h 22"/>
                    <a:gd name="T2" fmla="*/ 11 h 22"/>
                    <a:gd name="T3" fmla="*/ 5 h 22"/>
                    <a:gd name="T4" fmla="*/ 0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33" name="Line 610"/>
                <p:cNvSpPr>
                  <a:spLocks noChangeShapeType="1"/>
                </p:cNvSpPr>
                <p:nvPr/>
              </p:nvSpPr>
              <p:spPr bwMode="auto">
                <a:xfrm flipV="1">
                  <a:off x="768" y="2314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34" name="Freeform 611"/>
                <p:cNvSpPr>
                  <a:spLocks/>
                </p:cNvSpPr>
                <p:nvPr/>
              </p:nvSpPr>
              <p:spPr bwMode="auto">
                <a:xfrm>
                  <a:off x="768" y="2314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35" name="Freeform 612"/>
                <p:cNvSpPr>
                  <a:spLocks/>
                </p:cNvSpPr>
                <p:nvPr/>
              </p:nvSpPr>
              <p:spPr bwMode="auto">
                <a:xfrm>
                  <a:off x="768" y="2309"/>
                  <a:ext cx="0" cy="16"/>
                </a:xfrm>
                <a:custGeom>
                  <a:avLst/>
                  <a:gdLst>
                    <a:gd name="T0" fmla="*/ 16 h 16"/>
                    <a:gd name="T1" fmla="*/ 11 h 16"/>
                    <a:gd name="T2" fmla="*/ 5 h 16"/>
                    <a:gd name="T3" fmla="*/ 0 h 16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6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36" name="Freeform 613"/>
                <p:cNvSpPr>
                  <a:spLocks/>
                </p:cNvSpPr>
                <p:nvPr/>
              </p:nvSpPr>
              <p:spPr bwMode="auto">
                <a:xfrm>
                  <a:off x="768" y="2309"/>
                  <a:ext cx="0" cy="22"/>
                </a:xfrm>
                <a:custGeom>
                  <a:avLst/>
                  <a:gdLst>
                    <a:gd name="T0" fmla="*/ 0 h 22"/>
                    <a:gd name="T1" fmla="*/ 5 h 22"/>
                    <a:gd name="T2" fmla="*/ 11 h 22"/>
                    <a:gd name="T3" fmla="*/ 16 h 22"/>
                    <a:gd name="T4" fmla="*/ 22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6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37" name="Freeform 614"/>
                <p:cNvSpPr>
                  <a:spLocks/>
                </p:cNvSpPr>
                <p:nvPr/>
              </p:nvSpPr>
              <p:spPr bwMode="auto">
                <a:xfrm>
                  <a:off x="768" y="2331"/>
                  <a:ext cx="5" cy="0"/>
                </a:xfrm>
                <a:custGeom>
                  <a:avLst/>
                  <a:gdLst>
                    <a:gd name="T0" fmla="*/ 0 w 5"/>
                    <a:gd name="T1" fmla="*/ 0 w 5"/>
                    <a:gd name="T2" fmla="*/ 5 w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38" name="Freeform 615"/>
                <p:cNvSpPr>
                  <a:spLocks/>
                </p:cNvSpPr>
                <p:nvPr/>
              </p:nvSpPr>
              <p:spPr bwMode="auto">
                <a:xfrm>
                  <a:off x="773" y="2314"/>
                  <a:ext cx="0" cy="17"/>
                </a:xfrm>
                <a:custGeom>
                  <a:avLst/>
                  <a:gdLst>
                    <a:gd name="T0" fmla="*/ 17 h 17"/>
                    <a:gd name="T1" fmla="*/ 6 h 17"/>
                    <a:gd name="T2" fmla="*/ 0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39" name="Freeform 616"/>
                <p:cNvSpPr>
                  <a:spLocks/>
                </p:cNvSpPr>
                <p:nvPr/>
              </p:nvSpPr>
              <p:spPr bwMode="auto">
                <a:xfrm>
                  <a:off x="773" y="2314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40" name="Line 617"/>
                <p:cNvSpPr>
                  <a:spLocks noChangeShapeType="1"/>
                </p:cNvSpPr>
                <p:nvPr/>
              </p:nvSpPr>
              <p:spPr bwMode="auto">
                <a:xfrm flipV="1">
                  <a:off x="773" y="2314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41" name="Line 618"/>
                <p:cNvSpPr>
                  <a:spLocks noChangeShapeType="1"/>
                </p:cNvSpPr>
                <p:nvPr/>
              </p:nvSpPr>
              <p:spPr bwMode="auto">
                <a:xfrm>
                  <a:off x="773" y="2314"/>
                  <a:ext cx="1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42" name="Freeform 619"/>
                <p:cNvSpPr>
                  <a:spLocks/>
                </p:cNvSpPr>
                <p:nvPr/>
              </p:nvSpPr>
              <p:spPr bwMode="auto">
                <a:xfrm>
                  <a:off x="773" y="2320"/>
                  <a:ext cx="0" cy="22"/>
                </a:xfrm>
                <a:custGeom>
                  <a:avLst/>
                  <a:gdLst>
                    <a:gd name="T0" fmla="*/ 0 h 22"/>
                    <a:gd name="T1" fmla="*/ 11 h 22"/>
                    <a:gd name="T2" fmla="*/ 22 h 2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22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43" name="Freeform 620"/>
                <p:cNvSpPr>
                  <a:spLocks/>
                </p:cNvSpPr>
                <p:nvPr/>
              </p:nvSpPr>
              <p:spPr bwMode="auto">
                <a:xfrm>
                  <a:off x="773" y="2342"/>
                  <a:ext cx="6" cy="0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44" name="Freeform 621"/>
                <p:cNvSpPr>
                  <a:spLocks/>
                </p:cNvSpPr>
                <p:nvPr/>
              </p:nvSpPr>
              <p:spPr bwMode="auto">
                <a:xfrm>
                  <a:off x="779" y="2325"/>
                  <a:ext cx="0" cy="17"/>
                </a:xfrm>
                <a:custGeom>
                  <a:avLst/>
                  <a:gdLst>
                    <a:gd name="T0" fmla="*/ 17 h 17"/>
                    <a:gd name="T1" fmla="*/ 11 h 17"/>
                    <a:gd name="T2" fmla="*/ 0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45" name="Freeform 622"/>
                <p:cNvSpPr>
                  <a:spLocks/>
                </p:cNvSpPr>
                <p:nvPr/>
              </p:nvSpPr>
              <p:spPr bwMode="auto">
                <a:xfrm>
                  <a:off x="779" y="2314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46" name="Freeform 623"/>
                <p:cNvSpPr>
                  <a:spLocks/>
                </p:cNvSpPr>
                <p:nvPr/>
              </p:nvSpPr>
              <p:spPr bwMode="auto">
                <a:xfrm>
                  <a:off x="779" y="2314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47" name="Freeform 624"/>
                <p:cNvSpPr>
                  <a:spLocks/>
                </p:cNvSpPr>
                <p:nvPr/>
              </p:nvSpPr>
              <p:spPr bwMode="auto">
                <a:xfrm>
                  <a:off x="779" y="2314"/>
                  <a:ext cx="0" cy="6"/>
                </a:xfrm>
                <a:custGeom>
                  <a:avLst/>
                  <a:gdLst>
                    <a:gd name="T0" fmla="*/ 6 h 6"/>
                    <a:gd name="T1" fmla="*/ 6 h 6"/>
                    <a:gd name="T2" fmla="*/ 0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48" name="Line 625"/>
                <p:cNvSpPr>
                  <a:spLocks noChangeShapeType="1"/>
                </p:cNvSpPr>
                <p:nvPr/>
              </p:nvSpPr>
              <p:spPr bwMode="auto">
                <a:xfrm flipV="1">
                  <a:off x="779" y="2309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49" name="Freeform 626"/>
                <p:cNvSpPr>
                  <a:spLocks/>
                </p:cNvSpPr>
                <p:nvPr/>
              </p:nvSpPr>
              <p:spPr bwMode="auto">
                <a:xfrm>
                  <a:off x="779" y="2309"/>
                  <a:ext cx="5" cy="22"/>
                </a:xfrm>
                <a:custGeom>
                  <a:avLst/>
                  <a:gdLst>
                    <a:gd name="T0" fmla="*/ 0 w 5"/>
                    <a:gd name="T1" fmla="*/ 0 h 22"/>
                    <a:gd name="T2" fmla="*/ 0 w 5"/>
                    <a:gd name="T3" fmla="*/ 5 h 22"/>
                    <a:gd name="T4" fmla="*/ 0 w 5"/>
                    <a:gd name="T5" fmla="*/ 11 h 22"/>
                    <a:gd name="T6" fmla="*/ 5 w 5"/>
                    <a:gd name="T7" fmla="*/ 16 h 22"/>
                    <a:gd name="T8" fmla="*/ 5 w 5"/>
                    <a:gd name="T9" fmla="*/ 22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22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5" y="16"/>
                      </a:lnTo>
                      <a:lnTo>
                        <a:pt x="5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50" name="Freeform 627"/>
                <p:cNvSpPr>
                  <a:spLocks/>
                </p:cNvSpPr>
                <p:nvPr/>
              </p:nvSpPr>
              <p:spPr bwMode="auto">
                <a:xfrm>
                  <a:off x="784" y="2309"/>
                  <a:ext cx="0" cy="22"/>
                </a:xfrm>
                <a:custGeom>
                  <a:avLst/>
                  <a:gdLst>
                    <a:gd name="T0" fmla="*/ 22 h 22"/>
                    <a:gd name="T1" fmla="*/ 16 h 22"/>
                    <a:gd name="T2" fmla="*/ 11 h 22"/>
                    <a:gd name="T3" fmla="*/ 5 h 22"/>
                    <a:gd name="T4" fmla="*/ 0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51" name="Line 628"/>
                <p:cNvSpPr>
                  <a:spLocks noChangeShapeType="1"/>
                </p:cNvSpPr>
                <p:nvPr/>
              </p:nvSpPr>
              <p:spPr bwMode="auto">
                <a:xfrm>
                  <a:off x="784" y="2309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52" name="Line 629"/>
                <p:cNvSpPr>
                  <a:spLocks noChangeShapeType="1"/>
                </p:cNvSpPr>
                <p:nvPr/>
              </p:nvSpPr>
              <p:spPr bwMode="auto">
                <a:xfrm flipV="1">
                  <a:off x="784" y="2303"/>
                  <a:ext cx="1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53" name="Line 630"/>
                <p:cNvSpPr>
                  <a:spLocks noChangeShapeType="1"/>
                </p:cNvSpPr>
                <p:nvPr/>
              </p:nvSpPr>
              <p:spPr bwMode="auto">
                <a:xfrm flipV="1">
                  <a:off x="784" y="2298"/>
                  <a:ext cx="1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54" name="Line 631"/>
                <p:cNvSpPr>
                  <a:spLocks noChangeShapeType="1"/>
                </p:cNvSpPr>
                <p:nvPr/>
              </p:nvSpPr>
              <p:spPr bwMode="auto">
                <a:xfrm flipV="1">
                  <a:off x="784" y="2292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55" name="Freeform 632"/>
                <p:cNvSpPr>
                  <a:spLocks/>
                </p:cNvSpPr>
                <p:nvPr/>
              </p:nvSpPr>
              <p:spPr bwMode="auto">
                <a:xfrm>
                  <a:off x="784" y="2292"/>
                  <a:ext cx="6" cy="17"/>
                </a:xfrm>
                <a:custGeom>
                  <a:avLst/>
                  <a:gdLst>
                    <a:gd name="T0" fmla="*/ 0 w 6"/>
                    <a:gd name="T1" fmla="*/ 0 h 17"/>
                    <a:gd name="T2" fmla="*/ 0 w 6"/>
                    <a:gd name="T3" fmla="*/ 6 h 17"/>
                    <a:gd name="T4" fmla="*/ 0 w 6"/>
                    <a:gd name="T5" fmla="*/ 11 h 17"/>
                    <a:gd name="T6" fmla="*/ 6 w 6"/>
                    <a:gd name="T7" fmla="*/ 17 h 1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" h="17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6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56" name="Freeform 633"/>
                <p:cNvSpPr>
                  <a:spLocks/>
                </p:cNvSpPr>
                <p:nvPr/>
              </p:nvSpPr>
              <p:spPr bwMode="auto">
                <a:xfrm>
                  <a:off x="790" y="2292"/>
                  <a:ext cx="0" cy="17"/>
                </a:xfrm>
                <a:custGeom>
                  <a:avLst/>
                  <a:gdLst>
                    <a:gd name="T0" fmla="*/ 17 h 17"/>
                    <a:gd name="T1" fmla="*/ 17 h 17"/>
                    <a:gd name="T2" fmla="*/ 11 h 17"/>
                    <a:gd name="T3" fmla="*/ 0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57" name="Line 634"/>
                <p:cNvSpPr>
                  <a:spLocks noChangeShapeType="1"/>
                </p:cNvSpPr>
                <p:nvPr/>
              </p:nvSpPr>
              <p:spPr bwMode="auto">
                <a:xfrm flipV="1">
                  <a:off x="790" y="2286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58" name="Freeform 635"/>
                <p:cNvSpPr>
                  <a:spLocks/>
                </p:cNvSpPr>
                <p:nvPr/>
              </p:nvSpPr>
              <p:spPr bwMode="auto">
                <a:xfrm>
                  <a:off x="790" y="2286"/>
                  <a:ext cx="0" cy="12"/>
                </a:xfrm>
                <a:custGeom>
                  <a:avLst/>
                  <a:gdLst>
                    <a:gd name="T0" fmla="*/ 0 h 12"/>
                    <a:gd name="T1" fmla="*/ 6 h 12"/>
                    <a:gd name="T2" fmla="*/ 12 h 1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59" name="Line 636"/>
                <p:cNvSpPr>
                  <a:spLocks noChangeShapeType="1"/>
                </p:cNvSpPr>
                <p:nvPr/>
              </p:nvSpPr>
              <p:spPr bwMode="auto">
                <a:xfrm>
                  <a:off x="790" y="2298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60" name="Freeform 637"/>
                <p:cNvSpPr>
                  <a:spLocks/>
                </p:cNvSpPr>
                <p:nvPr/>
              </p:nvSpPr>
              <p:spPr bwMode="auto">
                <a:xfrm>
                  <a:off x="790" y="2281"/>
                  <a:ext cx="0" cy="22"/>
                </a:xfrm>
                <a:custGeom>
                  <a:avLst/>
                  <a:gdLst>
                    <a:gd name="T0" fmla="*/ 22 h 22"/>
                    <a:gd name="T1" fmla="*/ 17 h 22"/>
                    <a:gd name="T2" fmla="*/ 11 h 22"/>
                    <a:gd name="T3" fmla="*/ 5 h 22"/>
                    <a:gd name="T4" fmla="*/ 0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61" name="Freeform 638"/>
                <p:cNvSpPr>
                  <a:spLocks/>
                </p:cNvSpPr>
                <p:nvPr/>
              </p:nvSpPr>
              <p:spPr bwMode="auto">
                <a:xfrm>
                  <a:off x="790" y="2281"/>
                  <a:ext cx="5" cy="22"/>
                </a:xfrm>
                <a:custGeom>
                  <a:avLst/>
                  <a:gdLst>
                    <a:gd name="T0" fmla="*/ 0 w 5"/>
                    <a:gd name="T1" fmla="*/ 0 h 22"/>
                    <a:gd name="T2" fmla="*/ 0 w 5"/>
                    <a:gd name="T3" fmla="*/ 5 h 22"/>
                    <a:gd name="T4" fmla="*/ 0 w 5"/>
                    <a:gd name="T5" fmla="*/ 11 h 22"/>
                    <a:gd name="T6" fmla="*/ 5 w 5"/>
                    <a:gd name="T7" fmla="*/ 17 h 22"/>
                    <a:gd name="T8" fmla="*/ 5 w 5"/>
                    <a:gd name="T9" fmla="*/ 22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22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5" y="17"/>
                      </a:lnTo>
                      <a:lnTo>
                        <a:pt x="5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62" name="Line 639"/>
                <p:cNvSpPr>
                  <a:spLocks noChangeShapeType="1"/>
                </p:cNvSpPr>
                <p:nvPr/>
              </p:nvSpPr>
              <p:spPr bwMode="auto">
                <a:xfrm>
                  <a:off x="795" y="2303"/>
                  <a:ext cx="1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63" name="Freeform 640"/>
                <p:cNvSpPr>
                  <a:spLocks/>
                </p:cNvSpPr>
                <p:nvPr/>
              </p:nvSpPr>
              <p:spPr bwMode="auto">
                <a:xfrm>
                  <a:off x="795" y="2303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64" name="Line 641"/>
                <p:cNvSpPr>
                  <a:spLocks noChangeShapeType="1"/>
                </p:cNvSpPr>
                <p:nvPr/>
              </p:nvSpPr>
              <p:spPr bwMode="auto">
                <a:xfrm>
                  <a:off x="795" y="2309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65" name="Line 642"/>
                <p:cNvSpPr>
                  <a:spLocks noChangeShapeType="1"/>
                </p:cNvSpPr>
                <p:nvPr/>
              </p:nvSpPr>
              <p:spPr bwMode="auto">
                <a:xfrm flipV="1">
                  <a:off x="795" y="2303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66" name="Freeform 643"/>
                <p:cNvSpPr>
                  <a:spLocks/>
                </p:cNvSpPr>
                <p:nvPr/>
              </p:nvSpPr>
              <p:spPr bwMode="auto">
                <a:xfrm>
                  <a:off x="795" y="2303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67" name="Freeform 644"/>
                <p:cNvSpPr>
                  <a:spLocks/>
                </p:cNvSpPr>
                <p:nvPr/>
              </p:nvSpPr>
              <p:spPr bwMode="auto">
                <a:xfrm>
                  <a:off x="795" y="2309"/>
                  <a:ext cx="6" cy="5"/>
                </a:xfrm>
                <a:custGeom>
                  <a:avLst/>
                  <a:gdLst>
                    <a:gd name="T0" fmla="*/ 0 w 6"/>
                    <a:gd name="T1" fmla="*/ 5 h 5"/>
                    <a:gd name="T2" fmla="*/ 0 w 6"/>
                    <a:gd name="T3" fmla="*/ 5 h 5"/>
                    <a:gd name="T4" fmla="*/ 6 w 6"/>
                    <a:gd name="T5" fmla="*/ 0 h 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68" name="Line 645"/>
                <p:cNvSpPr>
                  <a:spLocks noChangeShapeType="1"/>
                </p:cNvSpPr>
                <p:nvPr/>
              </p:nvSpPr>
              <p:spPr bwMode="auto">
                <a:xfrm>
                  <a:off x="801" y="2309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69" name="Line 646"/>
                <p:cNvSpPr>
                  <a:spLocks noChangeShapeType="1"/>
                </p:cNvSpPr>
                <p:nvPr/>
              </p:nvSpPr>
              <p:spPr bwMode="auto">
                <a:xfrm flipV="1">
                  <a:off x="801" y="2303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70" name="Line 647"/>
                <p:cNvSpPr>
                  <a:spLocks noChangeShapeType="1"/>
                </p:cNvSpPr>
                <p:nvPr/>
              </p:nvSpPr>
              <p:spPr bwMode="auto">
                <a:xfrm>
                  <a:off x="801" y="2303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71" name="Freeform 648"/>
                <p:cNvSpPr>
                  <a:spLocks/>
                </p:cNvSpPr>
                <p:nvPr/>
              </p:nvSpPr>
              <p:spPr bwMode="auto">
                <a:xfrm>
                  <a:off x="801" y="2286"/>
                  <a:ext cx="0" cy="23"/>
                </a:xfrm>
                <a:custGeom>
                  <a:avLst/>
                  <a:gdLst>
                    <a:gd name="T0" fmla="*/ 23 h 23"/>
                    <a:gd name="T1" fmla="*/ 17 h 23"/>
                    <a:gd name="T2" fmla="*/ 12 h 23"/>
                    <a:gd name="T3" fmla="*/ 6 h 23"/>
                    <a:gd name="T4" fmla="*/ 0 h 2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3">
                      <a:moveTo>
                        <a:pt x="0" y="23"/>
                      </a:moveTo>
                      <a:lnTo>
                        <a:pt x="0" y="17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72" name="Freeform 649"/>
                <p:cNvSpPr>
                  <a:spLocks/>
                </p:cNvSpPr>
                <p:nvPr/>
              </p:nvSpPr>
              <p:spPr bwMode="auto">
                <a:xfrm>
                  <a:off x="801" y="2286"/>
                  <a:ext cx="0" cy="12"/>
                </a:xfrm>
                <a:custGeom>
                  <a:avLst/>
                  <a:gdLst>
                    <a:gd name="T0" fmla="*/ 0 h 12"/>
                    <a:gd name="T1" fmla="*/ 6 h 12"/>
                    <a:gd name="T2" fmla="*/ 12 h 1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73" name="Freeform 650"/>
                <p:cNvSpPr>
                  <a:spLocks/>
                </p:cNvSpPr>
                <p:nvPr/>
              </p:nvSpPr>
              <p:spPr bwMode="auto">
                <a:xfrm>
                  <a:off x="801" y="2298"/>
                  <a:ext cx="6" cy="11"/>
                </a:xfrm>
                <a:custGeom>
                  <a:avLst/>
                  <a:gdLst>
                    <a:gd name="T0" fmla="*/ 0 w 6"/>
                    <a:gd name="T1" fmla="*/ 0 h 11"/>
                    <a:gd name="T2" fmla="*/ 0 w 6"/>
                    <a:gd name="T3" fmla="*/ 5 h 11"/>
                    <a:gd name="T4" fmla="*/ 6 w 6"/>
                    <a:gd name="T5" fmla="*/ 11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6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74" name="Line 651"/>
                <p:cNvSpPr>
                  <a:spLocks noChangeShapeType="1"/>
                </p:cNvSpPr>
                <p:nvPr/>
              </p:nvSpPr>
              <p:spPr bwMode="auto">
                <a:xfrm>
                  <a:off x="807" y="2309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75" name="Line 652"/>
                <p:cNvSpPr>
                  <a:spLocks noChangeShapeType="1"/>
                </p:cNvSpPr>
                <p:nvPr/>
              </p:nvSpPr>
              <p:spPr bwMode="auto">
                <a:xfrm>
                  <a:off x="807" y="2314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76" name="Line 653"/>
                <p:cNvSpPr>
                  <a:spLocks noChangeShapeType="1"/>
                </p:cNvSpPr>
                <p:nvPr/>
              </p:nvSpPr>
              <p:spPr bwMode="auto">
                <a:xfrm>
                  <a:off x="807" y="2314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77" name="Freeform 654"/>
                <p:cNvSpPr>
                  <a:spLocks/>
                </p:cNvSpPr>
                <p:nvPr/>
              </p:nvSpPr>
              <p:spPr bwMode="auto">
                <a:xfrm>
                  <a:off x="807" y="2298"/>
                  <a:ext cx="0" cy="16"/>
                </a:xfrm>
                <a:custGeom>
                  <a:avLst/>
                  <a:gdLst>
                    <a:gd name="T0" fmla="*/ 16 h 16"/>
                    <a:gd name="T1" fmla="*/ 5 h 16"/>
                    <a:gd name="T2" fmla="*/ 0 h 1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6">
                      <a:moveTo>
                        <a:pt x="0" y="16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78" name="Line 655"/>
                <p:cNvSpPr>
                  <a:spLocks noChangeShapeType="1"/>
                </p:cNvSpPr>
                <p:nvPr/>
              </p:nvSpPr>
              <p:spPr bwMode="auto">
                <a:xfrm>
                  <a:off x="807" y="2298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79" name="Freeform 656"/>
                <p:cNvSpPr>
                  <a:spLocks/>
                </p:cNvSpPr>
                <p:nvPr/>
              </p:nvSpPr>
              <p:spPr bwMode="auto">
                <a:xfrm>
                  <a:off x="807" y="2298"/>
                  <a:ext cx="5" cy="16"/>
                </a:xfrm>
                <a:custGeom>
                  <a:avLst/>
                  <a:gdLst>
                    <a:gd name="T0" fmla="*/ 0 w 5"/>
                    <a:gd name="T1" fmla="*/ 0 h 16"/>
                    <a:gd name="T2" fmla="*/ 0 w 5"/>
                    <a:gd name="T3" fmla="*/ 11 h 16"/>
                    <a:gd name="T4" fmla="*/ 5 w 5"/>
                    <a:gd name="T5" fmla="*/ 16 h 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16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5" y="1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80" name="Freeform 657"/>
                <p:cNvSpPr>
                  <a:spLocks/>
                </p:cNvSpPr>
                <p:nvPr/>
              </p:nvSpPr>
              <p:spPr bwMode="auto">
                <a:xfrm>
                  <a:off x="812" y="2298"/>
                  <a:ext cx="0" cy="16"/>
                </a:xfrm>
                <a:custGeom>
                  <a:avLst/>
                  <a:gdLst>
                    <a:gd name="T0" fmla="*/ 16 h 16"/>
                    <a:gd name="T1" fmla="*/ 16 h 16"/>
                    <a:gd name="T2" fmla="*/ 11 h 16"/>
                    <a:gd name="T3" fmla="*/ 0 h 16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6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81" name="Line 658"/>
                <p:cNvSpPr>
                  <a:spLocks noChangeShapeType="1"/>
                </p:cNvSpPr>
                <p:nvPr/>
              </p:nvSpPr>
              <p:spPr bwMode="auto">
                <a:xfrm flipV="1">
                  <a:off x="812" y="2292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82" name="Freeform 659"/>
                <p:cNvSpPr>
                  <a:spLocks/>
                </p:cNvSpPr>
                <p:nvPr/>
              </p:nvSpPr>
              <p:spPr bwMode="auto">
                <a:xfrm>
                  <a:off x="812" y="2292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83" name="Line 660"/>
                <p:cNvSpPr>
                  <a:spLocks noChangeShapeType="1"/>
                </p:cNvSpPr>
                <p:nvPr/>
              </p:nvSpPr>
              <p:spPr bwMode="auto">
                <a:xfrm flipV="1">
                  <a:off x="812" y="2292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84" name="Freeform 661"/>
                <p:cNvSpPr>
                  <a:spLocks/>
                </p:cNvSpPr>
                <p:nvPr/>
              </p:nvSpPr>
              <p:spPr bwMode="auto">
                <a:xfrm>
                  <a:off x="812" y="2292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85" name="Freeform 662"/>
                <p:cNvSpPr>
                  <a:spLocks/>
                </p:cNvSpPr>
                <p:nvPr/>
              </p:nvSpPr>
              <p:spPr bwMode="auto">
                <a:xfrm>
                  <a:off x="812" y="2298"/>
                  <a:ext cx="0" cy="5"/>
                </a:xfrm>
                <a:custGeom>
                  <a:avLst/>
                  <a:gdLst>
                    <a:gd name="T0" fmla="*/ 5 h 5"/>
                    <a:gd name="T1" fmla="*/ 5 h 5"/>
                    <a:gd name="T2" fmla="*/ 0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86" name="Freeform 663"/>
                <p:cNvSpPr>
                  <a:spLocks/>
                </p:cNvSpPr>
                <p:nvPr/>
              </p:nvSpPr>
              <p:spPr bwMode="auto">
                <a:xfrm>
                  <a:off x="812" y="2286"/>
                  <a:ext cx="6" cy="12"/>
                </a:xfrm>
                <a:custGeom>
                  <a:avLst/>
                  <a:gdLst>
                    <a:gd name="T0" fmla="*/ 0 w 6"/>
                    <a:gd name="T1" fmla="*/ 12 h 12"/>
                    <a:gd name="T2" fmla="*/ 0 w 6"/>
                    <a:gd name="T3" fmla="*/ 6 h 12"/>
                    <a:gd name="T4" fmla="*/ 6 w 6"/>
                    <a:gd name="T5" fmla="*/ 0 h 1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87" name="Freeform 664"/>
                <p:cNvSpPr>
                  <a:spLocks/>
                </p:cNvSpPr>
                <p:nvPr/>
              </p:nvSpPr>
              <p:spPr bwMode="auto">
                <a:xfrm>
                  <a:off x="818" y="2286"/>
                  <a:ext cx="0" cy="17"/>
                </a:xfrm>
                <a:custGeom>
                  <a:avLst/>
                  <a:gdLst>
                    <a:gd name="T0" fmla="*/ 0 h 17"/>
                    <a:gd name="T1" fmla="*/ 6 h 17"/>
                    <a:gd name="T2" fmla="*/ 12 h 17"/>
                    <a:gd name="T3" fmla="*/ 17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88" name="Freeform 665"/>
                <p:cNvSpPr>
                  <a:spLocks/>
                </p:cNvSpPr>
                <p:nvPr/>
              </p:nvSpPr>
              <p:spPr bwMode="auto">
                <a:xfrm>
                  <a:off x="818" y="2292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89" name="Line 666"/>
                <p:cNvSpPr>
                  <a:spLocks noChangeShapeType="1"/>
                </p:cNvSpPr>
                <p:nvPr/>
              </p:nvSpPr>
              <p:spPr bwMode="auto">
                <a:xfrm flipV="1">
                  <a:off x="818" y="2286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90" name="Line 667"/>
                <p:cNvSpPr>
                  <a:spLocks noChangeShapeType="1"/>
                </p:cNvSpPr>
                <p:nvPr/>
              </p:nvSpPr>
              <p:spPr bwMode="auto">
                <a:xfrm flipV="1">
                  <a:off x="818" y="2281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91" name="Freeform 668"/>
                <p:cNvSpPr>
                  <a:spLocks/>
                </p:cNvSpPr>
                <p:nvPr/>
              </p:nvSpPr>
              <p:spPr bwMode="auto">
                <a:xfrm>
                  <a:off x="818" y="2264"/>
                  <a:ext cx="0" cy="17"/>
                </a:xfrm>
                <a:custGeom>
                  <a:avLst/>
                  <a:gdLst>
                    <a:gd name="T0" fmla="*/ 17 h 17"/>
                    <a:gd name="T1" fmla="*/ 11 h 17"/>
                    <a:gd name="T2" fmla="*/ 6 h 17"/>
                    <a:gd name="T3" fmla="*/ 0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92" name="Freeform 669"/>
                <p:cNvSpPr>
                  <a:spLocks/>
                </p:cNvSpPr>
                <p:nvPr/>
              </p:nvSpPr>
              <p:spPr bwMode="auto">
                <a:xfrm>
                  <a:off x="818" y="2264"/>
                  <a:ext cx="5" cy="45"/>
                </a:xfrm>
                <a:custGeom>
                  <a:avLst/>
                  <a:gdLst>
                    <a:gd name="T0" fmla="*/ 0 w 5"/>
                    <a:gd name="T1" fmla="*/ 0 h 45"/>
                    <a:gd name="T2" fmla="*/ 0 w 5"/>
                    <a:gd name="T3" fmla="*/ 11 h 45"/>
                    <a:gd name="T4" fmla="*/ 0 w 5"/>
                    <a:gd name="T5" fmla="*/ 22 h 45"/>
                    <a:gd name="T6" fmla="*/ 5 w 5"/>
                    <a:gd name="T7" fmla="*/ 39 h 45"/>
                    <a:gd name="T8" fmla="*/ 5 w 5"/>
                    <a:gd name="T9" fmla="*/ 45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45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22"/>
                      </a:lnTo>
                      <a:lnTo>
                        <a:pt x="5" y="39"/>
                      </a:lnTo>
                      <a:lnTo>
                        <a:pt x="5" y="4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93" name="Freeform 670"/>
                <p:cNvSpPr>
                  <a:spLocks/>
                </p:cNvSpPr>
                <p:nvPr/>
              </p:nvSpPr>
              <p:spPr bwMode="auto">
                <a:xfrm>
                  <a:off x="823" y="2270"/>
                  <a:ext cx="0" cy="39"/>
                </a:xfrm>
                <a:custGeom>
                  <a:avLst/>
                  <a:gdLst>
                    <a:gd name="T0" fmla="*/ 39 h 39"/>
                    <a:gd name="T1" fmla="*/ 33 h 39"/>
                    <a:gd name="T2" fmla="*/ 22 h 39"/>
                    <a:gd name="T3" fmla="*/ 11 h 39"/>
                    <a:gd name="T4" fmla="*/ 0 h 39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39">
                      <a:moveTo>
                        <a:pt x="0" y="39"/>
                      </a:moveTo>
                      <a:lnTo>
                        <a:pt x="0" y="33"/>
                      </a:ln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94" name="Line 671"/>
                <p:cNvSpPr>
                  <a:spLocks noChangeShapeType="1"/>
                </p:cNvSpPr>
                <p:nvPr/>
              </p:nvSpPr>
              <p:spPr bwMode="auto">
                <a:xfrm flipV="1">
                  <a:off x="823" y="2264"/>
                  <a:ext cx="1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95" name="Line 672"/>
                <p:cNvSpPr>
                  <a:spLocks noChangeShapeType="1"/>
                </p:cNvSpPr>
                <p:nvPr/>
              </p:nvSpPr>
              <p:spPr bwMode="auto">
                <a:xfrm>
                  <a:off x="823" y="2264"/>
                  <a:ext cx="1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96" name="Freeform 673"/>
                <p:cNvSpPr>
                  <a:spLocks/>
                </p:cNvSpPr>
                <p:nvPr/>
              </p:nvSpPr>
              <p:spPr bwMode="auto">
                <a:xfrm>
                  <a:off x="823" y="2248"/>
                  <a:ext cx="0" cy="16"/>
                </a:xfrm>
                <a:custGeom>
                  <a:avLst/>
                  <a:gdLst>
                    <a:gd name="T0" fmla="*/ 16 h 16"/>
                    <a:gd name="T1" fmla="*/ 5 h 16"/>
                    <a:gd name="T2" fmla="*/ 0 h 1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6">
                      <a:moveTo>
                        <a:pt x="0" y="16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97" name="Freeform 674"/>
                <p:cNvSpPr>
                  <a:spLocks/>
                </p:cNvSpPr>
                <p:nvPr/>
              </p:nvSpPr>
              <p:spPr bwMode="auto">
                <a:xfrm>
                  <a:off x="823" y="2248"/>
                  <a:ext cx="0" cy="5"/>
                </a:xfrm>
                <a:custGeom>
                  <a:avLst/>
                  <a:gdLst>
                    <a:gd name="T0" fmla="*/ 0 h 5"/>
                    <a:gd name="T1" fmla="*/ 0 h 5"/>
                    <a:gd name="T2" fmla="*/ 5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98" name="Freeform 675"/>
                <p:cNvSpPr>
                  <a:spLocks/>
                </p:cNvSpPr>
                <p:nvPr/>
              </p:nvSpPr>
              <p:spPr bwMode="auto">
                <a:xfrm>
                  <a:off x="823" y="2253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99" name="Freeform 676"/>
                <p:cNvSpPr>
                  <a:spLocks/>
                </p:cNvSpPr>
                <p:nvPr/>
              </p:nvSpPr>
              <p:spPr bwMode="auto">
                <a:xfrm>
                  <a:off x="829" y="2259"/>
                  <a:ext cx="0" cy="11"/>
                </a:xfrm>
                <a:custGeom>
                  <a:avLst/>
                  <a:gdLst>
                    <a:gd name="T0" fmla="*/ 0 h 11"/>
                    <a:gd name="T1" fmla="*/ 5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00" name="Freeform 677"/>
                <p:cNvSpPr>
                  <a:spLocks/>
                </p:cNvSpPr>
                <p:nvPr/>
              </p:nvSpPr>
              <p:spPr bwMode="auto">
                <a:xfrm>
                  <a:off x="829" y="2237"/>
                  <a:ext cx="0" cy="33"/>
                </a:xfrm>
                <a:custGeom>
                  <a:avLst/>
                  <a:gdLst>
                    <a:gd name="T0" fmla="*/ 33 h 33"/>
                    <a:gd name="T1" fmla="*/ 27 h 33"/>
                    <a:gd name="T2" fmla="*/ 16 h 33"/>
                    <a:gd name="T3" fmla="*/ 5 h 33"/>
                    <a:gd name="T4" fmla="*/ 0 h 3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33">
                      <a:moveTo>
                        <a:pt x="0" y="33"/>
                      </a:moveTo>
                      <a:lnTo>
                        <a:pt x="0" y="27"/>
                      </a:lnTo>
                      <a:lnTo>
                        <a:pt x="0" y="16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01" name="Line 678"/>
                <p:cNvSpPr>
                  <a:spLocks noChangeShapeType="1"/>
                </p:cNvSpPr>
                <p:nvPr/>
              </p:nvSpPr>
              <p:spPr bwMode="auto">
                <a:xfrm flipV="1">
                  <a:off x="829" y="2231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02" name="Line 679"/>
                <p:cNvSpPr>
                  <a:spLocks noChangeShapeType="1"/>
                </p:cNvSpPr>
                <p:nvPr/>
              </p:nvSpPr>
              <p:spPr bwMode="auto">
                <a:xfrm flipV="1">
                  <a:off x="829" y="2225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03" name="Freeform 680"/>
                <p:cNvSpPr>
                  <a:spLocks/>
                </p:cNvSpPr>
                <p:nvPr/>
              </p:nvSpPr>
              <p:spPr bwMode="auto">
                <a:xfrm>
                  <a:off x="829" y="2225"/>
                  <a:ext cx="0" cy="23"/>
                </a:xfrm>
                <a:custGeom>
                  <a:avLst/>
                  <a:gdLst>
                    <a:gd name="T0" fmla="*/ 0 h 23"/>
                    <a:gd name="T1" fmla="*/ 6 h 23"/>
                    <a:gd name="T2" fmla="*/ 12 h 23"/>
                    <a:gd name="T3" fmla="*/ 17 h 23"/>
                    <a:gd name="T4" fmla="*/ 23 h 2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7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04" name="Freeform 681"/>
                <p:cNvSpPr>
                  <a:spLocks/>
                </p:cNvSpPr>
                <p:nvPr/>
              </p:nvSpPr>
              <p:spPr bwMode="auto">
                <a:xfrm>
                  <a:off x="829" y="2225"/>
                  <a:ext cx="5" cy="23"/>
                </a:xfrm>
                <a:custGeom>
                  <a:avLst/>
                  <a:gdLst>
                    <a:gd name="T0" fmla="*/ 0 w 5"/>
                    <a:gd name="T1" fmla="*/ 23 h 23"/>
                    <a:gd name="T2" fmla="*/ 0 w 5"/>
                    <a:gd name="T3" fmla="*/ 17 h 23"/>
                    <a:gd name="T4" fmla="*/ 0 w 5"/>
                    <a:gd name="T5" fmla="*/ 12 h 23"/>
                    <a:gd name="T6" fmla="*/ 5 w 5"/>
                    <a:gd name="T7" fmla="*/ 6 h 23"/>
                    <a:gd name="T8" fmla="*/ 5 w 5"/>
                    <a:gd name="T9" fmla="*/ 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23">
                      <a:moveTo>
                        <a:pt x="0" y="23"/>
                      </a:moveTo>
                      <a:lnTo>
                        <a:pt x="0" y="17"/>
                      </a:lnTo>
                      <a:lnTo>
                        <a:pt x="0" y="12"/>
                      </a:lnTo>
                      <a:lnTo>
                        <a:pt x="5" y="6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05" name="Freeform 682"/>
                <p:cNvSpPr>
                  <a:spLocks/>
                </p:cNvSpPr>
                <p:nvPr/>
              </p:nvSpPr>
              <p:spPr bwMode="auto">
                <a:xfrm>
                  <a:off x="834" y="2225"/>
                  <a:ext cx="0" cy="17"/>
                </a:xfrm>
                <a:custGeom>
                  <a:avLst/>
                  <a:gdLst>
                    <a:gd name="T0" fmla="*/ 0 h 17"/>
                    <a:gd name="T1" fmla="*/ 0 h 17"/>
                    <a:gd name="T2" fmla="*/ 6 h 17"/>
                    <a:gd name="T3" fmla="*/ 12 h 17"/>
                    <a:gd name="T4" fmla="*/ 17 h 1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06" name="Freeform 683"/>
                <p:cNvSpPr>
                  <a:spLocks/>
                </p:cNvSpPr>
                <p:nvPr/>
              </p:nvSpPr>
              <p:spPr bwMode="auto">
                <a:xfrm>
                  <a:off x="834" y="2231"/>
                  <a:ext cx="0" cy="11"/>
                </a:xfrm>
                <a:custGeom>
                  <a:avLst/>
                  <a:gdLst>
                    <a:gd name="T0" fmla="*/ 11 h 11"/>
                    <a:gd name="T1" fmla="*/ 11 h 11"/>
                    <a:gd name="T2" fmla="*/ 6 h 11"/>
                    <a:gd name="T3" fmla="*/ 0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07" name="Freeform 684"/>
                <p:cNvSpPr>
                  <a:spLocks/>
                </p:cNvSpPr>
                <p:nvPr/>
              </p:nvSpPr>
              <p:spPr bwMode="auto">
                <a:xfrm>
                  <a:off x="834" y="2231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08" name="Freeform 685"/>
                <p:cNvSpPr>
                  <a:spLocks/>
                </p:cNvSpPr>
                <p:nvPr/>
              </p:nvSpPr>
              <p:spPr bwMode="auto">
                <a:xfrm>
                  <a:off x="834" y="2242"/>
                  <a:ext cx="0" cy="17"/>
                </a:xfrm>
                <a:custGeom>
                  <a:avLst/>
                  <a:gdLst>
                    <a:gd name="T0" fmla="*/ 0 h 17"/>
                    <a:gd name="T1" fmla="*/ 6 h 17"/>
                    <a:gd name="T2" fmla="*/ 17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09" name="Freeform 686"/>
                <p:cNvSpPr>
                  <a:spLocks/>
                </p:cNvSpPr>
                <p:nvPr/>
              </p:nvSpPr>
              <p:spPr bwMode="auto">
                <a:xfrm>
                  <a:off x="834" y="2259"/>
                  <a:ext cx="0" cy="11"/>
                </a:xfrm>
                <a:custGeom>
                  <a:avLst/>
                  <a:gdLst>
                    <a:gd name="T0" fmla="*/ 0 h 11"/>
                    <a:gd name="T1" fmla="*/ 5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10" name="Freeform 687"/>
                <p:cNvSpPr>
                  <a:spLocks/>
                </p:cNvSpPr>
                <p:nvPr/>
              </p:nvSpPr>
              <p:spPr bwMode="auto">
                <a:xfrm>
                  <a:off x="834" y="2259"/>
                  <a:ext cx="6" cy="11"/>
                </a:xfrm>
                <a:custGeom>
                  <a:avLst/>
                  <a:gdLst>
                    <a:gd name="T0" fmla="*/ 0 w 6"/>
                    <a:gd name="T1" fmla="*/ 11 h 11"/>
                    <a:gd name="T2" fmla="*/ 0 w 6"/>
                    <a:gd name="T3" fmla="*/ 11 h 11"/>
                    <a:gd name="T4" fmla="*/ 0 w 6"/>
                    <a:gd name="T5" fmla="*/ 5 h 11"/>
                    <a:gd name="T6" fmla="*/ 6 w 6"/>
                    <a:gd name="T7" fmla="*/ 0 h 1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"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11" name="Freeform 688"/>
                <p:cNvSpPr>
                  <a:spLocks/>
                </p:cNvSpPr>
                <p:nvPr/>
              </p:nvSpPr>
              <p:spPr bwMode="auto">
                <a:xfrm>
                  <a:off x="840" y="2259"/>
                  <a:ext cx="0" cy="22"/>
                </a:xfrm>
                <a:custGeom>
                  <a:avLst/>
                  <a:gdLst>
                    <a:gd name="T0" fmla="*/ 0 h 22"/>
                    <a:gd name="T1" fmla="*/ 5 h 22"/>
                    <a:gd name="T2" fmla="*/ 11 h 22"/>
                    <a:gd name="T3" fmla="*/ 16 h 22"/>
                    <a:gd name="T4" fmla="*/ 22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6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12" name="Line 689"/>
                <p:cNvSpPr>
                  <a:spLocks noChangeShapeType="1"/>
                </p:cNvSpPr>
                <p:nvPr/>
              </p:nvSpPr>
              <p:spPr bwMode="auto">
                <a:xfrm>
                  <a:off x="840" y="2281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13" name="Freeform 690"/>
                <p:cNvSpPr>
                  <a:spLocks/>
                </p:cNvSpPr>
                <p:nvPr/>
              </p:nvSpPr>
              <p:spPr bwMode="auto">
                <a:xfrm>
                  <a:off x="840" y="2281"/>
                  <a:ext cx="0" cy="11"/>
                </a:xfrm>
                <a:custGeom>
                  <a:avLst/>
                  <a:gdLst>
                    <a:gd name="T0" fmla="*/ 0 h 11"/>
                    <a:gd name="T1" fmla="*/ 5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14" name="Line 691"/>
                <p:cNvSpPr>
                  <a:spLocks noChangeShapeType="1"/>
                </p:cNvSpPr>
                <p:nvPr/>
              </p:nvSpPr>
              <p:spPr bwMode="auto">
                <a:xfrm>
                  <a:off x="840" y="2292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15" name="Freeform 692"/>
                <p:cNvSpPr>
                  <a:spLocks/>
                </p:cNvSpPr>
                <p:nvPr/>
              </p:nvSpPr>
              <p:spPr bwMode="auto">
                <a:xfrm>
                  <a:off x="840" y="2281"/>
                  <a:ext cx="0" cy="17"/>
                </a:xfrm>
                <a:custGeom>
                  <a:avLst/>
                  <a:gdLst>
                    <a:gd name="T0" fmla="*/ 17 h 17"/>
                    <a:gd name="T1" fmla="*/ 11 h 17"/>
                    <a:gd name="T2" fmla="*/ 5 h 17"/>
                    <a:gd name="T3" fmla="*/ 0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16" name="Freeform 693"/>
                <p:cNvSpPr>
                  <a:spLocks/>
                </p:cNvSpPr>
                <p:nvPr/>
              </p:nvSpPr>
              <p:spPr bwMode="auto">
                <a:xfrm>
                  <a:off x="840" y="2281"/>
                  <a:ext cx="5" cy="22"/>
                </a:xfrm>
                <a:custGeom>
                  <a:avLst/>
                  <a:gdLst>
                    <a:gd name="T0" fmla="*/ 0 w 5"/>
                    <a:gd name="T1" fmla="*/ 0 h 22"/>
                    <a:gd name="T2" fmla="*/ 0 w 5"/>
                    <a:gd name="T3" fmla="*/ 5 h 22"/>
                    <a:gd name="T4" fmla="*/ 0 w 5"/>
                    <a:gd name="T5" fmla="*/ 11 h 22"/>
                    <a:gd name="T6" fmla="*/ 5 w 5"/>
                    <a:gd name="T7" fmla="*/ 17 h 22"/>
                    <a:gd name="T8" fmla="*/ 5 w 5"/>
                    <a:gd name="T9" fmla="*/ 22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22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5" y="17"/>
                      </a:lnTo>
                      <a:lnTo>
                        <a:pt x="5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17" name="Line 694"/>
                <p:cNvSpPr>
                  <a:spLocks noChangeShapeType="1"/>
                </p:cNvSpPr>
                <p:nvPr/>
              </p:nvSpPr>
              <p:spPr bwMode="auto">
                <a:xfrm>
                  <a:off x="845" y="2303"/>
                  <a:ext cx="1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18" name="Freeform 695"/>
                <p:cNvSpPr>
                  <a:spLocks/>
                </p:cNvSpPr>
                <p:nvPr/>
              </p:nvSpPr>
              <p:spPr bwMode="auto">
                <a:xfrm>
                  <a:off x="845" y="2286"/>
                  <a:ext cx="0" cy="17"/>
                </a:xfrm>
                <a:custGeom>
                  <a:avLst/>
                  <a:gdLst>
                    <a:gd name="T0" fmla="*/ 17 h 17"/>
                    <a:gd name="T1" fmla="*/ 12 h 17"/>
                    <a:gd name="T2" fmla="*/ 6 h 17"/>
                    <a:gd name="T3" fmla="*/ 0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19" name="Freeform 696"/>
                <p:cNvSpPr>
                  <a:spLocks/>
                </p:cNvSpPr>
                <p:nvPr/>
              </p:nvSpPr>
              <p:spPr bwMode="auto">
                <a:xfrm>
                  <a:off x="845" y="2286"/>
                  <a:ext cx="0" cy="28"/>
                </a:xfrm>
                <a:custGeom>
                  <a:avLst/>
                  <a:gdLst>
                    <a:gd name="T0" fmla="*/ 0 h 28"/>
                    <a:gd name="T1" fmla="*/ 6 h 28"/>
                    <a:gd name="T2" fmla="*/ 17 h 28"/>
                    <a:gd name="T3" fmla="*/ 23 h 28"/>
                    <a:gd name="T4" fmla="*/ 28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7"/>
                      </a:lnTo>
                      <a:lnTo>
                        <a:pt x="0" y="23"/>
                      </a:lnTo>
                      <a:lnTo>
                        <a:pt x="0" y="28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20" name="Freeform 697"/>
                <p:cNvSpPr>
                  <a:spLocks/>
                </p:cNvSpPr>
                <p:nvPr/>
              </p:nvSpPr>
              <p:spPr bwMode="auto">
                <a:xfrm>
                  <a:off x="845" y="2292"/>
                  <a:ext cx="0" cy="22"/>
                </a:xfrm>
                <a:custGeom>
                  <a:avLst/>
                  <a:gdLst>
                    <a:gd name="T0" fmla="*/ 22 h 22"/>
                    <a:gd name="T1" fmla="*/ 22 h 22"/>
                    <a:gd name="T2" fmla="*/ 11 h 22"/>
                    <a:gd name="T3" fmla="*/ 6 h 22"/>
                    <a:gd name="T4" fmla="*/ 0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21" name="Line 698"/>
                <p:cNvSpPr>
                  <a:spLocks noChangeShapeType="1"/>
                </p:cNvSpPr>
                <p:nvPr/>
              </p:nvSpPr>
              <p:spPr bwMode="auto">
                <a:xfrm flipV="1">
                  <a:off x="845" y="2286"/>
                  <a:ext cx="1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22" name="Freeform 699"/>
                <p:cNvSpPr>
                  <a:spLocks/>
                </p:cNvSpPr>
                <p:nvPr/>
              </p:nvSpPr>
              <p:spPr bwMode="auto">
                <a:xfrm>
                  <a:off x="845" y="2286"/>
                  <a:ext cx="6" cy="0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23" name="Freeform 700"/>
                <p:cNvSpPr>
                  <a:spLocks/>
                </p:cNvSpPr>
                <p:nvPr/>
              </p:nvSpPr>
              <p:spPr bwMode="auto">
                <a:xfrm>
                  <a:off x="851" y="2286"/>
                  <a:ext cx="0" cy="17"/>
                </a:xfrm>
                <a:custGeom>
                  <a:avLst/>
                  <a:gdLst>
                    <a:gd name="T0" fmla="*/ 0 h 17"/>
                    <a:gd name="T1" fmla="*/ 12 h 17"/>
                    <a:gd name="T2" fmla="*/ 17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24" name="Freeform 701"/>
                <p:cNvSpPr>
                  <a:spLocks/>
                </p:cNvSpPr>
                <p:nvPr/>
              </p:nvSpPr>
              <p:spPr bwMode="auto">
                <a:xfrm>
                  <a:off x="851" y="2298"/>
                  <a:ext cx="0" cy="5"/>
                </a:xfrm>
                <a:custGeom>
                  <a:avLst/>
                  <a:gdLst>
                    <a:gd name="T0" fmla="*/ 5 h 5"/>
                    <a:gd name="T1" fmla="*/ 5 h 5"/>
                    <a:gd name="T2" fmla="*/ 0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25" name="Line 702"/>
                <p:cNvSpPr>
                  <a:spLocks noChangeShapeType="1"/>
                </p:cNvSpPr>
                <p:nvPr/>
              </p:nvSpPr>
              <p:spPr bwMode="auto">
                <a:xfrm>
                  <a:off x="851" y="2298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26" name="Freeform 703"/>
                <p:cNvSpPr>
                  <a:spLocks/>
                </p:cNvSpPr>
                <p:nvPr/>
              </p:nvSpPr>
              <p:spPr bwMode="auto">
                <a:xfrm>
                  <a:off x="851" y="2275"/>
                  <a:ext cx="0" cy="23"/>
                </a:xfrm>
                <a:custGeom>
                  <a:avLst/>
                  <a:gdLst>
                    <a:gd name="T0" fmla="*/ 23 h 23"/>
                    <a:gd name="T1" fmla="*/ 17 h 23"/>
                    <a:gd name="T2" fmla="*/ 11 h 23"/>
                    <a:gd name="T3" fmla="*/ 0 h 23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23">
                      <a:moveTo>
                        <a:pt x="0" y="23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27" name="Freeform 704"/>
                <p:cNvSpPr>
                  <a:spLocks/>
                </p:cNvSpPr>
                <p:nvPr/>
              </p:nvSpPr>
              <p:spPr bwMode="auto">
                <a:xfrm>
                  <a:off x="851" y="2275"/>
                  <a:ext cx="0" cy="28"/>
                </a:xfrm>
                <a:custGeom>
                  <a:avLst/>
                  <a:gdLst>
                    <a:gd name="T0" fmla="*/ 0 h 28"/>
                    <a:gd name="T1" fmla="*/ 6 h 28"/>
                    <a:gd name="T2" fmla="*/ 11 h 28"/>
                    <a:gd name="T3" fmla="*/ 23 h 28"/>
                    <a:gd name="T4" fmla="*/ 28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23"/>
                      </a:lnTo>
                      <a:lnTo>
                        <a:pt x="0" y="28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28" name="Freeform 705"/>
                <p:cNvSpPr>
                  <a:spLocks/>
                </p:cNvSpPr>
                <p:nvPr/>
              </p:nvSpPr>
              <p:spPr bwMode="auto">
                <a:xfrm>
                  <a:off x="851" y="2303"/>
                  <a:ext cx="5" cy="11"/>
                </a:xfrm>
                <a:custGeom>
                  <a:avLst/>
                  <a:gdLst>
                    <a:gd name="T0" fmla="*/ 0 w 5"/>
                    <a:gd name="T1" fmla="*/ 0 h 11"/>
                    <a:gd name="T2" fmla="*/ 0 w 5"/>
                    <a:gd name="T3" fmla="*/ 6 h 11"/>
                    <a:gd name="T4" fmla="*/ 5 w 5"/>
                    <a:gd name="T5" fmla="*/ 11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29" name="Freeform 706"/>
                <p:cNvSpPr>
                  <a:spLocks/>
                </p:cNvSpPr>
                <p:nvPr/>
              </p:nvSpPr>
              <p:spPr bwMode="auto">
                <a:xfrm>
                  <a:off x="856" y="2298"/>
                  <a:ext cx="0" cy="16"/>
                </a:xfrm>
                <a:custGeom>
                  <a:avLst/>
                  <a:gdLst>
                    <a:gd name="T0" fmla="*/ 16 h 16"/>
                    <a:gd name="T1" fmla="*/ 16 h 16"/>
                    <a:gd name="T2" fmla="*/ 11 h 16"/>
                    <a:gd name="T3" fmla="*/ 5 h 16"/>
                    <a:gd name="T4" fmla="*/ 0 h 16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16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30" name="Freeform 707"/>
                <p:cNvSpPr>
                  <a:spLocks/>
                </p:cNvSpPr>
                <p:nvPr/>
              </p:nvSpPr>
              <p:spPr bwMode="auto">
                <a:xfrm>
                  <a:off x="856" y="2298"/>
                  <a:ext cx="0" cy="5"/>
                </a:xfrm>
                <a:custGeom>
                  <a:avLst/>
                  <a:gdLst>
                    <a:gd name="T0" fmla="*/ 0 h 5"/>
                    <a:gd name="T1" fmla="*/ 0 h 5"/>
                    <a:gd name="T2" fmla="*/ 5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31" name="Freeform 708"/>
                <p:cNvSpPr>
                  <a:spLocks/>
                </p:cNvSpPr>
                <p:nvPr/>
              </p:nvSpPr>
              <p:spPr bwMode="auto">
                <a:xfrm>
                  <a:off x="856" y="2292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32" name="Freeform 709"/>
                <p:cNvSpPr>
                  <a:spLocks/>
                </p:cNvSpPr>
                <p:nvPr/>
              </p:nvSpPr>
              <p:spPr bwMode="auto">
                <a:xfrm>
                  <a:off x="856" y="2292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33" name="Line 710"/>
                <p:cNvSpPr>
                  <a:spLocks noChangeShapeType="1"/>
                </p:cNvSpPr>
                <p:nvPr/>
              </p:nvSpPr>
              <p:spPr bwMode="auto">
                <a:xfrm>
                  <a:off x="856" y="2303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34" name="Freeform 711"/>
                <p:cNvSpPr>
                  <a:spLocks/>
                </p:cNvSpPr>
                <p:nvPr/>
              </p:nvSpPr>
              <p:spPr bwMode="auto">
                <a:xfrm>
                  <a:off x="856" y="2298"/>
                  <a:ext cx="6" cy="11"/>
                </a:xfrm>
                <a:custGeom>
                  <a:avLst/>
                  <a:gdLst>
                    <a:gd name="T0" fmla="*/ 0 w 6"/>
                    <a:gd name="T1" fmla="*/ 11 h 11"/>
                    <a:gd name="T2" fmla="*/ 0 w 6"/>
                    <a:gd name="T3" fmla="*/ 5 h 11"/>
                    <a:gd name="T4" fmla="*/ 6 w 6"/>
                    <a:gd name="T5" fmla="*/ 0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35" name="Line 712"/>
                <p:cNvSpPr>
                  <a:spLocks noChangeShapeType="1"/>
                </p:cNvSpPr>
                <p:nvPr/>
              </p:nvSpPr>
              <p:spPr bwMode="auto">
                <a:xfrm flipV="1">
                  <a:off x="862" y="2292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36" name="Line 713"/>
                <p:cNvSpPr>
                  <a:spLocks noChangeShapeType="1"/>
                </p:cNvSpPr>
                <p:nvPr/>
              </p:nvSpPr>
              <p:spPr bwMode="auto">
                <a:xfrm>
                  <a:off x="862" y="2292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37" name="Freeform 714"/>
                <p:cNvSpPr>
                  <a:spLocks/>
                </p:cNvSpPr>
                <p:nvPr/>
              </p:nvSpPr>
              <p:spPr bwMode="auto">
                <a:xfrm>
                  <a:off x="862" y="2292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38" name="Freeform 715"/>
                <p:cNvSpPr>
                  <a:spLocks/>
                </p:cNvSpPr>
                <p:nvPr/>
              </p:nvSpPr>
              <p:spPr bwMode="auto">
                <a:xfrm>
                  <a:off x="862" y="2292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39" name="Line 716"/>
                <p:cNvSpPr>
                  <a:spLocks noChangeShapeType="1"/>
                </p:cNvSpPr>
                <p:nvPr/>
              </p:nvSpPr>
              <p:spPr bwMode="auto">
                <a:xfrm flipV="1">
                  <a:off x="862" y="2286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40" name="Freeform 717"/>
                <p:cNvSpPr>
                  <a:spLocks/>
                </p:cNvSpPr>
                <p:nvPr/>
              </p:nvSpPr>
              <p:spPr bwMode="auto">
                <a:xfrm>
                  <a:off x="862" y="2286"/>
                  <a:ext cx="6" cy="23"/>
                </a:xfrm>
                <a:custGeom>
                  <a:avLst/>
                  <a:gdLst>
                    <a:gd name="T0" fmla="*/ 0 w 6"/>
                    <a:gd name="T1" fmla="*/ 0 h 23"/>
                    <a:gd name="T2" fmla="*/ 0 w 6"/>
                    <a:gd name="T3" fmla="*/ 6 h 23"/>
                    <a:gd name="T4" fmla="*/ 0 w 6"/>
                    <a:gd name="T5" fmla="*/ 12 h 23"/>
                    <a:gd name="T6" fmla="*/ 6 w 6"/>
                    <a:gd name="T7" fmla="*/ 17 h 23"/>
                    <a:gd name="T8" fmla="*/ 6 w 6"/>
                    <a:gd name="T9" fmla="*/ 23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2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6" y="17"/>
                      </a:lnTo>
                      <a:lnTo>
                        <a:pt x="6" y="2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41" name="Freeform 718"/>
                <p:cNvSpPr>
                  <a:spLocks/>
                </p:cNvSpPr>
                <p:nvPr/>
              </p:nvSpPr>
              <p:spPr bwMode="auto">
                <a:xfrm>
                  <a:off x="868" y="2286"/>
                  <a:ext cx="0" cy="23"/>
                </a:xfrm>
                <a:custGeom>
                  <a:avLst/>
                  <a:gdLst>
                    <a:gd name="T0" fmla="*/ 23 h 23"/>
                    <a:gd name="T1" fmla="*/ 17 h 23"/>
                    <a:gd name="T2" fmla="*/ 12 h 23"/>
                    <a:gd name="T3" fmla="*/ 6 h 23"/>
                    <a:gd name="T4" fmla="*/ 0 h 2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3">
                      <a:moveTo>
                        <a:pt x="0" y="23"/>
                      </a:moveTo>
                      <a:lnTo>
                        <a:pt x="0" y="17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42" name="Freeform 719"/>
                <p:cNvSpPr>
                  <a:spLocks/>
                </p:cNvSpPr>
                <p:nvPr/>
              </p:nvSpPr>
              <p:spPr bwMode="auto">
                <a:xfrm>
                  <a:off x="868" y="2286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43" name="Freeform 720"/>
                <p:cNvSpPr>
                  <a:spLocks/>
                </p:cNvSpPr>
                <p:nvPr/>
              </p:nvSpPr>
              <p:spPr bwMode="auto">
                <a:xfrm>
                  <a:off x="868" y="2292"/>
                  <a:ext cx="0" cy="22"/>
                </a:xfrm>
                <a:custGeom>
                  <a:avLst/>
                  <a:gdLst>
                    <a:gd name="T0" fmla="*/ 0 h 22"/>
                    <a:gd name="T1" fmla="*/ 6 h 22"/>
                    <a:gd name="T2" fmla="*/ 11 h 22"/>
                    <a:gd name="T3" fmla="*/ 17 h 22"/>
                    <a:gd name="T4" fmla="*/ 22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44" name="Freeform 721"/>
                <p:cNvSpPr>
                  <a:spLocks/>
                </p:cNvSpPr>
                <p:nvPr/>
              </p:nvSpPr>
              <p:spPr bwMode="auto">
                <a:xfrm>
                  <a:off x="868" y="2298"/>
                  <a:ext cx="0" cy="16"/>
                </a:xfrm>
                <a:custGeom>
                  <a:avLst/>
                  <a:gdLst>
                    <a:gd name="T0" fmla="*/ 16 h 16"/>
                    <a:gd name="T1" fmla="*/ 16 h 16"/>
                    <a:gd name="T2" fmla="*/ 11 h 16"/>
                    <a:gd name="T3" fmla="*/ 5 h 16"/>
                    <a:gd name="T4" fmla="*/ 0 h 16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16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45" name="Line 722"/>
                <p:cNvSpPr>
                  <a:spLocks noChangeShapeType="1"/>
                </p:cNvSpPr>
                <p:nvPr/>
              </p:nvSpPr>
              <p:spPr bwMode="auto">
                <a:xfrm>
                  <a:off x="868" y="2298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46" name="Freeform 723"/>
                <p:cNvSpPr>
                  <a:spLocks/>
                </p:cNvSpPr>
                <p:nvPr/>
              </p:nvSpPr>
              <p:spPr bwMode="auto">
                <a:xfrm>
                  <a:off x="868" y="2281"/>
                  <a:ext cx="5" cy="17"/>
                </a:xfrm>
                <a:custGeom>
                  <a:avLst/>
                  <a:gdLst>
                    <a:gd name="T0" fmla="*/ 0 w 5"/>
                    <a:gd name="T1" fmla="*/ 17 h 17"/>
                    <a:gd name="T2" fmla="*/ 0 w 5"/>
                    <a:gd name="T3" fmla="*/ 5 h 17"/>
                    <a:gd name="T4" fmla="*/ 5 w 5"/>
                    <a:gd name="T5" fmla="*/ 0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17">
                      <a:moveTo>
                        <a:pt x="0" y="17"/>
                      </a:moveTo>
                      <a:lnTo>
                        <a:pt x="0" y="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47" name="Freeform 724"/>
                <p:cNvSpPr>
                  <a:spLocks/>
                </p:cNvSpPr>
                <p:nvPr/>
              </p:nvSpPr>
              <p:spPr bwMode="auto">
                <a:xfrm>
                  <a:off x="873" y="2281"/>
                  <a:ext cx="0" cy="11"/>
                </a:xfrm>
                <a:custGeom>
                  <a:avLst/>
                  <a:gdLst>
                    <a:gd name="T0" fmla="*/ 0 h 11"/>
                    <a:gd name="T1" fmla="*/ 5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48" name="Line 725"/>
                <p:cNvSpPr>
                  <a:spLocks noChangeShapeType="1"/>
                </p:cNvSpPr>
                <p:nvPr/>
              </p:nvSpPr>
              <p:spPr bwMode="auto">
                <a:xfrm>
                  <a:off x="873" y="2292"/>
                  <a:ext cx="0" cy="1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49" name="Line 726"/>
                <p:cNvSpPr>
                  <a:spLocks noChangeShapeType="1"/>
                </p:cNvSpPr>
                <p:nvPr/>
              </p:nvSpPr>
              <p:spPr bwMode="auto">
                <a:xfrm>
                  <a:off x="873" y="2303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50" name="Freeform 727"/>
                <p:cNvSpPr>
                  <a:spLocks/>
                </p:cNvSpPr>
                <p:nvPr/>
              </p:nvSpPr>
              <p:spPr bwMode="auto">
                <a:xfrm>
                  <a:off x="873" y="2281"/>
                  <a:ext cx="0" cy="28"/>
                </a:xfrm>
                <a:custGeom>
                  <a:avLst/>
                  <a:gdLst>
                    <a:gd name="T0" fmla="*/ 28 h 28"/>
                    <a:gd name="T1" fmla="*/ 22 h 28"/>
                    <a:gd name="T2" fmla="*/ 11 h 28"/>
                    <a:gd name="T3" fmla="*/ 5 h 28"/>
                    <a:gd name="T4" fmla="*/ 0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28"/>
                      </a:move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51" name="Freeform 728"/>
                <p:cNvSpPr>
                  <a:spLocks/>
                </p:cNvSpPr>
                <p:nvPr/>
              </p:nvSpPr>
              <p:spPr bwMode="auto">
                <a:xfrm>
                  <a:off x="873" y="2281"/>
                  <a:ext cx="0" cy="33"/>
                </a:xfrm>
                <a:custGeom>
                  <a:avLst/>
                  <a:gdLst>
                    <a:gd name="T0" fmla="*/ 0 h 33"/>
                    <a:gd name="T1" fmla="*/ 5 h 33"/>
                    <a:gd name="T2" fmla="*/ 17 h 33"/>
                    <a:gd name="T3" fmla="*/ 28 h 33"/>
                    <a:gd name="T4" fmla="*/ 33 h 3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33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7"/>
                      </a:lnTo>
                      <a:lnTo>
                        <a:pt x="0" y="28"/>
                      </a:lnTo>
                      <a:lnTo>
                        <a:pt x="0" y="3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52" name="Freeform 729"/>
                <p:cNvSpPr>
                  <a:spLocks/>
                </p:cNvSpPr>
                <p:nvPr/>
              </p:nvSpPr>
              <p:spPr bwMode="auto">
                <a:xfrm>
                  <a:off x="873" y="2298"/>
                  <a:ext cx="5" cy="16"/>
                </a:xfrm>
                <a:custGeom>
                  <a:avLst/>
                  <a:gdLst>
                    <a:gd name="T0" fmla="*/ 0 w 5"/>
                    <a:gd name="T1" fmla="*/ 16 h 16"/>
                    <a:gd name="T2" fmla="*/ 0 w 5"/>
                    <a:gd name="T3" fmla="*/ 16 h 16"/>
                    <a:gd name="T4" fmla="*/ 0 w 5"/>
                    <a:gd name="T5" fmla="*/ 11 h 16"/>
                    <a:gd name="T6" fmla="*/ 5 w 5"/>
                    <a:gd name="T7" fmla="*/ 5 h 16"/>
                    <a:gd name="T8" fmla="*/ 5 w 5"/>
                    <a:gd name="T9" fmla="*/ 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16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5" y="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53" name="Line 730"/>
                <p:cNvSpPr>
                  <a:spLocks noChangeShapeType="1"/>
                </p:cNvSpPr>
                <p:nvPr/>
              </p:nvSpPr>
              <p:spPr bwMode="auto">
                <a:xfrm>
                  <a:off x="878" y="2298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54" name="Freeform 731"/>
                <p:cNvSpPr>
                  <a:spLocks/>
                </p:cNvSpPr>
                <p:nvPr/>
              </p:nvSpPr>
              <p:spPr bwMode="auto">
                <a:xfrm>
                  <a:off x="878" y="2298"/>
                  <a:ext cx="0" cy="22"/>
                </a:xfrm>
                <a:custGeom>
                  <a:avLst/>
                  <a:gdLst>
                    <a:gd name="T0" fmla="*/ 0 h 22"/>
                    <a:gd name="T1" fmla="*/ 5 h 22"/>
                    <a:gd name="T2" fmla="*/ 11 h 22"/>
                    <a:gd name="T3" fmla="*/ 16 h 22"/>
                    <a:gd name="T4" fmla="*/ 22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6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55" name="Freeform 732"/>
                <p:cNvSpPr>
                  <a:spLocks/>
                </p:cNvSpPr>
                <p:nvPr/>
              </p:nvSpPr>
              <p:spPr bwMode="auto">
                <a:xfrm>
                  <a:off x="878" y="2303"/>
                  <a:ext cx="0" cy="17"/>
                </a:xfrm>
                <a:custGeom>
                  <a:avLst/>
                  <a:gdLst>
                    <a:gd name="T0" fmla="*/ 17 h 17"/>
                    <a:gd name="T1" fmla="*/ 17 h 17"/>
                    <a:gd name="T2" fmla="*/ 11 h 17"/>
                    <a:gd name="T3" fmla="*/ 6 h 17"/>
                    <a:gd name="T4" fmla="*/ 0 h 1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56" name="Freeform 733"/>
                <p:cNvSpPr>
                  <a:spLocks/>
                </p:cNvSpPr>
                <p:nvPr/>
              </p:nvSpPr>
              <p:spPr bwMode="auto">
                <a:xfrm>
                  <a:off x="878" y="2303"/>
                  <a:ext cx="0" cy="11"/>
                </a:xfrm>
                <a:custGeom>
                  <a:avLst/>
                  <a:gdLst>
                    <a:gd name="T0" fmla="*/ 0 h 11"/>
                    <a:gd name="T1" fmla="*/ 0 h 11"/>
                    <a:gd name="T2" fmla="*/ 6 h 11"/>
                    <a:gd name="T3" fmla="*/ 11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57" name="Freeform 734"/>
                <p:cNvSpPr>
                  <a:spLocks/>
                </p:cNvSpPr>
                <p:nvPr/>
              </p:nvSpPr>
              <p:spPr bwMode="auto">
                <a:xfrm>
                  <a:off x="878" y="2303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58" name="Freeform 735"/>
                <p:cNvSpPr>
                  <a:spLocks/>
                </p:cNvSpPr>
                <p:nvPr/>
              </p:nvSpPr>
              <p:spPr bwMode="auto">
                <a:xfrm>
                  <a:off x="878" y="2281"/>
                  <a:ext cx="6" cy="22"/>
                </a:xfrm>
                <a:custGeom>
                  <a:avLst/>
                  <a:gdLst>
                    <a:gd name="T0" fmla="*/ 0 w 6"/>
                    <a:gd name="T1" fmla="*/ 22 h 22"/>
                    <a:gd name="T2" fmla="*/ 0 w 6"/>
                    <a:gd name="T3" fmla="*/ 11 h 22"/>
                    <a:gd name="T4" fmla="*/ 6 w 6"/>
                    <a:gd name="T5" fmla="*/ 5 h 22"/>
                    <a:gd name="T6" fmla="*/ 6 w 6"/>
                    <a:gd name="T7" fmla="*/ 0 h 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" h="22">
                      <a:moveTo>
                        <a:pt x="0" y="22"/>
                      </a:moveTo>
                      <a:lnTo>
                        <a:pt x="0" y="11"/>
                      </a:lnTo>
                      <a:lnTo>
                        <a:pt x="6" y="5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59" name="Freeform 736"/>
                <p:cNvSpPr>
                  <a:spLocks/>
                </p:cNvSpPr>
                <p:nvPr/>
              </p:nvSpPr>
              <p:spPr bwMode="auto">
                <a:xfrm>
                  <a:off x="884" y="2281"/>
                  <a:ext cx="0" cy="17"/>
                </a:xfrm>
                <a:custGeom>
                  <a:avLst/>
                  <a:gdLst>
                    <a:gd name="T0" fmla="*/ 0 h 17"/>
                    <a:gd name="T1" fmla="*/ 0 h 17"/>
                    <a:gd name="T2" fmla="*/ 5 h 17"/>
                    <a:gd name="T3" fmla="*/ 17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60" name="Freeform 737"/>
                <p:cNvSpPr>
                  <a:spLocks/>
                </p:cNvSpPr>
                <p:nvPr/>
              </p:nvSpPr>
              <p:spPr bwMode="auto">
                <a:xfrm>
                  <a:off x="884" y="2281"/>
                  <a:ext cx="0" cy="17"/>
                </a:xfrm>
                <a:custGeom>
                  <a:avLst/>
                  <a:gdLst>
                    <a:gd name="T0" fmla="*/ 17 h 17"/>
                    <a:gd name="T1" fmla="*/ 17 h 17"/>
                    <a:gd name="T2" fmla="*/ 11 h 17"/>
                    <a:gd name="T3" fmla="*/ 5 h 17"/>
                    <a:gd name="T4" fmla="*/ 0 h 1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61" name="Freeform 738"/>
                <p:cNvSpPr>
                  <a:spLocks/>
                </p:cNvSpPr>
                <p:nvPr/>
              </p:nvSpPr>
              <p:spPr bwMode="auto">
                <a:xfrm>
                  <a:off x="884" y="2281"/>
                  <a:ext cx="0" cy="11"/>
                </a:xfrm>
                <a:custGeom>
                  <a:avLst/>
                  <a:gdLst>
                    <a:gd name="T0" fmla="*/ 0 h 11"/>
                    <a:gd name="T1" fmla="*/ 5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62" name="Line 739"/>
                <p:cNvSpPr>
                  <a:spLocks noChangeShapeType="1"/>
                </p:cNvSpPr>
                <p:nvPr/>
              </p:nvSpPr>
              <p:spPr bwMode="auto">
                <a:xfrm>
                  <a:off x="884" y="2292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63" name="Line 740"/>
                <p:cNvSpPr>
                  <a:spLocks noChangeShapeType="1"/>
                </p:cNvSpPr>
                <p:nvPr/>
              </p:nvSpPr>
              <p:spPr bwMode="auto">
                <a:xfrm>
                  <a:off x="884" y="2298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64" name="Freeform 741"/>
                <p:cNvSpPr>
                  <a:spLocks/>
                </p:cNvSpPr>
                <p:nvPr/>
              </p:nvSpPr>
              <p:spPr bwMode="auto">
                <a:xfrm>
                  <a:off x="884" y="2298"/>
                  <a:ext cx="5" cy="11"/>
                </a:xfrm>
                <a:custGeom>
                  <a:avLst/>
                  <a:gdLst>
                    <a:gd name="T0" fmla="*/ 0 w 5"/>
                    <a:gd name="T1" fmla="*/ 0 h 11"/>
                    <a:gd name="T2" fmla="*/ 0 w 5"/>
                    <a:gd name="T3" fmla="*/ 5 h 11"/>
                    <a:gd name="T4" fmla="*/ 5 w 5"/>
                    <a:gd name="T5" fmla="*/ 11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65" name="Freeform 742"/>
                <p:cNvSpPr>
                  <a:spLocks/>
                </p:cNvSpPr>
                <p:nvPr/>
              </p:nvSpPr>
              <p:spPr bwMode="auto">
                <a:xfrm>
                  <a:off x="889" y="2298"/>
                  <a:ext cx="0" cy="11"/>
                </a:xfrm>
                <a:custGeom>
                  <a:avLst/>
                  <a:gdLst>
                    <a:gd name="T0" fmla="*/ 11 h 11"/>
                    <a:gd name="T1" fmla="*/ 5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66" name="Line 743"/>
                <p:cNvSpPr>
                  <a:spLocks noChangeShapeType="1"/>
                </p:cNvSpPr>
                <p:nvPr/>
              </p:nvSpPr>
              <p:spPr bwMode="auto">
                <a:xfrm>
                  <a:off x="889" y="2298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67" name="Line 744"/>
                <p:cNvSpPr>
                  <a:spLocks noChangeShapeType="1"/>
                </p:cNvSpPr>
                <p:nvPr/>
              </p:nvSpPr>
              <p:spPr bwMode="auto">
                <a:xfrm>
                  <a:off x="889" y="2298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68" name="Freeform 745"/>
                <p:cNvSpPr>
                  <a:spLocks/>
                </p:cNvSpPr>
                <p:nvPr/>
              </p:nvSpPr>
              <p:spPr bwMode="auto">
                <a:xfrm>
                  <a:off x="889" y="2281"/>
                  <a:ext cx="0" cy="22"/>
                </a:xfrm>
                <a:custGeom>
                  <a:avLst/>
                  <a:gdLst>
                    <a:gd name="T0" fmla="*/ 22 h 22"/>
                    <a:gd name="T1" fmla="*/ 17 h 22"/>
                    <a:gd name="T2" fmla="*/ 11 h 22"/>
                    <a:gd name="T3" fmla="*/ 5 h 22"/>
                    <a:gd name="T4" fmla="*/ 0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69" name="Freeform 746"/>
                <p:cNvSpPr>
                  <a:spLocks/>
                </p:cNvSpPr>
                <p:nvPr/>
              </p:nvSpPr>
              <p:spPr bwMode="auto">
                <a:xfrm>
                  <a:off x="889" y="2281"/>
                  <a:ext cx="0" cy="17"/>
                </a:xfrm>
                <a:custGeom>
                  <a:avLst/>
                  <a:gdLst>
                    <a:gd name="T0" fmla="*/ 0 h 17"/>
                    <a:gd name="T1" fmla="*/ 0 h 17"/>
                    <a:gd name="T2" fmla="*/ 5 h 17"/>
                    <a:gd name="T3" fmla="*/ 11 h 17"/>
                    <a:gd name="T4" fmla="*/ 17 h 1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70" name="Freeform 747"/>
                <p:cNvSpPr>
                  <a:spLocks/>
                </p:cNvSpPr>
                <p:nvPr/>
              </p:nvSpPr>
              <p:spPr bwMode="auto">
                <a:xfrm>
                  <a:off x="889" y="2292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6 h 6"/>
                    <a:gd name="T4" fmla="*/ 6 w 6"/>
                    <a:gd name="T5" fmla="*/ 0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71" name="Line 748"/>
                <p:cNvSpPr>
                  <a:spLocks noChangeShapeType="1"/>
                </p:cNvSpPr>
                <p:nvPr/>
              </p:nvSpPr>
              <p:spPr bwMode="auto">
                <a:xfrm>
                  <a:off x="895" y="2292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72" name="Freeform 749"/>
                <p:cNvSpPr>
                  <a:spLocks/>
                </p:cNvSpPr>
                <p:nvPr/>
              </p:nvSpPr>
              <p:spPr bwMode="auto">
                <a:xfrm>
                  <a:off x="895" y="2270"/>
                  <a:ext cx="0" cy="22"/>
                </a:xfrm>
                <a:custGeom>
                  <a:avLst/>
                  <a:gdLst>
                    <a:gd name="T0" fmla="*/ 22 h 22"/>
                    <a:gd name="T1" fmla="*/ 16 h 22"/>
                    <a:gd name="T2" fmla="*/ 11 h 22"/>
                    <a:gd name="T3" fmla="*/ 5 h 22"/>
                    <a:gd name="T4" fmla="*/ 0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73" name="Freeform 750"/>
                <p:cNvSpPr>
                  <a:spLocks/>
                </p:cNvSpPr>
                <p:nvPr/>
              </p:nvSpPr>
              <p:spPr bwMode="auto">
                <a:xfrm>
                  <a:off x="895" y="2270"/>
                  <a:ext cx="0" cy="22"/>
                </a:xfrm>
                <a:custGeom>
                  <a:avLst/>
                  <a:gdLst>
                    <a:gd name="T0" fmla="*/ 0 h 22"/>
                    <a:gd name="T1" fmla="*/ 5 h 22"/>
                    <a:gd name="T2" fmla="*/ 11 h 22"/>
                    <a:gd name="T3" fmla="*/ 16 h 22"/>
                    <a:gd name="T4" fmla="*/ 22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6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74" name="Freeform 751"/>
                <p:cNvSpPr>
                  <a:spLocks/>
                </p:cNvSpPr>
                <p:nvPr/>
              </p:nvSpPr>
              <p:spPr bwMode="auto">
                <a:xfrm>
                  <a:off x="895" y="2270"/>
                  <a:ext cx="0" cy="22"/>
                </a:xfrm>
                <a:custGeom>
                  <a:avLst/>
                  <a:gdLst>
                    <a:gd name="T0" fmla="*/ 22 h 22"/>
                    <a:gd name="T1" fmla="*/ 16 h 22"/>
                    <a:gd name="T2" fmla="*/ 11 h 22"/>
                    <a:gd name="T3" fmla="*/ 5 h 22"/>
                    <a:gd name="T4" fmla="*/ 0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75" name="Freeform 752"/>
                <p:cNvSpPr>
                  <a:spLocks/>
                </p:cNvSpPr>
                <p:nvPr/>
              </p:nvSpPr>
              <p:spPr bwMode="auto">
                <a:xfrm>
                  <a:off x="895" y="2270"/>
                  <a:ext cx="0" cy="28"/>
                </a:xfrm>
                <a:custGeom>
                  <a:avLst/>
                  <a:gdLst>
                    <a:gd name="T0" fmla="*/ 0 h 28"/>
                    <a:gd name="T1" fmla="*/ 5 h 28"/>
                    <a:gd name="T2" fmla="*/ 11 h 28"/>
                    <a:gd name="T3" fmla="*/ 22 h 28"/>
                    <a:gd name="T4" fmla="*/ 28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22"/>
                      </a:lnTo>
                      <a:lnTo>
                        <a:pt x="0" y="28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76" name="Freeform 753"/>
                <p:cNvSpPr>
                  <a:spLocks/>
                </p:cNvSpPr>
                <p:nvPr/>
              </p:nvSpPr>
              <p:spPr bwMode="auto">
                <a:xfrm>
                  <a:off x="895" y="2298"/>
                  <a:ext cx="6" cy="0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77" name="Freeform 754"/>
                <p:cNvSpPr>
                  <a:spLocks/>
                </p:cNvSpPr>
                <p:nvPr/>
              </p:nvSpPr>
              <p:spPr bwMode="auto">
                <a:xfrm>
                  <a:off x="901" y="2270"/>
                  <a:ext cx="0" cy="28"/>
                </a:xfrm>
                <a:custGeom>
                  <a:avLst/>
                  <a:gdLst>
                    <a:gd name="T0" fmla="*/ 28 h 28"/>
                    <a:gd name="T1" fmla="*/ 22 h 28"/>
                    <a:gd name="T2" fmla="*/ 11 h 28"/>
                    <a:gd name="T3" fmla="*/ 5 h 28"/>
                    <a:gd name="T4" fmla="*/ 0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28"/>
                      </a:move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78" name="Freeform 755"/>
                <p:cNvSpPr>
                  <a:spLocks/>
                </p:cNvSpPr>
                <p:nvPr/>
              </p:nvSpPr>
              <p:spPr bwMode="auto">
                <a:xfrm>
                  <a:off x="901" y="2270"/>
                  <a:ext cx="0" cy="33"/>
                </a:xfrm>
                <a:custGeom>
                  <a:avLst/>
                  <a:gdLst>
                    <a:gd name="T0" fmla="*/ 0 h 33"/>
                    <a:gd name="T1" fmla="*/ 5 h 33"/>
                    <a:gd name="T2" fmla="*/ 16 h 33"/>
                    <a:gd name="T3" fmla="*/ 28 h 33"/>
                    <a:gd name="T4" fmla="*/ 33 h 3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33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6"/>
                      </a:lnTo>
                      <a:lnTo>
                        <a:pt x="0" y="28"/>
                      </a:lnTo>
                      <a:lnTo>
                        <a:pt x="0" y="3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79" name="Freeform 756"/>
                <p:cNvSpPr>
                  <a:spLocks/>
                </p:cNvSpPr>
                <p:nvPr/>
              </p:nvSpPr>
              <p:spPr bwMode="auto">
                <a:xfrm>
                  <a:off x="901" y="2286"/>
                  <a:ext cx="0" cy="17"/>
                </a:xfrm>
                <a:custGeom>
                  <a:avLst/>
                  <a:gdLst>
                    <a:gd name="T0" fmla="*/ 17 h 17"/>
                    <a:gd name="T1" fmla="*/ 17 h 17"/>
                    <a:gd name="T2" fmla="*/ 12 h 17"/>
                    <a:gd name="T3" fmla="*/ 6 h 17"/>
                    <a:gd name="T4" fmla="*/ 0 h 1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80" name="Line 757"/>
                <p:cNvSpPr>
                  <a:spLocks noChangeShapeType="1"/>
                </p:cNvSpPr>
                <p:nvPr/>
              </p:nvSpPr>
              <p:spPr bwMode="auto">
                <a:xfrm>
                  <a:off x="901" y="2286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81" name="Freeform 758"/>
                <p:cNvSpPr>
                  <a:spLocks/>
                </p:cNvSpPr>
                <p:nvPr/>
              </p:nvSpPr>
              <p:spPr bwMode="auto">
                <a:xfrm>
                  <a:off x="901" y="2264"/>
                  <a:ext cx="0" cy="28"/>
                </a:xfrm>
                <a:custGeom>
                  <a:avLst/>
                  <a:gdLst>
                    <a:gd name="T0" fmla="*/ 28 h 28"/>
                    <a:gd name="T1" fmla="*/ 22 h 28"/>
                    <a:gd name="T2" fmla="*/ 11 h 28"/>
                    <a:gd name="T3" fmla="*/ 0 h 28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28">
                      <a:moveTo>
                        <a:pt x="0" y="28"/>
                      </a:move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82" name="Freeform 759"/>
                <p:cNvSpPr>
                  <a:spLocks/>
                </p:cNvSpPr>
                <p:nvPr/>
              </p:nvSpPr>
              <p:spPr bwMode="auto">
                <a:xfrm>
                  <a:off x="901" y="2264"/>
                  <a:ext cx="5" cy="45"/>
                </a:xfrm>
                <a:custGeom>
                  <a:avLst/>
                  <a:gdLst>
                    <a:gd name="T0" fmla="*/ 0 w 5"/>
                    <a:gd name="T1" fmla="*/ 0 h 45"/>
                    <a:gd name="T2" fmla="*/ 0 w 5"/>
                    <a:gd name="T3" fmla="*/ 6 h 45"/>
                    <a:gd name="T4" fmla="*/ 0 w 5"/>
                    <a:gd name="T5" fmla="*/ 22 h 45"/>
                    <a:gd name="T6" fmla="*/ 5 w 5"/>
                    <a:gd name="T7" fmla="*/ 39 h 45"/>
                    <a:gd name="T8" fmla="*/ 5 w 5"/>
                    <a:gd name="T9" fmla="*/ 45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45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22"/>
                      </a:lnTo>
                      <a:lnTo>
                        <a:pt x="5" y="39"/>
                      </a:lnTo>
                      <a:lnTo>
                        <a:pt x="5" y="4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83" name="Freeform 760"/>
                <p:cNvSpPr>
                  <a:spLocks/>
                </p:cNvSpPr>
                <p:nvPr/>
              </p:nvSpPr>
              <p:spPr bwMode="auto">
                <a:xfrm>
                  <a:off x="906" y="2286"/>
                  <a:ext cx="0" cy="23"/>
                </a:xfrm>
                <a:custGeom>
                  <a:avLst/>
                  <a:gdLst>
                    <a:gd name="T0" fmla="*/ 23 h 23"/>
                    <a:gd name="T1" fmla="*/ 23 h 23"/>
                    <a:gd name="T2" fmla="*/ 12 h 23"/>
                    <a:gd name="T3" fmla="*/ 6 h 23"/>
                    <a:gd name="T4" fmla="*/ 0 h 2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3">
                      <a:moveTo>
                        <a:pt x="0" y="23"/>
                      </a:moveTo>
                      <a:lnTo>
                        <a:pt x="0" y="23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84" name="Freeform 761"/>
                <p:cNvSpPr>
                  <a:spLocks/>
                </p:cNvSpPr>
                <p:nvPr/>
              </p:nvSpPr>
              <p:spPr bwMode="auto">
                <a:xfrm>
                  <a:off x="906" y="2286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85" name="Freeform 762"/>
                <p:cNvSpPr>
                  <a:spLocks/>
                </p:cNvSpPr>
                <p:nvPr/>
              </p:nvSpPr>
              <p:spPr bwMode="auto">
                <a:xfrm>
                  <a:off x="906" y="2281"/>
                  <a:ext cx="0" cy="11"/>
                </a:xfrm>
                <a:custGeom>
                  <a:avLst/>
                  <a:gdLst>
                    <a:gd name="T0" fmla="*/ 11 h 11"/>
                    <a:gd name="T1" fmla="*/ 5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86" name="Line 763"/>
                <p:cNvSpPr>
                  <a:spLocks noChangeShapeType="1"/>
                </p:cNvSpPr>
                <p:nvPr/>
              </p:nvSpPr>
              <p:spPr bwMode="auto">
                <a:xfrm>
                  <a:off x="906" y="2281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87" name="Line 764"/>
                <p:cNvSpPr>
                  <a:spLocks noChangeShapeType="1"/>
                </p:cNvSpPr>
                <p:nvPr/>
              </p:nvSpPr>
              <p:spPr bwMode="auto">
                <a:xfrm>
                  <a:off x="906" y="2281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88" name="Freeform 765"/>
                <p:cNvSpPr>
                  <a:spLocks/>
                </p:cNvSpPr>
                <p:nvPr/>
              </p:nvSpPr>
              <p:spPr bwMode="auto">
                <a:xfrm>
                  <a:off x="906" y="2281"/>
                  <a:ext cx="6" cy="0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89" name="Freeform 766"/>
                <p:cNvSpPr>
                  <a:spLocks/>
                </p:cNvSpPr>
                <p:nvPr/>
              </p:nvSpPr>
              <p:spPr bwMode="auto">
                <a:xfrm>
                  <a:off x="912" y="2281"/>
                  <a:ext cx="0" cy="17"/>
                </a:xfrm>
                <a:custGeom>
                  <a:avLst/>
                  <a:gdLst>
                    <a:gd name="T0" fmla="*/ 0 h 17"/>
                    <a:gd name="T1" fmla="*/ 11 h 17"/>
                    <a:gd name="T2" fmla="*/ 17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90" name="Freeform 767"/>
                <p:cNvSpPr>
                  <a:spLocks/>
                </p:cNvSpPr>
                <p:nvPr/>
              </p:nvSpPr>
              <p:spPr bwMode="auto">
                <a:xfrm>
                  <a:off x="912" y="2286"/>
                  <a:ext cx="0" cy="12"/>
                </a:xfrm>
                <a:custGeom>
                  <a:avLst/>
                  <a:gdLst>
                    <a:gd name="T0" fmla="*/ 12 h 12"/>
                    <a:gd name="T1" fmla="*/ 12 h 12"/>
                    <a:gd name="T2" fmla="*/ 6 h 12"/>
                    <a:gd name="T3" fmla="*/ 0 h 12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2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91" name="Freeform 768"/>
                <p:cNvSpPr>
                  <a:spLocks/>
                </p:cNvSpPr>
                <p:nvPr/>
              </p:nvSpPr>
              <p:spPr bwMode="auto">
                <a:xfrm>
                  <a:off x="912" y="2286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92" name="Line 769"/>
                <p:cNvSpPr>
                  <a:spLocks noChangeShapeType="1"/>
                </p:cNvSpPr>
                <p:nvPr/>
              </p:nvSpPr>
              <p:spPr bwMode="auto">
                <a:xfrm>
                  <a:off x="912" y="2292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93" name="Freeform 770"/>
                <p:cNvSpPr>
                  <a:spLocks/>
                </p:cNvSpPr>
                <p:nvPr/>
              </p:nvSpPr>
              <p:spPr bwMode="auto">
                <a:xfrm>
                  <a:off x="912" y="2286"/>
                  <a:ext cx="0" cy="12"/>
                </a:xfrm>
                <a:custGeom>
                  <a:avLst/>
                  <a:gdLst>
                    <a:gd name="T0" fmla="*/ 12 h 12"/>
                    <a:gd name="T1" fmla="*/ 6 h 12"/>
                    <a:gd name="T2" fmla="*/ 0 h 1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94" name="Freeform 771"/>
                <p:cNvSpPr>
                  <a:spLocks/>
                </p:cNvSpPr>
                <p:nvPr/>
              </p:nvSpPr>
              <p:spPr bwMode="auto">
                <a:xfrm>
                  <a:off x="912" y="2270"/>
                  <a:ext cx="5" cy="16"/>
                </a:xfrm>
                <a:custGeom>
                  <a:avLst/>
                  <a:gdLst>
                    <a:gd name="T0" fmla="*/ 0 w 5"/>
                    <a:gd name="T1" fmla="*/ 16 h 16"/>
                    <a:gd name="T2" fmla="*/ 0 w 5"/>
                    <a:gd name="T3" fmla="*/ 5 h 16"/>
                    <a:gd name="T4" fmla="*/ 5 w 5"/>
                    <a:gd name="T5" fmla="*/ 0 h 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16">
                      <a:moveTo>
                        <a:pt x="0" y="16"/>
                      </a:moveTo>
                      <a:lnTo>
                        <a:pt x="0" y="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95" name="Line 772"/>
                <p:cNvSpPr>
                  <a:spLocks noChangeShapeType="1"/>
                </p:cNvSpPr>
                <p:nvPr/>
              </p:nvSpPr>
              <p:spPr bwMode="auto">
                <a:xfrm flipV="1">
                  <a:off x="917" y="2264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96" name="Freeform 773"/>
                <p:cNvSpPr>
                  <a:spLocks/>
                </p:cNvSpPr>
                <p:nvPr/>
              </p:nvSpPr>
              <p:spPr bwMode="auto">
                <a:xfrm>
                  <a:off x="917" y="2264"/>
                  <a:ext cx="0" cy="17"/>
                </a:xfrm>
                <a:custGeom>
                  <a:avLst/>
                  <a:gdLst>
                    <a:gd name="T0" fmla="*/ 0 h 17"/>
                    <a:gd name="T1" fmla="*/ 6 h 17"/>
                    <a:gd name="T2" fmla="*/ 17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97" name="Line 774"/>
                <p:cNvSpPr>
                  <a:spLocks noChangeShapeType="1"/>
                </p:cNvSpPr>
                <p:nvPr/>
              </p:nvSpPr>
              <p:spPr bwMode="auto">
                <a:xfrm>
                  <a:off x="917" y="2281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98" name="Freeform 775"/>
                <p:cNvSpPr>
                  <a:spLocks/>
                </p:cNvSpPr>
                <p:nvPr/>
              </p:nvSpPr>
              <p:spPr bwMode="auto">
                <a:xfrm>
                  <a:off x="917" y="2281"/>
                  <a:ext cx="0" cy="17"/>
                </a:xfrm>
                <a:custGeom>
                  <a:avLst/>
                  <a:gdLst>
                    <a:gd name="T0" fmla="*/ 0 h 17"/>
                    <a:gd name="T1" fmla="*/ 5 h 17"/>
                    <a:gd name="T2" fmla="*/ 17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99" name="Line 776"/>
                <p:cNvSpPr>
                  <a:spLocks noChangeShapeType="1"/>
                </p:cNvSpPr>
                <p:nvPr/>
              </p:nvSpPr>
              <p:spPr bwMode="auto">
                <a:xfrm>
                  <a:off x="917" y="2298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00" name="Freeform 777"/>
                <p:cNvSpPr>
                  <a:spLocks/>
                </p:cNvSpPr>
                <p:nvPr/>
              </p:nvSpPr>
              <p:spPr bwMode="auto">
                <a:xfrm>
                  <a:off x="917" y="2281"/>
                  <a:ext cx="6" cy="17"/>
                </a:xfrm>
                <a:custGeom>
                  <a:avLst/>
                  <a:gdLst>
                    <a:gd name="T0" fmla="*/ 0 w 6"/>
                    <a:gd name="T1" fmla="*/ 17 h 17"/>
                    <a:gd name="T2" fmla="*/ 0 w 6"/>
                    <a:gd name="T3" fmla="*/ 5 h 17"/>
                    <a:gd name="T4" fmla="*/ 6 w 6"/>
                    <a:gd name="T5" fmla="*/ 0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7">
                      <a:moveTo>
                        <a:pt x="0" y="17"/>
                      </a:moveTo>
                      <a:lnTo>
                        <a:pt x="0" y="5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01" name="Freeform 778"/>
                <p:cNvSpPr>
                  <a:spLocks/>
                </p:cNvSpPr>
                <p:nvPr/>
              </p:nvSpPr>
              <p:spPr bwMode="auto">
                <a:xfrm>
                  <a:off x="923" y="2281"/>
                  <a:ext cx="0" cy="5"/>
                </a:xfrm>
                <a:custGeom>
                  <a:avLst/>
                  <a:gdLst>
                    <a:gd name="T0" fmla="*/ 0 h 5"/>
                    <a:gd name="T1" fmla="*/ 0 h 5"/>
                    <a:gd name="T2" fmla="*/ 5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02" name="Line 779"/>
                <p:cNvSpPr>
                  <a:spLocks noChangeShapeType="1"/>
                </p:cNvSpPr>
                <p:nvPr/>
              </p:nvSpPr>
              <p:spPr bwMode="auto">
                <a:xfrm>
                  <a:off x="923" y="2286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03" name="Freeform 780"/>
                <p:cNvSpPr>
                  <a:spLocks/>
                </p:cNvSpPr>
                <p:nvPr/>
              </p:nvSpPr>
              <p:spPr bwMode="auto">
                <a:xfrm>
                  <a:off x="923" y="2275"/>
                  <a:ext cx="0" cy="17"/>
                </a:xfrm>
                <a:custGeom>
                  <a:avLst/>
                  <a:gdLst>
                    <a:gd name="T0" fmla="*/ 17 h 17"/>
                    <a:gd name="T1" fmla="*/ 11 h 17"/>
                    <a:gd name="T2" fmla="*/ 6 h 17"/>
                    <a:gd name="T3" fmla="*/ 0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04" name="Freeform 781"/>
                <p:cNvSpPr>
                  <a:spLocks/>
                </p:cNvSpPr>
                <p:nvPr/>
              </p:nvSpPr>
              <p:spPr bwMode="auto">
                <a:xfrm>
                  <a:off x="923" y="2275"/>
                  <a:ext cx="0" cy="23"/>
                </a:xfrm>
                <a:custGeom>
                  <a:avLst/>
                  <a:gdLst>
                    <a:gd name="T0" fmla="*/ 0 h 23"/>
                    <a:gd name="T1" fmla="*/ 6 h 23"/>
                    <a:gd name="T2" fmla="*/ 11 h 23"/>
                    <a:gd name="T3" fmla="*/ 17 h 23"/>
                    <a:gd name="T4" fmla="*/ 23 h 2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05" name="Line 782"/>
                <p:cNvSpPr>
                  <a:spLocks noChangeShapeType="1"/>
                </p:cNvSpPr>
                <p:nvPr/>
              </p:nvSpPr>
              <p:spPr bwMode="auto">
                <a:xfrm>
                  <a:off x="923" y="2298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06" name="Freeform 783"/>
                <p:cNvSpPr>
                  <a:spLocks/>
                </p:cNvSpPr>
                <p:nvPr/>
              </p:nvSpPr>
              <p:spPr bwMode="auto">
                <a:xfrm>
                  <a:off x="923" y="2286"/>
                  <a:ext cx="5" cy="17"/>
                </a:xfrm>
                <a:custGeom>
                  <a:avLst/>
                  <a:gdLst>
                    <a:gd name="T0" fmla="*/ 0 w 5"/>
                    <a:gd name="T1" fmla="*/ 17 h 17"/>
                    <a:gd name="T2" fmla="*/ 0 w 5"/>
                    <a:gd name="T3" fmla="*/ 12 h 17"/>
                    <a:gd name="T4" fmla="*/ 0 w 5"/>
                    <a:gd name="T5" fmla="*/ 6 h 17"/>
                    <a:gd name="T6" fmla="*/ 5 w 5"/>
                    <a:gd name="T7" fmla="*/ 6 h 17"/>
                    <a:gd name="T8" fmla="*/ 5 w 5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17">
                      <a:moveTo>
                        <a:pt x="0" y="17"/>
                      </a:move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5" y="6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07" name="Freeform 784"/>
                <p:cNvSpPr>
                  <a:spLocks/>
                </p:cNvSpPr>
                <p:nvPr/>
              </p:nvSpPr>
              <p:spPr bwMode="auto">
                <a:xfrm>
                  <a:off x="928" y="2286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08" name="Line 785"/>
                <p:cNvSpPr>
                  <a:spLocks noChangeShapeType="1"/>
                </p:cNvSpPr>
                <p:nvPr/>
              </p:nvSpPr>
              <p:spPr bwMode="auto">
                <a:xfrm flipV="1">
                  <a:off x="928" y="2286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09" name="Freeform 786"/>
                <p:cNvSpPr>
                  <a:spLocks/>
                </p:cNvSpPr>
                <p:nvPr/>
              </p:nvSpPr>
              <p:spPr bwMode="auto">
                <a:xfrm>
                  <a:off x="928" y="2286"/>
                  <a:ext cx="0" cy="12"/>
                </a:xfrm>
                <a:custGeom>
                  <a:avLst/>
                  <a:gdLst>
                    <a:gd name="T0" fmla="*/ 0 h 12"/>
                    <a:gd name="T1" fmla="*/ 6 h 12"/>
                    <a:gd name="T2" fmla="*/ 12 h 1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10" name="Line 787"/>
                <p:cNvSpPr>
                  <a:spLocks noChangeShapeType="1"/>
                </p:cNvSpPr>
                <p:nvPr/>
              </p:nvSpPr>
              <p:spPr bwMode="auto">
                <a:xfrm>
                  <a:off x="928" y="2298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11" name="Freeform 788"/>
                <p:cNvSpPr>
                  <a:spLocks/>
                </p:cNvSpPr>
                <p:nvPr/>
              </p:nvSpPr>
              <p:spPr bwMode="auto">
                <a:xfrm>
                  <a:off x="928" y="2275"/>
                  <a:ext cx="0" cy="23"/>
                </a:xfrm>
                <a:custGeom>
                  <a:avLst/>
                  <a:gdLst>
                    <a:gd name="T0" fmla="*/ 23 h 23"/>
                    <a:gd name="T1" fmla="*/ 17 h 23"/>
                    <a:gd name="T2" fmla="*/ 11 h 23"/>
                    <a:gd name="T3" fmla="*/ 6 h 23"/>
                    <a:gd name="T4" fmla="*/ 0 h 2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3">
                      <a:moveTo>
                        <a:pt x="0" y="23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12" name="Freeform 789"/>
                <p:cNvSpPr>
                  <a:spLocks/>
                </p:cNvSpPr>
                <p:nvPr/>
              </p:nvSpPr>
              <p:spPr bwMode="auto">
                <a:xfrm>
                  <a:off x="928" y="2275"/>
                  <a:ext cx="6" cy="17"/>
                </a:xfrm>
                <a:custGeom>
                  <a:avLst/>
                  <a:gdLst>
                    <a:gd name="T0" fmla="*/ 0 w 6"/>
                    <a:gd name="T1" fmla="*/ 0 h 17"/>
                    <a:gd name="T2" fmla="*/ 0 w 6"/>
                    <a:gd name="T3" fmla="*/ 0 h 17"/>
                    <a:gd name="T4" fmla="*/ 0 w 6"/>
                    <a:gd name="T5" fmla="*/ 6 h 17"/>
                    <a:gd name="T6" fmla="*/ 6 w 6"/>
                    <a:gd name="T7" fmla="*/ 17 h 1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"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13" name="Line 790"/>
                <p:cNvSpPr>
                  <a:spLocks noChangeShapeType="1"/>
                </p:cNvSpPr>
                <p:nvPr/>
              </p:nvSpPr>
              <p:spPr bwMode="auto">
                <a:xfrm>
                  <a:off x="934" y="2292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14" name="Line 791"/>
                <p:cNvSpPr>
                  <a:spLocks noChangeShapeType="1"/>
                </p:cNvSpPr>
                <p:nvPr/>
              </p:nvSpPr>
              <p:spPr bwMode="auto">
                <a:xfrm flipV="1">
                  <a:off x="934" y="2292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15" name="Freeform 792"/>
                <p:cNvSpPr>
                  <a:spLocks/>
                </p:cNvSpPr>
                <p:nvPr/>
              </p:nvSpPr>
              <p:spPr bwMode="auto">
                <a:xfrm>
                  <a:off x="934" y="2292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16" name="Freeform 793"/>
                <p:cNvSpPr>
                  <a:spLocks/>
                </p:cNvSpPr>
                <p:nvPr/>
              </p:nvSpPr>
              <p:spPr bwMode="auto">
                <a:xfrm>
                  <a:off x="934" y="2292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5538" name="Group 995"/>
              <p:cNvGrpSpPr>
                <a:grpSpLocks/>
              </p:cNvGrpSpPr>
              <p:nvPr/>
            </p:nvGrpSpPr>
            <p:grpSpPr bwMode="auto">
              <a:xfrm>
                <a:off x="934" y="1248"/>
                <a:ext cx="183" cy="1055"/>
                <a:chOff x="934" y="1248"/>
                <a:chExt cx="183" cy="1055"/>
              </a:xfrm>
            </p:grpSpPr>
            <p:sp>
              <p:nvSpPr>
                <p:cNvPr id="7817" name="Freeform 795"/>
                <p:cNvSpPr>
                  <a:spLocks/>
                </p:cNvSpPr>
                <p:nvPr/>
              </p:nvSpPr>
              <p:spPr bwMode="auto">
                <a:xfrm>
                  <a:off x="934" y="2292"/>
                  <a:ext cx="0" cy="11"/>
                </a:xfrm>
                <a:custGeom>
                  <a:avLst/>
                  <a:gdLst>
                    <a:gd name="T0" fmla="*/ 0 h 11"/>
                    <a:gd name="T1" fmla="*/ 0 h 11"/>
                    <a:gd name="T2" fmla="*/ 6 h 11"/>
                    <a:gd name="T3" fmla="*/ 11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18" name="Freeform 796"/>
                <p:cNvSpPr>
                  <a:spLocks/>
                </p:cNvSpPr>
                <p:nvPr/>
              </p:nvSpPr>
              <p:spPr bwMode="auto">
                <a:xfrm>
                  <a:off x="934" y="2281"/>
                  <a:ext cx="5" cy="22"/>
                </a:xfrm>
                <a:custGeom>
                  <a:avLst/>
                  <a:gdLst>
                    <a:gd name="T0" fmla="*/ 0 w 5"/>
                    <a:gd name="T1" fmla="*/ 22 h 22"/>
                    <a:gd name="T2" fmla="*/ 0 w 5"/>
                    <a:gd name="T3" fmla="*/ 17 h 22"/>
                    <a:gd name="T4" fmla="*/ 0 w 5"/>
                    <a:gd name="T5" fmla="*/ 11 h 22"/>
                    <a:gd name="T6" fmla="*/ 5 w 5"/>
                    <a:gd name="T7" fmla="*/ 5 h 22"/>
                    <a:gd name="T8" fmla="*/ 5 w 5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22">
                      <a:moveTo>
                        <a:pt x="0" y="22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5" y="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19" name="Freeform 797"/>
                <p:cNvSpPr>
                  <a:spLocks/>
                </p:cNvSpPr>
                <p:nvPr/>
              </p:nvSpPr>
              <p:spPr bwMode="auto">
                <a:xfrm>
                  <a:off x="939" y="2281"/>
                  <a:ext cx="0" cy="22"/>
                </a:xfrm>
                <a:custGeom>
                  <a:avLst/>
                  <a:gdLst>
                    <a:gd name="T0" fmla="*/ 0 h 22"/>
                    <a:gd name="T1" fmla="*/ 5 h 22"/>
                    <a:gd name="T2" fmla="*/ 11 h 22"/>
                    <a:gd name="T3" fmla="*/ 17 h 22"/>
                    <a:gd name="T4" fmla="*/ 22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20" name="Freeform 798"/>
                <p:cNvSpPr>
                  <a:spLocks/>
                </p:cNvSpPr>
                <p:nvPr/>
              </p:nvSpPr>
              <p:spPr bwMode="auto">
                <a:xfrm>
                  <a:off x="939" y="2298"/>
                  <a:ext cx="0" cy="5"/>
                </a:xfrm>
                <a:custGeom>
                  <a:avLst/>
                  <a:gdLst>
                    <a:gd name="T0" fmla="*/ 5 h 5"/>
                    <a:gd name="T1" fmla="*/ 5 h 5"/>
                    <a:gd name="T2" fmla="*/ 0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21" name="Freeform 799"/>
                <p:cNvSpPr>
                  <a:spLocks/>
                </p:cNvSpPr>
                <p:nvPr/>
              </p:nvSpPr>
              <p:spPr bwMode="auto">
                <a:xfrm>
                  <a:off x="939" y="2275"/>
                  <a:ext cx="0" cy="23"/>
                </a:xfrm>
                <a:custGeom>
                  <a:avLst/>
                  <a:gdLst>
                    <a:gd name="T0" fmla="*/ 23 h 23"/>
                    <a:gd name="T1" fmla="*/ 11 h 23"/>
                    <a:gd name="T2" fmla="*/ 6 h 23"/>
                    <a:gd name="T3" fmla="*/ 0 h 23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23">
                      <a:moveTo>
                        <a:pt x="0" y="23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22" name="Freeform 800"/>
                <p:cNvSpPr>
                  <a:spLocks/>
                </p:cNvSpPr>
                <p:nvPr/>
              </p:nvSpPr>
              <p:spPr bwMode="auto">
                <a:xfrm>
                  <a:off x="939" y="2275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23" name="Freeform 801"/>
                <p:cNvSpPr>
                  <a:spLocks/>
                </p:cNvSpPr>
                <p:nvPr/>
              </p:nvSpPr>
              <p:spPr bwMode="auto">
                <a:xfrm>
                  <a:off x="939" y="2281"/>
                  <a:ext cx="0" cy="11"/>
                </a:xfrm>
                <a:custGeom>
                  <a:avLst/>
                  <a:gdLst>
                    <a:gd name="T0" fmla="*/ 0 h 11"/>
                    <a:gd name="T1" fmla="*/ 5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24" name="Freeform 802"/>
                <p:cNvSpPr>
                  <a:spLocks/>
                </p:cNvSpPr>
                <p:nvPr/>
              </p:nvSpPr>
              <p:spPr bwMode="auto">
                <a:xfrm>
                  <a:off x="939" y="2292"/>
                  <a:ext cx="6" cy="0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25" name="Freeform 803"/>
                <p:cNvSpPr>
                  <a:spLocks/>
                </p:cNvSpPr>
                <p:nvPr/>
              </p:nvSpPr>
              <p:spPr bwMode="auto">
                <a:xfrm>
                  <a:off x="945" y="2281"/>
                  <a:ext cx="0" cy="11"/>
                </a:xfrm>
                <a:custGeom>
                  <a:avLst/>
                  <a:gdLst>
                    <a:gd name="T0" fmla="*/ 11 h 11"/>
                    <a:gd name="T1" fmla="*/ 5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26" name="Freeform 804"/>
                <p:cNvSpPr>
                  <a:spLocks/>
                </p:cNvSpPr>
                <p:nvPr/>
              </p:nvSpPr>
              <p:spPr bwMode="auto">
                <a:xfrm>
                  <a:off x="945" y="2281"/>
                  <a:ext cx="0" cy="5"/>
                </a:xfrm>
                <a:custGeom>
                  <a:avLst/>
                  <a:gdLst>
                    <a:gd name="T0" fmla="*/ 0 h 5"/>
                    <a:gd name="T1" fmla="*/ 0 h 5"/>
                    <a:gd name="T2" fmla="*/ 5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27" name="Line 805"/>
                <p:cNvSpPr>
                  <a:spLocks noChangeShapeType="1"/>
                </p:cNvSpPr>
                <p:nvPr/>
              </p:nvSpPr>
              <p:spPr bwMode="auto">
                <a:xfrm>
                  <a:off x="945" y="2286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28" name="Freeform 806"/>
                <p:cNvSpPr>
                  <a:spLocks/>
                </p:cNvSpPr>
                <p:nvPr/>
              </p:nvSpPr>
              <p:spPr bwMode="auto">
                <a:xfrm>
                  <a:off x="945" y="2264"/>
                  <a:ext cx="0" cy="22"/>
                </a:xfrm>
                <a:custGeom>
                  <a:avLst/>
                  <a:gdLst>
                    <a:gd name="T0" fmla="*/ 22 h 22"/>
                    <a:gd name="T1" fmla="*/ 17 h 22"/>
                    <a:gd name="T2" fmla="*/ 11 h 22"/>
                    <a:gd name="T3" fmla="*/ 6 h 22"/>
                    <a:gd name="T4" fmla="*/ 0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29" name="Freeform 807"/>
                <p:cNvSpPr>
                  <a:spLocks/>
                </p:cNvSpPr>
                <p:nvPr/>
              </p:nvSpPr>
              <p:spPr bwMode="auto">
                <a:xfrm>
                  <a:off x="945" y="2264"/>
                  <a:ext cx="0" cy="17"/>
                </a:xfrm>
                <a:custGeom>
                  <a:avLst/>
                  <a:gdLst>
                    <a:gd name="T0" fmla="*/ 0 h 17"/>
                    <a:gd name="T1" fmla="*/ 0 h 17"/>
                    <a:gd name="T2" fmla="*/ 6 h 17"/>
                    <a:gd name="T3" fmla="*/ 11 h 17"/>
                    <a:gd name="T4" fmla="*/ 17 h 1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30" name="Freeform 808"/>
                <p:cNvSpPr>
                  <a:spLocks/>
                </p:cNvSpPr>
                <p:nvPr/>
              </p:nvSpPr>
              <p:spPr bwMode="auto">
                <a:xfrm>
                  <a:off x="945" y="2275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6 h 6"/>
                    <a:gd name="T4" fmla="*/ 6 w 6"/>
                    <a:gd name="T5" fmla="*/ 0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31" name="Freeform 809"/>
                <p:cNvSpPr>
                  <a:spLocks/>
                </p:cNvSpPr>
                <p:nvPr/>
              </p:nvSpPr>
              <p:spPr bwMode="auto">
                <a:xfrm>
                  <a:off x="951" y="2275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32" name="Freeform 810"/>
                <p:cNvSpPr>
                  <a:spLocks/>
                </p:cNvSpPr>
                <p:nvPr/>
              </p:nvSpPr>
              <p:spPr bwMode="auto">
                <a:xfrm>
                  <a:off x="951" y="2275"/>
                  <a:ext cx="0" cy="6"/>
                </a:xfrm>
                <a:custGeom>
                  <a:avLst/>
                  <a:gdLst>
                    <a:gd name="T0" fmla="*/ 6 h 6"/>
                    <a:gd name="T1" fmla="*/ 6 h 6"/>
                    <a:gd name="T2" fmla="*/ 0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33" name="Line 811"/>
                <p:cNvSpPr>
                  <a:spLocks noChangeShapeType="1"/>
                </p:cNvSpPr>
                <p:nvPr/>
              </p:nvSpPr>
              <p:spPr bwMode="auto">
                <a:xfrm>
                  <a:off x="951" y="2275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34" name="Line 812"/>
                <p:cNvSpPr>
                  <a:spLocks noChangeShapeType="1"/>
                </p:cNvSpPr>
                <p:nvPr/>
              </p:nvSpPr>
              <p:spPr bwMode="auto">
                <a:xfrm>
                  <a:off x="951" y="2275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35" name="Freeform 813"/>
                <p:cNvSpPr>
                  <a:spLocks/>
                </p:cNvSpPr>
                <p:nvPr/>
              </p:nvSpPr>
              <p:spPr bwMode="auto">
                <a:xfrm>
                  <a:off x="951" y="2264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36" name="Freeform 814"/>
                <p:cNvSpPr>
                  <a:spLocks/>
                </p:cNvSpPr>
                <p:nvPr/>
              </p:nvSpPr>
              <p:spPr bwMode="auto">
                <a:xfrm>
                  <a:off x="951" y="2253"/>
                  <a:ext cx="5" cy="11"/>
                </a:xfrm>
                <a:custGeom>
                  <a:avLst/>
                  <a:gdLst>
                    <a:gd name="T0" fmla="*/ 0 w 5"/>
                    <a:gd name="T1" fmla="*/ 11 h 11"/>
                    <a:gd name="T2" fmla="*/ 0 w 5"/>
                    <a:gd name="T3" fmla="*/ 6 h 11"/>
                    <a:gd name="T4" fmla="*/ 5 w 5"/>
                    <a:gd name="T5" fmla="*/ 0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37" name="Freeform 815"/>
                <p:cNvSpPr>
                  <a:spLocks/>
                </p:cNvSpPr>
                <p:nvPr/>
              </p:nvSpPr>
              <p:spPr bwMode="auto">
                <a:xfrm>
                  <a:off x="956" y="2253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38" name="Line 816"/>
                <p:cNvSpPr>
                  <a:spLocks noChangeShapeType="1"/>
                </p:cNvSpPr>
                <p:nvPr/>
              </p:nvSpPr>
              <p:spPr bwMode="auto">
                <a:xfrm>
                  <a:off x="956" y="2264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39" name="Line 817"/>
                <p:cNvSpPr>
                  <a:spLocks noChangeShapeType="1"/>
                </p:cNvSpPr>
                <p:nvPr/>
              </p:nvSpPr>
              <p:spPr bwMode="auto">
                <a:xfrm>
                  <a:off x="956" y="2270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40" name="Freeform 818"/>
                <p:cNvSpPr>
                  <a:spLocks/>
                </p:cNvSpPr>
                <p:nvPr/>
              </p:nvSpPr>
              <p:spPr bwMode="auto">
                <a:xfrm>
                  <a:off x="956" y="2253"/>
                  <a:ext cx="0" cy="17"/>
                </a:xfrm>
                <a:custGeom>
                  <a:avLst/>
                  <a:gdLst>
                    <a:gd name="T0" fmla="*/ 17 h 17"/>
                    <a:gd name="T1" fmla="*/ 6 h 17"/>
                    <a:gd name="T2" fmla="*/ 0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41" name="Freeform 819"/>
                <p:cNvSpPr>
                  <a:spLocks/>
                </p:cNvSpPr>
                <p:nvPr/>
              </p:nvSpPr>
              <p:spPr bwMode="auto">
                <a:xfrm>
                  <a:off x="956" y="2253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42" name="Freeform 820"/>
                <p:cNvSpPr>
                  <a:spLocks/>
                </p:cNvSpPr>
                <p:nvPr/>
              </p:nvSpPr>
              <p:spPr bwMode="auto">
                <a:xfrm>
                  <a:off x="956" y="2242"/>
                  <a:ext cx="6" cy="17"/>
                </a:xfrm>
                <a:custGeom>
                  <a:avLst/>
                  <a:gdLst>
                    <a:gd name="T0" fmla="*/ 0 w 6"/>
                    <a:gd name="T1" fmla="*/ 17 h 17"/>
                    <a:gd name="T2" fmla="*/ 0 w 6"/>
                    <a:gd name="T3" fmla="*/ 11 h 17"/>
                    <a:gd name="T4" fmla="*/ 0 w 6"/>
                    <a:gd name="T5" fmla="*/ 6 h 17"/>
                    <a:gd name="T6" fmla="*/ 6 w 6"/>
                    <a:gd name="T7" fmla="*/ 6 h 17"/>
                    <a:gd name="T8" fmla="*/ 6 w 6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17">
                      <a:moveTo>
                        <a:pt x="0" y="17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43" name="Freeform 821"/>
                <p:cNvSpPr>
                  <a:spLocks/>
                </p:cNvSpPr>
                <p:nvPr/>
              </p:nvSpPr>
              <p:spPr bwMode="auto">
                <a:xfrm>
                  <a:off x="962" y="2242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44" name="Freeform 822"/>
                <p:cNvSpPr>
                  <a:spLocks/>
                </p:cNvSpPr>
                <p:nvPr/>
              </p:nvSpPr>
              <p:spPr bwMode="auto">
                <a:xfrm>
                  <a:off x="962" y="2242"/>
                  <a:ext cx="0" cy="6"/>
                </a:xfrm>
                <a:custGeom>
                  <a:avLst/>
                  <a:gdLst>
                    <a:gd name="T0" fmla="*/ 6 h 6"/>
                    <a:gd name="T1" fmla="*/ 6 h 6"/>
                    <a:gd name="T2" fmla="*/ 0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45" name="Line 823"/>
                <p:cNvSpPr>
                  <a:spLocks noChangeShapeType="1"/>
                </p:cNvSpPr>
                <p:nvPr/>
              </p:nvSpPr>
              <p:spPr bwMode="auto">
                <a:xfrm>
                  <a:off x="962" y="2242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46" name="Freeform 824"/>
                <p:cNvSpPr>
                  <a:spLocks/>
                </p:cNvSpPr>
                <p:nvPr/>
              </p:nvSpPr>
              <p:spPr bwMode="auto">
                <a:xfrm>
                  <a:off x="962" y="2198"/>
                  <a:ext cx="0" cy="44"/>
                </a:xfrm>
                <a:custGeom>
                  <a:avLst/>
                  <a:gdLst>
                    <a:gd name="T0" fmla="*/ 44 h 44"/>
                    <a:gd name="T1" fmla="*/ 33 h 44"/>
                    <a:gd name="T2" fmla="*/ 22 h 44"/>
                    <a:gd name="T3" fmla="*/ 5 h 44"/>
                    <a:gd name="T4" fmla="*/ 0 h 44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44">
                      <a:moveTo>
                        <a:pt x="0" y="44"/>
                      </a:moveTo>
                      <a:lnTo>
                        <a:pt x="0" y="33"/>
                      </a:lnTo>
                      <a:lnTo>
                        <a:pt x="0" y="22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47" name="Freeform 825"/>
                <p:cNvSpPr>
                  <a:spLocks/>
                </p:cNvSpPr>
                <p:nvPr/>
              </p:nvSpPr>
              <p:spPr bwMode="auto">
                <a:xfrm>
                  <a:off x="962" y="2198"/>
                  <a:ext cx="0" cy="11"/>
                </a:xfrm>
                <a:custGeom>
                  <a:avLst/>
                  <a:gdLst>
                    <a:gd name="T0" fmla="*/ 0 h 11"/>
                    <a:gd name="T1" fmla="*/ 0 h 11"/>
                    <a:gd name="T2" fmla="*/ 5 h 11"/>
                    <a:gd name="T3" fmla="*/ 11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48" name="Freeform 826"/>
                <p:cNvSpPr>
                  <a:spLocks/>
                </p:cNvSpPr>
                <p:nvPr/>
              </p:nvSpPr>
              <p:spPr bwMode="auto">
                <a:xfrm>
                  <a:off x="962" y="2209"/>
                  <a:ext cx="5" cy="0"/>
                </a:xfrm>
                <a:custGeom>
                  <a:avLst/>
                  <a:gdLst>
                    <a:gd name="T0" fmla="*/ 0 w 5"/>
                    <a:gd name="T1" fmla="*/ 0 w 5"/>
                    <a:gd name="T2" fmla="*/ 5 w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49" name="Freeform 827"/>
                <p:cNvSpPr>
                  <a:spLocks/>
                </p:cNvSpPr>
                <p:nvPr/>
              </p:nvSpPr>
              <p:spPr bwMode="auto">
                <a:xfrm>
                  <a:off x="967" y="2187"/>
                  <a:ext cx="0" cy="22"/>
                </a:xfrm>
                <a:custGeom>
                  <a:avLst/>
                  <a:gdLst>
                    <a:gd name="T0" fmla="*/ 22 h 22"/>
                    <a:gd name="T1" fmla="*/ 16 h 22"/>
                    <a:gd name="T2" fmla="*/ 11 h 22"/>
                    <a:gd name="T3" fmla="*/ 5 h 22"/>
                    <a:gd name="T4" fmla="*/ 0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50" name="Freeform 828"/>
                <p:cNvSpPr>
                  <a:spLocks/>
                </p:cNvSpPr>
                <p:nvPr/>
              </p:nvSpPr>
              <p:spPr bwMode="auto">
                <a:xfrm>
                  <a:off x="967" y="2187"/>
                  <a:ext cx="0" cy="11"/>
                </a:xfrm>
                <a:custGeom>
                  <a:avLst/>
                  <a:gdLst>
                    <a:gd name="T0" fmla="*/ 0 h 11"/>
                    <a:gd name="T1" fmla="*/ 0 h 11"/>
                    <a:gd name="T2" fmla="*/ 5 h 11"/>
                    <a:gd name="T3" fmla="*/ 11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51" name="Line 829"/>
                <p:cNvSpPr>
                  <a:spLocks noChangeShapeType="1"/>
                </p:cNvSpPr>
                <p:nvPr/>
              </p:nvSpPr>
              <p:spPr bwMode="auto">
                <a:xfrm>
                  <a:off x="967" y="2198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52" name="Freeform 830"/>
                <p:cNvSpPr>
                  <a:spLocks/>
                </p:cNvSpPr>
                <p:nvPr/>
              </p:nvSpPr>
              <p:spPr bwMode="auto">
                <a:xfrm>
                  <a:off x="967" y="2187"/>
                  <a:ext cx="0" cy="16"/>
                </a:xfrm>
                <a:custGeom>
                  <a:avLst/>
                  <a:gdLst>
                    <a:gd name="T0" fmla="*/ 16 h 16"/>
                    <a:gd name="T1" fmla="*/ 11 h 16"/>
                    <a:gd name="T2" fmla="*/ 0 h 1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6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53" name="Freeform 831"/>
                <p:cNvSpPr>
                  <a:spLocks/>
                </p:cNvSpPr>
                <p:nvPr/>
              </p:nvSpPr>
              <p:spPr bwMode="auto">
                <a:xfrm>
                  <a:off x="967" y="2175"/>
                  <a:ext cx="0" cy="12"/>
                </a:xfrm>
                <a:custGeom>
                  <a:avLst/>
                  <a:gdLst>
                    <a:gd name="T0" fmla="*/ 12 h 12"/>
                    <a:gd name="T1" fmla="*/ 6 h 12"/>
                    <a:gd name="T2" fmla="*/ 0 h 1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54" name="Freeform 832"/>
                <p:cNvSpPr>
                  <a:spLocks/>
                </p:cNvSpPr>
                <p:nvPr/>
              </p:nvSpPr>
              <p:spPr bwMode="auto">
                <a:xfrm>
                  <a:off x="967" y="2175"/>
                  <a:ext cx="6" cy="28"/>
                </a:xfrm>
                <a:custGeom>
                  <a:avLst/>
                  <a:gdLst>
                    <a:gd name="T0" fmla="*/ 0 w 6"/>
                    <a:gd name="T1" fmla="*/ 0 h 28"/>
                    <a:gd name="T2" fmla="*/ 0 w 6"/>
                    <a:gd name="T3" fmla="*/ 6 h 28"/>
                    <a:gd name="T4" fmla="*/ 0 w 6"/>
                    <a:gd name="T5" fmla="*/ 12 h 28"/>
                    <a:gd name="T6" fmla="*/ 6 w 6"/>
                    <a:gd name="T7" fmla="*/ 23 h 28"/>
                    <a:gd name="T8" fmla="*/ 6 w 6"/>
                    <a:gd name="T9" fmla="*/ 28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28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6" y="23"/>
                      </a:lnTo>
                      <a:lnTo>
                        <a:pt x="6" y="28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55" name="Freeform 833"/>
                <p:cNvSpPr>
                  <a:spLocks/>
                </p:cNvSpPr>
                <p:nvPr/>
              </p:nvSpPr>
              <p:spPr bwMode="auto">
                <a:xfrm>
                  <a:off x="973" y="2198"/>
                  <a:ext cx="0" cy="5"/>
                </a:xfrm>
                <a:custGeom>
                  <a:avLst/>
                  <a:gdLst>
                    <a:gd name="T0" fmla="*/ 5 h 5"/>
                    <a:gd name="T1" fmla="*/ 5 h 5"/>
                    <a:gd name="T2" fmla="*/ 0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56" name="Freeform 834"/>
                <p:cNvSpPr>
                  <a:spLocks/>
                </p:cNvSpPr>
                <p:nvPr/>
              </p:nvSpPr>
              <p:spPr bwMode="auto">
                <a:xfrm>
                  <a:off x="973" y="2198"/>
                  <a:ext cx="0" cy="11"/>
                </a:xfrm>
                <a:custGeom>
                  <a:avLst/>
                  <a:gdLst>
                    <a:gd name="T0" fmla="*/ 0 h 11"/>
                    <a:gd name="T1" fmla="*/ 5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57" name="Freeform 835"/>
                <p:cNvSpPr>
                  <a:spLocks/>
                </p:cNvSpPr>
                <p:nvPr/>
              </p:nvSpPr>
              <p:spPr bwMode="auto">
                <a:xfrm>
                  <a:off x="973" y="2209"/>
                  <a:ext cx="0" cy="22"/>
                </a:xfrm>
                <a:custGeom>
                  <a:avLst/>
                  <a:gdLst>
                    <a:gd name="T0" fmla="*/ 0 h 22"/>
                    <a:gd name="T1" fmla="*/ 11 h 22"/>
                    <a:gd name="T2" fmla="*/ 22 h 2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22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58" name="Freeform 836"/>
                <p:cNvSpPr>
                  <a:spLocks/>
                </p:cNvSpPr>
                <p:nvPr/>
              </p:nvSpPr>
              <p:spPr bwMode="auto">
                <a:xfrm>
                  <a:off x="973" y="2225"/>
                  <a:ext cx="0" cy="6"/>
                </a:xfrm>
                <a:custGeom>
                  <a:avLst/>
                  <a:gdLst>
                    <a:gd name="T0" fmla="*/ 6 h 6"/>
                    <a:gd name="T1" fmla="*/ 6 h 6"/>
                    <a:gd name="T2" fmla="*/ 0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59" name="Freeform 837"/>
                <p:cNvSpPr>
                  <a:spLocks/>
                </p:cNvSpPr>
                <p:nvPr/>
              </p:nvSpPr>
              <p:spPr bwMode="auto">
                <a:xfrm>
                  <a:off x="973" y="2225"/>
                  <a:ext cx="0" cy="12"/>
                </a:xfrm>
                <a:custGeom>
                  <a:avLst/>
                  <a:gdLst>
                    <a:gd name="T0" fmla="*/ 0 h 12"/>
                    <a:gd name="T1" fmla="*/ 6 h 12"/>
                    <a:gd name="T2" fmla="*/ 12 h 1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0" name="Freeform 838"/>
                <p:cNvSpPr>
                  <a:spLocks/>
                </p:cNvSpPr>
                <p:nvPr/>
              </p:nvSpPr>
              <p:spPr bwMode="auto">
                <a:xfrm>
                  <a:off x="973" y="2237"/>
                  <a:ext cx="5" cy="0"/>
                </a:xfrm>
                <a:custGeom>
                  <a:avLst/>
                  <a:gdLst>
                    <a:gd name="T0" fmla="*/ 0 w 5"/>
                    <a:gd name="T1" fmla="*/ 0 w 5"/>
                    <a:gd name="T2" fmla="*/ 5 w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1" name="Line 839"/>
                <p:cNvSpPr>
                  <a:spLocks noChangeShapeType="1"/>
                </p:cNvSpPr>
                <p:nvPr/>
              </p:nvSpPr>
              <p:spPr bwMode="auto">
                <a:xfrm>
                  <a:off x="978" y="2237"/>
                  <a:ext cx="1" cy="1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2" name="Freeform 840"/>
                <p:cNvSpPr>
                  <a:spLocks/>
                </p:cNvSpPr>
                <p:nvPr/>
              </p:nvSpPr>
              <p:spPr bwMode="auto">
                <a:xfrm>
                  <a:off x="978" y="2248"/>
                  <a:ext cx="0" cy="22"/>
                </a:xfrm>
                <a:custGeom>
                  <a:avLst/>
                  <a:gdLst>
                    <a:gd name="T0" fmla="*/ 0 h 22"/>
                    <a:gd name="T1" fmla="*/ 11 h 22"/>
                    <a:gd name="T2" fmla="*/ 22 h 2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22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3" name="Line 841"/>
                <p:cNvSpPr>
                  <a:spLocks noChangeShapeType="1"/>
                </p:cNvSpPr>
                <p:nvPr/>
              </p:nvSpPr>
              <p:spPr bwMode="auto">
                <a:xfrm>
                  <a:off x="978" y="2270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4" name="Freeform 842"/>
                <p:cNvSpPr>
                  <a:spLocks/>
                </p:cNvSpPr>
                <p:nvPr/>
              </p:nvSpPr>
              <p:spPr bwMode="auto">
                <a:xfrm>
                  <a:off x="978" y="2259"/>
                  <a:ext cx="0" cy="16"/>
                </a:xfrm>
                <a:custGeom>
                  <a:avLst/>
                  <a:gdLst>
                    <a:gd name="T0" fmla="*/ 16 h 16"/>
                    <a:gd name="T1" fmla="*/ 11 h 16"/>
                    <a:gd name="T2" fmla="*/ 5 h 16"/>
                    <a:gd name="T3" fmla="*/ 0 h 16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6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" name="Freeform 843"/>
                <p:cNvSpPr>
                  <a:spLocks/>
                </p:cNvSpPr>
                <p:nvPr/>
              </p:nvSpPr>
              <p:spPr bwMode="auto">
                <a:xfrm>
                  <a:off x="978" y="2259"/>
                  <a:ext cx="0" cy="22"/>
                </a:xfrm>
                <a:custGeom>
                  <a:avLst/>
                  <a:gdLst>
                    <a:gd name="T0" fmla="*/ 0 h 22"/>
                    <a:gd name="T1" fmla="*/ 5 h 22"/>
                    <a:gd name="T2" fmla="*/ 11 h 22"/>
                    <a:gd name="T3" fmla="*/ 16 h 22"/>
                    <a:gd name="T4" fmla="*/ 22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6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" name="Freeform 844"/>
                <p:cNvSpPr>
                  <a:spLocks/>
                </p:cNvSpPr>
                <p:nvPr/>
              </p:nvSpPr>
              <p:spPr bwMode="auto">
                <a:xfrm>
                  <a:off x="978" y="2264"/>
                  <a:ext cx="6" cy="17"/>
                </a:xfrm>
                <a:custGeom>
                  <a:avLst/>
                  <a:gdLst>
                    <a:gd name="T0" fmla="*/ 0 w 6"/>
                    <a:gd name="T1" fmla="*/ 17 h 17"/>
                    <a:gd name="T2" fmla="*/ 0 w 6"/>
                    <a:gd name="T3" fmla="*/ 17 h 17"/>
                    <a:gd name="T4" fmla="*/ 0 w 6"/>
                    <a:gd name="T5" fmla="*/ 11 h 17"/>
                    <a:gd name="T6" fmla="*/ 6 w 6"/>
                    <a:gd name="T7" fmla="*/ 6 h 17"/>
                    <a:gd name="T8" fmla="*/ 6 w 6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17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6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7" name="Freeform 845"/>
                <p:cNvSpPr>
                  <a:spLocks/>
                </p:cNvSpPr>
                <p:nvPr/>
              </p:nvSpPr>
              <p:spPr bwMode="auto">
                <a:xfrm>
                  <a:off x="984" y="2264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8" name="Line 846"/>
                <p:cNvSpPr>
                  <a:spLocks noChangeShapeType="1"/>
                </p:cNvSpPr>
                <p:nvPr/>
              </p:nvSpPr>
              <p:spPr bwMode="auto">
                <a:xfrm flipV="1">
                  <a:off x="984" y="2264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9" name="Freeform 847"/>
                <p:cNvSpPr>
                  <a:spLocks/>
                </p:cNvSpPr>
                <p:nvPr/>
              </p:nvSpPr>
              <p:spPr bwMode="auto">
                <a:xfrm>
                  <a:off x="984" y="2264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70" name="Line 848"/>
                <p:cNvSpPr>
                  <a:spLocks noChangeShapeType="1"/>
                </p:cNvSpPr>
                <p:nvPr/>
              </p:nvSpPr>
              <p:spPr bwMode="auto">
                <a:xfrm flipV="1">
                  <a:off x="984" y="2270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71" name="Freeform 849"/>
                <p:cNvSpPr>
                  <a:spLocks/>
                </p:cNvSpPr>
                <p:nvPr/>
              </p:nvSpPr>
              <p:spPr bwMode="auto">
                <a:xfrm>
                  <a:off x="984" y="2270"/>
                  <a:ext cx="0" cy="16"/>
                </a:xfrm>
                <a:custGeom>
                  <a:avLst/>
                  <a:gdLst>
                    <a:gd name="T0" fmla="*/ 0 h 16"/>
                    <a:gd name="T1" fmla="*/ 5 h 16"/>
                    <a:gd name="T2" fmla="*/ 11 h 16"/>
                    <a:gd name="T3" fmla="*/ 16 h 16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6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72" name="Freeform 850"/>
                <p:cNvSpPr>
                  <a:spLocks/>
                </p:cNvSpPr>
                <p:nvPr/>
              </p:nvSpPr>
              <p:spPr bwMode="auto">
                <a:xfrm>
                  <a:off x="984" y="2253"/>
                  <a:ext cx="5" cy="33"/>
                </a:xfrm>
                <a:custGeom>
                  <a:avLst/>
                  <a:gdLst>
                    <a:gd name="T0" fmla="*/ 0 w 5"/>
                    <a:gd name="T1" fmla="*/ 33 h 33"/>
                    <a:gd name="T2" fmla="*/ 0 w 5"/>
                    <a:gd name="T3" fmla="*/ 28 h 33"/>
                    <a:gd name="T4" fmla="*/ 0 w 5"/>
                    <a:gd name="T5" fmla="*/ 17 h 33"/>
                    <a:gd name="T6" fmla="*/ 5 w 5"/>
                    <a:gd name="T7" fmla="*/ 6 h 33"/>
                    <a:gd name="T8" fmla="*/ 5 w 5"/>
                    <a:gd name="T9" fmla="*/ 0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33">
                      <a:moveTo>
                        <a:pt x="0" y="33"/>
                      </a:moveTo>
                      <a:lnTo>
                        <a:pt x="0" y="28"/>
                      </a:lnTo>
                      <a:lnTo>
                        <a:pt x="0" y="17"/>
                      </a:lnTo>
                      <a:lnTo>
                        <a:pt x="5" y="6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73" name="Freeform 851"/>
                <p:cNvSpPr>
                  <a:spLocks/>
                </p:cNvSpPr>
                <p:nvPr/>
              </p:nvSpPr>
              <p:spPr bwMode="auto">
                <a:xfrm>
                  <a:off x="989" y="2253"/>
                  <a:ext cx="0" cy="28"/>
                </a:xfrm>
                <a:custGeom>
                  <a:avLst/>
                  <a:gdLst>
                    <a:gd name="T0" fmla="*/ 0 h 28"/>
                    <a:gd name="T1" fmla="*/ 6 h 28"/>
                    <a:gd name="T2" fmla="*/ 11 h 28"/>
                    <a:gd name="T3" fmla="*/ 22 h 28"/>
                    <a:gd name="T4" fmla="*/ 28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22"/>
                      </a:lnTo>
                      <a:lnTo>
                        <a:pt x="0" y="28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74" name="Freeform 852"/>
                <p:cNvSpPr>
                  <a:spLocks/>
                </p:cNvSpPr>
                <p:nvPr/>
              </p:nvSpPr>
              <p:spPr bwMode="auto">
                <a:xfrm>
                  <a:off x="989" y="2270"/>
                  <a:ext cx="0" cy="11"/>
                </a:xfrm>
                <a:custGeom>
                  <a:avLst/>
                  <a:gdLst>
                    <a:gd name="T0" fmla="*/ 11 h 11"/>
                    <a:gd name="T1" fmla="*/ 11 h 11"/>
                    <a:gd name="T2" fmla="*/ 5 h 11"/>
                    <a:gd name="T3" fmla="*/ 0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75" name="Freeform 853"/>
                <p:cNvSpPr>
                  <a:spLocks/>
                </p:cNvSpPr>
                <p:nvPr/>
              </p:nvSpPr>
              <p:spPr bwMode="auto">
                <a:xfrm>
                  <a:off x="989" y="2270"/>
                  <a:ext cx="0" cy="5"/>
                </a:xfrm>
                <a:custGeom>
                  <a:avLst/>
                  <a:gdLst>
                    <a:gd name="T0" fmla="*/ 0 h 5"/>
                    <a:gd name="T1" fmla="*/ 0 h 5"/>
                    <a:gd name="T2" fmla="*/ 5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76" name="Freeform 854"/>
                <p:cNvSpPr>
                  <a:spLocks/>
                </p:cNvSpPr>
                <p:nvPr/>
              </p:nvSpPr>
              <p:spPr bwMode="auto">
                <a:xfrm>
                  <a:off x="989" y="2275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77" name="Freeform 855"/>
                <p:cNvSpPr>
                  <a:spLocks/>
                </p:cNvSpPr>
                <p:nvPr/>
              </p:nvSpPr>
              <p:spPr bwMode="auto">
                <a:xfrm>
                  <a:off x="989" y="2270"/>
                  <a:ext cx="0" cy="16"/>
                </a:xfrm>
                <a:custGeom>
                  <a:avLst/>
                  <a:gdLst>
                    <a:gd name="T0" fmla="*/ 16 h 16"/>
                    <a:gd name="T1" fmla="*/ 16 h 16"/>
                    <a:gd name="T2" fmla="*/ 11 h 16"/>
                    <a:gd name="T3" fmla="*/ 0 h 16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6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78" name="Freeform 856"/>
                <p:cNvSpPr>
                  <a:spLocks/>
                </p:cNvSpPr>
                <p:nvPr/>
              </p:nvSpPr>
              <p:spPr bwMode="auto">
                <a:xfrm>
                  <a:off x="989" y="2270"/>
                  <a:ext cx="6" cy="0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79" name="Freeform 857"/>
                <p:cNvSpPr>
                  <a:spLocks/>
                </p:cNvSpPr>
                <p:nvPr/>
              </p:nvSpPr>
              <p:spPr bwMode="auto">
                <a:xfrm>
                  <a:off x="995" y="2270"/>
                  <a:ext cx="0" cy="16"/>
                </a:xfrm>
                <a:custGeom>
                  <a:avLst/>
                  <a:gdLst>
                    <a:gd name="T0" fmla="*/ 0 h 16"/>
                    <a:gd name="T1" fmla="*/ 11 h 16"/>
                    <a:gd name="T2" fmla="*/ 16 h 1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6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80" name="Freeform 858"/>
                <p:cNvSpPr>
                  <a:spLocks/>
                </p:cNvSpPr>
                <p:nvPr/>
              </p:nvSpPr>
              <p:spPr bwMode="auto">
                <a:xfrm>
                  <a:off x="995" y="2275"/>
                  <a:ext cx="0" cy="11"/>
                </a:xfrm>
                <a:custGeom>
                  <a:avLst/>
                  <a:gdLst>
                    <a:gd name="T0" fmla="*/ 11 h 11"/>
                    <a:gd name="T1" fmla="*/ 11 h 11"/>
                    <a:gd name="T2" fmla="*/ 6 h 11"/>
                    <a:gd name="T3" fmla="*/ 0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81" name="Freeform 859"/>
                <p:cNvSpPr>
                  <a:spLocks/>
                </p:cNvSpPr>
                <p:nvPr/>
              </p:nvSpPr>
              <p:spPr bwMode="auto">
                <a:xfrm>
                  <a:off x="995" y="2275"/>
                  <a:ext cx="0" cy="23"/>
                </a:xfrm>
                <a:custGeom>
                  <a:avLst/>
                  <a:gdLst>
                    <a:gd name="T0" fmla="*/ 0 h 23"/>
                    <a:gd name="T1" fmla="*/ 6 h 23"/>
                    <a:gd name="T2" fmla="*/ 11 h 23"/>
                    <a:gd name="T3" fmla="*/ 23 h 23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2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82" name="Freeform 860"/>
                <p:cNvSpPr>
                  <a:spLocks/>
                </p:cNvSpPr>
                <p:nvPr/>
              </p:nvSpPr>
              <p:spPr bwMode="auto">
                <a:xfrm>
                  <a:off x="995" y="2264"/>
                  <a:ext cx="0" cy="34"/>
                </a:xfrm>
                <a:custGeom>
                  <a:avLst/>
                  <a:gdLst>
                    <a:gd name="T0" fmla="*/ 34 h 34"/>
                    <a:gd name="T1" fmla="*/ 28 h 34"/>
                    <a:gd name="T2" fmla="*/ 17 h 34"/>
                    <a:gd name="T3" fmla="*/ 6 h 34"/>
                    <a:gd name="T4" fmla="*/ 0 h 34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34">
                      <a:moveTo>
                        <a:pt x="0" y="34"/>
                      </a:moveTo>
                      <a:lnTo>
                        <a:pt x="0" y="28"/>
                      </a:lnTo>
                      <a:lnTo>
                        <a:pt x="0" y="17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83" name="Freeform 861"/>
                <p:cNvSpPr>
                  <a:spLocks/>
                </p:cNvSpPr>
                <p:nvPr/>
              </p:nvSpPr>
              <p:spPr bwMode="auto">
                <a:xfrm>
                  <a:off x="995" y="2264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84" name="Freeform 862"/>
                <p:cNvSpPr>
                  <a:spLocks/>
                </p:cNvSpPr>
                <p:nvPr/>
              </p:nvSpPr>
              <p:spPr bwMode="auto">
                <a:xfrm>
                  <a:off x="995" y="2264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0 h 6"/>
                    <a:gd name="T4" fmla="*/ 6 w 6"/>
                    <a:gd name="T5" fmla="*/ 0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85" name="Freeform 863"/>
                <p:cNvSpPr>
                  <a:spLocks/>
                </p:cNvSpPr>
                <p:nvPr/>
              </p:nvSpPr>
              <p:spPr bwMode="auto">
                <a:xfrm>
                  <a:off x="1001" y="2264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86" name="Freeform 864"/>
                <p:cNvSpPr>
                  <a:spLocks/>
                </p:cNvSpPr>
                <p:nvPr/>
              </p:nvSpPr>
              <p:spPr bwMode="auto">
                <a:xfrm>
                  <a:off x="1001" y="2275"/>
                  <a:ext cx="0" cy="17"/>
                </a:xfrm>
                <a:custGeom>
                  <a:avLst/>
                  <a:gdLst>
                    <a:gd name="T0" fmla="*/ 0 h 17"/>
                    <a:gd name="T1" fmla="*/ 11 h 17"/>
                    <a:gd name="T2" fmla="*/ 17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87" name="Freeform 865"/>
                <p:cNvSpPr>
                  <a:spLocks/>
                </p:cNvSpPr>
                <p:nvPr/>
              </p:nvSpPr>
              <p:spPr bwMode="auto">
                <a:xfrm>
                  <a:off x="1001" y="2275"/>
                  <a:ext cx="0" cy="17"/>
                </a:xfrm>
                <a:custGeom>
                  <a:avLst/>
                  <a:gdLst>
                    <a:gd name="T0" fmla="*/ 17 h 17"/>
                    <a:gd name="T1" fmla="*/ 17 h 17"/>
                    <a:gd name="T2" fmla="*/ 11 h 17"/>
                    <a:gd name="T3" fmla="*/ 0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88" name="Line 866"/>
                <p:cNvSpPr>
                  <a:spLocks noChangeShapeType="1"/>
                </p:cNvSpPr>
                <p:nvPr/>
              </p:nvSpPr>
              <p:spPr bwMode="auto">
                <a:xfrm>
                  <a:off x="1001" y="2275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89" name="Line 867"/>
                <p:cNvSpPr>
                  <a:spLocks noChangeShapeType="1"/>
                </p:cNvSpPr>
                <p:nvPr/>
              </p:nvSpPr>
              <p:spPr bwMode="auto">
                <a:xfrm flipV="1">
                  <a:off x="1001" y="2270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90" name="Freeform 868"/>
                <p:cNvSpPr>
                  <a:spLocks/>
                </p:cNvSpPr>
                <p:nvPr/>
              </p:nvSpPr>
              <p:spPr bwMode="auto">
                <a:xfrm>
                  <a:off x="1001" y="2253"/>
                  <a:ext cx="5" cy="17"/>
                </a:xfrm>
                <a:custGeom>
                  <a:avLst/>
                  <a:gdLst>
                    <a:gd name="T0" fmla="*/ 0 w 5"/>
                    <a:gd name="T1" fmla="*/ 17 h 17"/>
                    <a:gd name="T2" fmla="*/ 0 w 5"/>
                    <a:gd name="T3" fmla="*/ 11 h 17"/>
                    <a:gd name="T4" fmla="*/ 0 w 5"/>
                    <a:gd name="T5" fmla="*/ 6 h 17"/>
                    <a:gd name="T6" fmla="*/ 5 w 5"/>
                    <a:gd name="T7" fmla="*/ 0 h 1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" h="17">
                      <a:moveTo>
                        <a:pt x="0" y="17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91" name="Freeform 869"/>
                <p:cNvSpPr>
                  <a:spLocks/>
                </p:cNvSpPr>
                <p:nvPr/>
              </p:nvSpPr>
              <p:spPr bwMode="auto">
                <a:xfrm>
                  <a:off x="1006" y="2253"/>
                  <a:ext cx="0" cy="28"/>
                </a:xfrm>
                <a:custGeom>
                  <a:avLst/>
                  <a:gdLst>
                    <a:gd name="T0" fmla="*/ 0 h 28"/>
                    <a:gd name="T1" fmla="*/ 6 h 28"/>
                    <a:gd name="T2" fmla="*/ 11 h 28"/>
                    <a:gd name="T3" fmla="*/ 22 h 28"/>
                    <a:gd name="T4" fmla="*/ 28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22"/>
                      </a:lnTo>
                      <a:lnTo>
                        <a:pt x="0" y="28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92" name="Freeform 870"/>
                <p:cNvSpPr>
                  <a:spLocks/>
                </p:cNvSpPr>
                <p:nvPr/>
              </p:nvSpPr>
              <p:spPr bwMode="auto">
                <a:xfrm>
                  <a:off x="1006" y="2270"/>
                  <a:ext cx="0" cy="11"/>
                </a:xfrm>
                <a:custGeom>
                  <a:avLst/>
                  <a:gdLst>
                    <a:gd name="T0" fmla="*/ 11 h 11"/>
                    <a:gd name="T1" fmla="*/ 11 h 11"/>
                    <a:gd name="T2" fmla="*/ 5 h 11"/>
                    <a:gd name="T3" fmla="*/ 0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93" name="Freeform 871"/>
                <p:cNvSpPr>
                  <a:spLocks/>
                </p:cNvSpPr>
                <p:nvPr/>
              </p:nvSpPr>
              <p:spPr bwMode="auto">
                <a:xfrm>
                  <a:off x="1006" y="2270"/>
                  <a:ext cx="0" cy="5"/>
                </a:xfrm>
                <a:custGeom>
                  <a:avLst/>
                  <a:gdLst>
                    <a:gd name="T0" fmla="*/ 0 h 5"/>
                    <a:gd name="T1" fmla="*/ 0 h 5"/>
                    <a:gd name="T2" fmla="*/ 5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94" name="Freeform 872"/>
                <p:cNvSpPr>
                  <a:spLocks/>
                </p:cNvSpPr>
                <p:nvPr/>
              </p:nvSpPr>
              <p:spPr bwMode="auto">
                <a:xfrm>
                  <a:off x="1006" y="2264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95" name="Freeform 873"/>
                <p:cNvSpPr>
                  <a:spLocks/>
                </p:cNvSpPr>
                <p:nvPr/>
              </p:nvSpPr>
              <p:spPr bwMode="auto">
                <a:xfrm>
                  <a:off x="1006" y="2248"/>
                  <a:ext cx="0" cy="16"/>
                </a:xfrm>
                <a:custGeom>
                  <a:avLst/>
                  <a:gdLst>
                    <a:gd name="T0" fmla="*/ 16 h 16"/>
                    <a:gd name="T1" fmla="*/ 5 h 16"/>
                    <a:gd name="T2" fmla="*/ 0 h 1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6">
                      <a:moveTo>
                        <a:pt x="0" y="16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96" name="Freeform 874"/>
                <p:cNvSpPr>
                  <a:spLocks/>
                </p:cNvSpPr>
                <p:nvPr/>
              </p:nvSpPr>
              <p:spPr bwMode="auto">
                <a:xfrm>
                  <a:off x="1006" y="2248"/>
                  <a:ext cx="6" cy="27"/>
                </a:xfrm>
                <a:custGeom>
                  <a:avLst/>
                  <a:gdLst>
                    <a:gd name="T0" fmla="*/ 0 w 6"/>
                    <a:gd name="T1" fmla="*/ 0 h 27"/>
                    <a:gd name="T2" fmla="*/ 0 w 6"/>
                    <a:gd name="T3" fmla="*/ 5 h 27"/>
                    <a:gd name="T4" fmla="*/ 0 w 6"/>
                    <a:gd name="T5" fmla="*/ 11 h 27"/>
                    <a:gd name="T6" fmla="*/ 6 w 6"/>
                    <a:gd name="T7" fmla="*/ 22 h 27"/>
                    <a:gd name="T8" fmla="*/ 6 w 6"/>
                    <a:gd name="T9" fmla="*/ 27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27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6" y="22"/>
                      </a:lnTo>
                      <a:lnTo>
                        <a:pt x="6" y="2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97" name="Freeform 875"/>
                <p:cNvSpPr>
                  <a:spLocks/>
                </p:cNvSpPr>
                <p:nvPr/>
              </p:nvSpPr>
              <p:spPr bwMode="auto">
                <a:xfrm>
                  <a:off x="1012" y="2270"/>
                  <a:ext cx="0" cy="5"/>
                </a:xfrm>
                <a:custGeom>
                  <a:avLst/>
                  <a:gdLst>
                    <a:gd name="T0" fmla="*/ 5 h 5"/>
                    <a:gd name="T1" fmla="*/ 5 h 5"/>
                    <a:gd name="T2" fmla="*/ 0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98" name="Line 876"/>
                <p:cNvSpPr>
                  <a:spLocks noChangeShapeType="1"/>
                </p:cNvSpPr>
                <p:nvPr/>
              </p:nvSpPr>
              <p:spPr bwMode="auto">
                <a:xfrm>
                  <a:off x="1012" y="2270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99" name="Line 877"/>
                <p:cNvSpPr>
                  <a:spLocks noChangeShapeType="1"/>
                </p:cNvSpPr>
                <p:nvPr/>
              </p:nvSpPr>
              <p:spPr bwMode="auto">
                <a:xfrm flipV="1">
                  <a:off x="1012" y="2264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00" name="Freeform 878"/>
                <p:cNvSpPr>
                  <a:spLocks/>
                </p:cNvSpPr>
                <p:nvPr/>
              </p:nvSpPr>
              <p:spPr bwMode="auto">
                <a:xfrm>
                  <a:off x="1012" y="2264"/>
                  <a:ext cx="0" cy="11"/>
                </a:xfrm>
                <a:custGeom>
                  <a:avLst/>
                  <a:gdLst>
                    <a:gd name="T0" fmla="*/ 0 h 11"/>
                    <a:gd name="T1" fmla="*/ 0 h 11"/>
                    <a:gd name="T2" fmla="*/ 6 h 11"/>
                    <a:gd name="T3" fmla="*/ 11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01" name="Freeform 879"/>
                <p:cNvSpPr>
                  <a:spLocks/>
                </p:cNvSpPr>
                <p:nvPr/>
              </p:nvSpPr>
              <p:spPr bwMode="auto">
                <a:xfrm>
                  <a:off x="1012" y="2253"/>
                  <a:ext cx="0" cy="22"/>
                </a:xfrm>
                <a:custGeom>
                  <a:avLst/>
                  <a:gdLst>
                    <a:gd name="T0" fmla="*/ 22 h 22"/>
                    <a:gd name="T1" fmla="*/ 17 h 22"/>
                    <a:gd name="T2" fmla="*/ 11 h 22"/>
                    <a:gd name="T3" fmla="*/ 6 h 22"/>
                    <a:gd name="T4" fmla="*/ 0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02" name="Freeform 880"/>
                <p:cNvSpPr>
                  <a:spLocks/>
                </p:cNvSpPr>
                <p:nvPr/>
              </p:nvSpPr>
              <p:spPr bwMode="auto">
                <a:xfrm>
                  <a:off x="1012" y="2253"/>
                  <a:ext cx="5" cy="17"/>
                </a:xfrm>
                <a:custGeom>
                  <a:avLst/>
                  <a:gdLst>
                    <a:gd name="T0" fmla="*/ 0 w 5"/>
                    <a:gd name="T1" fmla="*/ 0 h 17"/>
                    <a:gd name="T2" fmla="*/ 0 w 5"/>
                    <a:gd name="T3" fmla="*/ 0 h 17"/>
                    <a:gd name="T4" fmla="*/ 0 w 5"/>
                    <a:gd name="T5" fmla="*/ 6 h 17"/>
                    <a:gd name="T6" fmla="*/ 5 w 5"/>
                    <a:gd name="T7" fmla="*/ 11 h 17"/>
                    <a:gd name="T8" fmla="*/ 5 w 5"/>
                    <a:gd name="T9" fmla="*/ 17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5" y="11"/>
                      </a:lnTo>
                      <a:lnTo>
                        <a:pt x="5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03" name="Freeform 881"/>
                <p:cNvSpPr>
                  <a:spLocks/>
                </p:cNvSpPr>
                <p:nvPr/>
              </p:nvSpPr>
              <p:spPr bwMode="auto">
                <a:xfrm>
                  <a:off x="1017" y="2259"/>
                  <a:ext cx="0" cy="11"/>
                </a:xfrm>
                <a:custGeom>
                  <a:avLst/>
                  <a:gdLst>
                    <a:gd name="T0" fmla="*/ 11 h 11"/>
                    <a:gd name="T1" fmla="*/ 11 h 11"/>
                    <a:gd name="T2" fmla="*/ 5 h 11"/>
                    <a:gd name="T3" fmla="*/ 0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04" name="Freeform 882"/>
                <p:cNvSpPr>
                  <a:spLocks/>
                </p:cNvSpPr>
                <p:nvPr/>
              </p:nvSpPr>
              <p:spPr bwMode="auto">
                <a:xfrm>
                  <a:off x="1017" y="2259"/>
                  <a:ext cx="0" cy="16"/>
                </a:xfrm>
                <a:custGeom>
                  <a:avLst/>
                  <a:gdLst>
                    <a:gd name="T0" fmla="*/ 0 h 16"/>
                    <a:gd name="T1" fmla="*/ 5 h 16"/>
                    <a:gd name="T2" fmla="*/ 11 h 16"/>
                    <a:gd name="T3" fmla="*/ 16 h 16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6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05" name="Freeform 883"/>
                <p:cNvSpPr>
                  <a:spLocks/>
                </p:cNvSpPr>
                <p:nvPr/>
              </p:nvSpPr>
              <p:spPr bwMode="auto">
                <a:xfrm>
                  <a:off x="1017" y="2264"/>
                  <a:ext cx="0" cy="11"/>
                </a:xfrm>
                <a:custGeom>
                  <a:avLst/>
                  <a:gdLst>
                    <a:gd name="T0" fmla="*/ 11 h 11"/>
                    <a:gd name="T1" fmla="*/ 11 h 11"/>
                    <a:gd name="T2" fmla="*/ 6 h 11"/>
                    <a:gd name="T3" fmla="*/ 0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06" name="Freeform 884"/>
                <p:cNvSpPr>
                  <a:spLocks/>
                </p:cNvSpPr>
                <p:nvPr/>
              </p:nvSpPr>
              <p:spPr bwMode="auto">
                <a:xfrm>
                  <a:off x="1017" y="2264"/>
                  <a:ext cx="0" cy="11"/>
                </a:xfrm>
                <a:custGeom>
                  <a:avLst/>
                  <a:gdLst>
                    <a:gd name="T0" fmla="*/ 0 h 11"/>
                    <a:gd name="T1" fmla="*/ 0 h 11"/>
                    <a:gd name="T2" fmla="*/ 6 h 11"/>
                    <a:gd name="T3" fmla="*/ 11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07" name="Freeform 885"/>
                <p:cNvSpPr>
                  <a:spLocks/>
                </p:cNvSpPr>
                <p:nvPr/>
              </p:nvSpPr>
              <p:spPr bwMode="auto">
                <a:xfrm>
                  <a:off x="1017" y="2253"/>
                  <a:ext cx="0" cy="22"/>
                </a:xfrm>
                <a:custGeom>
                  <a:avLst/>
                  <a:gdLst>
                    <a:gd name="T0" fmla="*/ 22 h 22"/>
                    <a:gd name="T1" fmla="*/ 17 h 22"/>
                    <a:gd name="T2" fmla="*/ 11 h 22"/>
                    <a:gd name="T3" fmla="*/ 6 h 22"/>
                    <a:gd name="T4" fmla="*/ 0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08" name="Freeform 886"/>
                <p:cNvSpPr>
                  <a:spLocks/>
                </p:cNvSpPr>
                <p:nvPr/>
              </p:nvSpPr>
              <p:spPr bwMode="auto">
                <a:xfrm>
                  <a:off x="1017" y="2253"/>
                  <a:ext cx="6" cy="28"/>
                </a:xfrm>
                <a:custGeom>
                  <a:avLst/>
                  <a:gdLst>
                    <a:gd name="T0" fmla="*/ 0 w 6"/>
                    <a:gd name="T1" fmla="*/ 0 h 28"/>
                    <a:gd name="T2" fmla="*/ 0 w 6"/>
                    <a:gd name="T3" fmla="*/ 6 h 28"/>
                    <a:gd name="T4" fmla="*/ 0 w 6"/>
                    <a:gd name="T5" fmla="*/ 11 h 28"/>
                    <a:gd name="T6" fmla="*/ 6 w 6"/>
                    <a:gd name="T7" fmla="*/ 22 h 28"/>
                    <a:gd name="T8" fmla="*/ 6 w 6"/>
                    <a:gd name="T9" fmla="*/ 28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28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6" y="22"/>
                      </a:lnTo>
                      <a:lnTo>
                        <a:pt x="6" y="28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09" name="Freeform 887"/>
                <p:cNvSpPr>
                  <a:spLocks/>
                </p:cNvSpPr>
                <p:nvPr/>
              </p:nvSpPr>
              <p:spPr bwMode="auto">
                <a:xfrm>
                  <a:off x="1023" y="2275"/>
                  <a:ext cx="0" cy="6"/>
                </a:xfrm>
                <a:custGeom>
                  <a:avLst/>
                  <a:gdLst>
                    <a:gd name="T0" fmla="*/ 6 h 6"/>
                    <a:gd name="T1" fmla="*/ 6 h 6"/>
                    <a:gd name="T2" fmla="*/ 0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10" name="Freeform 888"/>
                <p:cNvSpPr>
                  <a:spLocks/>
                </p:cNvSpPr>
                <p:nvPr/>
              </p:nvSpPr>
              <p:spPr bwMode="auto">
                <a:xfrm>
                  <a:off x="1023" y="2264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11" name="Line 889"/>
                <p:cNvSpPr>
                  <a:spLocks noChangeShapeType="1"/>
                </p:cNvSpPr>
                <p:nvPr/>
              </p:nvSpPr>
              <p:spPr bwMode="auto">
                <a:xfrm>
                  <a:off x="1023" y="2264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12" name="Line 890"/>
                <p:cNvSpPr>
                  <a:spLocks noChangeShapeType="1"/>
                </p:cNvSpPr>
                <p:nvPr/>
              </p:nvSpPr>
              <p:spPr bwMode="auto">
                <a:xfrm>
                  <a:off x="1023" y="2264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13" name="Freeform 891"/>
                <p:cNvSpPr>
                  <a:spLocks/>
                </p:cNvSpPr>
                <p:nvPr/>
              </p:nvSpPr>
              <p:spPr bwMode="auto">
                <a:xfrm>
                  <a:off x="1023" y="2270"/>
                  <a:ext cx="0" cy="16"/>
                </a:xfrm>
                <a:custGeom>
                  <a:avLst/>
                  <a:gdLst>
                    <a:gd name="T0" fmla="*/ 0 h 16"/>
                    <a:gd name="T1" fmla="*/ 11 h 16"/>
                    <a:gd name="T2" fmla="*/ 16 h 1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6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14" name="Freeform 892"/>
                <p:cNvSpPr>
                  <a:spLocks/>
                </p:cNvSpPr>
                <p:nvPr/>
              </p:nvSpPr>
              <p:spPr bwMode="auto">
                <a:xfrm>
                  <a:off x="1023" y="2264"/>
                  <a:ext cx="5" cy="22"/>
                </a:xfrm>
                <a:custGeom>
                  <a:avLst/>
                  <a:gdLst>
                    <a:gd name="T0" fmla="*/ 0 w 5"/>
                    <a:gd name="T1" fmla="*/ 22 h 22"/>
                    <a:gd name="T2" fmla="*/ 0 w 5"/>
                    <a:gd name="T3" fmla="*/ 17 h 22"/>
                    <a:gd name="T4" fmla="*/ 0 w 5"/>
                    <a:gd name="T5" fmla="*/ 11 h 22"/>
                    <a:gd name="T6" fmla="*/ 5 w 5"/>
                    <a:gd name="T7" fmla="*/ 6 h 22"/>
                    <a:gd name="T8" fmla="*/ 5 w 5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22">
                      <a:moveTo>
                        <a:pt x="0" y="22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5" y="6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15" name="Freeform 893"/>
                <p:cNvSpPr>
                  <a:spLocks/>
                </p:cNvSpPr>
                <p:nvPr/>
              </p:nvSpPr>
              <p:spPr bwMode="auto">
                <a:xfrm>
                  <a:off x="1028" y="2264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16" name="Freeform 894"/>
                <p:cNvSpPr>
                  <a:spLocks/>
                </p:cNvSpPr>
                <p:nvPr/>
              </p:nvSpPr>
              <p:spPr bwMode="auto">
                <a:xfrm>
                  <a:off x="1028" y="2270"/>
                  <a:ext cx="0" cy="11"/>
                </a:xfrm>
                <a:custGeom>
                  <a:avLst/>
                  <a:gdLst>
                    <a:gd name="T0" fmla="*/ 0 h 11"/>
                    <a:gd name="T1" fmla="*/ 5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17" name="Freeform 895"/>
                <p:cNvSpPr>
                  <a:spLocks/>
                </p:cNvSpPr>
                <p:nvPr/>
              </p:nvSpPr>
              <p:spPr bwMode="auto">
                <a:xfrm>
                  <a:off x="1028" y="2253"/>
                  <a:ext cx="0" cy="28"/>
                </a:xfrm>
                <a:custGeom>
                  <a:avLst/>
                  <a:gdLst>
                    <a:gd name="T0" fmla="*/ 28 h 28"/>
                    <a:gd name="T1" fmla="*/ 22 h 28"/>
                    <a:gd name="T2" fmla="*/ 17 h 28"/>
                    <a:gd name="T3" fmla="*/ 6 h 28"/>
                    <a:gd name="T4" fmla="*/ 0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28"/>
                      </a:moveTo>
                      <a:lnTo>
                        <a:pt x="0" y="22"/>
                      </a:lnTo>
                      <a:lnTo>
                        <a:pt x="0" y="17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18" name="Line 896"/>
                <p:cNvSpPr>
                  <a:spLocks noChangeShapeType="1"/>
                </p:cNvSpPr>
                <p:nvPr/>
              </p:nvSpPr>
              <p:spPr bwMode="auto">
                <a:xfrm>
                  <a:off x="1028" y="2253"/>
                  <a:ext cx="1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19" name="Freeform 897"/>
                <p:cNvSpPr>
                  <a:spLocks/>
                </p:cNvSpPr>
                <p:nvPr/>
              </p:nvSpPr>
              <p:spPr bwMode="auto">
                <a:xfrm>
                  <a:off x="1028" y="2253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20" name="Freeform 898"/>
                <p:cNvSpPr>
                  <a:spLocks/>
                </p:cNvSpPr>
                <p:nvPr/>
              </p:nvSpPr>
              <p:spPr bwMode="auto">
                <a:xfrm>
                  <a:off x="1028" y="2253"/>
                  <a:ext cx="6" cy="11"/>
                </a:xfrm>
                <a:custGeom>
                  <a:avLst/>
                  <a:gdLst>
                    <a:gd name="T0" fmla="*/ 0 w 6"/>
                    <a:gd name="T1" fmla="*/ 11 h 11"/>
                    <a:gd name="T2" fmla="*/ 0 w 6"/>
                    <a:gd name="T3" fmla="*/ 6 h 11"/>
                    <a:gd name="T4" fmla="*/ 6 w 6"/>
                    <a:gd name="T5" fmla="*/ 0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21" name="Line 899"/>
                <p:cNvSpPr>
                  <a:spLocks noChangeShapeType="1"/>
                </p:cNvSpPr>
                <p:nvPr/>
              </p:nvSpPr>
              <p:spPr bwMode="auto">
                <a:xfrm flipV="1">
                  <a:off x="1034" y="2248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22" name="Line 900"/>
                <p:cNvSpPr>
                  <a:spLocks noChangeShapeType="1"/>
                </p:cNvSpPr>
                <p:nvPr/>
              </p:nvSpPr>
              <p:spPr bwMode="auto">
                <a:xfrm>
                  <a:off x="1034" y="2248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23" name="Freeform 901"/>
                <p:cNvSpPr>
                  <a:spLocks/>
                </p:cNvSpPr>
                <p:nvPr/>
              </p:nvSpPr>
              <p:spPr bwMode="auto">
                <a:xfrm>
                  <a:off x="1034" y="2248"/>
                  <a:ext cx="0" cy="11"/>
                </a:xfrm>
                <a:custGeom>
                  <a:avLst/>
                  <a:gdLst>
                    <a:gd name="T0" fmla="*/ 0 h 11"/>
                    <a:gd name="T1" fmla="*/ 5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24" name="Freeform 902"/>
                <p:cNvSpPr>
                  <a:spLocks/>
                </p:cNvSpPr>
                <p:nvPr/>
              </p:nvSpPr>
              <p:spPr bwMode="auto">
                <a:xfrm>
                  <a:off x="1034" y="2248"/>
                  <a:ext cx="0" cy="11"/>
                </a:xfrm>
                <a:custGeom>
                  <a:avLst/>
                  <a:gdLst>
                    <a:gd name="T0" fmla="*/ 11 h 11"/>
                    <a:gd name="T1" fmla="*/ 5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25" name="Freeform 903"/>
                <p:cNvSpPr>
                  <a:spLocks/>
                </p:cNvSpPr>
                <p:nvPr/>
              </p:nvSpPr>
              <p:spPr bwMode="auto">
                <a:xfrm>
                  <a:off x="1034" y="2225"/>
                  <a:ext cx="0" cy="23"/>
                </a:xfrm>
                <a:custGeom>
                  <a:avLst/>
                  <a:gdLst>
                    <a:gd name="T0" fmla="*/ 23 h 23"/>
                    <a:gd name="T1" fmla="*/ 12 h 23"/>
                    <a:gd name="T2" fmla="*/ 6 h 23"/>
                    <a:gd name="T3" fmla="*/ 0 h 23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23">
                      <a:moveTo>
                        <a:pt x="0" y="23"/>
                      </a:move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26" name="Freeform 904"/>
                <p:cNvSpPr>
                  <a:spLocks/>
                </p:cNvSpPr>
                <p:nvPr/>
              </p:nvSpPr>
              <p:spPr bwMode="auto">
                <a:xfrm>
                  <a:off x="1034" y="2225"/>
                  <a:ext cx="5" cy="12"/>
                </a:xfrm>
                <a:custGeom>
                  <a:avLst/>
                  <a:gdLst>
                    <a:gd name="T0" fmla="*/ 0 w 5"/>
                    <a:gd name="T1" fmla="*/ 0 h 12"/>
                    <a:gd name="T2" fmla="*/ 0 w 5"/>
                    <a:gd name="T3" fmla="*/ 0 h 12"/>
                    <a:gd name="T4" fmla="*/ 0 w 5"/>
                    <a:gd name="T5" fmla="*/ 6 h 12"/>
                    <a:gd name="T6" fmla="*/ 5 w 5"/>
                    <a:gd name="T7" fmla="*/ 12 h 1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5" y="1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27" name="Line 905"/>
                <p:cNvSpPr>
                  <a:spLocks noChangeShapeType="1"/>
                </p:cNvSpPr>
                <p:nvPr/>
              </p:nvSpPr>
              <p:spPr bwMode="auto">
                <a:xfrm>
                  <a:off x="1039" y="2237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28" name="Freeform 906"/>
                <p:cNvSpPr>
                  <a:spLocks/>
                </p:cNvSpPr>
                <p:nvPr/>
              </p:nvSpPr>
              <p:spPr bwMode="auto">
                <a:xfrm>
                  <a:off x="1039" y="2192"/>
                  <a:ext cx="0" cy="50"/>
                </a:xfrm>
                <a:custGeom>
                  <a:avLst/>
                  <a:gdLst>
                    <a:gd name="T0" fmla="*/ 50 h 50"/>
                    <a:gd name="T1" fmla="*/ 39 h 50"/>
                    <a:gd name="T2" fmla="*/ 22 h 50"/>
                    <a:gd name="T3" fmla="*/ 11 h 50"/>
                    <a:gd name="T4" fmla="*/ 0 h 50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50">
                      <a:moveTo>
                        <a:pt x="0" y="50"/>
                      </a:moveTo>
                      <a:lnTo>
                        <a:pt x="0" y="39"/>
                      </a:ln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29" name="Freeform 907"/>
                <p:cNvSpPr>
                  <a:spLocks/>
                </p:cNvSpPr>
                <p:nvPr/>
              </p:nvSpPr>
              <p:spPr bwMode="auto">
                <a:xfrm>
                  <a:off x="1039" y="2192"/>
                  <a:ext cx="0" cy="17"/>
                </a:xfrm>
                <a:custGeom>
                  <a:avLst/>
                  <a:gdLst>
                    <a:gd name="T0" fmla="*/ 0 h 17"/>
                    <a:gd name="T1" fmla="*/ 0 h 17"/>
                    <a:gd name="T2" fmla="*/ 6 h 17"/>
                    <a:gd name="T3" fmla="*/ 11 h 17"/>
                    <a:gd name="T4" fmla="*/ 17 h 1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30" name="Line 908"/>
                <p:cNvSpPr>
                  <a:spLocks noChangeShapeType="1"/>
                </p:cNvSpPr>
                <p:nvPr/>
              </p:nvSpPr>
              <p:spPr bwMode="auto">
                <a:xfrm>
                  <a:off x="1039" y="2209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31" name="Freeform 909"/>
                <p:cNvSpPr>
                  <a:spLocks/>
                </p:cNvSpPr>
                <p:nvPr/>
              </p:nvSpPr>
              <p:spPr bwMode="auto">
                <a:xfrm>
                  <a:off x="1039" y="2164"/>
                  <a:ext cx="0" cy="50"/>
                </a:xfrm>
                <a:custGeom>
                  <a:avLst/>
                  <a:gdLst>
                    <a:gd name="T0" fmla="*/ 50 h 50"/>
                    <a:gd name="T1" fmla="*/ 39 h 50"/>
                    <a:gd name="T2" fmla="*/ 28 h 50"/>
                    <a:gd name="T3" fmla="*/ 11 h 50"/>
                    <a:gd name="T4" fmla="*/ 0 h 50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50">
                      <a:moveTo>
                        <a:pt x="0" y="50"/>
                      </a:moveTo>
                      <a:lnTo>
                        <a:pt x="0" y="39"/>
                      </a:lnTo>
                      <a:lnTo>
                        <a:pt x="0" y="28"/>
                      </a:ln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32" name="Freeform 910"/>
                <p:cNvSpPr>
                  <a:spLocks/>
                </p:cNvSpPr>
                <p:nvPr/>
              </p:nvSpPr>
              <p:spPr bwMode="auto">
                <a:xfrm>
                  <a:off x="1039" y="2125"/>
                  <a:ext cx="6" cy="39"/>
                </a:xfrm>
                <a:custGeom>
                  <a:avLst/>
                  <a:gdLst>
                    <a:gd name="T0" fmla="*/ 0 w 6"/>
                    <a:gd name="T1" fmla="*/ 39 h 39"/>
                    <a:gd name="T2" fmla="*/ 0 w 6"/>
                    <a:gd name="T3" fmla="*/ 17 h 39"/>
                    <a:gd name="T4" fmla="*/ 6 w 6"/>
                    <a:gd name="T5" fmla="*/ 0 h 3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39">
                      <a:moveTo>
                        <a:pt x="0" y="39"/>
                      </a:moveTo>
                      <a:lnTo>
                        <a:pt x="0" y="17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33" name="Freeform 911"/>
                <p:cNvSpPr>
                  <a:spLocks/>
                </p:cNvSpPr>
                <p:nvPr/>
              </p:nvSpPr>
              <p:spPr bwMode="auto">
                <a:xfrm>
                  <a:off x="1045" y="2109"/>
                  <a:ext cx="0" cy="16"/>
                </a:xfrm>
                <a:custGeom>
                  <a:avLst/>
                  <a:gdLst>
                    <a:gd name="T0" fmla="*/ 16 h 16"/>
                    <a:gd name="T1" fmla="*/ 11 h 16"/>
                    <a:gd name="T2" fmla="*/ 0 h 1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6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34" name="Freeform 912"/>
                <p:cNvSpPr>
                  <a:spLocks/>
                </p:cNvSpPr>
                <p:nvPr/>
              </p:nvSpPr>
              <p:spPr bwMode="auto">
                <a:xfrm>
                  <a:off x="1045" y="2053"/>
                  <a:ext cx="0" cy="56"/>
                </a:xfrm>
                <a:custGeom>
                  <a:avLst/>
                  <a:gdLst>
                    <a:gd name="T0" fmla="*/ 56 h 56"/>
                    <a:gd name="T1" fmla="*/ 34 h 56"/>
                    <a:gd name="T2" fmla="*/ 0 h 5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6">
                      <a:moveTo>
                        <a:pt x="0" y="56"/>
                      </a:moveTo>
                      <a:lnTo>
                        <a:pt x="0" y="3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35" name="Freeform 913"/>
                <p:cNvSpPr>
                  <a:spLocks/>
                </p:cNvSpPr>
                <p:nvPr/>
              </p:nvSpPr>
              <p:spPr bwMode="auto">
                <a:xfrm>
                  <a:off x="1045" y="1964"/>
                  <a:ext cx="0" cy="89"/>
                </a:xfrm>
                <a:custGeom>
                  <a:avLst/>
                  <a:gdLst>
                    <a:gd name="T0" fmla="*/ 89 h 89"/>
                    <a:gd name="T1" fmla="*/ 67 h 89"/>
                    <a:gd name="T2" fmla="*/ 45 h 89"/>
                    <a:gd name="T3" fmla="*/ 23 h 89"/>
                    <a:gd name="T4" fmla="*/ 0 h 89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89">
                      <a:moveTo>
                        <a:pt x="0" y="89"/>
                      </a:moveTo>
                      <a:lnTo>
                        <a:pt x="0" y="67"/>
                      </a:lnTo>
                      <a:lnTo>
                        <a:pt x="0" y="45"/>
                      </a:lnTo>
                      <a:lnTo>
                        <a:pt x="0" y="2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36" name="Freeform 914"/>
                <p:cNvSpPr>
                  <a:spLocks/>
                </p:cNvSpPr>
                <p:nvPr/>
              </p:nvSpPr>
              <p:spPr bwMode="auto">
                <a:xfrm>
                  <a:off x="1045" y="1903"/>
                  <a:ext cx="0" cy="61"/>
                </a:xfrm>
                <a:custGeom>
                  <a:avLst/>
                  <a:gdLst>
                    <a:gd name="T0" fmla="*/ 61 h 61"/>
                    <a:gd name="T1" fmla="*/ 45 h 61"/>
                    <a:gd name="T2" fmla="*/ 34 h 61"/>
                    <a:gd name="T3" fmla="*/ 17 h 61"/>
                    <a:gd name="T4" fmla="*/ 0 h 61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61">
                      <a:moveTo>
                        <a:pt x="0" y="61"/>
                      </a:moveTo>
                      <a:lnTo>
                        <a:pt x="0" y="45"/>
                      </a:lnTo>
                      <a:lnTo>
                        <a:pt x="0" y="34"/>
                      </a:lnTo>
                      <a:lnTo>
                        <a:pt x="0" y="1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37" name="Freeform 915"/>
                <p:cNvSpPr>
                  <a:spLocks/>
                </p:cNvSpPr>
                <p:nvPr/>
              </p:nvSpPr>
              <p:spPr bwMode="auto">
                <a:xfrm>
                  <a:off x="1045" y="1776"/>
                  <a:ext cx="0" cy="127"/>
                </a:xfrm>
                <a:custGeom>
                  <a:avLst/>
                  <a:gdLst>
                    <a:gd name="T0" fmla="*/ 127 h 127"/>
                    <a:gd name="T1" fmla="*/ 99 h 127"/>
                    <a:gd name="T2" fmla="*/ 66 h 127"/>
                    <a:gd name="T3" fmla="*/ 0 h 12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27">
                      <a:moveTo>
                        <a:pt x="0" y="127"/>
                      </a:moveTo>
                      <a:lnTo>
                        <a:pt x="0" y="99"/>
                      </a:lnTo>
                      <a:lnTo>
                        <a:pt x="0" y="6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38" name="Freeform 916"/>
                <p:cNvSpPr>
                  <a:spLocks/>
                </p:cNvSpPr>
                <p:nvPr/>
              </p:nvSpPr>
              <p:spPr bwMode="auto">
                <a:xfrm>
                  <a:off x="1045" y="1642"/>
                  <a:ext cx="5" cy="134"/>
                </a:xfrm>
                <a:custGeom>
                  <a:avLst/>
                  <a:gdLst>
                    <a:gd name="T0" fmla="*/ 0 w 5"/>
                    <a:gd name="T1" fmla="*/ 134 h 134"/>
                    <a:gd name="T2" fmla="*/ 0 w 5"/>
                    <a:gd name="T3" fmla="*/ 67 h 134"/>
                    <a:gd name="T4" fmla="*/ 5 w 5"/>
                    <a:gd name="T5" fmla="*/ 0 h 13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134">
                      <a:moveTo>
                        <a:pt x="0" y="134"/>
                      </a:moveTo>
                      <a:lnTo>
                        <a:pt x="0" y="67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39" name="Freeform 917"/>
                <p:cNvSpPr>
                  <a:spLocks/>
                </p:cNvSpPr>
                <p:nvPr/>
              </p:nvSpPr>
              <p:spPr bwMode="auto">
                <a:xfrm>
                  <a:off x="1050" y="1503"/>
                  <a:ext cx="0" cy="139"/>
                </a:xfrm>
                <a:custGeom>
                  <a:avLst/>
                  <a:gdLst>
                    <a:gd name="T0" fmla="*/ 139 h 139"/>
                    <a:gd name="T1" fmla="*/ 67 h 139"/>
                    <a:gd name="T2" fmla="*/ 0 h 139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39">
                      <a:moveTo>
                        <a:pt x="0" y="139"/>
                      </a:moveTo>
                      <a:lnTo>
                        <a:pt x="0" y="6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40" name="Freeform 918"/>
                <p:cNvSpPr>
                  <a:spLocks/>
                </p:cNvSpPr>
                <p:nvPr/>
              </p:nvSpPr>
              <p:spPr bwMode="auto">
                <a:xfrm>
                  <a:off x="1050" y="1376"/>
                  <a:ext cx="0" cy="127"/>
                </a:xfrm>
                <a:custGeom>
                  <a:avLst/>
                  <a:gdLst>
                    <a:gd name="T0" fmla="*/ 127 h 127"/>
                    <a:gd name="T1" fmla="*/ 61 h 127"/>
                    <a:gd name="T2" fmla="*/ 0 h 12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27">
                      <a:moveTo>
                        <a:pt x="0" y="127"/>
                      </a:moveTo>
                      <a:lnTo>
                        <a:pt x="0" y="6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41" name="Freeform 919"/>
                <p:cNvSpPr>
                  <a:spLocks/>
                </p:cNvSpPr>
                <p:nvPr/>
              </p:nvSpPr>
              <p:spPr bwMode="auto">
                <a:xfrm>
                  <a:off x="1050" y="1265"/>
                  <a:ext cx="0" cy="111"/>
                </a:xfrm>
                <a:custGeom>
                  <a:avLst/>
                  <a:gdLst>
                    <a:gd name="T0" fmla="*/ 111 h 111"/>
                    <a:gd name="T1" fmla="*/ 50 h 111"/>
                    <a:gd name="T2" fmla="*/ 22 h 111"/>
                    <a:gd name="T3" fmla="*/ 0 h 1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1">
                      <a:moveTo>
                        <a:pt x="0" y="111"/>
                      </a:moveTo>
                      <a:lnTo>
                        <a:pt x="0" y="50"/>
                      </a:lnTo>
                      <a:lnTo>
                        <a:pt x="0" y="2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42" name="Freeform 920"/>
                <p:cNvSpPr>
                  <a:spLocks/>
                </p:cNvSpPr>
                <p:nvPr/>
              </p:nvSpPr>
              <p:spPr bwMode="auto">
                <a:xfrm>
                  <a:off x="1050" y="1248"/>
                  <a:ext cx="0" cy="17"/>
                </a:xfrm>
                <a:custGeom>
                  <a:avLst/>
                  <a:gdLst>
                    <a:gd name="T0" fmla="*/ 17 h 17"/>
                    <a:gd name="T1" fmla="*/ 5 h 17"/>
                    <a:gd name="T2" fmla="*/ 0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43" name="Freeform 921"/>
                <p:cNvSpPr>
                  <a:spLocks/>
                </p:cNvSpPr>
                <p:nvPr/>
              </p:nvSpPr>
              <p:spPr bwMode="auto">
                <a:xfrm>
                  <a:off x="1050" y="1248"/>
                  <a:ext cx="0" cy="50"/>
                </a:xfrm>
                <a:custGeom>
                  <a:avLst/>
                  <a:gdLst>
                    <a:gd name="T0" fmla="*/ 0 h 50"/>
                    <a:gd name="T1" fmla="*/ 5 h 50"/>
                    <a:gd name="T2" fmla="*/ 17 h 50"/>
                    <a:gd name="T3" fmla="*/ 50 h 50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50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7"/>
                      </a:lnTo>
                      <a:lnTo>
                        <a:pt x="0" y="5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44" name="Freeform 922"/>
                <p:cNvSpPr>
                  <a:spLocks/>
                </p:cNvSpPr>
                <p:nvPr/>
              </p:nvSpPr>
              <p:spPr bwMode="auto">
                <a:xfrm>
                  <a:off x="1050" y="1298"/>
                  <a:ext cx="6" cy="133"/>
                </a:xfrm>
                <a:custGeom>
                  <a:avLst/>
                  <a:gdLst>
                    <a:gd name="T0" fmla="*/ 0 w 6"/>
                    <a:gd name="T1" fmla="*/ 0 h 133"/>
                    <a:gd name="T2" fmla="*/ 0 w 6"/>
                    <a:gd name="T3" fmla="*/ 28 h 133"/>
                    <a:gd name="T4" fmla="*/ 0 w 6"/>
                    <a:gd name="T5" fmla="*/ 61 h 133"/>
                    <a:gd name="T6" fmla="*/ 6 w 6"/>
                    <a:gd name="T7" fmla="*/ 133 h 13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" h="133">
                      <a:moveTo>
                        <a:pt x="0" y="0"/>
                      </a:moveTo>
                      <a:lnTo>
                        <a:pt x="0" y="28"/>
                      </a:lnTo>
                      <a:lnTo>
                        <a:pt x="0" y="61"/>
                      </a:lnTo>
                      <a:lnTo>
                        <a:pt x="6" y="13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45" name="Freeform 923"/>
                <p:cNvSpPr>
                  <a:spLocks/>
                </p:cNvSpPr>
                <p:nvPr/>
              </p:nvSpPr>
              <p:spPr bwMode="auto">
                <a:xfrm>
                  <a:off x="1056" y="1431"/>
                  <a:ext cx="0" cy="145"/>
                </a:xfrm>
                <a:custGeom>
                  <a:avLst/>
                  <a:gdLst>
                    <a:gd name="T0" fmla="*/ 0 h 145"/>
                    <a:gd name="T1" fmla="*/ 72 h 145"/>
                    <a:gd name="T2" fmla="*/ 111 h 145"/>
                    <a:gd name="T3" fmla="*/ 145 h 145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45">
                      <a:moveTo>
                        <a:pt x="0" y="0"/>
                      </a:moveTo>
                      <a:lnTo>
                        <a:pt x="0" y="72"/>
                      </a:lnTo>
                      <a:lnTo>
                        <a:pt x="0" y="111"/>
                      </a:lnTo>
                      <a:lnTo>
                        <a:pt x="0" y="14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46" name="Freeform 924"/>
                <p:cNvSpPr>
                  <a:spLocks/>
                </p:cNvSpPr>
                <p:nvPr/>
              </p:nvSpPr>
              <p:spPr bwMode="auto">
                <a:xfrm>
                  <a:off x="1056" y="1576"/>
                  <a:ext cx="0" cy="111"/>
                </a:xfrm>
                <a:custGeom>
                  <a:avLst/>
                  <a:gdLst>
                    <a:gd name="T0" fmla="*/ 0 h 111"/>
                    <a:gd name="T1" fmla="*/ 27 h 111"/>
                    <a:gd name="T2" fmla="*/ 55 h 111"/>
                    <a:gd name="T3" fmla="*/ 77 h 111"/>
                    <a:gd name="T4" fmla="*/ 111 h 111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111">
                      <a:moveTo>
                        <a:pt x="0" y="0"/>
                      </a:moveTo>
                      <a:lnTo>
                        <a:pt x="0" y="27"/>
                      </a:lnTo>
                      <a:lnTo>
                        <a:pt x="0" y="55"/>
                      </a:lnTo>
                      <a:lnTo>
                        <a:pt x="0" y="77"/>
                      </a:lnTo>
                      <a:lnTo>
                        <a:pt x="0" y="1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47" name="Freeform 925"/>
                <p:cNvSpPr>
                  <a:spLocks/>
                </p:cNvSpPr>
                <p:nvPr/>
              </p:nvSpPr>
              <p:spPr bwMode="auto">
                <a:xfrm>
                  <a:off x="1056" y="1687"/>
                  <a:ext cx="0" cy="166"/>
                </a:xfrm>
                <a:custGeom>
                  <a:avLst/>
                  <a:gdLst>
                    <a:gd name="T0" fmla="*/ 0 h 166"/>
                    <a:gd name="T1" fmla="*/ 39 h 166"/>
                    <a:gd name="T2" fmla="*/ 83 h 166"/>
                    <a:gd name="T3" fmla="*/ 127 h 166"/>
                    <a:gd name="T4" fmla="*/ 166 h 166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166">
                      <a:moveTo>
                        <a:pt x="0" y="0"/>
                      </a:moveTo>
                      <a:lnTo>
                        <a:pt x="0" y="39"/>
                      </a:lnTo>
                      <a:lnTo>
                        <a:pt x="0" y="83"/>
                      </a:lnTo>
                      <a:lnTo>
                        <a:pt x="0" y="127"/>
                      </a:lnTo>
                      <a:lnTo>
                        <a:pt x="0" y="16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48" name="Freeform 926"/>
                <p:cNvSpPr>
                  <a:spLocks/>
                </p:cNvSpPr>
                <p:nvPr/>
              </p:nvSpPr>
              <p:spPr bwMode="auto">
                <a:xfrm>
                  <a:off x="1056" y="1853"/>
                  <a:ext cx="0" cy="89"/>
                </a:xfrm>
                <a:custGeom>
                  <a:avLst/>
                  <a:gdLst>
                    <a:gd name="T0" fmla="*/ 0 h 89"/>
                    <a:gd name="T1" fmla="*/ 28 h 89"/>
                    <a:gd name="T2" fmla="*/ 45 h 89"/>
                    <a:gd name="T3" fmla="*/ 67 h 89"/>
                    <a:gd name="T4" fmla="*/ 89 h 89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89">
                      <a:moveTo>
                        <a:pt x="0" y="0"/>
                      </a:moveTo>
                      <a:lnTo>
                        <a:pt x="0" y="28"/>
                      </a:lnTo>
                      <a:lnTo>
                        <a:pt x="0" y="45"/>
                      </a:lnTo>
                      <a:lnTo>
                        <a:pt x="0" y="67"/>
                      </a:lnTo>
                      <a:lnTo>
                        <a:pt x="0" y="89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49" name="Freeform 927"/>
                <p:cNvSpPr>
                  <a:spLocks/>
                </p:cNvSpPr>
                <p:nvPr/>
              </p:nvSpPr>
              <p:spPr bwMode="auto">
                <a:xfrm>
                  <a:off x="1056" y="1942"/>
                  <a:ext cx="0" cy="133"/>
                </a:xfrm>
                <a:custGeom>
                  <a:avLst/>
                  <a:gdLst>
                    <a:gd name="T0" fmla="*/ 0 h 133"/>
                    <a:gd name="T1" fmla="*/ 33 h 133"/>
                    <a:gd name="T2" fmla="*/ 67 h 133"/>
                    <a:gd name="T3" fmla="*/ 106 h 133"/>
                    <a:gd name="T4" fmla="*/ 133 h 13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133">
                      <a:moveTo>
                        <a:pt x="0" y="0"/>
                      </a:moveTo>
                      <a:lnTo>
                        <a:pt x="0" y="33"/>
                      </a:lnTo>
                      <a:lnTo>
                        <a:pt x="0" y="67"/>
                      </a:lnTo>
                      <a:lnTo>
                        <a:pt x="0" y="106"/>
                      </a:lnTo>
                      <a:lnTo>
                        <a:pt x="0" y="13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50" name="Freeform 928"/>
                <p:cNvSpPr>
                  <a:spLocks/>
                </p:cNvSpPr>
                <p:nvPr/>
              </p:nvSpPr>
              <p:spPr bwMode="auto">
                <a:xfrm>
                  <a:off x="1056" y="2075"/>
                  <a:ext cx="6" cy="45"/>
                </a:xfrm>
                <a:custGeom>
                  <a:avLst/>
                  <a:gdLst>
                    <a:gd name="T0" fmla="*/ 0 w 6"/>
                    <a:gd name="T1" fmla="*/ 0 h 45"/>
                    <a:gd name="T2" fmla="*/ 0 w 6"/>
                    <a:gd name="T3" fmla="*/ 17 h 45"/>
                    <a:gd name="T4" fmla="*/ 0 w 6"/>
                    <a:gd name="T5" fmla="*/ 28 h 45"/>
                    <a:gd name="T6" fmla="*/ 6 w 6"/>
                    <a:gd name="T7" fmla="*/ 45 h 4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" h="45">
                      <a:moveTo>
                        <a:pt x="0" y="0"/>
                      </a:moveTo>
                      <a:lnTo>
                        <a:pt x="0" y="17"/>
                      </a:lnTo>
                      <a:lnTo>
                        <a:pt x="0" y="28"/>
                      </a:lnTo>
                      <a:lnTo>
                        <a:pt x="6" y="4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51" name="Line 929"/>
                <p:cNvSpPr>
                  <a:spLocks noChangeShapeType="1"/>
                </p:cNvSpPr>
                <p:nvPr/>
              </p:nvSpPr>
              <p:spPr bwMode="auto">
                <a:xfrm>
                  <a:off x="1062" y="2120"/>
                  <a:ext cx="0" cy="5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52" name="Freeform 930"/>
                <p:cNvSpPr>
                  <a:spLocks/>
                </p:cNvSpPr>
                <p:nvPr/>
              </p:nvSpPr>
              <p:spPr bwMode="auto">
                <a:xfrm>
                  <a:off x="1062" y="2175"/>
                  <a:ext cx="0" cy="67"/>
                </a:xfrm>
                <a:custGeom>
                  <a:avLst/>
                  <a:gdLst>
                    <a:gd name="T0" fmla="*/ 0 h 67"/>
                    <a:gd name="T1" fmla="*/ 17 h 67"/>
                    <a:gd name="T2" fmla="*/ 39 h 67"/>
                    <a:gd name="T3" fmla="*/ 56 h 67"/>
                    <a:gd name="T4" fmla="*/ 67 h 6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67">
                      <a:moveTo>
                        <a:pt x="0" y="0"/>
                      </a:moveTo>
                      <a:lnTo>
                        <a:pt x="0" y="17"/>
                      </a:lnTo>
                      <a:lnTo>
                        <a:pt x="0" y="39"/>
                      </a:lnTo>
                      <a:lnTo>
                        <a:pt x="0" y="56"/>
                      </a:lnTo>
                      <a:lnTo>
                        <a:pt x="0" y="6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53" name="Freeform 931"/>
                <p:cNvSpPr>
                  <a:spLocks/>
                </p:cNvSpPr>
                <p:nvPr/>
              </p:nvSpPr>
              <p:spPr bwMode="auto">
                <a:xfrm>
                  <a:off x="1062" y="2220"/>
                  <a:ext cx="0" cy="22"/>
                </a:xfrm>
                <a:custGeom>
                  <a:avLst/>
                  <a:gdLst>
                    <a:gd name="T0" fmla="*/ 22 h 22"/>
                    <a:gd name="T1" fmla="*/ 22 h 22"/>
                    <a:gd name="T2" fmla="*/ 17 h 22"/>
                    <a:gd name="T3" fmla="*/ 5 h 22"/>
                    <a:gd name="T4" fmla="*/ 0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22"/>
                      </a:lnTo>
                      <a:lnTo>
                        <a:pt x="0" y="17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54" name="Freeform 932"/>
                <p:cNvSpPr>
                  <a:spLocks/>
                </p:cNvSpPr>
                <p:nvPr/>
              </p:nvSpPr>
              <p:spPr bwMode="auto">
                <a:xfrm>
                  <a:off x="1062" y="2220"/>
                  <a:ext cx="0" cy="17"/>
                </a:xfrm>
                <a:custGeom>
                  <a:avLst/>
                  <a:gdLst>
                    <a:gd name="T0" fmla="*/ 0 h 17"/>
                    <a:gd name="T1" fmla="*/ 0 h 17"/>
                    <a:gd name="T2" fmla="*/ 5 h 17"/>
                    <a:gd name="T3" fmla="*/ 17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55" name="Freeform 933"/>
                <p:cNvSpPr>
                  <a:spLocks/>
                </p:cNvSpPr>
                <p:nvPr/>
              </p:nvSpPr>
              <p:spPr bwMode="auto">
                <a:xfrm>
                  <a:off x="1062" y="2220"/>
                  <a:ext cx="0" cy="17"/>
                </a:xfrm>
                <a:custGeom>
                  <a:avLst/>
                  <a:gdLst>
                    <a:gd name="T0" fmla="*/ 17 h 17"/>
                    <a:gd name="T1" fmla="*/ 17 h 17"/>
                    <a:gd name="T2" fmla="*/ 5 h 17"/>
                    <a:gd name="T3" fmla="*/ 0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56" name="Freeform 934"/>
                <p:cNvSpPr>
                  <a:spLocks/>
                </p:cNvSpPr>
                <p:nvPr/>
              </p:nvSpPr>
              <p:spPr bwMode="auto">
                <a:xfrm>
                  <a:off x="1062" y="2220"/>
                  <a:ext cx="5" cy="22"/>
                </a:xfrm>
                <a:custGeom>
                  <a:avLst/>
                  <a:gdLst>
                    <a:gd name="T0" fmla="*/ 0 w 5"/>
                    <a:gd name="T1" fmla="*/ 0 h 22"/>
                    <a:gd name="T2" fmla="*/ 0 w 5"/>
                    <a:gd name="T3" fmla="*/ 5 h 22"/>
                    <a:gd name="T4" fmla="*/ 0 w 5"/>
                    <a:gd name="T5" fmla="*/ 11 h 22"/>
                    <a:gd name="T6" fmla="*/ 5 w 5"/>
                    <a:gd name="T7" fmla="*/ 22 h 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" h="22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5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57" name="Freeform 935"/>
                <p:cNvSpPr>
                  <a:spLocks/>
                </p:cNvSpPr>
                <p:nvPr/>
              </p:nvSpPr>
              <p:spPr bwMode="auto">
                <a:xfrm>
                  <a:off x="1067" y="2242"/>
                  <a:ext cx="0" cy="17"/>
                </a:xfrm>
                <a:custGeom>
                  <a:avLst/>
                  <a:gdLst>
                    <a:gd name="T0" fmla="*/ 0 h 17"/>
                    <a:gd name="T1" fmla="*/ 11 h 17"/>
                    <a:gd name="T2" fmla="*/ 17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58" name="Freeform 936"/>
                <p:cNvSpPr>
                  <a:spLocks/>
                </p:cNvSpPr>
                <p:nvPr/>
              </p:nvSpPr>
              <p:spPr bwMode="auto">
                <a:xfrm>
                  <a:off x="1067" y="2237"/>
                  <a:ext cx="0" cy="22"/>
                </a:xfrm>
                <a:custGeom>
                  <a:avLst/>
                  <a:gdLst>
                    <a:gd name="T0" fmla="*/ 22 h 22"/>
                    <a:gd name="T1" fmla="*/ 16 h 22"/>
                    <a:gd name="T2" fmla="*/ 11 h 22"/>
                    <a:gd name="T3" fmla="*/ 5 h 22"/>
                    <a:gd name="T4" fmla="*/ 0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59" name="Freeform 937"/>
                <p:cNvSpPr>
                  <a:spLocks/>
                </p:cNvSpPr>
                <p:nvPr/>
              </p:nvSpPr>
              <p:spPr bwMode="auto">
                <a:xfrm>
                  <a:off x="1067" y="2237"/>
                  <a:ext cx="0" cy="16"/>
                </a:xfrm>
                <a:custGeom>
                  <a:avLst/>
                  <a:gdLst>
                    <a:gd name="T0" fmla="*/ 0 h 16"/>
                    <a:gd name="T1" fmla="*/ 0 h 16"/>
                    <a:gd name="T2" fmla="*/ 5 h 16"/>
                    <a:gd name="T3" fmla="*/ 16 h 16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60" name="Freeform 938"/>
                <p:cNvSpPr>
                  <a:spLocks/>
                </p:cNvSpPr>
                <p:nvPr/>
              </p:nvSpPr>
              <p:spPr bwMode="auto">
                <a:xfrm>
                  <a:off x="1067" y="2253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61" name="Freeform 939"/>
                <p:cNvSpPr>
                  <a:spLocks/>
                </p:cNvSpPr>
                <p:nvPr/>
              </p:nvSpPr>
              <p:spPr bwMode="auto">
                <a:xfrm>
                  <a:off x="1067" y="2259"/>
                  <a:ext cx="0" cy="5"/>
                </a:xfrm>
                <a:custGeom>
                  <a:avLst/>
                  <a:gdLst>
                    <a:gd name="T0" fmla="*/ 5 h 5"/>
                    <a:gd name="T1" fmla="*/ 5 h 5"/>
                    <a:gd name="T2" fmla="*/ 0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62" name="Freeform 940"/>
                <p:cNvSpPr>
                  <a:spLocks/>
                </p:cNvSpPr>
                <p:nvPr/>
              </p:nvSpPr>
              <p:spPr bwMode="auto">
                <a:xfrm>
                  <a:off x="1067" y="2242"/>
                  <a:ext cx="6" cy="17"/>
                </a:xfrm>
                <a:custGeom>
                  <a:avLst/>
                  <a:gdLst>
                    <a:gd name="T0" fmla="*/ 0 w 6"/>
                    <a:gd name="T1" fmla="*/ 17 h 17"/>
                    <a:gd name="T2" fmla="*/ 0 w 6"/>
                    <a:gd name="T3" fmla="*/ 6 h 17"/>
                    <a:gd name="T4" fmla="*/ 6 w 6"/>
                    <a:gd name="T5" fmla="*/ 0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7">
                      <a:moveTo>
                        <a:pt x="0" y="17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63" name="Freeform 941"/>
                <p:cNvSpPr>
                  <a:spLocks/>
                </p:cNvSpPr>
                <p:nvPr/>
              </p:nvSpPr>
              <p:spPr bwMode="auto">
                <a:xfrm>
                  <a:off x="1073" y="2242"/>
                  <a:ext cx="0" cy="22"/>
                </a:xfrm>
                <a:custGeom>
                  <a:avLst/>
                  <a:gdLst>
                    <a:gd name="T0" fmla="*/ 0 h 22"/>
                    <a:gd name="T1" fmla="*/ 6 h 22"/>
                    <a:gd name="T2" fmla="*/ 11 h 22"/>
                    <a:gd name="T3" fmla="*/ 17 h 22"/>
                    <a:gd name="T4" fmla="*/ 22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64" name="Freeform 942"/>
                <p:cNvSpPr>
                  <a:spLocks/>
                </p:cNvSpPr>
                <p:nvPr/>
              </p:nvSpPr>
              <p:spPr bwMode="auto">
                <a:xfrm>
                  <a:off x="1073" y="2237"/>
                  <a:ext cx="0" cy="27"/>
                </a:xfrm>
                <a:custGeom>
                  <a:avLst/>
                  <a:gdLst>
                    <a:gd name="T0" fmla="*/ 27 h 27"/>
                    <a:gd name="T1" fmla="*/ 22 h 27"/>
                    <a:gd name="T2" fmla="*/ 11 h 27"/>
                    <a:gd name="T3" fmla="*/ 5 h 27"/>
                    <a:gd name="T4" fmla="*/ 0 h 2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7">
                      <a:moveTo>
                        <a:pt x="0" y="27"/>
                      </a:move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65" name="Freeform 943"/>
                <p:cNvSpPr>
                  <a:spLocks/>
                </p:cNvSpPr>
                <p:nvPr/>
              </p:nvSpPr>
              <p:spPr bwMode="auto">
                <a:xfrm>
                  <a:off x="1073" y="2237"/>
                  <a:ext cx="0" cy="33"/>
                </a:xfrm>
                <a:custGeom>
                  <a:avLst/>
                  <a:gdLst>
                    <a:gd name="T0" fmla="*/ 0 h 33"/>
                    <a:gd name="T1" fmla="*/ 5 h 33"/>
                    <a:gd name="T2" fmla="*/ 16 h 33"/>
                    <a:gd name="T3" fmla="*/ 27 h 33"/>
                    <a:gd name="T4" fmla="*/ 33 h 3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33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6"/>
                      </a:lnTo>
                      <a:lnTo>
                        <a:pt x="0" y="27"/>
                      </a:lnTo>
                      <a:lnTo>
                        <a:pt x="0" y="3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66" name="Freeform 944"/>
                <p:cNvSpPr>
                  <a:spLocks/>
                </p:cNvSpPr>
                <p:nvPr/>
              </p:nvSpPr>
              <p:spPr bwMode="auto">
                <a:xfrm>
                  <a:off x="1073" y="2248"/>
                  <a:ext cx="0" cy="22"/>
                </a:xfrm>
                <a:custGeom>
                  <a:avLst/>
                  <a:gdLst>
                    <a:gd name="T0" fmla="*/ 22 h 22"/>
                    <a:gd name="T1" fmla="*/ 22 h 22"/>
                    <a:gd name="T2" fmla="*/ 11 h 22"/>
                    <a:gd name="T3" fmla="*/ 5 h 22"/>
                    <a:gd name="T4" fmla="*/ 0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67" name="Freeform 945"/>
                <p:cNvSpPr>
                  <a:spLocks/>
                </p:cNvSpPr>
                <p:nvPr/>
              </p:nvSpPr>
              <p:spPr bwMode="auto">
                <a:xfrm>
                  <a:off x="1073" y="2248"/>
                  <a:ext cx="0" cy="16"/>
                </a:xfrm>
                <a:custGeom>
                  <a:avLst/>
                  <a:gdLst>
                    <a:gd name="T0" fmla="*/ 0 h 16"/>
                    <a:gd name="T1" fmla="*/ 0 h 16"/>
                    <a:gd name="T2" fmla="*/ 5 h 16"/>
                    <a:gd name="T3" fmla="*/ 11 h 16"/>
                    <a:gd name="T4" fmla="*/ 16 h 16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1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68" name="Freeform 946"/>
                <p:cNvSpPr>
                  <a:spLocks/>
                </p:cNvSpPr>
                <p:nvPr/>
              </p:nvSpPr>
              <p:spPr bwMode="auto">
                <a:xfrm>
                  <a:off x="1073" y="2264"/>
                  <a:ext cx="5" cy="0"/>
                </a:xfrm>
                <a:custGeom>
                  <a:avLst/>
                  <a:gdLst>
                    <a:gd name="T0" fmla="*/ 0 w 5"/>
                    <a:gd name="T1" fmla="*/ 0 w 5"/>
                    <a:gd name="T2" fmla="*/ 5 w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69" name="Line 947"/>
                <p:cNvSpPr>
                  <a:spLocks noChangeShapeType="1"/>
                </p:cNvSpPr>
                <p:nvPr/>
              </p:nvSpPr>
              <p:spPr bwMode="auto">
                <a:xfrm>
                  <a:off x="1078" y="2264"/>
                  <a:ext cx="1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70" name="Line 948"/>
                <p:cNvSpPr>
                  <a:spLocks noChangeShapeType="1"/>
                </p:cNvSpPr>
                <p:nvPr/>
              </p:nvSpPr>
              <p:spPr bwMode="auto">
                <a:xfrm>
                  <a:off x="1078" y="2270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71" name="Freeform 949"/>
                <p:cNvSpPr>
                  <a:spLocks/>
                </p:cNvSpPr>
                <p:nvPr/>
              </p:nvSpPr>
              <p:spPr bwMode="auto">
                <a:xfrm>
                  <a:off x="1078" y="2264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72" name="Line 950"/>
                <p:cNvSpPr>
                  <a:spLocks noChangeShapeType="1"/>
                </p:cNvSpPr>
                <p:nvPr/>
              </p:nvSpPr>
              <p:spPr bwMode="auto">
                <a:xfrm flipV="1">
                  <a:off x="1078" y="2259"/>
                  <a:ext cx="1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73" name="Freeform 951"/>
                <p:cNvSpPr>
                  <a:spLocks/>
                </p:cNvSpPr>
                <p:nvPr/>
              </p:nvSpPr>
              <p:spPr bwMode="auto">
                <a:xfrm>
                  <a:off x="1078" y="2242"/>
                  <a:ext cx="0" cy="17"/>
                </a:xfrm>
                <a:custGeom>
                  <a:avLst/>
                  <a:gdLst>
                    <a:gd name="T0" fmla="*/ 17 h 17"/>
                    <a:gd name="T1" fmla="*/ 6 h 17"/>
                    <a:gd name="T2" fmla="*/ 0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74" name="Freeform 952"/>
                <p:cNvSpPr>
                  <a:spLocks/>
                </p:cNvSpPr>
                <p:nvPr/>
              </p:nvSpPr>
              <p:spPr bwMode="auto">
                <a:xfrm>
                  <a:off x="1078" y="2242"/>
                  <a:ext cx="5" cy="22"/>
                </a:xfrm>
                <a:custGeom>
                  <a:avLst/>
                  <a:gdLst>
                    <a:gd name="T0" fmla="*/ 0 w 5"/>
                    <a:gd name="T1" fmla="*/ 0 h 22"/>
                    <a:gd name="T2" fmla="*/ 0 w 5"/>
                    <a:gd name="T3" fmla="*/ 6 h 22"/>
                    <a:gd name="T4" fmla="*/ 0 w 5"/>
                    <a:gd name="T5" fmla="*/ 11 h 22"/>
                    <a:gd name="T6" fmla="*/ 5 w 5"/>
                    <a:gd name="T7" fmla="*/ 22 h 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" h="2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5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75" name="Freeform 953"/>
                <p:cNvSpPr>
                  <a:spLocks/>
                </p:cNvSpPr>
                <p:nvPr/>
              </p:nvSpPr>
              <p:spPr bwMode="auto">
                <a:xfrm>
                  <a:off x="1083" y="2264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76" name="Freeform 954"/>
                <p:cNvSpPr>
                  <a:spLocks/>
                </p:cNvSpPr>
                <p:nvPr/>
              </p:nvSpPr>
              <p:spPr bwMode="auto">
                <a:xfrm>
                  <a:off x="1083" y="2270"/>
                  <a:ext cx="0" cy="5"/>
                </a:xfrm>
                <a:custGeom>
                  <a:avLst/>
                  <a:gdLst>
                    <a:gd name="T0" fmla="*/ 5 h 5"/>
                    <a:gd name="T1" fmla="*/ 5 h 5"/>
                    <a:gd name="T2" fmla="*/ 0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77" name="Line 955"/>
                <p:cNvSpPr>
                  <a:spLocks noChangeShapeType="1"/>
                </p:cNvSpPr>
                <p:nvPr/>
              </p:nvSpPr>
              <p:spPr bwMode="auto">
                <a:xfrm flipV="1">
                  <a:off x="1083" y="2264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78" name="Freeform 956"/>
                <p:cNvSpPr>
                  <a:spLocks/>
                </p:cNvSpPr>
                <p:nvPr/>
              </p:nvSpPr>
              <p:spPr bwMode="auto">
                <a:xfrm>
                  <a:off x="1083" y="2264"/>
                  <a:ext cx="0" cy="17"/>
                </a:xfrm>
                <a:custGeom>
                  <a:avLst/>
                  <a:gdLst>
                    <a:gd name="T0" fmla="*/ 0 h 17"/>
                    <a:gd name="T1" fmla="*/ 6 h 17"/>
                    <a:gd name="T2" fmla="*/ 11 h 17"/>
                    <a:gd name="T3" fmla="*/ 17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79" name="Freeform 957"/>
                <p:cNvSpPr>
                  <a:spLocks/>
                </p:cNvSpPr>
                <p:nvPr/>
              </p:nvSpPr>
              <p:spPr bwMode="auto">
                <a:xfrm>
                  <a:off x="1083" y="2259"/>
                  <a:ext cx="0" cy="22"/>
                </a:xfrm>
                <a:custGeom>
                  <a:avLst/>
                  <a:gdLst>
                    <a:gd name="T0" fmla="*/ 22 h 22"/>
                    <a:gd name="T1" fmla="*/ 16 h 22"/>
                    <a:gd name="T2" fmla="*/ 11 h 22"/>
                    <a:gd name="T3" fmla="*/ 5 h 22"/>
                    <a:gd name="T4" fmla="*/ 0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80" name="Freeform 958"/>
                <p:cNvSpPr>
                  <a:spLocks/>
                </p:cNvSpPr>
                <p:nvPr/>
              </p:nvSpPr>
              <p:spPr bwMode="auto">
                <a:xfrm>
                  <a:off x="1083" y="2259"/>
                  <a:ext cx="6" cy="0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81" name="Line 959"/>
                <p:cNvSpPr>
                  <a:spLocks noChangeShapeType="1"/>
                </p:cNvSpPr>
                <p:nvPr/>
              </p:nvSpPr>
              <p:spPr bwMode="auto">
                <a:xfrm>
                  <a:off x="1089" y="2259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82" name="Line 960"/>
                <p:cNvSpPr>
                  <a:spLocks noChangeShapeType="1"/>
                </p:cNvSpPr>
                <p:nvPr/>
              </p:nvSpPr>
              <p:spPr bwMode="auto">
                <a:xfrm flipV="1">
                  <a:off x="1089" y="2253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83" name="Freeform 961"/>
                <p:cNvSpPr>
                  <a:spLocks/>
                </p:cNvSpPr>
                <p:nvPr/>
              </p:nvSpPr>
              <p:spPr bwMode="auto">
                <a:xfrm>
                  <a:off x="1089" y="2253"/>
                  <a:ext cx="0" cy="17"/>
                </a:xfrm>
                <a:custGeom>
                  <a:avLst/>
                  <a:gdLst>
                    <a:gd name="T0" fmla="*/ 0 h 17"/>
                    <a:gd name="T1" fmla="*/ 6 h 17"/>
                    <a:gd name="T2" fmla="*/ 11 h 17"/>
                    <a:gd name="T3" fmla="*/ 17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84" name="Freeform 962"/>
                <p:cNvSpPr>
                  <a:spLocks/>
                </p:cNvSpPr>
                <p:nvPr/>
              </p:nvSpPr>
              <p:spPr bwMode="auto">
                <a:xfrm>
                  <a:off x="1089" y="2264"/>
                  <a:ext cx="0" cy="6"/>
                </a:xfrm>
                <a:custGeom>
                  <a:avLst/>
                  <a:gdLst>
                    <a:gd name="T0" fmla="*/ 6 h 6"/>
                    <a:gd name="T1" fmla="*/ 6 h 6"/>
                    <a:gd name="T2" fmla="*/ 0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85" name="Freeform 963"/>
                <p:cNvSpPr>
                  <a:spLocks/>
                </p:cNvSpPr>
                <p:nvPr/>
              </p:nvSpPr>
              <p:spPr bwMode="auto">
                <a:xfrm>
                  <a:off x="1089" y="2253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86" name="Freeform 964"/>
                <p:cNvSpPr>
                  <a:spLocks/>
                </p:cNvSpPr>
                <p:nvPr/>
              </p:nvSpPr>
              <p:spPr bwMode="auto">
                <a:xfrm>
                  <a:off x="1089" y="2253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87" name="Freeform 965"/>
                <p:cNvSpPr>
                  <a:spLocks/>
                </p:cNvSpPr>
                <p:nvPr/>
              </p:nvSpPr>
              <p:spPr bwMode="auto">
                <a:xfrm>
                  <a:off x="1095" y="2259"/>
                  <a:ext cx="0" cy="16"/>
                </a:xfrm>
                <a:custGeom>
                  <a:avLst/>
                  <a:gdLst>
                    <a:gd name="T0" fmla="*/ 0 h 16"/>
                    <a:gd name="T1" fmla="*/ 5 h 16"/>
                    <a:gd name="T2" fmla="*/ 16 h 1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6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88" name="Freeform 966"/>
                <p:cNvSpPr>
                  <a:spLocks/>
                </p:cNvSpPr>
                <p:nvPr/>
              </p:nvSpPr>
              <p:spPr bwMode="auto">
                <a:xfrm>
                  <a:off x="1095" y="2275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89" name="Freeform 967"/>
                <p:cNvSpPr>
                  <a:spLocks/>
                </p:cNvSpPr>
                <p:nvPr/>
              </p:nvSpPr>
              <p:spPr bwMode="auto">
                <a:xfrm>
                  <a:off x="1095" y="2264"/>
                  <a:ext cx="0" cy="22"/>
                </a:xfrm>
                <a:custGeom>
                  <a:avLst/>
                  <a:gdLst>
                    <a:gd name="T0" fmla="*/ 22 h 22"/>
                    <a:gd name="T1" fmla="*/ 17 h 22"/>
                    <a:gd name="T2" fmla="*/ 11 h 22"/>
                    <a:gd name="T3" fmla="*/ 6 h 22"/>
                    <a:gd name="T4" fmla="*/ 0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90" name="Line 968"/>
                <p:cNvSpPr>
                  <a:spLocks noChangeShapeType="1"/>
                </p:cNvSpPr>
                <p:nvPr/>
              </p:nvSpPr>
              <p:spPr bwMode="auto">
                <a:xfrm flipV="1">
                  <a:off x="1095" y="2259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91" name="Freeform 969"/>
                <p:cNvSpPr>
                  <a:spLocks/>
                </p:cNvSpPr>
                <p:nvPr/>
              </p:nvSpPr>
              <p:spPr bwMode="auto">
                <a:xfrm>
                  <a:off x="1095" y="2242"/>
                  <a:ext cx="0" cy="17"/>
                </a:xfrm>
                <a:custGeom>
                  <a:avLst/>
                  <a:gdLst>
                    <a:gd name="T0" fmla="*/ 17 h 17"/>
                    <a:gd name="T1" fmla="*/ 6 h 17"/>
                    <a:gd name="T2" fmla="*/ 0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92" name="Freeform 970"/>
                <p:cNvSpPr>
                  <a:spLocks/>
                </p:cNvSpPr>
                <p:nvPr/>
              </p:nvSpPr>
              <p:spPr bwMode="auto">
                <a:xfrm>
                  <a:off x="1095" y="2242"/>
                  <a:ext cx="5" cy="17"/>
                </a:xfrm>
                <a:custGeom>
                  <a:avLst/>
                  <a:gdLst>
                    <a:gd name="T0" fmla="*/ 0 w 5"/>
                    <a:gd name="T1" fmla="*/ 0 h 17"/>
                    <a:gd name="T2" fmla="*/ 0 w 5"/>
                    <a:gd name="T3" fmla="*/ 0 h 17"/>
                    <a:gd name="T4" fmla="*/ 0 w 5"/>
                    <a:gd name="T5" fmla="*/ 6 h 17"/>
                    <a:gd name="T6" fmla="*/ 5 w 5"/>
                    <a:gd name="T7" fmla="*/ 11 h 17"/>
                    <a:gd name="T8" fmla="*/ 5 w 5"/>
                    <a:gd name="T9" fmla="*/ 17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5" y="11"/>
                      </a:lnTo>
                      <a:lnTo>
                        <a:pt x="5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93" name="Freeform 971"/>
                <p:cNvSpPr>
                  <a:spLocks/>
                </p:cNvSpPr>
                <p:nvPr/>
              </p:nvSpPr>
              <p:spPr bwMode="auto">
                <a:xfrm>
                  <a:off x="1100" y="2248"/>
                  <a:ext cx="0" cy="11"/>
                </a:xfrm>
                <a:custGeom>
                  <a:avLst/>
                  <a:gdLst>
                    <a:gd name="T0" fmla="*/ 11 h 11"/>
                    <a:gd name="T1" fmla="*/ 11 h 11"/>
                    <a:gd name="T2" fmla="*/ 5 h 11"/>
                    <a:gd name="T3" fmla="*/ 0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94" name="Freeform 972"/>
                <p:cNvSpPr>
                  <a:spLocks/>
                </p:cNvSpPr>
                <p:nvPr/>
              </p:nvSpPr>
              <p:spPr bwMode="auto">
                <a:xfrm>
                  <a:off x="1100" y="2248"/>
                  <a:ext cx="0" cy="16"/>
                </a:xfrm>
                <a:custGeom>
                  <a:avLst/>
                  <a:gdLst>
                    <a:gd name="T0" fmla="*/ 0 h 16"/>
                    <a:gd name="T1" fmla="*/ 0 h 16"/>
                    <a:gd name="T2" fmla="*/ 5 h 16"/>
                    <a:gd name="T3" fmla="*/ 16 h 16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95" name="Line 973"/>
                <p:cNvSpPr>
                  <a:spLocks noChangeShapeType="1"/>
                </p:cNvSpPr>
                <p:nvPr/>
              </p:nvSpPr>
              <p:spPr bwMode="auto">
                <a:xfrm>
                  <a:off x="1100" y="2264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96" name="Line 974"/>
                <p:cNvSpPr>
                  <a:spLocks noChangeShapeType="1"/>
                </p:cNvSpPr>
                <p:nvPr/>
              </p:nvSpPr>
              <p:spPr bwMode="auto">
                <a:xfrm>
                  <a:off x="1100" y="2270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97" name="Freeform 975"/>
                <p:cNvSpPr>
                  <a:spLocks/>
                </p:cNvSpPr>
                <p:nvPr/>
              </p:nvSpPr>
              <p:spPr bwMode="auto">
                <a:xfrm>
                  <a:off x="1100" y="2264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98" name="Freeform 976"/>
                <p:cNvSpPr>
                  <a:spLocks/>
                </p:cNvSpPr>
                <p:nvPr/>
              </p:nvSpPr>
              <p:spPr bwMode="auto">
                <a:xfrm>
                  <a:off x="1100" y="2264"/>
                  <a:ext cx="6" cy="0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99" name="Line 977"/>
                <p:cNvSpPr>
                  <a:spLocks noChangeShapeType="1"/>
                </p:cNvSpPr>
                <p:nvPr/>
              </p:nvSpPr>
              <p:spPr bwMode="auto">
                <a:xfrm>
                  <a:off x="1106" y="2264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00" name="Freeform 978"/>
                <p:cNvSpPr>
                  <a:spLocks/>
                </p:cNvSpPr>
                <p:nvPr/>
              </p:nvSpPr>
              <p:spPr bwMode="auto">
                <a:xfrm>
                  <a:off x="1106" y="2253"/>
                  <a:ext cx="0" cy="17"/>
                </a:xfrm>
                <a:custGeom>
                  <a:avLst/>
                  <a:gdLst>
                    <a:gd name="T0" fmla="*/ 17 h 17"/>
                    <a:gd name="T1" fmla="*/ 11 h 17"/>
                    <a:gd name="T2" fmla="*/ 6 h 17"/>
                    <a:gd name="T3" fmla="*/ 0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01" name="Freeform 979"/>
                <p:cNvSpPr>
                  <a:spLocks/>
                </p:cNvSpPr>
                <p:nvPr/>
              </p:nvSpPr>
              <p:spPr bwMode="auto">
                <a:xfrm>
                  <a:off x="1106" y="2253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02" name="Line 980"/>
                <p:cNvSpPr>
                  <a:spLocks noChangeShapeType="1"/>
                </p:cNvSpPr>
                <p:nvPr/>
              </p:nvSpPr>
              <p:spPr bwMode="auto">
                <a:xfrm>
                  <a:off x="1106" y="2259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03" name="Line 981"/>
                <p:cNvSpPr>
                  <a:spLocks noChangeShapeType="1"/>
                </p:cNvSpPr>
                <p:nvPr/>
              </p:nvSpPr>
              <p:spPr bwMode="auto">
                <a:xfrm flipV="1">
                  <a:off x="1106" y="2253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04" name="Freeform 982"/>
                <p:cNvSpPr>
                  <a:spLocks/>
                </p:cNvSpPr>
                <p:nvPr/>
              </p:nvSpPr>
              <p:spPr bwMode="auto">
                <a:xfrm>
                  <a:off x="1106" y="2253"/>
                  <a:ext cx="5" cy="0"/>
                </a:xfrm>
                <a:custGeom>
                  <a:avLst/>
                  <a:gdLst>
                    <a:gd name="T0" fmla="*/ 0 w 5"/>
                    <a:gd name="T1" fmla="*/ 0 w 5"/>
                    <a:gd name="T2" fmla="*/ 5 w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05" name="Freeform 983"/>
                <p:cNvSpPr>
                  <a:spLocks/>
                </p:cNvSpPr>
                <p:nvPr/>
              </p:nvSpPr>
              <p:spPr bwMode="auto">
                <a:xfrm>
                  <a:off x="1111" y="2253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06" name="Freeform 984"/>
                <p:cNvSpPr>
                  <a:spLocks/>
                </p:cNvSpPr>
                <p:nvPr/>
              </p:nvSpPr>
              <p:spPr bwMode="auto">
                <a:xfrm>
                  <a:off x="1111" y="2259"/>
                  <a:ext cx="0" cy="5"/>
                </a:xfrm>
                <a:custGeom>
                  <a:avLst/>
                  <a:gdLst>
                    <a:gd name="T0" fmla="*/ 5 h 5"/>
                    <a:gd name="T1" fmla="*/ 5 h 5"/>
                    <a:gd name="T2" fmla="*/ 0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07" name="Freeform 985"/>
                <p:cNvSpPr>
                  <a:spLocks/>
                </p:cNvSpPr>
                <p:nvPr/>
              </p:nvSpPr>
              <p:spPr bwMode="auto">
                <a:xfrm>
                  <a:off x="1111" y="2259"/>
                  <a:ext cx="0" cy="5"/>
                </a:xfrm>
                <a:custGeom>
                  <a:avLst/>
                  <a:gdLst>
                    <a:gd name="T0" fmla="*/ 0 h 5"/>
                    <a:gd name="T1" fmla="*/ 0 h 5"/>
                    <a:gd name="T2" fmla="*/ 5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08" name="Line 986"/>
                <p:cNvSpPr>
                  <a:spLocks noChangeShapeType="1"/>
                </p:cNvSpPr>
                <p:nvPr/>
              </p:nvSpPr>
              <p:spPr bwMode="auto">
                <a:xfrm>
                  <a:off x="1111" y="2264"/>
                  <a:ext cx="1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09" name="Freeform 987"/>
                <p:cNvSpPr>
                  <a:spLocks/>
                </p:cNvSpPr>
                <p:nvPr/>
              </p:nvSpPr>
              <p:spPr bwMode="auto">
                <a:xfrm>
                  <a:off x="1111" y="2253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10" name="Freeform 988"/>
                <p:cNvSpPr>
                  <a:spLocks/>
                </p:cNvSpPr>
                <p:nvPr/>
              </p:nvSpPr>
              <p:spPr bwMode="auto">
                <a:xfrm>
                  <a:off x="1111" y="2253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11" name="Freeform 989"/>
                <p:cNvSpPr>
                  <a:spLocks/>
                </p:cNvSpPr>
                <p:nvPr/>
              </p:nvSpPr>
              <p:spPr bwMode="auto">
                <a:xfrm>
                  <a:off x="1111" y="2259"/>
                  <a:ext cx="6" cy="5"/>
                </a:xfrm>
                <a:custGeom>
                  <a:avLst/>
                  <a:gdLst>
                    <a:gd name="T0" fmla="*/ 0 w 6"/>
                    <a:gd name="T1" fmla="*/ 5 h 5"/>
                    <a:gd name="T2" fmla="*/ 0 w 6"/>
                    <a:gd name="T3" fmla="*/ 0 h 5"/>
                    <a:gd name="T4" fmla="*/ 6 w 6"/>
                    <a:gd name="T5" fmla="*/ 0 h 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12" name="Freeform 990"/>
                <p:cNvSpPr>
                  <a:spLocks/>
                </p:cNvSpPr>
                <p:nvPr/>
              </p:nvSpPr>
              <p:spPr bwMode="auto">
                <a:xfrm>
                  <a:off x="1117" y="2259"/>
                  <a:ext cx="0" cy="16"/>
                </a:xfrm>
                <a:custGeom>
                  <a:avLst/>
                  <a:gdLst>
                    <a:gd name="T0" fmla="*/ 0 h 16"/>
                    <a:gd name="T1" fmla="*/ 5 h 16"/>
                    <a:gd name="T2" fmla="*/ 11 h 16"/>
                    <a:gd name="T3" fmla="*/ 16 h 16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6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13" name="Freeform 991"/>
                <p:cNvSpPr>
                  <a:spLocks/>
                </p:cNvSpPr>
                <p:nvPr/>
              </p:nvSpPr>
              <p:spPr bwMode="auto">
                <a:xfrm>
                  <a:off x="1117" y="2248"/>
                  <a:ext cx="0" cy="27"/>
                </a:xfrm>
                <a:custGeom>
                  <a:avLst/>
                  <a:gdLst>
                    <a:gd name="T0" fmla="*/ 27 h 27"/>
                    <a:gd name="T1" fmla="*/ 22 h 27"/>
                    <a:gd name="T2" fmla="*/ 11 h 27"/>
                    <a:gd name="T3" fmla="*/ 5 h 27"/>
                    <a:gd name="T4" fmla="*/ 0 h 2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7">
                      <a:moveTo>
                        <a:pt x="0" y="27"/>
                      </a:move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14" name="Freeform 992"/>
                <p:cNvSpPr>
                  <a:spLocks/>
                </p:cNvSpPr>
                <p:nvPr/>
              </p:nvSpPr>
              <p:spPr bwMode="auto">
                <a:xfrm>
                  <a:off x="1117" y="2248"/>
                  <a:ext cx="0" cy="16"/>
                </a:xfrm>
                <a:custGeom>
                  <a:avLst/>
                  <a:gdLst>
                    <a:gd name="T0" fmla="*/ 0 h 16"/>
                    <a:gd name="T1" fmla="*/ 0 h 16"/>
                    <a:gd name="T2" fmla="*/ 5 h 16"/>
                    <a:gd name="T3" fmla="*/ 11 h 16"/>
                    <a:gd name="T4" fmla="*/ 16 h 16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1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15" name="Line 993"/>
                <p:cNvSpPr>
                  <a:spLocks noChangeShapeType="1"/>
                </p:cNvSpPr>
                <p:nvPr/>
              </p:nvSpPr>
              <p:spPr bwMode="auto">
                <a:xfrm>
                  <a:off x="1117" y="2264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16" name="Freeform 994"/>
                <p:cNvSpPr>
                  <a:spLocks/>
                </p:cNvSpPr>
                <p:nvPr/>
              </p:nvSpPr>
              <p:spPr bwMode="auto">
                <a:xfrm>
                  <a:off x="1117" y="2242"/>
                  <a:ext cx="0" cy="28"/>
                </a:xfrm>
                <a:custGeom>
                  <a:avLst/>
                  <a:gdLst>
                    <a:gd name="T0" fmla="*/ 28 h 28"/>
                    <a:gd name="T1" fmla="*/ 22 h 28"/>
                    <a:gd name="T2" fmla="*/ 11 h 28"/>
                    <a:gd name="T3" fmla="*/ 6 h 28"/>
                    <a:gd name="T4" fmla="*/ 0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28"/>
                      </a:move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5539" name="Group 1196"/>
              <p:cNvGrpSpPr>
                <a:grpSpLocks/>
              </p:cNvGrpSpPr>
              <p:nvPr/>
            </p:nvGrpSpPr>
            <p:grpSpPr bwMode="auto">
              <a:xfrm>
                <a:off x="1117" y="1598"/>
                <a:ext cx="188" cy="683"/>
                <a:chOff x="1117" y="1598"/>
                <a:chExt cx="188" cy="683"/>
              </a:xfrm>
            </p:grpSpPr>
            <p:sp>
              <p:nvSpPr>
                <p:cNvPr id="7617" name="Freeform 996"/>
                <p:cNvSpPr>
                  <a:spLocks/>
                </p:cNvSpPr>
                <p:nvPr/>
              </p:nvSpPr>
              <p:spPr bwMode="auto">
                <a:xfrm>
                  <a:off x="1117" y="2242"/>
                  <a:ext cx="5" cy="22"/>
                </a:xfrm>
                <a:custGeom>
                  <a:avLst/>
                  <a:gdLst>
                    <a:gd name="T0" fmla="*/ 0 w 5"/>
                    <a:gd name="T1" fmla="*/ 0 h 22"/>
                    <a:gd name="T2" fmla="*/ 0 w 5"/>
                    <a:gd name="T3" fmla="*/ 6 h 22"/>
                    <a:gd name="T4" fmla="*/ 0 w 5"/>
                    <a:gd name="T5" fmla="*/ 11 h 22"/>
                    <a:gd name="T6" fmla="*/ 5 w 5"/>
                    <a:gd name="T7" fmla="*/ 17 h 22"/>
                    <a:gd name="T8" fmla="*/ 5 w 5"/>
                    <a:gd name="T9" fmla="*/ 22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2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5" y="17"/>
                      </a:lnTo>
                      <a:lnTo>
                        <a:pt x="5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18" name="Freeform 997"/>
                <p:cNvSpPr>
                  <a:spLocks/>
                </p:cNvSpPr>
                <p:nvPr/>
              </p:nvSpPr>
              <p:spPr bwMode="auto">
                <a:xfrm>
                  <a:off x="1122" y="2253"/>
                  <a:ext cx="0" cy="11"/>
                </a:xfrm>
                <a:custGeom>
                  <a:avLst/>
                  <a:gdLst>
                    <a:gd name="T0" fmla="*/ 11 h 11"/>
                    <a:gd name="T1" fmla="*/ 11 h 11"/>
                    <a:gd name="T2" fmla="*/ 6 h 11"/>
                    <a:gd name="T3" fmla="*/ 0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19" name="Freeform 998"/>
                <p:cNvSpPr>
                  <a:spLocks/>
                </p:cNvSpPr>
                <p:nvPr/>
              </p:nvSpPr>
              <p:spPr bwMode="auto">
                <a:xfrm>
                  <a:off x="1122" y="2253"/>
                  <a:ext cx="0" cy="17"/>
                </a:xfrm>
                <a:custGeom>
                  <a:avLst/>
                  <a:gdLst>
                    <a:gd name="T0" fmla="*/ 0 h 17"/>
                    <a:gd name="T1" fmla="*/ 6 h 17"/>
                    <a:gd name="T2" fmla="*/ 17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20" name="Freeform 999"/>
                <p:cNvSpPr>
                  <a:spLocks/>
                </p:cNvSpPr>
                <p:nvPr/>
              </p:nvSpPr>
              <p:spPr bwMode="auto">
                <a:xfrm>
                  <a:off x="1122" y="2270"/>
                  <a:ext cx="0" cy="11"/>
                </a:xfrm>
                <a:custGeom>
                  <a:avLst/>
                  <a:gdLst>
                    <a:gd name="T0" fmla="*/ 0 h 11"/>
                    <a:gd name="T1" fmla="*/ 5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21" name="Freeform 1000"/>
                <p:cNvSpPr>
                  <a:spLocks/>
                </p:cNvSpPr>
                <p:nvPr/>
              </p:nvSpPr>
              <p:spPr bwMode="auto">
                <a:xfrm>
                  <a:off x="1122" y="2259"/>
                  <a:ext cx="0" cy="22"/>
                </a:xfrm>
                <a:custGeom>
                  <a:avLst/>
                  <a:gdLst>
                    <a:gd name="T0" fmla="*/ 22 h 22"/>
                    <a:gd name="T1" fmla="*/ 16 h 22"/>
                    <a:gd name="T2" fmla="*/ 11 h 22"/>
                    <a:gd name="T3" fmla="*/ 5 h 22"/>
                    <a:gd name="T4" fmla="*/ 0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22" name="Freeform 1001"/>
                <p:cNvSpPr>
                  <a:spLocks/>
                </p:cNvSpPr>
                <p:nvPr/>
              </p:nvSpPr>
              <p:spPr bwMode="auto">
                <a:xfrm>
                  <a:off x="1122" y="2259"/>
                  <a:ext cx="0" cy="5"/>
                </a:xfrm>
                <a:custGeom>
                  <a:avLst/>
                  <a:gdLst>
                    <a:gd name="T0" fmla="*/ 0 h 5"/>
                    <a:gd name="T1" fmla="*/ 0 h 5"/>
                    <a:gd name="T2" fmla="*/ 5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23" name="Freeform 1002"/>
                <p:cNvSpPr>
                  <a:spLocks/>
                </p:cNvSpPr>
                <p:nvPr/>
              </p:nvSpPr>
              <p:spPr bwMode="auto">
                <a:xfrm>
                  <a:off x="1122" y="2253"/>
                  <a:ext cx="6" cy="11"/>
                </a:xfrm>
                <a:custGeom>
                  <a:avLst/>
                  <a:gdLst>
                    <a:gd name="T0" fmla="*/ 0 w 6"/>
                    <a:gd name="T1" fmla="*/ 11 h 11"/>
                    <a:gd name="T2" fmla="*/ 0 w 6"/>
                    <a:gd name="T3" fmla="*/ 6 h 11"/>
                    <a:gd name="T4" fmla="*/ 6 w 6"/>
                    <a:gd name="T5" fmla="*/ 0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24" name="Line 1003"/>
                <p:cNvSpPr>
                  <a:spLocks noChangeShapeType="1"/>
                </p:cNvSpPr>
                <p:nvPr/>
              </p:nvSpPr>
              <p:spPr bwMode="auto">
                <a:xfrm flipV="1">
                  <a:off x="1128" y="2248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25" name="Line 1004"/>
                <p:cNvSpPr>
                  <a:spLocks noChangeShapeType="1"/>
                </p:cNvSpPr>
                <p:nvPr/>
              </p:nvSpPr>
              <p:spPr bwMode="auto">
                <a:xfrm>
                  <a:off x="1128" y="2248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26" name="Freeform 1005"/>
                <p:cNvSpPr>
                  <a:spLocks/>
                </p:cNvSpPr>
                <p:nvPr/>
              </p:nvSpPr>
              <p:spPr bwMode="auto">
                <a:xfrm>
                  <a:off x="1128" y="2253"/>
                  <a:ext cx="0" cy="17"/>
                </a:xfrm>
                <a:custGeom>
                  <a:avLst/>
                  <a:gdLst>
                    <a:gd name="T0" fmla="*/ 0 h 17"/>
                    <a:gd name="T1" fmla="*/ 11 h 17"/>
                    <a:gd name="T2" fmla="*/ 17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27" name="Freeform 1006"/>
                <p:cNvSpPr>
                  <a:spLocks/>
                </p:cNvSpPr>
                <p:nvPr/>
              </p:nvSpPr>
              <p:spPr bwMode="auto">
                <a:xfrm>
                  <a:off x="1128" y="2248"/>
                  <a:ext cx="0" cy="22"/>
                </a:xfrm>
                <a:custGeom>
                  <a:avLst/>
                  <a:gdLst>
                    <a:gd name="T0" fmla="*/ 22 h 22"/>
                    <a:gd name="T1" fmla="*/ 16 h 22"/>
                    <a:gd name="T2" fmla="*/ 11 h 22"/>
                    <a:gd name="T3" fmla="*/ 5 h 22"/>
                    <a:gd name="T4" fmla="*/ 0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28" name="Freeform 1007"/>
                <p:cNvSpPr>
                  <a:spLocks/>
                </p:cNvSpPr>
                <p:nvPr/>
              </p:nvSpPr>
              <p:spPr bwMode="auto">
                <a:xfrm>
                  <a:off x="1128" y="2248"/>
                  <a:ext cx="0" cy="22"/>
                </a:xfrm>
                <a:custGeom>
                  <a:avLst/>
                  <a:gdLst>
                    <a:gd name="T0" fmla="*/ 0 h 22"/>
                    <a:gd name="T1" fmla="*/ 5 h 22"/>
                    <a:gd name="T2" fmla="*/ 11 h 22"/>
                    <a:gd name="T3" fmla="*/ 16 h 22"/>
                    <a:gd name="T4" fmla="*/ 22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6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29" name="Freeform 1008"/>
                <p:cNvSpPr>
                  <a:spLocks/>
                </p:cNvSpPr>
                <p:nvPr/>
              </p:nvSpPr>
              <p:spPr bwMode="auto">
                <a:xfrm>
                  <a:off x="1128" y="2253"/>
                  <a:ext cx="5" cy="17"/>
                </a:xfrm>
                <a:custGeom>
                  <a:avLst/>
                  <a:gdLst>
                    <a:gd name="T0" fmla="*/ 0 w 5"/>
                    <a:gd name="T1" fmla="*/ 17 h 17"/>
                    <a:gd name="T2" fmla="*/ 0 w 5"/>
                    <a:gd name="T3" fmla="*/ 17 h 17"/>
                    <a:gd name="T4" fmla="*/ 0 w 5"/>
                    <a:gd name="T5" fmla="*/ 11 h 17"/>
                    <a:gd name="T6" fmla="*/ 5 w 5"/>
                    <a:gd name="T7" fmla="*/ 0 h 1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" h="17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30" name="Line 1009"/>
                <p:cNvSpPr>
                  <a:spLocks noChangeShapeType="1"/>
                </p:cNvSpPr>
                <p:nvPr/>
              </p:nvSpPr>
              <p:spPr bwMode="auto">
                <a:xfrm flipV="1">
                  <a:off x="1133" y="2248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31" name="Freeform 1010"/>
                <p:cNvSpPr>
                  <a:spLocks/>
                </p:cNvSpPr>
                <p:nvPr/>
              </p:nvSpPr>
              <p:spPr bwMode="auto">
                <a:xfrm>
                  <a:off x="1133" y="2248"/>
                  <a:ext cx="0" cy="27"/>
                </a:xfrm>
                <a:custGeom>
                  <a:avLst/>
                  <a:gdLst>
                    <a:gd name="T0" fmla="*/ 0 h 27"/>
                    <a:gd name="T1" fmla="*/ 5 h 27"/>
                    <a:gd name="T2" fmla="*/ 16 h 27"/>
                    <a:gd name="T3" fmla="*/ 22 h 27"/>
                    <a:gd name="T4" fmla="*/ 27 h 2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7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0" y="2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32" name="Freeform 1011"/>
                <p:cNvSpPr>
                  <a:spLocks/>
                </p:cNvSpPr>
                <p:nvPr/>
              </p:nvSpPr>
              <p:spPr bwMode="auto">
                <a:xfrm>
                  <a:off x="1133" y="2259"/>
                  <a:ext cx="0" cy="16"/>
                </a:xfrm>
                <a:custGeom>
                  <a:avLst/>
                  <a:gdLst>
                    <a:gd name="T0" fmla="*/ 16 h 16"/>
                    <a:gd name="T1" fmla="*/ 16 h 16"/>
                    <a:gd name="T2" fmla="*/ 11 h 16"/>
                    <a:gd name="T3" fmla="*/ 5 h 16"/>
                    <a:gd name="T4" fmla="*/ 0 h 16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16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33" name="Freeform 1012"/>
                <p:cNvSpPr>
                  <a:spLocks/>
                </p:cNvSpPr>
                <p:nvPr/>
              </p:nvSpPr>
              <p:spPr bwMode="auto">
                <a:xfrm>
                  <a:off x="1133" y="2259"/>
                  <a:ext cx="0" cy="16"/>
                </a:xfrm>
                <a:custGeom>
                  <a:avLst/>
                  <a:gdLst>
                    <a:gd name="T0" fmla="*/ 0 h 16"/>
                    <a:gd name="T1" fmla="*/ 5 h 16"/>
                    <a:gd name="T2" fmla="*/ 11 h 16"/>
                    <a:gd name="T3" fmla="*/ 16 h 16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6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34" name="Freeform 1013"/>
                <p:cNvSpPr>
                  <a:spLocks/>
                </p:cNvSpPr>
                <p:nvPr/>
              </p:nvSpPr>
              <p:spPr bwMode="auto">
                <a:xfrm>
                  <a:off x="1133" y="2237"/>
                  <a:ext cx="0" cy="38"/>
                </a:xfrm>
                <a:custGeom>
                  <a:avLst/>
                  <a:gdLst>
                    <a:gd name="T0" fmla="*/ 38 h 38"/>
                    <a:gd name="T1" fmla="*/ 33 h 38"/>
                    <a:gd name="T2" fmla="*/ 16 h 38"/>
                    <a:gd name="T3" fmla="*/ 5 h 38"/>
                    <a:gd name="T4" fmla="*/ 0 h 3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38">
                      <a:moveTo>
                        <a:pt x="0" y="38"/>
                      </a:moveTo>
                      <a:lnTo>
                        <a:pt x="0" y="33"/>
                      </a:lnTo>
                      <a:lnTo>
                        <a:pt x="0" y="16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35" name="Freeform 1014"/>
                <p:cNvSpPr>
                  <a:spLocks/>
                </p:cNvSpPr>
                <p:nvPr/>
              </p:nvSpPr>
              <p:spPr bwMode="auto">
                <a:xfrm>
                  <a:off x="1133" y="2237"/>
                  <a:ext cx="6" cy="22"/>
                </a:xfrm>
                <a:custGeom>
                  <a:avLst/>
                  <a:gdLst>
                    <a:gd name="T0" fmla="*/ 0 w 6"/>
                    <a:gd name="T1" fmla="*/ 0 h 22"/>
                    <a:gd name="T2" fmla="*/ 0 w 6"/>
                    <a:gd name="T3" fmla="*/ 0 h 22"/>
                    <a:gd name="T4" fmla="*/ 0 w 6"/>
                    <a:gd name="T5" fmla="*/ 11 h 22"/>
                    <a:gd name="T6" fmla="*/ 6 w 6"/>
                    <a:gd name="T7" fmla="*/ 16 h 22"/>
                    <a:gd name="T8" fmla="*/ 6 w 6"/>
                    <a:gd name="T9" fmla="*/ 22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2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6" y="16"/>
                      </a:lnTo>
                      <a:lnTo>
                        <a:pt x="6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36" name="Freeform 1015"/>
                <p:cNvSpPr>
                  <a:spLocks/>
                </p:cNvSpPr>
                <p:nvPr/>
              </p:nvSpPr>
              <p:spPr bwMode="auto">
                <a:xfrm>
                  <a:off x="1139" y="2248"/>
                  <a:ext cx="0" cy="11"/>
                </a:xfrm>
                <a:custGeom>
                  <a:avLst/>
                  <a:gdLst>
                    <a:gd name="T0" fmla="*/ 11 h 11"/>
                    <a:gd name="T1" fmla="*/ 11 h 11"/>
                    <a:gd name="T2" fmla="*/ 5 h 11"/>
                    <a:gd name="T3" fmla="*/ 0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37" name="Freeform 1016"/>
                <p:cNvSpPr>
                  <a:spLocks/>
                </p:cNvSpPr>
                <p:nvPr/>
              </p:nvSpPr>
              <p:spPr bwMode="auto">
                <a:xfrm>
                  <a:off x="1139" y="2248"/>
                  <a:ext cx="0" cy="11"/>
                </a:xfrm>
                <a:custGeom>
                  <a:avLst/>
                  <a:gdLst>
                    <a:gd name="T0" fmla="*/ 0 h 11"/>
                    <a:gd name="T1" fmla="*/ 5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38" name="Freeform 1017"/>
                <p:cNvSpPr>
                  <a:spLocks/>
                </p:cNvSpPr>
                <p:nvPr/>
              </p:nvSpPr>
              <p:spPr bwMode="auto">
                <a:xfrm>
                  <a:off x="1139" y="2253"/>
                  <a:ext cx="0" cy="6"/>
                </a:xfrm>
                <a:custGeom>
                  <a:avLst/>
                  <a:gdLst>
                    <a:gd name="T0" fmla="*/ 6 h 6"/>
                    <a:gd name="T1" fmla="*/ 6 h 6"/>
                    <a:gd name="T2" fmla="*/ 0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39" name="Line 1018"/>
                <p:cNvSpPr>
                  <a:spLocks noChangeShapeType="1"/>
                </p:cNvSpPr>
                <p:nvPr/>
              </p:nvSpPr>
              <p:spPr bwMode="auto">
                <a:xfrm>
                  <a:off x="1139" y="2253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40" name="Line 1019"/>
                <p:cNvSpPr>
                  <a:spLocks noChangeShapeType="1"/>
                </p:cNvSpPr>
                <p:nvPr/>
              </p:nvSpPr>
              <p:spPr bwMode="auto">
                <a:xfrm>
                  <a:off x="1139" y="2253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41" name="Freeform 1020"/>
                <p:cNvSpPr>
                  <a:spLocks/>
                </p:cNvSpPr>
                <p:nvPr/>
              </p:nvSpPr>
              <p:spPr bwMode="auto">
                <a:xfrm>
                  <a:off x="1139" y="2253"/>
                  <a:ext cx="6" cy="0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42" name="Line 1021"/>
                <p:cNvSpPr>
                  <a:spLocks noChangeShapeType="1"/>
                </p:cNvSpPr>
                <p:nvPr/>
              </p:nvSpPr>
              <p:spPr bwMode="auto">
                <a:xfrm>
                  <a:off x="1145" y="2253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43" name="Freeform 1022"/>
                <p:cNvSpPr>
                  <a:spLocks/>
                </p:cNvSpPr>
                <p:nvPr/>
              </p:nvSpPr>
              <p:spPr bwMode="auto">
                <a:xfrm>
                  <a:off x="1145" y="2248"/>
                  <a:ext cx="0" cy="11"/>
                </a:xfrm>
                <a:custGeom>
                  <a:avLst/>
                  <a:gdLst>
                    <a:gd name="T0" fmla="*/ 11 h 11"/>
                    <a:gd name="T1" fmla="*/ 5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44" name="Freeform 1023"/>
                <p:cNvSpPr>
                  <a:spLocks/>
                </p:cNvSpPr>
                <p:nvPr/>
              </p:nvSpPr>
              <p:spPr bwMode="auto">
                <a:xfrm>
                  <a:off x="1145" y="2237"/>
                  <a:ext cx="0" cy="11"/>
                </a:xfrm>
                <a:custGeom>
                  <a:avLst/>
                  <a:gdLst>
                    <a:gd name="T0" fmla="*/ 11 h 11"/>
                    <a:gd name="T1" fmla="*/ 5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45" name="Freeform 1024"/>
                <p:cNvSpPr>
                  <a:spLocks/>
                </p:cNvSpPr>
                <p:nvPr/>
              </p:nvSpPr>
              <p:spPr bwMode="auto">
                <a:xfrm>
                  <a:off x="1145" y="2237"/>
                  <a:ext cx="0" cy="16"/>
                </a:xfrm>
                <a:custGeom>
                  <a:avLst/>
                  <a:gdLst>
                    <a:gd name="T0" fmla="*/ 0 h 16"/>
                    <a:gd name="T1" fmla="*/ 5 h 16"/>
                    <a:gd name="T2" fmla="*/ 11 h 16"/>
                    <a:gd name="T3" fmla="*/ 16 h 16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6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46" name="Freeform 1025"/>
                <p:cNvSpPr>
                  <a:spLocks/>
                </p:cNvSpPr>
                <p:nvPr/>
              </p:nvSpPr>
              <p:spPr bwMode="auto">
                <a:xfrm>
                  <a:off x="1145" y="2237"/>
                  <a:ext cx="0" cy="16"/>
                </a:xfrm>
                <a:custGeom>
                  <a:avLst/>
                  <a:gdLst>
                    <a:gd name="T0" fmla="*/ 16 h 16"/>
                    <a:gd name="T1" fmla="*/ 16 h 16"/>
                    <a:gd name="T2" fmla="*/ 11 h 16"/>
                    <a:gd name="T3" fmla="*/ 0 h 16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6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47" name="Freeform 1026"/>
                <p:cNvSpPr>
                  <a:spLocks/>
                </p:cNvSpPr>
                <p:nvPr/>
              </p:nvSpPr>
              <p:spPr bwMode="auto">
                <a:xfrm>
                  <a:off x="1145" y="2237"/>
                  <a:ext cx="5" cy="0"/>
                </a:xfrm>
                <a:custGeom>
                  <a:avLst/>
                  <a:gdLst>
                    <a:gd name="T0" fmla="*/ 0 w 5"/>
                    <a:gd name="T1" fmla="*/ 0 w 5"/>
                    <a:gd name="T2" fmla="*/ 5 w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48" name="Freeform 1027"/>
                <p:cNvSpPr>
                  <a:spLocks/>
                </p:cNvSpPr>
                <p:nvPr/>
              </p:nvSpPr>
              <p:spPr bwMode="auto">
                <a:xfrm>
                  <a:off x="1150" y="2225"/>
                  <a:ext cx="0" cy="12"/>
                </a:xfrm>
                <a:custGeom>
                  <a:avLst/>
                  <a:gdLst>
                    <a:gd name="T0" fmla="*/ 12 h 12"/>
                    <a:gd name="T1" fmla="*/ 6 h 12"/>
                    <a:gd name="T2" fmla="*/ 0 h 1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49" name="Freeform 1028"/>
                <p:cNvSpPr>
                  <a:spLocks/>
                </p:cNvSpPr>
                <p:nvPr/>
              </p:nvSpPr>
              <p:spPr bwMode="auto">
                <a:xfrm>
                  <a:off x="1150" y="2225"/>
                  <a:ext cx="0" cy="17"/>
                </a:xfrm>
                <a:custGeom>
                  <a:avLst/>
                  <a:gdLst>
                    <a:gd name="T0" fmla="*/ 0 h 17"/>
                    <a:gd name="T1" fmla="*/ 0 h 17"/>
                    <a:gd name="T2" fmla="*/ 6 h 17"/>
                    <a:gd name="T3" fmla="*/ 17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50" name="Line 1029"/>
                <p:cNvSpPr>
                  <a:spLocks noChangeShapeType="1"/>
                </p:cNvSpPr>
                <p:nvPr/>
              </p:nvSpPr>
              <p:spPr bwMode="auto">
                <a:xfrm>
                  <a:off x="1150" y="2242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51" name="Freeform 1030"/>
                <p:cNvSpPr>
                  <a:spLocks/>
                </p:cNvSpPr>
                <p:nvPr/>
              </p:nvSpPr>
              <p:spPr bwMode="auto">
                <a:xfrm>
                  <a:off x="1150" y="2209"/>
                  <a:ext cx="0" cy="39"/>
                </a:xfrm>
                <a:custGeom>
                  <a:avLst/>
                  <a:gdLst>
                    <a:gd name="T0" fmla="*/ 39 h 39"/>
                    <a:gd name="T1" fmla="*/ 33 h 39"/>
                    <a:gd name="T2" fmla="*/ 16 h 39"/>
                    <a:gd name="T3" fmla="*/ 5 h 39"/>
                    <a:gd name="T4" fmla="*/ 0 h 39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39">
                      <a:moveTo>
                        <a:pt x="0" y="39"/>
                      </a:moveTo>
                      <a:lnTo>
                        <a:pt x="0" y="33"/>
                      </a:lnTo>
                      <a:lnTo>
                        <a:pt x="0" y="16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52" name="Freeform 1031"/>
                <p:cNvSpPr>
                  <a:spLocks/>
                </p:cNvSpPr>
                <p:nvPr/>
              </p:nvSpPr>
              <p:spPr bwMode="auto">
                <a:xfrm>
                  <a:off x="1150" y="2209"/>
                  <a:ext cx="0" cy="22"/>
                </a:xfrm>
                <a:custGeom>
                  <a:avLst/>
                  <a:gdLst>
                    <a:gd name="T0" fmla="*/ 0 h 22"/>
                    <a:gd name="T1" fmla="*/ 0 h 22"/>
                    <a:gd name="T2" fmla="*/ 11 h 22"/>
                    <a:gd name="T3" fmla="*/ 16 h 22"/>
                    <a:gd name="T4" fmla="*/ 22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0" y="16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53" name="Freeform 1032"/>
                <p:cNvSpPr>
                  <a:spLocks/>
                </p:cNvSpPr>
                <p:nvPr/>
              </p:nvSpPr>
              <p:spPr bwMode="auto">
                <a:xfrm>
                  <a:off x="1150" y="2225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6 h 6"/>
                    <a:gd name="T4" fmla="*/ 6 w 6"/>
                    <a:gd name="T5" fmla="*/ 0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54" name="Freeform 1033"/>
                <p:cNvSpPr>
                  <a:spLocks/>
                </p:cNvSpPr>
                <p:nvPr/>
              </p:nvSpPr>
              <p:spPr bwMode="auto">
                <a:xfrm>
                  <a:off x="1156" y="2209"/>
                  <a:ext cx="0" cy="16"/>
                </a:xfrm>
                <a:custGeom>
                  <a:avLst/>
                  <a:gdLst>
                    <a:gd name="T0" fmla="*/ 16 h 16"/>
                    <a:gd name="T1" fmla="*/ 11 h 16"/>
                    <a:gd name="T2" fmla="*/ 0 h 1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6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55" name="Freeform 1034"/>
                <p:cNvSpPr>
                  <a:spLocks/>
                </p:cNvSpPr>
                <p:nvPr/>
              </p:nvSpPr>
              <p:spPr bwMode="auto">
                <a:xfrm>
                  <a:off x="1156" y="2159"/>
                  <a:ext cx="0" cy="50"/>
                </a:xfrm>
                <a:custGeom>
                  <a:avLst/>
                  <a:gdLst>
                    <a:gd name="T0" fmla="*/ 50 h 50"/>
                    <a:gd name="T1" fmla="*/ 39 h 50"/>
                    <a:gd name="T2" fmla="*/ 22 h 50"/>
                    <a:gd name="T3" fmla="*/ 11 h 50"/>
                    <a:gd name="T4" fmla="*/ 0 h 50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50">
                      <a:moveTo>
                        <a:pt x="0" y="50"/>
                      </a:moveTo>
                      <a:lnTo>
                        <a:pt x="0" y="39"/>
                      </a:ln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56" name="Freeform 1035"/>
                <p:cNvSpPr>
                  <a:spLocks/>
                </p:cNvSpPr>
                <p:nvPr/>
              </p:nvSpPr>
              <p:spPr bwMode="auto">
                <a:xfrm>
                  <a:off x="1156" y="2148"/>
                  <a:ext cx="0" cy="11"/>
                </a:xfrm>
                <a:custGeom>
                  <a:avLst/>
                  <a:gdLst>
                    <a:gd name="T0" fmla="*/ 11 h 11"/>
                    <a:gd name="T1" fmla="*/ 5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57" name="Freeform 1036"/>
                <p:cNvSpPr>
                  <a:spLocks/>
                </p:cNvSpPr>
                <p:nvPr/>
              </p:nvSpPr>
              <p:spPr bwMode="auto">
                <a:xfrm>
                  <a:off x="1156" y="2120"/>
                  <a:ext cx="0" cy="28"/>
                </a:xfrm>
                <a:custGeom>
                  <a:avLst/>
                  <a:gdLst>
                    <a:gd name="T0" fmla="*/ 28 h 28"/>
                    <a:gd name="T1" fmla="*/ 17 h 28"/>
                    <a:gd name="T2" fmla="*/ 0 h 28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28">
                      <a:moveTo>
                        <a:pt x="0" y="28"/>
                      </a:moveTo>
                      <a:lnTo>
                        <a:pt x="0" y="1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58" name="Freeform 1037"/>
                <p:cNvSpPr>
                  <a:spLocks/>
                </p:cNvSpPr>
                <p:nvPr/>
              </p:nvSpPr>
              <p:spPr bwMode="auto">
                <a:xfrm>
                  <a:off x="1156" y="2075"/>
                  <a:ext cx="0" cy="45"/>
                </a:xfrm>
                <a:custGeom>
                  <a:avLst/>
                  <a:gdLst>
                    <a:gd name="T0" fmla="*/ 45 h 45"/>
                    <a:gd name="T1" fmla="*/ 23 h 45"/>
                    <a:gd name="T2" fmla="*/ 0 h 4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45">
                      <a:moveTo>
                        <a:pt x="0" y="45"/>
                      </a:moveTo>
                      <a:lnTo>
                        <a:pt x="0" y="2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59" name="Freeform 1038"/>
                <p:cNvSpPr>
                  <a:spLocks/>
                </p:cNvSpPr>
                <p:nvPr/>
              </p:nvSpPr>
              <p:spPr bwMode="auto">
                <a:xfrm>
                  <a:off x="1156" y="2025"/>
                  <a:ext cx="5" cy="50"/>
                </a:xfrm>
                <a:custGeom>
                  <a:avLst/>
                  <a:gdLst>
                    <a:gd name="T0" fmla="*/ 0 w 5"/>
                    <a:gd name="T1" fmla="*/ 50 h 50"/>
                    <a:gd name="T2" fmla="*/ 0 w 5"/>
                    <a:gd name="T3" fmla="*/ 28 h 50"/>
                    <a:gd name="T4" fmla="*/ 5 w 5"/>
                    <a:gd name="T5" fmla="*/ 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50">
                      <a:moveTo>
                        <a:pt x="0" y="50"/>
                      </a:moveTo>
                      <a:lnTo>
                        <a:pt x="0" y="28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60" name="Freeform 1039"/>
                <p:cNvSpPr>
                  <a:spLocks/>
                </p:cNvSpPr>
                <p:nvPr/>
              </p:nvSpPr>
              <p:spPr bwMode="auto">
                <a:xfrm>
                  <a:off x="1161" y="1975"/>
                  <a:ext cx="0" cy="50"/>
                </a:xfrm>
                <a:custGeom>
                  <a:avLst/>
                  <a:gdLst>
                    <a:gd name="T0" fmla="*/ 50 h 50"/>
                    <a:gd name="T1" fmla="*/ 28 h 50"/>
                    <a:gd name="T2" fmla="*/ 0 h 50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0">
                      <a:moveTo>
                        <a:pt x="0" y="50"/>
                      </a:moveTo>
                      <a:lnTo>
                        <a:pt x="0" y="2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61" name="Freeform 1040"/>
                <p:cNvSpPr>
                  <a:spLocks/>
                </p:cNvSpPr>
                <p:nvPr/>
              </p:nvSpPr>
              <p:spPr bwMode="auto">
                <a:xfrm>
                  <a:off x="1161" y="1909"/>
                  <a:ext cx="0" cy="66"/>
                </a:xfrm>
                <a:custGeom>
                  <a:avLst/>
                  <a:gdLst>
                    <a:gd name="T0" fmla="*/ 66 h 66"/>
                    <a:gd name="T1" fmla="*/ 39 h 66"/>
                    <a:gd name="T2" fmla="*/ 22 h 66"/>
                    <a:gd name="T3" fmla="*/ 0 h 66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66">
                      <a:moveTo>
                        <a:pt x="0" y="66"/>
                      </a:moveTo>
                      <a:lnTo>
                        <a:pt x="0" y="39"/>
                      </a:lnTo>
                      <a:lnTo>
                        <a:pt x="0" y="2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62" name="Freeform 1041"/>
                <p:cNvSpPr>
                  <a:spLocks/>
                </p:cNvSpPr>
                <p:nvPr/>
              </p:nvSpPr>
              <p:spPr bwMode="auto">
                <a:xfrm>
                  <a:off x="1161" y="1798"/>
                  <a:ext cx="0" cy="111"/>
                </a:xfrm>
                <a:custGeom>
                  <a:avLst/>
                  <a:gdLst>
                    <a:gd name="T0" fmla="*/ 111 h 111"/>
                    <a:gd name="T1" fmla="*/ 89 h 111"/>
                    <a:gd name="T2" fmla="*/ 55 h 111"/>
                    <a:gd name="T3" fmla="*/ 0 h 1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1">
                      <a:moveTo>
                        <a:pt x="0" y="111"/>
                      </a:moveTo>
                      <a:lnTo>
                        <a:pt x="0" y="89"/>
                      </a:lnTo>
                      <a:lnTo>
                        <a:pt x="0" y="5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63" name="Freeform 1042"/>
                <p:cNvSpPr>
                  <a:spLocks/>
                </p:cNvSpPr>
                <p:nvPr/>
              </p:nvSpPr>
              <p:spPr bwMode="auto">
                <a:xfrm>
                  <a:off x="1161" y="1687"/>
                  <a:ext cx="0" cy="111"/>
                </a:xfrm>
                <a:custGeom>
                  <a:avLst/>
                  <a:gdLst>
                    <a:gd name="T0" fmla="*/ 111 h 111"/>
                    <a:gd name="T1" fmla="*/ 55 h 111"/>
                    <a:gd name="T2" fmla="*/ 0 h 1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1">
                      <a:moveTo>
                        <a:pt x="0" y="111"/>
                      </a:moveTo>
                      <a:lnTo>
                        <a:pt x="0" y="5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64" name="Freeform 1043"/>
                <p:cNvSpPr>
                  <a:spLocks/>
                </p:cNvSpPr>
                <p:nvPr/>
              </p:nvSpPr>
              <p:spPr bwMode="auto">
                <a:xfrm>
                  <a:off x="1161" y="1598"/>
                  <a:ext cx="0" cy="89"/>
                </a:xfrm>
                <a:custGeom>
                  <a:avLst/>
                  <a:gdLst>
                    <a:gd name="T0" fmla="*/ 89 h 89"/>
                    <a:gd name="T1" fmla="*/ 39 h 89"/>
                    <a:gd name="T2" fmla="*/ 16 h 89"/>
                    <a:gd name="T3" fmla="*/ 0 h 89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89">
                      <a:moveTo>
                        <a:pt x="0" y="89"/>
                      </a:moveTo>
                      <a:lnTo>
                        <a:pt x="0" y="39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65" name="Freeform 1044"/>
                <p:cNvSpPr>
                  <a:spLocks/>
                </p:cNvSpPr>
                <p:nvPr/>
              </p:nvSpPr>
              <p:spPr bwMode="auto">
                <a:xfrm>
                  <a:off x="1161" y="1598"/>
                  <a:ext cx="6" cy="0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66" name="Freeform 1045"/>
                <p:cNvSpPr>
                  <a:spLocks/>
                </p:cNvSpPr>
                <p:nvPr/>
              </p:nvSpPr>
              <p:spPr bwMode="auto">
                <a:xfrm>
                  <a:off x="1167" y="1598"/>
                  <a:ext cx="0" cy="11"/>
                </a:xfrm>
                <a:custGeom>
                  <a:avLst/>
                  <a:gdLst>
                    <a:gd name="T0" fmla="*/ 0 h 11"/>
                    <a:gd name="T1" fmla="*/ 5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67" name="Freeform 1046"/>
                <p:cNvSpPr>
                  <a:spLocks/>
                </p:cNvSpPr>
                <p:nvPr/>
              </p:nvSpPr>
              <p:spPr bwMode="auto">
                <a:xfrm>
                  <a:off x="1167" y="1609"/>
                  <a:ext cx="0" cy="50"/>
                </a:xfrm>
                <a:custGeom>
                  <a:avLst/>
                  <a:gdLst>
                    <a:gd name="T0" fmla="*/ 0 h 50"/>
                    <a:gd name="T1" fmla="*/ 11 h 50"/>
                    <a:gd name="T2" fmla="*/ 22 h 50"/>
                    <a:gd name="T3" fmla="*/ 50 h 50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50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22"/>
                      </a:lnTo>
                      <a:lnTo>
                        <a:pt x="0" y="5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68" name="Freeform 1047"/>
                <p:cNvSpPr>
                  <a:spLocks/>
                </p:cNvSpPr>
                <p:nvPr/>
              </p:nvSpPr>
              <p:spPr bwMode="auto">
                <a:xfrm>
                  <a:off x="1167" y="1659"/>
                  <a:ext cx="0" cy="55"/>
                </a:xfrm>
                <a:custGeom>
                  <a:avLst/>
                  <a:gdLst>
                    <a:gd name="T0" fmla="*/ 0 h 55"/>
                    <a:gd name="T1" fmla="*/ 22 h 55"/>
                    <a:gd name="T2" fmla="*/ 39 h 55"/>
                    <a:gd name="T3" fmla="*/ 55 h 55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55">
                      <a:moveTo>
                        <a:pt x="0" y="0"/>
                      </a:moveTo>
                      <a:lnTo>
                        <a:pt x="0" y="22"/>
                      </a:lnTo>
                      <a:lnTo>
                        <a:pt x="0" y="39"/>
                      </a:lnTo>
                      <a:lnTo>
                        <a:pt x="0" y="5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69" name="Freeform 1048"/>
                <p:cNvSpPr>
                  <a:spLocks/>
                </p:cNvSpPr>
                <p:nvPr/>
              </p:nvSpPr>
              <p:spPr bwMode="auto">
                <a:xfrm>
                  <a:off x="1167" y="1714"/>
                  <a:ext cx="0" cy="112"/>
                </a:xfrm>
                <a:custGeom>
                  <a:avLst/>
                  <a:gdLst>
                    <a:gd name="T0" fmla="*/ 0 h 112"/>
                    <a:gd name="T1" fmla="*/ 28 h 112"/>
                    <a:gd name="T2" fmla="*/ 56 h 112"/>
                    <a:gd name="T3" fmla="*/ 89 h 112"/>
                    <a:gd name="T4" fmla="*/ 112 h 11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112">
                      <a:moveTo>
                        <a:pt x="0" y="0"/>
                      </a:moveTo>
                      <a:lnTo>
                        <a:pt x="0" y="28"/>
                      </a:lnTo>
                      <a:lnTo>
                        <a:pt x="0" y="56"/>
                      </a:lnTo>
                      <a:lnTo>
                        <a:pt x="0" y="89"/>
                      </a:lnTo>
                      <a:lnTo>
                        <a:pt x="0" y="11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70" name="Freeform 1049"/>
                <p:cNvSpPr>
                  <a:spLocks/>
                </p:cNvSpPr>
                <p:nvPr/>
              </p:nvSpPr>
              <p:spPr bwMode="auto">
                <a:xfrm>
                  <a:off x="1167" y="1826"/>
                  <a:ext cx="0" cy="49"/>
                </a:xfrm>
                <a:custGeom>
                  <a:avLst/>
                  <a:gdLst>
                    <a:gd name="T0" fmla="*/ 0 h 49"/>
                    <a:gd name="T1" fmla="*/ 16 h 49"/>
                    <a:gd name="T2" fmla="*/ 27 h 49"/>
                    <a:gd name="T3" fmla="*/ 49 h 49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49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0" y="27"/>
                      </a:lnTo>
                      <a:lnTo>
                        <a:pt x="0" y="49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71" name="Freeform 1050"/>
                <p:cNvSpPr>
                  <a:spLocks/>
                </p:cNvSpPr>
                <p:nvPr/>
              </p:nvSpPr>
              <p:spPr bwMode="auto">
                <a:xfrm>
                  <a:off x="1167" y="1875"/>
                  <a:ext cx="5" cy="67"/>
                </a:xfrm>
                <a:custGeom>
                  <a:avLst/>
                  <a:gdLst>
                    <a:gd name="T0" fmla="*/ 0 w 5"/>
                    <a:gd name="T1" fmla="*/ 0 h 67"/>
                    <a:gd name="T2" fmla="*/ 0 w 5"/>
                    <a:gd name="T3" fmla="*/ 34 h 67"/>
                    <a:gd name="T4" fmla="*/ 5 w 5"/>
                    <a:gd name="T5" fmla="*/ 67 h 6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67">
                      <a:moveTo>
                        <a:pt x="0" y="0"/>
                      </a:moveTo>
                      <a:lnTo>
                        <a:pt x="0" y="34"/>
                      </a:lnTo>
                      <a:lnTo>
                        <a:pt x="5" y="6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72" name="Freeform 1051"/>
                <p:cNvSpPr>
                  <a:spLocks/>
                </p:cNvSpPr>
                <p:nvPr/>
              </p:nvSpPr>
              <p:spPr bwMode="auto">
                <a:xfrm>
                  <a:off x="1172" y="1942"/>
                  <a:ext cx="0" cy="83"/>
                </a:xfrm>
                <a:custGeom>
                  <a:avLst/>
                  <a:gdLst>
                    <a:gd name="T0" fmla="*/ 0 h 83"/>
                    <a:gd name="T1" fmla="*/ 45 h 83"/>
                    <a:gd name="T2" fmla="*/ 67 h 83"/>
                    <a:gd name="T3" fmla="*/ 83 h 83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83">
                      <a:moveTo>
                        <a:pt x="0" y="0"/>
                      </a:moveTo>
                      <a:lnTo>
                        <a:pt x="0" y="45"/>
                      </a:lnTo>
                      <a:lnTo>
                        <a:pt x="0" y="67"/>
                      </a:lnTo>
                      <a:lnTo>
                        <a:pt x="0" y="8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73" name="Freeform 1052"/>
                <p:cNvSpPr>
                  <a:spLocks/>
                </p:cNvSpPr>
                <p:nvPr/>
              </p:nvSpPr>
              <p:spPr bwMode="auto">
                <a:xfrm>
                  <a:off x="1172" y="2025"/>
                  <a:ext cx="0" cy="50"/>
                </a:xfrm>
                <a:custGeom>
                  <a:avLst/>
                  <a:gdLst>
                    <a:gd name="T0" fmla="*/ 0 h 50"/>
                    <a:gd name="T1" fmla="*/ 17 h 50"/>
                    <a:gd name="T2" fmla="*/ 28 h 50"/>
                    <a:gd name="T3" fmla="*/ 50 h 50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50">
                      <a:moveTo>
                        <a:pt x="0" y="0"/>
                      </a:moveTo>
                      <a:lnTo>
                        <a:pt x="0" y="17"/>
                      </a:lnTo>
                      <a:lnTo>
                        <a:pt x="0" y="28"/>
                      </a:lnTo>
                      <a:lnTo>
                        <a:pt x="0" y="5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74" name="Freeform 1053"/>
                <p:cNvSpPr>
                  <a:spLocks/>
                </p:cNvSpPr>
                <p:nvPr/>
              </p:nvSpPr>
              <p:spPr bwMode="auto">
                <a:xfrm>
                  <a:off x="1172" y="2075"/>
                  <a:ext cx="0" cy="56"/>
                </a:xfrm>
                <a:custGeom>
                  <a:avLst/>
                  <a:gdLst>
                    <a:gd name="T0" fmla="*/ 0 h 56"/>
                    <a:gd name="T1" fmla="*/ 28 h 56"/>
                    <a:gd name="T2" fmla="*/ 56 h 5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6">
                      <a:moveTo>
                        <a:pt x="0" y="0"/>
                      </a:moveTo>
                      <a:lnTo>
                        <a:pt x="0" y="28"/>
                      </a:lnTo>
                      <a:lnTo>
                        <a:pt x="0" y="5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75" name="Freeform 1054"/>
                <p:cNvSpPr>
                  <a:spLocks/>
                </p:cNvSpPr>
                <p:nvPr/>
              </p:nvSpPr>
              <p:spPr bwMode="auto">
                <a:xfrm>
                  <a:off x="1172" y="2131"/>
                  <a:ext cx="0" cy="39"/>
                </a:xfrm>
                <a:custGeom>
                  <a:avLst/>
                  <a:gdLst>
                    <a:gd name="T0" fmla="*/ 0 h 39"/>
                    <a:gd name="T1" fmla="*/ 22 h 39"/>
                    <a:gd name="T2" fmla="*/ 33 h 39"/>
                    <a:gd name="T3" fmla="*/ 39 h 39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39">
                      <a:moveTo>
                        <a:pt x="0" y="0"/>
                      </a:moveTo>
                      <a:lnTo>
                        <a:pt x="0" y="22"/>
                      </a:lnTo>
                      <a:lnTo>
                        <a:pt x="0" y="33"/>
                      </a:lnTo>
                      <a:lnTo>
                        <a:pt x="0" y="39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76" name="Freeform 1055"/>
                <p:cNvSpPr>
                  <a:spLocks/>
                </p:cNvSpPr>
                <p:nvPr/>
              </p:nvSpPr>
              <p:spPr bwMode="auto">
                <a:xfrm>
                  <a:off x="1172" y="2159"/>
                  <a:ext cx="0" cy="11"/>
                </a:xfrm>
                <a:custGeom>
                  <a:avLst/>
                  <a:gdLst>
                    <a:gd name="T0" fmla="*/ 11 h 11"/>
                    <a:gd name="T1" fmla="*/ 11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77" name="Freeform 1056"/>
                <p:cNvSpPr>
                  <a:spLocks/>
                </p:cNvSpPr>
                <p:nvPr/>
              </p:nvSpPr>
              <p:spPr bwMode="auto">
                <a:xfrm>
                  <a:off x="1172" y="2142"/>
                  <a:ext cx="6" cy="17"/>
                </a:xfrm>
                <a:custGeom>
                  <a:avLst/>
                  <a:gdLst>
                    <a:gd name="T0" fmla="*/ 0 w 6"/>
                    <a:gd name="T1" fmla="*/ 17 h 17"/>
                    <a:gd name="T2" fmla="*/ 0 w 6"/>
                    <a:gd name="T3" fmla="*/ 6 h 17"/>
                    <a:gd name="T4" fmla="*/ 6 w 6"/>
                    <a:gd name="T5" fmla="*/ 0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7">
                      <a:moveTo>
                        <a:pt x="0" y="17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78" name="Line 1057"/>
                <p:cNvSpPr>
                  <a:spLocks noChangeShapeType="1"/>
                </p:cNvSpPr>
                <p:nvPr/>
              </p:nvSpPr>
              <p:spPr bwMode="auto">
                <a:xfrm flipV="1">
                  <a:off x="1178" y="2137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79" name="Freeform 1058"/>
                <p:cNvSpPr>
                  <a:spLocks/>
                </p:cNvSpPr>
                <p:nvPr/>
              </p:nvSpPr>
              <p:spPr bwMode="auto">
                <a:xfrm>
                  <a:off x="1178" y="2137"/>
                  <a:ext cx="0" cy="11"/>
                </a:xfrm>
                <a:custGeom>
                  <a:avLst/>
                  <a:gdLst>
                    <a:gd name="T0" fmla="*/ 0 h 11"/>
                    <a:gd name="T1" fmla="*/ 5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80" name="Freeform 1059"/>
                <p:cNvSpPr>
                  <a:spLocks/>
                </p:cNvSpPr>
                <p:nvPr/>
              </p:nvSpPr>
              <p:spPr bwMode="auto">
                <a:xfrm>
                  <a:off x="1178" y="2131"/>
                  <a:ext cx="0" cy="17"/>
                </a:xfrm>
                <a:custGeom>
                  <a:avLst/>
                  <a:gdLst>
                    <a:gd name="T0" fmla="*/ 17 h 17"/>
                    <a:gd name="T1" fmla="*/ 11 h 17"/>
                    <a:gd name="T2" fmla="*/ 0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81" name="Line 1060"/>
                <p:cNvSpPr>
                  <a:spLocks noChangeShapeType="1"/>
                </p:cNvSpPr>
                <p:nvPr/>
              </p:nvSpPr>
              <p:spPr bwMode="auto">
                <a:xfrm flipV="1">
                  <a:off x="1178" y="2120"/>
                  <a:ext cx="0" cy="1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82" name="Freeform 1061"/>
                <p:cNvSpPr>
                  <a:spLocks/>
                </p:cNvSpPr>
                <p:nvPr/>
              </p:nvSpPr>
              <p:spPr bwMode="auto">
                <a:xfrm>
                  <a:off x="1178" y="2081"/>
                  <a:ext cx="0" cy="39"/>
                </a:xfrm>
                <a:custGeom>
                  <a:avLst/>
                  <a:gdLst>
                    <a:gd name="T0" fmla="*/ 39 h 39"/>
                    <a:gd name="T1" fmla="*/ 28 h 39"/>
                    <a:gd name="T2" fmla="*/ 17 h 39"/>
                    <a:gd name="T3" fmla="*/ 6 h 39"/>
                    <a:gd name="T4" fmla="*/ 0 h 39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39">
                      <a:moveTo>
                        <a:pt x="0" y="39"/>
                      </a:moveTo>
                      <a:lnTo>
                        <a:pt x="0" y="28"/>
                      </a:lnTo>
                      <a:lnTo>
                        <a:pt x="0" y="17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83" name="Freeform 1062"/>
                <p:cNvSpPr>
                  <a:spLocks/>
                </p:cNvSpPr>
                <p:nvPr/>
              </p:nvSpPr>
              <p:spPr bwMode="auto">
                <a:xfrm>
                  <a:off x="1178" y="2081"/>
                  <a:ext cx="5" cy="17"/>
                </a:xfrm>
                <a:custGeom>
                  <a:avLst/>
                  <a:gdLst>
                    <a:gd name="T0" fmla="*/ 0 w 5"/>
                    <a:gd name="T1" fmla="*/ 0 h 17"/>
                    <a:gd name="T2" fmla="*/ 0 w 5"/>
                    <a:gd name="T3" fmla="*/ 0 h 17"/>
                    <a:gd name="T4" fmla="*/ 0 w 5"/>
                    <a:gd name="T5" fmla="*/ 6 h 17"/>
                    <a:gd name="T6" fmla="*/ 5 w 5"/>
                    <a:gd name="T7" fmla="*/ 17 h 1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"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5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84" name="Freeform 1063"/>
                <p:cNvSpPr>
                  <a:spLocks/>
                </p:cNvSpPr>
                <p:nvPr/>
              </p:nvSpPr>
              <p:spPr bwMode="auto">
                <a:xfrm>
                  <a:off x="1183" y="2064"/>
                  <a:ext cx="0" cy="34"/>
                </a:xfrm>
                <a:custGeom>
                  <a:avLst/>
                  <a:gdLst>
                    <a:gd name="T0" fmla="*/ 34 h 34"/>
                    <a:gd name="T1" fmla="*/ 28 h 34"/>
                    <a:gd name="T2" fmla="*/ 17 h 34"/>
                    <a:gd name="T3" fmla="*/ 6 h 34"/>
                    <a:gd name="T4" fmla="*/ 0 h 34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34">
                      <a:moveTo>
                        <a:pt x="0" y="34"/>
                      </a:moveTo>
                      <a:lnTo>
                        <a:pt x="0" y="28"/>
                      </a:lnTo>
                      <a:lnTo>
                        <a:pt x="0" y="17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85" name="Freeform 1064"/>
                <p:cNvSpPr>
                  <a:spLocks/>
                </p:cNvSpPr>
                <p:nvPr/>
              </p:nvSpPr>
              <p:spPr bwMode="auto">
                <a:xfrm>
                  <a:off x="1183" y="2064"/>
                  <a:ext cx="0" cy="17"/>
                </a:xfrm>
                <a:custGeom>
                  <a:avLst/>
                  <a:gdLst>
                    <a:gd name="T0" fmla="*/ 0 h 17"/>
                    <a:gd name="T1" fmla="*/ 0 h 17"/>
                    <a:gd name="T2" fmla="*/ 6 h 17"/>
                    <a:gd name="T3" fmla="*/ 17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86" name="Freeform 1065"/>
                <p:cNvSpPr>
                  <a:spLocks/>
                </p:cNvSpPr>
                <p:nvPr/>
              </p:nvSpPr>
              <p:spPr bwMode="auto">
                <a:xfrm>
                  <a:off x="1183" y="2059"/>
                  <a:ext cx="0" cy="22"/>
                </a:xfrm>
                <a:custGeom>
                  <a:avLst/>
                  <a:gdLst>
                    <a:gd name="T0" fmla="*/ 22 h 22"/>
                    <a:gd name="T1" fmla="*/ 16 h 22"/>
                    <a:gd name="T2" fmla="*/ 11 h 22"/>
                    <a:gd name="T3" fmla="*/ 5 h 22"/>
                    <a:gd name="T4" fmla="*/ 0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87" name="Freeform 1066"/>
                <p:cNvSpPr>
                  <a:spLocks/>
                </p:cNvSpPr>
                <p:nvPr/>
              </p:nvSpPr>
              <p:spPr bwMode="auto">
                <a:xfrm>
                  <a:off x="1183" y="2059"/>
                  <a:ext cx="0" cy="5"/>
                </a:xfrm>
                <a:custGeom>
                  <a:avLst/>
                  <a:gdLst>
                    <a:gd name="T0" fmla="*/ 0 h 5"/>
                    <a:gd name="T1" fmla="*/ 0 h 5"/>
                    <a:gd name="T2" fmla="*/ 5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88" name="Freeform 1067"/>
                <p:cNvSpPr>
                  <a:spLocks/>
                </p:cNvSpPr>
                <p:nvPr/>
              </p:nvSpPr>
              <p:spPr bwMode="auto">
                <a:xfrm>
                  <a:off x="1183" y="2064"/>
                  <a:ext cx="0" cy="23"/>
                </a:xfrm>
                <a:custGeom>
                  <a:avLst/>
                  <a:gdLst>
                    <a:gd name="T0" fmla="*/ 0 h 23"/>
                    <a:gd name="T1" fmla="*/ 11 h 23"/>
                    <a:gd name="T2" fmla="*/ 23 h 23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23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89" name="Freeform 1068"/>
                <p:cNvSpPr>
                  <a:spLocks/>
                </p:cNvSpPr>
                <p:nvPr/>
              </p:nvSpPr>
              <p:spPr bwMode="auto">
                <a:xfrm>
                  <a:off x="1183" y="2087"/>
                  <a:ext cx="6" cy="11"/>
                </a:xfrm>
                <a:custGeom>
                  <a:avLst/>
                  <a:gdLst>
                    <a:gd name="T0" fmla="*/ 0 w 6"/>
                    <a:gd name="T1" fmla="*/ 0 h 11"/>
                    <a:gd name="T2" fmla="*/ 0 w 6"/>
                    <a:gd name="T3" fmla="*/ 5 h 11"/>
                    <a:gd name="T4" fmla="*/ 6 w 6"/>
                    <a:gd name="T5" fmla="*/ 11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6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90" name="Line 1069"/>
                <p:cNvSpPr>
                  <a:spLocks noChangeShapeType="1"/>
                </p:cNvSpPr>
                <p:nvPr/>
              </p:nvSpPr>
              <p:spPr bwMode="auto">
                <a:xfrm>
                  <a:off x="1189" y="2098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91" name="Freeform 1070"/>
                <p:cNvSpPr>
                  <a:spLocks/>
                </p:cNvSpPr>
                <p:nvPr/>
              </p:nvSpPr>
              <p:spPr bwMode="auto">
                <a:xfrm>
                  <a:off x="1189" y="2098"/>
                  <a:ext cx="0" cy="27"/>
                </a:xfrm>
                <a:custGeom>
                  <a:avLst/>
                  <a:gdLst>
                    <a:gd name="T0" fmla="*/ 0 h 27"/>
                    <a:gd name="T1" fmla="*/ 5 h 27"/>
                    <a:gd name="T2" fmla="*/ 11 h 27"/>
                    <a:gd name="T3" fmla="*/ 27 h 2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27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2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92" name="Line 1071"/>
                <p:cNvSpPr>
                  <a:spLocks noChangeShapeType="1"/>
                </p:cNvSpPr>
                <p:nvPr/>
              </p:nvSpPr>
              <p:spPr bwMode="auto">
                <a:xfrm>
                  <a:off x="1189" y="2125"/>
                  <a:ext cx="0" cy="12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93" name="Line 1072"/>
                <p:cNvSpPr>
                  <a:spLocks noChangeShapeType="1"/>
                </p:cNvSpPr>
                <p:nvPr/>
              </p:nvSpPr>
              <p:spPr bwMode="auto">
                <a:xfrm>
                  <a:off x="1189" y="2137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94" name="Line 1073"/>
                <p:cNvSpPr>
                  <a:spLocks noChangeShapeType="1"/>
                </p:cNvSpPr>
                <p:nvPr/>
              </p:nvSpPr>
              <p:spPr bwMode="auto">
                <a:xfrm flipV="1">
                  <a:off x="1189" y="2137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95" name="Freeform 1074"/>
                <p:cNvSpPr>
                  <a:spLocks/>
                </p:cNvSpPr>
                <p:nvPr/>
              </p:nvSpPr>
              <p:spPr bwMode="auto">
                <a:xfrm>
                  <a:off x="1189" y="2137"/>
                  <a:ext cx="5" cy="16"/>
                </a:xfrm>
                <a:custGeom>
                  <a:avLst/>
                  <a:gdLst>
                    <a:gd name="T0" fmla="*/ 0 w 5"/>
                    <a:gd name="T1" fmla="*/ 0 h 16"/>
                    <a:gd name="T2" fmla="*/ 0 w 5"/>
                    <a:gd name="T3" fmla="*/ 5 h 16"/>
                    <a:gd name="T4" fmla="*/ 5 w 5"/>
                    <a:gd name="T5" fmla="*/ 16 h 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16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5" y="1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96" name="Freeform 1075"/>
                <p:cNvSpPr>
                  <a:spLocks/>
                </p:cNvSpPr>
                <p:nvPr/>
              </p:nvSpPr>
              <p:spPr bwMode="auto">
                <a:xfrm>
                  <a:off x="1194" y="2153"/>
                  <a:ext cx="0" cy="28"/>
                </a:xfrm>
                <a:custGeom>
                  <a:avLst/>
                  <a:gdLst>
                    <a:gd name="T0" fmla="*/ 0 h 28"/>
                    <a:gd name="T1" fmla="*/ 17 h 28"/>
                    <a:gd name="T2" fmla="*/ 22 h 28"/>
                    <a:gd name="T3" fmla="*/ 28 h 28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28">
                      <a:moveTo>
                        <a:pt x="0" y="0"/>
                      </a:moveTo>
                      <a:lnTo>
                        <a:pt x="0" y="17"/>
                      </a:lnTo>
                      <a:lnTo>
                        <a:pt x="0" y="22"/>
                      </a:lnTo>
                      <a:lnTo>
                        <a:pt x="0" y="28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97" name="Line 1076"/>
                <p:cNvSpPr>
                  <a:spLocks noChangeShapeType="1"/>
                </p:cNvSpPr>
                <p:nvPr/>
              </p:nvSpPr>
              <p:spPr bwMode="auto">
                <a:xfrm>
                  <a:off x="1194" y="2181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98" name="Freeform 1077"/>
                <p:cNvSpPr>
                  <a:spLocks/>
                </p:cNvSpPr>
                <p:nvPr/>
              </p:nvSpPr>
              <p:spPr bwMode="auto">
                <a:xfrm>
                  <a:off x="1194" y="2181"/>
                  <a:ext cx="0" cy="17"/>
                </a:xfrm>
                <a:custGeom>
                  <a:avLst/>
                  <a:gdLst>
                    <a:gd name="T0" fmla="*/ 0 h 17"/>
                    <a:gd name="T1" fmla="*/ 6 h 17"/>
                    <a:gd name="T2" fmla="*/ 11 h 17"/>
                    <a:gd name="T3" fmla="*/ 17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99" name="Freeform 1078"/>
                <p:cNvSpPr>
                  <a:spLocks/>
                </p:cNvSpPr>
                <p:nvPr/>
              </p:nvSpPr>
              <p:spPr bwMode="auto">
                <a:xfrm>
                  <a:off x="1194" y="2170"/>
                  <a:ext cx="0" cy="28"/>
                </a:xfrm>
                <a:custGeom>
                  <a:avLst/>
                  <a:gdLst>
                    <a:gd name="T0" fmla="*/ 28 h 28"/>
                    <a:gd name="T1" fmla="*/ 22 h 28"/>
                    <a:gd name="T2" fmla="*/ 11 h 28"/>
                    <a:gd name="T3" fmla="*/ 5 h 28"/>
                    <a:gd name="T4" fmla="*/ 0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28"/>
                      </a:move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00" name="Freeform 1079"/>
                <p:cNvSpPr>
                  <a:spLocks/>
                </p:cNvSpPr>
                <p:nvPr/>
              </p:nvSpPr>
              <p:spPr bwMode="auto">
                <a:xfrm>
                  <a:off x="1194" y="2170"/>
                  <a:ext cx="0" cy="17"/>
                </a:xfrm>
                <a:custGeom>
                  <a:avLst/>
                  <a:gdLst>
                    <a:gd name="T0" fmla="*/ 0 h 17"/>
                    <a:gd name="T1" fmla="*/ 0 h 17"/>
                    <a:gd name="T2" fmla="*/ 5 h 17"/>
                    <a:gd name="T3" fmla="*/ 11 h 17"/>
                    <a:gd name="T4" fmla="*/ 17 h 1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01" name="Freeform 1080"/>
                <p:cNvSpPr>
                  <a:spLocks/>
                </p:cNvSpPr>
                <p:nvPr/>
              </p:nvSpPr>
              <p:spPr bwMode="auto">
                <a:xfrm>
                  <a:off x="1194" y="2181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6 h 6"/>
                    <a:gd name="T4" fmla="*/ 6 w 6"/>
                    <a:gd name="T5" fmla="*/ 0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02" name="Freeform 1081"/>
                <p:cNvSpPr>
                  <a:spLocks/>
                </p:cNvSpPr>
                <p:nvPr/>
              </p:nvSpPr>
              <p:spPr bwMode="auto">
                <a:xfrm>
                  <a:off x="1200" y="2181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03" name="Freeform 1082"/>
                <p:cNvSpPr>
                  <a:spLocks/>
                </p:cNvSpPr>
                <p:nvPr/>
              </p:nvSpPr>
              <p:spPr bwMode="auto">
                <a:xfrm>
                  <a:off x="1200" y="2192"/>
                  <a:ext cx="0" cy="17"/>
                </a:xfrm>
                <a:custGeom>
                  <a:avLst/>
                  <a:gdLst>
                    <a:gd name="T0" fmla="*/ 0 h 17"/>
                    <a:gd name="T1" fmla="*/ 6 h 17"/>
                    <a:gd name="T2" fmla="*/ 17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04" name="Freeform 1083"/>
                <p:cNvSpPr>
                  <a:spLocks/>
                </p:cNvSpPr>
                <p:nvPr/>
              </p:nvSpPr>
              <p:spPr bwMode="auto">
                <a:xfrm>
                  <a:off x="1200" y="2209"/>
                  <a:ext cx="0" cy="11"/>
                </a:xfrm>
                <a:custGeom>
                  <a:avLst/>
                  <a:gdLst>
                    <a:gd name="T0" fmla="*/ 0 h 11"/>
                    <a:gd name="T1" fmla="*/ 5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05" name="Line 1084"/>
                <p:cNvSpPr>
                  <a:spLocks noChangeShapeType="1"/>
                </p:cNvSpPr>
                <p:nvPr/>
              </p:nvSpPr>
              <p:spPr bwMode="auto">
                <a:xfrm flipV="1">
                  <a:off x="1200" y="2214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06" name="Freeform 1085"/>
                <p:cNvSpPr>
                  <a:spLocks/>
                </p:cNvSpPr>
                <p:nvPr/>
              </p:nvSpPr>
              <p:spPr bwMode="auto">
                <a:xfrm>
                  <a:off x="1200" y="2214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07" name="Freeform 1086"/>
                <p:cNvSpPr>
                  <a:spLocks/>
                </p:cNvSpPr>
                <p:nvPr/>
              </p:nvSpPr>
              <p:spPr bwMode="auto">
                <a:xfrm>
                  <a:off x="1200" y="2225"/>
                  <a:ext cx="6" cy="0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08" name="Freeform 1087"/>
                <p:cNvSpPr>
                  <a:spLocks/>
                </p:cNvSpPr>
                <p:nvPr/>
              </p:nvSpPr>
              <p:spPr bwMode="auto">
                <a:xfrm>
                  <a:off x="1206" y="2225"/>
                  <a:ext cx="0" cy="12"/>
                </a:xfrm>
                <a:custGeom>
                  <a:avLst/>
                  <a:gdLst>
                    <a:gd name="T0" fmla="*/ 0 h 12"/>
                    <a:gd name="T1" fmla="*/ 6 h 12"/>
                    <a:gd name="T2" fmla="*/ 12 h 1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09" name="Freeform 1088"/>
                <p:cNvSpPr>
                  <a:spLocks/>
                </p:cNvSpPr>
                <p:nvPr/>
              </p:nvSpPr>
              <p:spPr bwMode="auto">
                <a:xfrm>
                  <a:off x="1206" y="2237"/>
                  <a:ext cx="0" cy="11"/>
                </a:xfrm>
                <a:custGeom>
                  <a:avLst/>
                  <a:gdLst>
                    <a:gd name="T0" fmla="*/ 0 h 11"/>
                    <a:gd name="T1" fmla="*/ 5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10" name="Freeform 1089"/>
                <p:cNvSpPr>
                  <a:spLocks/>
                </p:cNvSpPr>
                <p:nvPr/>
              </p:nvSpPr>
              <p:spPr bwMode="auto">
                <a:xfrm>
                  <a:off x="1206" y="2237"/>
                  <a:ext cx="0" cy="11"/>
                </a:xfrm>
                <a:custGeom>
                  <a:avLst/>
                  <a:gdLst>
                    <a:gd name="T0" fmla="*/ 11 h 11"/>
                    <a:gd name="T1" fmla="*/ 5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11" name="Line 1090"/>
                <p:cNvSpPr>
                  <a:spLocks noChangeShapeType="1"/>
                </p:cNvSpPr>
                <p:nvPr/>
              </p:nvSpPr>
              <p:spPr bwMode="auto">
                <a:xfrm flipV="1">
                  <a:off x="1206" y="2231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12" name="Freeform 1091"/>
                <p:cNvSpPr>
                  <a:spLocks/>
                </p:cNvSpPr>
                <p:nvPr/>
              </p:nvSpPr>
              <p:spPr bwMode="auto">
                <a:xfrm>
                  <a:off x="1206" y="2231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13" name="Freeform 1092"/>
                <p:cNvSpPr>
                  <a:spLocks/>
                </p:cNvSpPr>
                <p:nvPr/>
              </p:nvSpPr>
              <p:spPr bwMode="auto">
                <a:xfrm>
                  <a:off x="1206" y="2242"/>
                  <a:ext cx="5" cy="6"/>
                </a:xfrm>
                <a:custGeom>
                  <a:avLst/>
                  <a:gdLst>
                    <a:gd name="T0" fmla="*/ 0 w 5"/>
                    <a:gd name="T1" fmla="*/ 0 h 6"/>
                    <a:gd name="T2" fmla="*/ 0 w 5"/>
                    <a:gd name="T3" fmla="*/ 6 h 6"/>
                    <a:gd name="T4" fmla="*/ 5 w 5"/>
                    <a:gd name="T5" fmla="*/ 6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5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14" name="Line 1093"/>
                <p:cNvSpPr>
                  <a:spLocks noChangeShapeType="1"/>
                </p:cNvSpPr>
                <p:nvPr/>
              </p:nvSpPr>
              <p:spPr bwMode="auto">
                <a:xfrm>
                  <a:off x="1211" y="2248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15" name="Line 1094"/>
                <p:cNvSpPr>
                  <a:spLocks noChangeShapeType="1"/>
                </p:cNvSpPr>
                <p:nvPr/>
              </p:nvSpPr>
              <p:spPr bwMode="auto">
                <a:xfrm>
                  <a:off x="1211" y="2248"/>
                  <a:ext cx="1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16" name="Line 1095"/>
                <p:cNvSpPr>
                  <a:spLocks noChangeShapeType="1"/>
                </p:cNvSpPr>
                <p:nvPr/>
              </p:nvSpPr>
              <p:spPr bwMode="auto">
                <a:xfrm>
                  <a:off x="1211" y="2253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17" name="Freeform 1096"/>
                <p:cNvSpPr>
                  <a:spLocks/>
                </p:cNvSpPr>
                <p:nvPr/>
              </p:nvSpPr>
              <p:spPr bwMode="auto">
                <a:xfrm>
                  <a:off x="1211" y="2242"/>
                  <a:ext cx="0" cy="17"/>
                </a:xfrm>
                <a:custGeom>
                  <a:avLst/>
                  <a:gdLst>
                    <a:gd name="T0" fmla="*/ 17 h 17"/>
                    <a:gd name="T1" fmla="*/ 11 h 17"/>
                    <a:gd name="T2" fmla="*/ 6 h 17"/>
                    <a:gd name="T3" fmla="*/ 0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18" name="Freeform 1097"/>
                <p:cNvSpPr>
                  <a:spLocks/>
                </p:cNvSpPr>
                <p:nvPr/>
              </p:nvSpPr>
              <p:spPr bwMode="auto">
                <a:xfrm>
                  <a:off x="1211" y="2242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19" name="Freeform 1098"/>
                <p:cNvSpPr>
                  <a:spLocks/>
                </p:cNvSpPr>
                <p:nvPr/>
              </p:nvSpPr>
              <p:spPr bwMode="auto">
                <a:xfrm>
                  <a:off x="1211" y="2253"/>
                  <a:ext cx="6" cy="0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20" name="Freeform 1099"/>
                <p:cNvSpPr>
                  <a:spLocks/>
                </p:cNvSpPr>
                <p:nvPr/>
              </p:nvSpPr>
              <p:spPr bwMode="auto">
                <a:xfrm>
                  <a:off x="1217" y="2237"/>
                  <a:ext cx="0" cy="16"/>
                </a:xfrm>
                <a:custGeom>
                  <a:avLst/>
                  <a:gdLst>
                    <a:gd name="T0" fmla="*/ 16 h 16"/>
                    <a:gd name="T1" fmla="*/ 11 h 16"/>
                    <a:gd name="T2" fmla="*/ 5 h 16"/>
                    <a:gd name="T3" fmla="*/ 0 h 16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6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21" name="Freeform 1100"/>
                <p:cNvSpPr>
                  <a:spLocks/>
                </p:cNvSpPr>
                <p:nvPr/>
              </p:nvSpPr>
              <p:spPr bwMode="auto">
                <a:xfrm>
                  <a:off x="1217" y="2237"/>
                  <a:ext cx="0" cy="27"/>
                </a:xfrm>
                <a:custGeom>
                  <a:avLst/>
                  <a:gdLst>
                    <a:gd name="T0" fmla="*/ 0 h 27"/>
                    <a:gd name="T1" fmla="*/ 5 h 27"/>
                    <a:gd name="T2" fmla="*/ 11 h 27"/>
                    <a:gd name="T3" fmla="*/ 22 h 27"/>
                    <a:gd name="T4" fmla="*/ 27 h 2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7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22"/>
                      </a:lnTo>
                      <a:lnTo>
                        <a:pt x="0" y="2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22" name="Freeform 1101"/>
                <p:cNvSpPr>
                  <a:spLocks/>
                </p:cNvSpPr>
                <p:nvPr/>
              </p:nvSpPr>
              <p:spPr bwMode="auto">
                <a:xfrm>
                  <a:off x="1217" y="2248"/>
                  <a:ext cx="0" cy="16"/>
                </a:xfrm>
                <a:custGeom>
                  <a:avLst/>
                  <a:gdLst>
                    <a:gd name="T0" fmla="*/ 16 h 16"/>
                    <a:gd name="T1" fmla="*/ 16 h 16"/>
                    <a:gd name="T2" fmla="*/ 11 h 16"/>
                    <a:gd name="T3" fmla="*/ 5 h 16"/>
                    <a:gd name="T4" fmla="*/ 0 h 16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16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23" name="Freeform 1102"/>
                <p:cNvSpPr>
                  <a:spLocks/>
                </p:cNvSpPr>
                <p:nvPr/>
              </p:nvSpPr>
              <p:spPr bwMode="auto">
                <a:xfrm>
                  <a:off x="1217" y="2248"/>
                  <a:ext cx="0" cy="11"/>
                </a:xfrm>
                <a:custGeom>
                  <a:avLst/>
                  <a:gdLst>
                    <a:gd name="T0" fmla="*/ 0 h 11"/>
                    <a:gd name="T1" fmla="*/ 0 h 11"/>
                    <a:gd name="T2" fmla="*/ 5 h 11"/>
                    <a:gd name="T3" fmla="*/ 11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24" name="Freeform 1103"/>
                <p:cNvSpPr>
                  <a:spLocks/>
                </p:cNvSpPr>
                <p:nvPr/>
              </p:nvSpPr>
              <p:spPr bwMode="auto">
                <a:xfrm>
                  <a:off x="1217" y="2242"/>
                  <a:ext cx="0" cy="17"/>
                </a:xfrm>
                <a:custGeom>
                  <a:avLst/>
                  <a:gdLst>
                    <a:gd name="T0" fmla="*/ 17 h 17"/>
                    <a:gd name="T1" fmla="*/ 11 h 17"/>
                    <a:gd name="T2" fmla="*/ 6 h 17"/>
                    <a:gd name="T3" fmla="*/ 0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25" name="Freeform 1104"/>
                <p:cNvSpPr>
                  <a:spLocks/>
                </p:cNvSpPr>
                <p:nvPr/>
              </p:nvSpPr>
              <p:spPr bwMode="auto">
                <a:xfrm>
                  <a:off x="1217" y="2242"/>
                  <a:ext cx="5" cy="11"/>
                </a:xfrm>
                <a:custGeom>
                  <a:avLst/>
                  <a:gdLst>
                    <a:gd name="T0" fmla="*/ 0 w 5"/>
                    <a:gd name="T1" fmla="*/ 0 h 11"/>
                    <a:gd name="T2" fmla="*/ 0 w 5"/>
                    <a:gd name="T3" fmla="*/ 6 h 11"/>
                    <a:gd name="T4" fmla="*/ 5 w 5"/>
                    <a:gd name="T5" fmla="*/ 11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26" name="Line 1105"/>
                <p:cNvSpPr>
                  <a:spLocks noChangeShapeType="1"/>
                </p:cNvSpPr>
                <p:nvPr/>
              </p:nvSpPr>
              <p:spPr bwMode="auto">
                <a:xfrm>
                  <a:off x="1222" y="2253"/>
                  <a:ext cx="1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27" name="Line 1106"/>
                <p:cNvSpPr>
                  <a:spLocks noChangeShapeType="1"/>
                </p:cNvSpPr>
                <p:nvPr/>
              </p:nvSpPr>
              <p:spPr bwMode="auto">
                <a:xfrm flipV="1">
                  <a:off x="1222" y="2248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28" name="Line 1107"/>
                <p:cNvSpPr>
                  <a:spLocks noChangeShapeType="1"/>
                </p:cNvSpPr>
                <p:nvPr/>
              </p:nvSpPr>
              <p:spPr bwMode="auto">
                <a:xfrm>
                  <a:off x="1222" y="2248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29" name="Line 1108"/>
                <p:cNvSpPr>
                  <a:spLocks noChangeShapeType="1"/>
                </p:cNvSpPr>
                <p:nvPr/>
              </p:nvSpPr>
              <p:spPr bwMode="auto">
                <a:xfrm>
                  <a:off x="1222" y="2248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30" name="Line 1109"/>
                <p:cNvSpPr>
                  <a:spLocks noChangeShapeType="1"/>
                </p:cNvSpPr>
                <p:nvPr/>
              </p:nvSpPr>
              <p:spPr bwMode="auto">
                <a:xfrm flipV="1">
                  <a:off x="1222" y="2248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31" name="Freeform 1110"/>
                <p:cNvSpPr>
                  <a:spLocks/>
                </p:cNvSpPr>
                <p:nvPr/>
              </p:nvSpPr>
              <p:spPr bwMode="auto">
                <a:xfrm>
                  <a:off x="1222" y="2248"/>
                  <a:ext cx="6" cy="11"/>
                </a:xfrm>
                <a:custGeom>
                  <a:avLst/>
                  <a:gdLst>
                    <a:gd name="T0" fmla="*/ 0 w 6"/>
                    <a:gd name="T1" fmla="*/ 0 h 11"/>
                    <a:gd name="T2" fmla="*/ 0 w 6"/>
                    <a:gd name="T3" fmla="*/ 0 h 11"/>
                    <a:gd name="T4" fmla="*/ 0 w 6"/>
                    <a:gd name="T5" fmla="*/ 5 h 11"/>
                    <a:gd name="T6" fmla="*/ 6 w 6"/>
                    <a:gd name="T7" fmla="*/ 11 h 1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"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6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32" name="Freeform 1111"/>
                <p:cNvSpPr>
                  <a:spLocks/>
                </p:cNvSpPr>
                <p:nvPr/>
              </p:nvSpPr>
              <p:spPr bwMode="auto">
                <a:xfrm>
                  <a:off x="1228" y="2237"/>
                  <a:ext cx="0" cy="22"/>
                </a:xfrm>
                <a:custGeom>
                  <a:avLst/>
                  <a:gdLst>
                    <a:gd name="T0" fmla="*/ 22 h 22"/>
                    <a:gd name="T1" fmla="*/ 16 h 22"/>
                    <a:gd name="T2" fmla="*/ 11 h 22"/>
                    <a:gd name="T3" fmla="*/ 5 h 22"/>
                    <a:gd name="T4" fmla="*/ 0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33" name="Line 1112"/>
                <p:cNvSpPr>
                  <a:spLocks noChangeShapeType="1"/>
                </p:cNvSpPr>
                <p:nvPr/>
              </p:nvSpPr>
              <p:spPr bwMode="auto">
                <a:xfrm>
                  <a:off x="1228" y="2237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34" name="Freeform 1113"/>
                <p:cNvSpPr>
                  <a:spLocks/>
                </p:cNvSpPr>
                <p:nvPr/>
              </p:nvSpPr>
              <p:spPr bwMode="auto">
                <a:xfrm>
                  <a:off x="1228" y="2237"/>
                  <a:ext cx="0" cy="22"/>
                </a:xfrm>
                <a:custGeom>
                  <a:avLst/>
                  <a:gdLst>
                    <a:gd name="T0" fmla="*/ 0 h 22"/>
                    <a:gd name="T1" fmla="*/ 5 h 22"/>
                    <a:gd name="T2" fmla="*/ 11 h 22"/>
                    <a:gd name="T3" fmla="*/ 22 h 22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22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35" name="Freeform 1114"/>
                <p:cNvSpPr>
                  <a:spLocks/>
                </p:cNvSpPr>
                <p:nvPr/>
              </p:nvSpPr>
              <p:spPr bwMode="auto">
                <a:xfrm>
                  <a:off x="1228" y="2231"/>
                  <a:ext cx="0" cy="28"/>
                </a:xfrm>
                <a:custGeom>
                  <a:avLst/>
                  <a:gdLst>
                    <a:gd name="T0" fmla="*/ 28 h 28"/>
                    <a:gd name="T1" fmla="*/ 22 h 28"/>
                    <a:gd name="T2" fmla="*/ 11 h 28"/>
                    <a:gd name="T3" fmla="*/ 6 h 28"/>
                    <a:gd name="T4" fmla="*/ 0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28"/>
                      </a:move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36" name="Freeform 1115"/>
                <p:cNvSpPr>
                  <a:spLocks/>
                </p:cNvSpPr>
                <p:nvPr/>
              </p:nvSpPr>
              <p:spPr bwMode="auto">
                <a:xfrm>
                  <a:off x="1228" y="2231"/>
                  <a:ext cx="0" cy="28"/>
                </a:xfrm>
                <a:custGeom>
                  <a:avLst/>
                  <a:gdLst>
                    <a:gd name="T0" fmla="*/ 0 h 28"/>
                    <a:gd name="T1" fmla="*/ 6 h 28"/>
                    <a:gd name="T2" fmla="*/ 11 h 28"/>
                    <a:gd name="T3" fmla="*/ 22 h 28"/>
                    <a:gd name="T4" fmla="*/ 28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22"/>
                      </a:lnTo>
                      <a:lnTo>
                        <a:pt x="0" y="28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37" name="Freeform 1116"/>
                <p:cNvSpPr>
                  <a:spLocks/>
                </p:cNvSpPr>
                <p:nvPr/>
              </p:nvSpPr>
              <p:spPr bwMode="auto">
                <a:xfrm>
                  <a:off x="1228" y="2242"/>
                  <a:ext cx="5" cy="17"/>
                </a:xfrm>
                <a:custGeom>
                  <a:avLst/>
                  <a:gdLst>
                    <a:gd name="T0" fmla="*/ 0 w 5"/>
                    <a:gd name="T1" fmla="*/ 17 h 17"/>
                    <a:gd name="T2" fmla="*/ 0 w 5"/>
                    <a:gd name="T3" fmla="*/ 17 h 17"/>
                    <a:gd name="T4" fmla="*/ 0 w 5"/>
                    <a:gd name="T5" fmla="*/ 11 h 17"/>
                    <a:gd name="T6" fmla="*/ 5 w 5"/>
                    <a:gd name="T7" fmla="*/ 0 h 1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" h="17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38" name="Freeform 1117"/>
                <p:cNvSpPr>
                  <a:spLocks/>
                </p:cNvSpPr>
                <p:nvPr/>
              </p:nvSpPr>
              <p:spPr bwMode="auto">
                <a:xfrm>
                  <a:off x="1233" y="2231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39" name="Freeform 1118"/>
                <p:cNvSpPr>
                  <a:spLocks/>
                </p:cNvSpPr>
                <p:nvPr/>
              </p:nvSpPr>
              <p:spPr bwMode="auto">
                <a:xfrm>
                  <a:off x="1233" y="2231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40" name="Freeform 1119"/>
                <p:cNvSpPr>
                  <a:spLocks/>
                </p:cNvSpPr>
                <p:nvPr/>
              </p:nvSpPr>
              <p:spPr bwMode="auto">
                <a:xfrm>
                  <a:off x="1233" y="2237"/>
                  <a:ext cx="0" cy="22"/>
                </a:xfrm>
                <a:custGeom>
                  <a:avLst/>
                  <a:gdLst>
                    <a:gd name="T0" fmla="*/ 0 h 22"/>
                    <a:gd name="T1" fmla="*/ 5 h 22"/>
                    <a:gd name="T2" fmla="*/ 11 h 22"/>
                    <a:gd name="T3" fmla="*/ 16 h 22"/>
                    <a:gd name="T4" fmla="*/ 22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6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41" name="Freeform 1120"/>
                <p:cNvSpPr>
                  <a:spLocks/>
                </p:cNvSpPr>
                <p:nvPr/>
              </p:nvSpPr>
              <p:spPr bwMode="auto">
                <a:xfrm>
                  <a:off x="1233" y="2242"/>
                  <a:ext cx="0" cy="17"/>
                </a:xfrm>
                <a:custGeom>
                  <a:avLst/>
                  <a:gdLst>
                    <a:gd name="T0" fmla="*/ 17 h 17"/>
                    <a:gd name="T1" fmla="*/ 17 h 17"/>
                    <a:gd name="T2" fmla="*/ 11 h 17"/>
                    <a:gd name="T3" fmla="*/ 0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42" name="Freeform 1121"/>
                <p:cNvSpPr>
                  <a:spLocks/>
                </p:cNvSpPr>
                <p:nvPr/>
              </p:nvSpPr>
              <p:spPr bwMode="auto">
                <a:xfrm>
                  <a:off x="1233" y="2242"/>
                  <a:ext cx="0" cy="17"/>
                </a:xfrm>
                <a:custGeom>
                  <a:avLst/>
                  <a:gdLst>
                    <a:gd name="T0" fmla="*/ 0 h 17"/>
                    <a:gd name="T1" fmla="*/ 0 h 17"/>
                    <a:gd name="T2" fmla="*/ 11 h 17"/>
                    <a:gd name="T3" fmla="*/ 17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43" name="Freeform 1122"/>
                <p:cNvSpPr>
                  <a:spLocks/>
                </p:cNvSpPr>
                <p:nvPr/>
              </p:nvSpPr>
              <p:spPr bwMode="auto">
                <a:xfrm>
                  <a:off x="1233" y="2237"/>
                  <a:ext cx="6" cy="22"/>
                </a:xfrm>
                <a:custGeom>
                  <a:avLst/>
                  <a:gdLst>
                    <a:gd name="T0" fmla="*/ 0 w 6"/>
                    <a:gd name="T1" fmla="*/ 22 h 22"/>
                    <a:gd name="T2" fmla="*/ 0 w 6"/>
                    <a:gd name="T3" fmla="*/ 16 h 22"/>
                    <a:gd name="T4" fmla="*/ 0 w 6"/>
                    <a:gd name="T5" fmla="*/ 11 h 22"/>
                    <a:gd name="T6" fmla="*/ 6 w 6"/>
                    <a:gd name="T7" fmla="*/ 0 h 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" h="22">
                      <a:moveTo>
                        <a:pt x="0" y="22"/>
                      </a:move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44" name="Freeform 1123"/>
                <p:cNvSpPr>
                  <a:spLocks/>
                </p:cNvSpPr>
                <p:nvPr/>
              </p:nvSpPr>
              <p:spPr bwMode="auto">
                <a:xfrm>
                  <a:off x="1239" y="2237"/>
                  <a:ext cx="0" cy="33"/>
                </a:xfrm>
                <a:custGeom>
                  <a:avLst/>
                  <a:gdLst>
                    <a:gd name="T0" fmla="*/ 0 h 33"/>
                    <a:gd name="T1" fmla="*/ 5 h 33"/>
                    <a:gd name="T2" fmla="*/ 16 h 33"/>
                    <a:gd name="T3" fmla="*/ 27 h 33"/>
                    <a:gd name="T4" fmla="*/ 33 h 3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33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6"/>
                      </a:lnTo>
                      <a:lnTo>
                        <a:pt x="0" y="27"/>
                      </a:lnTo>
                      <a:lnTo>
                        <a:pt x="0" y="3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45" name="Freeform 1124"/>
                <p:cNvSpPr>
                  <a:spLocks/>
                </p:cNvSpPr>
                <p:nvPr/>
              </p:nvSpPr>
              <p:spPr bwMode="auto">
                <a:xfrm>
                  <a:off x="1239" y="2248"/>
                  <a:ext cx="0" cy="22"/>
                </a:xfrm>
                <a:custGeom>
                  <a:avLst/>
                  <a:gdLst>
                    <a:gd name="T0" fmla="*/ 22 h 22"/>
                    <a:gd name="T1" fmla="*/ 22 h 22"/>
                    <a:gd name="T2" fmla="*/ 11 h 22"/>
                    <a:gd name="T3" fmla="*/ 5 h 22"/>
                    <a:gd name="T4" fmla="*/ 0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46" name="Line 1125"/>
                <p:cNvSpPr>
                  <a:spLocks noChangeShapeType="1"/>
                </p:cNvSpPr>
                <p:nvPr/>
              </p:nvSpPr>
              <p:spPr bwMode="auto">
                <a:xfrm>
                  <a:off x="1239" y="2248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47" name="Freeform 1126"/>
                <p:cNvSpPr>
                  <a:spLocks/>
                </p:cNvSpPr>
                <p:nvPr/>
              </p:nvSpPr>
              <p:spPr bwMode="auto">
                <a:xfrm>
                  <a:off x="1239" y="2248"/>
                  <a:ext cx="0" cy="11"/>
                </a:xfrm>
                <a:custGeom>
                  <a:avLst/>
                  <a:gdLst>
                    <a:gd name="T0" fmla="*/ 0 h 11"/>
                    <a:gd name="T1" fmla="*/ 5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48" name="Line 1127"/>
                <p:cNvSpPr>
                  <a:spLocks noChangeShapeType="1"/>
                </p:cNvSpPr>
                <p:nvPr/>
              </p:nvSpPr>
              <p:spPr bwMode="auto">
                <a:xfrm flipV="1">
                  <a:off x="1239" y="2253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49" name="Freeform 1128"/>
                <p:cNvSpPr>
                  <a:spLocks/>
                </p:cNvSpPr>
                <p:nvPr/>
              </p:nvSpPr>
              <p:spPr bwMode="auto">
                <a:xfrm>
                  <a:off x="1239" y="2253"/>
                  <a:ext cx="5" cy="11"/>
                </a:xfrm>
                <a:custGeom>
                  <a:avLst/>
                  <a:gdLst>
                    <a:gd name="T0" fmla="*/ 0 w 5"/>
                    <a:gd name="T1" fmla="*/ 0 h 11"/>
                    <a:gd name="T2" fmla="*/ 0 w 5"/>
                    <a:gd name="T3" fmla="*/ 0 h 11"/>
                    <a:gd name="T4" fmla="*/ 0 w 5"/>
                    <a:gd name="T5" fmla="*/ 6 h 11"/>
                    <a:gd name="T6" fmla="*/ 5 w 5"/>
                    <a:gd name="T7" fmla="*/ 11 h 1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"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50" name="Freeform 1129"/>
                <p:cNvSpPr>
                  <a:spLocks/>
                </p:cNvSpPr>
                <p:nvPr/>
              </p:nvSpPr>
              <p:spPr bwMode="auto">
                <a:xfrm>
                  <a:off x="1244" y="2242"/>
                  <a:ext cx="0" cy="22"/>
                </a:xfrm>
                <a:custGeom>
                  <a:avLst/>
                  <a:gdLst>
                    <a:gd name="T0" fmla="*/ 22 h 22"/>
                    <a:gd name="T1" fmla="*/ 17 h 22"/>
                    <a:gd name="T2" fmla="*/ 11 h 22"/>
                    <a:gd name="T3" fmla="*/ 6 h 22"/>
                    <a:gd name="T4" fmla="*/ 0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51" name="Line 1130"/>
                <p:cNvSpPr>
                  <a:spLocks noChangeShapeType="1"/>
                </p:cNvSpPr>
                <p:nvPr/>
              </p:nvSpPr>
              <p:spPr bwMode="auto">
                <a:xfrm flipV="1">
                  <a:off x="1244" y="2237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52" name="Freeform 1131"/>
                <p:cNvSpPr>
                  <a:spLocks/>
                </p:cNvSpPr>
                <p:nvPr/>
              </p:nvSpPr>
              <p:spPr bwMode="auto">
                <a:xfrm>
                  <a:off x="1244" y="2237"/>
                  <a:ext cx="0" cy="11"/>
                </a:xfrm>
                <a:custGeom>
                  <a:avLst/>
                  <a:gdLst>
                    <a:gd name="T0" fmla="*/ 0 h 11"/>
                    <a:gd name="T1" fmla="*/ 5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53" name="Freeform 1132"/>
                <p:cNvSpPr>
                  <a:spLocks/>
                </p:cNvSpPr>
                <p:nvPr/>
              </p:nvSpPr>
              <p:spPr bwMode="auto">
                <a:xfrm>
                  <a:off x="1244" y="2242"/>
                  <a:ext cx="0" cy="6"/>
                </a:xfrm>
                <a:custGeom>
                  <a:avLst/>
                  <a:gdLst>
                    <a:gd name="T0" fmla="*/ 6 h 6"/>
                    <a:gd name="T1" fmla="*/ 6 h 6"/>
                    <a:gd name="T2" fmla="*/ 0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54" name="Freeform 1133"/>
                <p:cNvSpPr>
                  <a:spLocks/>
                </p:cNvSpPr>
                <p:nvPr/>
              </p:nvSpPr>
              <p:spPr bwMode="auto">
                <a:xfrm>
                  <a:off x="1244" y="2242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55" name="Freeform 1134"/>
                <p:cNvSpPr>
                  <a:spLocks/>
                </p:cNvSpPr>
                <p:nvPr/>
              </p:nvSpPr>
              <p:spPr bwMode="auto">
                <a:xfrm>
                  <a:off x="1244" y="2248"/>
                  <a:ext cx="6" cy="11"/>
                </a:xfrm>
                <a:custGeom>
                  <a:avLst/>
                  <a:gdLst>
                    <a:gd name="T0" fmla="*/ 0 w 6"/>
                    <a:gd name="T1" fmla="*/ 0 h 11"/>
                    <a:gd name="T2" fmla="*/ 0 w 6"/>
                    <a:gd name="T3" fmla="*/ 5 h 11"/>
                    <a:gd name="T4" fmla="*/ 6 w 6"/>
                    <a:gd name="T5" fmla="*/ 11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6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56" name="Freeform 1135"/>
                <p:cNvSpPr>
                  <a:spLocks/>
                </p:cNvSpPr>
                <p:nvPr/>
              </p:nvSpPr>
              <p:spPr bwMode="auto">
                <a:xfrm>
                  <a:off x="1250" y="2248"/>
                  <a:ext cx="0" cy="11"/>
                </a:xfrm>
                <a:custGeom>
                  <a:avLst/>
                  <a:gdLst>
                    <a:gd name="T0" fmla="*/ 11 h 11"/>
                    <a:gd name="T1" fmla="*/ 5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57" name="Freeform 1136"/>
                <p:cNvSpPr>
                  <a:spLocks/>
                </p:cNvSpPr>
                <p:nvPr/>
              </p:nvSpPr>
              <p:spPr bwMode="auto">
                <a:xfrm>
                  <a:off x="1250" y="2248"/>
                  <a:ext cx="0" cy="5"/>
                </a:xfrm>
                <a:custGeom>
                  <a:avLst/>
                  <a:gdLst>
                    <a:gd name="T0" fmla="*/ 0 h 5"/>
                    <a:gd name="T1" fmla="*/ 0 h 5"/>
                    <a:gd name="T2" fmla="*/ 5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58" name="Freeform 1137"/>
                <p:cNvSpPr>
                  <a:spLocks/>
                </p:cNvSpPr>
                <p:nvPr/>
              </p:nvSpPr>
              <p:spPr bwMode="auto">
                <a:xfrm>
                  <a:off x="1250" y="2248"/>
                  <a:ext cx="0" cy="5"/>
                </a:xfrm>
                <a:custGeom>
                  <a:avLst/>
                  <a:gdLst>
                    <a:gd name="T0" fmla="*/ 5 h 5"/>
                    <a:gd name="T1" fmla="*/ 5 h 5"/>
                    <a:gd name="T2" fmla="*/ 0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59" name="Line 1138"/>
                <p:cNvSpPr>
                  <a:spLocks noChangeShapeType="1"/>
                </p:cNvSpPr>
                <p:nvPr/>
              </p:nvSpPr>
              <p:spPr bwMode="auto">
                <a:xfrm>
                  <a:off x="1250" y="2248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60" name="Line 1139"/>
                <p:cNvSpPr>
                  <a:spLocks noChangeShapeType="1"/>
                </p:cNvSpPr>
                <p:nvPr/>
              </p:nvSpPr>
              <p:spPr bwMode="auto">
                <a:xfrm flipV="1">
                  <a:off x="1250" y="2242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61" name="Freeform 1140"/>
                <p:cNvSpPr>
                  <a:spLocks/>
                </p:cNvSpPr>
                <p:nvPr/>
              </p:nvSpPr>
              <p:spPr bwMode="auto">
                <a:xfrm>
                  <a:off x="1250" y="2242"/>
                  <a:ext cx="6" cy="17"/>
                </a:xfrm>
                <a:custGeom>
                  <a:avLst/>
                  <a:gdLst>
                    <a:gd name="T0" fmla="*/ 0 w 6"/>
                    <a:gd name="T1" fmla="*/ 0 h 17"/>
                    <a:gd name="T2" fmla="*/ 0 w 6"/>
                    <a:gd name="T3" fmla="*/ 6 h 17"/>
                    <a:gd name="T4" fmla="*/ 6 w 6"/>
                    <a:gd name="T5" fmla="*/ 11 h 17"/>
                    <a:gd name="T6" fmla="*/ 6 w 6"/>
                    <a:gd name="T7" fmla="*/ 17 h 1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" h="17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11"/>
                      </a:lnTo>
                      <a:lnTo>
                        <a:pt x="6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62" name="Freeform 1141"/>
                <p:cNvSpPr>
                  <a:spLocks/>
                </p:cNvSpPr>
                <p:nvPr/>
              </p:nvSpPr>
              <p:spPr bwMode="auto">
                <a:xfrm>
                  <a:off x="1256" y="2253"/>
                  <a:ext cx="0" cy="6"/>
                </a:xfrm>
                <a:custGeom>
                  <a:avLst/>
                  <a:gdLst>
                    <a:gd name="T0" fmla="*/ 6 h 6"/>
                    <a:gd name="T1" fmla="*/ 6 h 6"/>
                    <a:gd name="T2" fmla="*/ 0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63" name="Line 1142"/>
                <p:cNvSpPr>
                  <a:spLocks noChangeShapeType="1"/>
                </p:cNvSpPr>
                <p:nvPr/>
              </p:nvSpPr>
              <p:spPr bwMode="auto">
                <a:xfrm>
                  <a:off x="1256" y="2253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64" name="Line 1143"/>
                <p:cNvSpPr>
                  <a:spLocks noChangeShapeType="1"/>
                </p:cNvSpPr>
                <p:nvPr/>
              </p:nvSpPr>
              <p:spPr bwMode="auto">
                <a:xfrm>
                  <a:off x="1256" y="2253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65" name="Line 1144"/>
                <p:cNvSpPr>
                  <a:spLocks noChangeShapeType="1"/>
                </p:cNvSpPr>
                <p:nvPr/>
              </p:nvSpPr>
              <p:spPr bwMode="auto">
                <a:xfrm>
                  <a:off x="1256" y="2253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66" name="Freeform 1145"/>
                <p:cNvSpPr>
                  <a:spLocks/>
                </p:cNvSpPr>
                <p:nvPr/>
              </p:nvSpPr>
              <p:spPr bwMode="auto">
                <a:xfrm>
                  <a:off x="1256" y="2242"/>
                  <a:ext cx="0" cy="17"/>
                </a:xfrm>
                <a:custGeom>
                  <a:avLst/>
                  <a:gdLst>
                    <a:gd name="T0" fmla="*/ 17 h 17"/>
                    <a:gd name="T1" fmla="*/ 11 h 17"/>
                    <a:gd name="T2" fmla="*/ 6 h 17"/>
                    <a:gd name="T3" fmla="*/ 0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67" name="Freeform 1146"/>
                <p:cNvSpPr>
                  <a:spLocks/>
                </p:cNvSpPr>
                <p:nvPr/>
              </p:nvSpPr>
              <p:spPr bwMode="auto">
                <a:xfrm>
                  <a:off x="1256" y="2242"/>
                  <a:ext cx="5" cy="11"/>
                </a:xfrm>
                <a:custGeom>
                  <a:avLst/>
                  <a:gdLst>
                    <a:gd name="T0" fmla="*/ 0 w 5"/>
                    <a:gd name="T1" fmla="*/ 0 h 11"/>
                    <a:gd name="T2" fmla="*/ 0 w 5"/>
                    <a:gd name="T3" fmla="*/ 0 h 11"/>
                    <a:gd name="T4" fmla="*/ 0 w 5"/>
                    <a:gd name="T5" fmla="*/ 6 h 11"/>
                    <a:gd name="T6" fmla="*/ 5 w 5"/>
                    <a:gd name="T7" fmla="*/ 11 h 1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"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68" name="Freeform 1147"/>
                <p:cNvSpPr>
                  <a:spLocks/>
                </p:cNvSpPr>
                <p:nvPr/>
              </p:nvSpPr>
              <p:spPr bwMode="auto">
                <a:xfrm>
                  <a:off x="1261" y="2248"/>
                  <a:ext cx="0" cy="5"/>
                </a:xfrm>
                <a:custGeom>
                  <a:avLst/>
                  <a:gdLst>
                    <a:gd name="T0" fmla="*/ 5 h 5"/>
                    <a:gd name="T1" fmla="*/ 5 h 5"/>
                    <a:gd name="T2" fmla="*/ 0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69" name="Freeform 1148"/>
                <p:cNvSpPr>
                  <a:spLocks/>
                </p:cNvSpPr>
                <p:nvPr/>
              </p:nvSpPr>
              <p:spPr bwMode="auto">
                <a:xfrm>
                  <a:off x="1261" y="2237"/>
                  <a:ext cx="0" cy="11"/>
                </a:xfrm>
                <a:custGeom>
                  <a:avLst/>
                  <a:gdLst>
                    <a:gd name="T0" fmla="*/ 11 h 11"/>
                    <a:gd name="T1" fmla="*/ 5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70" name="Freeform 1149"/>
                <p:cNvSpPr>
                  <a:spLocks/>
                </p:cNvSpPr>
                <p:nvPr/>
              </p:nvSpPr>
              <p:spPr bwMode="auto">
                <a:xfrm>
                  <a:off x="1261" y="2237"/>
                  <a:ext cx="0" cy="11"/>
                </a:xfrm>
                <a:custGeom>
                  <a:avLst/>
                  <a:gdLst>
                    <a:gd name="T0" fmla="*/ 0 h 11"/>
                    <a:gd name="T1" fmla="*/ 5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71" name="Freeform 1150"/>
                <p:cNvSpPr>
                  <a:spLocks/>
                </p:cNvSpPr>
                <p:nvPr/>
              </p:nvSpPr>
              <p:spPr bwMode="auto">
                <a:xfrm>
                  <a:off x="1261" y="2237"/>
                  <a:ext cx="0" cy="11"/>
                </a:xfrm>
                <a:custGeom>
                  <a:avLst/>
                  <a:gdLst>
                    <a:gd name="T0" fmla="*/ 11 h 11"/>
                    <a:gd name="T1" fmla="*/ 11 h 11"/>
                    <a:gd name="T2" fmla="*/ 5 h 11"/>
                    <a:gd name="T3" fmla="*/ 0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72" name="Freeform 1151"/>
                <p:cNvSpPr>
                  <a:spLocks/>
                </p:cNvSpPr>
                <p:nvPr/>
              </p:nvSpPr>
              <p:spPr bwMode="auto">
                <a:xfrm>
                  <a:off x="1261" y="2237"/>
                  <a:ext cx="0" cy="22"/>
                </a:xfrm>
                <a:custGeom>
                  <a:avLst/>
                  <a:gdLst>
                    <a:gd name="T0" fmla="*/ 0 h 22"/>
                    <a:gd name="T1" fmla="*/ 5 h 22"/>
                    <a:gd name="T2" fmla="*/ 11 h 22"/>
                    <a:gd name="T3" fmla="*/ 16 h 22"/>
                    <a:gd name="T4" fmla="*/ 22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6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73" name="Freeform 1152"/>
                <p:cNvSpPr>
                  <a:spLocks/>
                </p:cNvSpPr>
                <p:nvPr/>
              </p:nvSpPr>
              <p:spPr bwMode="auto">
                <a:xfrm>
                  <a:off x="1261" y="2242"/>
                  <a:ext cx="6" cy="17"/>
                </a:xfrm>
                <a:custGeom>
                  <a:avLst/>
                  <a:gdLst>
                    <a:gd name="T0" fmla="*/ 0 w 6"/>
                    <a:gd name="T1" fmla="*/ 17 h 17"/>
                    <a:gd name="T2" fmla="*/ 0 w 6"/>
                    <a:gd name="T3" fmla="*/ 17 h 17"/>
                    <a:gd name="T4" fmla="*/ 0 w 6"/>
                    <a:gd name="T5" fmla="*/ 11 h 17"/>
                    <a:gd name="T6" fmla="*/ 6 w 6"/>
                    <a:gd name="T7" fmla="*/ 0 h 1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" h="17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74" name="Freeform 1153"/>
                <p:cNvSpPr>
                  <a:spLocks/>
                </p:cNvSpPr>
                <p:nvPr/>
              </p:nvSpPr>
              <p:spPr bwMode="auto">
                <a:xfrm>
                  <a:off x="1267" y="2231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75" name="Freeform 1154"/>
                <p:cNvSpPr>
                  <a:spLocks/>
                </p:cNvSpPr>
                <p:nvPr/>
              </p:nvSpPr>
              <p:spPr bwMode="auto">
                <a:xfrm>
                  <a:off x="1267" y="2231"/>
                  <a:ext cx="0" cy="22"/>
                </a:xfrm>
                <a:custGeom>
                  <a:avLst/>
                  <a:gdLst>
                    <a:gd name="T0" fmla="*/ 0 h 22"/>
                    <a:gd name="T1" fmla="*/ 6 h 22"/>
                    <a:gd name="T2" fmla="*/ 11 h 22"/>
                    <a:gd name="T3" fmla="*/ 17 h 22"/>
                    <a:gd name="T4" fmla="*/ 22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76" name="Freeform 1155"/>
                <p:cNvSpPr>
                  <a:spLocks/>
                </p:cNvSpPr>
                <p:nvPr/>
              </p:nvSpPr>
              <p:spPr bwMode="auto">
                <a:xfrm>
                  <a:off x="1267" y="2237"/>
                  <a:ext cx="0" cy="16"/>
                </a:xfrm>
                <a:custGeom>
                  <a:avLst/>
                  <a:gdLst>
                    <a:gd name="T0" fmla="*/ 16 h 16"/>
                    <a:gd name="T1" fmla="*/ 16 h 16"/>
                    <a:gd name="T2" fmla="*/ 11 h 16"/>
                    <a:gd name="T3" fmla="*/ 0 h 16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6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77" name="Freeform 1156"/>
                <p:cNvSpPr>
                  <a:spLocks/>
                </p:cNvSpPr>
                <p:nvPr/>
              </p:nvSpPr>
              <p:spPr bwMode="auto">
                <a:xfrm>
                  <a:off x="1267" y="2225"/>
                  <a:ext cx="0" cy="12"/>
                </a:xfrm>
                <a:custGeom>
                  <a:avLst/>
                  <a:gdLst>
                    <a:gd name="T0" fmla="*/ 12 h 12"/>
                    <a:gd name="T1" fmla="*/ 6 h 12"/>
                    <a:gd name="T2" fmla="*/ 0 h 1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78" name="Freeform 1157"/>
                <p:cNvSpPr>
                  <a:spLocks/>
                </p:cNvSpPr>
                <p:nvPr/>
              </p:nvSpPr>
              <p:spPr bwMode="auto">
                <a:xfrm>
                  <a:off x="1267" y="2225"/>
                  <a:ext cx="0" cy="17"/>
                </a:xfrm>
                <a:custGeom>
                  <a:avLst/>
                  <a:gdLst>
                    <a:gd name="T0" fmla="*/ 0 h 17"/>
                    <a:gd name="T1" fmla="*/ 0 h 17"/>
                    <a:gd name="T2" fmla="*/ 6 h 17"/>
                    <a:gd name="T3" fmla="*/ 12 h 17"/>
                    <a:gd name="T4" fmla="*/ 17 h 1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79" name="Freeform 1158"/>
                <p:cNvSpPr>
                  <a:spLocks/>
                </p:cNvSpPr>
                <p:nvPr/>
              </p:nvSpPr>
              <p:spPr bwMode="auto">
                <a:xfrm>
                  <a:off x="1267" y="2237"/>
                  <a:ext cx="5" cy="5"/>
                </a:xfrm>
                <a:custGeom>
                  <a:avLst/>
                  <a:gdLst>
                    <a:gd name="T0" fmla="*/ 0 w 5"/>
                    <a:gd name="T1" fmla="*/ 5 h 5"/>
                    <a:gd name="T2" fmla="*/ 0 w 5"/>
                    <a:gd name="T3" fmla="*/ 5 h 5"/>
                    <a:gd name="T4" fmla="*/ 5 w 5"/>
                    <a:gd name="T5" fmla="*/ 0 h 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80" name="Line 1159"/>
                <p:cNvSpPr>
                  <a:spLocks noChangeShapeType="1"/>
                </p:cNvSpPr>
                <p:nvPr/>
              </p:nvSpPr>
              <p:spPr bwMode="auto">
                <a:xfrm flipV="1">
                  <a:off x="1272" y="2231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81" name="Freeform 1160"/>
                <p:cNvSpPr>
                  <a:spLocks/>
                </p:cNvSpPr>
                <p:nvPr/>
              </p:nvSpPr>
              <p:spPr bwMode="auto">
                <a:xfrm>
                  <a:off x="1272" y="2231"/>
                  <a:ext cx="0" cy="22"/>
                </a:xfrm>
                <a:custGeom>
                  <a:avLst/>
                  <a:gdLst>
                    <a:gd name="T0" fmla="*/ 0 h 22"/>
                    <a:gd name="T1" fmla="*/ 6 h 22"/>
                    <a:gd name="T2" fmla="*/ 11 h 22"/>
                    <a:gd name="T3" fmla="*/ 17 h 22"/>
                    <a:gd name="T4" fmla="*/ 22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82" name="Freeform 1161"/>
                <p:cNvSpPr>
                  <a:spLocks/>
                </p:cNvSpPr>
                <p:nvPr/>
              </p:nvSpPr>
              <p:spPr bwMode="auto">
                <a:xfrm>
                  <a:off x="1272" y="2242"/>
                  <a:ext cx="0" cy="11"/>
                </a:xfrm>
                <a:custGeom>
                  <a:avLst/>
                  <a:gdLst>
                    <a:gd name="T0" fmla="*/ 11 h 11"/>
                    <a:gd name="T1" fmla="*/ 11 h 11"/>
                    <a:gd name="T2" fmla="*/ 6 h 11"/>
                    <a:gd name="T3" fmla="*/ 0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83" name="Line 1162"/>
                <p:cNvSpPr>
                  <a:spLocks noChangeShapeType="1"/>
                </p:cNvSpPr>
                <p:nvPr/>
              </p:nvSpPr>
              <p:spPr bwMode="auto">
                <a:xfrm>
                  <a:off x="1272" y="2242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84" name="Freeform 1163"/>
                <p:cNvSpPr>
                  <a:spLocks/>
                </p:cNvSpPr>
                <p:nvPr/>
              </p:nvSpPr>
              <p:spPr bwMode="auto">
                <a:xfrm>
                  <a:off x="1272" y="2242"/>
                  <a:ext cx="0" cy="22"/>
                </a:xfrm>
                <a:custGeom>
                  <a:avLst/>
                  <a:gdLst>
                    <a:gd name="T0" fmla="*/ 0 h 22"/>
                    <a:gd name="T1" fmla="*/ 6 h 22"/>
                    <a:gd name="T2" fmla="*/ 11 h 22"/>
                    <a:gd name="T3" fmla="*/ 17 h 22"/>
                    <a:gd name="T4" fmla="*/ 22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85" name="Freeform 1164"/>
                <p:cNvSpPr>
                  <a:spLocks/>
                </p:cNvSpPr>
                <p:nvPr/>
              </p:nvSpPr>
              <p:spPr bwMode="auto">
                <a:xfrm>
                  <a:off x="1272" y="2253"/>
                  <a:ext cx="6" cy="11"/>
                </a:xfrm>
                <a:custGeom>
                  <a:avLst/>
                  <a:gdLst>
                    <a:gd name="T0" fmla="*/ 0 w 6"/>
                    <a:gd name="T1" fmla="*/ 11 h 11"/>
                    <a:gd name="T2" fmla="*/ 0 w 6"/>
                    <a:gd name="T3" fmla="*/ 6 h 11"/>
                    <a:gd name="T4" fmla="*/ 6 w 6"/>
                    <a:gd name="T5" fmla="*/ 0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86" name="Freeform 1165"/>
                <p:cNvSpPr>
                  <a:spLocks/>
                </p:cNvSpPr>
                <p:nvPr/>
              </p:nvSpPr>
              <p:spPr bwMode="auto">
                <a:xfrm>
                  <a:off x="1278" y="2242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87" name="Freeform 1166"/>
                <p:cNvSpPr>
                  <a:spLocks/>
                </p:cNvSpPr>
                <p:nvPr/>
              </p:nvSpPr>
              <p:spPr bwMode="auto">
                <a:xfrm>
                  <a:off x="1278" y="2242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88" name="Freeform 1167"/>
                <p:cNvSpPr>
                  <a:spLocks/>
                </p:cNvSpPr>
                <p:nvPr/>
              </p:nvSpPr>
              <p:spPr bwMode="auto">
                <a:xfrm>
                  <a:off x="1278" y="2253"/>
                  <a:ext cx="0" cy="28"/>
                </a:xfrm>
                <a:custGeom>
                  <a:avLst/>
                  <a:gdLst>
                    <a:gd name="T0" fmla="*/ 0 h 28"/>
                    <a:gd name="T1" fmla="*/ 6 h 28"/>
                    <a:gd name="T2" fmla="*/ 17 h 28"/>
                    <a:gd name="T3" fmla="*/ 22 h 28"/>
                    <a:gd name="T4" fmla="*/ 28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7"/>
                      </a:lnTo>
                      <a:lnTo>
                        <a:pt x="0" y="22"/>
                      </a:lnTo>
                      <a:lnTo>
                        <a:pt x="0" y="28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89" name="Freeform 1168"/>
                <p:cNvSpPr>
                  <a:spLocks/>
                </p:cNvSpPr>
                <p:nvPr/>
              </p:nvSpPr>
              <p:spPr bwMode="auto">
                <a:xfrm>
                  <a:off x="1278" y="2248"/>
                  <a:ext cx="0" cy="33"/>
                </a:xfrm>
                <a:custGeom>
                  <a:avLst/>
                  <a:gdLst>
                    <a:gd name="T0" fmla="*/ 33 h 33"/>
                    <a:gd name="T1" fmla="*/ 27 h 33"/>
                    <a:gd name="T2" fmla="*/ 22 h 33"/>
                    <a:gd name="T3" fmla="*/ 11 h 33"/>
                    <a:gd name="T4" fmla="*/ 0 h 3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33">
                      <a:moveTo>
                        <a:pt x="0" y="33"/>
                      </a:moveTo>
                      <a:lnTo>
                        <a:pt x="0" y="27"/>
                      </a:ln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90" name="Freeform 1169"/>
                <p:cNvSpPr>
                  <a:spLocks/>
                </p:cNvSpPr>
                <p:nvPr/>
              </p:nvSpPr>
              <p:spPr bwMode="auto">
                <a:xfrm>
                  <a:off x="1278" y="2231"/>
                  <a:ext cx="0" cy="17"/>
                </a:xfrm>
                <a:custGeom>
                  <a:avLst/>
                  <a:gdLst>
                    <a:gd name="T0" fmla="*/ 17 h 17"/>
                    <a:gd name="T1" fmla="*/ 6 h 17"/>
                    <a:gd name="T2" fmla="*/ 0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91" name="Freeform 1170"/>
                <p:cNvSpPr>
                  <a:spLocks/>
                </p:cNvSpPr>
                <p:nvPr/>
              </p:nvSpPr>
              <p:spPr bwMode="auto">
                <a:xfrm>
                  <a:off x="1278" y="2231"/>
                  <a:ext cx="5" cy="22"/>
                </a:xfrm>
                <a:custGeom>
                  <a:avLst/>
                  <a:gdLst>
                    <a:gd name="T0" fmla="*/ 0 w 5"/>
                    <a:gd name="T1" fmla="*/ 0 h 22"/>
                    <a:gd name="T2" fmla="*/ 0 w 5"/>
                    <a:gd name="T3" fmla="*/ 6 h 22"/>
                    <a:gd name="T4" fmla="*/ 0 w 5"/>
                    <a:gd name="T5" fmla="*/ 11 h 22"/>
                    <a:gd name="T6" fmla="*/ 5 w 5"/>
                    <a:gd name="T7" fmla="*/ 17 h 22"/>
                    <a:gd name="T8" fmla="*/ 5 w 5"/>
                    <a:gd name="T9" fmla="*/ 22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2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5" y="17"/>
                      </a:lnTo>
                      <a:lnTo>
                        <a:pt x="5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92" name="Freeform 1171"/>
                <p:cNvSpPr>
                  <a:spLocks/>
                </p:cNvSpPr>
                <p:nvPr/>
              </p:nvSpPr>
              <p:spPr bwMode="auto">
                <a:xfrm>
                  <a:off x="1283" y="2242"/>
                  <a:ext cx="0" cy="11"/>
                </a:xfrm>
                <a:custGeom>
                  <a:avLst/>
                  <a:gdLst>
                    <a:gd name="T0" fmla="*/ 11 h 11"/>
                    <a:gd name="T1" fmla="*/ 11 h 11"/>
                    <a:gd name="T2" fmla="*/ 6 h 11"/>
                    <a:gd name="T3" fmla="*/ 0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93" name="Freeform 1172"/>
                <p:cNvSpPr>
                  <a:spLocks/>
                </p:cNvSpPr>
                <p:nvPr/>
              </p:nvSpPr>
              <p:spPr bwMode="auto">
                <a:xfrm>
                  <a:off x="1283" y="2242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94" name="Line 1173"/>
                <p:cNvSpPr>
                  <a:spLocks noChangeShapeType="1"/>
                </p:cNvSpPr>
                <p:nvPr/>
              </p:nvSpPr>
              <p:spPr bwMode="auto">
                <a:xfrm>
                  <a:off x="1283" y="2248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95" name="Line 1174"/>
                <p:cNvSpPr>
                  <a:spLocks noChangeShapeType="1"/>
                </p:cNvSpPr>
                <p:nvPr/>
              </p:nvSpPr>
              <p:spPr bwMode="auto">
                <a:xfrm>
                  <a:off x="1283" y="2248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96" name="Line 1175"/>
                <p:cNvSpPr>
                  <a:spLocks noChangeShapeType="1"/>
                </p:cNvSpPr>
                <p:nvPr/>
              </p:nvSpPr>
              <p:spPr bwMode="auto">
                <a:xfrm>
                  <a:off x="1283" y="2248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97" name="Freeform 1176"/>
                <p:cNvSpPr>
                  <a:spLocks/>
                </p:cNvSpPr>
                <p:nvPr/>
              </p:nvSpPr>
              <p:spPr bwMode="auto">
                <a:xfrm>
                  <a:off x="1283" y="2248"/>
                  <a:ext cx="6" cy="11"/>
                </a:xfrm>
                <a:custGeom>
                  <a:avLst/>
                  <a:gdLst>
                    <a:gd name="T0" fmla="*/ 0 w 6"/>
                    <a:gd name="T1" fmla="*/ 0 h 11"/>
                    <a:gd name="T2" fmla="*/ 0 w 6"/>
                    <a:gd name="T3" fmla="*/ 5 h 11"/>
                    <a:gd name="T4" fmla="*/ 6 w 6"/>
                    <a:gd name="T5" fmla="*/ 11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6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98" name="Line 1177"/>
                <p:cNvSpPr>
                  <a:spLocks noChangeShapeType="1"/>
                </p:cNvSpPr>
                <p:nvPr/>
              </p:nvSpPr>
              <p:spPr bwMode="auto">
                <a:xfrm>
                  <a:off x="1289" y="2259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99" name="Freeform 1178"/>
                <p:cNvSpPr>
                  <a:spLocks/>
                </p:cNvSpPr>
                <p:nvPr/>
              </p:nvSpPr>
              <p:spPr bwMode="auto">
                <a:xfrm>
                  <a:off x="1289" y="2242"/>
                  <a:ext cx="0" cy="17"/>
                </a:xfrm>
                <a:custGeom>
                  <a:avLst/>
                  <a:gdLst>
                    <a:gd name="T0" fmla="*/ 17 h 17"/>
                    <a:gd name="T1" fmla="*/ 11 h 17"/>
                    <a:gd name="T2" fmla="*/ 6 h 17"/>
                    <a:gd name="T3" fmla="*/ 0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00" name="Freeform 1179"/>
                <p:cNvSpPr>
                  <a:spLocks/>
                </p:cNvSpPr>
                <p:nvPr/>
              </p:nvSpPr>
              <p:spPr bwMode="auto">
                <a:xfrm>
                  <a:off x="1289" y="2242"/>
                  <a:ext cx="0" cy="28"/>
                </a:xfrm>
                <a:custGeom>
                  <a:avLst/>
                  <a:gdLst>
                    <a:gd name="T0" fmla="*/ 0 h 28"/>
                    <a:gd name="T1" fmla="*/ 6 h 28"/>
                    <a:gd name="T2" fmla="*/ 17 h 28"/>
                    <a:gd name="T3" fmla="*/ 22 h 28"/>
                    <a:gd name="T4" fmla="*/ 28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7"/>
                      </a:lnTo>
                      <a:lnTo>
                        <a:pt x="0" y="22"/>
                      </a:lnTo>
                      <a:lnTo>
                        <a:pt x="0" y="28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01" name="Freeform 1180"/>
                <p:cNvSpPr>
                  <a:spLocks/>
                </p:cNvSpPr>
                <p:nvPr/>
              </p:nvSpPr>
              <p:spPr bwMode="auto">
                <a:xfrm>
                  <a:off x="1289" y="2242"/>
                  <a:ext cx="0" cy="28"/>
                </a:xfrm>
                <a:custGeom>
                  <a:avLst/>
                  <a:gdLst>
                    <a:gd name="T0" fmla="*/ 28 h 28"/>
                    <a:gd name="T1" fmla="*/ 22 h 28"/>
                    <a:gd name="T2" fmla="*/ 17 h 28"/>
                    <a:gd name="T3" fmla="*/ 6 h 28"/>
                    <a:gd name="T4" fmla="*/ 0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28"/>
                      </a:moveTo>
                      <a:lnTo>
                        <a:pt x="0" y="22"/>
                      </a:lnTo>
                      <a:lnTo>
                        <a:pt x="0" y="17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02" name="Line 1181"/>
                <p:cNvSpPr>
                  <a:spLocks noChangeShapeType="1"/>
                </p:cNvSpPr>
                <p:nvPr/>
              </p:nvSpPr>
              <p:spPr bwMode="auto">
                <a:xfrm>
                  <a:off x="1289" y="2242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03" name="Freeform 1182"/>
                <p:cNvSpPr>
                  <a:spLocks/>
                </p:cNvSpPr>
                <p:nvPr/>
              </p:nvSpPr>
              <p:spPr bwMode="auto">
                <a:xfrm>
                  <a:off x="1289" y="2237"/>
                  <a:ext cx="5" cy="5"/>
                </a:xfrm>
                <a:custGeom>
                  <a:avLst/>
                  <a:gdLst>
                    <a:gd name="T0" fmla="*/ 0 w 5"/>
                    <a:gd name="T1" fmla="*/ 5 h 5"/>
                    <a:gd name="T2" fmla="*/ 0 w 5"/>
                    <a:gd name="T3" fmla="*/ 0 h 5"/>
                    <a:gd name="T4" fmla="*/ 5 w 5"/>
                    <a:gd name="T5" fmla="*/ 0 h 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04" name="Freeform 1183"/>
                <p:cNvSpPr>
                  <a:spLocks/>
                </p:cNvSpPr>
                <p:nvPr/>
              </p:nvSpPr>
              <p:spPr bwMode="auto">
                <a:xfrm>
                  <a:off x="1294" y="2237"/>
                  <a:ext cx="0" cy="33"/>
                </a:xfrm>
                <a:custGeom>
                  <a:avLst/>
                  <a:gdLst>
                    <a:gd name="T0" fmla="*/ 0 h 33"/>
                    <a:gd name="T1" fmla="*/ 5 h 33"/>
                    <a:gd name="T2" fmla="*/ 16 h 33"/>
                    <a:gd name="T3" fmla="*/ 27 h 33"/>
                    <a:gd name="T4" fmla="*/ 33 h 3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33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6"/>
                      </a:lnTo>
                      <a:lnTo>
                        <a:pt x="0" y="27"/>
                      </a:lnTo>
                      <a:lnTo>
                        <a:pt x="0" y="3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05" name="Freeform 1184"/>
                <p:cNvSpPr>
                  <a:spLocks/>
                </p:cNvSpPr>
                <p:nvPr/>
              </p:nvSpPr>
              <p:spPr bwMode="auto">
                <a:xfrm>
                  <a:off x="1294" y="2248"/>
                  <a:ext cx="0" cy="22"/>
                </a:xfrm>
                <a:custGeom>
                  <a:avLst/>
                  <a:gdLst>
                    <a:gd name="T0" fmla="*/ 22 h 22"/>
                    <a:gd name="T1" fmla="*/ 22 h 22"/>
                    <a:gd name="T2" fmla="*/ 16 h 22"/>
                    <a:gd name="T3" fmla="*/ 5 h 22"/>
                    <a:gd name="T4" fmla="*/ 0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22"/>
                      </a:lnTo>
                      <a:lnTo>
                        <a:pt x="0" y="16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06" name="Freeform 1185"/>
                <p:cNvSpPr>
                  <a:spLocks/>
                </p:cNvSpPr>
                <p:nvPr/>
              </p:nvSpPr>
              <p:spPr bwMode="auto">
                <a:xfrm>
                  <a:off x="1294" y="2231"/>
                  <a:ext cx="0" cy="17"/>
                </a:xfrm>
                <a:custGeom>
                  <a:avLst/>
                  <a:gdLst>
                    <a:gd name="T0" fmla="*/ 17 h 17"/>
                    <a:gd name="T1" fmla="*/ 6 h 17"/>
                    <a:gd name="T2" fmla="*/ 0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07" name="Freeform 1186"/>
                <p:cNvSpPr>
                  <a:spLocks/>
                </p:cNvSpPr>
                <p:nvPr/>
              </p:nvSpPr>
              <p:spPr bwMode="auto">
                <a:xfrm>
                  <a:off x="1294" y="2231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08" name="Line 1187"/>
                <p:cNvSpPr>
                  <a:spLocks noChangeShapeType="1"/>
                </p:cNvSpPr>
                <p:nvPr/>
              </p:nvSpPr>
              <p:spPr bwMode="auto">
                <a:xfrm>
                  <a:off x="1294" y="2242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09" name="Freeform 1188"/>
                <p:cNvSpPr>
                  <a:spLocks/>
                </p:cNvSpPr>
                <p:nvPr/>
              </p:nvSpPr>
              <p:spPr bwMode="auto">
                <a:xfrm>
                  <a:off x="1294" y="2242"/>
                  <a:ext cx="6" cy="17"/>
                </a:xfrm>
                <a:custGeom>
                  <a:avLst/>
                  <a:gdLst>
                    <a:gd name="T0" fmla="*/ 0 w 6"/>
                    <a:gd name="T1" fmla="*/ 0 h 17"/>
                    <a:gd name="T2" fmla="*/ 0 w 6"/>
                    <a:gd name="T3" fmla="*/ 6 h 17"/>
                    <a:gd name="T4" fmla="*/ 0 w 6"/>
                    <a:gd name="T5" fmla="*/ 11 h 17"/>
                    <a:gd name="T6" fmla="*/ 6 w 6"/>
                    <a:gd name="T7" fmla="*/ 17 h 1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" h="17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6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10" name="Freeform 1189"/>
                <p:cNvSpPr>
                  <a:spLocks/>
                </p:cNvSpPr>
                <p:nvPr/>
              </p:nvSpPr>
              <p:spPr bwMode="auto">
                <a:xfrm>
                  <a:off x="1300" y="2231"/>
                  <a:ext cx="0" cy="28"/>
                </a:xfrm>
                <a:custGeom>
                  <a:avLst/>
                  <a:gdLst>
                    <a:gd name="T0" fmla="*/ 28 h 28"/>
                    <a:gd name="T1" fmla="*/ 22 h 28"/>
                    <a:gd name="T2" fmla="*/ 11 h 28"/>
                    <a:gd name="T3" fmla="*/ 6 h 28"/>
                    <a:gd name="T4" fmla="*/ 0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28"/>
                      </a:move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11" name="Freeform 1190"/>
                <p:cNvSpPr>
                  <a:spLocks/>
                </p:cNvSpPr>
                <p:nvPr/>
              </p:nvSpPr>
              <p:spPr bwMode="auto">
                <a:xfrm>
                  <a:off x="1300" y="2231"/>
                  <a:ext cx="0" cy="28"/>
                </a:xfrm>
                <a:custGeom>
                  <a:avLst/>
                  <a:gdLst>
                    <a:gd name="T0" fmla="*/ 0 h 28"/>
                    <a:gd name="T1" fmla="*/ 6 h 28"/>
                    <a:gd name="T2" fmla="*/ 11 h 28"/>
                    <a:gd name="T3" fmla="*/ 22 h 28"/>
                    <a:gd name="T4" fmla="*/ 28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22"/>
                      </a:lnTo>
                      <a:lnTo>
                        <a:pt x="0" y="28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12" name="Freeform 1191"/>
                <p:cNvSpPr>
                  <a:spLocks/>
                </p:cNvSpPr>
                <p:nvPr/>
              </p:nvSpPr>
              <p:spPr bwMode="auto">
                <a:xfrm>
                  <a:off x="1300" y="2237"/>
                  <a:ext cx="0" cy="22"/>
                </a:xfrm>
                <a:custGeom>
                  <a:avLst/>
                  <a:gdLst>
                    <a:gd name="T0" fmla="*/ 22 h 22"/>
                    <a:gd name="T1" fmla="*/ 16 h 22"/>
                    <a:gd name="T2" fmla="*/ 11 h 22"/>
                    <a:gd name="T3" fmla="*/ 5 h 22"/>
                    <a:gd name="T4" fmla="*/ 0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13" name="Freeform 1192"/>
                <p:cNvSpPr>
                  <a:spLocks/>
                </p:cNvSpPr>
                <p:nvPr/>
              </p:nvSpPr>
              <p:spPr bwMode="auto">
                <a:xfrm>
                  <a:off x="1300" y="2237"/>
                  <a:ext cx="0" cy="5"/>
                </a:xfrm>
                <a:custGeom>
                  <a:avLst/>
                  <a:gdLst>
                    <a:gd name="T0" fmla="*/ 0 h 5"/>
                    <a:gd name="T1" fmla="*/ 0 h 5"/>
                    <a:gd name="T2" fmla="*/ 5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14" name="Line 1193"/>
                <p:cNvSpPr>
                  <a:spLocks noChangeShapeType="1"/>
                </p:cNvSpPr>
                <p:nvPr/>
              </p:nvSpPr>
              <p:spPr bwMode="auto">
                <a:xfrm>
                  <a:off x="1300" y="2242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15" name="Freeform 1194"/>
                <p:cNvSpPr>
                  <a:spLocks/>
                </p:cNvSpPr>
                <p:nvPr/>
              </p:nvSpPr>
              <p:spPr bwMode="auto">
                <a:xfrm>
                  <a:off x="1300" y="2237"/>
                  <a:ext cx="5" cy="11"/>
                </a:xfrm>
                <a:custGeom>
                  <a:avLst/>
                  <a:gdLst>
                    <a:gd name="T0" fmla="*/ 0 w 5"/>
                    <a:gd name="T1" fmla="*/ 11 h 11"/>
                    <a:gd name="T2" fmla="*/ 0 w 5"/>
                    <a:gd name="T3" fmla="*/ 5 h 11"/>
                    <a:gd name="T4" fmla="*/ 5 w 5"/>
                    <a:gd name="T5" fmla="*/ 0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16" name="Freeform 1195"/>
                <p:cNvSpPr>
                  <a:spLocks/>
                </p:cNvSpPr>
                <p:nvPr/>
              </p:nvSpPr>
              <p:spPr bwMode="auto">
                <a:xfrm>
                  <a:off x="1305" y="2237"/>
                  <a:ext cx="0" cy="16"/>
                </a:xfrm>
                <a:custGeom>
                  <a:avLst/>
                  <a:gdLst>
                    <a:gd name="T0" fmla="*/ 0 h 16"/>
                    <a:gd name="T1" fmla="*/ 0 h 16"/>
                    <a:gd name="T2" fmla="*/ 5 h 16"/>
                    <a:gd name="T3" fmla="*/ 16 h 16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5540" name="Group 1397"/>
              <p:cNvGrpSpPr>
                <a:grpSpLocks/>
              </p:cNvGrpSpPr>
              <p:nvPr/>
            </p:nvGrpSpPr>
            <p:grpSpPr bwMode="auto">
              <a:xfrm>
                <a:off x="1305" y="2009"/>
                <a:ext cx="184" cy="261"/>
                <a:chOff x="1305" y="2009"/>
                <a:chExt cx="184" cy="261"/>
              </a:xfrm>
            </p:grpSpPr>
            <p:sp>
              <p:nvSpPr>
                <p:cNvPr id="7417" name="Line 1197"/>
                <p:cNvSpPr>
                  <a:spLocks noChangeShapeType="1"/>
                </p:cNvSpPr>
                <p:nvPr/>
              </p:nvSpPr>
              <p:spPr bwMode="auto">
                <a:xfrm>
                  <a:off x="1305" y="2253"/>
                  <a:ext cx="1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18" name="Line 1198"/>
                <p:cNvSpPr>
                  <a:spLocks noChangeShapeType="1"/>
                </p:cNvSpPr>
                <p:nvPr/>
              </p:nvSpPr>
              <p:spPr bwMode="auto">
                <a:xfrm flipV="1">
                  <a:off x="1305" y="2253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19" name="Freeform 1199"/>
                <p:cNvSpPr>
                  <a:spLocks/>
                </p:cNvSpPr>
                <p:nvPr/>
              </p:nvSpPr>
              <p:spPr bwMode="auto">
                <a:xfrm>
                  <a:off x="1305" y="2253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20" name="Freeform 1200"/>
                <p:cNvSpPr>
                  <a:spLocks/>
                </p:cNvSpPr>
                <p:nvPr/>
              </p:nvSpPr>
              <p:spPr bwMode="auto">
                <a:xfrm>
                  <a:off x="1305" y="2248"/>
                  <a:ext cx="0" cy="16"/>
                </a:xfrm>
                <a:custGeom>
                  <a:avLst/>
                  <a:gdLst>
                    <a:gd name="T0" fmla="*/ 16 h 16"/>
                    <a:gd name="T1" fmla="*/ 16 h 16"/>
                    <a:gd name="T2" fmla="*/ 11 h 16"/>
                    <a:gd name="T3" fmla="*/ 0 h 16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6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21" name="Freeform 1201"/>
                <p:cNvSpPr>
                  <a:spLocks/>
                </p:cNvSpPr>
                <p:nvPr/>
              </p:nvSpPr>
              <p:spPr bwMode="auto">
                <a:xfrm>
                  <a:off x="1305" y="2248"/>
                  <a:ext cx="6" cy="0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22" name="Line 1202"/>
                <p:cNvSpPr>
                  <a:spLocks noChangeShapeType="1"/>
                </p:cNvSpPr>
                <p:nvPr/>
              </p:nvSpPr>
              <p:spPr bwMode="auto">
                <a:xfrm>
                  <a:off x="1311" y="2248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23" name="Line 1203"/>
                <p:cNvSpPr>
                  <a:spLocks noChangeShapeType="1"/>
                </p:cNvSpPr>
                <p:nvPr/>
              </p:nvSpPr>
              <p:spPr bwMode="auto">
                <a:xfrm>
                  <a:off x="1311" y="2248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24" name="Line 1204"/>
                <p:cNvSpPr>
                  <a:spLocks noChangeShapeType="1"/>
                </p:cNvSpPr>
                <p:nvPr/>
              </p:nvSpPr>
              <p:spPr bwMode="auto">
                <a:xfrm>
                  <a:off x="1311" y="2248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25" name="Line 1205"/>
                <p:cNvSpPr>
                  <a:spLocks noChangeShapeType="1"/>
                </p:cNvSpPr>
                <p:nvPr/>
              </p:nvSpPr>
              <p:spPr bwMode="auto">
                <a:xfrm>
                  <a:off x="1311" y="2248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26" name="Line 1206"/>
                <p:cNvSpPr>
                  <a:spLocks noChangeShapeType="1"/>
                </p:cNvSpPr>
                <p:nvPr/>
              </p:nvSpPr>
              <p:spPr bwMode="auto">
                <a:xfrm flipV="1">
                  <a:off x="1311" y="2242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27" name="Freeform 1207"/>
                <p:cNvSpPr>
                  <a:spLocks/>
                </p:cNvSpPr>
                <p:nvPr/>
              </p:nvSpPr>
              <p:spPr bwMode="auto">
                <a:xfrm>
                  <a:off x="1311" y="2242"/>
                  <a:ext cx="5" cy="0"/>
                </a:xfrm>
                <a:custGeom>
                  <a:avLst/>
                  <a:gdLst>
                    <a:gd name="T0" fmla="*/ 0 w 5"/>
                    <a:gd name="T1" fmla="*/ 0 w 5"/>
                    <a:gd name="T2" fmla="*/ 5 w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28" name="Line 1208"/>
                <p:cNvSpPr>
                  <a:spLocks noChangeShapeType="1"/>
                </p:cNvSpPr>
                <p:nvPr/>
              </p:nvSpPr>
              <p:spPr bwMode="auto">
                <a:xfrm>
                  <a:off x="1316" y="2242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29" name="Line 1209"/>
                <p:cNvSpPr>
                  <a:spLocks noChangeShapeType="1"/>
                </p:cNvSpPr>
                <p:nvPr/>
              </p:nvSpPr>
              <p:spPr bwMode="auto">
                <a:xfrm flipV="1">
                  <a:off x="1316" y="2242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30" name="Freeform 1210"/>
                <p:cNvSpPr>
                  <a:spLocks/>
                </p:cNvSpPr>
                <p:nvPr/>
              </p:nvSpPr>
              <p:spPr bwMode="auto">
                <a:xfrm>
                  <a:off x="1316" y="2242"/>
                  <a:ext cx="0" cy="17"/>
                </a:xfrm>
                <a:custGeom>
                  <a:avLst/>
                  <a:gdLst>
                    <a:gd name="T0" fmla="*/ 0 h 17"/>
                    <a:gd name="T1" fmla="*/ 6 h 17"/>
                    <a:gd name="T2" fmla="*/ 11 h 17"/>
                    <a:gd name="T3" fmla="*/ 17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31" name="Freeform 1211"/>
                <p:cNvSpPr>
                  <a:spLocks/>
                </p:cNvSpPr>
                <p:nvPr/>
              </p:nvSpPr>
              <p:spPr bwMode="auto">
                <a:xfrm>
                  <a:off x="1316" y="2253"/>
                  <a:ext cx="0" cy="6"/>
                </a:xfrm>
                <a:custGeom>
                  <a:avLst/>
                  <a:gdLst>
                    <a:gd name="T0" fmla="*/ 6 h 6"/>
                    <a:gd name="T1" fmla="*/ 6 h 6"/>
                    <a:gd name="T2" fmla="*/ 0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32" name="Freeform 1212"/>
                <p:cNvSpPr>
                  <a:spLocks/>
                </p:cNvSpPr>
                <p:nvPr/>
              </p:nvSpPr>
              <p:spPr bwMode="auto">
                <a:xfrm>
                  <a:off x="1316" y="2242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33" name="Freeform 1213"/>
                <p:cNvSpPr>
                  <a:spLocks/>
                </p:cNvSpPr>
                <p:nvPr/>
              </p:nvSpPr>
              <p:spPr bwMode="auto">
                <a:xfrm>
                  <a:off x="1316" y="2242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34" name="Freeform 1214"/>
                <p:cNvSpPr>
                  <a:spLocks/>
                </p:cNvSpPr>
                <p:nvPr/>
              </p:nvSpPr>
              <p:spPr bwMode="auto">
                <a:xfrm>
                  <a:off x="1322" y="2237"/>
                  <a:ext cx="0" cy="11"/>
                </a:xfrm>
                <a:custGeom>
                  <a:avLst/>
                  <a:gdLst>
                    <a:gd name="T0" fmla="*/ 11 h 11"/>
                    <a:gd name="T1" fmla="*/ 5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35" name="Line 1215"/>
                <p:cNvSpPr>
                  <a:spLocks noChangeShapeType="1"/>
                </p:cNvSpPr>
                <p:nvPr/>
              </p:nvSpPr>
              <p:spPr bwMode="auto">
                <a:xfrm>
                  <a:off x="1322" y="2237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36" name="Freeform 1216"/>
                <p:cNvSpPr>
                  <a:spLocks/>
                </p:cNvSpPr>
                <p:nvPr/>
              </p:nvSpPr>
              <p:spPr bwMode="auto">
                <a:xfrm>
                  <a:off x="1322" y="2237"/>
                  <a:ext cx="0" cy="16"/>
                </a:xfrm>
                <a:custGeom>
                  <a:avLst/>
                  <a:gdLst>
                    <a:gd name="T0" fmla="*/ 0 h 16"/>
                    <a:gd name="T1" fmla="*/ 11 h 16"/>
                    <a:gd name="T2" fmla="*/ 16 h 1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6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37" name="Freeform 1217"/>
                <p:cNvSpPr>
                  <a:spLocks/>
                </p:cNvSpPr>
                <p:nvPr/>
              </p:nvSpPr>
              <p:spPr bwMode="auto">
                <a:xfrm>
                  <a:off x="1322" y="2242"/>
                  <a:ext cx="0" cy="11"/>
                </a:xfrm>
                <a:custGeom>
                  <a:avLst/>
                  <a:gdLst>
                    <a:gd name="T0" fmla="*/ 11 h 11"/>
                    <a:gd name="T1" fmla="*/ 11 h 11"/>
                    <a:gd name="T2" fmla="*/ 6 h 11"/>
                    <a:gd name="T3" fmla="*/ 0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38" name="Freeform 1218"/>
                <p:cNvSpPr>
                  <a:spLocks/>
                </p:cNvSpPr>
                <p:nvPr/>
              </p:nvSpPr>
              <p:spPr bwMode="auto">
                <a:xfrm>
                  <a:off x="1322" y="2242"/>
                  <a:ext cx="0" cy="17"/>
                </a:xfrm>
                <a:custGeom>
                  <a:avLst/>
                  <a:gdLst>
                    <a:gd name="T0" fmla="*/ 0 h 17"/>
                    <a:gd name="T1" fmla="*/ 6 h 17"/>
                    <a:gd name="T2" fmla="*/ 11 h 17"/>
                    <a:gd name="T3" fmla="*/ 17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39" name="Freeform 1219"/>
                <p:cNvSpPr>
                  <a:spLocks/>
                </p:cNvSpPr>
                <p:nvPr/>
              </p:nvSpPr>
              <p:spPr bwMode="auto">
                <a:xfrm>
                  <a:off x="1322" y="2248"/>
                  <a:ext cx="5" cy="11"/>
                </a:xfrm>
                <a:custGeom>
                  <a:avLst/>
                  <a:gdLst>
                    <a:gd name="T0" fmla="*/ 0 w 5"/>
                    <a:gd name="T1" fmla="*/ 11 h 11"/>
                    <a:gd name="T2" fmla="*/ 0 w 5"/>
                    <a:gd name="T3" fmla="*/ 11 h 11"/>
                    <a:gd name="T4" fmla="*/ 0 w 5"/>
                    <a:gd name="T5" fmla="*/ 5 h 11"/>
                    <a:gd name="T6" fmla="*/ 5 w 5"/>
                    <a:gd name="T7" fmla="*/ 0 h 1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"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40" name="Freeform 1220"/>
                <p:cNvSpPr>
                  <a:spLocks/>
                </p:cNvSpPr>
                <p:nvPr/>
              </p:nvSpPr>
              <p:spPr bwMode="auto">
                <a:xfrm>
                  <a:off x="1327" y="2248"/>
                  <a:ext cx="0" cy="11"/>
                </a:xfrm>
                <a:custGeom>
                  <a:avLst/>
                  <a:gdLst>
                    <a:gd name="T0" fmla="*/ 0 h 11"/>
                    <a:gd name="T1" fmla="*/ 0 h 11"/>
                    <a:gd name="T2" fmla="*/ 5 h 11"/>
                    <a:gd name="T3" fmla="*/ 11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41" name="Freeform 1221"/>
                <p:cNvSpPr>
                  <a:spLocks/>
                </p:cNvSpPr>
                <p:nvPr/>
              </p:nvSpPr>
              <p:spPr bwMode="auto">
                <a:xfrm>
                  <a:off x="1327" y="2242"/>
                  <a:ext cx="0" cy="17"/>
                </a:xfrm>
                <a:custGeom>
                  <a:avLst/>
                  <a:gdLst>
                    <a:gd name="T0" fmla="*/ 17 h 17"/>
                    <a:gd name="T1" fmla="*/ 11 h 17"/>
                    <a:gd name="T2" fmla="*/ 0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42" name="Freeform 1222"/>
                <p:cNvSpPr>
                  <a:spLocks/>
                </p:cNvSpPr>
                <p:nvPr/>
              </p:nvSpPr>
              <p:spPr bwMode="auto">
                <a:xfrm>
                  <a:off x="1327" y="2225"/>
                  <a:ext cx="0" cy="17"/>
                </a:xfrm>
                <a:custGeom>
                  <a:avLst/>
                  <a:gdLst>
                    <a:gd name="T0" fmla="*/ 17 h 17"/>
                    <a:gd name="T1" fmla="*/ 6 h 17"/>
                    <a:gd name="T2" fmla="*/ 0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43" name="Freeform 1223"/>
                <p:cNvSpPr>
                  <a:spLocks/>
                </p:cNvSpPr>
                <p:nvPr/>
              </p:nvSpPr>
              <p:spPr bwMode="auto">
                <a:xfrm>
                  <a:off x="1327" y="2225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44" name="Line 1224"/>
                <p:cNvSpPr>
                  <a:spLocks noChangeShapeType="1"/>
                </p:cNvSpPr>
                <p:nvPr/>
              </p:nvSpPr>
              <p:spPr bwMode="auto">
                <a:xfrm>
                  <a:off x="1327" y="2231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45" name="Freeform 1225"/>
                <p:cNvSpPr>
                  <a:spLocks/>
                </p:cNvSpPr>
                <p:nvPr/>
              </p:nvSpPr>
              <p:spPr bwMode="auto">
                <a:xfrm>
                  <a:off x="1327" y="2231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46" name="Line 1226"/>
                <p:cNvSpPr>
                  <a:spLocks noChangeShapeType="1"/>
                </p:cNvSpPr>
                <p:nvPr/>
              </p:nvSpPr>
              <p:spPr bwMode="auto">
                <a:xfrm>
                  <a:off x="1333" y="2237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47" name="Line 1227"/>
                <p:cNvSpPr>
                  <a:spLocks noChangeShapeType="1"/>
                </p:cNvSpPr>
                <p:nvPr/>
              </p:nvSpPr>
              <p:spPr bwMode="auto">
                <a:xfrm>
                  <a:off x="1333" y="2237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48" name="Freeform 1228"/>
                <p:cNvSpPr>
                  <a:spLocks/>
                </p:cNvSpPr>
                <p:nvPr/>
              </p:nvSpPr>
              <p:spPr bwMode="auto">
                <a:xfrm>
                  <a:off x="1333" y="2209"/>
                  <a:ext cx="0" cy="28"/>
                </a:xfrm>
                <a:custGeom>
                  <a:avLst/>
                  <a:gdLst>
                    <a:gd name="T0" fmla="*/ 28 h 28"/>
                    <a:gd name="T1" fmla="*/ 22 h 28"/>
                    <a:gd name="T2" fmla="*/ 11 h 28"/>
                    <a:gd name="T3" fmla="*/ 5 h 28"/>
                    <a:gd name="T4" fmla="*/ 0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28"/>
                      </a:move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49" name="Freeform 1229"/>
                <p:cNvSpPr>
                  <a:spLocks/>
                </p:cNvSpPr>
                <p:nvPr/>
              </p:nvSpPr>
              <p:spPr bwMode="auto">
                <a:xfrm>
                  <a:off x="1333" y="2209"/>
                  <a:ext cx="0" cy="33"/>
                </a:xfrm>
                <a:custGeom>
                  <a:avLst/>
                  <a:gdLst>
                    <a:gd name="T0" fmla="*/ 0 h 33"/>
                    <a:gd name="T1" fmla="*/ 5 h 33"/>
                    <a:gd name="T2" fmla="*/ 16 h 33"/>
                    <a:gd name="T3" fmla="*/ 28 h 33"/>
                    <a:gd name="T4" fmla="*/ 33 h 3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33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6"/>
                      </a:lnTo>
                      <a:lnTo>
                        <a:pt x="0" y="28"/>
                      </a:lnTo>
                      <a:lnTo>
                        <a:pt x="0" y="3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50" name="Freeform 1230"/>
                <p:cNvSpPr>
                  <a:spLocks/>
                </p:cNvSpPr>
                <p:nvPr/>
              </p:nvSpPr>
              <p:spPr bwMode="auto">
                <a:xfrm>
                  <a:off x="1333" y="2214"/>
                  <a:ext cx="0" cy="28"/>
                </a:xfrm>
                <a:custGeom>
                  <a:avLst/>
                  <a:gdLst>
                    <a:gd name="T0" fmla="*/ 28 h 28"/>
                    <a:gd name="T1" fmla="*/ 23 h 28"/>
                    <a:gd name="T2" fmla="*/ 11 h 28"/>
                    <a:gd name="T3" fmla="*/ 6 h 28"/>
                    <a:gd name="T4" fmla="*/ 0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28"/>
                      </a:moveTo>
                      <a:lnTo>
                        <a:pt x="0" y="23"/>
                      </a:ln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51" name="Freeform 1231"/>
                <p:cNvSpPr>
                  <a:spLocks/>
                </p:cNvSpPr>
                <p:nvPr/>
              </p:nvSpPr>
              <p:spPr bwMode="auto">
                <a:xfrm>
                  <a:off x="1333" y="2214"/>
                  <a:ext cx="5" cy="39"/>
                </a:xfrm>
                <a:custGeom>
                  <a:avLst/>
                  <a:gdLst>
                    <a:gd name="T0" fmla="*/ 0 w 5"/>
                    <a:gd name="T1" fmla="*/ 0 h 39"/>
                    <a:gd name="T2" fmla="*/ 0 w 5"/>
                    <a:gd name="T3" fmla="*/ 6 h 39"/>
                    <a:gd name="T4" fmla="*/ 0 w 5"/>
                    <a:gd name="T5" fmla="*/ 17 h 39"/>
                    <a:gd name="T6" fmla="*/ 5 w 5"/>
                    <a:gd name="T7" fmla="*/ 34 h 39"/>
                    <a:gd name="T8" fmla="*/ 5 w 5"/>
                    <a:gd name="T9" fmla="*/ 39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39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7"/>
                      </a:lnTo>
                      <a:lnTo>
                        <a:pt x="5" y="34"/>
                      </a:lnTo>
                      <a:lnTo>
                        <a:pt x="5" y="39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52" name="Freeform 1232"/>
                <p:cNvSpPr>
                  <a:spLocks/>
                </p:cNvSpPr>
                <p:nvPr/>
              </p:nvSpPr>
              <p:spPr bwMode="auto">
                <a:xfrm>
                  <a:off x="1338" y="2248"/>
                  <a:ext cx="0" cy="5"/>
                </a:xfrm>
                <a:custGeom>
                  <a:avLst/>
                  <a:gdLst>
                    <a:gd name="T0" fmla="*/ 5 h 5"/>
                    <a:gd name="T1" fmla="*/ 5 h 5"/>
                    <a:gd name="T2" fmla="*/ 0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53" name="Freeform 1233"/>
                <p:cNvSpPr>
                  <a:spLocks/>
                </p:cNvSpPr>
                <p:nvPr/>
              </p:nvSpPr>
              <p:spPr bwMode="auto">
                <a:xfrm>
                  <a:off x="1338" y="2231"/>
                  <a:ext cx="0" cy="17"/>
                </a:xfrm>
                <a:custGeom>
                  <a:avLst/>
                  <a:gdLst>
                    <a:gd name="T0" fmla="*/ 17 h 17"/>
                    <a:gd name="T1" fmla="*/ 6 h 17"/>
                    <a:gd name="T2" fmla="*/ 0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54" name="Line 1234"/>
                <p:cNvSpPr>
                  <a:spLocks noChangeShapeType="1"/>
                </p:cNvSpPr>
                <p:nvPr/>
              </p:nvSpPr>
              <p:spPr bwMode="auto">
                <a:xfrm flipV="1">
                  <a:off x="1338" y="2225"/>
                  <a:ext cx="1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55" name="Freeform 1235"/>
                <p:cNvSpPr>
                  <a:spLocks/>
                </p:cNvSpPr>
                <p:nvPr/>
              </p:nvSpPr>
              <p:spPr bwMode="auto">
                <a:xfrm>
                  <a:off x="1338" y="2225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56" name="Line 1236"/>
                <p:cNvSpPr>
                  <a:spLocks noChangeShapeType="1"/>
                </p:cNvSpPr>
                <p:nvPr/>
              </p:nvSpPr>
              <p:spPr bwMode="auto">
                <a:xfrm>
                  <a:off x="1338" y="2231"/>
                  <a:ext cx="1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57" name="Freeform 1237"/>
                <p:cNvSpPr>
                  <a:spLocks/>
                </p:cNvSpPr>
                <p:nvPr/>
              </p:nvSpPr>
              <p:spPr bwMode="auto">
                <a:xfrm>
                  <a:off x="1338" y="2237"/>
                  <a:ext cx="6" cy="11"/>
                </a:xfrm>
                <a:custGeom>
                  <a:avLst/>
                  <a:gdLst>
                    <a:gd name="T0" fmla="*/ 0 w 6"/>
                    <a:gd name="T1" fmla="*/ 0 h 11"/>
                    <a:gd name="T2" fmla="*/ 0 w 6"/>
                    <a:gd name="T3" fmla="*/ 5 h 11"/>
                    <a:gd name="T4" fmla="*/ 6 w 6"/>
                    <a:gd name="T5" fmla="*/ 11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6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58" name="Freeform 1238"/>
                <p:cNvSpPr>
                  <a:spLocks/>
                </p:cNvSpPr>
                <p:nvPr/>
              </p:nvSpPr>
              <p:spPr bwMode="auto">
                <a:xfrm>
                  <a:off x="1344" y="2237"/>
                  <a:ext cx="0" cy="11"/>
                </a:xfrm>
                <a:custGeom>
                  <a:avLst/>
                  <a:gdLst>
                    <a:gd name="T0" fmla="*/ 11 h 11"/>
                    <a:gd name="T1" fmla="*/ 11 h 11"/>
                    <a:gd name="T2" fmla="*/ 5 h 11"/>
                    <a:gd name="T3" fmla="*/ 0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59" name="Freeform 1239"/>
                <p:cNvSpPr>
                  <a:spLocks/>
                </p:cNvSpPr>
                <p:nvPr/>
              </p:nvSpPr>
              <p:spPr bwMode="auto">
                <a:xfrm>
                  <a:off x="1344" y="2237"/>
                  <a:ext cx="0" cy="16"/>
                </a:xfrm>
                <a:custGeom>
                  <a:avLst/>
                  <a:gdLst>
                    <a:gd name="T0" fmla="*/ 0 h 16"/>
                    <a:gd name="T1" fmla="*/ 5 h 16"/>
                    <a:gd name="T2" fmla="*/ 11 h 16"/>
                    <a:gd name="T3" fmla="*/ 16 h 16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6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60" name="Freeform 1240"/>
                <p:cNvSpPr>
                  <a:spLocks/>
                </p:cNvSpPr>
                <p:nvPr/>
              </p:nvSpPr>
              <p:spPr bwMode="auto">
                <a:xfrm>
                  <a:off x="1344" y="2237"/>
                  <a:ext cx="0" cy="16"/>
                </a:xfrm>
                <a:custGeom>
                  <a:avLst/>
                  <a:gdLst>
                    <a:gd name="T0" fmla="*/ 16 h 16"/>
                    <a:gd name="T1" fmla="*/ 16 h 16"/>
                    <a:gd name="T2" fmla="*/ 11 h 16"/>
                    <a:gd name="T3" fmla="*/ 0 h 16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6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61" name="Line 1241"/>
                <p:cNvSpPr>
                  <a:spLocks noChangeShapeType="1"/>
                </p:cNvSpPr>
                <p:nvPr/>
              </p:nvSpPr>
              <p:spPr bwMode="auto">
                <a:xfrm>
                  <a:off x="1344" y="2237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62" name="Line 1242"/>
                <p:cNvSpPr>
                  <a:spLocks noChangeShapeType="1"/>
                </p:cNvSpPr>
                <p:nvPr/>
              </p:nvSpPr>
              <p:spPr bwMode="auto">
                <a:xfrm>
                  <a:off x="1344" y="2237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63" name="Freeform 1243"/>
                <p:cNvSpPr>
                  <a:spLocks/>
                </p:cNvSpPr>
                <p:nvPr/>
              </p:nvSpPr>
              <p:spPr bwMode="auto">
                <a:xfrm>
                  <a:off x="1344" y="2237"/>
                  <a:ext cx="6" cy="5"/>
                </a:xfrm>
                <a:custGeom>
                  <a:avLst/>
                  <a:gdLst>
                    <a:gd name="T0" fmla="*/ 0 w 6"/>
                    <a:gd name="T1" fmla="*/ 5 h 5"/>
                    <a:gd name="T2" fmla="*/ 0 w 6"/>
                    <a:gd name="T3" fmla="*/ 0 h 5"/>
                    <a:gd name="T4" fmla="*/ 6 w 6"/>
                    <a:gd name="T5" fmla="*/ 0 h 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64" name="Freeform 1244"/>
                <p:cNvSpPr>
                  <a:spLocks/>
                </p:cNvSpPr>
                <p:nvPr/>
              </p:nvSpPr>
              <p:spPr bwMode="auto">
                <a:xfrm>
                  <a:off x="1350" y="2237"/>
                  <a:ext cx="0" cy="16"/>
                </a:xfrm>
                <a:custGeom>
                  <a:avLst/>
                  <a:gdLst>
                    <a:gd name="T0" fmla="*/ 0 h 16"/>
                    <a:gd name="T1" fmla="*/ 5 h 16"/>
                    <a:gd name="T2" fmla="*/ 11 h 16"/>
                    <a:gd name="T3" fmla="*/ 16 h 16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6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65" name="Freeform 1245"/>
                <p:cNvSpPr>
                  <a:spLocks/>
                </p:cNvSpPr>
                <p:nvPr/>
              </p:nvSpPr>
              <p:spPr bwMode="auto">
                <a:xfrm>
                  <a:off x="1350" y="2248"/>
                  <a:ext cx="0" cy="5"/>
                </a:xfrm>
                <a:custGeom>
                  <a:avLst/>
                  <a:gdLst>
                    <a:gd name="T0" fmla="*/ 5 h 5"/>
                    <a:gd name="T1" fmla="*/ 5 h 5"/>
                    <a:gd name="T2" fmla="*/ 0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66" name="Freeform 1246"/>
                <p:cNvSpPr>
                  <a:spLocks/>
                </p:cNvSpPr>
                <p:nvPr/>
              </p:nvSpPr>
              <p:spPr bwMode="auto">
                <a:xfrm>
                  <a:off x="1350" y="2237"/>
                  <a:ext cx="0" cy="11"/>
                </a:xfrm>
                <a:custGeom>
                  <a:avLst/>
                  <a:gdLst>
                    <a:gd name="T0" fmla="*/ 11 h 11"/>
                    <a:gd name="T1" fmla="*/ 5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67" name="Freeform 1247"/>
                <p:cNvSpPr>
                  <a:spLocks/>
                </p:cNvSpPr>
                <p:nvPr/>
              </p:nvSpPr>
              <p:spPr bwMode="auto">
                <a:xfrm>
                  <a:off x="1350" y="2237"/>
                  <a:ext cx="0" cy="16"/>
                </a:xfrm>
                <a:custGeom>
                  <a:avLst/>
                  <a:gdLst>
                    <a:gd name="T0" fmla="*/ 0 h 16"/>
                    <a:gd name="T1" fmla="*/ 0 h 16"/>
                    <a:gd name="T2" fmla="*/ 5 h 16"/>
                    <a:gd name="T3" fmla="*/ 11 h 16"/>
                    <a:gd name="T4" fmla="*/ 16 h 16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1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68" name="Freeform 1248"/>
                <p:cNvSpPr>
                  <a:spLocks/>
                </p:cNvSpPr>
                <p:nvPr/>
              </p:nvSpPr>
              <p:spPr bwMode="auto">
                <a:xfrm>
                  <a:off x="1350" y="2248"/>
                  <a:ext cx="0" cy="5"/>
                </a:xfrm>
                <a:custGeom>
                  <a:avLst/>
                  <a:gdLst>
                    <a:gd name="T0" fmla="*/ 5 h 5"/>
                    <a:gd name="T1" fmla="*/ 5 h 5"/>
                    <a:gd name="T2" fmla="*/ 0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69" name="Freeform 1249"/>
                <p:cNvSpPr>
                  <a:spLocks/>
                </p:cNvSpPr>
                <p:nvPr/>
              </p:nvSpPr>
              <p:spPr bwMode="auto">
                <a:xfrm>
                  <a:off x="1350" y="2242"/>
                  <a:ext cx="5" cy="6"/>
                </a:xfrm>
                <a:custGeom>
                  <a:avLst/>
                  <a:gdLst>
                    <a:gd name="T0" fmla="*/ 0 w 5"/>
                    <a:gd name="T1" fmla="*/ 6 h 6"/>
                    <a:gd name="T2" fmla="*/ 0 w 5"/>
                    <a:gd name="T3" fmla="*/ 0 h 6"/>
                    <a:gd name="T4" fmla="*/ 5 w 5"/>
                    <a:gd name="T5" fmla="*/ 0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70" name="Freeform 1250"/>
                <p:cNvSpPr>
                  <a:spLocks/>
                </p:cNvSpPr>
                <p:nvPr/>
              </p:nvSpPr>
              <p:spPr bwMode="auto">
                <a:xfrm>
                  <a:off x="1355" y="2242"/>
                  <a:ext cx="0" cy="17"/>
                </a:xfrm>
                <a:custGeom>
                  <a:avLst/>
                  <a:gdLst>
                    <a:gd name="T0" fmla="*/ 0 h 17"/>
                    <a:gd name="T1" fmla="*/ 6 h 17"/>
                    <a:gd name="T2" fmla="*/ 17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71" name="Line 1251"/>
                <p:cNvSpPr>
                  <a:spLocks noChangeShapeType="1"/>
                </p:cNvSpPr>
                <p:nvPr/>
              </p:nvSpPr>
              <p:spPr bwMode="auto">
                <a:xfrm>
                  <a:off x="1355" y="2259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72" name="Freeform 1252"/>
                <p:cNvSpPr>
                  <a:spLocks/>
                </p:cNvSpPr>
                <p:nvPr/>
              </p:nvSpPr>
              <p:spPr bwMode="auto">
                <a:xfrm>
                  <a:off x="1355" y="2253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73" name="Freeform 1253"/>
                <p:cNvSpPr>
                  <a:spLocks/>
                </p:cNvSpPr>
                <p:nvPr/>
              </p:nvSpPr>
              <p:spPr bwMode="auto">
                <a:xfrm>
                  <a:off x="1355" y="2253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74" name="Freeform 1254"/>
                <p:cNvSpPr>
                  <a:spLocks/>
                </p:cNvSpPr>
                <p:nvPr/>
              </p:nvSpPr>
              <p:spPr bwMode="auto">
                <a:xfrm>
                  <a:off x="1355" y="2253"/>
                  <a:ext cx="0" cy="6"/>
                </a:xfrm>
                <a:custGeom>
                  <a:avLst/>
                  <a:gdLst>
                    <a:gd name="T0" fmla="*/ 6 h 6"/>
                    <a:gd name="T1" fmla="*/ 6 h 6"/>
                    <a:gd name="T2" fmla="*/ 0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75" name="Freeform 1255"/>
                <p:cNvSpPr>
                  <a:spLocks/>
                </p:cNvSpPr>
                <p:nvPr/>
              </p:nvSpPr>
              <p:spPr bwMode="auto">
                <a:xfrm>
                  <a:off x="1355" y="2242"/>
                  <a:ext cx="6" cy="11"/>
                </a:xfrm>
                <a:custGeom>
                  <a:avLst/>
                  <a:gdLst>
                    <a:gd name="T0" fmla="*/ 0 w 6"/>
                    <a:gd name="T1" fmla="*/ 11 h 11"/>
                    <a:gd name="T2" fmla="*/ 0 w 6"/>
                    <a:gd name="T3" fmla="*/ 6 h 11"/>
                    <a:gd name="T4" fmla="*/ 6 w 6"/>
                    <a:gd name="T5" fmla="*/ 0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76" name="Freeform 1256"/>
                <p:cNvSpPr>
                  <a:spLocks/>
                </p:cNvSpPr>
                <p:nvPr/>
              </p:nvSpPr>
              <p:spPr bwMode="auto">
                <a:xfrm>
                  <a:off x="1361" y="2242"/>
                  <a:ext cx="0" cy="11"/>
                </a:xfrm>
                <a:custGeom>
                  <a:avLst/>
                  <a:gdLst>
                    <a:gd name="T0" fmla="*/ 0 h 11"/>
                    <a:gd name="T1" fmla="*/ 0 h 11"/>
                    <a:gd name="T2" fmla="*/ 6 h 11"/>
                    <a:gd name="T3" fmla="*/ 11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77" name="Freeform 1257"/>
                <p:cNvSpPr>
                  <a:spLocks/>
                </p:cNvSpPr>
                <p:nvPr/>
              </p:nvSpPr>
              <p:spPr bwMode="auto">
                <a:xfrm>
                  <a:off x="1361" y="2231"/>
                  <a:ext cx="0" cy="22"/>
                </a:xfrm>
                <a:custGeom>
                  <a:avLst/>
                  <a:gdLst>
                    <a:gd name="T0" fmla="*/ 22 h 22"/>
                    <a:gd name="T1" fmla="*/ 17 h 22"/>
                    <a:gd name="T2" fmla="*/ 11 h 22"/>
                    <a:gd name="T3" fmla="*/ 6 h 22"/>
                    <a:gd name="T4" fmla="*/ 0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78" name="Freeform 1258"/>
                <p:cNvSpPr>
                  <a:spLocks/>
                </p:cNvSpPr>
                <p:nvPr/>
              </p:nvSpPr>
              <p:spPr bwMode="auto">
                <a:xfrm>
                  <a:off x="1361" y="2231"/>
                  <a:ext cx="0" cy="17"/>
                </a:xfrm>
                <a:custGeom>
                  <a:avLst/>
                  <a:gdLst>
                    <a:gd name="T0" fmla="*/ 0 h 17"/>
                    <a:gd name="T1" fmla="*/ 0 h 17"/>
                    <a:gd name="T2" fmla="*/ 6 h 17"/>
                    <a:gd name="T3" fmla="*/ 11 h 17"/>
                    <a:gd name="T4" fmla="*/ 17 h 1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79" name="Line 1259"/>
                <p:cNvSpPr>
                  <a:spLocks noChangeShapeType="1"/>
                </p:cNvSpPr>
                <p:nvPr/>
              </p:nvSpPr>
              <p:spPr bwMode="auto">
                <a:xfrm>
                  <a:off x="1361" y="2248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80" name="Freeform 1260"/>
                <p:cNvSpPr>
                  <a:spLocks/>
                </p:cNvSpPr>
                <p:nvPr/>
              </p:nvSpPr>
              <p:spPr bwMode="auto">
                <a:xfrm>
                  <a:off x="1361" y="2231"/>
                  <a:ext cx="0" cy="17"/>
                </a:xfrm>
                <a:custGeom>
                  <a:avLst/>
                  <a:gdLst>
                    <a:gd name="T0" fmla="*/ 17 h 17"/>
                    <a:gd name="T1" fmla="*/ 6 h 17"/>
                    <a:gd name="T2" fmla="*/ 0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81" name="Freeform 1261"/>
                <p:cNvSpPr>
                  <a:spLocks/>
                </p:cNvSpPr>
                <p:nvPr/>
              </p:nvSpPr>
              <p:spPr bwMode="auto">
                <a:xfrm>
                  <a:off x="1361" y="2231"/>
                  <a:ext cx="5" cy="17"/>
                </a:xfrm>
                <a:custGeom>
                  <a:avLst/>
                  <a:gdLst>
                    <a:gd name="T0" fmla="*/ 0 w 5"/>
                    <a:gd name="T1" fmla="*/ 0 h 17"/>
                    <a:gd name="T2" fmla="*/ 0 w 5"/>
                    <a:gd name="T3" fmla="*/ 0 h 17"/>
                    <a:gd name="T4" fmla="*/ 0 w 5"/>
                    <a:gd name="T5" fmla="*/ 6 h 17"/>
                    <a:gd name="T6" fmla="*/ 5 w 5"/>
                    <a:gd name="T7" fmla="*/ 17 h 1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"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5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82" name="Freeform 1262"/>
                <p:cNvSpPr>
                  <a:spLocks/>
                </p:cNvSpPr>
                <p:nvPr/>
              </p:nvSpPr>
              <p:spPr bwMode="auto">
                <a:xfrm>
                  <a:off x="1366" y="2231"/>
                  <a:ext cx="0" cy="17"/>
                </a:xfrm>
                <a:custGeom>
                  <a:avLst/>
                  <a:gdLst>
                    <a:gd name="T0" fmla="*/ 17 h 17"/>
                    <a:gd name="T1" fmla="*/ 17 h 17"/>
                    <a:gd name="T2" fmla="*/ 11 h 17"/>
                    <a:gd name="T3" fmla="*/ 0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83" name="Line 1263"/>
                <p:cNvSpPr>
                  <a:spLocks noChangeShapeType="1"/>
                </p:cNvSpPr>
                <p:nvPr/>
              </p:nvSpPr>
              <p:spPr bwMode="auto">
                <a:xfrm flipV="1">
                  <a:off x="1366" y="2225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84" name="Freeform 1264"/>
                <p:cNvSpPr>
                  <a:spLocks/>
                </p:cNvSpPr>
                <p:nvPr/>
              </p:nvSpPr>
              <p:spPr bwMode="auto">
                <a:xfrm>
                  <a:off x="1366" y="2225"/>
                  <a:ext cx="0" cy="23"/>
                </a:xfrm>
                <a:custGeom>
                  <a:avLst/>
                  <a:gdLst>
                    <a:gd name="T0" fmla="*/ 0 h 23"/>
                    <a:gd name="T1" fmla="*/ 12 h 23"/>
                    <a:gd name="T2" fmla="*/ 23 h 23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23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85" name="Freeform 1265"/>
                <p:cNvSpPr>
                  <a:spLocks/>
                </p:cNvSpPr>
                <p:nvPr/>
              </p:nvSpPr>
              <p:spPr bwMode="auto">
                <a:xfrm>
                  <a:off x="1366" y="2248"/>
                  <a:ext cx="0" cy="22"/>
                </a:xfrm>
                <a:custGeom>
                  <a:avLst/>
                  <a:gdLst>
                    <a:gd name="T0" fmla="*/ 0 h 22"/>
                    <a:gd name="T1" fmla="*/ 16 h 22"/>
                    <a:gd name="T2" fmla="*/ 22 h 2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22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86" name="Freeform 1266"/>
                <p:cNvSpPr>
                  <a:spLocks/>
                </p:cNvSpPr>
                <p:nvPr/>
              </p:nvSpPr>
              <p:spPr bwMode="auto">
                <a:xfrm>
                  <a:off x="1366" y="2237"/>
                  <a:ext cx="0" cy="33"/>
                </a:xfrm>
                <a:custGeom>
                  <a:avLst/>
                  <a:gdLst>
                    <a:gd name="T0" fmla="*/ 33 h 33"/>
                    <a:gd name="T1" fmla="*/ 27 h 33"/>
                    <a:gd name="T2" fmla="*/ 16 h 33"/>
                    <a:gd name="T3" fmla="*/ 5 h 33"/>
                    <a:gd name="T4" fmla="*/ 0 h 3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33">
                      <a:moveTo>
                        <a:pt x="0" y="33"/>
                      </a:moveTo>
                      <a:lnTo>
                        <a:pt x="0" y="27"/>
                      </a:lnTo>
                      <a:lnTo>
                        <a:pt x="0" y="16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87" name="Freeform 1267"/>
                <p:cNvSpPr>
                  <a:spLocks/>
                </p:cNvSpPr>
                <p:nvPr/>
              </p:nvSpPr>
              <p:spPr bwMode="auto">
                <a:xfrm>
                  <a:off x="1366" y="2237"/>
                  <a:ext cx="6" cy="5"/>
                </a:xfrm>
                <a:custGeom>
                  <a:avLst/>
                  <a:gdLst>
                    <a:gd name="T0" fmla="*/ 0 w 6"/>
                    <a:gd name="T1" fmla="*/ 0 h 5"/>
                    <a:gd name="T2" fmla="*/ 0 w 6"/>
                    <a:gd name="T3" fmla="*/ 0 h 5"/>
                    <a:gd name="T4" fmla="*/ 6 w 6"/>
                    <a:gd name="T5" fmla="*/ 5 h 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88" name="Line 1268"/>
                <p:cNvSpPr>
                  <a:spLocks noChangeShapeType="1"/>
                </p:cNvSpPr>
                <p:nvPr/>
              </p:nvSpPr>
              <p:spPr bwMode="auto">
                <a:xfrm flipV="1">
                  <a:off x="1372" y="2237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89" name="Freeform 1269"/>
                <p:cNvSpPr>
                  <a:spLocks/>
                </p:cNvSpPr>
                <p:nvPr/>
              </p:nvSpPr>
              <p:spPr bwMode="auto">
                <a:xfrm>
                  <a:off x="1372" y="2237"/>
                  <a:ext cx="0" cy="11"/>
                </a:xfrm>
                <a:custGeom>
                  <a:avLst/>
                  <a:gdLst>
                    <a:gd name="T0" fmla="*/ 0 h 11"/>
                    <a:gd name="T1" fmla="*/ 5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90" name="Freeform 1270"/>
                <p:cNvSpPr>
                  <a:spLocks/>
                </p:cNvSpPr>
                <p:nvPr/>
              </p:nvSpPr>
              <p:spPr bwMode="auto">
                <a:xfrm>
                  <a:off x="1372" y="2242"/>
                  <a:ext cx="0" cy="6"/>
                </a:xfrm>
                <a:custGeom>
                  <a:avLst/>
                  <a:gdLst>
                    <a:gd name="T0" fmla="*/ 6 h 6"/>
                    <a:gd name="T1" fmla="*/ 6 h 6"/>
                    <a:gd name="T2" fmla="*/ 0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91" name="Line 1271"/>
                <p:cNvSpPr>
                  <a:spLocks noChangeShapeType="1"/>
                </p:cNvSpPr>
                <p:nvPr/>
              </p:nvSpPr>
              <p:spPr bwMode="auto">
                <a:xfrm>
                  <a:off x="1372" y="2242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92" name="Freeform 1272"/>
                <p:cNvSpPr>
                  <a:spLocks/>
                </p:cNvSpPr>
                <p:nvPr/>
              </p:nvSpPr>
              <p:spPr bwMode="auto">
                <a:xfrm>
                  <a:off x="1372" y="2225"/>
                  <a:ext cx="0" cy="17"/>
                </a:xfrm>
                <a:custGeom>
                  <a:avLst/>
                  <a:gdLst>
                    <a:gd name="T0" fmla="*/ 17 h 17"/>
                    <a:gd name="T1" fmla="*/ 12 h 17"/>
                    <a:gd name="T2" fmla="*/ 6 h 17"/>
                    <a:gd name="T3" fmla="*/ 0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93" name="Freeform 1273"/>
                <p:cNvSpPr>
                  <a:spLocks/>
                </p:cNvSpPr>
                <p:nvPr/>
              </p:nvSpPr>
              <p:spPr bwMode="auto">
                <a:xfrm>
                  <a:off x="1372" y="2225"/>
                  <a:ext cx="5" cy="34"/>
                </a:xfrm>
                <a:custGeom>
                  <a:avLst/>
                  <a:gdLst>
                    <a:gd name="T0" fmla="*/ 0 w 5"/>
                    <a:gd name="T1" fmla="*/ 0 h 34"/>
                    <a:gd name="T2" fmla="*/ 0 w 5"/>
                    <a:gd name="T3" fmla="*/ 6 h 34"/>
                    <a:gd name="T4" fmla="*/ 0 w 5"/>
                    <a:gd name="T5" fmla="*/ 17 h 34"/>
                    <a:gd name="T6" fmla="*/ 5 w 5"/>
                    <a:gd name="T7" fmla="*/ 28 h 34"/>
                    <a:gd name="T8" fmla="*/ 5 w 5"/>
                    <a:gd name="T9" fmla="*/ 34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34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7"/>
                      </a:lnTo>
                      <a:lnTo>
                        <a:pt x="5" y="28"/>
                      </a:lnTo>
                      <a:lnTo>
                        <a:pt x="5" y="34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94" name="Freeform 1274"/>
                <p:cNvSpPr>
                  <a:spLocks/>
                </p:cNvSpPr>
                <p:nvPr/>
              </p:nvSpPr>
              <p:spPr bwMode="auto">
                <a:xfrm>
                  <a:off x="1377" y="2231"/>
                  <a:ext cx="0" cy="28"/>
                </a:xfrm>
                <a:custGeom>
                  <a:avLst/>
                  <a:gdLst>
                    <a:gd name="T0" fmla="*/ 28 h 28"/>
                    <a:gd name="T1" fmla="*/ 22 h 28"/>
                    <a:gd name="T2" fmla="*/ 17 h 28"/>
                    <a:gd name="T3" fmla="*/ 6 h 28"/>
                    <a:gd name="T4" fmla="*/ 0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28"/>
                      </a:moveTo>
                      <a:lnTo>
                        <a:pt x="0" y="22"/>
                      </a:lnTo>
                      <a:lnTo>
                        <a:pt x="0" y="17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95" name="Line 1275"/>
                <p:cNvSpPr>
                  <a:spLocks noChangeShapeType="1"/>
                </p:cNvSpPr>
                <p:nvPr/>
              </p:nvSpPr>
              <p:spPr bwMode="auto">
                <a:xfrm flipV="1">
                  <a:off x="1377" y="2225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96" name="Freeform 1276"/>
                <p:cNvSpPr>
                  <a:spLocks/>
                </p:cNvSpPr>
                <p:nvPr/>
              </p:nvSpPr>
              <p:spPr bwMode="auto">
                <a:xfrm>
                  <a:off x="1377" y="2225"/>
                  <a:ext cx="0" cy="23"/>
                </a:xfrm>
                <a:custGeom>
                  <a:avLst/>
                  <a:gdLst>
                    <a:gd name="T0" fmla="*/ 0 h 23"/>
                    <a:gd name="T1" fmla="*/ 6 h 23"/>
                    <a:gd name="T2" fmla="*/ 12 h 23"/>
                    <a:gd name="T3" fmla="*/ 17 h 23"/>
                    <a:gd name="T4" fmla="*/ 23 h 2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7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97" name="Freeform 1277"/>
                <p:cNvSpPr>
                  <a:spLocks/>
                </p:cNvSpPr>
                <p:nvPr/>
              </p:nvSpPr>
              <p:spPr bwMode="auto">
                <a:xfrm>
                  <a:off x="1377" y="2242"/>
                  <a:ext cx="0" cy="6"/>
                </a:xfrm>
                <a:custGeom>
                  <a:avLst/>
                  <a:gdLst>
                    <a:gd name="T0" fmla="*/ 6 h 6"/>
                    <a:gd name="T1" fmla="*/ 6 h 6"/>
                    <a:gd name="T2" fmla="*/ 0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98" name="Freeform 1278"/>
                <p:cNvSpPr>
                  <a:spLocks/>
                </p:cNvSpPr>
                <p:nvPr/>
              </p:nvSpPr>
              <p:spPr bwMode="auto">
                <a:xfrm>
                  <a:off x="1377" y="2242"/>
                  <a:ext cx="0" cy="17"/>
                </a:xfrm>
                <a:custGeom>
                  <a:avLst/>
                  <a:gdLst>
                    <a:gd name="T0" fmla="*/ 0 h 17"/>
                    <a:gd name="T1" fmla="*/ 6 h 17"/>
                    <a:gd name="T2" fmla="*/ 11 h 17"/>
                    <a:gd name="T3" fmla="*/ 17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99" name="Freeform 1279"/>
                <p:cNvSpPr>
                  <a:spLocks/>
                </p:cNvSpPr>
                <p:nvPr/>
              </p:nvSpPr>
              <p:spPr bwMode="auto">
                <a:xfrm>
                  <a:off x="1377" y="2237"/>
                  <a:ext cx="6" cy="22"/>
                </a:xfrm>
                <a:custGeom>
                  <a:avLst/>
                  <a:gdLst>
                    <a:gd name="T0" fmla="*/ 0 w 6"/>
                    <a:gd name="T1" fmla="*/ 22 h 22"/>
                    <a:gd name="T2" fmla="*/ 0 w 6"/>
                    <a:gd name="T3" fmla="*/ 16 h 22"/>
                    <a:gd name="T4" fmla="*/ 0 w 6"/>
                    <a:gd name="T5" fmla="*/ 11 h 22"/>
                    <a:gd name="T6" fmla="*/ 6 w 6"/>
                    <a:gd name="T7" fmla="*/ 5 h 22"/>
                    <a:gd name="T8" fmla="*/ 6 w 6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22">
                      <a:moveTo>
                        <a:pt x="0" y="22"/>
                      </a:move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6" y="5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00" name="Freeform 1280"/>
                <p:cNvSpPr>
                  <a:spLocks/>
                </p:cNvSpPr>
                <p:nvPr/>
              </p:nvSpPr>
              <p:spPr bwMode="auto">
                <a:xfrm>
                  <a:off x="1383" y="2237"/>
                  <a:ext cx="0" cy="5"/>
                </a:xfrm>
                <a:custGeom>
                  <a:avLst/>
                  <a:gdLst>
                    <a:gd name="T0" fmla="*/ 0 h 5"/>
                    <a:gd name="T1" fmla="*/ 0 h 5"/>
                    <a:gd name="T2" fmla="*/ 5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01" name="Freeform 1281"/>
                <p:cNvSpPr>
                  <a:spLocks/>
                </p:cNvSpPr>
                <p:nvPr/>
              </p:nvSpPr>
              <p:spPr bwMode="auto">
                <a:xfrm>
                  <a:off x="1383" y="2242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02" name="Freeform 1282"/>
                <p:cNvSpPr>
                  <a:spLocks/>
                </p:cNvSpPr>
                <p:nvPr/>
              </p:nvSpPr>
              <p:spPr bwMode="auto">
                <a:xfrm>
                  <a:off x="1383" y="2237"/>
                  <a:ext cx="0" cy="16"/>
                </a:xfrm>
                <a:custGeom>
                  <a:avLst/>
                  <a:gdLst>
                    <a:gd name="T0" fmla="*/ 16 h 16"/>
                    <a:gd name="T1" fmla="*/ 16 h 16"/>
                    <a:gd name="T2" fmla="*/ 11 h 16"/>
                    <a:gd name="T3" fmla="*/ 0 h 16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6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03" name="Line 1283"/>
                <p:cNvSpPr>
                  <a:spLocks noChangeShapeType="1"/>
                </p:cNvSpPr>
                <p:nvPr/>
              </p:nvSpPr>
              <p:spPr bwMode="auto">
                <a:xfrm>
                  <a:off x="1383" y="2237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04" name="Freeform 1284"/>
                <p:cNvSpPr>
                  <a:spLocks/>
                </p:cNvSpPr>
                <p:nvPr/>
              </p:nvSpPr>
              <p:spPr bwMode="auto">
                <a:xfrm>
                  <a:off x="1383" y="2237"/>
                  <a:ext cx="0" cy="16"/>
                </a:xfrm>
                <a:custGeom>
                  <a:avLst/>
                  <a:gdLst>
                    <a:gd name="T0" fmla="*/ 0 h 16"/>
                    <a:gd name="T1" fmla="*/ 5 h 16"/>
                    <a:gd name="T2" fmla="*/ 11 h 16"/>
                    <a:gd name="T3" fmla="*/ 16 h 16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6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05" name="Freeform 1285"/>
                <p:cNvSpPr>
                  <a:spLocks/>
                </p:cNvSpPr>
                <p:nvPr/>
              </p:nvSpPr>
              <p:spPr bwMode="auto">
                <a:xfrm>
                  <a:off x="1383" y="2220"/>
                  <a:ext cx="5" cy="33"/>
                </a:xfrm>
                <a:custGeom>
                  <a:avLst/>
                  <a:gdLst>
                    <a:gd name="T0" fmla="*/ 0 w 5"/>
                    <a:gd name="T1" fmla="*/ 33 h 33"/>
                    <a:gd name="T2" fmla="*/ 0 w 5"/>
                    <a:gd name="T3" fmla="*/ 28 h 33"/>
                    <a:gd name="T4" fmla="*/ 0 w 5"/>
                    <a:gd name="T5" fmla="*/ 17 h 33"/>
                    <a:gd name="T6" fmla="*/ 5 w 5"/>
                    <a:gd name="T7" fmla="*/ 5 h 33"/>
                    <a:gd name="T8" fmla="*/ 5 w 5"/>
                    <a:gd name="T9" fmla="*/ 0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33">
                      <a:moveTo>
                        <a:pt x="0" y="33"/>
                      </a:moveTo>
                      <a:lnTo>
                        <a:pt x="0" y="28"/>
                      </a:lnTo>
                      <a:lnTo>
                        <a:pt x="0" y="17"/>
                      </a:lnTo>
                      <a:lnTo>
                        <a:pt x="5" y="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06" name="Freeform 1286"/>
                <p:cNvSpPr>
                  <a:spLocks/>
                </p:cNvSpPr>
                <p:nvPr/>
              </p:nvSpPr>
              <p:spPr bwMode="auto">
                <a:xfrm>
                  <a:off x="1388" y="2220"/>
                  <a:ext cx="0" cy="33"/>
                </a:xfrm>
                <a:custGeom>
                  <a:avLst/>
                  <a:gdLst>
                    <a:gd name="T0" fmla="*/ 0 h 33"/>
                    <a:gd name="T1" fmla="*/ 5 h 33"/>
                    <a:gd name="T2" fmla="*/ 17 h 33"/>
                    <a:gd name="T3" fmla="*/ 28 h 33"/>
                    <a:gd name="T4" fmla="*/ 33 h 3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33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7"/>
                      </a:lnTo>
                      <a:lnTo>
                        <a:pt x="0" y="28"/>
                      </a:lnTo>
                      <a:lnTo>
                        <a:pt x="0" y="3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07" name="Freeform 1287"/>
                <p:cNvSpPr>
                  <a:spLocks/>
                </p:cNvSpPr>
                <p:nvPr/>
              </p:nvSpPr>
              <p:spPr bwMode="auto">
                <a:xfrm>
                  <a:off x="1388" y="2248"/>
                  <a:ext cx="0" cy="5"/>
                </a:xfrm>
                <a:custGeom>
                  <a:avLst/>
                  <a:gdLst>
                    <a:gd name="T0" fmla="*/ 5 h 5"/>
                    <a:gd name="T1" fmla="*/ 5 h 5"/>
                    <a:gd name="T2" fmla="*/ 0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08" name="Freeform 1288"/>
                <p:cNvSpPr>
                  <a:spLocks/>
                </p:cNvSpPr>
                <p:nvPr/>
              </p:nvSpPr>
              <p:spPr bwMode="auto">
                <a:xfrm>
                  <a:off x="1388" y="2231"/>
                  <a:ext cx="0" cy="17"/>
                </a:xfrm>
                <a:custGeom>
                  <a:avLst/>
                  <a:gdLst>
                    <a:gd name="T0" fmla="*/ 17 h 17"/>
                    <a:gd name="T1" fmla="*/ 6 h 17"/>
                    <a:gd name="T2" fmla="*/ 0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09" name="Freeform 1289"/>
                <p:cNvSpPr>
                  <a:spLocks/>
                </p:cNvSpPr>
                <p:nvPr/>
              </p:nvSpPr>
              <p:spPr bwMode="auto">
                <a:xfrm>
                  <a:off x="1388" y="2231"/>
                  <a:ext cx="0" cy="22"/>
                </a:xfrm>
                <a:custGeom>
                  <a:avLst/>
                  <a:gdLst>
                    <a:gd name="T0" fmla="*/ 0 h 22"/>
                    <a:gd name="T1" fmla="*/ 6 h 22"/>
                    <a:gd name="T2" fmla="*/ 11 h 22"/>
                    <a:gd name="T3" fmla="*/ 17 h 22"/>
                    <a:gd name="T4" fmla="*/ 22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10" name="Freeform 1290"/>
                <p:cNvSpPr>
                  <a:spLocks/>
                </p:cNvSpPr>
                <p:nvPr/>
              </p:nvSpPr>
              <p:spPr bwMode="auto">
                <a:xfrm>
                  <a:off x="1388" y="2237"/>
                  <a:ext cx="0" cy="16"/>
                </a:xfrm>
                <a:custGeom>
                  <a:avLst/>
                  <a:gdLst>
                    <a:gd name="T0" fmla="*/ 16 h 16"/>
                    <a:gd name="T1" fmla="*/ 16 h 16"/>
                    <a:gd name="T2" fmla="*/ 11 h 16"/>
                    <a:gd name="T3" fmla="*/ 5 h 16"/>
                    <a:gd name="T4" fmla="*/ 0 h 16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16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11" name="Freeform 1291"/>
                <p:cNvSpPr>
                  <a:spLocks/>
                </p:cNvSpPr>
                <p:nvPr/>
              </p:nvSpPr>
              <p:spPr bwMode="auto">
                <a:xfrm>
                  <a:off x="1388" y="2237"/>
                  <a:ext cx="6" cy="5"/>
                </a:xfrm>
                <a:custGeom>
                  <a:avLst/>
                  <a:gdLst>
                    <a:gd name="T0" fmla="*/ 0 w 6"/>
                    <a:gd name="T1" fmla="*/ 0 h 5"/>
                    <a:gd name="T2" fmla="*/ 0 w 6"/>
                    <a:gd name="T3" fmla="*/ 0 h 5"/>
                    <a:gd name="T4" fmla="*/ 6 w 6"/>
                    <a:gd name="T5" fmla="*/ 5 h 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12" name="Freeform 1292"/>
                <p:cNvSpPr>
                  <a:spLocks/>
                </p:cNvSpPr>
                <p:nvPr/>
              </p:nvSpPr>
              <p:spPr bwMode="auto">
                <a:xfrm>
                  <a:off x="1394" y="2231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13" name="Freeform 1293"/>
                <p:cNvSpPr>
                  <a:spLocks/>
                </p:cNvSpPr>
                <p:nvPr/>
              </p:nvSpPr>
              <p:spPr bwMode="auto">
                <a:xfrm>
                  <a:off x="1394" y="2231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14" name="Freeform 1294"/>
                <p:cNvSpPr>
                  <a:spLocks/>
                </p:cNvSpPr>
                <p:nvPr/>
              </p:nvSpPr>
              <p:spPr bwMode="auto">
                <a:xfrm>
                  <a:off x="1394" y="2231"/>
                  <a:ext cx="0" cy="6"/>
                </a:xfrm>
                <a:custGeom>
                  <a:avLst/>
                  <a:gdLst>
                    <a:gd name="T0" fmla="*/ 6 h 6"/>
                    <a:gd name="T1" fmla="*/ 6 h 6"/>
                    <a:gd name="T2" fmla="*/ 0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15" name="Line 1295"/>
                <p:cNvSpPr>
                  <a:spLocks noChangeShapeType="1"/>
                </p:cNvSpPr>
                <p:nvPr/>
              </p:nvSpPr>
              <p:spPr bwMode="auto">
                <a:xfrm>
                  <a:off x="1394" y="2231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16" name="Line 1296"/>
                <p:cNvSpPr>
                  <a:spLocks noChangeShapeType="1"/>
                </p:cNvSpPr>
                <p:nvPr/>
              </p:nvSpPr>
              <p:spPr bwMode="auto">
                <a:xfrm>
                  <a:off x="1394" y="2231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17" name="Freeform 1297"/>
                <p:cNvSpPr>
                  <a:spLocks/>
                </p:cNvSpPr>
                <p:nvPr/>
              </p:nvSpPr>
              <p:spPr bwMode="auto">
                <a:xfrm>
                  <a:off x="1394" y="2225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6 h 6"/>
                    <a:gd name="T4" fmla="*/ 6 w 6"/>
                    <a:gd name="T5" fmla="*/ 0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18" name="Freeform 1298"/>
                <p:cNvSpPr>
                  <a:spLocks/>
                </p:cNvSpPr>
                <p:nvPr/>
              </p:nvSpPr>
              <p:spPr bwMode="auto">
                <a:xfrm>
                  <a:off x="1400" y="2214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19" name="Line 1299"/>
                <p:cNvSpPr>
                  <a:spLocks noChangeShapeType="1"/>
                </p:cNvSpPr>
                <p:nvPr/>
              </p:nvSpPr>
              <p:spPr bwMode="auto">
                <a:xfrm>
                  <a:off x="1400" y="2214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20" name="Freeform 1300"/>
                <p:cNvSpPr>
                  <a:spLocks/>
                </p:cNvSpPr>
                <p:nvPr/>
              </p:nvSpPr>
              <p:spPr bwMode="auto">
                <a:xfrm>
                  <a:off x="1400" y="2192"/>
                  <a:ext cx="0" cy="22"/>
                </a:xfrm>
                <a:custGeom>
                  <a:avLst/>
                  <a:gdLst>
                    <a:gd name="T0" fmla="*/ 22 h 22"/>
                    <a:gd name="T1" fmla="*/ 11 h 22"/>
                    <a:gd name="T2" fmla="*/ 0 h 2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21" name="Freeform 1301"/>
                <p:cNvSpPr>
                  <a:spLocks/>
                </p:cNvSpPr>
                <p:nvPr/>
              </p:nvSpPr>
              <p:spPr bwMode="auto">
                <a:xfrm>
                  <a:off x="1400" y="2181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22" name="Line 1302"/>
                <p:cNvSpPr>
                  <a:spLocks noChangeShapeType="1"/>
                </p:cNvSpPr>
                <p:nvPr/>
              </p:nvSpPr>
              <p:spPr bwMode="auto">
                <a:xfrm flipV="1">
                  <a:off x="1400" y="2164"/>
                  <a:ext cx="0" cy="17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23" name="Freeform 1303"/>
                <p:cNvSpPr>
                  <a:spLocks/>
                </p:cNvSpPr>
                <p:nvPr/>
              </p:nvSpPr>
              <p:spPr bwMode="auto">
                <a:xfrm>
                  <a:off x="1400" y="2137"/>
                  <a:ext cx="5" cy="27"/>
                </a:xfrm>
                <a:custGeom>
                  <a:avLst/>
                  <a:gdLst>
                    <a:gd name="T0" fmla="*/ 0 w 5"/>
                    <a:gd name="T1" fmla="*/ 27 h 27"/>
                    <a:gd name="T2" fmla="*/ 0 w 5"/>
                    <a:gd name="T3" fmla="*/ 16 h 27"/>
                    <a:gd name="T4" fmla="*/ 5 w 5"/>
                    <a:gd name="T5" fmla="*/ 0 h 2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27">
                      <a:moveTo>
                        <a:pt x="0" y="27"/>
                      </a:moveTo>
                      <a:lnTo>
                        <a:pt x="0" y="16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24" name="Freeform 1304"/>
                <p:cNvSpPr>
                  <a:spLocks/>
                </p:cNvSpPr>
                <p:nvPr/>
              </p:nvSpPr>
              <p:spPr bwMode="auto">
                <a:xfrm>
                  <a:off x="1405" y="2103"/>
                  <a:ext cx="0" cy="34"/>
                </a:xfrm>
                <a:custGeom>
                  <a:avLst/>
                  <a:gdLst>
                    <a:gd name="T0" fmla="*/ 34 h 34"/>
                    <a:gd name="T1" fmla="*/ 17 h 34"/>
                    <a:gd name="T2" fmla="*/ 0 h 34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34">
                      <a:moveTo>
                        <a:pt x="0" y="34"/>
                      </a:moveTo>
                      <a:lnTo>
                        <a:pt x="0" y="1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25" name="Freeform 1305"/>
                <p:cNvSpPr>
                  <a:spLocks/>
                </p:cNvSpPr>
                <p:nvPr/>
              </p:nvSpPr>
              <p:spPr bwMode="auto">
                <a:xfrm>
                  <a:off x="1405" y="2075"/>
                  <a:ext cx="0" cy="28"/>
                </a:xfrm>
                <a:custGeom>
                  <a:avLst/>
                  <a:gdLst>
                    <a:gd name="T0" fmla="*/ 28 h 28"/>
                    <a:gd name="T1" fmla="*/ 17 h 28"/>
                    <a:gd name="T2" fmla="*/ 0 h 28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28">
                      <a:moveTo>
                        <a:pt x="0" y="28"/>
                      </a:moveTo>
                      <a:lnTo>
                        <a:pt x="0" y="1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26" name="Freeform 1306"/>
                <p:cNvSpPr>
                  <a:spLocks/>
                </p:cNvSpPr>
                <p:nvPr/>
              </p:nvSpPr>
              <p:spPr bwMode="auto">
                <a:xfrm>
                  <a:off x="1405" y="2009"/>
                  <a:ext cx="0" cy="66"/>
                </a:xfrm>
                <a:custGeom>
                  <a:avLst/>
                  <a:gdLst>
                    <a:gd name="T0" fmla="*/ 66 h 66"/>
                    <a:gd name="T1" fmla="*/ 50 h 66"/>
                    <a:gd name="T2" fmla="*/ 28 h 66"/>
                    <a:gd name="T3" fmla="*/ 11 h 66"/>
                    <a:gd name="T4" fmla="*/ 0 h 66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66">
                      <a:moveTo>
                        <a:pt x="0" y="66"/>
                      </a:moveTo>
                      <a:lnTo>
                        <a:pt x="0" y="50"/>
                      </a:lnTo>
                      <a:lnTo>
                        <a:pt x="0" y="28"/>
                      </a:ln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27" name="Freeform 1307"/>
                <p:cNvSpPr>
                  <a:spLocks/>
                </p:cNvSpPr>
                <p:nvPr/>
              </p:nvSpPr>
              <p:spPr bwMode="auto">
                <a:xfrm>
                  <a:off x="1405" y="2009"/>
                  <a:ext cx="0" cy="33"/>
                </a:xfrm>
                <a:custGeom>
                  <a:avLst/>
                  <a:gdLst>
                    <a:gd name="T0" fmla="*/ 0 h 33"/>
                    <a:gd name="T1" fmla="*/ 0 h 33"/>
                    <a:gd name="T2" fmla="*/ 11 h 33"/>
                    <a:gd name="T3" fmla="*/ 28 h 33"/>
                    <a:gd name="T4" fmla="*/ 33 h 3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3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0" y="28"/>
                      </a:lnTo>
                      <a:lnTo>
                        <a:pt x="0" y="3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28" name="Freeform 1308"/>
                <p:cNvSpPr>
                  <a:spLocks/>
                </p:cNvSpPr>
                <p:nvPr/>
              </p:nvSpPr>
              <p:spPr bwMode="auto">
                <a:xfrm>
                  <a:off x="1405" y="2031"/>
                  <a:ext cx="0" cy="11"/>
                </a:xfrm>
                <a:custGeom>
                  <a:avLst/>
                  <a:gdLst>
                    <a:gd name="T0" fmla="*/ 11 h 11"/>
                    <a:gd name="T1" fmla="*/ 11 h 11"/>
                    <a:gd name="T2" fmla="*/ 6 h 11"/>
                    <a:gd name="T3" fmla="*/ 0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29" name="Freeform 1309"/>
                <p:cNvSpPr>
                  <a:spLocks/>
                </p:cNvSpPr>
                <p:nvPr/>
              </p:nvSpPr>
              <p:spPr bwMode="auto">
                <a:xfrm>
                  <a:off x="1405" y="2031"/>
                  <a:ext cx="6" cy="33"/>
                </a:xfrm>
                <a:custGeom>
                  <a:avLst/>
                  <a:gdLst>
                    <a:gd name="T0" fmla="*/ 0 w 6"/>
                    <a:gd name="T1" fmla="*/ 0 h 33"/>
                    <a:gd name="T2" fmla="*/ 0 w 6"/>
                    <a:gd name="T3" fmla="*/ 6 h 33"/>
                    <a:gd name="T4" fmla="*/ 0 w 6"/>
                    <a:gd name="T5" fmla="*/ 11 h 33"/>
                    <a:gd name="T6" fmla="*/ 6 w 6"/>
                    <a:gd name="T7" fmla="*/ 33 h 3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" h="3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6" y="3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30" name="Freeform 1310"/>
                <p:cNvSpPr>
                  <a:spLocks/>
                </p:cNvSpPr>
                <p:nvPr/>
              </p:nvSpPr>
              <p:spPr bwMode="auto">
                <a:xfrm>
                  <a:off x="1411" y="2064"/>
                  <a:ext cx="0" cy="39"/>
                </a:xfrm>
                <a:custGeom>
                  <a:avLst/>
                  <a:gdLst>
                    <a:gd name="T0" fmla="*/ 0 h 39"/>
                    <a:gd name="T1" fmla="*/ 23 h 39"/>
                    <a:gd name="T2" fmla="*/ 34 h 39"/>
                    <a:gd name="T3" fmla="*/ 39 h 39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39">
                      <a:moveTo>
                        <a:pt x="0" y="0"/>
                      </a:moveTo>
                      <a:lnTo>
                        <a:pt x="0" y="23"/>
                      </a:lnTo>
                      <a:lnTo>
                        <a:pt x="0" y="34"/>
                      </a:lnTo>
                      <a:lnTo>
                        <a:pt x="0" y="39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31" name="Freeform 1311"/>
                <p:cNvSpPr>
                  <a:spLocks/>
                </p:cNvSpPr>
                <p:nvPr/>
              </p:nvSpPr>
              <p:spPr bwMode="auto">
                <a:xfrm>
                  <a:off x="1411" y="2098"/>
                  <a:ext cx="0" cy="5"/>
                </a:xfrm>
                <a:custGeom>
                  <a:avLst/>
                  <a:gdLst>
                    <a:gd name="T0" fmla="*/ 5 h 5"/>
                    <a:gd name="T1" fmla="*/ 5 h 5"/>
                    <a:gd name="T2" fmla="*/ 0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32" name="Freeform 1312"/>
                <p:cNvSpPr>
                  <a:spLocks/>
                </p:cNvSpPr>
                <p:nvPr/>
              </p:nvSpPr>
              <p:spPr bwMode="auto">
                <a:xfrm>
                  <a:off x="1411" y="2098"/>
                  <a:ext cx="0" cy="33"/>
                </a:xfrm>
                <a:custGeom>
                  <a:avLst/>
                  <a:gdLst>
                    <a:gd name="T0" fmla="*/ 0 h 33"/>
                    <a:gd name="T1" fmla="*/ 5 h 33"/>
                    <a:gd name="T2" fmla="*/ 16 h 33"/>
                    <a:gd name="T3" fmla="*/ 27 h 33"/>
                    <a:gd name="T4" fmla="*/ 33 h 3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33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6"/>
                      </a:lnTo>
                      <a:lnTo>
                        <a:pt x="0" y="27"/>
                      </a:lnTo>
                      <a:lnTo>
                        <a:pt x="0" y="3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33" name="Line 1313"/>
                <p:cNvSpPr>
                  <a:spLocks noChangeShapeType="1"/>
                </p:cNvSpPr>
                <p:nvPr/>
              </p:nvSpPr>
              <p:spPr bwMode="auto">
                <a:xfrm>
                  <a:off x="1411" y="2131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34" name="Freeform 1314"/>
                <p:cNvSpPr>
                  <a:spLocks/>
                </p:cNvSpPr>
                <p:nvPr/>
              </p:nvSpPr>
              <p:spPr bwMode="auto">
                <a:xfrm>
                  <a:off x="1411" y="2131"/>
                  <a:ext cx="0" cy="33"/>
                </a:xfrm>
                <a:custGeom>
                  <a:avLst/>
                  <a:gdLst>
                    <a:gd name="T0" fmla="*/ 0 h 33"/>
                    <a:gd name="T1" fmla="*/ 6 h 33"/>
                    <a:gd name="T2" fmla="*/ 17 h 33"/>
                    <a:gd name="T3" fmla="*/ 33 h 33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3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7"/>
                      </a:lnTo>
                      <a:lnTo>
                        <a:pt x="0" y="3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35" name="Freeform 1315"/>
                <p:cNvSpPr>
                  <a:spLocks/>
                </p:cNvSpPr>
                <p:nvPr/>
              </p:nvSpPr>
              <p:spPr bwMode="auto">
                <a:xfrm>
                  <a:off x="1411" y="2164"/>
                  <a:ext cx="0" cy="28"/>
                </a:xfrm>
                <a:custGeom>
                  <a:avLst/>
                  <a:gdLst>
                    <a:gd name="T0" fmla="*/ 0 h 28"/>
                    <a:gd name="T1" fmla="*/ 17 h 28"/>
                    <a:gd name="T2" fmla="*/ 28 h 28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28">
                      <a:moveTo>
                        <a:pt x="0" y="0"/>
                      </a:moveTo>
                      <a:lnTo>
                        <a:pt x="0" y="17"/>
                      </a:lnTo>
                      <a:lnTo>
                        <a:pt x="0" y="28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36" name="Freeform 1316"/>
                <p:cNvSpPr>
                  <a:spLocks/>
                </p:cNvSpPr>
                <p:nvPr/>
              </p:nvSpPr>
              <p:spPr bwMode="auto">
                <a:xfrm>
                  <a:off x="1411" y="2192"/>
                  <a:ext cx="5" cy="11"/>
                </a:xfrm>
                <a:custGeom>
                  <a:avLst/>
                  <a:gdLst>
                    <a:gd name="T0" fmla="*/ 0 w 5"/>
                    <a:gd name="T1" fmla="*/ 0 h 11"/>
                    <a:gd name="T2" fmla="*/ 0 w 5"/>
                    <a:gd name="T3" fmla="*/ 6 h 11"/>
                    <a:gd name="T4" fmla="*/ 5 w 5"/>
                    <a:gd name="T5" fmla="*/ 11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37" name="Line 1317"/>
                <p:cNvSpPr>
                  <a:spLocks noChangeShapeType="1"/>
                </p:cNvSpPr>
                <p:nvPr/>
              </p:nvSpPr>
              <p:spPr bwMode="auto">
                <a:xfrm>
                  <a:off x="1416" y="2203"/>
                  <a:ext cx="1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38" name="Freeform 1318"/>
                <p:cNvSpPr>
                  <a:spLocks/>
                </p:cNvSpPr>
                <p:nvPr/>
              </p:nvSpPr>
              <p:spPr bwMode="auto">
                <a:xfrm>
                  <a:off x="1416" y="2209"/>
                  <a:ext cx="0" cy="28"/>
                </a:xfrm>
                <a:custGeom>
                  <a:avLst/>
                  <a:gdLst>
                    <a:gd name="T0" fmla="*/ 0 h 28"/>
                    <a:gd name="T1" fmla="*/ 5 h 28"/>
                    <a:gd name="T2" fmla="*/ 16 h 28"/>
                    <a:gd name="T3" fmla="*/ 22 h 28"/>
                    <a:gd name="T4" fmla="*/ 28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0" y="28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39" name="Freeform 1319"/>
                <p:cNvSpPr>
                  <a:spLocks/>
                </p:cNvSpPr>
                <p:nvPr/>
              </p:nvSpPr>
              <p:spPr bwMode="auto">
                <a:xfrm>
                  <a:off x="1416" y="2220"/>
                  <a:ext cx="0" cy="17"/>
                </a:xfrm>
                <a:custGeom>
                  <a:avLst/>
                  <a:gdLst>
                    <a:gd name="T0" fmla="*/ 17 h 17"/>
                    <a:gd name="T1" fmla="*/ 17 h 17"/>
                    <a:gd name="T2" fmla="*/ 11 h 17"/>
                    <a:gd name="T3" fmla="*/ 5 h 17"/>
                    <a:gd name="T4" fmla="*/ 0 h 1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40" name="Freeform 1320"/>
                <p:cNvSpPr>
                  <a:spLocks/>
                </p:cNvSpPr>
                <p:nvPr/>
              </p:nvSpPr>
              <p:spPr bwMode="auto">
                <a:xfrm>
                  <a:off x="1416" y="2220"/>
                  <a:ext cx="0" cy="17"/>
                </a:xfrm>
                <a:custGeom>
                  <a:avLst/>
                  <a:gdLst>
                    <a:gd name="T0" fmla="*/ 0 h 17"/>
                    <a:gd name="T1" fmla="*/ 0 h 17"/>
                    <a:gd name="T2" fmla="*/ 5 h 17"/>
                    <a:gd name="T3" fmla="*/ 17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41" name="Line 1321"/>
                <p:cNvSpPr>
                  <a:spLocks noChangeShapeType="1"/>
                </p:cNvSpPr>
                <p:nvPr/>
              </p:nvSpPr>
              <p:spPr bwMode="auto">
                <a:xfrm>
                  <a:off x="1416" y="2237"/>
                  <a:ext cx="1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42" name="Freeform 1322"/>
                <p:cNvSpPr>
                  <a:spLocks/>
                </p:cNvSpPr>
                <p:nvPr/>
              </p:nvSpPr>
              <p:spPr bwMode="auto">
                <a:xfrm>
                  <a:off x="1416" y="2242"/>
                  <a:ext cx="6" cy="0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43" name="Line 1323"/>
                <p:cNvSpPr>
                  <a:spLocks noChangeShapeType="1"/>
                </p:cNvSpPr>
                <p:nvPr/>
              </p:nvSpPr>
              <p:spPr bwMode="auto">
                <a:xfrm>
                  <a:off x="1422" y="2242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44" name="Freeform 1324"/>
                <p:cNvSpPr>
                  <a:spLocks/>
                </p:cNvSpPr>
                <p:nvPr/>
              </p:nvSpPr>
              <p:spPr bwMode="auto">
                <a:xfrm>
                  <a:off x="1422" y="2248"/>
                  <a:ext cx="0" cy="16"/>
                </a:xfrm>
                <a:custGeom>
                  <a:avLst/>
                  <a:gdLst>
                    <a:gd name="T0" fmla="*/ 0 h 16"/>
                    <a:gd name="T1" fmla="*/ 11 h 16"/>
                    <a:gd name="T2" fmla="*/ 16 h 1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6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45" name="Freeform 1325"/>
                <p:cNvSpPr>
                  <a:spLocks/>
                </p:cNvSpPr>
                <p:nvPr/>
              </p:nvSpPr>
              <p:spPr bwMode="auto">
                <a:xfrm>
                  <a:off x="1422" y="2242"/>
                  <a:ext cx="0" cy="22"/>
                </a:xfrm>
                <a:custGeom>
                  <a:avLst/>
                  <a:gdLst>
                    <a:gd name="T0" fmla="*/ 22 h 22"/>
                    <a:gd name="T1" fmla="*/ 17 h 22"/>
                    <a:gd name="T2" fmla="*/ 11 h 22"/>
                    <a:gd name="T3" fmla="*/ 0 h 22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46" name="Freeform 1326"/>
                <p:cNvSpPr>
                  <a:spLocks/>
                </p:cNvSpPr>
                <p:nvPr/>
              </p:nvSpPr>
              <p:spPr bwMode="auto">
                <a:xfrm>
                  <a:off x="1422" y="2225"/>
                  <a:ext cx="0" cy="17"/>
                </a:xfrm>
                <a:custGeom>
                  <a:avLst/>
                  <a:gdLst>
                    <a:gd name="T0" fmla="*/ 17 h 17"/>
                    <a:gd name="T1" fmla="*/ 6 h 17"/>
                    <a:gd name="T2" fmla="*/ 0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47" name="Freeform 1327"/>
                <p:cNvSpPr>
                  <a:spLocks/>
                </p:cNvSpPr>
                <p:nvPr/>
              </p:nvSpPr>
              <p:spPr bwMode="auto">
                <a:xfrm>
                  <a:off x="1422" y="2225"/>
                  <a:ext cx="0" cy="12"/>
                </a:xfrm>
                <a:custGeom>
                  <a:avLst/>
                  <a:gdLst>
                    <a:gd name="T0" fmla="*/ 0 h 12"/>
                    <a:gd name="T1" fmla="*/ 6 h 12"/>
                    <a:gd name="T2" fmla="*/ 12 h 1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48" name="Freeform 1328"/>
                <p:cNvSpPr>
                  <a:spLocks/>
                </p:cNvSpPr>
                <p:nvPr/>
              </p:nvSpPr>
              <p:spPr bwMode="auto">
                <a:xfrm>
                  <a:off x="1422" y="2237"/>
                  <a:ext cx="5" cy="5"/>
                </a:xfrm>
                <a:custGeom>
                  <a:avLst/>
                  <a:gdLst>
                    <a:gd name="T0" fmla="*/ 0 w 5"/>
                    <a:gd name="T1" fmla="*/ 0 h 5"/>
                    <a:gd name="T2" fmla="*/ 0 w 5"/>
                    <a:gd name="T3" fmla="*/ 0 h 5"/>
                    <a:gd name="T4" fmla="*/ 5 w 5"/>
                    <a:gd name="T5" fmla="*/ 5 h 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49" name="Freeform 1329"/>
                <p:cNvSpPr>
                  <a:spLocks/>
                </p:cNvSpPr>
                <p:nvPr/>
              </p:nvSpPr>
              <p:spPr bwMode="auto">
                <a:xfrm>
                  <a:off x="1427" y="2242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50" name="Freeform 1330"/>
                <p:cNvSpPr>
                  <a:spLocks/>
                </p:cNvSpPr>
                <p:nvPr/>
              </p:nvSpPr>
              <p:spPr bwMode="auto">
                <a:xfrm>
                  <a:off x="1427" y="2237"/>
                  <a:ext cx="0" cy="16"/>
                </a:xfrm>
                <a:custGeom>
                  <a:avLst/>
                  <a:gdLst>
                    <a:gd name="T0" fmla="*/ 16 h 16"/>
                    <a:gd name="T1" fmla="*/ 11 h 16"/>
                    <a:gd name="T2" fmla="*/ 5 h 16"/>
                    <a:gd name="T3" fmla="*/ 0 h 16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6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51" name="Freeform 1331"/>
                <p:cNvSpPr>
                  <a:spLocks/>
                </p:cNvSpPr>
                <p:nvPr/>
              </p:nvSpPr>
              <p:spPr bwMode="auto">
                <a:xfrm>
                  <a:off x="1427" y="2237"/>
                  <a:ext cx="0" cy="11"/>
                </a:xfrm>
                <a:custGeom>
                  <a:avLst/>
                  <a:gdLst>
                    <a:gd name="T0" fmla="*/ 0 h 11"/>
                    <a:gd name="T1" fmla="*/ 0 h 11"/>
                    <a:gd name="T2" fmla="*/ 5 h 11"/>
                    <a:gd name="T3" fmla="*/ 11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52" name="Freeform 1332"/>
                <p:cNvSpPr>
                  <a:spLocks/>
                </p:cNvSpPr>
                <p:nvPr/>
              </p:nvSpPr>
              <p:spPr bwMode="auto">
                <a:xfrm>
                  <a:off x="1427" y="2231"/>
                  <a:ext cx="0" cy="17"/>
                </a:xfrm>
                <a:custGeom>
                  <a:avLst/>
                  <a:gdLst>
                    <a:gd name="T0" fmla="*/ 17 h 17"/>
                    <a:gd name="T1" fmla="*/ 11 h 17"/>
                    <a:gd name="T2" fmla="*/ 6 h 17"/>
                    <a:gd name="T3" fmla="*/ 0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53" name="Freeform 1333"/>
                <p:cNvSpPr>
                  <a:spLocks/>
                </p:cNvSpPr>
                <p:nvPr/>
              </p:nvSpPr>
              <p:spPr bwMode="auto">
                <a:xfrm>
                  <a:off x="1427" y="2231"/>
                  <a:ext cx="0" cy="28"/>
                </a:xfrm>
                <a:custGeom>
                  <a:avLst/>
                  <a:gdLst>
                    <a:gd name="T0" fmla="*/ 0 h 28"/>
                    <a:gd name="T1" fmla="*/ 6 h 28"/>
                    <a:gd name="T2" fmla="*/ 11 h 28"/>
                    <a:gd name="T3" fmla="*/ 22 h 28"/>
                    <a:gd name="T4" fmla="*/ 28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22"/>
                      </a:lnTo>
                      <a:lnTo>
                        <a:pt x="0" y="28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54" name="Freeform 1334"/>
                <p:cNvSpPr>
                  <a:spLocks/>
                </p:cNvSpPr>
                <p:nvPr/>
              </p:nvSpPr>
              <p:spPr bwMode="auto">
                <a:xfrm>
                  <a:off x="1427" y="2242"/>
                  <a:ext cx="6" cy="17"/>
                </a:xfrm>
                <a:custGeom>
                  <a:avLst/>
                  <a:gdLst>
                    <a:gd name="T0" fmla="*/ 0 w 6"/>
                    <a:gd name="T1" fmla="*/ 17 h 17"/>
                    <a:gd name="T2" fmla="*/ 0 w 6"/>
                    <a:gd name="T3" fmla="*/ 17 h 17"/>
                    <a:gd name="T4" fmla="*/ 0 w 6"/>
                    <a:gd name="T5" fmla="*/ 11 h 17"/>
                    <a:gd name="T6" fmla="*/ 6 w 6"/>
                    <a:gd name="T7" fmla="*/ 6 h 17"/>
                    <a:gd name="T8" fmla="*/ 6 w 6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17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6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55" name="Freeform 1335"/>
                <p:cNvSpPr>
                  <a:spLocks/>
                </p:cNvSpPr>
                <p:nvPr/>
              </p:nvSpPr>
              <p:spPr bwMode="auto">
                <a:xfrm>
                  <a:off x="1433" y="2242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56" name="Line 1336"/>
                <p:cNvSpPr>
                  <a:spLocks noChangeShapeType="1"/>
                </p:cNvSpPr>
                <p:nvPr/>
              </p:nvSpPr>
              <p:spPr bwMode="auto">
                <a:xfrm>
                  <a:off x="1433" y="2248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57" name="Line 1337"/>
                <p:cNvSpPr>
                  <a:spLocks noChangeShapeType="1"/>
                </p:cNvSpPr>
                <p:nvPr/>
              </p:nvSpPr>
              <p:spPr bwMode="auto">
                <a:xfrm>
                  <a:off x="1433" y="2248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58" name="Line 1338"/>
                <p:cNvSpPr>
                  <a:spLocks noChangeShapeType="1"/>
                </p:cNvSpPr>
                <p:nvPr/>
              </p:nvSpPr>
              <p:spPr bwMode="auto">
                <a:xfrm>
                  <a:off x="1433" y="2248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59" name="Freeform 1339"/>
                <p:cNvSpPr>
                  <a:spLocks/>
                </p:cNvSpPr>
                <p:nvPr/>
              </p:nvSpPr>
              <p:spPr bwMode="auto">
                <a:xfrm>
                  <a:off x="1433" y="2242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60" name="Freeform 1340"/>
                <p:cNvSpPr>
                  <a:spLocks/>
                </p:cNvSpPr>
                <p:nvPr/>
              </p:nvSpPr>
              <p:spPr bwMode="auto">
                <a:xfrm>
                  <a:off x="1433" y="2242"/>
                  <a:ext cx="5" cy="17"/>
                </a:xfrm>
                <a:custGeom>
                  <a:avLst/>
                  <a:gdLst>
                    <a:gd name="T0" fmla="*/ 0 w 5"/>
                    <a:gd name="T1" fmla="*/ 0 h 17"/>
                    <a:gd name="T2" fmla="*/ 0 w 5"/>
                    <a:gd name="T3" fmla="*/ 6 h 17"/>
                    <a:gd name="T4" fmla="*/ 0 w 5"/>
                    <a:gd name="T5" fmla="*/ 11 h 17"/>
                    <a:gd name="T6" fmla="*/ 5 w 5"/>
                    <a:gd name="T7" fmla="*/ 17 h 1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" h="17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5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61" name="Freeform 1341"/>
                <p:cNvSpPr>
                  <a:spLocks/>
                </p:cNvSpPr>
                <p:nvPr/>
              </p:nvSpPr>
              <p:spPr bwMode="auto">
                <a:xfrm>
                  <a:off x="1438" y="2242"/>
                  <a:ext cx="0" cy="17"/>
                </a:xfrm>
                <a:custGeom>
                  <a:avLst/>
                  <a:gdLst>
                    <a:gd name="T0" fmla="*/ 17 h 17"/>
                    <a:gd name="T1" fmla="*/ 17 h 17"/>
                    <a:gd name="T2" fmla="*/ 11 h 17"/>
                    <a:gd name="T3" fmla="*/ 6 h 17"/>
                    <a:gd name="T4" fmla="*/ 0 h 1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62" name="Freeform 1342"/>
                <p:cNvSpPr>
                  <a:spLocks/>
                </p:cNvSpPr>
                <p:nvPr/>
              </p:nvSpPr>
              <p:spPr bwMode="auto">
                <a:xfrm>
                  <a:off x="1438" y="2242"/>
                  <a:ext cx="0" cy="11"/>
                </a:xfrm>
                <a:custGeom>
                  <a:avLst/>
                  <a:gdLst>
                    <a:gd name="T0" fmla="*/ 0 h 11"/>
                    <a:gd name="T1" fmla="*/ 0 h 11"/>
                    <a:gd name="T2" fmla="*/ 6 h 11"/>
                    <a:gd name="T3" fmla="*/ 11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63" name="Freeform 1343"/>
                <p:cNvSpPr>
                  <a:spLocks/>
                </p:cNvSpPr>
                <p:nvPr/>
              </p:nvSpPr>
              <p:spPr bwMode="auto">
                <a:xfrm>
                  <a:off x="1438" y="2237"/>
                  <a:ext cx="0" cy="16"/>
                </a:xfrm>
                <a:custGeom>
                  <a:avLst/>
                  <a:gdLst>
                    <a:gd name="T0" fmla="*/ 16 h 16"/>
                    <a:gd name="T1" fmla="*/ 16 h 16"/>
                    <a:gd name="T2" fmla="*/ 11 h 16"/>
                    <a:gd name="T3" fmla="*/ 0 h 16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6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64" name="Line 1344"/>
                <p:cNvSpPr>
                  <a:spLocks noChangeShapeType="1"/>
                </p:cNvSpPr>
                <p:nvPr/>
              </p:nvSpPr>
              <p:spPr bwMode="auto">
                <a:xfrm>
                  <a:off x="1438" y="2237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65" name="Freeform 1345"/>
                <p:cNvSpPr>
                  <a:spLocks/>
                </p:cNvSpPr>
                <p:nvPr/>
              </p:nvSpPr>
              <p:spPr bwMode="auto">
                <a:xfrm>
                  <a:off x="1438" y="2237"/>
                  <a:ext cx="0" cy="11"/>
                </a:xfrm>
                <a:custGeom>
                  <a:avLst/>
                  <a:gdLst>
                    <a:gd name="T0" fmla="*/ 0 h 11"/>
                    <a:gd name="T1" fmla="*/ 5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66" name="Freeform 1346"/>
                <p:cNvSpPr>
                  <a:spLocks/>
                </p:cNvSpPr>
                <p:nvPr/>
              </p:nvSpPr>
              <p:spPr bwMode="auto">
                <a:xfrm>
                  <a:off x="1438" y="2220"/>
                  <a:ext cx="6" cy="28"/>
                </a:xfrm>
                <a:custGeom>
                  <a:avLst/>
                  <a:gdLst>
                    <a:gd name="T0" fmla="*/ 0 w 6"/>
                    <a:gd name="T1" fmla="*/ 28 h 28"/>
                    <a:gd name="T2" fmla="*/ 0 w 6"/>
                    <a:gd name="T3" fmla="*/ 22 h 28"/>
                    <a:gd name="T4" fmla="*/ 0 w 6"/>
                    <a:gd name="T5" fmla="*/ 11 h 28"/>
                    <a:gd name="T6" fmla="*/ 6 w 6"/>
                    <a:gd name="T7" fmla="*/ 5 h 28"/>
                    <a:gd name="T8" fmla="*/ 6 w 6"/>
                    <a:gd name="T9" fmla="*/ 0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28">
                      <a:moveTo>
                        <a:pt x="0" y="28"/>
                      </a:move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6" y="5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67" name="Freeform 1347"/>
                <p:cNvSpPr>
                  <a:spLocks/>
                </p:cNvSpPr>
                <p:nvPr/>
              </p:nvSpPr>
              <p:spPr bwMode="auto">
                <a:xfrm>
                  <a:off x="1444" y="2220"/>
                  <a:ext cx="0" cy="33"/>
                </a:xfrm>
                <a:custGeom>
                  <a:avLst/>
                  <a:gdLst>
                    <a:gd name="T0" fmla="*/ 0 h 33"/>
                    <a:gd name="T1" fmla="*/ 5 h 33"/>
                    <a:gd name="T2" fmla="*/ 17 h 33"/>
                    <a:gd name="T3" fmla="*/ 28 h 33"/>
                    <a:gd name="T4" fmla="*/ 33 h 3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33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7"/>
                      </a:lnTo>
                      <a:lnTo>
                        <a:pt x="0" y="28"/>
                      </a:lnTo>
                      <a:lnTo>
                        <a:pt x="0" y="3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68" name="Freeform 1348"/>
                <p:cNvSpPr>
                  <a:spLocks/>
                </p:cNvSpPr>
                <p:nvPr/>
              </p:nvSpPr>
              <p:spPr bwMode="auto">
                <a:xfrm>
                  <a:off x="1444" y="2242"/>
                  <a:ext cx="0" cy="11"/>
                </a:xfrm>
                <a:custGeom>
                  <a:avLst/>
                  <a:gdLst>
                    <a:gd name="T0" fmla="*/ 11 h 11"/>
                    <a:gd name="T1" fmla="*/ 11 h 11"/>
                    <a:gd name="T2" fmla="*/ 6 h 11"/>
                    <a:gd name="T3" fmla="*/ 0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69" name="Line 1349"/>
                <p:cNvSpPr>
                  <a:spLocks noChangeShapeType="1"/>
                </p:cNvSpPr>
                <p:nvPr/>
              </p:nvSpPr>
              <p:spPr bwMode="auto">
                <a:xfrm flipV="1">
                  <a:off x="1444" y="2237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70" name="Line 1350"/>
                <p:cNvSpPr>
                  <a:spLocks noChangeShapeType="1"/>
                </p:cNvSpPr>
                <p:nvPr/>
              </p:nvSpPr>
              <p:spPr bwMode="auto">
                <a:xfrm flipV="1">
                  <a:off x="1444" y="2231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71" name="Freeform 1351"/>
                <p:cNvSpPr>
                  <a:spLocks/>
                </p:cNvSpPr>
                <p:nvPr/>
              </p:nvSpPr>
              <p:spPr bwMode="auto">
                <a:xfrm>
                  <a:off x="1444" y="2231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72" name="Freeform 1352"/>
                <p:cNvSpPr>
                  <a:spLocks/>
                </p:cNvSpPr>
                <p:nvPr/>
              </p:nvSpPr>
              <p:spPr bwMode="auto">
                <a:xfrm>
                  <a:off x="1444" y="2237"/>
                  <a:ext cx="6" cy="0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73" name="Line 1353"/>
                <p:cNvSpPr>
                  <a:spLocks noChangeShapeType="1"/>
                </p:cNvSpPr>
                <p:nvPr/>
              </p:nvSpPr>
              <p:spPr bwMode="auto">
                <a:xfrm flipV="1">
                  <a:off x="1450" y="2231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74" name="Freeform 1354"/>
                <p:cNvSpPr>
                  <a:spLocks/>
                </p:cNvSpPr>
                <p:nvPr/>
              </p:nvSpPr>
              <p:spPr bwMode="auto">
                <a:xfrm>
                  <a:off x="1450" y="2231"/>
                  <a:ext cx="0" cy="17"/>
                </a:xfrm>
                <a:custGeom>
                  <a:avLst/>
                  <a:gdLst>
                    <a:gd name="T0" fmla="*/ 0 h 17"/>
                    <a:gd name="T1" fmla="*/ 6 h 17"/>
                    <a:gd name="T2" fmla="*/ 17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75" name="Line 1355"/>
                <p:cNvSpPr>
                  <a:spLocks noChangeShapeType="1"/>
                </p:cNvSpPr>
                <p:nvPr/>
              </p:nvSpPr>
              <p:spPr bwMode="auto">
                <a:xfrm>
                  <a:off x="1450" y="2248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76" name="Freeform 1356"/>
                <p:cNvSpPr>
                  <a:spLocks/>
                </p:cNvSpPr>
                <p:nvPr/>
              </p:nvSpPr>
              <p:spPr bwMode="auto">
                <a:xfrm>
                  <a:off x="1450" y="2248"/>
                  <a:ext cx="0" cy="11"/>
                </a:xfrm>
                <a:custGeom>
                  <a:avLst/>
                  <a:gdLst>
                    <a:gd name="T0" fmla="*/ 0 h 11"/>
                    <a:gd name="T1" fmla="*/ 5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77" name="Freeform 1357"/>
                <p:cNvSpPr>
                  <a:spLocks/>
                </p:cNvSpPr>
                <p:nvPr/>
              </p:nvSpPr>
              <p:spPr bwMode="auto">
                <a:xfrm>
                  <a:off x="1450" y="2237"/>
                  <a:ext cx="0" cy="22"/>
                </a:xfrm>
                <a:custGeom>
                  <a:avLst/>
                  <a:gdLst>
                    <a:gd name="T0" fmla="*/ 22 h 22"/>
                    <a:gd name="T1" fmla="*/ 16 h 22"/>
                    <a:gd name="T2" fmla="*/ 11 h 22"/>
                    <a:gd name="T3" fmla="*/ 5 h 22"/>
                    <a:gd name="T4" fmla="*/ 0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78" name="Freeform 1358"/>
                <p:cNvSpPr>
                  <a:spLocks/>
                </p:cNvSpPr>
                <p:nvPr/>
              </p:nvSpPr>
              <p:spPr bwMode="auto">
                <a:xfrm>
                  <a:off x="1450" y="2237"/>
                  <a:ext cx="5" cy="11"/>
                </a:xfrm>
                <a:custGeom>
                  <a:avLst/>
                  <a:gdLst>
                    <a:gd name="T0" fmla="*/ 0 w 5"/>
                    <a:gd name="T1" fmla="*/ 0 h 11"/>
                    <a:gd name="T2" fmla="*/ 0 w 5"/>
                    <a:gd name="T3" fmla="*/ 0 h 11"/>
                    <a:gd name="T4" fmla="*/ 0 w 5"/>
                    <a:gd name="T5" fmla="*/ 5 h 11"/>
                    <a:gd name="T6" fmla="*/ 5 w 5"/>
                    <a:gd name="T7" fmla="*/ 11 h 1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"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79" name="Freeform 1359"/>
                <p:cNvSpPr>
                  <a:spLocks/>
                </p:cNvSpPr>
                <p:nvPr/>
              </p:nvSpPr>
              <p:spPr bwMode="auto">
                <a:xfrm>
                  <a:off x="1455" y="2237"/>
                  <a:ext cx="0" cy="11"/>
                </a:xfrm>
                <a:custGeom>
                  <a:avLst/>
                  <a:gdLst>
                    <a:gd name="T0" fmla="*/ 11 h 11"/>
                    <a:gd name="T1" fmla="*/ 5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80" name="Line 1360"/>
                <p:cNvSpPr>
                  <a:spLocks noChangeShapeType="1"/>
                </p:cNvSpPr>
                <p:nvPr/>
              </p:nvSpPr>
              <p:spPr bwMode="auto">
                <a:xfrm>
                  <a:off x="1455" y="2237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81" name="Line 1361"/>
                <p:cNvSpPr>
                  <a:spLocks noChangeShapeType="1"/>
                </p:cNvSpPr>
                <p:nvPr/>
              </p:nvSpPr>
              <p:spPr bwMode="auto">
                <a:xfrm>
                  <a:off x="1455" y="2237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82" name="Line 1362"/>
                <p:cNvSpPr>
                  <a:spLocks noChangeShapeType="1"/>
                </p:cNvSpPr>
                <p:nvPr/>
              </p:nvSpPr>
              <p:spPr bwMode="auto">
                <a:xfrm>
                  <a:off x="1455" y="2242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83" name="Line 1363"/>
                <p:cNvSpPr>
                  <a:spLocks noChangeShapeType="1"/>
                </p:cNvSpPr>
                <p:nvPr/>
              </p:nvSpPr>
              <p:spPr bwMode="auto">
                <a:xfrm flipV="1">
                  <a:off x="1455" y="2242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84" name="Freeform 1364"/>
                <p:cNvSpPr>
                  <a:spLocks/>
                </p:cNvSpPr>
                <p:nvPr/>
              </p:nvSpPr>
              <p:spPr bwMode="auto">
                <a:xfrm>
                  <a:off x="1455" y="2242"/>
                  <a:ext cx="6" cy="17"/>
                </a:xfrm>
                <a:custGeom>
                  <a:avLst/>
                  <a:gdLst>
                    <a:gd name="T0" fmla="*/ 0 w 6"/>
                    <a:gd name="T1" fmla="*/ 0 h 17"/>
                    <a:gd name="T2" fmla="*/ 0 w 6"/>
                    <a:gd name="T3" fmla="*/ 6 h 17"/>
                    <a:gd name="T4" fmla="*/ 0 w 6"/>
                    <a:gd name="T5" fmla="*/ 11 h 17"/>
                    <a:gd name="T6" fmla="*/ 6 w 6"/>
                    <a:gd name="T7" fmla="*/ 17 h 1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" h="17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6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85" name="Freeform 1365"/>
                <p:cNvSpPr>
                  <a:spLocks/>
                </p:cNvSpPr>
                <p:nvPr/>
              </p:nvSpPr>
              <p:spPr bwMode="auto">
                <a:xfrm>
                  <a:off x="1461" y="2248"/>
                  <a:ext cx="0" cy="11"/>
                </a:xfrm>
                <a:custGeom>
                  <a:avLst/>
                  <a:gdLst>
                    <a:gd name="T0" fmla="*/ 11 h 11"/>
                    <a:gd name="T1" fmla="*/ 5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86" name="Line 1366"/>
                <p:cNvSpPr>
                  <a:spLocks noChangeShapeType="1"/>
                </p:cNvSpPr>
                <p:nvPr/>
              </p:nvSpPr>
              <p:spPr bwMode="auto">
                <a:xfrm>
                  <a:off x="1461" y="2248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87" name="Freeform 1367"/>
                <p:cNvSpPr>
                  <a:spLocks/>
                </p:cNvSpPr>
                <p:nvPr/>
              </p:nvSpPr>
              <p:spPr bwMode="auto">
                <a:xfrm>
                  <a:off x="1461" y="2231"/>
                  <a:ext cx="0" cy="17"/>
                </a:xfrm>
                <a:custGeom>
                  <a:avLst/>
                  <a:gdLst>
                    <a:gd name="T0" fmla="*/ 17 h 17"/>
                    <a:gd name="T1" fmla="*/ 6 h 17"/>
                    <a:gd name="T2" fmla="*/ 0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88" name="Freeform 1368"/>
                <p:cNvSpPr>
                  <a:spLocks/>
                </p:cNvSpPr>
                <p:nvPr/>
              </p:nvSpPr>
              <p:spPr bwMode="auto">
                <a:xfrm>
                  <a:off x="1461" y="2231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89" name="Line 1369"/>
                <p:cNvSpPr>
                  <a:spLocks noChangeShapeType="1"/>
                </p:cNvSpPr>
                <p:nvPr/>
              </p:nvSpPr>
              <p:spPr bwMode="auto">
                <a:xfrm flipV="1">
                  <a:off x="1461" y="2231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90" name="Freeform 1370"/>
                <p:cNvSpPr>
                  <a:spLocks/>
                </p:cNvSpPr>
                <p:nvPr/>
              </p:nvSpPr>
              <p:spPr bwMode="auto">
                <a:xfrm>
                  <a:off x="1461" y="2231"/>
                  <a:ext cx="5" cy="6"/>
                </a:xfrm>
                <a:custGeom>
                  <a:avLst/>
                  <a:gdLst>
                    <a:gd name="T0" fmla="*/ 0 w 5"/>
                    <a:gd name="T1" fmla="*/ 0 h 6"/>
                    <a:gd name="T2" fmla="*/ 0 w 5"/>
                    <a:gd name="T3" fmla="*/ 0 h 6"/>
                    <a:gd name="T4" fmla="*/ 5 w 5"/>
                    <a:gd name="T5" fmla="*/ 6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91" name="Line 1371"/>
                <p:cNvSpPr>
                  <a:spLocks noChangeShapeType="1"/>
                </p:cNvSpPr>
                <p:nvPr/>
              </p:nvSpPr>
              <p:spPr bwMode="auto">
                <a:xfrm>
                  <a:off x="1466" y="2237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92" name="Freeform 1372"/>
                <p:cNvSpPr>
                  <a:spLocks/>
                </p:cNvSpPr>
                <p:nvPr/>
              </p:nvSpPr>
              <p:spPr bwMode="auto">
                <a:xfrm>
                  <a:off x="1466" y="2225"/>
                  <a:ext cx="0" cy="17"/>
                </a:xfrm>
                <a:custGeom>
                  <a:avLst/>
                  <a:gdLst>
                    <a:gd name="T0" fmla="*/ 17 h 17"/>
                    <a:gd name="T1" fmla="*/ 12 h 17"/>
                    <a:gd name="T2" fmla="*/ 6 h 17"/>
                    <a:gd name="T3" fmla="*/ 0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93" name="Freeform 1373"/>
                <p:cNvSpPr>
                  <a:spLocks/>
                </p:cNvSpPr>
                <p:nvPr/>
              </p:nvSpPr>
              <p:spPr bwMode="auto">
                <a:xfrm>
                  <a:off x="1466" y="2225"/>
                  <a:ext cx="0" cy="17"/>
                </a:xfrm>
                <a:custGeom>
                  <a:avLst/>
                  <a:gdLst>
                    <a:gd name="T0" fmla="*/ 0 h 17"/>
                    <a:gd name="T1" fmla="*/ 0 h 17"/>
                    <a:gd name="T2" fmla="*/ 6 h 17"/>
                    <a:gd name="T3" fmla="*/ 17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94" name="Line 1374"/>
                <p:cNvSpPr>
                  <a:spLocks noChangeShapeType="1"/>
                </p:cNvSpPr>
                <p:nvPr/>
              </p:nvSpPr>
              <p:spPr bwMode="auto">
                <a:xfrm>
                  <a:off x="1466" y="2242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95" name="Freeform 1375"/>
                <p:cNvSpPr>
                  <a:spLocks/>
                </p:cNvSpPr>
                <p:nvPr/>
              </p:nvSpPr>
              <p:spPr bwMode="auto">
                <a:xfrm>
                  <a:off x="1466" y="2237"/>
                  <a:ext cx="0" cy="11"/>
                </a:xfrm>
                <a:custGeom>
                  <a:avLst/>
                  <a:gdLst>
                    <a:gd name="T0" fmla="*/ 11 h 11"/>
                    <a:gd name="T1" fmla="*/ 5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96" name="Freeform 1376"/>
                <p:cNvSpPr>
                  <a:spLocks/>
                </p:cNvSpPr>
                <p:nvPr/>
              </p:nvSpPr>
              <p:spPr bwMode="auto">
                <a:xfrm>
                  <a:off x="1466" y="2231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0 h 6"/>
                    <a:gd name="T4" fmla="*/ 6 w 6"/>
                    <a:gd name="T5" fmla="*/ 0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97" name="Freeform 1377"/>
                <p:cNvSpPr>
                  <a:spLocks/>
                </p:cNvSpPr>
                <p:nvPr/>
              </p:nvSpPr>
              <p:spPr bwMode="auto">
                <a:xfrm>
                  <a:off x="1472" y="2231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98" name="Freeform 1378"/>
                <p:cNvSpPr>
                  <a:spLocks/>
                </p:cNvSpPr>
                <p:nvPr/>
              </p:nvSpPr>
              <p:spPr bwMode="auto">
                <a:xfrm>
                  <a:off x="1472" y="2237"/>
                  <a:ext cx="0" cy="5"/>
                </a:xfrm>
                <a:custGeom>
                  <a:avLst/>
                  <a:gdLst>
                    <a:gd name="T0" fmla="*/ 5 h 5"/>
                    <a:gd name="T1" fmla="*/ 5 h 5"/>
                    <a:gd name="T2" fmla="*/ 0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99" name="Line 1379"/>
                <p:cNvSpPr>
                  <a:spLocks noChangeShapeType="1"/>
                </p:cNvSpPr>
                <p:nvPr/>
              </p:nvSpPr>
              <p:spPr bwMode="auto">
                <a:xfrm>
                  <a:off x="1472" y="2237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00" name="Freeform 1380"/>
                <p:cNvSpPr>
                  <a:spLocks/>
                </p:cNvSpPr>
                <p:nvPr/>
              </p:nvSpPr>
              <p:spPr bwMode="auto">
                <a:xfrm>
                  <a:off x="1472" y="2225"/>
                  <a:ext cx="0" cy="12"/>
                </a:xfrm>
                <a:custGeom>
                  <a:avLst/>
                  <a:gdLst>
                    <a:gd name="T0" fmla="*/ 12 h 12"/>
                    <a:gd name="T1" fmla="*/ 6 h 12"/>
                    <a:gd name="T2" fmla="*/ 0 h 1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01" name="Line 1381"/>
                <p:cNvSpPr>
                  <a:spLocks noChangeShapeType="1"/>
                </p:cNvSpPr>
                <p:nvPr/>
              </p:nvSpPr>
              <p:spPr bwMode="auto">
                <a:xfrm flipV="1">
                  <a:off x="1472" y="2220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02" name="Freeform 1382"/>
                <p:cNvSpPr>
                  <a:spLocks/>
                </p:cNvSpPr>
                <p:nvPr/>
              </p:nvSpPr>
              <p:spPr bwMode="auto">
                <a:xfrm>
                  <a:off x="1472" y="2220"/>
                  <a:ext cx="5" cy="11"/>
                </a:xfrm>
                <a:custGeom>
                  <a:avLst/>
                  <a:gdLst>
                    <a:gd name="T0" fmla="*/ 0 w 5"/>
                    <a:gd name="T1" fmla="*/ 0 h 11"/>
                    <a:gd name="T2" fmla="*/ 0 w 5"/>
                    <a:gd name="T3" fmla="*/ 5 h 11"/>
                    <a:gd name="T4" fmla="*/ 5 w 5"/>
                    <a:gd name="T5" fmla="*/ 11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03" name="Line 1383"/>
                <p:cNvSpPr>
                  <a:spLocks noChangeShapeType="1"/>
                </p:cNvSpPr>
                <p:nvPr/>
              </p:nvSpPr>
              <p:spPr bwMode="auto">
                <a:xfrm flipV="1">
                  <a:off x="1477" y="2225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04" name="Freeform 1384"/>
                <p:cNvSpPr>
                  <a:spLocks/>
                </p:cNvSpPr>
                <p:nvPr/>
              </p:nvSpPr>
              <p:spPr bwMode="auto">
                <a:xfrm>
                  <a:off x="1477" y="2225"/>
                  <a:ext cx="0" cy="17"/>
                </a:xfrm>
                <a:custGeom>
                  <a:avLst/>
                  <a:gdLst>
                    <a:gd name="T0" fmla="*/ 0 h 17"/>
                    <a:gd name="T1" fmla="*/ 6 h 17"/>
                    <a:gd name="T2" fmla="*/ 12 h 17"/>
                    <a:gd name="T3" fmla="*/ 17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05" name="Freeform 1385"/>
                <p:cNvSpPr>
                  <a:spLocks/>
                </p:cNvSpPr>
                <p:nvPr/>
              </p:nvSpPr>
              <p:spPr bwMode="auto">
                <a:xfrm>
                  <a:off x="1477" y="2225"/>
                  <a:ext cx="0" cy="17"/>
                </a:xfrm>
                <a:custGeom>
                  <a:avLst/>
                  <a:gdLst>
                    <a:gd name="T0" fmla="*/ 17 h 17"/>
                    <a:gd name="T1" fmla="*/ 17 h 17"/>
                    <a:gd name="T2" fmla="*/ 12 h 17"/>
                    <a:gd name="T3" fmla="*/ 0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06" name="Line 1386"/>
                <p:cNvSpPr>
                  <a:spLocks noChangeShapeType="1"/>
                </p:cNvSpPr>
                <p:nvPr/>
              </p:nvSpPr>
              <p:spPr bwMode="auto">
                <a:xfrm>
                  <a:off x="1477" y="2225"/>
                  <a:ext cx="1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07" name="Freeform 1387"/>
                <p:cNvSpPr>
                  <a:spLocks/>
                </p:cNvSpPr>
                <p:nvPr/>
              </p:nvSpPr>
              <p:spPr bwMode="auto">
                <a:xfrm>
                  <a:off x="1477" y="2225"/>
                  <a:ext cx="0" cy="17"/>
                </a:xfrm>
                <a:custGeom>
                  <a:avLst/>
                  <a:gdLst>
                    <a:gd name="T0" fmla="*/ 0 h 17"/>
                    <a:gd name="T1" fmla="*/ 6 h 17"/>
                    <a:gd name="T2" fmla="*/ 12 h 17"/>
                    <a:gd name="T3" fmla="*/ 17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08" name="Freeform 1388"/>
                <p:cNvSpPr>
                  <a:spLocks/>
                </p:cNvSpPr>
                <p:nvPr/>
              </p:nvSpPr>
              <p:spPr bwMode="auto">
                <a:xfrm>
                  <a:off x="1477" y="2203"/>
                  <a:ext cx="6" cy="39"/>
                </a:xfrm>
                <a:custGeom>
                  <a:avLst/>
                  <a:gdLst>
                    <a:gd name="T0" fmla="*/ 0 w 6"/>
                    <a:gd name="T1" fmla="*/ 39 h 39"/>
                    <a:gd name="T2" fmla="*/ 0 w 6"/>
                    <a:gd name="T3" fmla="*/ 34 h 39"/>
                    <a:gd name="T4" fmla="*/ 0 w 6"/>
                    <a:gd name="T5" fmla="*/ 17 h 39"/>
                    <a:gd name="T6" fmla="*/ 6 w 6"/>
                    <a:gd name="T7" fmla="*/ 6 h 39"/>
                    <a:gd name="T8" fmla="*/ 6 w 6"/>
                    <a:gd name="T9" fmla="*/ 0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39">
                      <a:moveTo>
                        <a:pt x="0" y="39"/>
                      </a:moveTo>
                      <a:lnTo>
                        <a:pt x="0" y="34"/>
                      </a:lnTo>
                      <a:lnTo>
                        <a:pt x="0" y="17"/>
                      </a:lnTo>
                      <a:lnTo>
                        <a:pt x="6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09" name="Freeform 1389"/>
                <p:cNvSpPr>
                  <a:spLocks/>
                </p:cNvSpPr>
                <p:nvPr/>
              </p:nvSpPr>
              <p:spPr bwMode="auto">
                <a:xfrm>
                  <a:off x="1483" y="2203"/>
                  <a:ext cx="0" cy="17"/>
                </a:xfrm>
                <a:custGeom>
                  <a:avLst/>
                  <a:gdLst>
                    <a:gd name="T0" fmla="*/ 0 h 17"/>
                    <a:gd name="T1" fmla="*/ 0 h 17"/>
                    <a:gd name="T2" fmla="*/ 6 h 17"/>
                    <a:gd name="T3" fmla="*/ 17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10" name="Freeform 1390"/>
                <p:cNvSpPr>
                  <a:spLocks/>
                </p:cNvSpPr>
                <p:nvPr/>
              </p:nvSpPr>
              <p:spPr bwMode="auto">
                <a:xfrm>
                  <a:off x="1483" y="2220"/>
                  <a:ext cx="0" cy="17"/>
                </a:xfrm>
                <a:custGeom>
                  <a:avLst/>
                  <a:gdLst>
                    <a:gd name="T0" fmla="*/ 0 h 17"/>
                    <a:gd name="T1" fmla="*/ 11 h 17"/>
                    <a:gd name="T2" fmla="*/ 17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11" name="Freeform 1391"/>
                <p:cNvSpPr>
                  <a:spLocks/>
                </p:cNvSpPr>
                <p:nvPr/>
              </p:nvSpPr>
              <p:spPr bwMode="auto">
                <a:xfrm>
                  <a:off x="1483" y="2225"/>
                  <a:ext cx="0" cy="12"/>
                </a:xfrm>
                <a:custGeom>
                  <a:avLst/>
                  <a:gdLst>
                    <a:gd name="T0" fmla="*/ 12 h 12"/>
                    <a:gd name="T1" fmla="*/ 6 h 12"/>
                    <a:gd name="T2" fmla="*/ 0 h 1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12" name="Freeform 1392"/>
                <p:cNvSpPr>
                  <a:spLocks/>
                </p:cNvSpPr>
                <p:nvPr/>
              </p:nvSpPr>
              <p:spPr bwMode="auto">
                <a:xfrm>
                  <a:off x="1483" y="2209"/>
                  <a:ext cx="0" cy="16"/>
                </a:xfrm>
                <a:custGeom>
                  <a:avLst/>
                  <a:gdLst>
                    <a:gd name="T0" fmla="*/ 16 h 16"/>
                    <a:gd name="T1" fmla="*/ 5 h 16"/>
                    <a:gd name="T2" fmla="*/ 0 h 1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6">
                      <a:moveTo>
                        <a:pt x="0" y="16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13" name="Freeform 1393"/>
                <p:cNvSpPr>
                  <a:spLocks/>
                </p:cNvSpPr>
                <p:nvPr/>
              </p:nvSpPr>
              <p:spPr bwMode="auto">
                <a:xfrm>
                  <a:off x="1483" y="2209"/>
                  <a:ext cx="0" cy="11"/>
                </a:xfrm>
                <a:custGeom>
                  <a:avLst/>
                  <a:gdLst>
                    <a:gd name="T0" fmla="*/ 0 h 11"/>
                    <a:gd name="T1" fmla="*/ 0 h 11"/>
                    <a:gd name="T2" fmla="*/ 5 h 11"/>
                    <a:gd name="T3" fmla="*/ 11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14" name="Freeform 1394"/>
                <p:cNvSpPr>
                  <a:spLocks/>
                </p:cNvSpPr>
                <p:nvPr/>
              </p:nvSpPr>
              <p:spPr bwMode="auto">
                <a:xfrm>
                  <a:off x="1483" y="2203"/>
                  <a:ext cx="5" cy="17"/>
                </a:xfrm>
                <a:custGeom>
                  <a:avLst/>
                  <a:gdLst>
                    <a:gd name="T0" fmla="*/ 0 w 5"/>
                    <a:gd name="T1" fmla="*/ 17 h 17"/>
                    <a:gd name="T2" fmla="*/ 0 w 5"/>
                    <a:gd name="T3" fmla="*/ 11 h 17"/>
                    <a:gd name="T4" fmla="*/ 0 w 5"/>
                    <a:gd name="T5" fmla="*/ 6 h 17"/>
                    <a:gd name="T6" fmla="*/ 5 w 5"/>
                    <a:gd name="T7" fmla="*/ 6 h 17"/>
                    <a:gd name="T8" fmla="*/ 5 w 5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17">
                      <a:moveTo>
                        <a:pt x="0" y="17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5" y="6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15" name="Freeform 1395"/>
                <p:cNvSpPr>
                  <a:spLocks/>
                </p:cNvSpPr>
                <p:nvPr/>
              </p:nvSpPr>
              <p:spPr bwMode="auto">
                <a:xfrm>
                  <a:off x="1488" y="2203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16" name="Line 1396"/>
                <p:cNvSpPr>
                  <a:spLocks noChangeShapeType="1"/>
                </p:cNvSpPr>
                <p:nvPr/>
              </p:nvSpPr>
              <p:spPr bwMode="auto">
                <a:xfrm>
                  <a:off x="1488" y="2214"/>
                  <a:ext cx="1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5541" name="Group 1598"/>
              <p:cNvGrpSpPr>
                <a:grpSpLocks/>
              </p:cNvGrpSpPr>
              <p:nvPr/>
            </p:nvGrpSpPr>
            <p:grpSpPr bwMode="auto">
              <a:xfrm>
                <a:off x="1488" y="2192"/>
                <a:ext cx="184" cy="72"/>
                <a:chOff x="1488" y="2192"/>
                <a:chExt cx="184" cy="72"/>
              </a:xfrm>
            </p:grpSpPr>
            <p:sp>
              <p:nvSpPr>
                <p:cNvPr id="7217" name="Freeform 1398"/>
                <p:cNvSpPr>
                  <a:spLocks/>
                </p:cNvSpPr>
                <p:nvPr/>
              </p:nvSpPr>
              <p:spPr bwMode="auto">
                <a:xfrm>
                  <a:off x="1488" y="2220"/>
                  <a:ext cx="0" cy="22"/>
                </a:xfrm>
                <a:custGeom>
                  <a:avLst/>
                  <a:gdLst>
                    <a:gd name="T0" fmla="*/ 0 h 22"/>
                    <a:gd name="T1" fmla="*/ 5 h 22"/>
                    <a:gd name="T2" fmla="*/ 11 h 22"/>
                    <a:gd name="T3" fmla="*/ 17 h 22"/>
                    <a:gd name="T4" fmla="*/ 22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18" name="Freeform 1399"/>
                <p:cNvSpPr>
                  <a:spLocks/>
                </p:cNvSpPr>
                <p:nvPr/>
              </p:nvSpPr>
              <p:spPr bwMode="auto">
                <a:xfrm>
                  <a:off x="1488" y="2225"/>
                  <a:ext cx="0" cy="17"/>
                </a:xfrm>
                <a:custGeom>
                  <a:avLst/>
                  <a:gdLst>
                    <a:gd name="T0" fmla="*/ 17 h 17"/>
                    <a:gd name="T1" fmla="*/ 17 h 17"/>
                    <a:gd name="T2" fmla="*/ 12 h 17"/>
                    <a:gd name="T3" fmla="*/ 6 h 17"/>
                    <a:gd name="T4" fmla="*/ 0 h 1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19" name="Freeform 1400"/>
                <p:cNvSpPr>
                  <a:spLocks/>
                </p:cNvSpPr>
                <p:nvPr/>
              </p:nvSpPr>
              <p:spPr bwMode="auto">
                <a:xfrm>
                  <a:off x="1488" y="2225"/>
                  <a:ext cx="0" cy="12"/>
                </a:xfrm>
                <a:custGeom>
                  <a:avLst/>
                  <a:gdLst>
                    <a:gd name="T0" fmla="*/ 0 h 12"/>
                    <a:gd name="T1" fmla="*/ 0 h 12"/>
                    <a:gd name="T2" fmla="*/ 6 h 12"/>
                    <a:gd name="T3" fmla="*/ 12 h 12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20" name="Freeform 1401"/>
                <p:cNvSpPr>
                  <a:spLocks/>
                </p:cNvSpPr>
                <p:nvPr/>
              </p:nvSpPr>
              <p:spPr bwMode="auto">
                <a:xfrm>
                  <a:off x="1488" y="2209"/>
                  <a:ext cx="6" cy="28"/>
                </a:xfrm>
                <a:custGeom>
                  <a:avLst/>
                  <a:gdLst>
                    <a:gd name="T0" fmla="*/ 0 w 6"/>
                    <a:gd name="T1" fmla="*/ 28 h 28"/>
                    <a:gd name="T2" fmla="*/ 0 w 6"/>
                    <a:gd name="T3" fmla="*/ 22 h 28"/>
                    <a:gd name="T4" fmla="*/ 0 w 6"/>
                    <a:gd name="T5" fmla="*/ 11 h 28"/>
                    <a:gd name="T6" fmla="*/ 6 w 6"/>
                    <a:gd name="T7" fmla="*/ 5 h 28"/>
                    <a:gd name="T8" fmla="*/ 6 w 6"/>
                    <a:gd name="T9" fmla="*/ 0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28">
                      <a:moveTo>
                        <a:pt x="0" y="28"/>
                      </a:move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6" y="5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21" name="Freeform 1402"/>
                <p:cNvSpPr>
                  <a:spLocks/>
                </p:cNvSpPr>
                <p:nvPr/>
              </p:nvSpPr>
              <p:spPr bwMode="auto">
                <a:xfrm>
                  <a:off x="1494" y="2209"/>
                  <a:ext cx="0" cy="11"/>
                </a:xfrm>
                <a:custGeom>
                  <a:avLst/>
                  <a:gdLst>
                    <a:gd name="T0" fmla="*/ 0 h 11"/>
                    <a:gd name="T1" fmla="*/ 0 h 11"/>
                    <a:gd name="T2" fmla="*/ 5 h 11"/>
                    <a:gd name="T3" fmla="*/ 11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22" name="Line 1403"/>
                <p:cNvSpPr>
                  <a:spLocks noChangeShapeType="1"/>
                </p:cNvSpPr>
                <p:nvPr/>
              </p:nvSpPr>
              <p:spPr bwMode="auto">
                <a:xfrm>
                  <a:off x="1494" y="2220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23" name="Freeform 1404"/>
                <p:cNvSpPr>
                  <a:spLocks/>
                </p:cNvSpPr>
                <p:nvPr/>
              </p:nvSpPr>
              <p:spPr bwMode="auto">
                <a:xfrm>
                  <a:off x="1494" y="2225"/>
                  <a:ext cx="0" cy="17"/>
                </a:xfrm>
                <a:custGeom>
                  <a:avLst/>
                  <a:gdLst>
                    <a:gd name="T0" fmla="*/ 0 h 17"/>
                    <a:gd name="T1" fmla="*/ 12 h 17"/>
                    <a:gd name="T2" fmla="*/ 17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24" name="Line 1405"/>
                <p:cNvSpPr>
                  <a:spLocks noChangeShapeType="1"/>
                </p:cNvSpPr>
                <p:nvPr/>
              </p:nvSpPr>
              <p:spPr bwMode="auto">
                <a:xfrm>
                  <a:off x="1494" y="2242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25" name="Freeform 1406"/>
                <p:cNvSpPr>
                  <a:spLocks/>
                </p:cNvSpPr>
                <p:nvPr/>
              </p:nvSpPr>
              <p:spPr bwMode="auto">
                <a:xfrm>
                  <a:off x="1494" y="2231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26" name="Freeform 1407"/>
                <p:cNvSpPr>
                  <a:spLocks/>
                </p:cNvSpPr>
                <p:nvPr/>
              </p:nvSpPr>
              <p:spPr bwMode="auto">
                <a:xfrm>
                  <a:off x="1494" y="2231"/>
                  <a:ext cx="6" cy="17"/>
                </a:xfrm>
                <a:custGeom>
                  <a:avLst/>
                  <a:gdLst>
                    <a:gd name="T0" fmla="*/ 0 w 6"/>
                    <a:gd name="T1" fmla="*/ 0 h 17"/>
                    <a:gd name="T2" fmla="*/ 0 w 6"/>
                    <a:gd name="T3" fmla="*/ 6 h 17"/>
                    <a:gd name="T4" fmla="*/ 0 w 6"/>
                    <a:gd name="T5" fmla="*/ 11 h 17"/>
                    <a:gd name="T6" fmla="*/ 6 w 6"/>
                    <a:gd name="T7" fmla="*/ 17 h 1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" h="17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6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27" name="Freeform 1408"/>
                <p:cNvSpPr>
                  <a:spLocks/>
                </p:cNvSpPr>
                <p:nvPr/>
              </p:nvSpPr>
              <p:spPr bwMode="auto">
                <a:xfrm>
                  <a:off x="1500" y="2225"/>
                  <a:ext cx="0" cy="23"/>
                </a:xfrm>
                <a:custGeom>
                  <a:avLst/>
                  <a:gdLst>
                    <a:gd name="T0" fmla="*/ 23 h 23"/>
                    <a:gd name="T1" fmla="*/ 17 h 23"/>
                    <a:gd name="T2" fmla="*/ 12 h 23"/>
                    <a:gd name="T3" fmla="*/ 6 h 23"/>
                    <a:gd name="T4" fmla="*/ 0 h 2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3">
                      <a:moveTo>
                        <a:pt x="0" y="23"/>
                      </a:moveTo>
                      <a:lnTo>
                        <a:pt x="0" y="17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28" name="Line 1409"/>
                <p:cNvSpPr>
                  <a:spLocks noChangeShapeType="1"/>
                </p:cNvSpPr>
                <p:nvPr/>
              </p:nvSpPr>
              <p:spPr bwMode="auto">
                <a:xfrm flipV="1">
                  <a:off x="1500" y="2220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29" name="Freeform 1410"/>
                <p:cNvSpPr>
                  <a:spLocks/>
                </p:cNvSpPr>
                <p:nvPr/>
              </p:nvSpPr>
              <p:spPr bwMode="auto">
                <a:xfrm>
                  <a:off x="1500" y="2220"/>
                  <a:ext cx="0" cy="11"/>
                </a:xfrm>
                <a:custGeom>
                  <a:avLst/>
                  <a:gdLst>
                    <a:gd name="T0" fmla="*/ 0 h 11"/>
                    <a:gd name="T1" fmla="*/ 5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30" name="Freeform 1411"/>
                <p:cNvSpPr>
                  <a:spLocks/>
                </p:cNvSpPr>
                <p:nvPr/>
              </p:nvSpPr>
              <p:spPr bwMode="auto">
                <a:xfrm>
                  <a:off x="1500" y="2231"/>
                  <a:ext cx="0" cy="17"/>
                </a:xfrm>
                <a:custGeom>
                  <a:avLst/>
                  <a:gdLst>
                    <a:gd name="T0" fmla="*/ 0 h 17"/>
                    <a:gd name="T1" fmla="*/ 11 h 17"/>
                    <a:gd name="T2" fmla="*/ 17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31" name="Line 1412"/>
                <p:cNvSpPr>
                  <a:spLocks noChangeShapeType="1"/>
                </p:cNvSpPr>
                <p:nvPr/>
              </p:nvSpPr>
              <p:spPr bwMode="auto">
                <a:xfrm>
                  <a:off x="1500" y="2248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32" name="Freeform 1413"/>
                <p:cNvSpPr>
                  <a:spLocks/>
                </p:cNvSpPr>
                <p:nvPr/>
              </p:nvSpPr>
              <p:spPr bwMode="auto">
                <a:xfrm>
                  <a:off x="1500" y="2242"/>
                  <a:ext cx="5" cy="6"/>
                </a:xfrm>
                <a:custGeom>
                  <a:avLst/>
                  <a:gdLst>
                    <a:gd name="T0" fmla="*/ 0 w 5"/>
                    <a:gd name="T1" fmla="*/ 6 h 6"/>
                    <a:gd name="T2" fmla="*/ 0 w 5"/>
                    <a:gd name="T3" fmla="*/ 0 h 6"/>
                    <a:gd name="T4" fmla="*/ 5 w 5"/>
                    <a:gd name="T5" fmla="*/ 0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33" name="Freeform 1414"/>
                <p:cNvSpPr>
                  <a:spLocks/>
                </p:cNvSpPr>
                <p:nvPr/>
              </p:nvSpPr>
              <p:spPr bwMode="auto">
                <a:xfrm>
                  <a:off x="1505" y="2242"/>
                  <a:ext cx="0" cy="17"/>
                </a:xfrm>
                <a:custGeom>
                  <a:avLst/>
                  <a:gdLst>
                    <a:gd name="T0" fmla="*/ 0 h 17"/>
                    <a:gd name="T1" fmla="*/ 6 h 17"/>
                    <a:gd name="T2" fmla="*/ 11 h 17"/>
                    <a:gd name="T3" fmla="*/ 17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34" name="Freeform 1415"/>
                <p:cNvSpPr>
                  <a:spLocks/>
                </p:cNvSpPr>
                <p:nvPr/>
              </p:nvSpPr>
              <p:spPr bwMode="auto">
                <a:xfrm>
                  <a:off x="1505" y="2231"/>
                  <a:ext cx="0" cy="28"/>
                </a:xfrm>
                <a:custGeom>
                  <a:avLst/>
                  <a:gdLst>
                    <a:gd name="T0" fmla="*/ 28 h 28"/>
                    <a:gd name="T1" fmla="*/ 22 h 28"/>
                    <a:gd name="T2" fmla="*/ 17 h 28"/>
                    <a:gd name="T3" fmla="*/ 6 h 28"/>
                    <a:gd name="T4" fmla="*/ 0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28"/>
                      </a:moveTo>
                      <a:lnTo>
                        <a:pt x="0" y="22"/>
                      </a:lnTo>
                      <a:lnTo>
                        <a:pt x="0" y="17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35" name="Line 1416"/>
                <p:cNvSpPr>
                  <a:spLocks noChangeShapeType="1"/>
                </p:cNvSpPr>
                <p:nvPr/>
              </p:nvSpPr>
              <p:spPr bwMode="auto">
                <a:xfrm>
                  <a:off x="1505" y="2231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36" name="Freeform 1417"/>
                <p:cNvSpPr>
                  <a:spLocks/>
                </p:cNvSpPr>
                <p:nvPr/>
              </p:nvSpPr>
              <p:spPr bwMode="auto">
                <a:xfrm>
                  <a:off x="1505" y="2231"/>
                  <a:ext cx="0" cy="28"/>
                </a:xfrm>
                <a:custGeom>
                  <a:avLst/>
                  <a:gdLst>
                    <a:gd name="T0" fmla="*/ 0 h 28"/>
                    <a:gd name="T1" fmla="*/ 6 h 28"/>
                    <a:gd name="T2" fmla="*/ 17 h 28"/>
                    <a:gd name="T3" fmla="*/ 22 h 28"/>
                    <a:gd name="T4" fmla="*/ 28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7"/>
                      </a:lnTo>
                      <a:lnTo>
                        <a:pt x="0" y="22"/>
                      </a:lnTo>
                      <a:lnTo>
                        <a:pt x="0" y="28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37" name="Freeform 1418"/>
                <p:cNvSpPr>
                  <a:spLocks/>
                </p:cNvSpPr>
                <p:nvPr/>
              </p:nvSpPr>
              <p:spPr bwMode="auto">
                <a:xfrm>
                  <a:off x="1505" y="2242"/>
                  <a:ext cx="0" cy="17"/>
                </a:xfrm>
                <a:custGeom>
                  <a:avLst/>
                  <a:gdLst>
                    <a:gd name="T0" fmla="*/ 17 h 17"/>
                    <a:gd name="T1" fmla="*/ 17 h 17"/>
                    <a:gd name="T2" fmla="*/ 11 h 17"/>
                    <a:gd name="T3" fmla="*/ 6 h 17"/>
                    <a:gd name="T4" fmla="*/ 0 h 1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38" name="Freeform 1419"/>
                <p:cNvSpPr>
                  <a:spLocks/>
                </p:cNvSpPr>
                <p:nvPr/>
              </p:nvSpPr>
              <p:spPr bwMode="auto">
                <a:xfrm>
                  <a:off x="1505" y="2242"/>
                  <a:ext cx="5" cy="11"/>
                </a:xfrm>
                <a:custGeom>
                  <a:avLst/>
                  <a:gdLst>
                    <a:gd name="T0" fmla="*/ 0 w 5"/>
                    <a:gd name="T1" fmla="*/ 0 h 11"/>
                    <a:gd name="T2" fmla="*/ 0 w 5"/>
                    <a:gd name="T3" fmla="*/ 0 h 11"/>
                    <a:gd name="T4" fmla="*/ 0 w 5"/>
                    <a:gd name="T5" fmla="*/ 6 h 11"/>
                    <a:gd name="T6" fmla="*/ 5 w 5"/>
                    <a:gd name="T7" fmla="*/ 11 h 1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"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39" name="Freeform 1420"/>
                <p:cNvSpPr>
                  <a:spLocks/>
                </p:cNvSpPr>
                <p:nvPr/>
              </p:nvSpPr>
              <p:spPr bwMode="auto">
                <a:xfrm>
                  <a:off x="1510" y="2225"/>
                  <a:ext cx="0" cy="28"/>
                </a:xfrm>
                <a:custGeom>
                  <a:avLst/>
                  <a:gdLst>
                    <a:gd name="T0" fmla="*/ 28 h 28"/>
                    <a:gd name="T1" fmla="*/ 23 h 28"/>
                    <a:gd name="T2" fmla="*/ 12 h 28"/>
                    <a:gd name="T3" fmla="*/ 6 h 28"/>
                    <a:gd name="T4" fmla="*/ 0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28"/>
                      </a:moveTo>
                      <a:lnTo>
                        <a:pt x="0" y="23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40" name="Freeform 1421"/>
                <p:cNvSpPr>
                  <a:spLocks/>
                </p:cNvSpPr>
                <p:nvPr/>
              </p:nvSpPr>
              <p:spPr bwMode="auto">
                <a:xfrm>
                  <a:off x="1510" y="2225"/>
                  <a:ext cx="0" cy="17"/>
                </a:xfrm>
                <a:custGeom>
                  <a:avLst/>
                  <a:gdLst>
                    <a:gd name="T0" fmla="*/ 0 h 17"/>
                    <a:gd name="T1" fmla="*/ 0 h 17"/>
                    <a:gd name="T2" fmla="*/ 6 h 17"/>
                    <a:gd name="T3" fmla="*/ 12 h 17"/>
                    <a:gd name="T4" fmla="*/ 17 h 1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41" name="Freeform 1422"/>
                <p:cNvSpPr>
                  <a:spLocks/>
                </p:cNvSpPr>
                <p:nvPr/>
              </p:nvSpPr>
              <p:spPr bwMode="auto">
                <a:xfrm>
                  <a:off x="1510" y="2225"/>
                  <a:ext cx="0" cy="17"/>
                </a:xfrm>
                <a:custGeom>
                  <a:avLst/>
                  <a:gdLst>
                    <a:gd name="T0" fmla="*/ 17 h 17"/>
                    <a:gd name="T1" fmla="*/ 12 h 17"/>
                    <a:gd name="T2" fmla="*/ 6 h 17"/>
                    <a:gd name="T3" fmla="*/ 0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42" name="Freeform 1423"/>
                <p:cNvSpPr>
                  <a:spLocks/>
                </p:cNvSpPr>
                <p:nvPr/>
              </p:nvSpPr>
              <p:spPr bwMode="auto">
                <a:xfrm>
                  <a:off x="1510" y="2225"/>
                  <a:ext cx="0" cy="39"/>
                </a:xfrm>
                <a:custGeom>
                  <a:avLst/>
                  <a:gdLst>
                    <a:gd name="T0" fmla="*/ 0 h 39"/>
                    <a:gd name="T1" fmla="*/ 6 h 39"/>
                    <a:gd name="T2" fmla="*/ 23 h 39"/>
                    <a:gd name="T3" fmla="*/ 34 h 39"/>
                    <a:gd name="T4" fmla="*/ 39 h 39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39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23"/>
                      </a:lnTo>
                      <a:lnTo>
                        <a:pt x="0" y="34"/>
                      </a:lnTo>
                      <a:lnTo>
                        <a:pt x="0" y="39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43" name="Freeform 1424"/>
                <p:cNvSpPr>
                  <a:spLocks/>
                </p:cNvSpPr>
                <p:nvPr/>
              </p:nvSpPr>
              <p:spPr bwMode="auto">
                <a:xfrm>
                  <a:off x="1510" y="2242"/>
                  <a:ext cx="0" cy="22"/>
                </a:xfrm>
                <a:custGeom>
                  <a:avLst/>
                  <a:gdLst>
                    <a:gd name="T0" fmla="*/ 22 h 22"/>
                    <a:gd name="T1" fmla="*/ 22 h 22"/>
                    <a:gd name="T2" fmla="*/ 11 h 22"/>
                    <a:gd name="T3" fmla="*/ 6 h 22"/>
                    <a:gd name="T4" fmla="*/ 0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44" name="Freeform 1425"/>
                <p:cNvSpPr>
                  <a:spLocks/>
                </p:cNvSpPr>
                <p:nvPr/>
              </p:nvSpPr>
              <p:spPr bwMode="auto">
                <a:xfrm>
                  <a:off x="1510" y="2242"/>
                  <a:ext cx="6" cy="0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45" name="Freeform 1426"/>
                <p:cNvSpPr>
                  <a:spLocks/>
                </p:cNvSpPr>
                <p:nvPr/>
              </p:nvSpPr>
              <p:spPr bwMode="auto">
                <a:xfrm>
                  <a:off x="1516" y="2242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46" name="Freeform 1427"/>
                <p:cNvSpPr>
                  <a:spLocks/>
                </p:cNvSpPr>
                <p:nvPr/>
              </p:nvSpPr>
              <p:spPr bwMode="auto">
                <a:xfrm>
                  <a:off x="1516" y="2248"/>
                  <a:ext cx="0" cy="5"/>
                </a:xfrm>
                <a:custGeom>
                  <a:avLst/>
                  <a:gdLst>
                    <a:gd name="T0" fmla="*/ 5 h 5"/>
                    <a:gd name="T1" fmla="*/ 5 h 5"/>
                    <a:gd name="T2" fmla="*/ 0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47" name="Line 1428"/>
                <p:cNvSpPr>
                  <a:spLocks noChangeShapeType="1"/>
                </p:cNvSpPr>
                <p:nvPr/>
              </p:nvSpPr>
              <p:spPr bwMode="auto">
                <a:xfrm flipV="1">
                  <a:off x="1516" y="2242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48" name="Freeform 1429"/>
                <p:cNvSpPr>
                  <a:spLocks/>
                </p:cNvSpPr>
                <p:nvPr/>
              </p:nvSpPr>
              <p:spPr bwMode="auto">
                <a:xfrm>
                  <a:off x="1516" y="2242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49" name="Line 1430"/>
                <p:cNvSpPr>
                  <a:spLocks noChangeShapeType="1"/>
                </p:cNvSpPr>
                <p:nvPr/>
              </p:nvSpPr>
              <p:spPr bwMode="auto">
                <a:xfrm>
                  <a:off x="1516" y="2248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50" name="Freeform 1431"/>
                <p:cNvSpPr>
                  <a:spLocks/>
                </p:cNvSpPr>
                <p:nvPr/>
              </p:nvSpPr>
              <p:spPr bwMode="auto">
                <a:xfrm>
                  <a:off x="1516" y="2242"/>
                  <a:ext cx="5" cy="6"/>
                </a:xfrm>
                <a:custGeom>
                  <a:avLst/>
                  <a:gdLst>
                    <a:gd name="T0" fmla="*/ 0 w 5"/>
                    <a:gd name="T1" fmla="*/ 6 h 6"/>
                    <a:gd name="T2" fmla="*/ 0 w 5"/>
                    <a:gd name="T3" fmla="*/ 0 h 6"/>
                    <a:gd name="T4" fmla="*/ 5 w 5"/>
                    <a:gd name="T5" fmla="*/ 0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51" name="Line 1432"/>
                <p:cNvSpPr>
                  <a:spLocks noChangeShapeType="1"/>
                </p:cNvSpPr>
                <p:nvPr/>
              </p:nvSpPr>
              <p:spPr bwMode="auto">
                <a:xfrm>
                  <a:off x="1521" y="2242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52" name="Freeform 1433"/>
                <p:cNvSpPr>
                  <a:spLocks/>
                </p:cNvSpPr>
                <p:nvPr/>
              </p:nvSpPr>
              <p:spPr bwMode="auto">
                <a:xfrm>
                  <a:off x="1521" y="2237"/>
                  <a:ext cx="0" cy="11"/>
                </a:xfrm>
                <a:custGeom>
                  <a:avLst/>
                  <a:gdLst>
                    <a:gd name="T0" fmla="*/ 11 h 11"/>
                    <a:gd name="T1" fmla="*/ 5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53" name="Line 1434"/>
                <p:cNvSpPr>
                  <a:spLocks noChangeShapeType="1"/>
                </p:cNvSpPr>
                <p:nvPr/>
              </p:nvSpPr>
              <p:spPr bwMode="auto">
                <a:xfrm>
                  <a:off x="1521" y="2237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54" name="Line 1435"/>
                <p:cNvSpPr>
                  <a:spLocks noChangeShapeType="1"/>
                </p:cNvSpPr>
                <p:nvPr/>
              </p:nvSpPr>
              <p:spPr bwMode="auto">
                <a:xfrm>
                  <a:off x="1521" y="2237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55" name="Freeform 1436"/>
                <p:cNvSpPr>
                  <a:spLocks/>
                </p:cNvSpPr>
                <p:nvPr/>
              </p:nvSpPr>
              <p:spPr bwMode="auto">
                <a:xfrm>
                  <a:off x="1521" y="2225"/>
                  <a:ext cx="0" cy="17"/>
                </a:xfrm>
                <a:custGeom>
                  <a:avLst/>
                  <a:gdLst>
                    <a:gd name="T0" fmla="*/ 17 h 17"/>
                    <a:gd name="T1" fmla="*/ 12 h 17"/>
                    <a:gd name="T2" fmla="*/ 6 h 17"/>
                    <a:gd name="T3" fmla="*/ 0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56" name="Freeform 1437"/>
                <p:cNvSpPr>
                  <a:spLocks/>
                </p:cNvSpPr>
                <p:nvPr/>
              </p:nvSpPr>
              <p:spPr bwMode="auto">
                <a:xfrm>
                  <a:off x="1521" y="2225"/>
                  <a:ext cx="6" cy="23"/>
                </a:xfrm>
                <a:custGeom>
                  <a:avLst/>
                  <a:gdLst>
                    <a:gd name="T0" fmla="*/ 0 w 6"/>
                    <a:gd name="T1" fmla="*/ 0 h 23"/>
                    <a:gd name="T2" fmla="*/ 0 w 6"/>
                    <a:gd name="T3" fmla="*/ 6 h 23"/>
                    <a:gd name="T4" fmla="*/ 0 w 6"/>
                    <a:gd name="T5" fmla="*/ 12 h 23"/>
                    <a:gd name="T6" fmla="*/ 6 w 6"/>
                    <a:gd name="T7" fmla="*/ 23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" h="2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6" y="2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57" name="Freeform 1438"/>
                <p:cNvSpPr>
                  <a:spLocks/>
                </p:cNvSpPr>
                <p:nvPr/>
              </p:nvSpPr>
              <p:spPr bwMode="auto">
                <a:xfrm>
                  <a:off x="1527" y="2214"/>
                  <a:ext cx="0" cy="34"/>
                </a:xfrm>
                <a:custGeom>
                  <a:avLst/>
                  <a:gdLst>
                    <a:gd name="T0" fmla="*/ 34 h 34"/>
                    <a:gd name="T1" fmla="*/ 28 h 34"/>
                    <a:gd name="T2" fmla="*/ 17 h 34"/>
                    <a:gd name="T3" fmla="*/ 6 h 34"/>
                    <a:gd name="T4" fmla="*/ 0 h 34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34">
                      <a:moveTo>
                        <a:pt x="0" y="34"/>
                      </a:moveTo>
                      <a:lnTo>
                        <a:pt x="0" y="28"/>
                      </a:lnTo>
                      <a:lnTo>
                        <a:pt x="0" y="17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58" name="Freeform 1439"/>
                <p:cNvSpPr>
                  <a:spLocks/>
                </p:cNvSpPr>
                <p:nvPr/>
              </p:nvSpPr>
              <p:spPr bwMode="auto">
                <a:xfrm>
                  <a:off x="1527" y="2214"/>
                  <a:ext cx="0" cy="11"/>
                </a:xfrm>
                <a:custGeom>
                  <a:avLst/>
                  <a:gdLst>
                    <a:gd name="T0" fmla="*/ 0 h 11"/>
                    <a:gd name="T1" fmla="*/ 0 h 11"/>
                    <a:gd name="T2" fmla="*/ 6 h 11"/>
                    <a:gd name="T3" fmla="*/ 11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59" name="Freeform 1440"/>
                <p:cNvSpPr>
                  <a:spLocks/>
                </p:cNvSpPr>
                <p:nvPr/>
              </p:nvSpPr>
              <p:spPr bwMode="auto">
                <a:xfrm>
                  <a:off x="1527" y="2225"/>
                  <a:ext cx="0" cy="12"/>
                </a:xfrm>
                <a:custGeom>
                  <a:avLst/>
                  <a:gdLst>
                    <a:gd name="T0" fmla="*/ 0 h 12"/>
                    <a:gd name="T1" fmla="*/ 6 h 12"/>
                    <a:gd name="T2" fmla="*/ 12 h 1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60" name="Line 1441"/>
                <p:cNvSpPr>
                  <a:spLocks noChangeShapeType="1"/>
                </p:cNvSpPr>
                <p:nvPr/>
              </p:nvSpPr>
              <p:spPr bwMode="auto">
                <a:xfrm>
                  <a:off x="1527" y="2237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61" name="Line 1442"/>
                <p:cNvSpPr>
                  <a:spLocks noChangeShapeType="1"/>
                </p:cNvSpPr>
                <p:nvPr/>
              </p:nvSpPr>
              <p:spPr bwMode="auto">
                <a:xfrm flipV="1">
                  <a:off x="1527" y="2231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62" name="Freeform 1443"/>
                <p:cNvSpPr>
                  <a:spLocks/>
                </p:cNvSpPr>
                <p:nvPr/>
              </p:nvSpPr>
              <p:spPr bwMode="auto">
                <a:xfrm>
                  <a:off x="1527" y="2231"/>
                  <a:ext cx="5" cy="0"/>
                </a:xfrm>
                <a:custGeom>
                  <a:avLst/>
                  <a:gdLst>
                    <a:gd name="T0" fmla="*/ 0 w 5"/>
                    <a:gd name="T1" fmla="*/ 0 w 5"/>
                    <a:gd name="T2" fmla="*/ 5 w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63" name="Freeform 1444"/>
                <p:cNvSpPr>
                  <a:spLocks/>
                </p:cNvSpPr>
                <p:nvPr/>
              </p:nvSpPr>
              <p:spPr bwMode="auto">
                <a:xfrm>
                  <a:off x="1532" y="2231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64" name="Freeform 1445"/>
                <p:cNvSpPr>
                  <a:spLocks/>
                </p:cNvSpPr>
                <p:nvPr/>
              </p:nvSpPr>
              <p:spPr bwMode="auto">
                <a:xfrm>
                  <a:off x="1532" y="2231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65" name="Line 1446"/>
                <p:cNvSpPr>
                  <a:spLocks noChangeShapeType="1"/>
                </p:cNvSpPr>
                <p:nvPr/>
              </p:nvSpPr>
              <p:spPr bwMode="auto">
                <a:xfrm>
                  <a:off x="1532" y="2231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66" name="Freeform 1447"/>
                <p:cNvSpPr>
                  <a:spLocks/>
                </p:cNvSpPr>
                <p:nvPr/>
              </p:nvSpPr>
              <p:spPr bwMode="auto">
                <a:xfrm>
                  <a:off x="1532" y="2231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67" name="Line 1448"/>
                <p:cNvSpPr>
                  <a:spLocks noChangeShapeType="1"/>
                </p:cNvSpPr>
                <p:nvPr/>
              </p:nvSpPr>
              <p:spPr bwMode="auto">
                <a:xfrm>
                  <a:off x="1532" y="2237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68" name="Freeform 1449"/>
                <p:cNvSpPr>
                  <a:spLocks/>
                </p:cNvSpPr>
                <p:nvPr/>
              </p:nvSpPr>
              <p:spPr bwMode="auto">
                <a:xfrm>
                  <a:off x="1532" y="2237"/>
                  <a:ext cx="6" cy="16"/>
                </a:xfrm>
                <a:custGeom>
                  <a:avLst/>
                  <a:gdLst>
                    <a:gd name="T0" fmla="*/ 0 w 6"/>
                    <a:gd name="T1" fmla="*/ 0 h 16"/>
                    <a:gd name="T2" fmla="*/ 0 w 6"/>
                    <a:gd name="T3" fmla="*/ 11 h 16"/>
                    <a:gd name="T4" fmla="*/ 6 w 6"/>
                    <a:gd name="T5" fmla="*/ 16 h 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6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6" y="1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69" name="Freeform 1450"/>
                <p:cNvSpPr>
                  <a:spLocks/>
                </p:cNvSpPr>
                <p:nvPr/>
              </p:nvSpPr>
              <p:spPr bwMode="auto">
                <a:xfrm>
                  <a:off x="1538" y="2242"/>
                  <a:ext cx="0" cy="11"/>
                </a:xfrm>
                <a:custGeom>
                  <a:avLst/>
                  <a:gdLst>
                    <a:gd name="T0" fmla="*/ 11 h 11"/>
                    <a:gd name="T1" fmla="*/ 11 h 11"/>
                    <a:gd name="T2" fmla="*/ 6 h 11"/>
                    <a:gd name="T3" fmla="*/ 0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70" name="Freeform 1451"/>
                <p:cNvSpPr>
                  <a:spLocks/>
                </p:cNvSpPr>
                <p:nvPr/>
              </p:nvSpPr>
              <p:spPr bwMode="auto">
                <a:xfrm>
                  <a:off x="1538" y="2242"/>
                  <a:ext cx="0" cy="17"/>
                </a:xfrm>
                <a:custGeom>
                  <a:avLst/>
                  <a:gdLst>
                    <a:gd name="T0" fmla="*/ 0 h 17"/>
                    <a:gd name="T1" fmla="*/ 0 h 17"/>
                    <a:gd name="T2" fmla="*/ 6 h 17"/>
                    <a:gd name="T3" fmla="*/ 17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71" name="Line 1452"/>
                <p:cNvSpPr>
                  <a:spLocks noChangeShapeType="1"/>
                </p:cNvSpPr>
                <p:nvPr/>
              </p:nvSpPr>
              <p:spPr bwMode="auto">
                <a:xfrm>
                  <a:off x="1538" y="2259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72" name="Freeform 1453"/>
                <p:cNvSpPr>
                  <a:spLocks/>
                </p:cNvSpPr>
                <p:nvPr/>
              </p:nvSpPr>
              <p:spPr bwMode="auto">
                <a:xfrm>
                  <a:off x="1538" y="2242"/>
                  <a:ext cx="0" cy="22"/>
                </a:xfrm>
                <a:custGeom>
                  <a:avLst/>
                  <a:gdLst>
                    <a:gd name="T0" fmla="*/ 22 h 22"/>
                    <a:gd name="T1" fmla="*/ 17 h 22"/>
                    <a:gd name="T2" fmla="*/ 11 h 22"/>
                    <a:gd name="T3" fmla="*/ 0 h 22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73" name="Line 1454"/>
                <p:cNvSpPr>
                  <a:spLocks noChangeShapeType="1"/>
                </p:cNvSpPr>
                <p:nvPr/>
              </p:nvSpPr>
              <p:spPr bwMode="auto">
                <a:xfrm flipV="1">
                  <a:off x="1538" y="2237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74" name="Freeform 1455"/>
                <p:cNvSpPr>
                  <a:spLocks/>
                </p:cNvSpPr>
                <p:nvPr/>
              </p:nvSpPr>
              <p:spPr bwMode="auto">
                <a:xfrm>
                  <a:off x="1538" y="2237"/>
                  <a:ext cx="6" cy="11"/>
                </a:xfrm>
                <a:custGeom>
                  <a:avLst/>
                  <a:gdLst>
                    <a:gd name="T0" fmla="*/ 0 w 6"/>
                    <a:gd name="T1" fmla="*/ 0 h 11"/>
                    <a:gd name="T2" fmla="*/ 0 w 6"/>
                    <a:gd name="T3" fmla="*/ 5 h 11"/>
                    <a:gd name="T4" fmla="*/ 6 w 6"/>
                    <a:gd name="T5" fmla="*/ 11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6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75" name="Freeform 1456"/>
                <p:cNvSpPr>
                  <a:spLocks/>
                </p:cNvSpPr>
                <p:nvPr/>
              </p:nvSpPr>
              <p:spPr bwMode="auto">
                <a:xfrm>
                  <a:off x="1544" y="2242"/>
                  <a:ext cx="0" cy="6"/>
                </a:xfrm>
                <a:custGeom>
                  <a:avLst/>
                  <a:gdLst>
                    <a:gd name="T0" fmla="*/ 6 h 6"/>
                    <a:gd name="T1" fmla="*/ 6 h 6"/>
                    <a:gd name="T2" fmla="*/ 0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76" name="Line 1457"/>
                <p:cNvSpPr>
                  <a:spLocks noChangeShapeType="1"/>
                </p:cNvSpPr>
                <p:nvPr/>
              </p:nvSpPr>
              <p:spPr bwMode="auto">
                <a:xfrm flipV="1">
                  <a:off x="1544" y="2237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77" name="Freeform 1458"/>
                <p:cNvSpPr>
                  <a:spLocks/>
                </p:cNvSpPr>
                <p:nvPr/>
              </p:nvSpPr>
              <p:spPr bwMode="auto">
                <a:xfrm>
                  <a:off x="1544" y="2237"/>
                  <a:ext cx="0" cy="11"/>
                </a:xfrm>
                <a:custGeom>
                  <a:avLst/>
                  <a:gdLst>
                    <a:gd name="T0" fmla="*/ 0 h 11"/>
                    <a:gd name="T1" fmla="*/ 5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78" name="Freeform 1459"/>
                <p:cNvSpPr>
                  <a:spLocks/>
                </p:cNvSpPr>
                <p:nvPr/>
              </p:nvSpPr>
              <p:spPr bwMode="auto">
                <a:xfrm>
                  <a:off x="1544" y="2248"/>
                  <a:ext cx="0" cy="16"/>
                </a:xfrm>
                <a:custGeom>
                  <a:avLst/>
                  <a:gdLst>
                    <a:gd name="T0" fmla="*/ 0 h 16"/>
                    <a:gd name="T1" fmla="*/ 11 h 16"/>
                    <a:gd name="T2" fmla="*/ 16 h 1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6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79" name="Freeform 1460"/>
                <p:cNvSpPr>
                  <a:spLocks/>
                </p:cNvSpPr>
                <p:nvPr/>
              </p:nvSpPr>
              <p:spPr bwMode="auto">
                <a:xfrm>
                  <a:off x="1544" y="2242"/>
                  <a:ext cx="0" cy="22"/>
                </a:xfrm>
                <a:custGeom>
                  <a:avLst/>
                  <a:gdLst>
                    <a:gd name="T0" fmla="*/ 22 h 22"/>
                    <a:gd name="T1" fmla="*/ 17 h 22"/>
                    <a:gd name="T2" fmla="*/ 11 h 22"/>
                    <a:gd name="T3" fmla="*/ 6 h 22"/>
                    <a:gd name="T4" fmla="*/ 0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80" name="Freeform 1461"/>
                <p:cNvSpPr>
                  <a:spLocks/>
                </p:cNvSpPr>
                <p:nvPr/>
              </p:nvSpPr>
              <p:spPr bwMode="auto">
                <a:xfrm>
                  <a:off x="1544" y="2242"/>
                  <a:ext cx="5" cy="6"/>
                </a:xfrm>
                <a:custGeom>
                  <a:avLst/>
                  <a:gdLst>
                    <a:gd name="T0" fmla="*/ 0 w 5"/>
                    <a:gd name="T1" fmla="*/ 0 h 6"/>
                    <a:gd name="T2" fmla="*/ 0 w 5"/>
                    <a:gd name="T3" fmla="*/ 0 h 6"/>
                    <a:gd name="T4" fmla="*/ 5 w 5"/>
                    <a:gd name="T5" fmla="*/ 6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81" name="Freeform 1462"/>
                <p:cNvSpPr>
                  <a:spLocks/>
                </p:cNvSpPr>
                <p:nvPr/>
              </p:nvSpPr>
              <p:spPr bwMode="auto">
                <a:xfrm>
                  <a:off x="1549" y="2237"/>
                  <a:ext cx="0" cy="11"/>
                </a:xfrm>
                <a:custGeom>
                  <a:avLst/>
                  <a:gdLst>
                    <a:gd name="T0" fmla="*/ 11 h 11"/>
                    <a:gd name="T1" fmla="*/ 5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82" name="Freeform 1463"/>
                <p:cNvSpPr>
                  <a:spLocks/>
                </p:cNvSpPr>
                <p:nvPr/>
              </p:nvSpPr>
              <p:spPr bwMode="auto">
                <a:xfrm>
                  <a:off x="1549" y="2225"/>
                  <a:ext cx="0" cy="12"/>
                </a:xfrm>
                <a:custGeom>
                  <a:avLst/>
                  <a:gdLst>
                    <a:gd name="T0" fmla="*/ 12 h 12"/>
                    <a:gd name="T1" fmla="*/ 6 h 12"/>
                    <a:gd name="T2" fmla="*/ 0 h 1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83" name="Freeform 1464"/>
                <p:cNvSpPr>
                  <a:spLocks/>
                </p:cNvSpPr>
                <p:nvPr/>
              </p:nvSpPr>
              <p:spPr bwMode="auto">
                <a:xfrm>
                  <a:off x="1549" y="2225"/>
                  <a:ext cx="0" cy="34"/>
                </a:xfrm>
                <a:custGeom>
                  <a:avLst/>
                  <a:gdLst>
                    <a:gd name="T0" fmla="*/ 0 h 34"/>
                    <a:gd name="T1" fmla="*/ 6 h 34"/>
                    <a:gd name="T2" fmla="*/ 17 h 34"/>
                    <a:gd name="T3" fmla="*/ 28 h 34"/>
                    <a:gd name="T4" fmla="*/ 34 h 34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34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7"/>
                      </a:lnTo>
                      <a:lnTo>
                        <a:pt x="0" y="28"/>
                      </a:lnTo>
                      <a:lnTo>
                        <a:pt x="0" y="34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84" name="Freeform 1465"/>
                <p:cNvSpPr>
                  <a:spLocks/>
                </p:cNvSpPr>
                <p:nvPr/>
              </p:nvSpPr>
              <p:spPr bwMode="auto">
                <a:xfrm>
                  <a:off x="1549" y="2220"/>
                  <a:ext cx="0" cy="39"/>
                </a:xfrm>
                <a:custGeom>
                  <a:avLst/>
                  <a:gdLst>
                    <a:gd name="T0" fmla="*/ 39 h 39"/>
                    <a:gd name="T1" fmla="*/ 33 h 39"/>
                    <a:gd name="T2" fmla="*/ 22 h 39"/>
                    <a:gd name="T3" fmla="*/ 11 h 39"/>
                    <a:gd name="T4" fmla="*/ 0 h 39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39">
                      <a:moveTo>
                        <a:pt x="0" y="39"/>
                      </a:moveTo>
                      <a:lnTo>
                        <a:pt x="0" y="33"/>
                      </a:ln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85" name="Line 1466"/>
                <p:cNvSpPr>
                  <a:spLocks noChangeShapeType="1"/>
                </p:cNvSpPr>
                <p:nvPr/>
              </p:nvSpPr>
              <p:spPr bwMode="auto">
                <a:xfrm>
                  <a:off x="1549" y="2220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86" name="Freeform 1467"/>
                <p:cNvSpPr>
                  <a:spLocks/>
                </p:cNvSpPr>
                <p:nvPr/>
              </p:nvSpPr>
              <p:spPr bwMode="auto">
                <a:xfrm>
                  <a:off x="1549" y="2220"/>
                  <a:ext cx="6" cy="22"/>
                </a:xfrm>
                <a:custGeom>
                  <a:avLst/>
                  <a:gdLst>
                    <a:gd name="T0" fmla="*/ 0 w 6"/>
                    <a:gd name="T1" fmla="*/ 0 h 22"/>
                    <a:gd name="T2" fmla="*/ 0 w 6"/>
                    <a:gd name="T3" fmla="*/ 11 h 22"/>
                    <a:gd name="T4" fmla="*/ 6 w 6"/>
                    <a:gd name="T5" fmla="*/ 22 h 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22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6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87" name="Line 1468"/>
                <p:cNvSpPr>
                  <a:spLocks noChangeShapeType="1"/>
                </p:cNvSpPr>
                <p:nvPr/>
              </p:nvSpPr>
              <p:spPr bwMode="auto">
                <a:xfrm>
                  <a:off x="1555" y="2242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88" name="Line 1469"/>
                <p:cNvSpPr>
                  <a:spLocks noChangeShapeType="1"/>
                </p:cNvSpPr>
                <p:nvPr/>
              </p:nvSpPr>
              <p:spPr bwMode="auto">
                <a:xfrm>
                  <a:off x="1555" y="2248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89" name="Freeform 1470"/>
                <p:cNvSpPr>
                  <a:spLocks/>
                </p:cNvSpPr>
                <p:nvPr/>
              </p:nvSpPr>
              <p:spPr bwMode="auto">
                <a:xfrm>
                  <a:off x="1555" y="2225"/>
                  <a:ext cx="0" cy="23"/>
                </a:xfrm>
                <a:custGeom>
                  <a:avLst/>
                  <a:gdLst>
                    <a:gd name="T0" fmla="*/ 23 h 23"/>
                    <a:gd name="T1" fmla="*/ 17 h 23"/>
                    <a:gd name="T2" fmla="*/ 12 h 23"/>
                    <a:gd name="T3" fmla="*/ 0 h 23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23">
                      <a:moveTo>
                        <a:pt x="0" y="23"/>
                      </a:moveTo>
                      <a:lnTo>
                        <a:pt x="0" y="17"/>
                      </a:lnTo>
                      <a:lnTo>
                        <a:pt x="0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90" name="Freeform 1471"/>
                <p:cNvSpPr>
                  <a:spLocks/>
                </p:cNvSpPr>
                <p:nvPr/>
              </p:nvSpPr>
              <p:spPr bwMode="auto">
                <a:xfrm>
                  <a:off x="1555" y="2225"/>
                  <a:ext cx="0" cy="28"/>
                </a:xfrm>
                <a:custGeom>
                  <a:avLst/>
                  <a:gdLst>
                    <a:gd name="T0" fmla="*/ 0 h 28"/>
                    <a:gd name="T1" fmla="*/ 6 h 28"/>
                    <a:gd name="T2" fmla="*/ 12 h 28"/>
                    <a:gd name="T3" fmla="*/ 23 h 28"/>
                    <a:gd name="T4" fmla="*/ 28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23"/>
                      </a:lnTo>
                      <a:lnTo>
                        <a:pt x="0" y="28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91" name="Freeform 1472"/>
                <p:cNvSpPr>
                  <a:spLocks/>
                </p:cNvSpPr>
                <p:nvPr/>
              </p:nvSpPr>
              <p:spPr bwMode="auto">
                <a:xfrm>
                  <a:off x="1555" y="2248"/>
                  <a:ext cx="0" cy="5"/>
                </a:xfrm>
                <a:custGeom>
                  <a:avLst/>
                  <a:gdLst>
                    <a:gd name="T0" fmla="*/ 5 h 5"/>
                    <a:gd name="T1" fmla="*/ 5 h 5"/>
                    <a:gd name="T2" fmla="*/ 0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92" name="Freeform 1473"/>
                <p:cNvSpPr>
                  <a:spLocks/>
                </p:cNvSpPr>
                <p:nvPr/>
              </p:nvSpPr>
              <p:spPr bwMode="auto">
                <a:xfrm>
                  <a:off x="1555" y="2248"/>
                  <a:ext cx="5" cy="0"/>
                </a:xfrm>
                <a:custGeom>
                  <a:avLst/>
                  <a:gdLst>
                    <a:gd name="T0" fmla="*/ 0 w 5"/>
                    <a:gd name="T1" fmla="*/ 0 w 5"/>
                    <a:gd name="T2" fmla="*/ 5 w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93" name="Line 1474"/>
                <p:cNvSpPr>
                  <a:spLocks noChangeShapeType="1"/>
                </p:cNvSpPr>
                <p:nvPr/>
              </p:nvSpPr>
              <p:spPr bwMode="auto">
                <a:xfrm>
                  <a:off x="1560" y="2248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94" name="Line 1475"/>
                <p:cNvSpPr>
                  <a:spLocks noChangeShapeType="1"/>
                </p:cNvSpPr>
                <p:nvPr/>
              </p:nvSpPr>
              <p:spPr bwMode="auto">
                <a:xfrm flipV="1">
                  <a:off x="1560" y="2242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95" name="Freeform 1476"/>
                <p:cNvSpPr>
                  <a:spLocks/>
                </p:cNvSpPr>
                <p:nvPr/>
              </p:nvSpPr>
              <p:spPr bwMode="auto">
                <a:xfrm>
                  <a:off x="1560" y="2242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96" name="Line 1477"/>
                <p:cNvSpPr>
                  <a:spLocks noChangeShapeType="1"/>
                </p:cNvSpPr>
                <p:nvPr/>
              </p:nvSpPr>
              <p:spPr bwMode="auto">
                <a:xfrm flipV="1">
                  <a:off x="1560" y="2248"/>
                  <a:ext cx="1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97" name="Freeform 1478"/>
                <p:cNvSpPr>
                  <a:spLocks/>
                </p:cNvSpPr>
                <p:nvPr/>
              </p:nvSpPr>
              <p:spPr bwMode="auto">
                <a:xfrm>
                  <a:off x="1560" y="2214"/>
                  <a:ext cx="0" cy="34"/>
                </a:xfrm>
                <a:custGeom>
                  <a:avLst/>
                  <a:gdLst>
                    <a:gd name="T0" fmla="*/ 34 h 34"/>
                    <a:gd name="T1" fmla="*/ 28 h 34"/>
                    <a:gd name="T2" fmla="*/ 17 h 34"/>
                    <a:gd name="T3" fmla="*/ 6 h 34"/>
                    <a:gd name="T4" fmla="*/ 0 h 34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34">
                      <a:moveTo>
                        <a:pt x="0" y="34"/>
                      </a:moveTo>
                      <a:lnTo>
                        <a:pt x="0" y="28"/>
                      </a:lnTo>
                      <a:lnTo>
                        <a:pt x="0" y="17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98" name="Freeform 1479"/>
                <p:cNvSpPr>
                  <a:spLocks/>
                </p:cNvSpPr>
                <p:nvPr/>
              </p:nvSpPr>
              <p:spPr bwMode="auto">
                <a:xfrm>
                  <a:off x="1560" y="2214"/>
                  <a:ext cx="6" cy="23"/>
                </a:xfrm>
                <a:custGeom>
                  <a:avLst/>
                  <a:gdLst>
                    <a:gd name="T0" fmla="*/ 0 w 6"/>
                    <a:gd name="T1" fmla="*/ 0 h 23"/>
                    <a:gd name="T2" fmla="*/ 0 w 6"/>
                    <a:gd name="T3" fmla="*/ 0 h 23"/>
                    <a:gd name="T4" fmla="*/ 0 w 6"/>
                    <a:gd name="T5" fmla="*/ 11 h 23"/>
                    <a:gd name="T6" fmla="*/ 6 w 6"/>
                    <a:gd name="T7" fmla="*/ 17 h 23"/>
                    <a:gd name="T8" fmla="*/ 6 w 6"/>
                    <a:gd name="T9" fmla="*/ 23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2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6" y="17"/>
                      </a:lnTo>
                      <a:lnTo>
                        <a:pt x="6" y="2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99" name="Line 1480"/>
                <p:cNvSpPr>
                  <a:spLocks noChangeShapeType="1"/>
                </p:cNvSpPr>
                <p:nvPr/>
              </p:nvSpPr>
              <p:spPr bwMode="auto">
                <a:xfrm>
                  <a:off x="1566" y="2237"/>
                  <a:ext cx="0" cy="1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00" name="Line 1481"/>
                <p:cNvSpPr>
                  <a:spLocks noChangeShapeType="1"/>
                </p:cNvSpPr>
                <p:nvPr/>
              </p:nvSpPr>
              <p:spPr bwMode="auto">
                <a:xfrm>
                  <a:off x="1566" y="2248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01" name="Line 1482"/>
                <p:cNvSpPr>
                  <a:spLocks noChangeShapeType="1"/>
                </p:cNvSpPr>
                <p:nvPr/>
              </p:nvSpPr>
              <p:spPr bwMode="auto">
                <a:xfrm flipV="1">
                  <a:off x="1566" y="2248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02" name="Freeform 1483"/>
                <p:cNvSpPr>
                  <a:spLocks/>
                </p:cNvSpPr>
                <p:nvPr/>
              </p:nvSpPr>
              <p:spPr bwMode="auto">
                <a:xfrm>
                  <a:off x="1566" y="2225"/>
                  <a:ext cx="0" cy="23"/>
                </a:xfrm>
                <a:custGeom>
                  <a:avLst/>
                  <a:gdLst>
                    <a:gd name="T0" fmla="*/ 23 h 23"/>
                    <a:gd name="T1" fmla="*/ 12 h 23"/>
                    <a:gd name="T2" fmla="*/ 0 h 23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23">
                      <a:moveTo>
                        <a:pt x="0" y="23"/>
                      </a:moveTo>
                      <a:lnTo>
                        <a:pt x="0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03" name="Line 1484"/>
                <p:cNvSpPr>
                  <a:spLocks noChangeShapeType="1"/>
                </p:cNvSpPr>
                <p:nvPr/>
              </p:nvSpPr>
              <p:spPr bwMode="auto">
                <a:xfrm>
                  <a:off x="1566" y="2225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04" name="Freeform 1485"/>
                <p:cNvSpPr>
                  <a:spLocks/>
                </p:cNvSpPr>
                <p:nvPr/>
              </p:nvSpPr>
              <p:spPr bwMode="auto">
                <a:xfrm>
                  <a:off x="1566" y="2225"/>
                  <a:ext cx="5" cy="17"/>
                </a:xfrm>
                <a:custGeom>
                  <a:avLst/>
                  <a:gdLst>
                    <a:gd name="T0" fmla="*/ 0 w 5"/>
                    <a:gd name="T1" fmla="*/ 0 h 17"/>
                    <a:gd name="T2" fmla="*/ 0 w 5"/>
                    <a:gd name="T3" fmla="*/ 12 h 17"/>
                    <a:gd name="T4" fmla="*/ 5 w 5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17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5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05" name="Freeform 1486"/>
                <p:cNvSpPr>
                  <a:spLocks/>
                </p:cNvSpPr>
                <p:nvPr/>
              </p:nvSpPr>
              <p:spPr bwMode="auto">
                <a:xfrm>
                  <a:off x="1571" y="2225"/>
                  <a:ext cx="0" cy="17"/>
                </a:xfrm>
                <a:custGeom>
                  <a:avLst/>
                  <a:gdLst>
                    <a:gd name="T0" fmla="*/ 17 h 17"/>
                    <a:gd name="T1" fmla="*/ 17 h 17"/>
                    <a:gd name="T2" fmla="*/ 12 h 17"/>
                    <a:gd name="T3" fmla="*/ 6 h 17"/>
                    <a:gd name="T4" fmla="*/ 0 h 1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06" name="Freeform 1487"/>
                <p:cNvSpPr>
                  <a:spLocks/>
                </p:cNvSpPr>
                <p:nvPr/>
              </p:nvSpPr>
              <p:spPr bwMode="auto">
                <a:xfrm>
                  <a:off x="1571" y="2225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07" name="Freeform 1488"/>
                <p:cNvSpPr>
                  <a:spLocks/>
                </p:cNvSpPr>
                <p:nvPr/>
              </p:nvSpPr>
              <p:spPr bwMode="auto">
                <a:xfrm>
                  <a:off x="1571" y="2231"/>
                  <a:ext cx="0" cy="22"/>
                </a:xfrm>
                <a:custGeom>
                  <a:avLst/>
                  <a:gdLst>
                    <a:gd name="T0" fmla="*/ 0 h 22"/>
                    <a:gd name="T1" fmla="*/ 6 h 22"/>
                    <a:gd name="T2" fmla="*/ 11 h 22"/>
                    <a:gd name="T3" fmla="*/ 22 h 22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2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08" name="Freeform 1489"/>
                <p:cNvSpPr>
                  <a:spLocks/>
                </p:cNvSpPr>
                <p:nvPr/>
              </p:nvSpPr>
              <p:spPr bwMode="auto">
                <a:xfrm>
                  <a:off x="1571" y="2220"/>
                  <a:ext cx="0" cy="33"/>
                </a:xfrm>
                <a:custGeom>
                  <a:avLst/>
                  <a:gdLst>
                    <a:gd name="T0" fmla="*/ 33 h 33"/>
                    <a:gd name="T1" fmla="*/ 28 h 33"/>
                    <a:gd name="T2" fmla="*/ 17 h 33"/>
                    <a:gd name="T3" fmla="*/ 5 h 33"/>
                    <a:gd name="T4" fmla="*/ 0 h 3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33">
                      <a:moveTo>
                        <a:pt x="0" y="33"/>
                      </a:moveTo>
                      <a:lnTo>
                        <a:pt x="0" y="28"/>
                      </a:lnTo>
                      <a:lnTo>
                        <a:pt x="0" y="17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09" name="Line 1490"/>
                <p:cNvSpPr>
                  <a:spLocks noChangeShapeType="1"/>
                </p:cNvSpPr>
                <p:nvPr/>
              </p:nvSpPr>
              <p:spPr bwMode="auto">
                <a:xfrm flipV="1">
                  <a:off x="1571" y="2214"/>
                  <a:ext cx="1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10" name="Freeform 1491"/>
                <p:cNvSpPr>
                  <a:spLocks/>
                </p:cNvSpPr>
                <p:nvPr/>
              </p:nvSpPr>
              <p:spPr bwMode="auto">
                <a:xfrm>
                  <a:off x="1571" y="2214"/>
                  <a:ext cx="6" cy="0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11" name="Freeform 1492"/>
                <p:cNvSpPr>
                  <a:spLocks/>
                </p:cNvSpPr>
                <p:nvPr/>
              </p:nvSpPr>
              <p:spPr bwMode="auto">
                <a:xfrm>
                  <a:off x="1577" y="2214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12" name="Freeform 1493"/>
                <p:cNvSpPr>
                  <a:spLocks/>
                </p:cNvSpPr>
                <p:nvPr/>
              </p:nvSpPr>
              <p:spPr bwMode="auto">
                <a:xfrm>
                  <a:off x="1577" y="2203"/>
                  <a:ext cx="0" cy="22"/>
                </a:xfrm>
                <a:custGeom>
                  <a:avLst/>
                  <a:gdLst>
                    <a:gd name="T0" fmla="*/ 22 h 22"/>
                    <a:gd name="T1" fmla="*/ 17 h 22"/>
                    <a:gd name="T2" fmla="*/ 11 h 22"/>
                    <a:gd name="T3" fmla="*/ 6 h 22"/>
                    <a:gd name="T4" fmla="*/ 0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13" name="Freeform 1494"/>
                <p:cNvSpPr>
                  <a:spLocks/>
                </p:cNvSpPr>
                <p:nvPr/>
              </p:nvSpPr>
              <p:spPr bwMode="auto">
                <a:xfrm>
                  <a:off x="1577" y="2203"/>
                  <a:ext cx="0" cy="17"/>
                </a:xfrm>
                <a:custGeom>
                  <a:avLst/>
                  <a:gdLst>
                    <a:gd name="T0" fmla="*/ 0 h 17"/>
                    <a:gd name="T1" fmla="*/ 0 h 17"/>
                    <a:gd name="T2" fmla="*/ 6 h 17"/>
                    <a:gd name="T3" fmla="*/ 17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14" name="Line 1495"/>
                <p:cNvSpPr>
                  <a:spLocks noChangeShapeType="1"/>
                </p:cNvSpPr>
                <p:nvPr/>
              </p:nvSpPr>
              <p:spPr bwMode="auto">
                <a:xfrm>
                  <a:off x="1577" y="2220"/>
                  <a:ext cx="0" cy="1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15" name="Line 1496"/>
                <p:cNvSpPr>
                  <a:spLocks noChangeShapeType="1"/>
                </p:cNvSpPr>
                <p:nvPr/>
              </p:nvSpPr>
              <p:spPr bwMode="auto">
                <a:xfrm>
                  <a:off x="1577" y="2231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16" name="Freeform 1497"/>
                <p:cNvSpPr>
                  <a:spLocks/>
                </p:cNvSpPr>
                <p:nvPr/>
              </p:nvSpPr>
              <p:spPr bwMode="auto">
                <a:xfrm>
                  <a:off x="1577" y="2237"/>
                  <a:ext cx="5" cy="5"/>
                </a:xfrm>
                <a:custGeom>
                  <a:avLst/>
                  <a:gdLst>
                    <a:gd name="T0" fmla="*/ 0 w 5"/>
                    <a:gd name="T1" fmla="*/ 0 h 5"/>
                    <a:gd name="T2" fmla="*/ 0 w 5"/>
                    <a:gd name="T3" fmla="*/ 5 h 5"/>
                    <a:gd name="T4" fmla="*/ 5 w 5"/>
                    <a:gd name="T5" fmla="*/ 5 h 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5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5" y="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17" name="Freeform 1498"/>
                <p:cNvSpPr>
                  <a:spLocks/>
                </p:cNvSpPr>
                <p:nvPr/>
              </p:nvSpPr>
              <p:spPr bwMode="auto">
                <a:xfrm>
                  <a:off x="1582" y="2225"/>
                  <a:ext cx="0" cy="17"/>
                </a:xfrm>
                <a:custGeom>
                  <a:avLst/>
                  <a:gdLst>
                    <a:gd name="T0" fmla="*/ 17 h 17"/>
                    <a:gd name="T1" fmla="*/ 12 h 17"/>
                    <a:gd name="T2" fmla="*/ 6 h 17"/>
                    <a:gd name="T3" fmla="*/ 0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18" name="Freeform 1499"/>
                <p:cNvSpPr>
                  <a:spLocks/>
                </p:cNvSpPr>
                <p:nvPr/>
              </p:nvSpPr>
              <p:spPr bwMode="auto">
                <a:xfrm>
                  <a:off x="1582" y="2225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19" name="Line 1500"/>
                <p:cNvSpPr>
                  <a:spLocks noChangeShapeType="1"/>
                </p:cNvSpPr>
                <p:nvPr/>
              </p:nvSpPr>
              <p:spPr bwMode="auto">
                <a:xfrm>
                  <a:off x="1582" y="2231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20" name="Freeform 1501"/>
                <p:cNvSpPr>
                  <a:spLocks/>
                </p:cNvSpPr>
                <p:nvPr/>
              </p:nvSpPr>
              <p:spPr bwMode="auto">
                <a:xfrm>
                  <a:off x="1582" y="2192"/>
                  <a:ext cx="0" cy="39"/>
                </a:xfrm>
                <a:custGeom>
                  <a:avLst/>
                  <a:gdLst>
                    <a:gd name="T0" fmla="*/ 39 h 39"/>
                    <a:gd name="T1" fmla="*/ 33 h 39"/>
                    <a:gd name="T2" fmla="*/ 17 h 39"/>
                    <a:gd name="T3" fmla="*/ 6 h 39"/>
                    <a:gd name="T4" fmla="*/ 0 h 39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39">
                      <a:moveTo>
                        <a:pt x="0" y="39"/>
                      </a:moveTo>
                      <a:lnTo>
                        <a:pt x="0" y="33"/>
                      </a:lnTo>
                      <a:lnTo>
                        <a:pt x="0" y="17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21" name="Freeform 1502"/>
                <p:cNvSpPr>
                  <a:spLocks/>
                </p:cNvSpPr>
                <p:nvPr/>
              </p:nvSpPr>
              <p:spPr bwMode="auto">
                <a:xfrm>
                  <a:off x="1582" y="2192"/>
                  <a:ext cx="0" cy="11"/>
                </a:xfrm>
                <a:custGeom>
                  <a:avLst/>
                  <a:gdLst>
                    <a:gd name="T0" fmla="*/ 0 h 11"/>
                    <a:gd name="T1" fmla="*/ 0 h 11"/>
                    <a:gd name="T2" fmla="*/ 6 h 11"/>
                    <a:gd name="T3" fmla="*/ 11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22" name="Freeform 1503"/>
                <p:cNvSpPr>
                  <a:spLocks/>
                </p:cNvSpPr>
                <p:nvPr/>
              </p:nvSpPr>
              <p:spPr bwMode="auto">
                <a:xfrm>
                  <a:off x="1582" y="2192"/>
                  <a:ext cx="6" cy="11"/>
                </a:xfrm>
                <a:custGeom>
                  <a:avLst/>
                  <a:gdLst>
                    <a:gd name="T0" fmla="*/ 0 w 6"/>
                    <a:gd name="T1" fmla="*/ 11 h 11"/>
                    <a:gd name="T2" fmla="*/ 0 w 6"/>
                    <a:gd name="T3" fmla="*/ 11 h 11"/>
                    <a:gd name="T4" fmla="*/ 0 w 6"/>
                    <a:gd name="T5" fmla="*/ 6 h 11"/>
                    <a:gd name="T6" fmla="*/ 6 w 6"/>
                    <a:gd name="T7" fmla="*/ 0 h 1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"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23" name="Freeform 1504"/>
                <p:cNvSpPr>
                  <a:spLocks/>
                </p:cNvSpPr>
                <p:nvPr/>
              </p:nvSpPr>
              <p:spPr bwMode="auto">
                <a:xfrm>
                  <a:off x="1588" y="2192"/>
                  <a:ext cx="0" cy="28"/>
                </a:xfrm>
                <a:custGeom>
                  <a:avLst/>
                  <a:gdLst>
                    <a:gd name="T0" fmla="*/ 0 h 28"/>
                    <a:gd name="T1" fmla="*/ 6 h 28"/>
                    <a:gd name="T2" fmla="*/ 17 h 28"/>
                    <a:gd name="T3" fmla="*/ 22 h 28"/>
                    <a:gd name="T4" fmla="*/ 28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7"/>
                      </a:lnTo>
                      <a:lnTo>
                        <a:pt x="0" y="22"/>
                      </a:lnTo>
                      <a:lnTo>
                        <a:pt x="0" y="28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24" name="Freeform 1505"/>
                <p:cNvSpPr>
                  <a:spLocks/>
                </p:cNvSpPr>
                <p:nvPr/>
              </p:nvSpPr>
              <p:spPr bwMode="auto">
                <a:xfrm>
                  <a:off x="1588" y="2203"/>
                  <a:ext cx="0" cy="17"/>
                </a:xfrm>
                <a:custGeom>
                  <a:avLst/>
                  <a:gdLst>
                    <a:gd name="T0" fmla="*/ 17 h 17"/>
                    <a:gd name="T1" fmla="*/ 17 h 17"/>
                    <a:gd name="T2" fmla="*/ 11 h 17"/>
                    <a:gd name="T3" fmla="*/ 6 h 17"/>
                    <a:gd name="T4" fmla="*/ 0 h 1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25" name="Freeform 1506"/>
                <p:cNvSpPr>
                  <a:spLocks/>
                </p:cNvSpPr>
                <p:nvPr/>
              </p:nvSpPr>
              <p:spPr bwMode="auto">
                <a:xfrm>
                  <a:off x="1588" y="2203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26" name="Line 1507"/>
                <p:cNvSpPr>
                  <a:spLocks noChangeShapeType="1"/>
                </p:cNvSpPr>
                <p:nvPr/>
              </p:nvSpPr>
              <p:spPr bwMode="auto">
                <a:xfrm>
                  <a:off x="1588" y="2214"/>
                  <a:ext cx="0" cy="1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27" name="Line 1508"/>
                <p:cNvSpPr>
                  <a:spLocks noChangeShapeType="1"/>
                </p:cNvSpPr>
                <p:nvPr/>
              </p:nvSpPr>
              <p:spPr bwMode="auto">
                <a:xfrm>
                  <a:off x="1588" y="2225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28" name="Freeform 1509"/>
                <p:cNvSpPr>
                  <a:spLocks/>
                </p:cNvSpPr>
                <p:nvPr/>
              </p:nvSpPr>
              <p:spPr bwMode="auto">
                <a:xfrm>
                  <a:off x="1588" y="2214"/>
                  <a:ext cx="6" cy="17"/>
                </a:xfrm>
                <a:custGeom>
                  <a:avLst/>
                  <a:gdLst>
                    <a:gd name="T0" fmla="*/ 0 w 6"/>
                    <a:gd name="T1" fmla="*/ 17 h 17"/>
                    <a:gd name="T2" fmla="*/ 0 w 6"/>
                    <a:gd name="T3" fmla="*/ 11 h 17"/>
                    <a:gd name="T4" fmla="*/ 0 w 6"/>
                    <a:gd name="T5" fmla="*/ 6 h 17"/>
                    <a:gd name="T6" fmla="*/ 6 w 6"/>
                    <a:gd name="T7" fmla="*/ 0 h 1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" h="17">
                      <a:moveTo>
                        <a:pt x="0" y="17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29" name="Freeform 1510"/>
                <p:cNvSpPr>
                  <a:spLocks/>
                </p:cNvSpPr>
                <p:nvPr/>
              </p:nvSpPr>
              <p:spPr bwMode="auto">
                <a:xfrm>
                  <a:off x="1594" y="2214"/>
                  <a:ext cx="0" cy="23"/>
                </a:xfrm>
                <a:custGeom>
                  <a:avLst/>
                  <a:gdLst>
                    <a:gd name="T0" fmla="*/ 0 h 23"/>
                    <a:gd name="T1" fmla="*/ 6 h 23"/>
                    <a:gd name="T2" fmla="*/ 11 h 23"/>
                    <a:gd name="T3" fmla="*/ 17 h 23"/>
                    <a:gd name="T4" fmla="*/ 23 h 2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30" name="Freeform 1511"/>
                <p:cNvSpPr>
                  <a:spLocks/>
                </p:cNvSpPr>
                <p:nvPr/>
              </p:nvSpPr>
              <p:spPr bwMode="auto">
                <a:xfrm>
                  <a:off x="1594" y="2231"/>
                  <a:ext cx="0" cy="6"/>
                </a:xfrm>
                <a:custGeom>
                  <a:avLst/>
                  <a:gdLst>
                    <a:gd name="T0" fmla="*/ 6 h 6"/>
                    <a:gd name="T1" fmla="*/ 6 h 6"/>
                    <a:gd name="T2" fmla="*/ 0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31" name="Line 1512"/>
                <p:cNvSpPr>
                  <a:spLocks noChangeShapeType="1"/>
                </p:cNvSpPr>
                <p:nvPr/>
              </p:nvSpPr>
              <p:spPr bwMode="auto">
                <a:xfrm>
                  <a:off x="1594" y="2231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32" name="Freeform 1513"/>
                <p:cNvSpPr>
                  <a:spLocks/>
                </p:cNvSpPr>
                <p:nvPr/>
              </p:nvSpPr>
              <p:spPr bwMode="auto">
                <a:xfrm>
                  <a:off x="1594" y="2231"/>
                  <a:ext cx="0" cy="17"/>
                </a:xfrm>
                <a:custGeom>
                  <a:avLst/>
                  <a:gdLst>
                    <a:gd name="T0" fmla="*/ 0 h 17"/>
                    <a:gd name="T1" fmla="*/ 6 h 17"/>
                    <a:gd name="T2" fmla="*/ 11 h 17"/>
                    <a:gd name="T3" fmla="*/ 17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33" name="Freeform 1514"/>
                <p:cNvSpPr>
                  <a:spLocks/>
                </p:cNvSpPr>
                <p:nvPr/>
              </p:nvSpPr>
              <p:spPr bwMode="auto">
                <a:xfrm>
                  <a:off x="1594" y="2225"/>
                  <a:ext cx="0" cy="23"/>
                </a:xfrm>
                <a:custGeom>
                  <a:avLst/>
                  <a:gdLst>
                    <a:gd name="T0" fmla="*/ 23 h 23"/>
                    <a:gd name="T1" fmla="*/ 17 h 23"/>
                    <a:gd name="T2" fmla="*/ 12 h 23"/>
                    <a:gd name="T3" fmla="*/ 6 h 23"/>
                    <a:gd name="T4" fmla="*/ 0 h 2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3">
                      <a:moveTo>
                        <a:pt x="0" y="23"/>
                      </a:moveTo>
                      <a:lnTo>
                        <a:pt x="0" y="17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34" name="Freeform 1515"/>
                <p:cNvSpPr>
                  <a:spLocks/>
                </p:cNvSpPr>
                <p:nvPr/>
              </p:nvSpPr>
              <p:spPr bwMode="auto">
                <a:xfrm>
                  <a:off x="1594" y="2225"/>
                  <a:ext cx="5" cy="6"/>
                </a:xfrm>
                <a:custGeom>
                  <a:avLst/>
                  <a:gdLst>
                    <a:gd name="T0" fmla="*/ 0 w 5"/>
                    <a:gd name="T1" fmla="*/ 0 h 6"/>
                    <a:gd name="T2" fmla="*/ 0 w 5"/>
                    <a:gd name="T3" fmla="*/ 0 h 6"/>
                    <a:gd name="T4" fmla="*/ 5 w 5"/>
                    <a:gd name="T5" fmla="*/ 6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35" name="Freeform 1516"/>
                <p:cNvSpPr>
                  <a:spLocks/>
                </p:cNvSpPr>
                <p:nvPr/>
              </p:nvSpPr>
              <p:spPr bwMode="auto">
                <a:xfrm>
                  <a:off x="1599" y="2231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36" name="Line 1517"/>
                <p:cNvSpPr>
                  <a:spLocks noChangeShapeType="1"/>
                </p:cNvSpPr>
                <p:nvPr/>
              </p:nvSpPr>
              <p:spPr bwMode="auto">
                <a:xfrm flipV="1">
                  <a:off x="1599" y="2237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37" name="Freeform 1518"/>
                <p:cNvSpPr>
                  <a:spLocks/>
                </p:cNvSpPr>
                <p:nvPr/>
              </p:nvSpPr>
              <p:spPr bwMode="auto">
                <a:xfrm>
                  <a:off x="1599" y="2237"/>
                  <a:ext cx="0" cy="16"/>
                </a:xfrm>
                <a:custGeom>
                  <a:avLst/>
                  <a:gdLst>
                    <a:gd name="T0" fmla="*/ 0 h 16"/>
                    <a:gd name="T1" fmla="*/ 5 h 16"/>
                    <a:gd name="T2" fmla="*/ 16 h 1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6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38" name="Freeform 1519"/>
                <p:cNvSpPr>
                  <a:spLocks/>
                </p:cNvSpPr>
                <p:nvPr/>
              </p:nvSpPr>
              <p:spPr bwMode="auto">
                <a:xfrm>
                  <a:off x="1599" y="2253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39" name="Freeform 1520"/>
                <p:cNvSpPr>
                  <a:spLocks/>
                </p:cNvSpPr>
                <p:nvPr/>
              </p:nvSpPr>
              <p:spPr bwMode="auto">
                <a:xfrm>
                  <a:off x="1599" y="2248"/>
                  <a:ext cx="0" cy="16"/>
                </a:xfrm>
                <a:custGeom>
                  <a:avLst/>
                  <a:gdLst>
                    <a:gd name="T0" fmla="*/ 16 h 16"/>
                    <a:gd name="T1" fmla="*/ 16 h 16"/>
                    <a:gd name="T2" fmla="*/ 11 h 16"/>
                    <a:gd name="T3" fmla="*/ 5 h 16"/>
                    <a:gd name="T4" fmla="*/ 0 h 16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16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40" name="Freeform 1521"/>
                <p:cNvSpPr>
                  <a:spLocks/>
                </p:cNvSpPr>
                <p:nvPr/>
              </p:nvSpPr>
              <p:spPr bwMode="auto">
                <a:xfrm>
                  <a:off x="1599" y="2248"/>
                  <a:ext cx="6" cy="5"/>
                </a:xfrm>
                <a:custGeom>
                  <a:avLst/>
                  <a:gdLst>
                    <a:gd name="T0" fmla="*/ 0 w 6"/>
                    <a:gd name="T1" fmla="*/ 0 h 5"/>
                    <a:gd name="T2" fmla="*/ 0 w 6"/>
                    <a:gd name="T3" fmla="*/ 0 h 5"/>
                    <a:gd name="T4" fmla="*/ 6 w 6"/>
                    <a:gd name="T5" fmla="*/ 5 h 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41" name="Line 1522"/>
                <p:cNvSpPr>
                  <a:spLocks noChangeShapeType="1"/>
                </p:cNvSpPr>
                <p:nvPr/>
              </p:nvSpPr>
              <p:spPr bwMode="auto">
                <a:xfrm flipV="1">
                  <a:off x="1605" y="2248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42" name="Freeform 1523"/>
                <p:cNvSpPr>
                  <a:spLocks/>
                </p:cNvSpPr>
                <p:nvPr/>
              </p:nvSpPr>
              <p:spPr bwMode="auto">
                <a:xfrm>
                  <a:off x="1605" y="2237"/>
                  <a:ext cx="0" cy="11"/>
                </a:xfrm>
                <a:custGeom>
                  <a:avLst/>
                  <a:gdLst>
                    <a:gd name="T0" fmla="*/ 11 h 11"/>
                    <a:gd name="T1" fmla="*/ 5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43" name="Line 1524"/>
                <p:cNvSpPr>
                  <a:spLocks noChangeShapeType="1"/>
                </p:cNvSpPr>
                <p:nvPr/>
              </p:nvSpPr>
              <p:spPr bwMode="auto">
                <a:xfrm>
                  <a:off x="1605" y="2237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44" name="Freeform 1525"/>
                <p:cNvSpPr>
                  <a:spLocks/>
                </p:cNvSpPr>
                <p:nvPr/>
              </p:nvSpPr>
              <p:spPr bwMode="auto">
                <a:xfrm>
                  <a:off x="1605" y="2237"/>
                  <a:ext cx="0" cy="16"/>
                </a:xfrm>
                <a:custGeom>
                  <a:avLst/>
                  <a:gdLst>
                    <a:gd name="T0" fmla="*/ 0 h 16"/>
                    <a:gd name="T1" fmla="*/ 11 h 16"/>
                    <a:gd name="T2" fmla="*/ 16 h 1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6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45" name="Freeform 1526"/>
                <p:cNvSpPr>
                  <a:spLocks/>
                </p:cNvSpPr>
                <p:nvPr/>
              </p:nvSpPr>
              <p:spPr bwMode="auto">
                <a:xfrm>
                  <a:off x="1605" y="2237"/>
                  <a:ext cx="0" cy="16"/>
                </a:xfrm>
                <a:custGeom>
                  <a:avLst/>
                  <a:gdLst>
                    <a:gd name="T0" fmla="*/ 16 h 16"/>
                    <a:gd name="T1" fmla="*/ 16 h 16"/>
                    <a:gd name="T2" fmla="*/ 11 h 16"/>
                    <a:gd name="T3" fmla="*/ 5 h 16"/>
                    <a:gd name="T4" fmla="*/ 0 h 16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16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46" name="Freeform 1527"/>
                <p:cNvSpPr>
                  <a:spLocks/>
                </p:cNvSpPr>
                <p:nvPr/>
              </p:nvSpPr>
              <p:spPr bwMode="auto">
                <a:xfrm>
                  <a:off x="1605" y="2237"/>
                  <a:ext cx="5" cy="5"/>
                </a:xfrm>
                <a:custGeom>
                  <a:avLst/>
                  <a:gdLst>
                    <a:gd name="T0" fmla="*/ 0 w 5"/>
                    <a:gd name="T1" fmla="*/ 0 h 5"/>
                    <a:gd name="T2" fmla="*/ 0 w 5"/>
                    <a:gd name="T3" fmla="*/ 0 h 5"/>
                    <a:gd name="T4" fmla="*/ 5 w 5"/>
                    <a:gd name="T5" fmla="*/ 5 h 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47" name="Freeform 1528"/>
                <p:cNvSpPr>
                  <a:spLocks/>
                </p:cNvSpPr>
                <p:nvPr/>
              </p:nvSpPr>
              <p:spPr bwMode="auto">
                <a:xfrm>
                  <a:off x="1610" y="2231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48" name="Freeform 1529"/>
                <p:cNvSpPr>
                  <a:spLocks/>
                </p:cNvSpPr>
                <p:nvPr/>
              </p:nvSpPr>
              <p:spPr bwMode="auto">
                <a:xfrm>
                  <a:off x="1610" y="2231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49" name="Freeform 1530"/>
                <p:cNvSpPr>
                  <a:spLocks/>
                </p:cNvSpPr>
                <p:nvPr/>
              </p:nvSpPr>
              <p:spPr bwMode="auto">
                <a:xfrm>
                  <a:off x="1610" y="2237"/>
                  <a:ext cx="0" cy="5"/>
                </a:xfrm>
                <a:custGeom>
                  <a:avLst/>
                  <a:gdLst>
                    <a:gd name="T0" fmla="*/ 5 h 5"/>
                    <a:gd name="T1" fmla="*/ 5 h 5"/>
                    <a:gd name="T2" fmla="*/ 0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50" name="Freeform 1531"/>
                <p:cNvSpPr>
                  <a:spLocks/>
                </p:cNvSpPr>
                <p:nvPr/>
              </p:nvSpPr>
              <p:spPr bwMode="auto">
                <a:xfrm>
                  <a:off x="1610" y="2237"/>
                  <a:ext cx="0" cy="5"/>
                </a:xfrm>
                <a:custGeom>
                  <a:avLst/>
                  <a:gdLst>
                    <a:gd name="T0" fmla="*/ 0 h 5"/>
                    <a:gd name="T1" fmla="*/ 0 h 5"/>
                    <a:gd name="T2" fmla="*/ 5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51" name="Line 1532"/>
                <p:cNvSpPr>
                  <a:spLocks noChangeShapeType="1"/>
                </p:cNvSpPr>
                <p:nvPr/>
              </p:nvSpPr>
              <p:spPr bwMode="auto">
                <a:xfrm>
                  <a:off x="1610" y="2242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52" name="Freeform 1533"/>
                <p:cNvSpPr>
                  <a:spLocks/>
                </p:cNvSpPr>
                <p:nvPr/>
              </p:nvSpPr>
              <p:spPr bwMode="auto">
                <a:xfrm>
                  <a:off x="1610" y="2242"/>
                  <a:ext cx="6" cy="11"/>
                </a:xfrm>
                <a:custGeom>
                  <a:avLst/>
                  <a:gdLst>
                    <a:gd name="T0" fmla="*/ 0 w 6"/>
                    <a:gd name="T1" fmla="*/ 0 h 11"/>
                    <a:gd name="T2" fmla="*/ 0 w 6"/>
                    <a:gd name="T3" fmla="*/ 6 h 11"/>
                    <a:gd name="T4" fmla="*/ 6 w 6"/>
                    <a:gd name="T5" fmla="*/ 11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53" name="Freeform 1534"/>
                <p:cNvSpPr>
                  <a:spLocks/>
                </p:cNvSpPr>
                <p:nvPr/>
              </p:nvSpPr>
              <p:spPr bwMode="auto">
                <a:xfrm>
                  <a:off x="1616" y="2248"/>
                  <a:ext cx="0" cy="5"/>
                </a:xfrm>
                <a:custGeom>
                  <a:avLst/>
                  <a:gdLst>
                    <a:gd name="T0" fmla="*/ 5 h 5"/>
                    <a:gd name="T1" fmla="*/ 5 h 5"/>
                    <a:gd name="T2" fmla="*/ 0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54" name="Freeform 1535"/>
                <p:cNvSpPr>
                  <a:spLocks/>
                </p:cNvSpPr>
                <p:nvPr/>
              </p:nvSpPr>
              <p:spPr bwMode="auto">
                <a:xfrm>
                  <a:off x="1616" y="2248"/>
                  <a:ext cx="0" cy="5"/>
                </a:xfrm>
                <a:custGeom>
                  <a:avLst/>
                  <a:gdLst>
                    <a:gd name="T0" fmla="*/ 0 h 5"/>
                    <a:gd name="T1" fmla="*/ 0 h 5"/>
                    <a:gd name="T2" fmla="*/ 5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55" name="Freeform 1536"/>
                <p:cNvSpPr>
                  <a:spLocks/>
                </p:cNvSpPr>
                <p:nvPr/>
              </p:nvSpPr>
              <p:spPr bwMode="auto">
                <a:xfrm>
                  <a:off x="1616" y="2248"/>
                  <a:ext cx="0" cy="5"/>
                </a:xfrm>
                <a:custGeom>
                  <a:avLst/>
                  <a:gdLst>
                    <a:gd name="T0" fmla="*/ 5 h 5"/>
                    <a:gd name="T1" fmla="*/ 5 h 5"/>
                    <a:gd name="T2" fmla="*/ 0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56" name="Line 1537"/>
                <p:cNvSpPr>
                  <a:spLocks noChangeShapeType="1"/>
                </p:cNvSpPr>
                <p:nvPr/>
              </p:nvSpPr>
              <p:spPr bwMode="auto">
                <a:xfrm flipV="1">
                  <a:off x="1616" y="2242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57" name="Line 1538"/>
                <p:cNvSpPr>
                  <a:spLocks noChangeShapeType="1"/>
                </p:cNvSpPr>
                <p:nvPr/>
              </p:nvSpPr>
              <p:spPr bwMode="auto">
                <a:xfrm flipV="1">
                  <a:off x="1616" y="2237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58" name="Freeform 1539"/>
                <p:cNvSpPr>
                  <a:spLocks/>
                </p:cNvSpPr>
                <p:nvPr/>
              </p:nvSpPr>
              <p:spPr bwMode="auto">
                <a:xfrm>
                  <a:off x="1616" y="2237"/>
                  <a:ext cx="5" cy="22"/>
                </a:xfrm>
                <a:custGeom>
                  <a:avLst/>
                  <a:gdLst>
                    <a:gd name="T0" fmla="*/ 0 w 5"/>
                    <a:gd name="T1" fmla="*/ 0 h 22"/>
                    <a:gd name="T2" fmla="*/ 0 w 5"/>
                    <a:gd name="T3" fmla="*/ 5 h 22"/>
                    <a:gd name="T4" fmla="*/ 0 w 5"/>
                    <a:gd name="T5" fmla="*/ 11 h 22"/>
                    <a:gd name="T6" fmla="*/ 5 w 5"/>
                    <a:gd name="T7" fmla="*/ 16 h 22"/>
                    <a:gd name="T8" fmla="*/ 5 w 5"/>
                    <a:gd name="T9" fmla="*/ 22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22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5" y="16"/>
                      </a:lnTo>
                      <a:lnTo>
                        <a:pt x="5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59" name="Freeform 1540"/>
                <p:cNvSpPr>
                  <a:spLocks/>
                </p:cNvSpPr>
                <p:nvPr/>
              </p:nvSpPr>
              <p:spPr bwMode="auto">
                <a:xfrm>
                  <a:off x="1621" y="2248"/>
                  <a:ext cx="0" cy="11"/>
                </a:xfrm>
                <a:custGeom>
                  <a:avLst/>
                  <a:gdLst>
                    <a:gd name="T0" fmla="*/ 11 h 11"/>
                    <a:gd name="T1" fmla="*/ 5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60" name="Freeform 1541"/>
                <p:cNvSpPr>
                  <a:spLocks/>
                </p:cNvSpPr>
                <p:nvPr/>
              </p:nvSpPr>
              <p:spPr bwMode="auto">
                <a:xfrm>
                  <a:off x="1621" y="2220"/>
                  <a:ext cx="0" cy="28"/>
                </a:xfrm>
                <a:custGeom>
                  <a:avLst/>
                  <a:gdLst>
                    <a:gd name="T0" fmla="*/ 28 h 28"/>
                    <a:gd name="T1" fmla="*/ 22 h 28"/>
                    <a:gd name="T2" fmla="*/ 11 h 28"/>
                    <a:gd name="T3" fmla="*/ 5 h 28"/>
                    <a:gd name="T4" fmla="*/ 0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28"/>
                      </a:move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61" name="Freeform 1542"/>
                <p:cNvSpPr>
                  <a:spLocks/>
                </p:cNvSpPr>
                <p:nvPr/>
              </p:nvSpPr>
              <p:spPr bwMode="auto">
                <a:xfrm>
                  <a:off x="1621" y="2220"/>
                  <a:ext cx="0" cy="22"/>
                </a:xfrm>
                <a:custGeom>
                  <a:avLst/>
                  <a:gdLst>
                    <a:gd name="T0" fmla="*/ 0 h 22"/>
                    <a:gd name="T1" fmla="*/ 0 h 22"/>
                    <a:gd name="T2" fmla="*/ 11 h 22"/>
                    <a:gd name="T3" fmla="*/ 17 h 22"/>
                    <a:gd name="T4" fmla="*/ 22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62" name="Line 1543"/>
                <p:cNvSpPr>
                  <a:spLocks noChangeShapeType="1"/>
                </p:cNvSpPr>
                <p:nvPr/>
              </p:nvSpPr>
              <p:spPr bwMode="auto">
                <a:xfrm>
                  <a:off x="1621" y="2242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63" name="Freeform 1544"/>
                <p:cNvSpPr>
                  <a:spLocks/>
                </p:cNvSpPr>
                <p:nvPr/>
              </p:nvSpPr>
              <p:spPr bwMode="auto">
                <a:xfrm>
                  <a:off x="1621" y="2242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64" name="Freeform 1545"/>
                <p:cNvSpPr>
                  <a:spLocks/>
                </p:cNvSpPr>
                <p:nvPr/>
              </p:nvSpPr>
              <p:spPr bwMode="auto">
                <a:xfrm>
                  <a:off x="1621" y="2237"/>
                  <a:ext cx="6" cy="16"/>
                </a:xfrm>
                <a:custGeom>
                  <a:avLst/>
                  <a:gdLst>
                    <a:gd name="T0" fmla="*/ 0 w 6"/>
                    <a:gd name="T1" fmla="*/ 16 h 16"/>
                    <a:gd name="T2" fmla="*/ 0 w 6"/>
                    <a:gd name="T3" fmla="*/ 11 h 16"/>
                    <a:gd name="T4" fmla="*/ 6 w 6"/>
                    <a:gd name="T5" fmla="*/ 0 h 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6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65" name="Freeform 1546"/>
                <p:cNvSpPr>
                  <a:spLocks/>
                </p:cNvSpPr>
                <p:nvPr/>
              </p:nvSpPr>
              <p:spPr bwMode="auto">
                <a:xfrm>
                  <a:off x="1627" y="2225"/>
                  <a:ext cx="0" cy="12"/>
                </a:xfrm>
                <a:custGeom>
                  <a:avLst/>
                  <a:gdLst>
                    <a:gd name="T0" fmla="*/ 12 h 12"/>
                    <a:gd name="T1" fmla="*/ 6 h 12"/>
                    <a:gd name="T2" fmla="*/ 0 h 1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66" name="Freeform 1547"/>
                <p:cNvSpPr>
                  <a:spLocks/>
                </p:cNvSpPr>
                <p:nvPr/>
              </p:nvSpPr>
              <p:spPr bwMode="auto">
                <a:xfrm>
                  <a:off x="1627" y="2225"/>
                  <a:ext cx="0" cy="23"/>
                </a:xfrm>
                <a:custGeom>
                  <a:avLst/>
                  <a:gdLst>
                    <a:gd name="T0" fmla="*/ 0 h 23"/>
                    <a:gd name="T1" fmla="*/ 6 h 23"/>
                    <a:gd name="T2" fmla="*/ 12 h 23"/>
                    <a:gd name="T3" fmla="*/ 17 h 23"/>
                    <a:gd name="T4" fmla="*/ 23 h 2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7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67" name="Freeform 1548"/>
                <p:cNvSpPr>
                  <a:spLocks/>
                </p:cNvSpPr>
                <p:nvPr/>
              </p:nvSpPr>
              <p:spPr bwMode="auto">
                <a:xfrm>
                  <a:off x="1627" y="2231"/>
                  <a:ext cx="0" cy="17"/>
                </a:xfrm>
                <a:custGeom>
                  <a:avLst/>
                  <a:gdLst>
                    <a:gd name="T0" fmla="*/ 17 h 17"/>
                    <a:gd name="T1" fmla="*/ 17 h 17"/>
                    <a:gd name="T2" fmla="*/ 11 h 17"/>
                    <a:gd name="T3" fmla="*/ 0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68" name="Line 1549"/>
                <p:cNvSpPr>
                  <a:spLocks noChangeShapeType="1"/>
                </p:cNvSpPr>
                <p:nvPr/>
              </p:nvSpPr>
              <p:spPr bwMode="auto">
                <a:xfrm flipV="1">
                  <a:off x="1627" y="2225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69" name="Freeform 1550"/>
                <p:cNvSpPr>
                  <a:spLocks/>
                </p:cNvSpPr>
                <p:nvPr/>
              </p:nvSpPr>
              <p:spPr bwMode="auto">
                <a:xfrm>
                  <a:off x="1627" y="2225"/>
                  <a:ext cx="0" cy="34"/>
                </a:xfrm>
                <a:custGeom>
                  <a:avLst/>
                  <a:gdLst>
                    <a:gd name="T0" fmla="*/ 0 h 34"/>
                    <a:gd name="T1" fmla="*/ 6 h 34"/>
                    <a:gd name="T2" fmla="*/ 17 h 34"/>
                    <a:gd name="T3" fmla="*/ 28 h 34"/>
                    <a:gd name="T4" fmla="*/ 34 h 34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34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7"/>
                      </a:lnTo>
                      <a:lnTo>
                        <a:pt x="0" y="28"/>
                      </a:lnTo>
                      <a:lnTo>
                        <a:pt x="0" y="34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70" name="Freeform 1551"/>
                <p:cNvSpPr>
                  <a:spLocks/>
                </p:cNvSpPr>
                <p:nvPr/>
              </p:nvSpPr>
              <p:spPr bwMode="auto">
                <a:xfrm>
                  <a:off x="1627" y="2237"/>
                  <a:ext cx="5" cy="22"/>
                </a:xfrm>
                <a:custGeom>
                  <a:avLst/>
                  <a:gdLst>
                    <a:gd name="T0" fmla="*/ 0 w 5"/>
                    <a:gd name="T1" fmla="*/ 22 h 22"/>
                    <a:gd name="T2" fmla="*/ 0 w 5"/>
                    <a:gd name="T3" fmla="*/ 22 h 22"/>
                    <a:gd name="T4" fmla="*/ 0 w 5"/>
                    <a:gd name="T5" fmla="*/ 11 h 22"/>
                    <a:gd name="T6" fmla="*/ 5 w 5"/>
                    <a:gd name="T7" fmla="*/ 5 h 22"/>
                    <a:gd name="T8" fmla="*/ 5 w 5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22">
                      <a:moveTo>
                        <a:pt x="0" y="22"/>
                      </a:move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5" y="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71" name="Line 1552"/>
                <p:cNvSpPr>
                  <a:spLocks noChangeShapeType="1"/>
                </p:cNvSpPr>
                <p:nvPr/>
              </p:nvSpPr>
              <p:spPr bwMode="auto">
                <a:xfrm flipV="1">
                  <a:off x="1632" y="2231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72" name="Freeform 1553"/>
                <p:cNvSpPr>
                  <a:spLocks/>
                </p:cNvSpPr>
                <p:nvPr/>
              </p:nvSpPr>
              <p:spPr bwMode="auto">
                <a:xfrm>
                  <a:off x="1632" y="2231"/>
                  <a:ext cx="0" cy="17"/>
                </a:xfrm>
                <a:custGeom>
                  <a:avLst/>
                  <a:gdLst>
                    <a:gd name="T0" fmla="*/ 0 h 17"/>
                    <a:gd name="T1" fmla="*/ 6 h 17"/>
                    <a:gd name="T2" fmla="*/ 11 h 17"/>
                    <a:gd name="T3" fmla="*/ 17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73" name="Freeform 1554"/>
                <p:cNvSpPr>
                  <a:spLocks/>
                </p:cNvSpPr>
                <p:nvPr/>
              </p:nvSpPr>
              <p:spPr bwMode="auto">
                <a:xfrm>
                  <a:off x="1632" y="2231"/>
                  <a:ext cx="0" cy="17"/>
                </a:xfrm>
                <a:custGeom>
                  <a:avLst/>
                  <a:gdLst>
                    <a:gd name="T0" fmla="*/ 17 h 17"/>
                    <a:gd name="T1" fmla="*/ 17 h 17"/>
                    <a:gd name="T2" fmla="*/ 11 h 17"/>
                    <a:gd name="T3" fmla="*/ 0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74" name="Line 1555"/>
                <p:cNvSpPr>
                  <a:spLocks noChangeShapeType="1"/>
                </p:cNvSpPr>
                <p:nvPr/>
              </p:nvSpPr>
              <p:spPr bwMode="auto">
                <a:xfrm>
                  <a:off x="1632" y="2231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75" name="Freeform 1556"/>
                <p:cNvSpPr>
                  <a:spLocks/>
                </p:cNvSpPr>
                <p:nvPr/>
              </p:nvSpPr>
              <p:spPr bwMode="auto">
                <a:xfrm>
                  <a:off x="1632" y="2231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76" name="Freeform 1557"/>
                <p:cNvSpPr>
                  <a:spLocks/>
                </p:cNvSpPr>
                <p:nvPr/>
              </p:nvSpPr>
              <p:spPr bwMode="auto">
                <a:xfrm>
                  <a:off x="1632" y="2237"/>
                  <a:ext cx="6" cy="0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77" name="Line 1558"/>
                <p:cNvSpPr>
                  <a:spLocks noChangeShapeType="1"/>
                </p:cNvSpPr>
                <p:nvPr/>
              </p:nvSpPr>
              <p:spPr bwMode="auto">
                <a:xfrm>
                  <a:off x="1638" y="2237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78" name="Freeform 1559"/>
                <p:cNvSpPr>
                  <a:spLocks/>
                </p:cNvSpPr>
                <p:nvPr/>
              </p:nvSpPr>
              <p:spPr bwMode="auto">
                <a:xfrm>
                  <a:off x="1638" y="2237"/>
                  <a:ext cx="0" cy="27"/>
                </a:xfrm>
                <a:custGeom>
                  <a:avLst/>
                  <a:gdLst>
                    <a:gd name="T0" fmla="*/ 0 h 27"/>
                    <a:gd name="T1" fmla="*/ 5 h 27"/>
                    <a:gd name="T2" fmla="*/ 16 h 27"/>
                    <a:gd name="T3" fmla="*/ 22 h 27"/>
                    <a:gd name="T4" fmla="*/ 27 h 2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7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0" y="2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79" name="Freeform 1560"/>
                <p:cNvSpPr>
                  <a:spLocks/>
                </p:cNvSpPr>
                <p:nvPr/>
              </p:nvSpPr>
              <p:spPr bwMode="auto">
                <a:xfrm>
                  <a:off x="1638" y="2231"/>
                  <a:ext cx="0" cy="33"/>
                </a:xfrm>
                <a:custGeom>
                  <a:avLst/>
                  <a:gdLst>
                    <a:gd name="T0" fmla="*/ 33 h 33"/>
                    <a:gd name="T1" fmla="*/ 28 h 33"/>
                    <a:gd name="T2" fmla="*/ 17 h 33"/>
                    <a:gd name="T3" fmla="*/ 6 h 33"/>
                    <a:gd name="T4" fmla="*/ 0 h 3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33">
                      <a:moveTo>
                        <a:pt x="0" y="33"/>
                      </a:moveTo>
                      <a:lnTo>
                        <a:pt x="0" y="28"/>
                      </a:lnTo>
                      <a:lnTo>
                        <a:pt x="0" y="17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80" name="Line 1561"/>
                <p:cNvSpPr>
                  <a:spLocks noChangeShapeType="1"/>
                </p:cNvSpPr>
                <p:nvPr/>
              </p:nvSpPr>
              <p:spPr bwMode="auto">
                <a:xfrm>
                  <a:off x="1638" y="2231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81" name="Line 1562"/>
                <p:cNvSpPr>
                  <a:spLocks noChangeShapeType="1"/>
                </p:cNvSpPr>
                <p:nvPr/>
              </p:nvSpPr>
              <p:spPr bwMode="auto">
                <a:xfrm>
                  <a:off x="1638" y="2231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82" name="Freeform 1563"/>
                <p:cNvSpPr>
                  <a:spLocks/>
                </p:cNvSpPr>
                <p:nvPr/>
              </p:nvSpPr>
              <p:spPr bwMode="auto">
                <a:xfrm>
                  <a:off x="1638" y="2237"/>
                  <a:ext cx="6" cy="11"/>
                </a:xfrm>
                <a:custGeom>
                  <a:avLst/>
                  <a:gdLst>
                    <a:gd name="T0" fmla="*/ 0 w 6"/>
                    <a:gd name="T1" fmla="*/ 0 h 11"/>
                    <a:gd name="T2" fmla="*/ 0 w 6"/>
                    <a:gd name="T3" fmla="*/ 5 h 11"/>
                    <a:gd name="T4" fmla="*/ 6 w 6"/>
                    <a:gd name="T5" fmla="*/ 11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6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83" name="Freeform 1564"/>
                <p:cNvSpPr>
                  <a:spLocks/>
                </p:cNvSpPr>
                <p:nvPr/>
              </p:nvSpPr>
              <p:spPr bwMode="auto">
                <a:xfrm>
                  <a:off x="1644" y="2237"/>
                  <a:ext cx="0" cy="11"/>
                </a:xfrm>
                <a:custGeom>
                  <a:avLst/>
                  <a:gdLst>
                    <a:gd name="T0" fmla="*/ 11 h 11"/>
                    <a:gd name="T1" fmla="*/ 5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84" name="Freeform 1565"/>
                <p:cNvSpPr>
                  <a:spLocks/>
                </p:cNvSpPr>
                <p:nvPr/>
              </p:nvSpPr>
              <p:spPr bwMode="auto">
                <a:xfrm>
                  <a:off x="1644" y="2237"/>
                  <a:ext cx="0" cy="5"/>
                </a:xfrm>
                <a:custGeom>
                  <a:avLst/>
                  <a:gdLst>
                    <a:gd name="T0" fmla="*/ 0 h 5"/>
                    <a:gd name="T1" fmla="*/ 0 h 5"/>
                    <a:gd name="T2" fmla="*/ 5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85" name="Line 1566"/>
                <p:cNvSpPr>
                  <a:spLocks noChangeShapeType="1"/>
                </p:cNvSpPr>
                <p:nvPr/>
              </p:nvSpPr>
              <p:spPr bwMode="auto">
                <a:xfrm>
                  <a:off x="1644" y="2242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86" name="Line 1567"/>
                <p:cNvSpPr>
                  <a:spLocks noChangeShapeType="1"/>
                </p:cNvSpPr>
                <p:nvPr/>
              </p:nvSpPr>
              <p:spPr bwMode="auto">
                <a:xfrm flipV="1">
                  <a:off x="1644" y="2237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87" name="Freeform 1568"/>
                <p:cNvSpPr>
                  <a:spLocks/>
                </p:cNvSpPr>
                <p:nvPr/>
              </p:nvSpPr>
              <p:spPr bwMode="auto">
                <a:xfrm>
                  <a:off x="1644" y="2237"/>
                  <a:ext cx="0" cy="5"/>
                </a:xfrm>
                <a:custGeom>
                  <a:avLst/>
                  <a:gdLst>
                    <a:gd name="T0" fmla="*/ 0 h 5"/>
                    <a:gd name="T1" fmla="*/ 0 h 5"/>
                    <a:gd name="T2" fmla="*/ 5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88" name="Freeform 1569"/>
                <p:cNvSpPr>
                  <a:spLocks/>
                </p:cNvSpPr>
                <p:nvPr/>
              </p:nvSpPr>
              <p:spPr bwMode="auto">
                <a:xfrm>
                  <a:off x="1644" y="2242"/>
                  <a:ext cx="5" cy="6"/>
                </a:xfrm>
                <a:custGeom>
                  <a:avLst/>
                  <a:gdLst>
                    <a:gd name="T0" fmla="*/ 0 w 5"/>
                    <a:gd name="T1" fmla="*/ 0 h 6"/>
                    <a:gd name="T2" fmla="*/ 0 w 5"/>
                    <a:gd name="T3" fmla="*/ 6 h 6"/>
                    <a:gd name="T4" fmla="*/ 5 w 5"/>
                    <a:gd name="T5" fmla="*/ 6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5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89" name="Line 1570"/>
                <p:cNvSpPr>
                  <a:spLocks noChangeShapeType="1"/>
                </p:cNvSpPr>
                <p:nvPr/>
              </p:nvSpPr>
              <p:spPr bwMode="auto">
                <a:xfrm>
                  <a:off x="1649" y="2248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90" name="Freeform 1571"/>
                <p:cNvSpPr>
                  <a:spLocks/>
                </p:cNvSpPr>
                <p:nvPr/>
              </p:nvSpPr>
              <p:spPr bwMode="auto">
                <a:xfrm>
                  <a:off x="1649" y="2231"/>
                  <a:ext cx="0" cy="17"/>
                </a:xfrm>
                <a:custGeom>
                  <a:avLst/>
                  <a:gdLst>
                    <a:gd name="T0" fmla="*/ 17 h 17"/>
                    <a:gd name="T1" fmla="*/ 6 h 17"/>
                    <a:gd name="T2" fmla="*/ 0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91" name="Freeform 1572"/>
                <p:cNvSpPr>
                  <a:spLocks/>
                </p:cNvSpPr>
                <p:nvPr/>
              </p:nvSpPr>
              <p:spPr bwMode="auto">
                <a:xfrm>
                  <a:off x="1649" y="2231"/>
                  <a:ext cx="0" cy="11"/>
                </a:xfrm>
                <a:custGeom>
                  <a:avLst/>
                  <a:gdLst>
                    <a:gd name="T0" fmla="*/ 0 h 11"/>
                    <a:gd name="T1" fmla="*/ 0 h 11"/>
                    <a:gd name="T2" fmla="*/ 6 h 11"/>
                    <a:gd name="T3" fmla="*/ 11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92" name="Freeform 1573"/>
                <p:cNvSpPr>
                  <a:spLocks/>
                </p:cNvSpPr>
                <p:nvPr/>
              </p:nvSpPr>
              <p:spPr bwMode="auto">
                <a:xfrm>
                  <a:off x="1649" y="2225"/>
                  <a:ext cx="0" cy="17"/>
                </a:xfrm>
                <a:custGeom>
                  <a:avLst/>
                  <a:gdLst>
                    <a:gd name="T0" fmla="*/ 17 h 17"/>
                    <a:gd name="T1" fmla="*/ 12 h 17"/>
                    <a:gd name="T2" fmla="*/ 6 h 17"/>
                    <a:gd name="T3" fmla="*/ 0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93" name="Freeform 1574"/>
                <p:cNvSpPr>
                  <a:spLocks/>
                </p:cNvSpPr>
                <p:nvPr/>
              </p:nvSpPr>
              <p:spPr bwMode="auto">
                <a:xfrm>
                  <a:off x="1649" y="2225"/>
                  <a:ext cx="0" cy="28"/>
                </a:xfrm>
                <a:custGeom>
                  <a:avLst/>
                  <a:gdLst>
                    <a:gd name="T0" fmla="*/ 0 h 28"/>
                    <a:gd name="T1" fmla="*/ 6 h 28"/>
                    <a:gd name="T2" fmla="*/ 17 h 28"/>
                    <a:gd name="T3" fmla="*/ 23 h 28"/>
                    <a:gd name="T4" fmla="*/ 28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7"/>
                      </a:lnTo>
                      <a:lnTo>
                        <a:pt x="0" y="23"/>
                      </a:lnTo>
                      <a:lnTo>
                        <a:pt x="0" y="28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94" name="Freeform 1575"/>
                <p:cNvSpPr>
                  <a:spLocks/>
                </p:cNvSpPr>
                <p:nvPr/>
              </p:nvSpPr>
              <p:spPr bwMode="auto">
                <a:xfrm>
                  <a:off x="1649" y="2225"/>
                  <a:ext cx="6" cy="28"/>
                </a:xfrm>
                <a:custGeom>
                  <a:avLst/>
                  <a:gdLst>
                    <a:gd name="T0" fmla="*/ 0 w 6"/>
                    <a:gd name="T1" fmla="*/ 28 h 28"/>
                    <a:gd name="T2" fmla="*/ 0 w 6"/>
                    <a:gd name="T3" fmla="*/ 23 h 28"/>
                    <a:gd name="T4" fmla="*/ 0 w 6"/>
                    <a:gd name="T5" fmla="*/ 12 h 28"/>
                    <a:gd name="T6" fmla="*/ 6 w 6"/>
                    <a:gd name="T7" fmla="*/ 6 h 28"/>
                    <a:gd name="T8" fmla="*/ 6 w 6"/>
                    <a:gd name="T9" fmla="*/ 0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28">
                      <a:moveTo>
                        <a:pt x="0" y="28"/>
                      </a:moveTo>
                      <a:lnTo>
                        <a:pt x="0" y="23"/>
                      </a:lnTo>
                      <a:lnTo>
                        <a:pt x="0" y="12"/>
                      </a:lnTo>
                      <a:lnTo>
                        <a:pt x="6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95" name="Freeform 1576"/>
                <p:cNvSpPr>
                  <a:spLocks/>
                </p:cNvSpPr>
                <p:nvPr/>
              </p:nvSpPr>
              <p:spPr bwMode="auto">
                <a:xfrm>
                  <a:off x="1655" y="2225"/>
                  <a:ext cx="0" cy="28"/>
                </a:xfrm>
                <a:custGeom>
                  <a:avLst/>
                  <a:gdLst>
                    <a:gd name="T0" fmla="*/ 0 h 28"/>
                    <a:gd name="T1" fmla="*/ 6 h 28"/>
                    <a:gd name="T2" fmla="*/ 12 h 28"/>
                    <a:gd name="T3" fmla="*/ 23 h 28"/>
                    <a:gd name="T4" fmla="*/ 28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23"/>
                      </a:lnTo>
                      <a:lnTo>
                        <a:pt x="0" y="28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96" name="Line 1577"/>
                <p:cNvSpPr>
                  <a:spLocks noChangeShapeType="1"/>
                </p:cNvSpPr>
                <p:nvPr/>
              </p:nvSpPr>
              <p:spPr bwMode="auto">
                <a:xfrm>
                  <a:off x="1655" y="2253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97" name="Freeform 1578"/>
                <p:cNvSpPr>
                  <a:spLocks/>
                </p:cNvSpPr>
                <p:nvPr/>
              </p:nvSpPr>
              <p:spPr bwMode="auto">
                <a:xfrm>
                  <a:off x="1655" y="2248"/>
                  <a:ext cx="0" cy="11"/>
                </a:xfrm>
                <a:custGeom>
                  <a:avLst/>
                  <a:gdLst>
                    <a:gd name="T0" fmla="*/ 11 h 11"/>
                    <a:gd name="T1" fmla="*/ 5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98" name="Freeform 1579"/>
                <p:cNvSpPr>
                  <a:spLocks/>
                </p:cNvSpPr>
                <p:nvPr/>
              </p:nvSpPr>
              <p:spPr bwMode="auto">
                <a:xfrm>
                  <a:off x="1655" y="2237"/>
                  <a:ext cx="0" cy="11"/>
                </a:xfrm>
                <a:custGeom>
                  <a:avLst/>
                  <a:gdLst>
                    <a:gd name="T0" fmla="*/ 11 h 11"/>
                    <a:gd name="T1" fmla="*/ 5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99" name="Freeform 1580"/>
                <p:cNvSpPr>
                  <a:spLocks/>
                </p:cNvSpPr>
                <p:nvPr/>
              </p:nvSpPr>
              <p:spPr bwMode="auto">
                <a:xfrm>
                  <a:off x="1655" y="2237"/>
                  <a:ext cx="0" cy="11"/>
                </a:xfrm>
                <a:custGeom>
                  <a:avLst/>
                  <a:gdLst>
                    <a:gd name="T0" fmla="*/ 0 h 11"/>
                    <a:gd name="T1" fmla="*/ 5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00" name="Freeform 1581"/>
                <p:cNvSpPr>
                  <a:spLocks/>
                </p:cNvSpPr>
                <p:nvPr/>
              </p:nvSpPr>
              <p:spPr bwMode="auto">
                <a:xfrm>
                  <a:off x="1655" y="2242"/>
                  <a:ext cx="5" cy="6"/>
                </a:xfrm>
                <a:custGeom>
                  <a:avLst/>
                  <a:gdLst>
                    <a:gd name="T0" fmla="*/ 0 w 5"/>
                    <a:gd name="T1" fmla="*/ 6 h 6"/>
                    <a:gd name="T2" fmla="*/ 0 w 5"/>
                    <a:gd name="T3" fmla="*/ 0 h 6"/>
                    <a:gd name="T4" fmla="*/ 5 w 5"/>
                    <a:gd name="T5" fmla="*/ 0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01" name="Freeform 1582"/>
                <p:cNvSpPr>
                  <a:spLocks/>
                </p:cNvSpPr>
                <p:nvPr/>
              </p:nvSpPr>
              <p:spPr bwMode="auto">
                <a:xfrm>
                  <a:off x="1660" y="2242"/>
                  <a:ext cx="0" cy="11"/>
                </a:xfrm>
                <a:custGeom>
                  <a:avLst/>
                  <a:gdLst>
                    <a:gd name="T0" fmla="*/ 0 h 11"/>
                    <a:gd name="T1" fmla="*/ 0 h 11"/>
                    <a:gd name="T2" fmla="*/ 6 h 11"/>
                    <a:gd name="T3" fmla="*/ 11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02" name="Freeform 1583"/>
                <p:cNvSpPr>
                  <a:spLocks/>
                </p:cNvSpPr>
                <p:nvPr/>
              </p:nvSpPr>
              <p:spPr bwMode="auto">
                <a:xfrm>
                  <a:off x="1660" y="2231"/>
                  <a:ext cx="0" cy="22"/>
                </a:xfrm>
                <a:custGeom>
                  <a:avLst/>
                  <a:gdLst>
                    <a:gd name="T0" fmla="*/ 22 h 22"/>
                    <a:gd name="T1" fmla="*/ 17 h 22"/>
                    <a:gd name="T2" fmla="*/ 11 h 22"/>
                    <a:gd name="T3" fmla="*/ 6 h 22"/>
                    <a:gd name="T4" fmla="*/ 0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03" name="Line 1584"/>
                <p:cNvSpPr>
                  <a:spLocks noChangeShapeType="1"/>
                </p:cNvSpPr>
                <p:nvPr/>
              </p:nvSpPr>
              <p:spPr bwMode="auto">
                <a:xfrm>
                  <a:off x="1660" y="2231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04" name="Line 1585"/>
                <p:cNvSpPr>
                  <a:spLocks noChangeShapeType="1"/>
                </p:cNvSpPr>
                <p:nvPr/>
              </p:nvSpPr>
              <p:spPr bwMode="auto">
                <a:xfrm flipV="1">
                  <a:off x="1660" y="2225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05" name="Freeform 1586"/>
                <p:cNvSpPr>
                  <a:spLocks/>
                </p:cNvSpPr>
                <p:nvPr/>
              </p:nvSpPr>
              <p:spPr bwMode="auto">
                <a:xfrm>
                  <a:off x="1660" y="2225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06" name="Freeform 1587"/>
                <p:cNvSpPr>
                  <a:spLocks/>
                </p:cNvSpPr>
                <p:nvPr/>
              </p:nvSpPr>
              <p:spPr bwMode="auto">
                <a:xfrm>
                  <a:off x="1660" y="2231"/>
                  <a:ext cx="6" cy="11"/>
                </a:xfrm>
                <a:custGeom>
                  <a:avLst/>
                  <a:gdLst>
                    <a:gd name="T0" fmla="*/ 0 w 6"/>
                    <a:gd name="T1" fmla="*/ 0 h 11"/>
                    <a:gd name="T2" fmla="*/ 0 w 6"/>
                    <a:gd name="T3" fmla="*/ 6 h 11"/>
                    <a:gd name="T4" fmla="*/ 6 w 6"/>
                    <a:gd name="T5" fmla="*/ 11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07" name="Freeform 1588"/>
                <p:cNvSpPr>
                  <a:spLocks/>
                </p:cNvSpPr>
                <p:nvPr/>
              </p:nvSpPr>
              <p:spPr bwMode="auto">
                <a:xfrm>
                  <a:off x="1666" y="2220"/>
                  <a:ext cx="0" cy="22"/>
                </a:xfrm>
                <a:custGeom>
                  <a:avLst/>
                  <a:gdLst>
                    <a:gd name="T0" fmla="*/ 22 h 22"/>
                    <a:gd name="T1" fmla="*/ 17 h 22"/>
                    <a:gd name="T2" fmla="*/ 11 h 22"/>
                    <a:gd name="T3" fmla="*/ 5 h 22"/>
                    <a:gd name="T4" fmla="*/ 0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08" name="Freeform 1589"/>
                <p:cNvSpPr>
                  <a:spLocks/>
                </p:cNvSpPr>
                <p:nvPr/>
              </p:nvSpPr>
              <p:spPr bwMode="auto">
                <a:xfrm>
                  <a:off x="1666" y="2220"/>
                  <a:ext cx="0" cy="11"/>
                </a:xfrm>
                <a:custGeom>
                  <a:avLst/>
                  <a:gdLst>
                    <a:gd name="T0" fmla="*/ 0 h 11"/>
                    <a:gd name="T1" fmla="*/ 0 h 11"/>
                    <a:gd name="T2" fmla="*/ 5 h 11"/>
                    <a:gd name="T3" fmla="*/ 11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09" name="Line 1590"/>
                <p:cNvSpPr>
                  <a:spLocks noChangeShapeType="1"/>
                </p:cNvSpPr>
                <p:nvPr/>
              </p:nvSpPr>
              <p:spPr bwMode="auto">
                <a:xfrm>
                  <a:off x="1666" y="2231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10" name="Freeform 1591"/>
                <p:cNvSpPr>
                  <a:spLocks/>
                </p:cNvSpPr>
                <p:nvPr/>
              </p:nvSpPr>
              <p:spPr bwMode="auto">
                <a:xfrm>
                  <a:off x="1666" y="2231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11" name="Freeform 1592"/>
                <p:cNvSpPr>
                  <a:spLocks/>
                </p:cNvSpPr>
                <p:nvPr/>
              </p:nvSpPr>
              <p:spPr bwMode="auto">
                <a:xfrm>
                  <a:off x="1666" y="2231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12" name="Freeform 1593"/>
                <p:cNvSpPr>
                  <a:spLocks/>
                </p:cNvSpPr>
                <p:nvPr/>
              </p:nvSpPr>
              <p:spPr bwMode="auto">
                <a:xfrm>
                  <a:off x="1666" y="2225"/>
                  <a:ext cx="5" cy="6"/>
                </a:xfrm>
                <a:custGeom>
                  <a:avLst/>
                  <a:gdLst>
                    <a:gd name="T0" fmla="*/ 0 w 5"/>
                    <a:gd name="T1" fmla="*/ 6 h 6"/>
                    <a:gd name="T2" fmla="*/ 0 w 5"/>
                    <a:gd name="T3" fmla="*/ 0 h 6"/>
                    <a:gd name="T4" fmla="*/ 5 w 5"/>
                    <a:gd name="T5" fmla="*/ 0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13" name="Line 1594"/>
                <p:cNvSpPr>
                  <a:spLocks noChangeShapeType="1"/>
                </p:cNvSpPr>
                <p:nvPr/>
              </p:nvSpPr>
              <p:spPr bwMode="auto">
                <a:xfrm flipV="1">
                  <a:off x="1671" y="2220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14" name="Freeform 1595"/>
                <p:cNvSpPr>
                  <a:spLocks/>
                </p:cNvSpPr>
                <p:nvPr/>
              </p:nvSpPr>
              <p:spPr bwMode="auto">
                <a:xfrm>
                  <a:off x="1671" y="2220"/>
                  <a:ext cx="0" cy="5"/>
                </a:xfrm>
                <a:custGeom>
                  <a:avLst/>
                  <a:gdLst>
                    <a:gd name="T0" fmla="*/ 0 h 5"/>
                    <a:gd name="T1" fmla="*/ 0 h 5"/>
                    <a:gd name="T2" fmla="*/ 5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15" name="Line 1596"/>
                <p:cNvSpPr>
                  <a:spLocks noChangeShapeType="1"/>
                </p:cNvSpPr>
                <p:nvPr/>
              </p:nvSpPr>
              <p:spPr bwMode="auto">
                <a:xfrm>
                  <a:off x="1671" y="2225"/>
                  <a:ext cx="1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16" name="Line 1597"/>
                <p:cNvSpPr>
                  <a:spLocks noChangeShapeType="1"/>
                </p:cNvSpPr>
                <p:nvPr/>
              </p:nvSpPr>
              <p:spPr bwMode="auto">
                <a:xfrm>
                  <a:off x="1671" y="2231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5542" name="Group 1799"/>
              <p:cNvGrpSpPr>
                <a:grpSpLocks/>
              </p:cNvGrpSpPr>
              <p:nvPr/>
            </p:nvGrpSpPr>
            <p:grpSpPr bwMode="auto">
              <a:xfrm>
                <a:off x="1671" y="1870"/>
                <a:ext cx="184" cy="389"/>
                <a:chOff x="1671" y="1870"/>
                <a:chExt cx="184" cy="389"/>
              </a:xfrm>
            </p:grpSpPr>
            <p:sp>
              <p:nvSpPr>
                <p:cNvPr id="7017" name="Line 1599"/>
                <p:cNvSpPr>
                  <a:spLocks noChangeShapeType="1"/>
                </p:cNvSpPr>
                <p:nvPr/>
              </p:nvSpPr>
              <p:spPr bwMode="auto">
                <a:xfrm flipV="1">
                  <a:off x="1671" y="2225"/>
                  <a:ext cx="1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18" name="Freeform 1600"/>
                <p:cNvSpPr>
                  <a:spLocks/>
                </p:cNvSpPr>
                <p:nvPr/>
              </p:nvSpPr>
              <p:spPr bwMode="auto">
                <a:xfrm>
                  <a:off x="1671" y="2214"/>
                  <a:ext cx="6" cy="11"/>
                </a:xfrm>
                <a:custGeom>
                  <a:avLst/>
                  <a:gdLst>
                    <a:gd name="T0" fmla="*/ 0 w 6"/>
                    <a:gd name="T1" fmla="*/ 11 h 11"/>
                    <a:gd name="T2" fmla="*/ 0 w 6"/>
                    <a:gd name="T3" fmla="*/ 6 h 11"/>
                    <a:gd name="T4" fmla="*/ 6 w 6"/>
                    <a:gd name="T5" fmla="*/ 0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19" name="Freeform 1601"/>
                <p:cNvSpPr>
                  <a:spLocks/>
                </p:cNvSpPr>
                <p:nvPr/>
              </p:nvSpPr>
              <p:spPr bwMode="auto">
                <a:xfrm>
                  <a:off x="1677" y="2214"/>
                  <a:ext cx="0" cy="17"/>
                </a:xfrm>
                <a:custGeom>
                  <a:avLst/>
                  <a:gdLst>
                    <a:gd name="T0" fmla="*/ 0 h 17"/>
                    <a:gd name="T1" fmla="*/ 6 h 17"/>
                    <a:gd name="T2" fmla="*/ 11 h 17"/>
                    <a:gd name="T3" fmla="*/ 17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20" name="Freeform 1602"/>
                <p:cNvSpPr>
                  <a:spLocks/>
                </p:cNvSpPr>
                <p:nvPr/>
              </p:nvSpPr>
              <p:spPr bwMode="auto">
                <a:xfrm>
                  <a:off x="1677" y="2209"/>
                  <a:ext cx="0" cy="22"/>
                </a:xfrm>
                <a:custGeom>
                  <a:avLst/>
                  <a:gdLst>
                    <a:gd name="T0" fmla="*/ 22 h 22"/>
                    <a:gd name="T1" fmla="*/ 16 h 22"/>
                    <a:gd name="T2" fmla="*/ 11 h 22"/>
                    <a:gd name="T3" fmla="*/ 5 h 22"/>
                    <a:gd name="T4" fmla="*/ 0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21" name="Freeform 1603"/>
                <p:cNvSpPr>
                  <a:spLocks/>
                </p:cNvSpPr>
                <p:nvPr/>
              </p:nvSpPr>
              <p:spPr bwMode="auto">
                <a:xfrm>
                  <a:off x="1677" y="2209"/>
                  <a:ext cx="0" cy="16"/>
                </a:xfrm>
                <a:custGeom>
                  <a:avLst/>
                  <a:gdLst>
                    <a:gd name="T0" fmla="*/ 0 h 16"/>
                    <a:gd name="T1" fmla="*/ 0 h 16"/>
                    <a:gd name="T2" fmla="*/ 5 h 16"/>
                    <a:gd name="T3" fmla="*/ 16 h 16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22" name="Freeform 1604"/>
                <p:cNvSpPr>
                  <a:spLocks/>
                </p:cNvSpPr>
                <p:nvPr/>
              </p:nvSpPr>
              <p:spPr bwMode="auto">
                <a:xfrm>
                  <a:off x="1677" y="2203"/>
                  <a:ext cx="0" cy="22"/>
                </a:xfrm>
                <a:custGeom>
                  <a:avLst/>
                  <a:gdLst>
                    <a:gd name="T0" fmla="*/ 22 h 22"/>
                    <a:gd name="T1" fmla="*/ 17 h 22"/>
                    <a:gd name="T2" fmla="*/ 11 h 22"/>
                    <a:gd name="T3" fmla="*/ 6 h 22"/>
                    <a:gd name="T4" fmla="*/ 0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23" name="Freeform 1605"/>
                <p:cNvSpPr>
                  <a:spLocks/>
                </p:cNvSpPr>
                <p:nvPr/>
              </p:nvSpPr>
              <p:spPr bwMode="auto">
                <a:xfrm>
                  <a:off x="1677" y="2203"/>
                  <a:ext cx="0" cy="11"/>
                </a:xfrm>
                <a:custGeom>
                  <a:avLst/>
                  <a:gdLst>
                    <a:gd name="T0" fmla="*/ 0 h 11"/>
                    <a:gd name="T1" fmla="*/ 0 h 11"/>
                    <a:gd name="T2" fmla="*/ 6 h 11"/>
                    <a:gd name="T3" fmla="*/ 11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24" name="Freeform 1606"/>
                <p:cNvSpPr>
                  <a:spLocks/>
                </p:cNvSpPr>
                <p:nvPr/>
              </p:nvSpPr>
              <p:spPr bwMode="auto">
                <a:xfrm>
                  <a:off x="1677" y="2214"/>
                  <a:ext cx="5" cy="0"/>
                </a:xfrm>
                <a:custGeom>
                  <a:avLst/>
                  <a:gdLst>
                    <a:gd name="T0" fmla="*/ 0 w 5"/>
                    <a:gd name="T1" fmla="*/ 0 w 5"/>
                    <a:gd name="T2" fmla="*/ 5 w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25" name="Freeform 1607"/>
                <p:cNvSpPr>
                  <a:spLocks/>
                </p:cNvSpPr>
                <p:nvPr/>
              </p:nvSpPr>
              <p:spPr bwMode="auto">
                <a:xfrm>
                  <a:off x="1682" y="2187"/>
                  <a:ext cx="0" cy="27"/>
                </a:xfrm>
                <a:custGeom>
                  <a:avLst/>
                  <a:gdLst>
                    <a:gd name="T0" fmla="*/ 27 h 27"/>
                    <a:gd name="T1" fmla="*/ 22 h 27"/>
                    <a:gd name="T2" fmla="*/ 11 h 27"/>
                    <a:gd name="T3" fmla="*/ 5 h 27"/>
                    <a:gd name="T4" fmla="*/ 0 h 2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7">
                      <a:moveTo>
                        <a:pt x="0" y="27"/>
                      </a:move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26" name="Freeform 1608"/>
                <p:cNvSpPr>
                  <a:spLocks/>
                </p:cNvSpPr>
                <p:nvPr/>
              </p:nvSpPr>
              <p:spPr bwMode="auto">
                <a:xfrm>
                  <a:off x="1682" y="2187"/>
                  <a:ext cx="0" cy="27"/>
                </a:xfrm>
                <a:custGeom>
                  <a:avLst/>
                  <a:gdLst>
                    <a:gd name="T0" fmla="*/ 0 h 27"/>
                    <a:gd name="T1" fmla="*/ 5 h 27"/>
                    <a:gd name="T2" fmla="*/ 11 h 27"/>
                    <a:gd name="T3" fmla="*/ 22 h 27"/>
                    <a:gd name="T4" fmla="*/ 27 h 2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7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22"/>
                      </a:lnTo>
                      <a:lnTo>
                        <a:pt x="0" y="2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27" name="Line 1609"/>
                <p:cNvSpPr>
                  <a:spLocks noChangeShapeType="1"/>
                </p:cNvSpPr>
                <p:nvPr/>
              </p:nvSpPr>
              <p:spPr bwMode="auto">
                <a:xfrm>
                  <a:off x="1682" y="2214"/>
                  <a:ext cx="1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28" name="Freeform 1610"/>
                <p:cNvSpPr>
                  <a:spLocks/>
                </p:cNvSpPr>
                <p:nvPr/>
              </p:nvSpPr>
              <p:spPr bwMode="auto">
                <a:xfrm>
                  <a:off x="1682" y="2203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29" name="Freeform 1611"/>
                <p:cNvSpPr>
                  <a:spLocks/>
                </p:cNvSpPr>
                <p:nvPr/>
              </p:nvSpPr>
              <p:spPr bwMode="auto">
                <a:xfrm>
                  <a:off x="1682" y="2203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30" name="Freeform 1612"/>
                <p:cNvSpPr>
                  <a:spLocks/>
                </p:cNvSpPr>
                <p:nvPr/>
              </p:nvSpPr>
              <p:spPr bwMode="auto">
                <a:xfrm>
                  <a:off x="1682" y="2198"/>
                  <a:ext cx="6" cy="11"/>
                </a:xfrm>
                <a:custGeom>
                  <a:avLst/>
                  <a:gdLst>
                    <a:gd name="T0" fmla="*/ 0 w 6"/>
                    <a:gd name="T1" fmla="*/ 11 h 11"/>
                    <a:gd name="T2" fmla="*/ 0 w 6"/>
                    <a:gd name="T3" fmla="*/ 5 h 11"/>
                    <a:gd name="T4" fmla="*/ 6 w 6"/>
                    <a:gd name="T5" fmla="*/ 0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31" name="Freeform 1613"/>
                <p:cNvSpPr>
                  <a:spLocks/>
                </p:cNvSpPr>
                <p:nvPr/>
              </p:nvSpPr>
              <p:spPr bwMode="auto">
                <a:xfrm>
                  <a:off x="1688" y="2198"/>
                  <a:ext cx="0" cy="5"/>
                </a:xfrm>
                <a:custGeom>
                  <a:avLst/>
                  <a:gdLst>
                    <a:gd name="T0" fmla="*/ 0 h 5"/>
                    <a:gd name="T1" fmla="*/ 0 h 5"/>
                    <a:gd name="T2" fmla="*/ 5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32" name="Freeform 1614"/>
                <p:cNvSpPr>
                  <a:spLocks/>
                </p:cNvSpPr>
                <p:nvPr/>
              </p:nvSpPr>
              <p:spPr bwMode="auto">
                <a:xfrm>
                  <a:off x="1688" y="2192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33" name="Freeform 1615"/>
                <p:cNvSpPr>
                  <a:spLocks/>
                </p:cNvSpPr>
                <p:nvPr/>
              </p:nvSpPr>
              <p:spPr bwMode="auto">
                <a:xfrm>
                  <a:off x="1688" y="2192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34" name="Freeform 1616"/>
                <p:cNvSpPr>
                  <a:spLocks/>
                </p:cNvSpPr>
                <p:nvPr/>
              </p:nvSpPr>
              <p:spPr bwMode="auto">
                <a:xfrm>
                  <a:off x="1688" y="2198"/>
                  <a:ext cx="0" cy="16"/>
                </a:xfrm>
                <a:custGeom>
                  <a:avLst/>
                  <a:gdLst>
                    <a:gd name="T0" fmla="*/ 0 h 16"/>
                    <a:gd name="T1" fmla="*/ 5 h 16"/>
                    <a:gd name="T2" fmla="*/ 16 h 1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6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35" name="Line 1617"/>
                <p:cNvSpPr>
                  <a:spLocks noChangeShapeType="1"/>
                </p:cNvSpPr>
                <p:nvPr/>
              </p:nvSpPr>
              <p:spPr bwMode="auto">
                <a:xfrm>
                  <a:off x="1688" y="2214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36" name="Freeform 1618"/>
                <p:cNvSpPr>
                  <a:spLocks/>
                </p:cNvSpPr>
                <p:nvPr/>
              </p:nvSpPr>
              <p:spPr bwMode="auto">
                <a:xfrm>
                  <a:off x="1688" y="2214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6 h 6"/>
                    <a:gd name="T4" fmla="*/ 6 w 6"/>
                    <a:gd name="T5" fmla="*/ 0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37" name="Line 1619"/>
                <p:cNvSpPr>
                  <a:spLocks noChangeShapeType="1"/>
                </p:cNvSpPr>
                <p:nvPr/>
              </p:nvSpPr>
              <p:spPr bwMode="auto">
                <a:xfrm>
                  <a:off x="1694" y="2214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38" name="Freeform 1620"/>
                <p:cNvSpPr>
                  <a:spLocks/>
                </p:cNvSpPr>
                <p:nvPr/>
              </p:nvSpPr>
              <p:spPr bwMode="auto">
                <a:xfrm>
                  <a:off x="1694" y="2192"/>
                  <a:ext cx="0" cy="22"/>
                </a:xfrm>
                <a:custGeom>
                  <a:avLst/>
                  <a:gdLst>
                    <a:gd name="T0" fmla="*/ 22 h 22"/>
                    <a:gd name="T1" fmla="*/ 17 h 22"/>
                    <a:gd name="T2" fmla="*/ 11 h 22"/>
                    <a:gd name="T3" fmla="*/ 0 h 22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39" name="Freeform 1621"/>
                <p:cNvSpPr>
                  <a:spLocks/>
                </p:cNvSpPr>
                <p:nvPr/>
              </p:nvSpPr>
              <p:spPr bwMode="auto">
                <a:xfrm>
                  <a:off x="1694" y="2192"/>
                  <a:ext cx="0" cy="39"/>
                </a:xfrm>
                <a:custGeom>
                  <a:avLst/>
                  <a:gdLst>
                    <a:gd name="T0" fmla="*/ 0 h 39"/>
                    <a:gd name="T1" fmla="*/ 6 h 39"/>
                    <a:gd name="T2" fmla="*/ 17 h 39"/>
                    <a:gd name="T3" fmla="*/ 33 h 39"/>
                    <a:gd name="T4" fmla="*/ 39 h 39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39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7"/>
                      </a:lnTo>
                      <a:lnTo>
                        <a:pt x="0" y="33"/>
                      </a:lnTo>
                      <a:lnTo>
                        <a:pt x="0" y="39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40" name="Freeform 1622"/>
                <p:cNvSpPr>
                  <a:spLocks/>
                </p:cNvSpPr>
                <p:nvPr/>
              </p:nvSpPr>
              <p:spPr bwMode="auto">
                <a:xfrm>
                  <a:off x="1694" y="2214"/>
                  <a:ext cx="0" cy="17"/>
                </a:xfrm>
                <a:custGeom>
                  <a:avLst/>
                  <a:gdLst>
                    <a:gd name="T0" fmla="*/ 17 h 17"/>
                    <a:gd name="T1" fmla="*/ 17 h 17"/>
                    <a:gd name="T2" fmla="*/ 11 h 17"/>
                    <a:gd name="T3" fmla="*/ 6 h 17"/>
                    <a:gd name="T4" fmla="*/ 0 h 1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41" name="Freeform 1623"/>
                <p:cNvSpPr>
                  <a:spLocks/>
                </p:cNvSpPr>
                <p:nvPr/>
              </p:nvSpPr>
              <p:spPr bwMode="auto">
                <a:xfrm>
                  <a:off x="1694" y="2214"/>
                  <a:ext cx="0" cy="17"/>
                </a:xfrm>
                <a:custGeom>
                  <a:avLst/>
                  <a:gdLst>
                    <a:gd name="T0" fmla="*/ 0 h 17"/>
                    <a:gd name="T1" fmla="*/ 0 h 17"/>
                    <a:gd name="T2" fmla="*/ 6 h 17"/>
                    <a:gd name="T3" fmla="*/ 17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42" name="Freeform 1624"/>
                <p:cNvSpPr>
                  <a:spLocks/>
                </p:cNvSpPr>
                <p:nvPr/>
              </p:nvSpPr>
              <p:spPr bwMode="auto">
                <a:xfrm>
                  <a:off x="1694" y="2231"/>
                  <a:ext cx="5" cy="0"/>
                </a:xfrm>
                <a:custGeom>
                  <a:avLst/>
                  <a:gdLst>
                    <a:gd name="T0" fmla="*/ 0 w 5"/>
                    <a:gd name="T1" fmla="*/ 0 w 5"/>
                    <a:gd name="T2" fmla="*/ 5 w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43" name="Line 1625"/>
                <p:cNvSpPr>
                  <a:spLocks noChangeShapeType="1"/>
                </p:cNvSpPr>
                <p:nvPr/>
              </p:nvSpPr>
              <p:spPr bwMode="auto">
                <a:xfrm>
                  <a:off x="1699" y="2231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44" name="Line 1626"/>
                <p:cNvSpPr>
                  <a:spLocks noChangeShapeType="1"/>
                </p:cNvSpPr>
                <p:nvPr/>
              </p:nvSpPr>
              <p:spPr bwMode="auto">
                <a:xfrm flipV="1">
                  <a:off x="1699" y="2225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45" name="Freeform 1627"/>
                <p:cNvSpPr>
                  <a:spLocks/>
                </p:cNvSpPr>
                <p:nvPr/>
              </p:nvSpPr>
              <p:spPr bwMode="auto">
                <a:xfrm>
                  <a:off x="1699" y="2225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46" name="Line 1628"/>
                <p:cNvSpPr>
                  <a:spLocks noChangeShapeType="1"/>
                </p:cNvSpPr>
                <p:nvPr/>
              </p:nvSpPr>
              <p:spPr bwMode="auto">
                <a:xfrm>
                  <a:off x="1699" y="2231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47" name="Freeform 1629"/>
                <p:cNvSpPr>
                  <a:spLocks/>
                </p:cNvSpPr>
                <p:nvPr/>
              </p:nvSpPr>
              <p:spPr bwMode="auto">
                <a:xfrm>
                  <a:off x="1699" y="2220"/>
                  <a:ext cx="0" cy="11"/>
                </a:xfrm>
                <a:custGeom>
                  <a:avLst/>
                  <a:gdLst>
                    <a:gd name="T0" fmla="*/ 11 h 11"/>
                    <a:gd name="T1" fmla="*/ 5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48" name="Freeform 1630"/>
                <p:cNvSpPr>
                  <a:spLocks/>
                </p:cNvSpPr>
                <p:nvPr/>
              </p:nvSpPr>
              <p:spPr bwMode="auto">
                <a:xfrm>
                  <a:off x="1699" y="2220"/>
                  <a:ext cx="6" cy="11"/>
                </a:xfrm>
                <a:custGeom>
                  <a:avLst/>
                  <a:gdLst>
                    <a:gd name="T0" fmla="*/ 0 w 6"/>
                    <a:gd name="T1" fmla="*/ 0 h 11"/>
                    <a:gd name="T2" fmla="*/ 0 w 6"/>
                    <a:gd name="T3" fmla="*/ 5 h 11"/>
                    <a:gd name="T4" fmla="*/ 6 w 6"/>
                    <a:gd name="T5" fmla="*/ 11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6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49" name="Line 1631"/>
                <p:cNvSpPr>
                  <a:spLocks noChangeShapeType="1"/>
                </p:cNvSpPr>
                <p:nvPr/>
              </p:nvSpPr>
              <p:spPr bwMode="auto">
                <a:xfrm>
                  <a:off x="1705" y="2231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50" name="Line 1632"/>
                <p:cNvSpPr>
                  <a:spLocks noChangeShapeType="1"/>
                </p:cNvSpPr>
                <p:nvPr/>
              </p:nvSpPr>
              <p:spPr bwMode="auto">
                <a:xfrm>
                  <a:off x="1705" y="2231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51" name="Line 1633"/>
                <p:cNvSpPr>
                  <a:spLocks noChangeShapeType="1"/>
                </p:cNvSpPr>
                <p:nvPr/>
              </p:nvSpPr>
              <p:spPr bwMode="auto">
                <a:xfrm>
                  <a:off x="1705" y="2237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52" name="Line 1634"/>
                <p:cNvSpPr>
                  <a:spLocks noChangeShapeType="1"/>
                </p:cNvSpPr>
                <p:nvPr/>
              </p:nvSpPr>
              <p:spPr bwMode="auto">
                <a:xfrm>
                  <a:off x="1705" y="2242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53" name="Freeform 1635"/>
                <p:cNvSpPr>
                  <a:spLocks/>
                </p:cNvSpPr>
                <p:nvPr/>
              </p:nvSpPr>
              <p:spPr bwMode="auto">
                <a:xfrm>
                  <a:off x="1705" y="2242"/>
                  <a:ext cx="0" cy="6"/>
                </a:xfrm>
                <a:custGeom>
                  <a:avLst/>
                  <a:gdLst>
                    <a:gd name="T0" fmla="*/ 6 h 6"/>
                    <a:gd name="T1" fmla="*/ 6 h 6"/>
                    <a:gd name="T2" fmla="*/ 0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54" name="Freeform 1636"/>
                <p:cNvSpPr>
                  <a:spLocks/>
                </p:cNvSpPr>
                <p:nvPr/>
              </p:nvSpPr>
              <p:spPr bwMode="auto">
                <a:xfrm>
                  <a:off x="1705" y="2242"/>
                  <a:ext cx="5" cy="0"/>
                </a:xfrm>
                <a:custGeom>
                  <a:avLst/>
                  <a:gdLst>
                    <a:gd name="T0" fmla="*/ 0 w 5"/>
                    <a:gd name="T1" fmla="*/ 0 w 5"/>
                    <a:gd name="T2" fmla="*/ 5 w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55" name="Freeform 1637"/>
                <p:cNvSpPr>
                  <a:spLocks/>
                </p:cNvSpPr>
                <p:nvPr/>
              </p:nvSpPr>
              <p:spPr bwMode="auto">
                <a:xfrm>
                  <a:off x="1710" y="2231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56" name="Freeform 1638"/>
                <p:cNvSpPr>
                  <a:spLocks/>
                </p:cNvSpPr>
                <p:nvPr/>
              </p:nvSpPr>
              <p:spPr bwMode="auto">
                <a:xfrm>
                  <a:off x="1710" y="2231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57" name="Line 1639"/>
                <p:cNvSpPr>
                  <a:spLocks noChangeShapeType="1"/>
                </p:cNvSpPr>
                <p:nvPr/>
              </p:nvSpPr>
              <p:spPr bwMode="auto">
                <a:xfrm>
                  <a:off x="1710" y="2242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58" name="Line 1640"/>
                <p:cNvSpPr>
                  <a:spLocks noChangeShapeType="1"/>
                </p:cNvSpPr>
                <p:nvPr/>
              </p:nvSpPr>
              <p:spPr bwMode="auto">
                <a:xfrm>
                  <a:off x="1710" y="2242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59" name="Freeform 1641"/>
                <p:cNvSpPr>
                  <a:spLocks/>
                </p:cNvSpPr>
                <p:nvPr/>
              </p:nvSpPr>
              <p:spPr bwMode="auto">
                <a:xfrm>
                  <a:off x="1710" y="2231"/>
                  <a:ext cx="0" cy="17"/>
                </a:xfrm>
                <a:custGeom>
                  <a:avLst/>
                  <a:gdLst>
                    <a:gd name="T0" fmla="*/ 17 h 17"/>
                    <a:gd name="T1" fmla="*/ 11 h 17"/>
                    <a:gd name="T2" fmla="*/ 6 h 17"/>
                    <a:gd name="T3" fmla="*/ 0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60" name="Freeform 1642"/>
                <p:cNvSpPr>
                  <a:spLocks/>
                </p:cNvSpPr>
                <p:nvPr/>
              </p:nvSpPr>
              <p:spPr bwMode="auto">
                <a:xfrm>
                  <a:off x="1710" y="2231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61" name="Freeform 1643"/>
                <p:cNvSpPr>
                  <a:spLocks/>
                </p:cNvSpPr>
                <p:nvPr/>
              </p:nvSpPr>
              <p:spPr bwMode="auto">
                <a:xfrm>
                  <a:off x="1710" y="2237"/>
                  <a:ext cx="5" cy="5"/>
                </a:xfrm>
                <a:custGeom>
                  <a:avLst/>
                  <a:gdLst>
                    <a:gd name="T0" fmla="*/ 0 w 5"/>
                    <a:gd name="T1" fmla="*/ 0 h 5"/>
                    <a:gd name="T2" fmla="*/ 0 w 5"/>
                    <a:gd name="T3" fmla="*/ 5 h 5"/>
                    <a:gd name="T4" fmla="*/ 5 w 5"/>
                    <a:gd name="T5" fmla="*/ 5 h 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5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5" y="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62" name="Freeform 1644"/>
                <p:cNvSpPr>
                  <a:spLocks/>
                </p:cNvSpPr>
                <p:nvPr/>
              </p:nvSpPr>
              <p:spPr bwMode="auto">
                <a:xfrm>
                  <a:off x="1715" y="2237"/>
                  <a:ext cx="0" cy="5"/>
                </a:xfrm>
                <a:custGeom>
                  <a:avLst/>
                  <a:gdLst>
                    <a:gd name="T0" fmla="*/ 5 h 5"/>
                    <a:gd name="T1" fmla="*/ 5 h 5"/>
                    <a:gd name="T2" fmla="*/ 0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63" name="Line 1645"/>
                <p:cNvSpPr>
                  <a:spLocks noChangeShapeType="1"/>
                </p:cNvSpPr>
                <p:nvPr/>
              </p:nvSpPr>
              <p:spPr bwMode="auto">
                <a:xfrm flipV="1">
                  <a:off x="1715" y="2231"/>
                  <a:ext cx="1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64" name="Line 1646"/>
                <p:cNvSpPr>
                  <a:spLocks noChangeShapeType="1"/>
                </p:cNvSpPr>
                <p:nvPr/>
              </p:nvSpPr>
              <p:spPr bwMode="auto">
                <a:xfrm flipV="1">
                  <a:off x="1715" y="2225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65" name="Freeform 1647"/>
                <p:cNvSpPr>
                  <a:spLocks/>
                </p:cNvSpPr>
                <p:nvPr/>
              </p:nvSpPr>
              <p:spPr bwMode="auto">
                <a:xfrm>
                  <a:off x="1715" y="2225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66" name="Line 1648"/>
                <p:cNvSpPr>
                  <a:spLocks noChangeShapeType="1"/>
                </p:cNvSpPr>
                <p:nvPr/>
              </p:nvSpPr>
              <p:spPr bwMode="auto">
                <a:xfrm>
                  <a:off x="1715" y="2231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67" name="Freeform 1649"/>
                <p:cNvSpPr>
                  <a:spLocks/>
                </p:cNvSpPr>
                <p:nvPr/>
              </p:nvSpPr>
              <p:spPr bwMode="auto">
                <a:xfrm>
                  <a:off x="1715" y="2225"/>
                  <a:ext cx="6" cy="12"/>
                </a:xfrm>
                <a:custGeom>
                  <a:avLst/>
                  <a:gdLst>
                    <a:gd name="T0" fmla="*/ 0 w 6"/>
                    <a:gd name="T1" fmla="*/ 12 h 12"/>
                    <a:gd name="T2" fmla="*/ 0 w 6"/>
                    <a:gd name="T3" fmla="*/ 6 h 12"/>
                    <a:gd name="T4" fmla="*/ 6 w 6"/>
                    <a:gd name="T5" fmla="*/ 0 h 1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68" name="Freeform 1650"/>
                <p:cNvSpPr>
                  <a:spLocks/>
                </p:cNvSpPr>
                <p:nvPr/>
              </p:nvSpPr>
              <p:spPr bwMode="auto">
                <a:xfrm>
                  <a:off x="1721" y="2225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69" name="Freeform 1651"/>
                <p:cNvSpPr>
                  <a:spLocks/>
                </p:cNvSpPr>
                <p:nvPr/>
              </p:nvSpPr>
              <p:spPr bwMode="auto">
                <a:xfrm>
                  <a:off x="1721" y="2231"/>
                  <a:ext cx="0" cy="17"/>
                </a:xfrm>
                <a:custGeom>
                  <a:avLst/>
                  <a:gdLst>
                    <a:gd name="T0" fmla="*/ 0 h 17"/>
                    <a:gd name="T1" fmla="*/ 11 h 17"/>
                    <a:gd name="T2" fmla="*/ 17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70" name="Freeform 1652"/>
                <p:cNvSpPr>
                  <a:spLocks/>
                </p:cNvSpPr>
                <p:nvPr/>
              </p:nvSpPr>
              <p:spPr bwMode="auto">
                <a:xfrm>
                  <a:off x="1721" y="2231"/>
                  <a:ext cx="0" cy="17"/>
                </a:xfrm>
                <a:custGeom>
                  <a:avLst/>
                  <a:gdLst>
                    <a:gd name="T0" fmla="*/ 17 h 17"/>
                    <a:gd name="T1" fmla="*/ 17 h 17"/>
                    <a:gd name="T2" fmla="*/ 11 h 17"/>
                    <a:gd name="T3" fmla="*/ 0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71" name="Line 1653"/>
                <p:cNvSpPr>
                  <a:spLocks noChangeShapeType="1"/>
                </p:cNvSpPr>
                <p:nvPr/>
              </p:nvSpPr>
              <p:spPr bwMode="auto">
                <a:xfrm flipV="1">
                  <a:off x="1721" y="2225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72" name="Freeform 1654"/>
                <p:cNvSpPr>
                  <a:spLocks/>
                </p:cNvSpPr>
                <p:nvPr/>
              </p:nvSpPr>
              <p:spPr bwMode="auto">
                <a:xfrm>
                  <a:off x="1721" y="2214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73" name="Freeform 1655"/>
                <p:cNvSpPr>
                  <a:spLocks/>
                </p:cNvSpPr>
                <p:nvPr/>
              </p:nvSpPr>
              <p:spPr bwMode="auto">
                <a:xfrm>
                  <a:off x="1721" y="2214"/>
                  <a:ext cx="5" cy="23"/>
                </a:xfrm>
                <a:custGeom>
                  <a:avLst/>
                  <a:gdLst>
                    <a:gd name="T0" fmla="*/ 0 w 5"/>
                    <a:gd name="T1" fmla="*/ 0 h 23"/>
                    <a:gd name="T2" fmla="*/ 0 w 5"/>
                    <a:gd name="T3" fmla="*/ 6 h 23"/>
                    <a:gd name="T4" fmla="*/ 0 w 5"/>
                    <a:gd name="T5" fmla="*/ 11 h 23"/>
                    <a:gd name="T6" fmla="*/ 5 w 5"/>
                    <a:gd name="T7" fmla="*/ 17 h 23"/>
                    <a:gd name="T8" fmla="*/ 5 w 5"/>
                    <a:gd name="T9" fmla="*/ 23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2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5" y="17"/>
                      </a:lnTo>
                      <a:lnTo>
                        <a:pt x="5" y="2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74" name="Freeform 1656"/>
                <p:cNvSpPr>
                  <a:spLocks/>
                </p:cNvSpPr>
                <p:nvPr/>
              </p:nvSpPr>
              <p:spPr bwMode="auto">
                <a:xfrm>
                  <a:off x="1726" y="2225"/>
                  <a:ext cx="0" cy="12"/>
                </a:xfrm>
                <a:custGeom>
                  <a:avLst/>
                  <a:gdLst>
                    <a:gd name="T0" fmla="*/ 12 h 12"/>
                    <a:gd name="T1" fmla="*/ 12 h 12"/>
                    <a:gd name="T2" fmla="*/ 6 h 12"/>
                    <a:gd name="T3" fmla="*/ 0 h 12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2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75" name="Freeform 1657"/>
                <p:cNvSpPr>
                  <a:spLocks/>
                </p:cNvSpPr>
                <p:nvPr/>
              </p:nvSpPr>
              <p:spPr bwMode="auto">
                <a:xfrm>
                  <a:off x="1726" y="2225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76" name="Line 1658"/>
                <p:cNvSpPr>
                  <a:spLocks noChangeShapeType="1"/>
                </p:cNvSpPr>
                <p:nvPr/>
              </p:nvSpPr>
              <p:spPr bwMode="auto">
                <a:xfrm flipV="1">
                  <a:off x="1726" y="2225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77" name="Freeform 1659"/>
                <p:cNvSpPr>
                  <a:spLocks/>
                </p:cNvSpPr>
                <p:nvPr/>
              </p:nvSpPr>
              <p:spPr bwMode="auto">
                <a:xfrm>
                  <a:off x="1726" y="2225"/>
                  <a:ext cx="0" cy="17"/>
                </a:xfrm>
                <a:custGeom>
                  <a:avLst/>
                  <a:gdLst>
                    <a:gd name="T0" fmla="*/ 0 h 17"/>
                    <a:gd name="T1" fmla="*/ 6 h 17"/>
                    <a:gd name="T2" fmla="*/ 12 h 17"/>
                    <a:gd name="T3" fmla="*/ 17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78" name="Freeform 1660"/>
                <p:cNvSpPr>
                  <a:spLocks/>
                </p:cNvSpPr>
                <p:nvPr/>
              </p:nvSpPr>
              <p:spPr bwMode="auto">
                <a:xfrm>
                  <a:off x="1726" y="2237"/>
                  <a:ext cx="0" cy="5"/>
                </a:xfrm>
                <a:custGeom>
                  <a:avLst/>
                  <a:gdLst>
                    <a:gd name="T0" fmla="*/ 5 h 5"/>
                    <a:gd name="T1" fmla="*/ 5 h 5"/>
                    <a:gd name="T2" fmla="*/ 0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79" name="Freeform 1661"/>
                <p:cNvSpPr>
                  <a:spLocks/>
                </p:cNvSpPr>
                <p:nvPr/>
              </p:nvSpPr>
              <p:spPr bwMode="auto">
                <a:xfrm>
                  <a:off x="1726" y="2237"/>
                  <a:ext cx="6" cy="5"/>
                </a:xfrm>
                <a:custGeom>
                  <a:avLst/>
                  <a:gdLst>
                    <a:gd name="T0" fmla="*/ 0 w 6"/>
                    <a:gd name="T1" fmla="*/ 0 h 5"/>
                    <a:gd name="T2" fmla="*/ 0 w 6"/>
                    <a:gd name="T3" fmla="*/ 0 h 5"/>
                    <a:gd name="T4" fmla="*/ 6 w 6"/>
                    <a:gd name="T5" fmla="*/ 5 h 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80" name="Line 1662"/>
                <p:cNvSpPr>
                  <a:spLocks noChangeShapeType="1"/>
                </p:cNvSpPr>
                <p:nvPr/>
              </p:nvSpPr>
              <p:spPr bwMode="auto">
                <a:xfrm>
                  <a:off x="1732" y="2242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81" name="Freeform 1663"/>
                <p:cNvSpPr>
                  <a:spLocks/>
                </p:cNvSpPr>
                <p:nvPr/>
              </p:nvSpPr>
              <p:spPr bwMode="auto">
                <a:xfrm>
                  <a:off x="1732" y="2231"/>
                  <a:ext cx="0" cy="17"/>
                </a:xfrm>
                <a:custGeom>
                  <a:avLst/>
                  <a:gdLst>
                    <a:gd name="T0" fmla="*/ 17 h 17"/>
                    <a:gd name="T1" fmla="*/ 11 h 17"/>
                    <a:gd name="T2" fmla="*/ 6 h 17"/>
                    <a:gd name="T3" fmla="*/ 0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82" name="Freeform 1664"/>
                <p:cNvSpPr>
                  <a:spLocks/>
                </p:cNvSpPr>
                <p:nvPr/>
              </p:nvSpPr>
              <p:spPr bwMode="auto">
                <a:xfrm>
                  <a:off x="1732" y="2231"/>
                  <a:ext cx="0" cy="22"/>
                </a:xfrm>
                <a:custGeom>
                  <a:avLst/>
                  <a:gdLst>
                    <a:gd name="T0" fmla="*/ 0 h 22"/>
                    <a:gd name="T1" fmla="*/ 6 h 22"/>
                    <a:gd name="T2" fmla="*/ 11 h 22"/>
                    <a:gd name="T3" fmla="*/ 17 h 22"/>
                    <a:gd name="T4" fmla="*/ 22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83" name="Freeform 1665"/>
                <p:cNvSpPr>
                  <a:spLocks/>
                </p:cNvSpPr>
                <p:nvPr/>
              </p:nvSpPr>
              <p:spPr bwMode="auto">
                <a:xfrm>
                  <a:off x="1732" y="2242"/>
                  <a:ext cx="0" cy="11"/>
                </a:xfrm>
                <a:custGeom>
                  <a:avLst/>
                  <a:gdLst>
                    <a:gd name="T0" fmla="*/ 11 h 11"/>
                    <a:gd name="T1" fmla="*/ 11 h 11"/>
                    <a:gd name="T2" fmla="*/ 6 h 11"/>
                    <a:gd name="T3" fmla="*/ 0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84" name="Freeform 1666"/>
                <p:cNvSpPr>
                  <a:spLocks/>
                </p:cNvSpPr>
                <p:nvPr/>
              </p:nvSpPr>
              <p:spPr bwMode="auto">
                <a:xfrm>
                  <a:off x="1732" y="2242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85" name="Freeform 1667"/>
                <p:cNvSpPr>
                  <a:spLocks/>
                </p:cNvSpPr>
                <p:nvPr/>
              </p:nvSpPr>
              <p:spPr bwMode="auto">
                <a:xfrm>
                  <a:off x="1732" y="2242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0 h 6"/>
                    <a:gd name="T4" fmla="*/ 6 w 6"/>
                    <a:gd name="T5" fmla="*/ 0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86" name="Freeform 1668"/>
                <p:cNvSpPr>
                  <a:spLocks/>
                </p:cNvSpPr>
                <p:nvPr/>
              </p:nvSpPr>
              <p:spPr bwMode="auto">
                <a:xfrm>
                  <a:off x="1738" y="2242"/>
                  <a:ext cx="0" cy="17"/>
                </a:xfrm>
                <a:custGeom>
                  <a:avLst/>
                  <a:gdLst>
                    <a:gd name="T0" fmla="*/ 0 h 17"/>
                    <a:gd name="T1" fmla="*/ 6 h 17"/>
                    <a:gd name="T2" fmla="*/ 11 h 17"/>
                    <a:gd name="T3" fmla="*/ 17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87" name="Freeform 1669"/>
                <p:cNvSpPr>
                  <a:spLocks/>
                </p:cNvSpPr>
                <p:nvPr/>
              </p:nvSpPr>
              <p:spPr bwMode="auto">
                <a:xfrm>
                  <a:off x="1738" y="2242"/>
                  <a:ext cx="0" cy="17"/>
                </a:xfrm>
                <a:custGeom>
                  <a:avLst/>
                  <a:gdLst>
                    <a:gd name="T0" fmla="*/ 17 h 17"/>
                    <a:gd name="T1" fmla="*/ 17 h 17"/>
                    <a:gd name="T2" fmla="*/ 11 h 17"/>
                    <a:gd name="T3" fmla="*/ 0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88" name="Line 1670"/>
                <p:cNvSpPr>
                  <a:spLocks noChangeShapeType="1"/>
                </p:cNvSpPr>
                <p:nvPr/>
              </p:nvSpPr>
              <p:spPr bwMode="auto">
                <a:xfrm flipV="1">
                  <a:off x="1738" y="2237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89" name="Freeform 1671"/>
                <p:cNvSpPr>
                  <a:spLocks/>
                </p:cNvSpPr>
                <p:nvPr/>
              </p:nvSpPr>
              <p:spPr bwMode="auto">
                <a:xfrm>
                  <a:off x="1738" y="2237"/>
                  <a:ext cx="0" cy="11"/>
                </a:xfrm>
                <a:custGeom>
                  <a:avLst/>
                  <a:gdLst>
                    <a:gd name="T0" fmla="*/ 0 h 11"/>
                    <a:gd name="T1" fmla="*/ 5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90" name="Freeform 1672"/>
                <p:cNvSpPr>
                  <a:spLocks/>
                </p:cNvSpPr>
                <p:nvPr/>
              </p:nvSpPr>
              <p:spPr bwMode="auto">
                <a:xfrm>
                  <a:off x="1738" y="2242"/>
                  <a:ext cx="0" cy="6"/>
                </a:xfrm>
                <a:custGeom>
                  <a:avLst/>
                  <a:gdLst>
                    <a:gd name="T0" fmla="*/ 6 h 6"/>
                    <a:gd name="T1" fmla="*/ 6 h 6"/>
                    <a:gd name="T2" fmla="*/ 0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91" name="Freeform 1673"/>
                <p:cNvSpPr>
                  <a:spLocks/>
                </p:cNvSpPr>
                <p:nvPr/>
              </p:nvSpPr>
              <p:spPr bwMode="auto">
                <a:xfrm>
                  <a:off x="1738" y="2220"/>
                  <a:ext cx="5" cy="22"/>
                </a:xfrm>
                <a:custGeom>
                  <a:avLst/>
                  <a:gdLst>
                    <a:gd name="T0" fmla="*/ 0 w 5"/>
                    <a:gd name="T1" fmla="*/ 22 h 22"/>
                    <a:gd name="T2" fmla="*/ 0 w 5"/>
                    <a:gd name="T3" fmla="*/ 17 h 22"/>
                    <a:gd name="T4" fmla="*/ 0 w 5"/>
                    <a:gd name="T5" fmla="*/ 11 h 22"/>
                    <a:gd name="T6" fmla="*/ 5 w 5"/>
                    <a:gd name="T7" fmla="*/ 5 h 22"/>
                    <a:gd name="T8" fmla="*/ 5 w 5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22">
                      <a:moveTo>
                        <a:pt x="0" y="22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5" y="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92" name="Freeform 1674"/>
                <p:cNvSpPr>
                  <a:spLocks/>
                </p:cNvSpPr>
                <p:nvPr/>
              </p:nvSpPr>
              <p:spPr bwMode="auto">
                <a:xfrm>
                  <a:off x="1743" y="2220"/>
                  <a:ext cx="0" cy="11"/>
                </a:xfrm>
                <a:custGeom>
                  <a:avLst/>
                  <a:gdLst>
                    <a:gd name="T0" fmla="*/ 0 h 11"/>
                    <a:gd name="T1" fmla="*/ 0 h 11"/>
                    <a:gd name="T2" fmla="*/ 5 h 11"/>
                    <a:gd name="T3" fmla="*/ 11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93" name="Line 1675"/>
                <p:cNvSpPr>
                  <a:spLocks noChangeShapeType="1"/>
                </p:cNvSpPr>
                <p:nvPr/>
              </p:nvSpPr>
              <p:spPr bwMode="auto">
                <a:xfrm>
                  <a:off x="1743" y="2231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94" name="Line 1676"/>
                <p:cNvSpPr>
                  <a:spLocks noChangeShapeType="1"/>
                </p:cNvSpPr>
                <p:nvPr/>
              </p:nvSpPr>
              <p:spPr bwMode="auto">
                <a:xfrm flipV="1">
                  <a:off x="1743" y="2231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95" name="Line 1677"/>
                <p:cNvSpPr>
                  <a:spLocks noChangeShapeType="1"/>
                </p:cNvSpPr>
                <p:nvPr/>
              </p:nvSpPr>
              <p:spPr bwMode="auto">
                <a:xfrm>
                  <a:off x="1743" y="2231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96" name="Freeform 1678"/>
                <p:cNvSpPr>
                  <a:spLocks/>
                </p:cNvSpPr>
                <p:nvPr/>
              </p:nvSpPr>
              <p:spPr bwMode="auto">
                <a:xfrm>
                  <a:off x="1743" y="2220"/>
                  <a:ext cx="0" cy="17"/>
                </a:xfrm>
                <a:custGeom>
                  <a:avLst/>
                  <a:gdLst>
                    <a:gd name="T0" fmla="*/ 17 h 17"/>
                    <a:gd name="T1" fmla="*/ 11 h 17"/>
                    <a:gd name="T2" fmla="*/ 0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97" name="Freeform 1679"/>
                <p:cNvSpPr>
                  <a:spLocks/>
                </p:cNvSpPr>
                <p:nvPr/>
              </p:nvSpPr>
              <p:spPr bwMode="auto">
                <a:xfrm>
                  <a:off x="1743" y="2209"/>
                  <a:ext cx="6" cy="11"/>
                </a:xfrm>
                <a:custGeom>
                  <a:avLst/>
                  <a:gdLst>
                    <a:gd name="T0" fmla="*/ 0 w 6"/>
                    <a:gd name="T1" fmla="*/ 11 h 11"/>
                    <a:gd name="T2" fmla="*/ 0 w 6"/>
                    <a:gd name="T3" fmla="*/ 5 h 11"/>
                    <a:gd name="T4" fmla="*/ 6 w 6"/>
                    <a:gd name="T5" fmla="*/ 0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98" name="Freeform 1680"/>
                <p:cNvSpPr>
                  <a:spLocks/>
                </p:cNvSpPr>
                <p:nvPr/>
              </p:nvSpPr>
              <p:spPr bwMode="auto">
                <a:xfrm>
                  <a:off x="1749" y="2209"/>
                  <a:ext cx="0" cy="16"/>
                </a:xfrm>
                <a:custGeom>
                  <a:avLst/>
                  <a:gdLst>
                    <a:gd name="T0" fmla="*/ 0 h 16"/>
                    <a:gd name="T1" fmla="*/ 5 h 16"/>
                    <a:gd name="T2" fmla="*/ 11 h 16"/>
                    <a:gd name="T3" fmla="*/ 16 h 16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6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99" name="Freeform 1681"/>
                <p:cNvSpPr>
                  <a:spLocks/>
                </p:cNvSpPr>
                <p:nvPr/>
              </p:nvSpPr>
              <p:spPr bwMode="auto">
                <a:xfrm>
                  <a:off x="1749" y="2214"/>
                  <a:ext cx="0" cy="11"/>
                </a:xfrm>
                <a:custGeom>
                  <a:avLst/>
                  <a:gdLst>
                    <a:gd name="T0" fmla="*/ 11 h 11"/>
                    <a:gd name="T1" fmla="*/ 11 h 11"/>
                    <a:gd name="T2" fmla="*/ 6 h 11"/>
                    <a:gd name="T3" fmla="*/ 0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00" name="Freeform 1682"/>
                <p:cNvSpPr>
                  <a:spLocks/>
                </p:cNvSpPr>
                <p:nvPr/>
              </p:nvSpPr>
              <p:spPr bwMode="auto">
                <a:xfrm>
                  <a:off x="1749" y="2214"/>
                  <a:ext cx="0" cy="11"/>
                </a:xfrm>
                <a:custGeom>
                  <a:avLst/>
                  <a:gdLst>
                    <a:gd name="T0" fmla="*/ 0 h 11"/>
                    <a:gd name="T1" fmla="*/ 0 h 11"/>
                    <a:gd name="T2" fmla="*/ 6 h 11"/>
                    <a:gd name="T3" fmla="*/ 11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01" name="Freeform 1683"/>
                <p:cNvSpPr>
                  <a:spLocks/>
                </p:cNvSpPr>
                <p:nvPr/>
              </p:nvSpPr>
              <p:spPr bwMode="auto">
                <a:xfrm>
                  <a:off x="1749" y="2209"/>
                  <a:ext cx="0" cy="16"/>
                </a:xfrm>
                <a:custGeom>
                  <a:avLst/>
                  <a:gdLst>
                    <a:gd name="T0" fmla="*/ 16 h 16"/>
                    <a:gd name="T1" fmla="*/ 11 h 16"/>
                    <a:gd name="T2" fmla="*/ 0 h 1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6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02" name="Freeform 1684"/>
                <p:cNvSpPr>
                  <a:spLocks/>
                </p:cNvSpPr>
                <p:nvPr/>
              </p:nvSpPr>
              <p:spPr bwMode="auto">
                <a:xfrm>
                  <a:off x="1749" y="2192"/>
                  <a:ext cx="0" cy="17"/>
                </a:xfrm>
                <a:custGeom>
                  <a:avLst/>
                  <a:gdLst>
                    <a:gd name="T0" fmla="*/ 17 h 17"/>
                    <a:gd name="T1" fmla="*/ 6 h 17"/>
                    <a:gd name="T2" fmla="*/ 0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03" name="Freeform 1685"/>
                <p:cNvSpPr>
                  <a:spLocks/>
                </p:cNvSpPr>
                <p:nvPr/>
              </p:nvSpPr>
              <p:spPr bwMode="auto">
                <a:xfrm>
                  <a:off x="1749" y="2192"/>
                  <a:ext cx="5" cy="28"/>
                </a:xfrm>
                <a:custGeom>
                  <a:avLst/>
                  <a:gdLst>
                    <a:gd name="T0" fmla="*/ 0 w 5"/>
                    <a:gd name="T1" fmla="*/ 0 h 28"/>
                    <a:gd name="T2" fmla="*/ 0 w 5"/>
                    <a:gd name="T3" fmla="*/ 6 h 28"/>
                    <a:gd name="T4" fmla="*/ 0 w 5"/>
                    <a:gd name="T5" fmla="*/ 11 h 28"/>
                    <a:gd name="T6" fmla="*/ 5 w 5"/>
                    <a:gd name="T7" fmla="*/ 22 h 28"/>
                    <a:gd name="T8" fmla="*/ 5 w 5"/>
                    <a:gd name="T9" fmla="*/ 28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28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5" y="22"/>
                      </a:lnTo>
                      <a:lnTo>
                        <a:pt x="5" y="28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04" name="Freeform 1686"/>
                <p:cNvSpPr>
                  <a:spLocks/>
                </p:cNvSpPr>
                <p:nvPr/>
              </p:nvSpPr>
              <p:spPr bwMode="auto">
                <a:xfrm>
                  <a:off x="1754" y="2214"/>
                  <a:ext cx="0" cy="6"/>
                </a:xfrm>
                <a:custGeom>
                  <a:avLst/>
                  <a:gdLst>
                    <a:gd name="T0" fmla="*/ 6 h 6"/>
                    <a:gd name="T1" fmla="*/ 6 h 6"/>
                    <a:gd name="T2" fmla="*/ 0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05" name="Line 1687"/>
                <p:cNvSpPr>
                  <a:spLocks noChangeShapeType="1"/>
                </p:cNvSpPr>
                <p:nvPr/>
              </p:nvSpPr>
              <p:spPr bwMode="auto">
                <a:xfrm flipV="1">
                  <a:off x="1754" y="2209"/>
                  <a:ext cx="1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06" name="Line 1688"/>
                <p:cNvSpPr>
                  <a:spLocks noChangeShapeType="1"/>
                </p:cNvSpPr>
                <p:nvPr/>
              </p:nvSpPr>
              <p:spPr bwMode="auto">
                <a:xfrm flipV="1">
                  <a:off x="1754" y="2198"/>
                  <a:ext cx="1" cy="1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07" name="Line 1689"/>
                <p:cNvSpPr>
                  <a:spLocks noChangeShapeType="1"/>
                </p:cNvSpPr>
                <p:nvPr/>
              </p:nvSpPr>
              <p:spPr bwMode="auto">
                <a:xfrm flipV="1">
                  <a:off x="1754" y="2192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08" name="Freeform 1690"/>
                <p:cNvSpPr>
                  <a:spLocks/>
                </p:cNvSpPr>
                <p:nvPr/>
              </p:nvSpPr>
              <p:spPr bwMode="auto">
                <a:xfrm>
                  <a:off x="1754" y="2192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09" name="Freeform 1691"/>
                <p:cNvSpPr>
                  <a:spLocks/>
                </p:cNvSpPr>
                <p:nvPr/>
              </p:nvSpPr>
              <p:spPr bwMode="auto">
                <a:xfrm>
                  <a:off x="1754" y="2198"/>
                  <a:ext cx="6" cy="5"/>
                </a:xfrm>
                <a:custGeom>
                  <a:avLst/>
                  <a:gdLst>
                    <a:gd name="T0" fmla="*/ 0 w 6"/>
                    <a:gd name="T1" fmla="*/ 5 h 5"/>
                    <a:gd name="T2" fmla="*/ 0 w 6"/>
                    <a:gd name="T3" fmla="*/ 5 h 5"/>
                    <a:gd name="T4" fmla="*/ 6 w 6"/>
                    <a:gd name="T5" fmla="*/ 0 h 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10" name="Freeform 1692"/>
                <p:cNvSpPr>
                  <a:spLocks/>
                </p:cNvSpPr>
                <p:nvPr/>
              </p:nvSpPr>
              <p:spPr bwMode="auto">
                <a:xfrm>
                  <a:off x="1760" y="2187"/>
                  <a:ext cx="0" cy="11"/>
                </a:xfrm>
                <a:custGeom>
                  <a:avLst/>
                  <a:gdLst>
                    <a:gd name="T0" fmla="*/ 11 h 11"/>
                    <a:gd name="T1" fmla="*/ 5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11" name="Line 1693"/>
                <p:cNvSpPr>
                  <a:spLocks noChangeShapeType="1"/>
                </p:cNvSpPr>
                <p:nvPr/>
              </p:nvSpPr>
              <p:spPr bwMode="auto">
                <a:xfrm>
                  <a:off x="1760" y="2187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12" name="Freeform 1694"/>
                <p:cNvSpPr>
                  <a:spLocks/>
                </p:cNvSpPr>
                <p:nvPr/>
              </p:nvSpPr>
              <p:spPr bwMode="auto">
                <a:xfrm>
                  <a:off x="1760" y="2170"/>
                  <a:ext cx="0" cy="22"/>
                </a:xfrm>
                <a:custGeom>
                  <a:avLst/>
                  <a:gdLst>
                    <a:gd name="T0" fmla="*/ 22 h 22"/>
                    <a:gd name="T1" fmla="*/ 17 h 22"/>
                    <a:gd name="T2" fmla="*/ 11 h 22"/>
                    <a:gd name="T3" fmla="*/ 5 h 22"/>
                    <a:gd name="T4" fmla="*/ 0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13" name="Freeform 1695"/>
                <p:cNvSpPr>
                  <a:spLocks/>
                </p:cNvSpPr>
                <p:nvPr/>
              </p:nvSpPr>
              <p:spPr bwMode="auto">
                <a:xfrm>
                  <a:off x="1760" y="2170"/>
                  <a:ext cx="0" cy="22"/>
                </a:xfrm>
                <a:custGeom>
                  <a:avLst/>
                  <a:gdLst>
                    <a:gd name="T0" fmla="*/ 0 h 22"/>
                    <a:gd name="T1" fmla="*/ 0 h 22"/>
                    <a:gd name="T2" fmla="*/ 11 h 22"/>
                    <a:gd name="T3" fmla="*/ 22 h 22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2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14" name="Freeform 1696"/>
                <p:cNvSpPr>
                  <a:spLocks/>
                </p:cNvSpPr>
                <p:nvPr/>
              </p:nvSpPr>
              <p:spPr bwMode="auto">
                <a:xfrm>
                  <a:off x="1760" y="2192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15" name="Freeform 1697"/>
                <p:cNvSpPr>
                  <a:spLocks/>
                </p:cNvSpPr>
                <p:nvPr/>
              </p:nvSpPr>
              <p:spPr bwMode="auto">
                <a:xfrm>
                  <a:off x="1760" y="2192"/>
                  <a:ext cx="5" cy="11"/>
                </a:xfrm>
                <a:custGeom>
                  <a:avLst/>
                  <a:gdLst>
                    <a:gd name="T0" fmla="*/ 0 w 5"/>
                    <a:gd name="T1" fmla="*/ 11 h 11"/>
                    <a:gd name="T2" fmla="*/ 0 w 5"/>
                    <a:gd name="T3" fmla="*/ 11 h 11"/>
                    <a:gd name="T4" fmla="*/ 0 w 5"/>
                    <a:gd name="T5" fmla="*/ 6 h 11"/>
                    <a:gd name="T6" fmla="*/ 5 w 5"/>
                    <a:gd name="T7" fmla="*/ 0 h 1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"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16" name="Freeform 1698"/>
                <p:cNvSpPr>
                  <a:spLocks/>
                </p:cNvSpPr>
                <p:nvPr/>
              </p:nvSpPr>
              <p:spPr bwMode="auto">
                <a:xfrm>
                  <a:off x="1765" y="2192"/>
                  <a:ext cx="0" cy="17"/>
                </a:xfrm>
                <a:custGeom>
                  <a:avLst/>
                  <a:gdLst>
                    <a:gd name="T0" fmla="*/ 0 h 17"/>
                    <a:gd name="T1" fmla="*/ 6 h 17"/>
                    <a:gd name="T2" fmla="*/ 17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17" name="Freeform 1699"/>
                <p:cNvSpPr>
                  <a:spLocks/>
                </p:cNvSpPr>
                <p:nvPr/>
              </p:nvSpPr>
              <p:spPr bwMode="auto">
                <a:xfrm>
                  <a:off x="1765" y="2209"/>
                  <a:ext cx="0" cy="16"/>
                </a:xfrm>
                <a:custGeom>
                  <a:avLst/>
                  <a:gdLst>
                    <a:gd name="T0" fmla="*/ 0 h 16"/>
                    <a:gd name="T1" fmla="*/ 11 h 16"/>
                    <a:gd name="T2" fmla="*/ 16 h 1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6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18" name="Freeform 1700"/>
                <p:cNvSpPr>
                  <a:spLocks/>
                </p:cNvSpPr>
                <p:nvPr/>
              </p:nvSpPr>
              <p:spPr bwMode="auto">
                <a:xfrm>
                  <a:off x="1765" y="2209"/>
                  <a:ext cx="0" cy="16"/>
                </a:xfrm>
                <a:custGeom>
                  <a:avLst/>
                  <a:gdLst>
                    <a:gd name="T0" fmla="*/ 16 h 16"/>
                    <a:gd name="T1" fmla="*/ 11 h 16"/>
                    <a:gd name="T2" fmla="*/ 0 h 1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6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19" name="Freeform 1701"/>
                <p:cNvSpPr>
                  <a:spLocks/>
                </p:cNvSpPr>
                <p:nvPr/>
              </p:nvSpPr>
              <p:spPr bwMode="auto">
                <a:xfrm>
                  <a:off x="1765" y="2187"/>
                  <a:ext cx="0" cy="22"/>
                </a:xfrm>
                <a:custGeom>
                  <a:avLst/>
                  <a:gdLst>
                    <a:gd name="T0" fmla="*/ 22 h 22"/>
                    <a:gd name="T1" fmla="*/ 11 h 22"/>
                    <a:gd name="T2" fmla="*/ 5 h 22"/>
                    <a:gd name="T3" fmla="*/ 0 h 22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20" name="Freeform 1702"/>
                <p:cNvSpPr>
                  <a:spLocks/>
                </p:cNvSpPr>
                <p:nvPr/>
              </p:nvSpPr>
              <p:spPr bwMode="auto">
                <a:xfrm>
                  <a:off x="1765" y="2187"/>
                  <a:ext cx="0" cy="16"/>
                </a:xfrm>
                <a:custGeom>
                  <a:avLst/>
                  <a:gdLst>
                    <a:gd name="T0" fmla="*/ 0 h 16"/>
                    <a:gd name="T1" fmla="*/ 5 h 16"/>
                    <a:gd name="T2" fmla="*/ 16 h 1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6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21" name="Freeform 1703"/>
                <p:cNvSpPr>
                  <a:spLocks/>
                </p:cNvSpPr>
                <p:nvPr/>
              </p:nvSpPr>
              <p:spPr bwMode="auto">
                <a:xfrm>
                  <a:off x="1765" y="2203"/>
                  <a:ext cx="6" cy="28"/>
                </a:xfrm>
                <a:custGeom>
                  <a:avLst/>
                  <a:gdLst>
                    <a:gd name="T0" fmla="*/ 0 w 6"/>
                    <a:gd name="T1" fmla="*/ 0 h 28"/>
                    <a:gd name="T2" fmla="*/ 0 w 6"/>
                    <a:gd name="T3" fmla="*/ 17 h 28"/>
                    <a:gd name="T4" fmla="*/ 6 w 6"/>
                    <a:gd name="T5" fmla="*/ 28 h 2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28">
                      <a:moveTo>
                        <a:pt x="0" y="0"/>
                      </a:moveTo>
                      <a:lnTo>
                        <a:pt x="0" y="17"/>
                      </a:lnTo>
                      <a:lnTo>
                        <a:pt x="6" y="28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22" name="Line 1704"/>
                <p:cNvSpPr>
                  <a:spLocks noChangeShapeType="1"/>
                </p:cNvSpPr>
                <p:nvPr/>
              </p:nvSpPr>
              <p:spPr bwMode="auto">
                <a:xfrm>
                  <a:off x="1771" y="2231"/>
                  <a:ext cx="0" cy="1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23" name="Freeform 1705"/>
                <p:cNvSpPr>
                  <a:spLocks/>
                </p:cNvSpPr>
                <p:nvPr/>
              </p:nvSpPr>
              <p:spPr bwMode="auto">
                <a:xfrm>
                  <a:off x="1771" y="2214"/>
                  <a:ext cx="0" cy="28"/>
                </a:xfrm>
                <a:custGeom>
                  <a:avLst/>
                  <a:gdLst>
                    <a:gd name="T0" fmla="*/ 28 h 28"/>
                    <a:gd name="T1" fmla="*/ 23 h 28"/>
                    <a:gd name="T2" fmla="*/ 17 h 28"/>
                    <a:gd name="T3" fmla="*/ 6 h 28"/>
                    <a:gd name="T4" fmla="*/ 0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28"/>
                      </a:moveTo>
                      <a:lnTo>
                        <a:pt x="0" y="23"/>
                      </a:lnTo>
                      <a:lnTo>
                        <a:pt x="0" y="17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24" name="Line 1706"/>
                <p:cNvSpPr>
                  <a:spLocks noChangeShapeType="1"/>
                </p:cNvSpPr>
                <p:nvPr/>
              </p:nvSpPr>
              <p:spPr bwMode="auto">
                <a:xfrm>
                  <a:off x="1771" y="2214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25" name="Line 1707"/>
                <p:cNvSpPr>
                  <a:spLocks noChangeShapeType="1"/>
                </p:cNvSpPr>
                <p:nvPr/>
              </p:nvSpPr>
              <p:spPr bwMode="auto">
                <a:xfrm>
                  <a:off x="1771" y="2214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26" name="Line 1708"/>
                <p:cNvSpPr>
                  <a:spLocks noChangeShapeType="1"/>
                </p:cNvSpPr>
                <p:nvPr/>
              </p:nvSpPr>
              <p:spPr bwMode="auto">
                <a:xfrm flipV="1">
                  <a:off x="1771" y="2214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27" name="Freeform 1709"/>
                <p:cNvSpPr>
                  <a:spLocks/>
                </p:cNvSpPr>
                <p:nvPr/>
              </p:nvSpPr>
              <p:spPr bwMode="auto">
                <a:xfrm>
                  <a:off x="1771" y="2214"/>
                  <a:ext cx="5" cy="23"/>
                </a:xfrm>
                <a:custGeom>
                  <a:avLst/>
                  <a:gdLst>
                    <a:gd name="T0" fmla="*/ 0 w 5"/>
                    <a:gd name="T1" fmla="*/ 0 h 23"/>
                    <a:gd name="T2" fmla="*/ 0 w 5"/>
                    <a:gd name="T3" fmla="*/ 6 h 23"/>
                    <a:gd name="T4" fmla="*/ 0 w 5"/>
                    <a:gd name="T5" fmla="*/ 11 h 23"/>
                    <a:gd name="T6" fmla="*/ 5 w 5"/>
                    <a:gd name="T7" fmla="*/ 23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" h="2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5" y="2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28" name="Line 1710"/>
                <p:cNvSpPr>
                  <a:spLocks noChangeShapeType="1"/>
                </p:cNvSpPr>
                <p:nvPr/>
              </p:nvSpPr>
              <p:spPr bwMode="auto">
                <a:xfrm>
                  <a:off x="1776" y="2237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29" name="Freeform 1711"/>
                <p:cNvSpPr>
                  <a:spLocks/>
                </p:cNvSpPr>
                <p:nvPr/>
              </p:nvSpPr>
              <p:spPr bwMode="auto">
                <a:xfrm>
                  <a:off x="1776" y="2231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30" name="Freeform 1712"/>
                <p:cNvSpPr>
                  <a:spLocks/>
                </p:cNvSpPr>
                <p:nvPr/>
              </p:nvSpPr>
              <p:spPr bwMode="auto">
                <a:xfrm>
                  <a:off x="1776" y="2231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31" name="Freeform 1713"/>
                <p:cNvSpPr>
                  <a:spLocks/>
                </p:cNvSpPr>
                <p:nvPr/>
              </p:nvSpPr>
              <p:spPr bwMode="auto">
                <a:xfrm>
                  <a:off x="1776" y="2231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32" name="Freeform 1714"/>
                <p:cNvSpPr>
                  <a:spLocks/>
                </p:cNvSpPr>
                <p:nvPr/>
              </p:nvSpPr>
              <p:spPr bwMode="auto">
                <a:xfrm>
                  <a:off x="1776" y="2220"/>
                  <a:ext cx="0" cy="11"/>
                </a:xfrm>
                <a:custGeom>
                  <a:avLst/>
                  <a:gdLst>
                    <a:gd name="T0" fmla="*/ 11 h 11"/>
                    <a:gd name="T1" fmla="*/ 5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33" name="Freeform 1715"/>
                <p:cNvSpPr>
                  <a:spLocks/>
                </p:cNvSpPr>
                <p:nvPr/>
              </p:nvSpPr>
              <p:spPr bwMode="auto">
                <a:xfrm>
                  <a:off x="1776" y="2220"/>
                  <a:ext cx="6" cy="17"/>
                </a:xfrm>
                <a:custGeom>
                  <a:avLst/>
                  <a:gdLst>
                    <a:gd name="T0" fmla="*/ 0 w 6"/>
                    <a:gd name="T1" fmla="*/ 0 h 17"/>
                    <a:gd name="T2" fmla="*/ 0 w 6"/>
                    <a:gd name="T3" fmla="*/ 5 h 17"/>
                    <a:gd name="T4" fmla="*/ 0 w 6"/>
                    <a:gd name="T5" fmla="*/ 11 h 17"/>
                    <a:gd name="T6" fmla="*/ 6 w 6"/>
                    <a:gd name="T7" fmla="*/ 17 h 1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" h="17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6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34" name="Freeform 1716"/>
                <p:cNvSpPr>
                  <a:spLocks/>
                </p:cNvSpPr>
                <p:nvPr/>
              </p:nvSpPr>
              <p:spPr bwMode="auto">
                <a:xfrm>
                  <a:off x="1782" y="2214"/>
                  <a:ext cx="0" cy="23"/>
                </a:xfrm>
                <a:custGeom>
                  <a:avLst/>
                  <a:gdLst>
                    <a:gd name="T0" fmla="*/ 23 h 23"/>
                    <a:gd name="T1" fmla="*/ 17 h 23"/>
                    <a:gd name="T2" fmla="*/ 11 h 23"/>
                    <a:gd name="T3" fmla="*/ 6 h 23"/>
                    <a:gd name="T4" fmla="*/ 0 h 2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3">
                      <a:moveTo>
                        <a:pt x="0" y="23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35" name="Freeform 1717"/>
                <p:cNvSpPr>
                  <a:spLocks/>
                </p:cNvSpPr>
                <p:nvPr/>
              </p:nvSpPr>
              <p:spPr bwMode="auto">
                <a:xfrm>
                  <a:off x="1782" y="2214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36" name="Line 1718"/>
                <p:cNvSpPr>
                  <a:spLocks noChangeShapeType="1"/>
                </p:cNvSpPr>
                <p:nvPr/>
              </p:nvSpPr>
              <p:spPr bwMode="auto">
                <a:xfrm>
                  <a:off x="1782" y="2220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37" name="Line 1719"/>
                <p:cNvSpPr>
                  <a:spLocks noChangeShapeType="1"/>
                </p:cNvSpPr>
                <p:nvPr/>
              </p:nvSpPr>
              <p:spPr bwMode="auto">
                <a:xfrm>
                  <a:off x="1782" y="2225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38" name="Freeform 1720"/>
                <p:cNvSpPr>
                  <a:spLocks/>
                </p:cNvSpPr>
                <p:nvPr/>
              </p:nvSpPr>
              <p:spPr bwMode="auto">
                <a:xfrm>
                  <a:off x="1782" y="2225"/>
                  <a:ext cx="0" cy="12"/>
                </a:xfrm>
                <a:custGeom>
                  <a:avLst/>
                  <a:gdLst>
                    <a:gd name="T0" fmla="*/ 0 h 12"/>
                    <a:gd name="T1" fmla="*/ 6 h 12"/>
                    <a:gd name="T2" fmla="*/ 12 h 1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39" name="Freeform 1721"/>
                <p:cNvSpPr>
                  <a:spLocks/>
                </p:cNvSpPr>
                <p:nvPr/>
              </p:nvSpPr>
              <p:spPr bwMode="auto">
                <a:xfrm>
                  <a:off x="1782" y="2231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6 h 6"/>
                    <a:gd name="T4" fmla="*/ 6 w 6"/>
                    <a:gd name="T5" fmla="*/ 0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40" name="Freeform 1722"/>
                <p:cNvSpPr>
                  <a:spLocks/>
                </p:cNvSpPr>
                <p:nvPr/>
              </p:nvSpPr>
              <p:spPr bwMode="auto">
                <a:xfrm>
                  <a:off x="1788" y="2231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41" name="Line 1723"/>
                <p:cNvSpPr>
                  <a:spLocks noChangeShapeType="1"/>
                </p:cNvSpPr>
                <p:nvPr/>
              </p:nvSpPr>
              <p:spPr bwMode="auto">
                <a:xfrm>
                  <a:off x="1788" y="2237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42" name="Freeform 1724"/>
                <p:cNvSpPr>
                  <a:spLocks/>
                </p:cNvSpPr>
                <p:nvPr/>
              </p:nvSpPr>
              <p:spPr bwMode="auto">
                <a:xfrm>
                  <a:off x="1788" y="2220"/>
                  <a:ext cx="0" cy="17"/>
                </a:xfrm>
                <a:custGeom>
                  <a:avLst/>
                  <a:gdLst>
                    <a:gd name="T0" fmla="*/ 17 h 17"/>
                    <a:gd name="T1" fmla="*/ 11 h 17"/>
                    <a:gd name="T2" fmla="*/ 0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43" name="Freeform 1725"/>
                <p:cNvSpPr>
                  <a:spLocks/>
                </p:cNvSpPr>
                <p:nvPr/>
              </p:nvSpPr>
              <p:spPr bwMode="auto">
                <a:xfrm>
                  <a:off x="1788" y="2203"/>
                  <a:ext cx="0" cy="17"/>
                </a:xfrm>
                <a:custGeom>
                  <a:avLst/>
                  <a:gdLst>
                    <a:gd name="T0" fmla="*/ 17 h 17"/>
                    <a:gd name="T1" fmla="*/ 6 h 17"/>
                    <a:gd name="T2" fmla="*/ 0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44" name="Freeform 1726"/>
                <p:cNvSpPr>
                  <a:spLocks/>
                </p:cNvSpPr>
                <p:nvPr/>
              </p:nvSpPr>
              <p:spPr bwMode="auto">
                <a:xfrm>
                  <a:off x="1788" y="2203"/>
                  <a:ext cx="0" cy="22"/>
                </a:xfrm>
                <a:custGeom>
                  <a:avLst/>
                  <a:gdLst>
                    <a:gd name="T0" fmla="*/ 0 h 22"/>
                    <a:gd name="T1" fmla="*/ 6 h 22"/>
                    <a:gd name="T2" fmla="*/ 11 h 22"/>
                    <a:gd name="T3" fmla="*/ 17 h 22"/>
                    <a:gd name="T4" fmla="*/ 22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45" name="Freeform 1727"/>
                <p:cNvSpPr>
                  <a:spLocks/>
                </p:cNvSpPr>
                <p:nvPr/>
              </p:nvSpPr>
              <p:spPr bwMode="auto">
                <a:xfrm>
                  <a:off x="1788" y="2225"/>
                  <a:ext cx="5" cy="0"/>
                </a:xfrm>
                <a:custGeom>
                  <a:avLst/>
                  <a:gdLst>
                    <a:gd name="T0" fmla="*/ 0 w 5"/>
                    <a:gd name="T1" fmla="*/ 0 w 5"/>
                    <a:gd name="T2" fmla="*/ 5 w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46" name="Freeform 1728"/>
                <p:cNvSpPr>
                  <a:spLocks/>
                </p:cNvSpPr>
                <p:nvPr/>
              </p:nvSpPr>
              <p:spPr bwMode="auto">
                <a:xfrm>
                  <a:off x="1793" y="2209"/>
                  <a:ext cx="0" cy="16"/>
                </a:xfrm>
                <a:custGeom>
                  <a:avLst/>
                  <a:gdLst>
                    <a:gd name="T0" fmla="*/ 16 h 16"/>
                    <a:gd name="T1" fmla="*/ 5 h 16"/>
                    <a:gd name="T2" fmla="*/ 0 h 1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6">
                      <a:moveTo>
                        <a:pt x="0" y="16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47" name="Line 1729"/>
                <p:cNvSpPr>
                  <a:spLocks noChangeShapeType="1"/>
                </p:cNvSpPr>
                <p:nvPr/>
              </p:nvSpPr>
              <p:spPr bwMode="auto">
                <a:xfrm>
                  <a:off x="1793" y="2209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48" name="Freeform 1730"/>
                <p:cNvSpPr>
                  <a:spLocks/>
                </p:cNvSpPr>
                <p:nvPr/>
              </p:nvSpPr>
              <p:spPr bwMode="auto">
                <a:xfrm>
                  <a:off x="1793" y="2187"/>
                  <a:ext cx="0" cy="27"/>
                </a:xfrm>
                <a:custGeom>
                  <a:avLst/>
                  <a:gdLst>
                    <a:gd name="T0" fmla="*/ 27 h 27"/>
                    <a:gd name="T1" fmla="*/ 22 h 27"/>
                    <a:gd name="T2" fmla="*/ 11 h 27"/>
                    <a:gd name="T3" fmla="*/ 5 h 27"/>
                    <a:gd name="T4" fmla="*/ 0 h 2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7">
                      <a:moveTo>
                        <a:pt x="0" y="27"/>
                      </a:move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49" name="Freeform 1731"/>
                <p:cNvSpPr>
                  <a:spLocks/>
                </p:cNvSpPr>
                <p:nvPr/>
              </p:nvSpPr>
              <p:spPr bwMode="auto">
                <a:xfrm>
                  <a:off x="1793" y="2187"/>
                  <a:ext cx="0" cy="5"/>
                </a:xfrm>
                <a:custGeom>
                  <a:avLst/>
                  <a:gdLst>
                    <a:gd name="T0" fmla="*/ 0 h 5"/>
                    <a:gd name="T1" fmla="*/ 0 h 5"/>
                    <a:gd name="T2" fmla="*/ 5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50" name="Freeform 1732"/>
                <p:cNvSpPr>
                  <a:spLocks/>
                </p:cNvSpPr>
                <p:nvPr/>
              </p:nvSpPr>
              <p:spPr bwMode="auto">
                <a:xfrm>
                  <a:off x="1793" y="2164"/>
                  <a:ext cx="0" cy="28"/>
                </a:xfrm>
                <a:custGeom>
                  <a:avLst/>
                  <a:gdLst>
                    <a:gd name="T0" fmla="*/ 28 h 28"/>
                    <a:gd name="T1" fmla="*/ 17 h 28"/>
                    <a:gd name="T2" fmla="*/ 0 h 28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28">
                      <a:moveTo>
                        <a:pt x="0" y="28"/>
                      </a:moveTo>
                      <a:lnTo>
                        <a:pt x="0" y="1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51" name="Freeform 1733"/>
                <p:cNvSpPr>
                  <a:spLocks/>
                </p:cNvSpPr>
                <p:nvPr/>
              </p:nvSpPr>
              <p:spPr bwMode="auto">
                <a:xfrm>
                  <a:off x="1793" y="2120"/>
                  <a:ext cx="6" cy="44"/>
                </a:xfrm>
                <a:custGeom>
                  <a:avLst/>
                  <a:gdLst>
                    <a:gd name="T0" fmla="*/ 0 w 6"/>
                    <a:gd name="T1" fmla="*/ 44 h 44"/>
                    <a:gd name="T2" fmla="*/ 0 w 6"/>
                    <a:gd name="T3" fmla="*/ 22 h 44"/>
                    <a:gd name="T4" fmla="*/ 6 w 6"/>
                    <a:gd name="T5" fmla="*/ 0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44">
                      <a:moveTo>
                        <a:pt x="0" y="44"/>
                      </a:moveTo>
                      <a:lnTo>
                        <a:pt x="0" y="22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52" name="Freeform 1734"/>
                <p:cNvSpPr>
                  <a:spLocks/>
                </p:cNvSpPr>
                <p:nvPr/>
              </p:nvSpPr>
              <p:spPr bwMode="auto">
                <a:xfrm>
                  <a:off x="1799" y="2098"/>
                  <a:ext cx="0" cy="22"/>
                </a:xfrm>
                <a:custGeom>
                  <a:avLst/>
                  <a:gdLst>
                    <a:gd name="T0" fmla="*/ 22 h 22"/>
                    <a:gd name="T1" fmla="*/ 11 h 22"/>
                    <a:gd name="T2" fmla="*/ 0 h 2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53" name="Line 1735"/>
                <p:cNvSpPr>
                  <a:spLocks noChangeShapeType="1"/>
                </p:cNvSpPr>
                <p:nvPr/>
              </p:nvSpPr>
              <p:spPr bwMode="auto">
                <a:xfrm flipV="1">
                  <a:off x="1799" y="2070"/>
                  <a:ext cx="0" cy="28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54" name="Freeform 1736"/>
                <p:cNvSpPr>
                  <a:spLocks/>
                </p:cNvSpPr>
                <p:nvPr/>
              </p:nvSpPr>
              <p:spPr bwMode="auto">
                <a:xfrm>
                  <a:off x="1799" y="2031"/>
                  <a:ext cx="0" cy="39"/>
                </a:xfrm>
                <a:custGeom>
                  <a:avLst/>
                  <a:gdLst>
                    <a:gd name="T0" fmla="*/ 39 h 39"/>
                    <a:gd name="T1" fmla="*/ 22 h 39"/>
                    <a:gd name="T2" fmla="*/ 0 h 39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39">
                      <a:moveTo>
                        <a:pt x="0" y="39"/>
                      </a:moveTo>
                      <a:lnTo>
                        <a:pt x="0" y="2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55" name="Freeform 1737"/>
                <p:cNvSpPr>
                  <a:spLocks/>
                </p:cNvSpPr>
                <p:nvPr/>
              </p:nvSpPr>
              <p:spPr bwMode="auto">
                <a:xfrm>
                  <a:off x="1799" y="1964"/>
                  <a:ext cx="0" cy="67"/>
                </a:xfrm>
                <a:custGeom>
                  <a:avLst/>
                  <a:gdLst>
                    <a:gd name="T0" fmla="*/ 67 h 67"/>
                    <a:gd name="T1" fmla="*/ 50 h 67"/>
                    <a:gd name="T2" fmla="*/ 34 h 67"/>
                    <a:gd name="T3" fmla="*/ 17 h 67"/>
                    <a:gd name="T4" fmla="*/ 0 h 6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67">
                      <a:moveTo>
                        <a:pt x="0" y="67"/>
                      </a:moveTo>
                      <a:lnTo>
                        <a:pt x="0" y="50"/>
                      </a:lnTo>
                      <a:lnTo>
                        <a:pt x="0" y="34"/>
                      </a:lnTo>
                      <a:lnTo>
                        <a:pt x="0" y="1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56" name="Freeform 1738"/>
                <p:cNvSpPr>
                  <a:spLocks/>
                </p:cNvSpPr>
                <p:nvPr/>
              </p:nvSpPr>
              <p:spPr bwMode="auto">
                <a:xfrm>
                  <a:off x="1799" y="1931"/>
                  <a:ext cx="0" cy="33"/>
                </a:xfrm>
                <a:custGeom>
                  <a:avLst/>
                  <a:gdLst>
                    <a:gd name="T0" fmla="*/ 33 h 33"/>
                    <a:gd name="T1" fmla="*/ 22 h 33"/>
                    <a:gd name="T2" fmla="*/ 17 h 33"/>
                    <a:gd name="T3" fmla="*/ 11 h 33"/>
                    <a:gd name="T4" fmla="*/ 0 h 3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33">
                      <a:moveTo>
                        <a:pt x="0" y="33"/>
                      </a:moveTo>
                      <a:lnTo>
                        <a:pt x="0" y="22"/>
                      </a:ln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57" name="Freeform 1739"/>
                <p:cNvSpPr>
                  <a:spLocks/>
                </p:cNvSpPr>
                <p:nvPr/>
              </p:nvSpPr>
              <p:spPr bwMode="auto">
                <a:xfrm>
                  <a:off x="1799" y="1870"/>
                  <a:ext cx="5" cy="61"/>
                </a:xfrm>
                <a:custGeom>
                  <a:avLst/>
                  <a:gdLst>
                    <a:gd name="T0" fmla="*/ 0 w 5"/>
                    <a:gd name="T1" fmla="*/ 61 h 61"/>
                    <a:gd name="T2" fmla="*/ 0 w 5"/>
                    <a:gd name="T3" fmla="*/ 44 h 61"/>
                    <a:gd name="T4" fmla="*/ 0 w 5"/>
                    <a:gd name="T5" fmla="*/ 28 h 61"/>
                    <a:gd name="T6" fmla="*/ 5 w 5"/>
                    <a:gd name="T7" fmla="*/ 11 h 61"/>
                    <a:gd name="T8" fmla="*/ 5 w 5"/>
                    <a:gd name="T9" fmla="*/ 0 h 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61">
                      <a:moveTo>
                        <a:pt x="0" y="61"/>
                      </a:moveTo>
                      <a:lnTo>
                        <a:pt x="0" y="44"/>
                      </a:lnTo>
                      <a:lnTo>
                        <a:pt x="0" y="28"/>
                      </a:lnTo>
                      <a:lnTo>
                        <a:pt x="5" y="11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58" name="Freeform 1740"/>
                <p:cNvSpPr>
                  <a:spLocks/>
                </p:cNvSpPr>
                <p:nvPr/>
              </p:nvSpPr>
              <p:spPr bwMode="auto">
                <a:xfrm>
                  <a:off x="1804" y="1870"/>
                  <a:ext cx="0" cy="28"/>
                </a:xfrm>
                <a:custGeom>
                  <a:avLst/>
                  <a:gdLst>
                    <a:gd name="T0" fmla="*/ 0 h 28"/>
                    <a:gd name="T1" fmla="*/ 0 h 28"/>
                    <a:gd name="T2" fmla="*/ 5 h 28"/>
                    <a:gd name="T3" fmla="*/ 28 h 28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2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28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59" name="Freeform 1741"/>
                <p:cNvSpPr>
                  <a:spLocks/>
                </p:cNvSpPr>
                <p:nvPr/>
              </p:nvSpPr>
              <p:spPr bwMode="auto">
                <a:xfrm>
                  <a:off x="1804" y="1898"/>
                  <a:ext cx="0" cy="39"/>
                </a:xfrm>
                <a:custGeom>
                  <a:avLst/>
                  <a:gdLst>
                    <a:gd name="T0" fmla="*/ 0 h 39"/>
                    <a:gd name="T1" fmla="*/ 22 h 39"/>
                    <a:gd name="T2" fmla="*/ 39 h 39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39">
                      <a:moveTo>
                        <a:pt x="0" y="0"/>
                      </a:moveTo>
                      <a:lnTo>
                        <a:pt x="0" y="22"/>
                      </a:lnTo>
                      <a:lnTo>
                        <a:pt x="0" y="39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60" name="Freeform 1742"/>
                <p:cNvSpPr>
                  <a:spLocks/>
                </p:cNvSpPr>
                <p:nvPr/>
              </p:nvSpPr>
              <p:spPr bwMode="auto">
                <a:xfrm>
                  <a:off x="1804" y="1937"/>
                  <a:ext cx="0" cy="22"/>
                </a:xfrm>
                <a:custGeom>
                  <a:avLst/>
                  <a:gdLst>
                    <a:gd name="T0" fmla="*/ 0 h 22"/>
                    <a:gd name="T1" fmla="*/ 11 h 22"/>
                    <a:gd name="T2" fmla="*/ 22 h 2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22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61" name="Freeform 1743"/>
                <p:cNvSpPr>
                  <a:spLocks/>
                </p:cNvSpPr>
                <p:nvPr/>
              </p:nvSpPr>
              <p:spPr bwMode="auto">
                <a:xfrm>
                  <a:off x="1804" y="1959"/>
                  <a:ext cx="0" cy="33"/>
                </a:xfrm>
                <a:custGeom>
                  <a:avLst/>
                  <a:gdLst>
                    <a:gd name="T0" fmla="*/ 0 h 33"/>
                    <a:gd name="T1" fmla="*/ 16 h 33"/>
                    <a:gd name="T2" fmla="*/ 33 h 33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33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0" y="3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62" name="Freeform 1744"/>
                <p:cNvSpPr>
                  <a:spLocks/>
                </p:cNvSpPr>
                <p:nvPr/>
              </p:nvSpPr>
              <p:spPr bwMode="auto">
                <a:xfrm>
                  <a:off x="1804" y="1992"/>
                  <a:ext cx="0" cy="39"/>
                </a:xfrm>
                <a:custGeom>
                  <a:avLst/>
                  <a:gdLst>
                    <a:gd name="T0" fmla="*/ 0 h 39"/>
                    <a:gd name="T1" fmla="*/ 22 h 39"/>
                    <a:gd name="T2" fmla="*/ 33 h 39"/>
                    <a:gd name="T3" fmla="*/ 39 h 39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39">
                      <a:moveTo>
                        <a:pt x="0" y="0"/>
                      </a:moveTo>
                      <a:lnTo>
                        <a:pt x="0" y="22"/>
                      </a:lnTo>
                      <a:lnTo>
                        <a:pt x="0" y="33"/>
                      </a:lnTo>
                      <a:lnTo>
                        <a:pt x="0" y="39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63" name="Freeform 1745"/>
                <p:cNvSpPr>
                  <a:spLocks/>
                </p:cNvSpPr>
                <p:nvPr/>
              </p:nvSpPr>
              <p:spPr bwMode="auto">
                <a:xfrm>
                  <a:off x="1804" y="2031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6 h 6"/>
                    <a:gd name="T4" fmla="*/ 6 w 6"/>
                    <a:gd name="T5" fmla="*/ 6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64" name="Line 1746"/>
                <p:cNvSpPr>
                  <a:spLocks noChangeShapeType="1"/>
                </p:cNvSpPr>
                <p:nvPr/>
              </p:nvSpPr>
              <p:spPr bwMode="auto">
                <a:xfrm>
                  <a:off x="1810" y="2037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65" name="Freeform 1747"/>
                <p:cNvSpPr>
                  <a:spLocks/>
                </p:cNvSpPr>
                <p:nvPr/>
              </p:nvSpPr>
              <p:spPr bwMode="auto">
                <a:xfrm>
                  <a:off x="1810" y="2042"/>
                  <a:ext cx="0" cy="39"/>
                </a:xfrm>
                <a:custGeom>
                  <a:avLst/>
                  <a:gdLst>
                    <a:gd name="T0" fmla="*/ 0 h 39"/>
                    <a:gd name="T1" fmla="*/ 6 h 39"/>
                    <a:gd name="T2" fmla="*/ 17 h 39"/>
                    <a:gd name="T3" fmla="*/ 39 h 39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39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7"/>
                      </a:lnTo>
                      <a:lnTo>
                        <a:pt x="0" y="39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66" name="Freeform 1748"/>
                <p:cNvSpPr>
                  <a:spLocks/>
                </p:cNvSpPr>
                <p:nvPr/>
              </p:nvSpPr>
              <p:spPr bwMode="auto">
                <a:xfrm>
                  <a:off x="1810" y="2081"/>
                  <a:ext cx="0" cy="28"/>
                </a:xfrm>
                <a:custGeom>
                  <a:avLst/>
                  <a:gdLst>
                    <a:gd name="T0" fmla="*/ 0 h 28"/>
                    <a:gd name="T1" fmla="*/ 17 h 28"/>
                    <a:gd name="T2" fmla="*/ 28 h 28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28">
                      <a:moveTo>
                        <a:pt x="0" y="0"/>
                      </a:moveTo>
                      <a:lnTo>
                        <a:pt x="0" y="17"/>
                      </a:lnTo>
                      <a:lnTo>
                        <a:pt x="0" y="28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67" name="Line 1749"/>
                <p:cNvSpPr>
                  <a:spLocks noChangeShapeType="1"/>
                </p:cNvSpPr>
                <p:nvPr/>
              </p:nvSpPr>
              <p:spPr bwMode="auto">
                <a:xfrm>
                  <a:off x="1810" y="2109"/>
                  <a:ext cx="0" cy="33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68" name="Freeform 1750"/>
                <p:cNvSpPr>
                  <a:spLocks/>
                </p:cNvSpPr>
                <p:nvPr/>
              </p:nvSpPr>
              <p:spPr bwMode="auto">
                <a:xfrm>
                  <a:off x="1810" y="2142"/>
                  <a:ext cx="0" cy="39"/>
                </a:xfrm>
                <a:custGeom>
                  <a:avLst/>
                  <a:gdLst>
                    <a:gd name="T0" fmla="*/ 0 h 39"/>
                    <a:gd name="T1" fmla="*/ 22 h 39"/>
                    <a:gd name="T2" fmla="*/ 33 h 39"/>
                    <a:gd name="T3" fmla="*/ 39 h 39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39">
                      <a:moveTo>
                        <a:pt x="0" y="0"/>
                      </a:moveTo>
                      <a:lnTo>
                        <a:pt x="0" y="22"/>
                      </a:lnTo>
                      <a:lnTo>
                        <a:pt x="0" y="33"/>
                      </a:lnTo>
                      <a:lnTo>
                        <a:pt x="0" y="39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69" name="Freeform 1751"/>
                <p:cNvSpPr>
                  <a:spLocks/>
                </p:cNvSpPr>
                <p:nvPr/>
              </p:nvSpPr>
              <p:spPr bwMode="auto">
                <a:xfrm>
                  <a:off x="1810" y="2170"/>
                  <a:ext cx="5" cy="11"/>
                </a:xfrm>
                <a:custGeom>
                  <a:avLst/>
                  <a:gdLst>
                    <a:gd name="T0" fmla="*/ 0 w 5"/>
                    <a:gd name="T1" fmla="*/ 11 h 11"/>
                    <a:gd name="T2" fmla="*/ 0 w 5"/>
                    <a:gd name="T3" fmla="*/ 11 h 11"/>
                    <a:gd name="T4" fmla="*/ 0 w 5"/>
                    <a:gd name="T5" fmla="*/ 5 h 11"/>
                    <a:gd name="T6" fmla="*/ 5 w 5"/>
                    <a:gd name="T7" fmla="*/ 0 h 1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"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70" name="Freeform 1752"/>
                <p:cNvSpPr>
                  <a:spLocks/>
                </p:cNvSpPr>
                <p:nvPr/>
              </p:nvSpPr>
              <p:spPr bwMode="auto">
                <a:xfrm>
                  <a:off x="1815" y="2170"/>
                  <a:ext cx="0" cy="33"/>
                </a:xfrm>
                <a:custGeom>
                  <a:avLst/>
                  <a:gdLst>
                    <a:gd name="T0" fmla="*/ 0 h 33"/>
                    <a:gd name="T1" fmla="*/ 5 h 33"/>
                    <a:gd name="T2" fmla="*/ 11 h 33"/>
                    <a:gd name="T3" fmla="*/ 33 h 33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33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3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71" name="Freeform 1753"/>
                <p:cNvSpPr>
                  <a:spLocks/>
                </p:cNvSpPr>
                <p:nvPr/>
              </p:nvSpPr>
              <p:spPr bwMode="auto">
                <a:xfrm>
                  <a:off x="1815" y="2203"/>
                  <a:ext cx="0" cy="39"/>
                </a:xfrm>
                <a:custGeom>
                  <a:avLst/>
                  <a:gdLst>
                    <a:gd name="T0" fmla="*/ 0 h 39"/>
                    <a:gd name="T1" fmla="*/ 11 h 39"/>
                    <a:gd name="T2" fmla="*/ 22 h 39"/>
                    <a:gd name="T3" fmla="*/ 34 h 39"/>
                    <a:gd name="T4" fmla="*/ 39 h 39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39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22"/>
                      </a:lnTo>
                      <a:lnTo>
                        <a:pt x="0" y="34"/>
                      </a:lnTo>
                      <a:lnTo>
                        <a:pt x="0" y="39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72" name="Freeform 1754"/>
                <p:cNvSpPr>
                  <a:spLocks/>
                </p:cNvSpPr>
                <p:nvPr/>
              </p:nvSpPr>
              <p:spPr bwMode="auto">
                <a:xfrm>
                  <a:off x="1815" y="2214"/>
                  <a:ext cx="0" cy="28"/>
                </a:xfrm>
                <a:custGeom>
                  <a:avLst/>
                  <a:gdLst>
                    <a:gd name="T0" fmla="*/ 28 h 28"/>
                    <a:gd name="T1" fmla="*/ 23 h 28"/>
                    <a:gd name="T2" fmla="*/ 17 h 28"/>
                    <a:gd name="T3" fmla="*/ 6 h 28"/>
                    <a:gd name="T4" fmla="*/ 0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28"/>
                      </a:moveTo>
                      <a:lnTo>
                        <a:pt x="0" y="23"/>
                      </a:lnTo>
                      <a:lnTo>
                        <a:pt x="0" y="17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73" name="Line 1755"/>
                <p:cNvSpPr>
                  <a:spLocks noChangeShapeType="1"/>
                </p:cNvSpPr>
                <p:nvPr/>
              </p:nvSpPr>
              <p:spPr bwMode="auto">
                <a:xfrm>
                  <a:off x="1815" y="2214"/>
                  <a:ext cx="1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74" name="Freeform 1756"/>
                <p:cNvSpPr>
                  <a:spLocks/>
                </p:cNvSpPr>
                <p:nvPr/>
              </p:nvSpPr>
              <p:spPr bwMode="auto">
                <a:xfrm>
                  <a:off x="1815" y="2214"/>
                  <a:ext cx="0" cy="17"/>
                </a:xfrm>
                <a:custGeom>
                  <a:avLst/>
                  <a:gdLst>
                    <a:gd name="T0" fmla="*/ 0 h 17"/>
                    <a:gd name="T1" fmla="*/ 11 h 17"/>
                    <a:gd name="T2" fmla="*/ 17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75" name="Freeform 1757"/>
                <p:cNvSpPr>
                  <a:spLocks/>
                </p:cNvSpPr>
                <p:nvPr/>
              </p:nvSpPr>
              <p:spPr bwMode="auto">
                <a:xfrm>
                  <a:off x="1815" y="2214"/>
                  <a:ext cx="6" cy="17"/>
                </a:xfrm>
                <a:custGeom>
                  <a:avLst/>
                  <a:gdLst>
                    <a:gd name="T0" fmla="*/ 0 w 6"/>
                    <a:gd name="T1" fmla="*/ 17 h 17"/>
                    <a:gd name="T2" fmla="*/ 0 w 6"/>
                    <a:gd name="T3" fmla="*/ 17 h 17"/>
                    <a:gd name="T4" fmla="*/ 0 w 6"/>
                    <a:gd name="T5" fmla="*/ 6 h 17"/>
                    <a:gd name="T6" fmla="*/ 6 w 6"/>
                    <a:gd name="T7" fmla="*/ 0 h 1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" h="17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76" name="Freeform 1758"/>
                <p:cNvSpPr>
                  <a:spLocks/>
                </p:cNvSpPr>
                <p:nvPr/>
              </p:nvSpPr>
              <p:spPr bwMode="auto">
                <a:xfrm>
                  <a:off x="1821" y="2214"/>
                  <a:ext cx="0" cy="23"/>
                </a:xfrm>
                <a:custGeom>
                  <a:avLst/>
                  <a:gdLst>
                    <a:gd name="T0" fmla="*/ 0 h 23"/>
                    <a:gd name="T1" fmla="*/ 6 h 23"/>
                    <a:gd name="T2" fmla="*/ 11 h 23"/>
                    <a:gd name="T3" fmla="*/ 17 h 23"/>
                    <a:gd name="T4" fmla="*/ 23 h 2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77" name="Freeform 1759"/>
                <p:cNvSpPr>
                  <a:spLocks/>
                </p:cNvSpPr>
                <p:nvPr/>
              </p:nvSpPr>
              <p:spPr bwMode="auto">
                <a:xfrm>
                  <a:off x="1821" y="2214"/>
                  <a:ext cx="0" cy="23"/>
                </a:xfrm>
                <a:custGeom>
                  <a:avLst/>
                  <a:gdLst>
                    <a:gd name="T0" fmla="*/ 23 h 23"/>
                    <a:gd name="T1" fmla="*/ 17 h 23"/>
                    <a:gd name="T2" fmla="*/ 11 h 23"/>
                    <a:gd name="T3" fmla="*/ 6 h 23"/>
                    <a:gd name="T4" fmla="*/ 0 h 2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3">
                      <a:moveTo>
                        <a:pt x="0" y="23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78" name="Freeform 1760"/>
                <p:cNvSpPr>
                  <a:spLocks/>
                </p:cNvSpPr>
                <p:nvPr/>
              </p:nvSpPr>
              <p:spPr bwMode="auto">
                <a:xfrm>
                  <a:off x="1821" y="2214"/>
                  <a:ext cx="0" cy="23"/>
                </a:xfrm>
                <a:custGeom>
                  <a:avLst/>
                  <a:gdLst>
                    <a:gd name="T0" fmla="*/ 0 h 23"/>
                    <a:gd name="T1" fmla="*/ 6 h 23"/>
                    <a:gd name="T2" fmla="*/ 11 h 23"/>
                    <a:gd name="T3" fmla="*/ 17 h 23"/>
                    <a:gd name="T4" fmla="*/ 23 h 2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79" name="Freeform 1761"/>
                <p:cNvSpPr>
                  <a:spLocks/>
                </p:cNvSpPr>
                <p:nvPr/>
              </p:nvSpPr>
              <p:spPr bwMode="auto">
                <a:xfrm>
                  <a:off x="1821" y="2214"/>
                  <a:ext cx="0" cy="23"/>
                </a:xfrm>
                <a:custGeom>
                  <a:avLst/>
                  <a:gdLst>
                    <a:gd name="T0" fmla="*/ 23 h 23"/>
                    <a:gd name="T1" fmla="*/ 17 h 23"/>
                    <a:gd name="T2" fmla="*/ 11 h 23"/>
                    <a:gd name="T3" fmla="*/ 6 h 23"/>
                    <a:gd name="T4" fmla="*/ 0 h 2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3">
                      <a:moveTo>
                        <a:pt x="0" y="23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80" name="Line 1762"/>
                <p:cNvSpPr>
                  <a:spLocks noChangeShapeType="1"/>
                </p:cNvSpPr>
                <p:nvPr/>
              </p:nvSpPr>
              <p:spPr bwMode="auto">
                <a:xfrm>
                  <a:off x="1821" y="2214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81" name="Freeform 1763"/>
                <p:cNvSpPr>
                  <a:spLocks/>
                </p:cNvSpPr>
                <p:nvPr/>
              </p:nvSpPr>
              <p:spPr bwMode="auto">
                <a:xfrm>
                  <a:off x="1821" y="2214"/>
                  <a:ext cx="5" cy="11"/>
                </a:xfrm>
                <a:custGeom>
                  <a:avLst/>
                  <a:gdLst>
                    <a:gd name="T0" fmla="*/ 0 w 5"/>
                    <a:gd name="T1" fmla="*/ 0 h 11"/>
                    <a:gd name="T2" fmla="*/ 0 w 5"/>
                    <a:gd name="T3" fmla="*/ 6 h 11"/>
                    <a:gd name="T4" fmla="*/ 5 w 5"/>
                    <a:gd name="T5" fmla="*/ 11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82" name="Freeform 1764"/>
                <p:cNvSpPr>
                  <a:spLocks/>
                </p:cNvSpPr>
                <p:nvPr/>
              </p:nvSpPr>
              <p:spPr bwMode="auto">
                <a:xfrm>
                  <a:off x="1826" y="2225"/>
                  <a:ext cx="0" cy="23"/>
                </a:xfrm>
                <a:custGeom>
                  <a:avLst/>
                  <a:gdLst>
                    <a:gd name="T0" fmla="*/ 0 h 23"/>
                    <a:gd name="T1" fmla="*/ 6 h 23"/>
                    <a:gd name="T2" fmla="*/ 12 h 23"/>
                    <a:gd name="T3" fmla="*/ 23 h 23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2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83" name="Freeform 1765"/>
                <p:cNvSpPr>
                  <a:spLocks/>
                </p:cNvSpPr>
                <p:nvPr/>
              </p:nvSpPr>
              <p:spPr bwMode="auto">
                <a:xfrm>
                  <a:off x="1826" y="2214"/>
                  <a:ext cx="0" cy="34"/>
                </a:xfrm>
                <a:custGeom>
                  <a:avLst/>
                  <a:gdLst>
                    <a:gd name="T0" fmla="*/ 34 h 34"/>
                    <a:gd name="T1" fmla="*/ 28 h 34"/>
                    <a:gd name="T2" fmla="*/ 17 h 34"/>
                    <a:gd name="T3" fmla="*/ 6 h 34"/>
                    <a:gd name="T4" fmla="*/ 0 h 34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34">
                      <a:moveTo>
                        <a:pt x="0" y="34"/>
                      </a:moveTo>
                      <a:lnTo>
                        <a:pt x="0" y="28"/>
                      </a:lnTo>
                      <a:lnTo>
                        <a:pt x="0" y="17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84" name="Freeform 1766"/>
                <p:cNvSpPr>
                  <a:spLocks/>
                </p:cNvSpPr>
                <p:nvPr/>
              </p:nvSpPr>
              <p:spPr bwMode="auto">
                <a:xfrm>
                  <a:off x="1826" y="2214"/>
                  <a:ext cx="0" cy="28"/>
                </a:xfrm>
                <a:custGeom>
                  <a:avLst/>
                  <a:gdLst>
                    <a:gd name="T0" fmla="*/ 0 h 28"/>
                    <a:gd name="T1" fmla="*/ 6 h 28"/>
                    <a:gd name="T2" fmla="*/ 11 h 28"/>
                    <a:gd name="T3" fmla="*/ 23 h 28"/>
                    <a:gd name="T4" fmla="*/ 28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23"/>
                      </a:lnTo>
                      <a:lnTo>
                        <a:pt x="0" y="28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85" name="Line 1767"/>
                <p:cNvSpPr>
                  <a:spLocks noChangeShapeType="1"/>
                </p:cNvSpPr>
                <p:nvPr/>
              </p:nvSpPr>
              <p:spPr bwMode="auto">
                <a:xfrm>
                  <a:off x="1826" y="2242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86" name="Freeform 1768"/>
                <p:cNvSpPr>
                  <a:spLocks/>
                </p:cNvSpPr>
                <p:nvPr/>
              </p:nvSpPr>
              <p:spPr bwMode="auto">
                <a:xfrm>
                  <a:off x="1826" y="2220"/>
                  <a:ext cx="0" cy="22"/>
                </a:xfrm>
                <a:custGeom>
                  <a:avLst/>
                  <a:gdLst>
                    <a:gd name="T0" fmla="*/ 22 h 22"/>
                    <a:gd name="T1" fmla="*/ 17 h 22"/>
                    <a:gd name="T2" fmla="*/ 11 h 22"/>
                    <a:gd name="T3" fmla="*/ 5 h 22"/>
                    <a:gd name="T4" fmla="*/ 0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87" name="Freeform 1769"/>
                <p:cNvSpPr>
                  <a:spLocks/>
                </p:cNvSpPr>
                <p:nvPr/>
              </p:nvSpPr>
              <p:spPr bwMode="auto">
                <a:xfrm>
                  <a:off x="1826" y="2220"/>
                  <a:ext cx="6" cy="5"/>
                </a:xfrm>
                <a:custGeom>
                  <a:avLst/>
                  <a:gdLst>
                    <a:gd name="T0" fmla="*/ 0 w 6"/>
                    <a:gd name="T1" fmla="*/ 0 h 5"/>
                    <a:gd name="T2" fmla="*/ 0 w 6"/>
                    <a:gd name="T3" fmla="*/ 0 h 5"/>
                    <a:gd name="T4" fmla="*/ 6 w 6"/>
                    <a:gd name="T5" fmla="*/ 5 h 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88" name="Freeform 1770"/>
                <p:cNvSpPr>
                  <a:spLocks/>
                </p:cNvSpPr>
                <p:nvPr/>
              </p:nvSpPr>
              <p:spPr bwMode="auto">
                <a:xfrm>
                  <a:off x="1832" y="2225"/>
                  <a:ext cx="0" cy="12"/>
                </a:xfrm>
                <a:custGeom>
                  <a:avLst/>
                  <a:gdLst>
                    <a:gd name="T0" fmla="*/ 0 h 12"/>
                    <a:gd name="T1" fmla="*/ 6 h 12"/>
                    <a:gd name="T2" fmla="*/ 12 h 1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89" name="Freeform 1771"/>
                <p:cNvSpPr>
                  <a:spLocks/>
                </p:cNvSpPr>
                <p:nvPr/>
              </p:nvSpPr>
              <p:spPr bwMode="auto">
                <a:xfrm>
                  <a:off x="1832" y="2225"/>
                  <a:ext cx="0" cy="12"/>
                </a:xfrm>
                <a:custGeom>
                  <a:avLst/>
                  <a:gdLst>
                    <a:gd name="T0" fmla="*/ 12 h 12"/>
                    <a:gd name="T1" fmla="*/ 6 h 12"/>
                    <a:gd name="T2" fmla="*/ 0 h 1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90" name="Line 1772"/>
                <p:cNvSpPr>
                  <a:spLocks noChangeShapeType="1"/>
                </p:cNvSpPr>
                <p:nvPr/>
              </p:nvSpPr>
              <p:spPr bwMode="auto">
                <a:xfrm>
                  <a:off x="1832" y="2225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91" name="Freeform 1773"/>
                <p:cNvSpPr>
                  <a:spLocks/>
                </p:cNvSpPr>
                <p:nvPr/>
              </p:nvSpPr>
              <p:spPr bwMode="auto">
                <a:xfrm>
                  <a:off x="1832" y="2225"/>
                  <a:ext cx="0" cy="23"/>
                </a:xfrm>
                <a:custGeom>
                  <a:avLst/>
                  <a:gdLst>
                    <a:gd name="T0" fmla="*/ 0 h 23"/>
                    <a:gd name="T1" fmla="*/ 6 h 23"/>
                    <a:gd name="T2" fmla="*/ 12 h 23"/>
                    <a:gd name="T3" fmla="*/ 17 h 23"/>
                    <a:gd name="T4" fmla="*/ 23 h 2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7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92" name="Freeform 1774"/>
                <p:cNvSpPr>
                  <a:spLocks/>
                </p:cNvSpPr>
                <p:nvPr/>
              </p:nvSpPr>
              <p:spPr bwMode="auto">
                <a:xfrm>
                  <a:off x="1832" y="2231"/>
                  <a:ext cx="0" cy="17"/>
                </a:xfrm>
                <a:custGeom>
                  <a:avLst/>
                  <a:gdLst>
                    <a:gd name="T0" fmla="*/ 17 h 17"/>
                    <a:gd name="T1" fmla="*/ 17 h 17"/>
                    <a:gd name="T2" fmla="*/ 11 h 17"/>
                    <a:gd name="T3" fmla="*/ 6 h 17"/>
                    <a:gd name="T4" fmla="*/ 0 h 1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93" name="Freeform 1775"/>
                <p:cNvSpPr>
                  <a:spLocks/>
                </p:cNvSpPr>
                <p:nvPr/>
              </p:nvSpPr>
              <p:spPr bwMode="auto">
                <a:xfrm>
                  <a:off x="1832" y="2231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94" name="Freeform 1776"/>
                <p:cNvSpPr>
                  <a:spLocks/>
                </p:cNvSpPr>
                <p:nvPr/>
              </p:nvSpPr>
              <p:spPr bwMode="auto">
                <a:xfrm>
                  <a:off x="1838" y="2225"/>
                  <a:ext cx="0" cy="12"/>
                </a:xfrm>
                <a:custGeom>
                  <a:avLst/>
                  <a:gdLst>
                    <a:gd name="T0" fmla="*/ 12 h 12"/>
                    <a:gd name="T1" fmla="*/ 6 h 12"/>
                    <a:gd name="T2" fmla="*/ 0 h 1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95" name="Line 1777"/>
                <p:cNvSpPr>
                  <a:spLocks noChangeShapeType="1"/>
                </p:cNvSpPr>
                <p:nvPr/>
              </p:nvSpPr>
              <p:spPr bwMode="auto">
                <a:xfrm>
                  <a:off x="1838" y="2225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96" name="Line 1778"/>
                <p:cNvSpPr>
                  <a:spLocks noChangeShapeType="1"/>
                </p:cNvSpPr>
                <p:nvPr/>
              </p:nvSpPr>
              <p:spPr bwMode="auto">
                <a:xfrm>
                  <a:off x="1838" y="2225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97" name="Line 1779"/>
                <p:cNvSpPr>
                  <a:spLocks noChangeShapeType="1"/>
                </p:cNvSpPr>
                <p:nvPr/>
              </p:nvSpPr>
              <p:spPr bwMode="auto">
                <a:xfrm>
                  <a:off x="1838" y="2225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98" name="Freeform 1780"/>
                <p:cNvSpPr>
                  <a:spLocks/>
                </p:cNvSpPr>
                <p:nvPr/>
              </p:nvSpPr>
              <p:spPr bwMode="auto">
                <a:xfrm>
                  <a:off x="1838" y="2220"/>
                  <a:ext cx="0" cy="11"/>
                </a:xfrm>
                <a:custGeom>
                  <a:avLst/>
                  <a:gdLst>
                    <a:gd name="T0" fmla="*/ 11 h 11"/>
                    <a:gd name="T1" fmla="*/ 5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99" name="Freeform 1781"/>
                <p:cNvSpPr>
                  <a:spLocks/>
                </p:cNvSpPr>
                <p:nvPr/>
              </p:nvSpPr>
              <p:spPr bwMode="auto">
                <a:xfrm>
                  <a:off x="1838" y="2220"/>
                  <a:ext cx="5" cy="11"/>
                </a:xfrm>
                <a:custGeom>
                  <a:avLst/>
                  <a:gdLst>
                    <a:gd name="T0" fmla="*/ 0 w 5"/>
                    <a:gd name="T1" fmla="*/ 0 h 11"/>
                    <a:gd name="T2" fmla="*/ 0 w 5"/>
                    <a:gd name="T3" fmla="*/ 5 h 11"/>
                    <a:gd name="T4" fmla="*/ 5 w 5"/>
                    <a:gd name="T5" fmla="*/ 11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00" name="Freeform 1782"/>
                <p:cNvSpPr>
                  <a:spLocks/>
                </p:cNvSpPr>
                <p:nvPr/>
              </p:nvSpPr>
              <p:spPr bwMode="auto">
                <a:xfrm>
                  <a:off x="1843" y="2225"/>
                  <a:ext cx="0" cy="6"/>
                </a:xfrm>
                <a:custGeom>
                  <a:avLst/>
                  <a:gdLst>
                    <a:gd name="T0" fmla="*/ 6 h 6"/>
                    <a:gd name="T1" fmla="*/ 6 h 6"/>
                    <a:gd name="T2" fmla="*/ 0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01" name="Freeform 1783"/>
                <p:cNvSpPr>
                  <a:spLocks/>
                </p:cNvSpPr>
                <p:nvPr/>
              </p:nvSpPr>
              <p:spPr bwMode="auto">
                <a:xfrm>
                  <a:off x="1843" y="2225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02" name="Line 1784"/>
                <p:cNvSpPr>
                  <a:spLocks noChangeShapeType="1"/>
                </p:cNvSpPr>
                <p:nvPr/>
              </p:nvSpPr>
              <p:spPr bwMode="auto">
                <a:xfrm>
                  <a:off x="1843" y="2231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03" name="Freeform 1785"/>
                <p:cNvSpPr>
                  <a:spLocks/>
                </p:cNvSpPr>
                <p:nvPr/>
              </p:nvSpPr>
              <p:spPr bwMode="auto">
                <a:xfrm>
                  <a:off x="1843" y="2231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04" name="Freeform 1786"/>
                <p:cNvSpPr>
                  <a:spLocks/>
                </p:cNvSpPr>
                <p:nvPr/>
              </p:nvSpPr>
              <p:spPr bwMode="auto">
                <a:xfrm>
                  <a:off x="1843" y="2237"/>
                  <a:ext cx="0" cy="5"/>
                </a:xfrm>
                <a:custGeom>
                  <a:avLst/>
                  <a:gdLst>
                    <a:gd name="T0" fmla="*/ 5 h 5"/>
                    <a:gd name="T1" fmla="*/ 5 h 5"/>
                    <a:gd name="T2" fmla="*/ 0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05" name="Freeform 1787"/>
                <p:cNvSpPr>
                  <a:spLocks/>
                </p:cNvSpPr>
                <p:nvPr/>
              </p:nvSpPr>
              <p:spPr bwMode="auto">
                <a:xfrm>
                  <a:off x="1843" y="2237"/>
                  <a:ext cx="6" cy="5"/>
                </a:xfrm>
                <a:custGeom>
                  <a:avLst/>
                  <a:gdLst>
                    <a:gd name="T0" fmla="*/ 0 w 6"/>
                    <a:gd name="T1" fmla="*/ 0 h 5"/>
                    <a:gd name="T2" fmla="*/ 0 w 6"/>
                    <a:gd name="T3" fmla="*/ 5 h 5"/>
                    <a:gd name="T4" fmla="*/ 6 w 6"/>
                    <a:gd name="T5" fmla="*/ 5 h 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5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6" y="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06" name="Freeform 1788"/>
                <p:cNvSpPr>
                  <a:spLocks/>
                </p:cNvSpPr>
                <p:nvPr/>
              </p:nvSpPr>
              <p:spPr bwMode="auto">
                <a:xfrm>
                  <a:off x="1849" y="2231"/>
                  <a:ext cx="0" cy="11"/>
                </a:xfrm>
                <a:custGeom>
                  <a:avLst/>
                  <a:gdLst>
                    <a:gd name="T0" fmla="*/ 11 h 11"/>
                    <a:gd name="T1" fmla="*/ 11 h 11"/>
                    <a:gd name="T2" fmla="*/ 6 h 11"/>
                    <a:gd name="T3" fmla="*/ 0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07" name="Freeform 1789"/>
                <p:cNvSpPr>
                  <a:spLocks/>
                </p:cNvSpPr>
                <p:nvPr/>
              </p:nvSpPr>
              <p:spPr bwMode="auto">
                <a:xfrm>
                  <a:off x="1849" y="2231"/>
                  <a:ext cx="0" cy="22"/>
                </a:xfrm>
                <a:custGeom>
                  <a:avLst/>
                  <a:gdLst>
                    <a:gd name="T0" fmla="*/ 0 h 22"/>
                    <a:gd name="T1" fmla="*/ 6 h 22"/>
                    <a:gd name="T2" fmla="*/ 11 h 22"/>
                    <a:gd name="T3" fmla="*/ 22 h 22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2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08" name="Freeform 1790"/>
                <p:cNvSpPr>
                  <a:spLocks/>
                </p:cNvSpPr>
                <p:nvPr/>
              </p:nvSpPr>
              <p:spPr bwMode="auto">
                <a:xfrm>
                  <a:off x="1849" y="2209"/>
                  <a:ext cx="0" cy="44"/>
                </a:xfrm>
                <a:custGeom>
                  <a:avLst/>
                  <a:gdLst>
                    <a:gd name="T0" fmla="*/ 44 h 44"/>
                    <a:gd name="T1" fmla="*/ 39 h 44"/>
                    <a:gd name="T2" fmla="*/ 22 h 44"/>
                    <a:gd name="T3" fmla="*/ 5 h 44"/>
                    <a:gd name="T4" fmla="*/ 0 h 44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44">
                      <a:moveTo>
                        <a:pt x="0" y="44"/>
                      </a:moveTo>
                      <a:lnTo>
                        <a:pt x="0" y="39"/>
                      </a:lnTo>
                      <a:lnTo>
                        <a:pt x="0" y="22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09" name="Freeform 1791"/>
                <p:cNvSpPr>
                  <a:spLocks/>
                </p:cNvSpPr>
                <p:nvPr/>
              </p:nvSpPr>
              <p:spPr bwMode="auto">
                <a:xfrm>
                  <a:off x="1849" y="2209"/>
                  <a:ext cx="0" cy="33"/>
                </a:xfrm>
                <a:custGeom>
                  <a:avLst/>
                  <a:gdLst>
                    <a:gd name="T0" fmla="*/ 0 h 33"/>
                    <a:gd name="T1" fmla="*/ 5 h 33"/>
                    <a:gd name="T2" fmla="*/ 16 h 33"/>
                    <a:gd name="T3" fmla="*/ 28 h 33"/>
                    <a:gd name="T4" fmla="*/ 33 h 3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33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6"/>
                      </a:lnTo>
                      <a:lnTo>
                        <a:pt x="0" y="28"/>
                      </a:lnTo>
                      <a:lnTo>
                        <a:pt x="0" y="3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10" name="Line 1792"/>
                <p:cNvSpPr>
                  <a:spLocks noChangeShapeType="1"/>
                </p:cNvSpPr>
                <p:nvPr/>
              </p:nvSpPr>
              <p:spPr bwMode="auto">
                <a:xfrm>
                  <a:off x="1849" y="2242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11" name="Freeform 1793"/>
                <p:cNvSpPr>
                  <a:spLocks/>
                </p:cNvSpPr>
                <p:nvPr/>
              </p:nvSpPr>
              <p:spPr bwMode="auto">
                <a:xfrm>
                  <a:off x="1849" y="2242"/>
                  <a:ext cx="5" cy="0"/>
                </a:xfrm>
                <a:custGeom>
                  <a:avLst/>
                  <a:gdLst>
                    <a:gd name="T0" fmla="*/ 0 w 5"/>
                    <a:gd name="T1" fmla="*/ 0 w 5"/>
                    <a:gd name="T2" fmla="*/ 5 w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12" name="Freeform 1794"/>
                <p:cNvSpPr>
                  <a:spLocks/>
                </p:cNvSpPr>
                <p:nvPr/>
              </p:nvSpPr>
              <p:spPr bwMode="auto">
                <a:xfrm>
                  <a:off x="1854" y="2225"/>
                  <a:ext cx="0" cy="17"/>
                </a:xfrm>
                <a:custGeom>
                  <a:avLst/>
                  <a:gdLst>
                    <a:gd name="T0" fmla="*/ 17 h 17"/>
                    <a:gd name="T1" fmla="*/ 6 h 17"/>
                    <a:gd name="T2" fmla="*/ 0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13" name="Freeform 1795"/>
                <p:cNvSpPr>
                  <a:spLocks/>
                </p:cNvSpPr>
                <p:nvPr/>
              </p:nvSpPr>
              <p:spPr bwMode="auto">
                <a:xfrm>
                  <a:off x="1854" y="2225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14" name="Freeform 1796"/>
                <p:cNvSpPr>
                  <a:spLocks/>
                </p:cNvSpPr>
                <p:nvPr/>
              </p:nvSpPr>
              <p:spPr bwMode="auto">
                <a:xfrm>
                  <a:off x="1854" y="2231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15" name="Line 1797"/>
                <p:cNvSpPr>
                  <a:spLocks noChangeShapeType="1"/>
                </p:cNvSpPr>
                <p:nvPr/>
              </p:nvSpPr>
              <p:spPr bwMode="auto">
                <a:xfrm>
                  <a:off x="1854" y="2242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16" name="Line 1798"/>
                <p:cNvSpPr>
                  <a:spLocks noChangeShapeType="1"/>
                </p:cNvSpPr>
                <p:nvPr/>
              </p:nvSpPr>
              <p:spPr bwMode="auto">
                <a:xfrm flipV="1">
                  <a:off x="1854" y="2237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5543" name="Group 2000"/>
              <p:cNvGrpSpPr>
                <a:grpSpLocks/>
              </p:cNvGrpSpPr>
              <p:nvPr/>
            </p:nvGrpSpPr>
            <p:grpSpPr bwMode="auto">
              <a:xfrm>
                <a:off x="1854" y="1787"/>
                <a:ext cx="189" cy="488"/>
                <a:chOff x="1854" y="1787"/>
                <a:chExt cx="189" cy="488"/>
              </a:xfrm>
            </p:grpSpPr>
            <p:sp>
              <p:nvSpPr>
                <p:cNvPr id="6817" name="Freeform 1800"/>
                <p:cNvSpPr>
                  <a:spLocks/>
                </p:cNvSpPr>
                <p:nvPr/>
              </p:nvSpPr>
              <p:spPr bwMode="auto">
                <a:xfrm>
                  <a:off x="1854" y="2237"/>
                  <a:ext cx="6" cy="16"/>
                </a:xfrm>
                <a:custGeom>
                  <a:avLst/>
                  <a:gdLst>
                    <a:gd name="T0" fmla="*/ 0 w 6"/>
                    <a:gd name="T1" fmla="*/ 0 h 16"/>
                    <a:gd name="T2" fmla="*/ 0 w 6"/>
                    <a:gd name="T3" fmla="*/ 5 h 16"/>
                    <a:gd name="T4" fmla="*/ 6 w 6"/>
                    <a:gd name="T5" fmla="*/ 11 h 16"/>
                    <a:gd name="T6" fmla="*/ 6 w 6"/>
                    <a:gd name="T7" fmla="*/ 16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" h="16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6" y="11"/>
                      </a:lnTo>
                      <a:lnTo>
                        <a:pt x="6" y="1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18" name="Freeform 1801"/>
                <p:cNvSpPr>
                  <a:spLocks/>
                </p:cNvSpPr>
                <p:nvPr/>
              </p:nvSpPr>
              <p:spPr bwMode="auto">
                <a:xfrm>
                  <a:off x="1860" y="2248"/>
                  <a:ext cx="0" cy="5"/>
                </a:xfrm>
                <a:custGeom>
                  <a:avLst/>
                  <a:gdLst>
                    <a:gd name="T0" fmla="*/ 5 h 5"/>
                    <a:gd name="T1" fmla="*/ 5 h 5"/>
                    <a:gd name="T2" fmla="*/ 0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19" name="Freeform 1802"/>
                <p:cNvSpPr>
                  <a:spLocks/>
                </p:cNvSpPr>
                <p:nvPr/>
              </p:nvSpPr>
              <p:spPr bwMode="auto">
                <a:xfrm>
                  <a:off x="1860" y="2225"/>
                  <a:ext cx="0" cy="23"/>
                </a:xfrm>
                <a:custGeom>
                  <a:avLst/>
                  <a:gdLst>
                    <a:gd name="T0" fmla="*/ 23 h 23"/>
                    <a:gd name="T1" fmla="*/ 12 h 23"/>
                    <a:gd name="T2" fmla="*/ 0 h 23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23">
                      <a:moveTo>
                        <a:pt x="0" y="23"/>
                      </a:moveTo>
                      <a:lnTo>
                        <a:pt x="0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20" name="Line 1803"/>
                <p:cNvSpPr>
                  <a:spLocks noChangeShapeType="1"/>
                </p:cNvSpPr>
                <p:nvPr/>
              </p:nvSpPr>
              <p:spPr bwMode="auto">
                <a:xfrm>
                  <a:off x="1860" y="2225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21" name="Freeform 1804"/>
                <p:cNvSpPr>
                  <a:spLocks/>
                </p:cNvSpPr>
                <p:nvPr/>
              </p:nvSpPr>
              <p:spPr bwMode="auto">
                <a:xfrm>
                  <a:off x="1860" y="2225"/>
                  <a:ext cx="0" cy="50"/>
                </a:xfrm>
                <a:custGeom>
                  <a:avLst/>
                  <a:gdLst>
                    <a:gd name="T0" fmla="*/ 0 h 50"/>
                    <a:gd name="T1" fmla="*/ 12 h 50"/>
                    <a:gd name="T2" fmla="*/ 28 h 50"/>
                    <a:gd name="T3" fmla="*/ 45 h 50"/>
                    <a:gd name="T4" fmla="*/ 50 h 50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50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0" y="28"/>
                      </a:lnTo>
                      <a:lnTo>
                        <a:pt x="0" y="45"/>
                      </a:lnTo>
                      <a:lnTo>
                        <a:pt x="0" y="5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22" name="Freeform 1805"/>
                <p:cNvSpPr>
                  <a:spLocks/>
                </p:cNvSpPr>
                <p:nvPr/>
              </p:nvSpPr>
              <p:spPr bwMode="auto">
                <a:xfrm>
                  <a:off x="1860" y="2242"/>
                  <a:ext cx="0" cy="33"/>
                </a:xfrm>
                <a:custGeom>
                  <a:avLst/>
                  <a:gdLst>
                    <a:gd name="T0" fmla="*/ 33 h 33"/>
                    <a:gd name="T1" fmla="*/ 28 h 33"/>
                    <a:gd name="T2" fmla="*/ 17 h 33"/>
                    <a:gd name="T3" fmla="*/ 6 h 33"/>
                    <a:gd name="T4" fmla="*/ 0 h 3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33">
                      <a:moveTo>
                        <a:pt x="0" y="33"/>
                      </a:moveTo>
                      <a:lnTo>
                        <a:pt x="0" y="28"/>
                      </a:lnTo>
                      <a:lnTo>
                        <a:pt x="0" y="17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23" name="Freeform 1806"/>
                <p:cNvSpPr>
                  <a:spLocks/>
                </p:cNvSpPr>
                <p:nvPr/>
              </p:nvSpPr>
              <p:spPr bwMode="auto">
                <a:xfrm>
                  <a:off x="1860" y="2242"/>
                  <a:ext cx="5" cy="6"/>
                </a:xfrm>
                <a:custGeom>
                  <a:avLst/>
                  <a:gdLst>
                    <a:gd name="T0" fmla="*/ 0 w 5"/>
                    <a:gd name="T1" fmla="*/ 0 h 6"/>
                    <a:gd name="T2" fmla="*/ 0 w 5"/>
                    <a:gd name="T3" fmla="*/ 0 h 6"/>
                    <a:gd name="T4" fmla="*/ 5 w 5"/>
                    <a:gd name="T5" fmla="*/ 6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24" name="Line 1807"/>
                <p:cNvSpPr>
                  <a:spLocks noChangeShapeType="1"/>
                </p:cNvSpPr>
                <p:nvPr/>
              </p:nvSpPr>
              <p:spPr bwMode="auto">
                <a:xfrm flipV="1">
                  <a:off x="1865" y="2242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25" name="Freeform 1808"/>
                <p:cNvSpPr>
                  <a:spLocks/>
                </p:cNvSpPr>
                <p:nvPr/>
              </p:nvSpPr>
              <p:spPr bwMode="auto">
                <a:xfrm>
                  <a:off x="1865" y="2242"/>
                  <a:ext cx="0" cy="11"/>
                </a:xfrm>
                <a:custGeom>
                  <a:avLst/>
                  <a:gdLst>
                    <a:gd name="T0" fmla="*/ 0 h 11"/>
                    <a:gd name="T1" fmla="*/ 0 h 11"/>
                    <a:gd name="T2" fmla="*/ 6 h 11"/>
                    <a:gd name="T3" fmla="*/ 11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26" name="Freeform 1809"/>
                <p:cNvSpPr>
                  <a:spLocks/>
                </p:cNvSpPr>
                <p:nvPr/>
              </p:nvSpPr>
              <p:spPr bwMode="auto">
                <a:xfrm>
                  <a:off x="1865" y="2231"/>
                  <a:ext cx="0" cy="22"/>
                </a:xfrm>
                <a:custGeom>
                  <a:avLst/>
                  <a:gdLst>
                    <a:gd name="T0" fmla="*/ 22 h 22"/>
                    <a:gd name="T1" fmla="*/ 17 h 22"/>
                    <a:gd name="T2" fmla="*/ 11 h 22"/>
                    <a:gd name="T3" fmla="*/ 0 h 22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27" name="Freeform 1810"/>
                <p:cNvSpPr>
                  <a:spLocks/>
                </p:cNvSpPr>
                <p:nvPr/>
              </p:nvSpPr>
              <p:spPr bwMode="auto">
                <a:xfrm>
                  <a:off x="1865" y="2231"/>
                  <a:ext cx="0" cy="33"/>
                </a:xfrm>
                <a:custGeom>
                  <a:avLst/>
                  <a:gdLst>
                    <a:gd name="T0" fmla="*/ 0 h 33"/>
                    <a:gd name="T1" fmla="*/ 6 h 33"/>
                    <a:gd name="T2" fmla="*/ 17 h 33"/>
                    <a:gd name="T3" fmla="*/ 28 h 33"/>
                    <a:gd name="T4" fmla="*/ 33 h 3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3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7"/>
                      </a:lnTo>
                      <a:lnTo>
                        <a:pt x="0" y="28"/>
                      </a:lnTo>
                      <a:lnTo>
                        <a:pt x="0" y="3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28" name="Freeform 1811"/>
                <p:cNvSpPr>
                  <a:spLocks/>
                </p:cNvSpPr>
                <p:nvPr/>
              </p:nvSpPr>
              <p:spPr bwMode="auto">
                <a:xfrm>
                  <a:off x="1865" y="2225"/>
                  <a:ext cx="0" cy="39"/>
                </a:xfrm>
                <a:custGeom>
                  <a:avLst/>
                  <a:gdLst>
                    <a:gd name="T0" fmla="*/ 39 h 39"/>
                    <a:gd name="T1" fmla="*/ 34 h 39"/>
                    <a:gd name="T2" fmla="*/ 23 h 39"/>
                    <a:gd name="T3" fmla="*/ 12 h 39"/>
                    <a:gd name="T4" fmla="*/ 0 h 39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39">
                      <a:moveTo>
                        <a:pt x="0" y="39"/>
                      </a:moveTo>
                      <a:lnTo>
                        <a:pt x="0" y="34"/>
                      </a:lnTo>
                      <a:lnTo>
                        <a:pt x="0" y="23"/>
                      </a:lnTo>
                      <a:lnTo>
                        <a:pt x="0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29" name="Freeform 1812"/>
                <p:cNvSpPr>
                  <a:spLocks/>
                </p:cNvSpPr>
                <p:nvPr/>
              </p:nvSpPr>
              <p:spPr bwMode="auto">
                <a:xfrm>
                  <a:off x="1865" y="2225"/>
                  <a:ext cx="6" cy="0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30" name="Freeform 1813"/>
                <p:cNvSpPr>
                  <a:spLocks/>
                </p:cNvSpPr>
                <p:nvPr/>
              </p:nvSpPr>
              <p:spPr bwMode="auto">
                <a:xfrm>
                  <a:off x="1871" y="2225"/>
                  <a:ext cx="0" cy="12"/>
                </a:xfrm>
                <a:custGeom>
                  <a:avLst/>
                  <a:gdLst>
                    <a:gd name="T0" fmla="*/ 0 h 12"/>
                    <a:gd name="T1" fmla="*/ 6 h 12"/>
                    <a:gd name="T2" fmla="*/ 12 h 1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31" name="Freeform 1814"/>
                <p:cNvSpPr>
                  <a:spLocks/>
                </p:cNvSpPr>
                <p:nvPr/>
              </p:nvSpPr>
              <p:spPr bwMode="auto">
                <a:xfrm>
                  <a:off x="1871" y="2237"/>
                  <a:ext cx="0" cy="16"/>
                </a:xfrm>
                <a:custGeom>
                  <a:avLst/>
                  <a:gdLst>
                    <a:gd name="T0" fmla="*/ 0 h 16"/>
                    <a:gd name="T1" fmla="*/ 11 h 16"/>
                    <a:gd name="T2" fmla="*/ 16 h 1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6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32" name="Freeform 1815"/>
                <p:cNvSpPr>
                  <a:spLocks/>
                </p:cNvSpPr>
                <p:nvPr/>
              </p:nvSpPr>
              <p:spPr bwMode="auto">
                <a:xfrm>
                  <a:off x="1871" y="2248"/>
                  <a:ext cx="0" cy="5"/>
                </a:xfrm>
                <a:custGeom>
                  <a:avLst/>
                  <a:gdLst>
                    <a:gd name="T0" fmla="*/ 5 h 5"/>
                    <a:gd name="T1" fmla="*/ 5 h 5"/>
                    <a:gd name="T2" fmla="*/ 0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33" name="Line 1816"/>
                <p:cNvSpPr>
                  <a:spLocks noChangeShapeType="1"/>
                </p:cNvSpPr>
                <p:nvPr/>
              </p:nvSpPr>
              <p:spPr bwMode="auto">
                <a:xfrm flipV="1">
                  <a:off x="1871" y="2237"/>
                  <a:ext cx="0" cy="1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34" name="Line 1817"/>
                <p:cNvSpPr>
                  <a:spLocks noChangeShapeType="1"/>
                </p:cNvSpPr>
                <p:nvPr/>
              </p:nvSpPr>
              <p:spPr bwMode="auto">
                <a:xfrm flipV="1">
                  <a:off x="1871" y="2231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35" name="Freeform 1818"/>
                <p:cNvSpPr>
                  <a:spLocks/>
                </p:cNvSpPr>
                <p:nvPr/>
              </p:nvSpPr>
              <p:spPr bwMode="auto">
                <a:xfrm>
                  <a:off x="1871" y="2231"/>
                  <a:ext cx="5" cy="17"/>
                </a:xfrm>
                <a:custGeom>
                  <a:avLst/>
                  <a:gdLst>
                    <a:gd name="T0" fmla="*/ 0 w 5"/>
                    <a:gd name="T1" fmla="*/ 0 h 17"/>
                    <a:gd name="T2" fmla="*/ 0 w 5"/>
                    <a:gd name="T3" fmla="*/ 6 h 17"/>
                    <a:gd name="T4" fmla="*/ 5 w 5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17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5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36" name="Line 1819"/>
                <p:cNvSpPr>
                  <a:spLocks noChangeShapeType="1"/>
                </p:cNvSpPr>
                <p:nvPr/>
              </p:nvSpPr>
              <p:spPr bwMode="auto">
                <a:xfrm>
                  <a:off x="1876" y="2248"/>
                  <a:ext cx="1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37" name="Line 1820"/>
                <p:cNvSpPr>
                  <a:spLocks noChangeShapeType="1"/>
                </p:cNvSpPr>
                <p:nvPr/>
              </p:nvSpPr>
              <p:spPr bwMode="auto">
                <a:xfrm>
                  <a:off x="1876" y="2253"/>
                  <a:ext cx="1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38" name="Line 1821"/>
                <p:cNvSpPr>
                  <a:spLocks noChangeShapeType="1"/>
                </p:cNvSpPr>
                <p:nvPr/>
              </p:nvSpPr>
              <p:spPr bwMode="auto">
                <a:xfrm flipV="1">
                  <a:off x="1876" y="2248"/>
                  <a:ext cx="1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39" name="Line 1822"/>
                <p:cNvSpPr>
                  <a:spLocks noChangeShapeType="1"/>
                </p:cNvSpPr>
                <p:nvPr/>
              </p:nvSpPr>
              <p:spPr bwMode="auto">
                <a:xfrm flipV="1">
                  <a:off x="1876" y="2242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40" name="Line 1823"/>
                <p:cNvSpPr>
                  <a:spLocks noChangeShapeType="1"/>
                </p:cNvSpPr>
                <p:nvPr/>
              </p:nvSpPr>
              <p:spPr bwMode="auto">
                <a:xfrm>
                  <a:off x="1876" y="2242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41" name="Freeform 1824"/>
                <p:cNvSpPr>
                  <a:spLocks/>
                </p:cNvSpPr>
                <p:nvPr/>
              </p:nvSpPr>
              <p:spPr bwMode="auto">
                <a:xfrm>
                  <a:off x="1876" y="2220"/>
                  <a:ext cx="6" cy="28"/>
                </a:xfrm>
                <a:custGeom>
                  <a:avLst/>
                  <a:gdLst>
                    <a:gd name="T0" fmla="*/ 0 w 6"/>
                    <a:gd name="T1" fmla="*/ 28 h 28"/>
                    <a:gd name="T2" fmla="*/ 0 w 6"/>
                    <a:gd name="T3" fmla="*/ 22 h 28"/>
                    <a:gd name="T4" fmla="*/ 0 w 6"/>
                    <a:gd name="T5" fmla="*/ 11 h 28"/>
                    <a:gd name="T6" fmla="*/ 6 w 6"/>
                    <a:gd name="T7" fmla="*/ 5 h 28"/>
                    <a:gd name="T8" fmla="*/ 6 w 6"/>
                    <a:gd name="T9" fmla="*/ 0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28">
                      <a:moveTo>
                        <a:pt x="0" y="28"/>
                      </a:move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6" y="5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42" name="Freeform 1825"/>
                <p:cNvSpPr>
                  <a:spLocks/>
                </p:cNvSpPr>
                <p:nvPr/>
              </p:nvSpPr>
              <p:spPr bwMode="auto">
                <a:xfrm>
                  <a:off x="1882" y="2220"/>
                  <a:ext cx="0" cy="17"/>
                </a:xfrm>
                <a:custGeom>
                  <a:avLst/>
                  <a:gdLst>
                    <a:gd name="T0" fmla="*/ 0 h 17"/>
                    <a:gd name="T1" fmla="*/ 0 h 17"/>
                    <a:gd name="T2" fmla="*/ 5 h 17"/>
                    <a:gd name="T3" fmla="*/ 17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43" name="Freeform 1826"/>
                <p:cNvSpPr>
                  <a:spLocks/>
                </p:cNvSpPr>
                <p:nvPr/>
              </p:nvSpPr>
              <p:spPr bwMode="auto">
                <a:xfrm>
                  <a:off x="1882" y="2237"/>
                  <a:ext cx="0" cy="11"/>
                </a:xfrm>
                <a:custGeom>
                  <a:avLst/>
                  <a:gdLst>
                    <a:gd name="T0" fmla="*/ 0 h 11"/>
                    <a:gd name="T1" fmla="*/ 5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44" name="Freeform 1827"/>
                <p:cNvSpPr>
                  <a:spLocks/>
                </p:cNvSpPr>
                <p:nvPr/>
              </p:nvSpPr>
              <p:spPr bwMode="auto">
                <a:xfrm>
                  <a:off x="1882" y="2237"/>
                  <a:ext cx="0" cy="11"/>
                </a:xfrm>
                <a:custGeom>
                  <a:avLst/>
                  <a:gdLst>
                    <a:gd name="T0" fmla="*/ 11 h 11"/>
                    <a:gd name="T1" fmla="*/ 5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45" name="Line 1828"/>
                <p:cNvSpPr>
                  <a:spLocks noChangeShapeType="1"/>
                </p:cNvSpPr>
                <p:nvPr/>
              </p:nvSpPr>
              <p:spPr bwMode="auto">
                <a:xfrm>
                  <a:off x="1882" y="2237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46" name="Line 1829"/>
                <p:cNvSpPr>
                  <a:spLocks noChangeShapeType="1"/>
                </p:cNvSpPr>
                <p:nvPr/>
              </p:nvSpPr>
              <p:spPr bwMode="auto">
                <a:xfrm>
                  <a:off x="1882" y="2237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47" name="Freeform 1830"/>
                <p:cNvSpPr>
                  <a:spLocks/>
                </p:cNvSpPr>
                <p:nvPr/>
              </p:nvSpPr>
              <p:spPr bwMode="auto">
                <a:xfrm>
                  <a:off x="1882" y="2231"/>
                  <a:ext cx="5" cy="6"/>
                </a:xfrm>
                <a:custGeom>
                  <a:avLst/>
                  <a:gdLst>
                    <a:gd name="T0" fmla="*/ 0 w 5"/>
                    <a:gd name="T1" fmla="*/ 6 h 6"/>
                    <a:gd name="T2" fmla="*/ 0 w 5"/>
                    <a:gd name="T3" fmla="*/ 0 h 6"/>
                    <a:gd name="T4" fmla="*/ 5 w 5"/>
                    <a:gd name="T5" fmla="*/ 0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48" name="Freeform 1831"/>
                <p:cNvSpPr>
                  <a:spLocks/>
                </p:cNvSpPr>
                <p:nvPr/>
              </p:nvSpPr>
              <p:spPr bwMode="auto">
                <a:xfrm>
                  <a:off x="1887" y="2231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49" name="Freeform 1832"/>
                <p:cNvSpPr>
                  <a:spLocks/>
                </p:cNvSpPr>
                <p:nvPr/>
              </p:nvSpPr>
              <p:spPr bwMode="auto">
                <a:xfrm>
                  <a:off x="1887" y="2242"/>
                  <a:ext cx="0" cy="17"/>
                </a:xfrm>
                <a:custGeom>
                  <a:avLst/>
                  <a:gdLst>
                    <a:gd name="T0" fmla="*/ 0 h 17"/>
                    <a:gd name="T1" fmla="*/ 11 h 17"/>
                    <a:gd name="T2" fmla="*/ 17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50" name="Freeform 1833"/>
                <p:cNvSpPr>
                  <a:spLocks/>
                </p:cNvSpPr>
                <p:nvPr/>
              </p:nvSpPr>
              <p:spPr bwMode="auto">
                <a:xfrm>
                  <a:off x="1887" y="2231"/>
                  <a:ext cx="0" cy="28"/>
                </a:xfrm>
                <a:custGeom>
                  <a:avLst/>
                  <a:gdLst>
                    <a:gd name="T0" fmla="*/ 28 h 28"/>
                    <a:gd name="T1" fmla="*/ 22 h 28"/>
                    <a:gd name="T2" fmla="*/ 11 h 28"/>
                    <a:gd name="T3" fmla="*/ 6 h 28"/>
                    <a:gd name="T4" fmla="*/ 0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28"/>
                      </a:move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51" name="Freeform 1834"/>
                <p:cNvSpPr>
                  <a:spLocks/>
                </p:cNvSpPr>
                <p:nvPr/>
              </p:nvSpPr>
              <p:spPr bwMode="auto">
                <a:xfrm>
                  <a:off x="1887" y="2231"/>
                  <a:ext cx="0" cy="17"/>
                </a:xfrm>
                <a:custGeom>
                  <a:avLst/>
                  <a:gdLst>
                    <a:gd name="T0" fmla="*/ 0 h 17"/>
                    <a:gd name="T1" fmla="*/ 0 h 17"/>
                    <a:gd name="T2" fmla="*/ 6 h 17"/>
                    <a:gd name="T3" fmla="*/ 11 h 17"/>
                    <a:gd name="T4" fmla="*/ 17 h 1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52" name="Line 1835"/>
                <p:cNvSpPr>
                  <a:spLocks noChangeShapeType="1"/>
                </p:cNvSpPr>
                <p:nvPr/>
              </p:nvSpPr>
              <p:spPr bwMode="auto">
                <a:xfrm>
                  <a:off x="1887" y="2248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53" name="Freeform 1836"/>
                <p:cNvSpPr>
                  <a:spLocks/>
                </p:cNvSpPr>
                <p:nvPr/>
              </p:nvSpPr>
              <p:spPr bwMode="auto">
                <a:xfrm>
                  <a:off x="1887" y="2225"/>
                  <a:ext cx="6" cy="23"/>
                </a:xfrm>
                <a:custGeom>
                  <a:avLst/>
                  <a:gdLst>
                    <a:gd name="T0" fmla="*/ 0 w 6"/>
                    <a:gd name="T1" fmla="*/ 23 h 23"/>
                    <a:gd name="T2" fmla="*/ 0 w 6"/>
                    <a:gd name="T3" fmla="*/ 17 h 23"/>
                    <a:gd name="T4" fmla="*/ 0 w 6"/>
                    <a:gd name="T5" fmla="*/ 12 h 23"/>
                    <a:gd name="T6" fmla="*/ 6 w 6"/>
                    <a:gd name="T7" fmla="*/ 6 h 23"/>
                    <a:gd name="T8" fmla="*/ 6 w 6"/>
                    <a:gd name="T9" fmla="*/ 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23">
                      <a:moveTo>
                        <a:pt x="0" y="23"/>
                      </a:moveTo>
                      <a:lnTo>
                        <a:pt x="0" y="17"/>
                      </a:lnTo>
                      <a:lnTo>
                        <a:pt x="0" y="12"/>
                      </a:lnTo>
                      <a:lnTo>
                        <a:pt x="6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54" name="Freeform 1837"/>
                <p:cNvSpPr>
                  <a:spLocks/>
                </p:cNvSpPr>
                <p:nvPr/>
              </p:nvSpPr>
              <p:spPr bwMode="auto">
                <a:xfrm>
                  <a:off x="1893" y="2225"/>
                  <a:ext cx="0" cy="17"/>
                </a:xfrm>
                <a:custGeom>
                  <a:avLst/>
                  <a:gdLst>
                    <a:gd name="T0" fmla="*/ 0 h 17"/>
                    <a:gd name="T1" fmla="*/ 0 h 17"/>
                    <a:gd name="T2" fmla="*/ 6 h 17"/>
                    <a:gd name="T3" fmla="*/ 17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55" name="Line 1838"/>
                <p:cNvSpPr>
                  <a:spLocks noChangeShapeType="1"/>
                </p:cNvSpPr>
                <p:nvPr/>
              </p:nvSpPr>
              <p:spPr bwMode="auto">
                <a:xfrm>
                  <a:off x="1893" y="2242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56" name="Freeform 1839"/>
                <p:cNvSpPr>
                  <a:spLocks/>
                </p:cNvSpPr>
                <p:nvPr/>
              </p:nvSpPr>
              <p:spPr bwMode="auto">
                <a:xfrm>
                  <a:off x="1893" y="2237"/>
                  <a:ext cx="0" cy="11"/>
                </a:xfrm>
                <a:custGeom>
                  <a:avLst/>
                  <a:gdLst>
                    <a:gd name="T0" fmla="*/ 11 h 11"/>
                    <a:gd name="T1" fmla="*/ 5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57" name="Freeform 1840"/>
                <p:cNvSpPr>
                  <a:spLocks/>
                </p:cNvSpPr>
                <p:nvPr/>
              </p:nvSpPr>
              <p:spPr bwMode="auto">
                <a:xfrm>
                  <a:off x="1893" y="2237"/>
                  <a:ext cx="0" cy="11"/>
                </a:xfrm>
                <a:custGeom>
                  <a:avLst/>
                  <a:gdLst>
                    <a:gd name="T0" fmla="*/ 0 h 11"/>
                    <a:gd name="T1" fmla="*/ 5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58" name="Freeform 1841"/>
                <p:cNvSpPr>
                  <a:spLocks/>
                </p:cNvSpPr>
                <p:nvPr/>
              </p:nvSpPr>
              <p:spPr bwMode="auto">
                <a:xfrm>
                  <a:off x="1893" y="2237"/>
                  <a:ext cx="0" cy="11"/>
                </a:xfrm>
                <a:custGeom>
                  <a:avLst/>
                  <a:gdLst>
                    <a:gd name="T0" fmla="*/ 11 h 11"/>
                    <a:gd name="T1" fmla="*/ 5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59" name="Freeform 1842"/>
                <p:cNvSpPr>
                  <a:spLocks/>
                </p:cNvSpPr>
                <p:nvPr/>
              </p:nvSpPr>
              <p:spPr bwMode="auto">
                <a:xfrm>
                  <a:off x="1893" y="2237"/>
                  <a:ext cx="6" cy="0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60" name="Freeform 1843"/>
                <p:cNvSpPr>
                  <a:spLocks/>
                </p:cNvSpPr>
                <p:nvPr/>
              </p:nvSpPr>
              <p:spPr bwMode="auto">
                <a:xfrm>
                  <a:off x="1899" y="2237"/>
                  <a:ext cx="0" cy="11"/>
                </a:xfrm>
                <a:custGeom>
                  <a:avLst/>
                  <a:gdLst>
                    <a:gd name="T0" fmla="*/ 0 h 11"/>
                    <a:gd name="T1" fmla="*/ 5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61" name="Freeform 1844"/>
                <p:cNvSpPr>
                  <a:spLocks/>
                </p:cNvSpPr>
                <p:nvPr/>
              </p:nvSpPr>
              <p:spPr bwMode="auto">
                <a:xfrm>
                  <a:off x="1899" y="2242"/>
                  <a:ext cx="0" cy="6"/>
                </a:xfrm>
                <a:custGeom>
                  <a:avLst/>
                  <a:gdLst>
                    <a:gd name="T0" fmla="*/ 6 h 6"/>
                    <a:gd name="T1" fmla="*/ 6 h 6"/>
                    <a:gd name="T2" fmla="*/ 0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62" name="Line 1845"/>
                <p:cNvSpPr>
                  <a:spLocks noChangeShapeType="1"/>
                </p:cNvSpPr>
                <p:nvPr/>
              </p:nvSpPr>
              <p:spPr bwMode="auto">
                <a:xfrm>
                  <a:off x="1899" y="2242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63" name="Freeform 1846"/>
                <p:cNvSpPr>
                  <a:spLocks/>
                </p:cNvSpPr>
                <p:nvPr/>
              </p:nvSpPr>
              <p:spPr bwMode="auto">
                <a:xfrm>
                  <a:off x="1899" y="2214"/>
                  <a:ext cx="0" cy="28"/>
                </a:xfrm>
                <a:custGeom>
                  <a:avLst/>
                  <a:gdLst>
                    <a:gd name="T0" fmla="*/ 28 h 28"/>
                    <a:gd name="T1" fmla="*/ 23 h 28"/>
                    <a:gd name="T2" fmla="*/ 11 h 28"/>
                    <a:gd name="T3" fmla="*/ 6 h 28"/>
                    <a:gd name="T4" fmla="*/ 0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28"/>
                      </a:moveTo>
                      <a:lnTo>
                        <a:pt x="0" y="23"/>
                      </a:ln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64" name="Freeform 1847"/>
                <p:cNvSpPr>
                  <a:spLocks/>
                </p:cNvSpPr>
                <p:nvPr/>
              </p:nvSpPr>
              <p:spPr bwMode="auto">
                <a:xfrm>
                  <a:off x="1899" y="2214"/>
                  <a:ext cx="0" cy="39"/>
                </a:xfrm>
                <a:custGeom>
                  <a:avLst/>
                  <a:gdLst>
                    <a:gd name="T0" fmla="*/ 0 h 39"/>
                    <a:gd name="T1" fmla="*/ 6 h 39"/>
                    <a:gd name="T2" fmla="*/ 17 h 39"/>
                    <a:gd name="T3" fmla="*/ 34 h 39"/>
                    <a:gd name="T4" fmla="*/ 39 h 39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39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7"/>
                      </a:lnTo>
                      <a:lnTo>
                        <a:pt x="0" y="34"/>
                      </a:lnTo>
                      <a:lnTo>
                        <a:pt x="0" y="39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65" name="Freeform 1848"/>
                <p:cNvSpPr>
                  <a:spLocks/>
                </p:cNvSpPr>
                <p:nvPr/>
              </p:nvSpPr>
              <p:spPr bwMode="auto">
                <a:xfrm>
                  <a:off x="1899" y="2242"/>
                  <a:ext cx="5" cy="11"/>
                </a:xfrm>
                <a:custGeom>
                  <a:avLst/>
                  <a:gdLst>
                    <a:gd name="T0" fmla="*/ 0 w 5"/>
                    <a:gd name="T1" fmla="*/ 11 h 11"/>
                    <a:gd name="T2" fmla="*/ 0 w 5"/>
                    <a:gd name="T3" fmla="*/ 11 h 11"/>
                    <a:gd name="T4" fmla="*/ 0 w 5"/>
                    <a:gd name="T5" fmla="*/ 6 h 11"/>
                    <a:gd name="T6" fmla="*/ 5 w 5"/>
                    <a:gd name="T7" fmla="*/ 0 h 1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"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66" name="Freeform 1849"/>
                <p:cNvSpPr>
                  <a:spLocks/>
                </p:cNvSpPr>
                <p:nvPr/>
              </p:nvSpPr>
              <p:spPr bwMode="auto">
                <a:xfrm>
                  <a:off x="1904" y="2242"/>
                  <a:ext cx="0" cy="17"/>
                </a:xfrm>
                <a:custGeom>
                  <a:avLst/>
                  <a:gdLst>
                    <a:gd name="T0" fmla="*/ 0 h 17"/>
                    <a:gd name="T1" fmla="*/ 6 h 17"/>
                    <a:gd name="T2" fmla="*/ 11 h 17"/>
                    <a:gd name="T3" fmla="*/ 17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67" name="Freeform 1850"/>
                <p:cNvSpPr>
                  <a:spLocks/>
                </p:cNvSpPr>
                <p:nvPr/>
              </p:nvSpPr>
              <p:spPr bwMode="auto">
                <a:xfrm>
                  <a:off x="1904" y="2214"/>
                  <a:ext cx="0" cy="45"/>
                </a:xfrm>
                <a:custGeom>
                  <a:avLst/>
                  <a:gdLst>
                    <a:gd name="T0" fmla="*/ 45 h 45"/>
                    <a:gd name="T1" fmla="*/ 34 h 45"/>
                    <a:gd name="T2" fmla="*/ 23 h 45"/>
                    <a:gd name="T3" fmla="*/ 6 h 45"/>
                    <a:gd name="T4" fmla="*/ 0 h 45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45">
                      <a:moveTo>
                        <a:pt x="0" y="45"/>
                      </a:moveTo>
                      <a:lnTo>
                        <a:pt x="0" y="34"/>
                      </a:lnTo>
                      <a:lnTo>
                        <a:pt x="0" y="23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68" name="Freeform 1851"/>
                <p:cNvSpPr>
                  <a:spLocks/>
                </p:cNvSpPr>
                <p:nvPr/>
              </p:nvSpPr>
              <p:spPr bwMode="auto">
                <a:xfrm>
                  <a:off x="1904" y="2214"/>
                  <a:ext cx="0" cy="23"/>
                </a:xfrm>
                <a:custGeom>
                  <a:avLst/>
                  <a:gdLst>
                    <a:gd name="T0" fmla="*/ 0 h 23"/>
                    <a:gd name="T1" fmla="*/ 0 h 23"/>
                    <a:gd name="T2" fmla="*/ 6 h 23"/>
                    <a:gd name="T3" fmla="*/ 17 h 23"/>
                    <a:gd name="T4" fmla="*/ 23 h 2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7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69" name="Freeform 1852"/>
                <p:cNvSpPr>
                  <a:spLocks/>
                </p:cNvSpPr>
                <p:nvPr/>
              </p:nvSpPr>
              <p:spPr bwMode="auto">
                <a:xfrm>
                  <a:off x="1904" y="2237"/>
                  <a:ext cx="0" cy="16"/>
                </a:xfrm>
                <a:custGeom>
                  <a:avLst/>
                  <a:gdLst>
                    <a:gd name="T0" fmla="*/ 0 h 16"/>
                    <a:gd name="T1" fmla="*/ 11 h 16"/>
                    <a:gd name="T2" fmla="*/ 16 h 1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6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70" name="Freeform 1853"/>
                <p:cNvSpPr>
                  <a:spLocks/>
                </p:cNvSpPr>
                <p:nvPr/>
              </p:nvSpPr>
              <p:spPr bwMode="auto">
                <a:xfrm>
                  <a:off x="1904" y="2242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71" name="Freeform 1854"/>
                <p:cNvSpPr>
                  <a:spLocks/>
                </p:cNvSpPr>
                <p:nvPr/>
              </p:nvSpPr>
              <p:spPr bwMode="auto">
                <a:xfrm>
                  <a:off x="1904" y="2231"/>
                  <a:ext cx="6" cy="11"/>
                </a:xfrm>
                <a:custGeom>
                  <a:avLst/>
                  <a:gdLst>
                    <a:gd name="T0" fmla="*/ 0 w 6"/>
                    <a:gd name="T1" fmla="*/ 11 h 11"/>
                    <a:gd name="T2" fmla="*/ 0 w 6"/>
                    <a:gd name="T3" fmla="*/ 6 h 11"/>
                    <a:gd name="T4" fmla="*/ 6 w 6"/>
                    <a:gd name="T5" fmla="*/ 0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72" name="Freeform 1855"/>
                <p:cNvSpPr>
                  <a:spLocks/>
                </p:cNvSpPr>
                <p:nvPr/>
              </p:nvSpPr>
              <p:spPr bwMode="auto">
                <a:xfrm>
                  <a:off x="1910" y="2231"/>
                  <a:ext cx="0" cy="17"/>
                </a:xfrm>
                <a:custGeom>
                  <a:avLst/>
                  <a:gdLst>
                    <a:gd name="T0" fmla="*/ 0 h 17"/>
                    <a:gd name="T1" fmla="*/ 0 h 17"/>
                    <a:gd name="T2" fmla="*/ 6 h 17"/>
                    <a:gd name="T3" fmla="*/ 11 h 17"/>
                    <a:gd name="T4" fmla="*/ 17 h 1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73" name="Freeform 1856"/>
                <p:cNvSpPr>
                  <a:spLocks/>
                </p:cNvSpPr>
                <p:nvPr/>
              </p:nvSpPr>
              <p:spPr bwMode="auto">
                <a:xfrm>
                  <a:off x="1910" y="2242"/>
                  <a:ext cx="0" cy="6"/>
                </a:xfrm>
                <a:custGeom>
                  <a:avLst/>
                  <a:gdLst>
                    <a:gd name="T0" fmla="*/ 6 h 6"/>
                    <a:gd name="T1" fmla="*/ 6 h 6"/>
                    <a:gd name="T2" fmla="*/ 0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74" name="Freeform 1857"/>
                <p:cNvSpPr>
                  <a:spLocks/>
                </p:cNvSpPr>
                <p:nvPr/>
              </p:nvSpPr>
              <p:spPr bwMode="auto">
                <a:xfrm>
                  <a:off x="1910" y="2220"/>
                  <a:ext cx="0" cy="22"/>
                </a:xfrm>
                <a:custGeom>
                  <a:avLst/>
                  <a:gdLst>
                    <a:gd name="T0" fmla="*/ 22 h 22"/>
                    <a:gd name="T1" fmla="*/ 11 h 22"/>
                    <a:gd name="T2" fmla="*/ 5 h 22"/>
                    <a:gd name="T3" fmla="*/ 0 h 22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75" name="Freeform 1858"/>
                <p:cNvSpPr>
                  <a:spLocks/>
                </p:cNvSpPr>
                <p:nvPr/>
              </p:nvSpPr>
              <p:spPr bwMode="auto">
                <a:xfrm>
                  <a:off x="1910" y="2220"/>
                  <a:ext cx="0" cy="5"/>
                </a:xfrm>
                <a:custGeom>
                  <a:avLst/>
                  <a:gdLst>
                    <a:gd name="T0" fmla="*/ 0 h 5"/>
                    <a:gd name="T1" fmla="*/ 0 h 5"/>
                    <a:gd name="T2" fmla="*/ 5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76" name="Freeform 1859"/>
                <p:cNvSpPr>
                  <a:spLocks/>
                </p:cNvSpPr>
                <p:nvPr/>
              </p:nvSpPr>
              <p:spPr bwMode="auto">
                <a:xfrm>
                  <a:off x="1910" y="2225"/>
                  <a:ext cx="0" cy="12"/>
                </a:xfrm>
                <a:custGeom>
                  <a:avLst/>
                  <a:gdLst>
                    <a:gd name="T0" fmla="*/ 0 h 12"/>
                    <a:gd name="T1" fmla="*/ 6 h 12"/>
                    <a:gd name="T2" fmla="*/ 12 h 1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77" name="Freeform 1860"/>
                <p:cNvSpPr>
                  <a:spLocks/>
                </p:cNvSpPr>
                <p:nvPr/>
              </p:nvSpPr>
              <p:spPr bwMode="auto">
                <a:xfrm>
                  <a:off x="1910" y="2214"/>
                  <a:ext cx="5" cy="23"/>
                </a:xfrm>
                <a:custGeom>
                  <a:avLst/>
                  <a:gdLst>
                    <a:gd name="T0" fmla="*/ 0 w 5"/>
                    <a:gd name="T1" fmla="*/ 23 h 23"/>
                    <a:gd name="T2" fmla="*/ 0 w 5"/>
                    <a:gd name="T3" fmla="*/ 17 h 23"/>
                    <a:gd name="T4" fmla="*/ 0 w 5"/>
                    <a:gd name="T5" fmla="*/ 11 h 23"/>
                    <a:gd name="T6" fmla="*/ 5 w 5"/>
                    <a:gd name="T7" fmla="*/ 6 h 23"/>
                    <a:gd name="T8" fmla="*/ 5 w 5"/>
                    <a:gd name="T9" fmla="*/ 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23">
                      <a:moveTo>
                        <a:pt x="0" y="23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5" y="6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78" name="Freeform 1861"/>
                <p:cNvSpPr>
                  <a:spLocks/>
                </p:cNvSpPr>
                <p:nvPr/>
              </p:nvSpPr>
              <p:spPr bwMode="auto">
                <a:xfrm>
                  <a:off x="1915" y="2214"/>
                  <a:ext cx="0" cy="23"/>
                </a:xfrm>
                <a:custGeom>
                  <a:avLst/>
                  <a:gdLst>
                    <a:gd name="T0" fmla="*/ 0 h 23"/>
                    <a:gd name="T1" fmla="*/ 6 h 23"/>
                    <a:gd name="T2" fmla="*/ 11 h 23"/>
                    <a:gd name="T3" fmla="*/ 17 h 23"/>
                    <a:gd name="T4" fmla="*/ 23 h 2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79" name="Freeform 1862"/>
                <p:cNvSpPr>
                  <a:spLocks/>
                </p:cNvSpPr>
                <p:nvPr/>
              </p:nvSpPr>
              <p:spPr bwMode="auto">
                <a:xfrm>
                  <a:off x="1915" y="2231"/>
                  <a:ext cx="0" cy="6"/>
                </a:xfrm>
                <a:custGeom>
                  <a:avLst/>
                  <a:gdLst>
                    <a:gd name="T0" fmla="*/ 6 h 6"/>
                    <a:gd name="T1" fmla="*/ 6 h 6"/>
                    <a:gd name="T2" fmla="*/ 0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80" name="Line 1863"/>
                <p:cNvSpPr>
                  <a:spLocks noChangeShapeType="1"/>
                </p:cNvSpPr>
                <p:nvPr/>
              </p:nvSpPr>
              <p:spPr bwMode="auto">
                <a:xfrm flipV="1">
                  <a:off x="1915" y="2225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81" name="Freeform 1864"/>
                <p:cNvSpPr>
                  <a:spLocks/>
                </p:cNvSpPr>
                <p:nvPr/>
              </p:nvSpPr>
              <p:spPr bwMode="auto">
                <a:xfrm>
                  <a:off x="1915" y="2225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82" name="Freeform 1865"/>
                <p:cNvSpPr>
                  <a:spLocks/>
                </p:cNvSpPr>
                <p:nvPr/>
              </p:nvSpPr>
              <p:spPr bwMode="auto">
                <a:xfrm>
                  <a:off x="1915" y="2225"/>
                  <a:ext cx="0" cy="6"/>
                </a:xfrm>
                <a:custGeom>
                  <a:avLst/>
                  <a:gdLst>
                    <a:gd name="T0" fmla="*/ 6 h 6"/>
                    <a:gd name="T1" fmla="*/ 6 h 6"/>
                    <a:gd name="T2" fmla="*/ 0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83" name="Freeform 1866"/>
                <p:cNvSpPr>
                  <a:spLocks/>
                </p:cNvSpPr>
                <p:nvPr/>
              </p:nvSpPr>
              <p:spPr bwMode="auto">
                <a:xfrm>
                  <a:off x="1915" y="2225"/>
                  <a:ext cx="6" cy="0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84" name="Freeform 1867"/>
                <p:cNvSpPr>
                  <a:spLocks/>
                </p:cNvSpPr>
                <p:nvPr/>
              </p:nvSpPr>
              <p:spPr bwMode="auto">
                <a:xfrm>
                  <a:off x="1921" y="2225"/>
                  <a:ext cx="0" cy="28"/>
                </a:xfrm>
                <a:custGeom>
                  <a:avLst/>
                  <a:gdLst>
                    <a:gd name="T0" fmla="*/ 0 h 28"/>
                    <a:gd name="T1" fmla="*/ 6 h 28"/>
                    <a:gd name="T2" fmla="*/ 17 h 28"/>
                    <a:gd name="T3" fmla="*/ 23 h 28"/>
                    <a:gd name="T4" fmla="*/ 28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7"/>
                      </a:lnTo>
                      <a:lnTo>
                        <a:pt x="0" y="23"/>
                      </a:lnTo>
                      <a:lnTo>
                        <a:pt x="0" y="28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85" name="Freeform 1868"/>
                <p:cNvSpPr>
                  <a:spLocks/>
                </p:cNvSpPr>
                <p:nvPr/>
              </p:nvSpPr>
              <p:spPr bwMode="auto">
                <a:xfrm>
                  <a:off x="1921" y="2242"/>
                  <a:ext cx="0" cy="11"/>
                </a:xfrm>
                <a:custGeom>
                  <a:avLst/>
                  <a:gdLst>
                    <a:gd name="T0" fmla="*/ 11 h 11"/>
                    <a:gd name="T1" fmla="*/ 11 h 11"/>
                    <a:gd name="T2" fmla="*/ 6 h 11"/>
                    <a:gd name="T3" fmla="*/ 0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86" name="Freeform 1869"/>
                <p:cNvSpPr>
                  <a:spLocks/>
                </p:cNvSpPr>
                <p:nvPr/>
              </p:nvSpPr>
              <p:spPr bwMode="auto">
                <a:xfrm>
                  <a:off x="1921" y="2231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87" name="Freeform 1870"/>
                <p:cNvSpPr>
                  <a:spLocks/>
                </p:cNvSpPr>
                <p:nvPr/>
              </p:nvSpPr>
              <p:spPr bwMode="auto">
                <a:xfrm>
                  <a:off x="1921" y="2231"/>
                  <a:ext cx="0" cy="22"/>
                </a:xfrm>
                <a:custGeom>
                  <a:avLst/>
                  <a:gdLst>
                    <a:gd name="T0" fmla="*/ 0 h 22"/>
                    <a:gd name="T1" fmla="*/ 6 h 22"/>
                    <a:gd name="T2" fmla="*/ 11 h 22"/>
                    <a:gd name="T3" fmla="*/ 17 h 22"/>
                    <a:gd name="T4" fmla="*/ 22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88" name="Freeform 1871"/>
                <p:cNvSpPr>
                  <a:spLocks/>
                </p:cNvSpPr>
                <p:nvPr/>
              </p:nvSpPr>
              <p:spPr bwMode="auto">
                <a:xfrm>
                  <a:off x="1921" y="2237"/>
                  <a:ext cx="0" cy="16"/>
                </a:xfrm>
                <a:custGeom>
                  <a:avLst/>
                  <a:gdLst>
                    <a:gd name="T0" fmla="*/ 16 h 16"/>
                    <a:gd name="T1" fmla="*/ 16 h 16"/>
                    <a:gd name="T2" fmla="*/ 11 h 16"/>
                    <a:gd name="T3" fmla="*/ 5 h 16"/>
                    <a:gd name="T4" fmla="*/ 0 h 16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16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89" name="Freeform 1872"/>
                <p:cNvSpPr>
                  <a:spLocks/>
                </p:cNvSpPr>
                <p:nvPr/>
              </p:nvSpPr>
              <p:spPr bwMode="auto">
                <a:xfrm>
                  <a:off x="1921" y="2237"/>
                  <a:ext cx="5" cy="5"/>
                </a:xfrm>
                <a:custGeom>
                  <a:avLst/>
                  <a:gdLst>
                    <a:gd name="T0" fmla="*/ 0 w 5"/>
                    <a:gd name="T1" fmla="*/ 0 h 5"/>
                    <a:gd name="T2" fmla="*/ 0 w 5"/>
                    <a:gd name="T3" fmla="*/ 0 h 5"/>
                    <a:gd name="T4" fmla="*/ 5 w 5"/>
                    <a:gd name="T5" fmla="*/ 5 h 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90" name="Freeform 1873"/>
                <p:cNvSpPr>
                  <a:spLocks/>
                </p:cNvSpPr>
                <p:nvPr/>
              </p:nvSpPr>
              <p:spPr bwMode="auto">
                <a:xfrm>
                  <a:off x="1926" y="2225"/>
                  <a:ext cx="0" cy="17"/>
                </a:xfrm>
                <a:custGeom>
                  <a:avLst/>
                  <a:gdLst>
                    <a:gd name="T0" fmla="*/ 17 h 17"/>
                    <a:gd name="T1" fmla="*/ 12 h 17"/>
                    <a:gd name="T2" fmla="*/ 0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91" name="Freeform 1874"/>
                <p:cNvSpPr>
                  <a:spLocks/>
                </p:cNvSpPr>
                <p:nvPr/>
              </p:nvSpPr>
              <p:spPr bwMode="auto">
                <a:xfrm>
                  <a:off x="1926" y="2214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92" name="Line 1875"/>
                <p:cNvSpPr>
                  <a:spLocks noChangeShapeType="1"/>
                </p:cNvSpPr>
                <p:nvPr/>
              </p:nvSpPr>
              <p:spPr bwMode="auto">
                <a:xfrm>
                  <a:off x="1926" y="2214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93" name="Freeform 1876"/>
                <p:cNvSpPr>
                  <a:spLocks/>
                </p:cNvSpPr>
                <p:nvPr/>
              </p:nvSpPr>
              <p:spPr bwMode="auto">
                <a:xfrm>
                  <a:off x="1926" y="2214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94" name="Freeform 1877"/>
                <p:cNvSpPr>
                  <a:spLocks/>
                </p:cNvSpPr>
                <p:nvPr/>
              </p:nvSpPr>
              <p:spPr bwMode="auto">
                <a:xfrm>
                  <a:off x="1926" y="2225"/>
                  <a:ext cx="0" cy="17"/>
                </a:xfrm>
                <a:custGeom>
                  <a:avLst/>
                  <a:gdLst>
                    <a:gd name="T0" fmla="*/ 0 h 17"/>
                    <a:gd name="T1" fmla="*/ 12 h 17"/>
                    <a:gd name="T2" fmla="*/ 17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95" name="Freeform 1878"/>
                <p:cNvSpPr>
                  <a:spLocks/>
                </p:cNvSpPr>
                <p:nvPr/>
              </p:nvSpPr>
              <p:spPr bwMode="auto">
                <a:xfrm>
                  <a:off x="1926" y="2242"/>
                  <a:ext cx="6" cy="0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96" name="Freeform 1879"/>
                <p:cNvSpPr>
                  <a:spLocks/>
                </p:cNvSpPr>
                <p:nvPr/>
              </p:nvSpPr>
              <p:spPr bwMode="auto">
                <a:xfrm>
                  <a:off x="1932" y="2231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97" name="Freeform 1880"/>
                <p:cNvSpPr>
                  <a:spLocks/>
                </p:cNvSpPr>
                <p:nvPr/>
              </p:nvSpPr>
              <p:spPr bwMode="auto">
                <a:xfrm>
                  <a:off x="1932" y="2220"/>
                  <a:ext cx="0" cy="11"/>
                </a:xfrm>
                <a:custGeom>
                  <a:avLst/>
                  <a:gdLst>
                    <a:gd name="T0" fmla="*/ 11 h 11"/>
                    <a:gd name="T1" fmla="*/ 5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98" name="Line 1881"/>
                <p:cNvSpPr>
                  <a:spLocks noChangeShapeType="1"/>
                </p:cNvSpPr>
                <p:nvPr/>
              </p:nvSpPr>
              <p:spPr bwMode="auto">
                <a:xfrm>
                  <a:off x="1932" y="2220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99" name="Freeform 1882"/>
                <p:cNvSpPr>
                  <a:spLocks/>
                </p:cNvSpPr>
                <p:nvPr/>
              </p:nvSpPr>
              <p:spPr bwMode="auto">
                <a:xfrm>
                  <a:off x="1932" y="2220"/>
                  <a:ext cx="0" cy="33"/>
                </a:xfrm>
                <a:custGeom>
                  <a:avLst/>
                  <a:gdLst>
                    <a:gd name="T0" fmla="*/ 0 h 33"/>
                    <a:gd name="T1" fmla="*/ 5 h 33"/>
                    <a:gd name="T2" fmla="*/ 17 h 33"/>
                    <a:gd name="T3" fmla="*/ 28 h 33"/>
                    <a:gd name="T4" fmla="*/ 33 h 3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33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7"/>
                      </a:lnTo>
                      <a:lnTo>
                        <a:pt x="0" y="28"/>
                      </a:lnTo>
                      <a:lnTo>
                        <a:pt x="0" y="3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00" name="Freeform 1883"/>
                <p:cNvSpPr>
                  <a:spLocks/>
                </p:cNvSpPr>
                <p:nvPr/>
              </p:nvSpPr>
              <p:spPr bwMode="auto">
                <a:xfrm>
                  <a:off x="1932" y="2231"/>
                  <a:ext cx="0" cy="22"/>
                </a:xfrm>
                <a:custGeom>
                  <a:avLst/>
                  <a:gdLst>
                    <a:gd name="T0" fmla="*/ 22 h 22"/>
                    <a:gd name="T1" fmla="*/ 22 h 22"/>
                    <a:gd name="T2" fmla="*/ 11 h 22"/>
                    <a:gd name="T3" fmla="*/ 6 h 22"/>
                    <a:gd name="T4" fmla="*/ 0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01" name="Freeform 1884"/>
                <p:cNvSpPr>
                  <a:spLocks/>
                </p:cNvSpPr>
                <p:nvPr/>
              </p:nvSpPr>
              <p:spPr bwMode="auto">
                <a:xfrm>
                  <a:off x="1932" y="2231"/>
                  <a:ext cx="5" cy="0"/>
                </a:xfrm>
                <a:custGeom>
                  <a:avLst/>
                  <a:gdLst>
                    <a:gd name="T0" fmla="*/ 0 w 5"/>
                    <a:gd name="T1" fmla="*/ 0 w 5"/>
                    <a:gd name="T2" fmla="*/ 5 w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02" name="Line 1885"/>
                <p:cNvSpPr>
                  <a:spLocks noChangeShapeType="1"/>
                </p:cNvSpPr>
                <p:nvPr/>
              </p:nvSpPr>
              <p:spPr bwMode="auto">
                <a:xfrm>
                  <a:off x="1937" y="2231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03" name="Freeform 1886"/>
                <p:cNvSpPr>
                  <a:spLocks/>
                </p:cNvSpPr>
                <p:nvPr/>
              </p:nvSpPr>
              <p:spPr bwMode="auto">
                <a:xfrm>
                  <a:off x="1937" y="2231"/>
                  <a:ext cx="0" cy="17"/>
                </a:xfrm>
                <a:custGeom>
                  <a:avLst/>
                  <a:gdLst>
                    <a:gd name="T0" fmla="*/ 0 h 17"/>
                    <a:gd name="T1" fmla="*/ 6 h 17"/>
                    <a:gd name="T2" fmla="*/ 17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04" name="Line 1887"/>
                <p:cNvSpPr>
                  <a:spLocks noChangeShapeType="1"/>
                </p:cNvSpPr>
                <p:nvPr/>
              </p:nvSpPr>
              <p:spPr bwMode="auto">
                <a:xfrm>
                  <a:off x="1937" y="2248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05" name="Freeform 1888"/>
                <p:cNvSpPr>
                  <a:spLocks/>
                </p:cNvSpPr>
                <p:nvPr/>
              </p:nvSpPr>
              <p:spPr bwMode="auto">
                <a:xfrm>
                  <a:off x="1937" y="2231"/>
                  <a:ext cx="0" cy="22"/>
                </a:xfrm>
                <a:custGeom>
                  <a:avLst/>
                  <a:gdLst>
                    <a:gd name="T0" fmla="*/ 22 h 22"/>
                    <a:gd name="T1" fmla="*/ 17 h 22"/>
                    <a:gd name="T2" fmla="*/ 11 h 22"/>
                    <a:gd name="T3" fmla="*/ 6 h 22"/>
                    <a:gd name="T4" fmla="*/ 0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06" name="Line 1889"/>
                <p:cNvSpPr>
                  <a:spLocks noChangeShapeType="1"/>
                </p:cNvSpPr>
                <p:nvPr/>
              </p:nvSpPr>
              <p:spPr bwMode="auto">
                <a:xfrm>
                  <a:off x="1937" y="2231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07" name="Freeform 1890"/>
                <p:cNvSpPr>
                  <a:spLocks/>
                </p:cNvSpPr>
                <p:nvPr/>
              </p:nvSpPr>
              <p:spPr bwMode="auto">
                <a:xfrm>
                  <a:off x="1937" y="2231"/>
                  <a:ext cx="6" cy="17"/>
                </a:xfrm>
                <a:custGeom>
                  <a:avLst/>
                  <a:gdLst>
                    <a:gd name="T0" fmla="*/ 0 w 6"/>
                    <a:gd name="T1" fmla="*/ 0 h 17"/>
                    <a:gd name="T2" fmla="*/ 0 w 6"/>
                    <a:gd name="T3" fmla="*/ 11 h 17"/>
                    <a:gd name="T4" fmla="*/ 6 w 6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7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6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08" name="Freeform 1891"/>
                <p:cNvSpPr>
                  <a:spLocks/>
                </p:cNvSpPr>
                <p:nvPr/>
              </p:nvSpPr>
              <p:spPr bwMode="auto">
                <a:xfrm>
                  <a:off x="1943" y="2237"/>
                  <a:ext cx="0" cy="11"/>
                </a:xfrm>
                <a:custGeom>
                  <a:avLst/>
                  <a:gdLst>
                    <a:gd name="T0" fmla="*/ 11 h 11"/>
                    <a:gd name="T1" fmla="*/ 5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09" name="Line 1892"/>
                <p:cNvSpPr>
                  <a:spLocks noChangeShapeType="1"/>
                </p:cNvSpPr>
                <p:nvPr/>
              </p:nvSpPr>
              <p:spPr bwMode="auto">
                <a:xfrm>
                  <a:off x="1943" y="2237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10" name="Freeform 1893"/>
                <p:cNvSpPr>
                  <a:spLocks/>
                </p:cNvSpPr>
                <p:nvPr/>
              </p:nvSpPr>
              <p:spPr bwMode="auto">
                <a:xfrm>
                  <a:off x="1943" y="2237"/>
                  <a:ext cx="0" cy="11"/>
                </a:xfrm>
                <a:custGeom>
                  <a:avLst/>
                  <a:gdLst>
                    <a:gd name="T0" fmla="*/ 0 h 11"/>
                    <a:gd name="T1" fmla="*/ 5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11" name="Freeform 1894"/>
                <p:cNvSpPr>
                  <a:spLocks/>
                </p:cNvSpPr>
                <p:nvPr/>
              </p:nvSpPr>
              <p:spPr bwMode="auto">
                <a:xfrm>
                  <a:off x="1943" y="2220"/>
                  <a:ext cx="0" cy="28"/>
                </a:xfrm>
                <a:custGeom>
                  <a:avLst/>
                  <a:gdLst>
                    <a:gd name="T0" fmla="*/ 28 h 28"/>
                    <a:gd name="T1" fmla="*/ 22 h 28"/>
                    <a:gd name="T2" fmla="*/ 11 h 28"/>
                    <a:gd name="T3" fmla="*/ 5 h 28"/>
                    <a:gd name="T4" fmla="*/ 0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28"/>
                      </a:move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12" name="Freeform 1895"/>
                <p:cNvSpPr>
                  <a:spLocks/>
                </p:cNvSpPr>
                <p:nvPr/>
              </p:nvSpPr>
              <p:spPr bwMode="auto">
                <a:xfrm>
                  <a:off x="1943" y="2220"/>
                  <a:ext cx="0" cy="17"/>
                </a:xfrm>
                <a:custGeom>
                  <a:avLst/>
                  <a:gdLst>
                    <a:gd name="T0" fmla="*/ 0 h 17"/>
                    <a:gd name="T1" fmla="*/ 0 h 17"/>
                    <a:gd name="T2" fmla="*/ 5 h 17"/>
                    <a:gd name="T3" fmla="*/ 11 h 17"/>
                    <a:gd name="T4" fmla="*/ 17 h 1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13" name="Freeform 1896"/>
                <p:cNvSpPr>
                  <a:spLocks/>
                </p:cNvSpPr>
                <p:nvPr/>
              </p:nvSpPr>
              <p:spPr bwMode="auto">
                <a:xfrm>
                  <a:off x="1943" y="2237"/>
                  <a:ext cx="5" cy="0"/>
                </a:xfrm>
                <a:custGeom>
                  <a:avLst/>
                  <a:gdLst>
                    <a:gd name="T0" fmla="*/ 0 w 5"/>
                    <a:gd name="T1" fmla="*/ 0 w 5"/>
                    <a:gd name="T2" fmla="*/ 5 w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14" name="Line 1897"/>
                <p:cNvSpPr>
                  <a:spLocks noChangeShapeType="1"/>
                </p:cNvSpPr>
                <p:nvPr/>
              </p:nvSpPr>
              <p:spPr bwMode="auto">
                <a:xfrm>
                  <a:off x="1948" y="2237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15" name="Freeform 1898"/>
                <p:cNvSpPr>
                  <a:spLocks/>
                </p:cNvSpPr>
                <p:nvPr/>
              </p:nvSpPr>
              <p:spPr bwMode="auto">
                <a:xfrm>
                  <a:off x="1948" y="2214"/>
                  <a:ext cx="0" cy="23"/>
                </a:xfrm>
                <a:custGeom>
                  <a:avLst/>
                  <a:gdLst>
                    <a:gd name="T0" fmla="*/ 23 h 23"/>
                    <a:gd name="T1" fmla="*/ 17 h 23"/>
                    <a:gd name="T2" fmla="*/ 11 h 23"/>
                    <a:gd name="T3" fmla="*/ 6 h 23"/>
                    <a:gd name="T4" fmla="*/ 0 h 2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3">
                      <a:moveTo>
                        <a:pt x="0" y="23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16" name="Freeform 1899"/>
                <p:cNvSpPr>
                  <a:spLocks/>
                </p:cNvSpPr>
                <p:nvPr/>
              </p:nvSpPr>
              <p:spPr bwMode="auto">
                <a:xfrm>
                  <a:off x="1948" y="2214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17" name="Freeform 1900"/>
                <p:cNvSpPr>
                  <a:spLocks/>
                </p:cNvSpPr>
                <p:nvPr/>
              </p:nvSpPr>
              <p:spPr bwMode="auto">
                <a:xfrm>
                  <a:off x="1948" y="2220"/>
                  <a:ext cx="0" cy="11"/>
                </a:xfrm>
                <a:custGeom>
                  <a:avLst/>
                  <a:gdLst>
                    <a:gd name="T0" fmla="*/ 0 h 11"/>
                    <a:gd name="T1" fmla="*/ 5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18" name="Line 1901"/>
                <p:cNvSpPr>
                  <a:spLocks noChangeShapeType="1"/>
                </p:cNvSpPr>
                <p:nvPr/>
              </p:nvSpPr>
              <p:spPr bwMode="auto">
                <a:xfrm flipV="1">
                  <a:off x="1948" y="2225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19" name="Freeform 1902"/>
                <p:cNvSpPr>
                  <a:spLocks/>
                </p:cNvSpPr>
                <p:nvPr/>
              </p:nvSpPr>
              <p:spPr bwMode="auto">
                <a:xfrm>
                  <a:off x="1948" y="2225"/>
                  <a:ext cx="6" cy="17"/>
                </a:xfrm>
                <a:custGeom>
                  <a:avLst/>
                  <a:gdLst>
                    <a:gd name="T0" fmla="*/ 0 w 6"/>
                    <a:gd name="T1" fmla="*/ 0 h 17"/>
                    <a:gd name="T2" fmla="*/ 0 w 6"/>
                    <a:gd name="T3" fmla="*/ 6 h 17"/>
                    <a:gd name="T4" fmla="*/ 0 w 6"/>
                    <a:gd name="T5" fmla="*/ 12 h 17"/>
                    <a:gd name="T6" fmla="*/ 6 w 6"/>
                    <a:gd name="T7" fmla="*/ 17 h 1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" h="17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6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20" name="Freeform 1903"/>
                <p:cNvSpPr>
                  <a:spLocks/>
                </p:cNvSpPr>
                <p:nvPr/>
              </p:nvSpPr>
              <p:spPr bwMode="auto">
                <a:xfrm>
                  <a:off x="1954" y="2220"/>
                  <a:ext cx="0" cy="22"/>
                </a:xfrm>
                <a:custGeom>
                  <a:avLst/>
                  <a:gdLst>
                    <a:gd name="T0" fmla="*/ 22 h 22"/>
                    <a:gd name="T1" fmla="*/ 17 h 22"/>
                    <a:gd name="T2" fmla="*/ 11 h 22"/>
                    <a:gd name="T3" fmla="*/ 5 h 22"/>
                    <a:gd name="T4" fmla="*/ 0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21" name="Freeform 1904"/>
                <p:cNvSpPr>
                  <a:spLocks/>
                </p:cNvSpPr>
                <p:nvPr/>
              </p:nvSpPr>
              <p:spPr bwMode="auto">
                <a:xfrm>
                  <a:off x="1954" y="2220"/>
                  <a:ext cx="0" cy="17"/>
                </a:xfrm>
                <a:custGeom>
                  <a:avLst/>
                  <a:gdLst>
                    <a:gd name="T0" fmla="*/ 0 h 17"/>
                    <a:gd name="T1" fmla="*/ 0 h 17"/>
                    <a:gd name="T2" fmla="*/ 11 h 17"/>
                    <a:gd name="T3" fmla="*/ 17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22" name="Freeform 1905"/>
                <p:cNvSpPr>
                  <a:spLocks/>
                </p:cNvSpPr>
                <p:nvPr/>
              </p:nvSpPr>
              <p:spPr bwMode="auto">
                <a:xfrm>
                  <a:off x="1954" y="2209"/>
                  <a:ext cx="0" cy="28"/>
                </a:xfrm>
                <a:custGeom>
                  <a:avLst/>
                  <a:gdLst>
                    <a:gd name="T0" fmla="*/ 28 h 28"/>
                    <a:gd name="T1" fmla="*/ 22 h 28"/>
                    <a:gd name="T2" fmla="*/ 11 h 28"/>
                    <a:gd name="T3" fmla="*/ 5 h 28"/>
                    <a:gd name="T4" fmla="*/ 0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28"/>
                      </a:move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23" name="Freeform 1906"/>
                <p:cNvSpPr>
                  <a:spLocks/>
                </p:cNvSpPr>
                <p:nvPr/>
              </p:nvSpPr>
              <p:spPr bwMode="auto">
                <a:xfrm>
                  <a:off x="1954" y="2209"/>
                  <a:ext cx="0" cy="44"/>
                </a:xfrm>
                <a:custGeom>
                  <a:avLst/>
                  <a:gdLst>
                    <a:gd name="T0" fmla="*/ 0 h 44"/>
                    <a:gd name="T1" fmla="*/ 5 h 44"/>
                    <a:gd name="T2" fmla="*/ 22 h 44"/>
                    <a:gd name="T3" fmla="*/ 33 h 44"/>
                    <a:gd name="T4" fmla="*/ 44 h 44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44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22"/>
                      </a:lnTo>
                      <a:lnTo>
                        <a:pt x="0" y="33"/>
                      </a:lnTo>
                      <a:lnTo>
                        <a:pt x="0" y="44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24" name="Freeform 1907"/>
                <p:cNvSpPr>
                  <a:spLocks/>
                </p:cNvSpPr>
                <p:nvPr/>
              </p:nvSpPr>
              <p:spPr bwMode="auto">
                <a:xfrm>
                  <a:off x="1954" y="2242"/>
                  <a:ext cx="0" cy="11"/>
                </a:xfrm>
                <a:custGeom>
                  <a:avLst/>
                  <a:gdLst>
                    <a:gd name="T0" fmla="*/ 11 h 11"/>
                    <a:gd name="T1" fmla="*/ 11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25" name="Freeform 1908"/>
                <p:cNvSpPr>
                  <a:spLocks/>
                </p:cNvSpPr>
                <p:nvPr/>
              </p:nvSpPr>
              <p:spPr bwMode="auto">
                <a:xfrm>
                  <a:off x="1954" y="2231"/>
                  <a:ext cx="5" cy="11"/>
                </a:xfrm>
                <a:custGeom>
                  <a:avLst/>
                  <a:gdLst>
                    <a:gd name="T0" fmla="*/ 0 w 5"/>
                    <a:gd name="T1" fmla="*/ 11 h 11"/>
                    <a:gd name="T2" fmla="*/ 0 w 5"/>
                    <a:gd name="T3" fmla="*/ 6 h 11"/>
                    <a:gd name="T4" fmla="*/ 5 w 5"/>
                    <a:gd name="T5" fmla="*/ 0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26" name="Freeform 1909"/>
                <p:cNvSpPr>
                  <a:spLocks/>
                </p:cNvSpPr>
                <p:nvPr/>
              </p:nvSpPr>
              <p:spPr bwMode="auto">
                <a:xfrm>
                  <a:off x="1959" y="2231"/>
                  <a:ext cx="0" cy="22"/>
                </a:xfrm>
                <a:custGeom>
                  <a:avLst/>
                  <a:gdLst>
                    <a:gd name="T0" fmla="*/ 0 h 22"/>
                    <a:gd name="T1" fmla="*/ 6 h 22"/>
                    <a:gd name="T2" fmla="*/ 11 h 22"/>
                    <a:gd name="T3" fmla="*/ 22 h 22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2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27" name="Freeform 1910"/>
                <p:cNvSpPr>
                  <a:spLocks/>
                </p:cNvSpPr>
                <p:nvPr/>
              </p:nvSpPr>
              <p:spPr bwMode="auto">
                <a:xfrm>
                  <a:off x="1959" y="2214"/>
                  <a:ext cx="0" cy="39"/>
                </a:xfrm>
                <a:custGeom>
                  <a:avLst/>
                  <a:gdLst>
                    <a:gd name="T0" fmla="*/ 39 h 39"/>
                    <a:gd name="T1" fmla="*/ 34 h 39"/>
                    <a:gd name="T2" fmla="*/ 17 h 39"/>
                    <a:gd name="T3" fmla="*/ 6 h 39"/>
                    <a:gd name="T4" fmla="*/ 0 h 39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39">
                      <a:moveTo>
                        <a:pt x="0" y="39"/>
                      </a:moveTo>
                      <a:lnTo>
                        <a:pt x="0" y="34"/>
                      </a:lnTo>
                      <a:lnTo>
                        <a:pt x="0" y="17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28" name="Freeform 1911"/>
                <p:cNvSpPr>
                  <a:spLocks/>
                </p:cNvSpPr>
                <p:nvPr/>
              </p:nvSpPr>
              <p:spPr bwMode="auto">
                <a:xfrm>
                  <a:off x="1959" y="2214"/>
                  <a:ext cx="0" cy="23"/>
                </a:xfrm>
                <a:custGeom>
                  <a:avLst/>
                  <a:gdLst>
                    <a:gd name="T0" fmla="*/ 0 h 23"/>
                    <a:gd name="T1" fmla="*/ 0 h 23"/>
                    <a:gd name="T2" fmla="*/ 11 h 23"/>
                    <a:gd name="T3" fmla="*/ 17 h 23"/>
                    <a:gd name="T4" fmla="*/ 23 h 2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29" name="Freeform 1912"/>
                <p:cNvSpPr>
                  <a:spLocks/>
                </p:cNvSpPr>
                <p:nvPr/>
              </p:nvSpPr>
              <p:spPr bwMode="auto">
                <a:xfrm>
                  <a:off x="1959" y="2231"/>
                  <a:ext cx="0" cy="6"/>
                </a:xfrm>
                <a:custGeom>
                  <a:avLst/>
                  <a:gdLst>
                    <a:gd name="T0" fmla="*/ 6 h 6"/>
                    <a:gd name="T1" fmla="*/ 6 h 6"/>
                    <a:gd name="T2" fmla="*/ 0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30" name="Freeform 1913"/>
                <p:cNvSpPr>
                  <a:spLocks/>
                </p:cNvSpPr>
                <p:nvPr/>
              </p:nvSpPr>
              <p:spPr bwMode="auto">
                <a:xfrm>
                  <a:off x="1959" y="2231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31" name="Freeform 1914"/>
                <p:cNvSpPr>
                  <a:spLocks/>
                </p:cNvSpPr>
                <p:nvPr/>
              </p:nvSpPr>
              <p:spPr bwMode="auto">
                <a:xfrm>
                  <a:off x="1959" y="2237"/>
                  <a:ext cx="6" cy="5"/>
                </a:xfrm>
                <a:custGeom>
                  <a:avLst/>
                  <a:gdLst>
                    <a:gd name="T0" fmla="*/ 0 w 6"/>
                    <a:gd name="T1" fmla="*/ 0 h 5"/>
                    <a:gd name="T2" fmla="*/ 0 w 6"/>
                    <a:gd name="T3" fmla="*/ 5 h 5"/>
                    <a:gd name="T4" fmla="*/ 6 w 6"/>
                    <a:gd name="T5" fmla="*/ 5 h 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5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6" y="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32" name="Line 1915"/>
                <p:cNvSpPr>
                  <a:spLocks noChangeShapeType="1"/>
                </p:cNvSpPr>
                <p:nvPr/>
              </p:nvSpPr>
              <p:spPr bwMode="auto">
                <a:xfrm flipV="1">
                  <a:off x="1965" y="2237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33" name="Freeform 1916"/>
                <p:cNvSpPr>
                  <a:spLocks/>
                </p:cNvSpPr>
                <p:nvPr/>
              </p:nvSpPr>
              <p:spPr bwMode="auto">
                <a:xfrm>
                  <a:off x="1965" y="2237"/>
                  <a:ext cx="0" cy="5"/>
                </a:xfrm>
                <a:custGeom>
                  <a:avLst/>
                  <a:gdLst>
                    <a:gd name="T0" fmla="*/ 0 h 5"/>
                    <a:gd name="T1" fmla="*/ 0 h 5"/>
                    <a:gd name="T2" fmla="*/ 5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34" name="Line 1917"/>
                <p:cNvSpPr>
                  <a:spLocks noChangeShapeType="1"/>
                </p:cNvSpPr>
                <p:nvPr/>
              </p:nvSpPr>
              <p:spPr bwMode="auto">
                <a:xfrm>
                  <a:off x="1965" y="2242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35" name="Line 1918"/>
                <p:cNvSpPr>
                  <a:spLocks noChangeShapeType="1"/>
                </p:cNvSpPr>
                <p:nvPr/>
              </p:nvSpPr>
              <p:spPr bwMode="auto">
                <a:xfrm>
                  <a:off x="1965" y="2248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36" name="Freeform 1919"/>
                <p:cNvSpPr>
                  <a:spLocks/>
                </p:cNvSpPr>
                <p:nvPr/>
              </p:nvSpPr>
              <p:spPr bwMode="auto">
                <a:xfrm>
                  <a:off x="1965" y="2225"/>
                  <a:ext cx="0" cy="23"/>
                </a:xfrm>
                <a:custGeom>
                  <a:avLst/>
                  <a:gdLst>
                    <a:gd name="T0" fmla="*/ 23 h 23"/>
                    <a:gd name="T1" fmla="*/ 17 h 23"/>
                    <a:gd name="T2" fmla="*/ 12 h 23"/>
                    <a:gd name="T3" fmla="*/ 6 h 23"/>
                    <a:gd name="T4" fmla="*/ 0 h 2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3">
                      <a:moveTo>
                        <a:pt x="0" y="23"/>
                      </a:moveTo>
                      <a:lnTo>
                        <a:pt x="0" y="17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37" name="Freeform 1920"/>
                <p:cNvSpPr>
                  <a:spLocks/>
                </p:cNvSpPr>
                <p:nvPr/>
              </p:nvSpPr>
              <p:spPr bwMode="auto">
                <a:xfrm>
                  <a:off x="1965" y="2225"/>
                  <a:ext cx="5" cy="12"/>
                </a:xfrm>
                <a:custGeom>
                  <a:avLst/>
                  <a:gdLst>
                    <a:gd name="T0" fmla="*/ 0 w 5"/>
                    <a:gd name="T1" fmla="*/ 0 h 12"/>
                    <a:gd name="T2" fmla="*/ 0 w 5"/>
                    <a:gd name="T3" fmla="*/ 0 h 12"/>
                    <a:gd name="T4" fmla="*/ 0 w 5"/>
                    <a:gd name="T5" fmla="*/ 6 h 12"/>
                    <a:gd name="T6" fmla="*/ 5 w 5"/>
                    <a:gd name="T7" fmla="*/ 12 h 1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5" y="1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38" name="Line 1921"/>
                <p:cNvSpPr>
                  <a:spLocks noChangeShapeType="1"/>
                </p:cNvSpPr>
                <p:nvPr/>
              </p:nvSpPr>
              <p:spPr bwMode="auto">
                <a:xfrm>
                  <a:off x="1970" y="2237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39" name="Freeform 1922"/>
                <p:cNvSpPr>
                  <a:spLocks/>
                </p:cNvSpPr>
                <p:nvPr/>
              </p:nvSpPr>
              <p:spPr bwMode="auto">
                <a:xfrm>
                  <a:off x="1970" y="2214"/>
                  <a:ext cx="0" cy="28"/>
                </a:xfrm>
                <a:custGeom>
                  <a:avLst/>
                  <a:gdLst>
                    <a:gd name="T0" fmla="*/ 28 h 28"/>
                    <a:gd name="T1" fmla="*/ 23 h 28"/>
                    <a:gd name="T2" fmla="*/ 11 h 28"/>
                    <a:gd name="T3" fmla="*/ 6 h 28"/>
                    <a:gd name="T4" fmla="*/ 0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28"/>
                      </a:moveTo>
                      <a:lnTo>
                        <a:pt x="0" y="23"/>
                      </a:ln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40" name="Freeform 1923"/>
                <p:cNvSpPr>
                  <a:spLocks/>
                </p:cNvSpPr>
                <p:nvPr/>
              </p:nvSpPr>
              <p:spPr bwMode="auto">
                <a:xfrm>
                  <a:off x="1970" y="2214"/>
                  <a:ext cx="0" cy="17"/>
                </a:xfrm>
                <a:custGeom>
                  <a:avLst/>
                  <a:gdLst>
                    <a:gd name="T0" fmla="*/ 0 h 17"/>
                    <a:gd name="T1" fmla="*/ 0 h 17"/>
                    <a:gd name="T2" fmla="*/ 6 h 17"/>
                    <a:gd name="T3" fmla="*/ 17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41" name="Freeform 1924"/>
                <p:cNvSpPr>
                  <a:spLocks/>
                </p:cNvSpPr>
                <p:nvPr/>
              </p:nvSpPr>
              <p:spPr bwMode="auto">
                <a:xfrm>
                  <a:off x="1970" y="2231"/>
                  <a:ext cx="0" cy="28"/>
                </a:xfrm>
                <a:custGeom>
                  <a:avLst/>
                  <a:gdLst>
                    <a:gd name="T0" fmla="*/ 0 h 28"/>
                    <a:gd name="T1" fmla="*/ 17 h 28"/>
                    <a:gd name="T2" fmla="*/ 22 h 28"/>
                    <a:gd name="T3" fmla="*/ 28 h 28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28">
                      <a:moveTo>
                        <a:pt x="0" y="0"/>
                      </a:moveTo>
                      <a:lnTo>
                        <a:pt x="0" y="17"/>
                      </a:lnTo>
                      <a:lnTo>
                        <a:pt x="0" y="22"/>
                      </a:lnTo>
                      <a:lnTo>
                        <a:pt x="0" y="28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42" name="Line 1925"/>
                <p:cNvSpPr>
                  <a:spLocks noChangeShapeType="1"/>
                </p:cNvSpPr>
                <p:nvPr/>
              </p:nvSpPr>
              <p:spPr bwMode="auto">
                <a:xfrm>
                  <a:off x="1970" y="2259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43" name="Freeform 1926"/>
                <p:cNvSpPr>
                  <a:spLocks/>
                </p:cNvSpPr>
                <p:nvPr/>
              </p:nvSpPr>
              <p:spPr bwMode="auto">
                <a:xfrm>
                  <a:off x="1970" y="2231"/>
                  <a:ext cx="6" cy="28"/>
                </a:xfrm>
                <a:custGeom>
                  <a:avLst/>
                  <a:gdLst>
                    <a:gd name="T0" fmla="*/ 0 w 6"/>
                    <a:gd name="T1" fmla="*/ 28 h 28"/>
                    <a:gd name="T2" fmla="*/ 0 w 6"/>
                    <a:gd name="T3" fmla="*/ 22 h 28"/>
                    <a:gd name="T4" fmla="*/ 0 w 6"/>
                    <a:gd name="T5" fmla="*/ 11 h 28"/>
                    <a:gd name="T6" fmla="*/ 6 w 6"/>
                    <a:gd name="T7" fmla="*/ 6 h 28"/>
                    <a:gd name="T8" fmla="*/ 6 w 6"/>
                    <a:gd name="T9" fmla="*/ 0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28">
                      <a:moveTo>
                        <a:pt x="0" y="28"/>
                      </a:move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6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44" name="Freeform 1927"/>
                <p:cNvSpPr>
                  <a:spLocks/>
                </p:cNvSpPr>
                <p:nvPr/>
              </p:nvSpPr>
              <p:spPr bwMode="auto">
                <a:xfrm>
                  <a:off x="1976" y="2231"/>
                  <a:ext cx="0" cy="17"/>
                </a:xfrm>
                <a:custGeom>
                  <a:avLst/>
                  <a:gdLst>
                    <a:gd name="T0" fmla="*/ 0 h 17"/>
                    <a:gd name="T1" fmla="*/ 0 h 17"/>
                    <a:gd name="T2" fmla="*/ 6 h 17"/>
                    <a:gd name="T3" fmla="*/ 17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45" name="Freeform 1928"/>
                <p:cNvSpPr>
                  <a:spLocks/>
                </p:cNvSpPr>
                <p:nvPr/>
              </p:nvSpPr>
              <p:spPr bwMode="auto">
                <a:xfrm>
                  <a:off x="1976" y="2220"/>
                  <a:ext cx="0" cy="28"/>
                </a:xfrm>
                <a:custGeom>
                  <a:avLst/>
                  <a:gdLst>
                    <a:gd name="T0" fmla="*/ 28 h 28"/>
                    <a:gd name="T1" fmla="*/ 22 h 28"/>
                    <a:gd name="T2" fmla="*/ 11 h 28"/>
                    <a:gd name="T3" fmla="*/ 5 h 28"/>
                    <a:gd name="T4" fmla="*/ 0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28"/>
                      </a:move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46" name="Freeform 1929"/>
                <p:cNvSpPr>
                  <a:spLocks/>
                </p:cNvSpPr>
                <p:nvPr/>
              </p:nvSpPr>
              <p:spPr bwMode="auto">
                <a:xfrm>
                  <a:off x="1976" y="2220"/>
                  <a:ext cx="0" cy="17"/>
                </a:xfrm>
                <a:custGeom>
                  <a:avLst/>
                  <a:gdLst>
                    <a:gd name="T0" fmla="*/ 0 h 17"/>
                    <a:gd name="T1" fmla="*/ 0 h 17"/>
                    <a:gd name="T2" fmla="*/ 5 h 17"/>
                    <a:gd name="T3" fmla="*/ 17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47" name="Freeform 1930"/>
                <p:cNvSpPr>
                  <a:spLocks/>
                </p:cNvSpPr>
                <p:nvPr/>
              </p:nvSpPr>
              <p:spPr bwMode="auto">
                <a:xfrm>
                  <a:off x="1976" y="2237"/>
                  <a:ext cx="0" cy="16"/>
                </a:xfrm>
                <a:custGeom>
                  <a:avLst/>
                  <a:gdLst>
                    <a:gd name="T0" fmla="*/ 0 h 16"/>
                    <a:gd name="T1" fmla="*/ 11 h 16"/>
                    <a:gd name="T2" fmla="*/ 16 h 1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6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48" name="Freeform 1931"/>
                <p:cNvSpPr>
                  <a:spLocks/>
                </p:cNvSpPr>
                <p:nvPr/>
              </p:nvSpPr>
              <p:spPr bwMode="auto">
                <a:xfrm>
                  <a:off x="1976" y="2242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49" name="Freeform 1932"/>
                <p:cNvSpPr>
                  <a:spLocks/>
                </p:cNvSpPr>
                <p:nvPr/>
              </p:nvSpPr>
              <p:spPr bwMode="auto">
                <a:xfrm>
                  <a:off x="1976" y="2231"/>
                  <a:ext cx="5" cy="11"/>
                </a:xfrm>
                <a:custGeom>
                  <a:avLst/>
                  <a:gdLst>
                    <a:gd name="T0" fmla="*/ 0 w 5"/>
                    <a:gd name="T1" fmla="*/ 11 h 11"/>
                    <a:gd name="T2" fmla="*/ 0 w 5"/>
                    <a:gd name="T3" fmla="*/ 6 h 11"/>
                    <a:gd name="T4" fmla="*/ 5 w 5"/>
                    <a:gd name="T5" fmla="*/ 0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50" name="Freeform 1933"/>
                <p:cNvSpPr>
                  <a:spLocks/>
                </p:cNvSpPr>
                <p:nvPr/>
              </p:nvSpPr>
              <p:spPr bwMode="auto">
                <a:xfrm>
                  <a:off x="1981" y="2231"/>
                  <a:ext cx="0" cy="17"/>
                </a:xfrm>
                <a:custGeom>
                  <a:avLst/>
                  <a:gdLst>
                    <a:gd name="T0" fmla="*/ 0 h 17"/>
                    <a:gd name="T1" fmla="*/ 6 h 17"/>
                    <a:gd name="T2" fmla="*/ 11 h 17"/>
                    <a:gd name="T3" fmla="*/ 17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51" name="Freeform 1934"/>
                <p:cNvSpPr>
                  <a:spLocks/>
                </p:cNvSpPr>
                <p:nvPr/>
              </p:nvSpPr>
              <p:spPr bwMode="auto">
                <a:xfrm>
                  <a:off x="1981" y="2225"/>
                  <a:ext cx="0" cy="23"/>
                </a:xfrm>
                <a:custGeom>
                  <a:avLst/>
                  <a:gdLst>
                    <a:gd name="T0" fmla="*/ 23 h 23"/>
                    <a:gd name="T1" fmla="*/ 17 h 23"/>
                    <a:gd name="T2" fmla="*/ 12 h 23"/>
                    <a:gd name="T3" fmla="*/ 6 h 23"/>
                    <a:gd name="T4" fmla="*/ 0 h 2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3">
                      <a:moveTo>
                        <a:pt x="0" y="23"/>
                      </a:moveTo>
                      <a:lnTo>
                        <a:pt x="0" y="17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52" name="Freeform 1935"/>
                <p:cNvSpPr>
                  <a:spLocks/>
                </p:cNvSpPr>
                <p:nvPr/>
              </p:nvSpPr>
              <p:spPr bwMode="auto">
                <a:xfrm>
                  <a:off x="1981" y="2225"/>
                  <a:ext cx="0" cy="12"/>
                </a:xfrm>
                <a:custGeom>
                  <a:avLst/>
                  <a:gdLst>
                    <a:gd name="T0" fmla="*/ 0 h 12"/>
                    <a:gd name="T1" fmla="*/ 0 h 12"/>
                    <a:gd name="T2" fmla="*/ 6 h 12"/>
                    <a:gd name="T3" fmla="*/ 12 h 12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53" name="Freeform 1936"/>
                <p:cNvSpPr>
                  <a:spLocks/>
                </p:cNvSpPr>
                <p:nvPr/>
              </p:nvSpPr>
              <p:spPr bwMode="auto">
                <a:xfrm>
                  <a:off x="1981" y="2225"/>
                  <a:ext cx="0" cy="12"/>
                </a:xfrm>
                <a:custGeom>
                  <a:avLst/>
                  <a:gdLst>
                    <a:gd name="T0" fmla="*/ 12 h 12"/>
                    <a:gd name="T1" fmla="*/ 6 h 12"/>
                    <a:gd name="T2" fmla="*/ 0 h 1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54" name="Freeform 1937"/>
                <p:cNvSpPr>
                  <a:spLocks/>
                </p:cNvSpPr>
                <p:nvPr/>
              </p:nvSpPr>
              <p:spPr bwMode="auto">
                <a:xfrm>
                  <a:off x="1981" y="2214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55" name="Freeform 1938"/>
                <p:cNvSpPr>
                  <a:spLocks/>
                </p:cNvSpPr>
                <p:nvPr/>
              </p:nvSpPr>
              <p:spPr bwMode="auto">
                <a:xfrm>
                  <a:off x="1981" y="2214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56" name="Line 1939"/>
                <p:cNvSpPr>
                  <a:spLocks noChangeShapeType="1"/>
                </p:cNvSpPr>
                <p:nvPr/>
              </p:nvSpPr>
              <p:spPr bwMode="auto">
                <a:xfrm flipV="1">
                  <a:off x="1987" y="2214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57" name="Freeform 1940"/>
                <p:cNvSpPr>
                  <a:spLocks/>
                </p:cNvSpPr>
                <p:nvPr/>
              </p:nvSpPr>
              <p:spPr bwMode="auto">
                <a:xfrm>
                  <a:off x="1987" y="2214"/>
                  <a:ext cx="0" cy="23"/>
                </a:xfrm>
                <a:custGeom>
                  <a:avLst/>
                  <a:gdLst>
                    <a:gd name="T0" fmla="*/ 0 h 23"/>
                    <a:gd name="T1" fmla="*/ 6 h 23"/>
                    <a:gd name="T2" fmla="*/ 11 h 23"/>
                    <a:gd name="T3" fmla="*/ 17 h 23"/>
                    <a:gd name="T4" fmla="*/ 23 h 2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58" name="Line 1941"/>
                <p:cNvSpPr>
                  <a:spLocks noChangeShapeType="1"/>
                </p:cNvSpPr>
                <p:nvPr/>
              </p:nvSpPr>
              <p:spPr bwMode="auto">
                <a:xfrm>
                  <a:off x="1987" y="2237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59" name="Line 1942"/>
                <p:cNvSpPr>
                  <a:spLocks noChangeShapeType="1"/>
                </p:cNvSpPr>
                <p:nvPr/>
              </p:nvSpPr>
              <p:spPr bwMode="auto">
                <a:xfrm flipV="1">
                  <a:off x="1987" y="2231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60" name="Freeform 1943"/>
                <p:cNvSpPr>
                  <a:spLocks/>
                </p:cNvSpPr>
                <p:nvPr/>
              </p:nvSpPr>
              <p:spPr bwMode="auto">
                <a:xfrm>
                  <a:off x="1987" y="2231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61" name="Freeform 1944"/>
                <p:cNvSpPr>
                  <a:spLocks/>
                </p:cNvSpPr>
                <p:nvPr/>
              </p:nvSpPr>
              <p:spPr bwMode="auto">
                <a:xfrm>
                  <a:off x="1987" y="2237"/>
                  <a:ext cx="6" cy="0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62" name="Freeform 1945"/>
                <p:cNvSpPr>
                  <a:spLocks/>
                </p:cNvSpPr>
                <p:nvPr/>
              </p:nvSpPr>
              <p:spPr bwMode="auto">
                <a:xfrm>
                  <a:off x="1993" y="2225"/>
                  <a:ext cx="0" cy="12"/>
                </a:xfrm>
                <a:custGeom>
                  <a:avLst/>
                  <a:gdLst>
                    <a:gd name="T0" fmla="*/ 12 h 12"/>
                    <a:gd name="T1" fmla="*/ 6 h 12"/>
                    <a:gd name="T2" fmla="*/ 0 h 1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63" name="Freeform 1946"/>
                <p:cNvSpPr>
                  <a:spLocks/>
                </p:cNvSpPr>
                <p:nvPr/>
              </p:nvSpPr>
              <p:spPr bwMode="auto">
                <a:xfrm>
                  <a:off x="1993" y="2225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64" name="Line 1947"/>
                <p:cNvSpPr>
                  <a:spLocks noChangeShapeType="1"/>
                </p:cNvSpPr>
                <p:nvPr/>
              </p:nvSpPr>
              <p:spPr bwMode="auto">
                <a:xfrm>
                  <a:off x="1993" y="2231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65" name="Freeform 1948"/>
                <p:cNvSpPr>
                  <a:spLocks/>
                </p:cNvSpPr>
                <p:nvPr/>
              </p:nvSpPr>
              <p:spPr bwMode="auto">
                <a:xfrm>
                  <a:off x="1993" y="2231"/>
                  <a:ext cx="0" cy="17"/>
                </a:xfrm>
                <a:custGeom>
                  <a:avLst/>
                  <a:gdLst>
                    <a:gd name="T0" fmla="*/ 0 h 17"/>
                    <a:gd name="T1" fmla="*/ 6 h 17"/>
                    <a:gd name="T2" fmla="*/ 11 h 17"/>
                    <a:gd name="T3" fmla="*/ 17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66" name="Freeform 1949"/>
                <p:cNvSpPr>
                  <a:spLocks/>
                </p:cNvSpPr>
                <p:nvPr/>
              </p:nvSpPr>
              <p:spPr bwMode="auto">
                <a:xfrm>
                  <a:off x="1993" y="2220"/>
                  <a:ext cx="0" cy="28"/>
                </a:xfrm>
                <a:custGeom>
                  <a:avLst/>
                  <a:gdLst>
                    <a:gd name="T0" fmla="*/ 28 h 28"/>
                    <a:gd name="T1" fmla="*/ 22 h 28"/>
                    <a:gd name="T2" fmla="*/ 11 h 28"/>
                    <a:gd name="T3" fmla="*/ 5 h 28"/>
                    <a:gd name="T4" fmla="*/ 0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28"/>
                      </a:move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67" name="Freeform 1950"/>
                <p:cNvSpPr>
                  <a:spLocks/>
                </p:cNvSpPr>
                <p:nvPr/>
              </p:nvSpPr>
              <p:spPr bwMode="auto">
                <a:xfrm>
                  <a:off x="1993" y="2220"/>
                  <a:ext cx="5" cy="17"/>
                </a:xfrm>
                <a:custGeom>
                  <a:avLst/>
                  <a:gdLst>
                    <a:gd name="T0" fmla="*/ 0 w 5"/>
                    <a:gd name="T1" fmla="*/ 0 h 17"/>
                    <a:gd name="T2" fmla="*/ 0 w 5"/>
                    <a:gd name="T3" fmla="*/ 0 h 17"/>
                    <a:gd name="T4" fmla="*/ 0 w 5"/>
                    <a:gd name="T5" fmla="*/ 5 h 17"/>
                    <a:gd name="T6" fmla="*/ 5 w 5"/>
                    <a:gd name="T7" fmla="*/ 17 h 1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"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5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68" name="Freeform 1951"/>
                <p:cNvSpPr>
                  <a:spLocks/>
                </p:cNvSpPr>
                <p:nvPr/>
              </p:nvSpPr>
              <p:spPr bwMode="auto">
                <a:xfrm>
                  <a:off x="1998" y="2214"/>
                  <a:ext cx="0" cy="23"/>
                </a:xfrm>
                <a:custGeom>
                  <a:avLst/>
                  <a:gdLst>
                    <a:gd name="T0" fmla="*/ 23 h 23"/>
                    <a:gd name="T1" fmla="*/ 17 h 23"/>
                    <a:gd name="T2" fmla="*/ 11 h 23"/>
                    <a:gd name="T3" fmla="*/ 6 h 23"/>
                    <a:gd name="T4" fmla="*/ 0 h 2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3">
                      <a:moveTo>
                        <a:pt x="0" y="23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69" name="Freeform 1952"/>
                <p:cNvSpPr>
                  <a:spLocks/>
                </p:cNvSpPr>
                <p:nvPr/>
              </p:nvSpPr>
              <p:spPr bwMode="auto">
                <a:xfrm>
                  <a:off x="1998" y="2214"/>
                  <a:ext cx="0" cy="28"/>
                </a:xfrm>
                <a:custGeom>
                  <a:avLst/>
                  <a:gdLst>
                    <a:gd name="T0" fmla="*/ 0 h 28"/>
                    <a:gd name="T1" fmla="*/ 6 h 28"/>
                    <a:gd name="T2" fmla="*/ 11 h 28"/>
                    <a:gd name="T3" fmla="*/ 23 h 28"/>
                    <a:gd name="T4" fmla="*/ 28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23"/>
                      </a:lnTo>
                      <a:lnTo>
                        <a:pt x="0" y="28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70" name="Freeform 1953"/>
                <p:cNvSpPr>
                  <a:spLocks/>
                </p:cNvSpPr>
                <p:nvPr/>
              </p:nvSpPr>
              <p:spPr bwMode="auto">
                <a:xfrm>
                  <a:off x="1998" y="2220"/>
                  <a:ext cx="0" cy="22"/>
                </a:xfrm>
                <a:custGeom>
                  <a:avLst/>
                  <a:gdLst>
                    <a:gd name="T0" fmla="*/ 22 h 22"/>
                    <a:gd name="T1" fmla="*/ 22 h 22"/>
                    <a:gd name="T2" fmla="*/ 11 h 22"/>
                    <a:gd name="T3" fmla="*/ 5 h 22"/>
                    <a:gd name="T4" fmla="*/ 0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71" name="Line 1954"/>
                <p:cNvSpPr>
                  <a:spLocks noChangeShapeType="1"/>
                </p:cNvSpPr>
                <p:nvPr/>
              </p:nvSpPr>
              <p:spPr bwMode="auto">
                <a:xfrm>
                  <a:off x="1998" y="2220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72" name="Line 1955"/>
                <p:cNvSpPr>
                  <a:spLocks noChangeShapeType="1"/>
                </p:cNvSpPr>
                <p:nvPr/>
              </p:nvSpPr>
              <p:spPr bwMode="auto">
                <a:xfrm flipV="1">
                  <a:off x="1998" y="2214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73" name="Freeform 1956"/>
                <p:cNvSpPr>
                  <a:spLocks/>
                </p:cNvSpPr>
                <p:nvPr/>
              </p:nvSpPr>
              <p:spPr bwMode="auto">
                <a:xfrm>
                  <a:off x="1998" y="2214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6 h 6"/>
                    <a:gd name="T4" fmla="*/ 6 w 6"/>
                    <a:gd name="T5" fmla="*/ 6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74" name="Freeform 1957"/>
                <p:cNvSpPr>
                  <a:spLocks/>
                </p:cNvSpPr>
                <p:nvPr/>
              </p:nvSpPr>
              <p:spPr bwMode="auto">
                <a:xfrm>
                  <a:off x="2004" y="2203"/>
                  <a:ext cx="0" cy="17"/>
                </a:xfrm>
                <a:custGeom>
                  <a:avLst/>
                  <a:gdLst>
                    <a:gd name="T0" fmla="*/ 17 h 17"/>
                    <a:gd name="T1" fmla="*/ 11 h 17"/>
                    <a:gd name="T2" fmla="*/ 0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75" name="Line 1958"/>
                <p:cNvSpPr>
                  <a:spLocks noChangeShapeType="1"/>
                </p:cNvSpPr>
                <p:nvPr/>
              </p:nvSpPr>
              <p:spPr bwMode="auto">
                <a:xfrm flipV="1">
                  <a:off x="2004" y="2198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76" name="Line 1959"/>
                <p:cNvSpPr>
                  <a:spLocks noChangeShapeType="1"/>
                </p:cNvSpPr>
                <p:nvPr/>
              </p:nvSpPr>
              <p:spPr bwMode="auto">
                <a:xfrm>
                  <a:off x="2004" y="2198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77" name="Freeform 1960"/>
                <p:cNvSpPr>
                  <a:spLocks/>
                </p:cNvSpPr>
                <p:nvPr/>
              </p:nvSpPr>
              <p:spPr bwMode="auto">
                <a:xfrm>
                  <a:off x="2004" y="2181"/>
                  <a:ext cx="0" cy="17"/>
                </a:xfrm>
                <a:custGeom>
                  <a:avLst/>
                  <a:gdLst>
                    <a:gd name="T0" fmla="*/ 17 h 17"/>
                    <a:gd name="T1" fmla="*/ 11 h 17"/>
                    <a:gd name="T2" fmla="*/ 0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78" name="Line 1961"/>
                <p:cNvSpPr>
                  <a:spLocks noChangeShapeType="1"/>
                </p:cNvSpPr>
                <p:nvPr/>
              </p:nvSpPr>
              <p:spPr bwMode="auto">
                <a:xfrm flipV="1">
                  <a:off x="2004" y="2175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79" name="Freeform 1962"/>
                <p:cNvSpPr>
                  <a:spLocks/>
                </p:cNvSpPr>
                <p:nvPr/>
              </p:nvSpPr>
              <p:spPr bwMode="auto">
                <a:xfrm>
                  <a:off x="2004" y="2175"/>
                  <a:ext cx="5" cy="0"/>
                </a:xfrm>
                <a:custGeom>
                  <a:avLst/>
                  <a:gdLst>
                    <a:gd name="T0" fmla="*/ 0 w 5"/>
                    <a:gd name="T1" fmla="*/ 0 w 5"/>
                    <a:gd name="T2" fmla="*/ 5 w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80" name="Line 1963"/>
                <p:cNvSpPr>
                  <a:spLocks noChangeShapeType="1"/>
                </p:cNvSpPr>
                <p:nvPr/>
              </p:nvSpPr>
              <p:spPr bwMode="auto">
                <a:xfrm flipV="1">
                  <a:off x="2009" y="2170"/>
                  <a:ext cx="1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81" name="Freeform 1964"/>
                <p:cNvSpPr>
                  <a:spLocks/>
                </p:cNvSpPr>
                <p:nvPr/>
              </p:nvSpPr>
              <p:spPr bwMode="auto">
                <a:xfrm>
                  <a:off x="2009" y="2137"/>
                  <a:ext cx="0" cy="33"/>
                </a:xfrm>
                <a:custGeom>
                  <a:avLst/>
                  <a:gdLst>
                    <a:gd name="T0" fmla="*/ 33 h 33"/>
                    <a:gd name="T1" fmla="*/ 16 h 33"/>
                    <a:gd name="T2" fmla="*/ 0 h 33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33">
                      <a:moveTo>
                        <a:pt x="0" y="33"/>
                      </a:move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82" name="Freeform 1965"/>
                <p:cNvSpPr>
                  <a:spLocks/>
                </p:cNvSpPr>
                <p:nvPr/>
              </p:nvSpPr>
              <p:spPr bwMode="auto">
                <a:xfrm>
                  <a:off x="2009" y="2109"/>
                  <a:ext cx="0" cy="28"/>
                </a:xfrm>
                <a:custGeom>
                  <a:avLst/>
                  <a:gdLst>
                    <a:gd name="T0" fmla="*/ 28 h 28"/>
                    <a:gd name="T1" fmla="*/ 16 h 28"/>
                    <a:gd name="T2" fmla="*/ 0 h 28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28">
                      <a:moveTo>
                        <a:pt x="0" y="28"/>
                      </a:move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83" name="Freeform 1966"/>
                <p:cNvSpPr>
                  <a:spLocks/>
                </p:cNvSpPr>
                <p:nvPr/>
              </p:nvSpPr>
              <p:spPr bwMode="auto">
                <a:xfrm>
                  <a:off x="2009" y="2064"/>
                  <a:ext cx="0" cy="45"/>
                </a:xfrm>
                <a:custGeom>
                  <a:avLst/>
                  <a:gdLst>
                    <a:gd name="T0" fmla="*/ 45 h 45"/>
                    <a:gd name="T1" fmla="*/ 28 h 45"/>
                    <a:gd name="T2" fmla="*/ 0 h 4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45">
                      <a:moveTo>
                        <a:pt x="0" y="45"/>
                      </a:moveTo>
                      <a:lnTo>
                        <a:pt x="0" y="2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84" name="Freeform 1967"/>
                <p:cNvSpPr>
                  <a:spLocks/>
                </p:cNvSpPr>
                <p:nvPr/>
              </p:nvSpPr>
              <p:spPr bwMode="auto">
                <a:xfrm>
                  <a:off x="2009" y="1992"/>
                  <a:ext cx="0" cy="72"/>
                </a:xfrm>
                <a:custGeom>
                  <a:avLst/>
                  <a:gdLst>
                    <a:gd name="T0" fmla="*/ 72 h 72"/>
                    <a:gd name="T1" fmla="*/ 39 h 72"/>
                    <a:gd name="T2" fmla="*/ 0 h 7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72">
                      <a:moveTo>
                        <a:pt x="0" y="72"/>
                      </a:moveTo>
                      <a:lnTo>
                        <a:pt x="0" y="3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85" name="Freeform 1968"/>
                <p:cNvSpPr>
                  <a:spLocks/>
                </p:cNvSpPr>
                <p:nvPr/>
              </p:nvSpPr>
              <p:spPr bwMode="auto">
                <a:xfrm>
                  <a:off x="2009" y="1931"/>
                  <a:ext cx="0" cy="61"/>
                </a:xfrm>
                <a:custGeom>
                  <a:avLst/>
                  <a:gdLst>
                    <a:gd name="T0" fmla="*/ 61 h 61"/>
                    <a:gd name="T1" fmla="*/ 28 h 61"/>
                    <a:gd name="T2" fmla="*/ 0 h 6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1">
                      <a:moveTo>
                        <a:pt x="0" y="61"/>
                      </a:moveTo>
                      <a:lnTo>
                        <a:pt x="0" y="2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86" name="Freeform 1969"/>
                <p:cNvSpPr>
                  <a:spLocks/>
                </p:cNvSpPr>
                <p:nvPr/>
              </p:nvSpPr>
              <p:spPr bwMode="auto">
                <a:xfrm>
                  <a:off x="2009" y="1859"/>
                  <a:ext cx="6" cy="72"/>
                </a:xfrm>
                <a:custGeom>
                  <a:avLst/>
                  <a:gdLst>
                    <a:gd name="T0" fmla="*/ 0 w 6"/>
                    <a:gd name="T1" fmla="*/ 72 h 72"/>
                    <a:gd name="T2" fmla="*/ 0 w 6"/>
                    <a:gd name="T3" fmla="*/ 33 h 72"/>
                    <a:gd name="T4" fmla="*/ 6 w 6"/>
                    <a:gd name="T5" fmla="*/ 0 h 7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72">
                      <a:moveTo>
                        <a:pt x="0" y="72"/>
                      </a:moveTo>
                      <a:lnTo>
                        <a:pt x="0" y="33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87" name="Freeform 1970"/>
                <p:cNvSpPr>
                  <a:spLocks/>
                </p:cNvSpPr>
                <p:nvPr/>
              </p:nvSpPr>
              <p:spPr bwMode="auto">
                <a:xfrm>
                  <a:off x="2015" y="1798"/>
                  <a:ext cx="0" cy="61"/>
                </a:xfrm>
                <a:custGeom>
                  <a:avLst/>
                  <a:gdLst>
                    <a:gd name="T0" fmla="*/ 61 h 61"/>
                    <a:gd name="T1" fmla="*/ 28 h 61"/>
                    <a:gd name="T2" fmla="*/ 11 h 61"/>
                    <a:gd name="T3" fmla="*/ 0 h 6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61">
                      <a:moveTo>
                        <a:pt x="0" y="61"/>
                      </a:moveTo>
                      <a:lnTo>
                        <a:pt x="0" y="28"/>
                      </a:ln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88" name="Freeform 1971"/>
                <p:cNvSpPr>
                  <a:spLocks/>
                </p:cNvSpPr>
                <p:nvPr/>
              </p:nvSpPr>
              <p:spPr bwMode="auto">
                <a:xfrm>
                  <a:off x="2015" y="1787"/>
                  <a:ext cx="0" cy="11"/>
                </a:xfrm>
                <a:custGeom>
                  <a:avLst/>
                  <a:gdLst>
                    <a:gd name="T0" fmla="*/ 11 h 11"/>
                    <a:gd name="T1" fmla="*/ 5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89" name="Freeform 1972"/>
                <p:cNvSpPr>
                  <a:spLocks/>
                </p:cNvSpPr>
                <p:nvPr/>
              </p:nvSpPr>
              <p:spPr bwMode="auto">
                <a:xfrm>
                  <a:off x="2015" y="1787"/>
                  <a:ext cx="0" cy="16"/>
                </a:xfrm>
                <a:custGeom>
                  <a:avLst/>
                  <a:gdLst>
                    <a:gd name="T0" fmla="*/ 0 h 16"/>
                    <a:gd name="T1" fmla="*/ 5 h 16"/>
                    <a:gd name="T2" fmla="*/ 16 h 1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6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90" name="Freeform 1973"/>
                <p:cNvSpPr>
                  <a:spLocks/>
                </p:cNvSpPr>
                <p:nvPr/>
              </p:nvSpPr>
              <p:spPr bwMode="auto">
                <a:xfrm>
                  <a:off x="2015" y="1803"/>
                  <a:ext cx="0" cy="72"/>
                </a:xfrm>
                <a:custGeom>
                  <a:avLst/>
                  <a:gdLst>
                    <a:gd name="T0" fmla="*/ 0 h 72"/>
                    <a:gd name="T1" fmla="*/ 17 h 72"/>
                    <a:gd name="T2" fmla="*/ 34 h 72"/>
                    <a:gd name="T3" fmla="*/ 72 h 72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72">
                      <a:moveTo>
                        <a:pt x="0" y="0"/>
                      </a:moveTo>
                      <a:lnTo>
                        <a:pt x="0" y="17"/>
                      </a:lnTo>
                      <a:lnTo>
                        <a:pt x="0" y="34"/>
                      </a:lnTo>
                      <a:lnTo>
                        <a:pt x="0" y="7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91" name="Freeform 1974"/>
                <p:cNvSpPr>
                  <a:spLocks/>
                </p:cNvSpPr>
                <p:nvPr/>
              </p:nvSpPr>
              <p:spPr bwMode="auto">
                <a:xfrm>
                  <a:off x="2015" y="1875"/>
                  <a:ext cx="0" cy="78"/>
                </a:xfrm>
                <a:custGeom>
                  <a:avLst/>
                  <a:gdLst>
                    <a:gd name="T0" fmla="*/ 0 h 78"/>
                    <a:gd name="T1" fmla="*/ 23 h 78"/>
                    <a:gd name="T2" fmla="*/ 45 h 78"/>
                    <a:gd name="T3" fmla="*/ 62 h 78"/>
                    <a:gd name="T4" fmla="*/ 78 h 7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78">
                      <a:moveTo>
                        <a:pt x="0" y="0"/>
                      </a:moveTo>
                      <a:lnTo>
                        <a:pt x="0" y="23"/>
                      </a:lnTo>
                      <a:lnTo>
                        <a:pt x="0" y="45"/>
                      </a:lnTo>
                      <a:lnTo>
                        <a:pt x="0" y="62"/>
                      </a:lnTo>
                      <a:lnTo>
                        <a:pt x="0" y="78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92" name="Freeform 1975"/>
                <p:cNvSpPr>
                  <a:spLocks/>
                </p:cNvSpPr>
                <p:nvPr/>
              </p:nvSpPr>
              <p:spPr bwMode="auto">
                <a:xfrm>
                  <a:off x="2015" y="1953"/>
                  <a:ext cx="5" cy="17"/>
                </a:xfrm>
                <a:custGeom>
                  <a:avLst/>
                  <a:gdLst>
                    <a:gd name="T0" fmla="*/ 0 w 5"/>
                    <a:gd name="T1" fmla="*/ 0 h 17"/>
                    <a:gd name="T2" fmla="*/ 0 w 5"/>
                    <a:gd name="T3" fmla="*/ 11 h 17"/>
                    <a:gd name="T4" fmla="*/ 5 w 5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17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5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93" name="Line 1976"/>
                <p:cNvSpPr>
                  <a:spLocks noChangeShapeType="1"/>
                </p:cNvSpPr>
                <p:nvPr/>
              </p:nvSpPr>
              <p:spPr bwMode="auto">
                <a:xfrm>
                  <a:off x="2020" y="1970"/>
                  <a:ext cx="1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94" name="Line 1977"/>
                <p:cNvSpPr>
                  <a:spLocks noChangeShapeType="1"/>
                </p:cNvSpPr>
                <p:nvPr/>
              </p:nvSpPr>
              <p:spPr bwMode="auto">
                <a:xfrm>
                  <a:off x="2020" y="1975"/>
                  <a:ext cx="1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95" name="Line 1978"/>
                <p:cNvSpPr>
                  <a:spLocks noChangeShapeType="1"/>
                </p:cNvSpPr>
                <p:nvPr/>
              </p:nvSpPr>
              <p:spPr bwMode="auto">
                <a:xfrm>
                  <a:off x="2020" y="1981"/>
                  <a:ext cx="1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96" name="Freeform 1979"/>
                <p:cNvSpPr>
                  <a:spLocks/>
                </p:cNvSpPr>
                <p:nvPr/>
              </p:nvSpPr>
              <p:spPr bwMode="auto">
                <a:xfrm>
                  <a:off x="2020" y="1987"/>
                  <a:ext cx="0" cy="22"/>
                </a:xfrm>
                <a:custGeom>
                  <a:avLst/>
                  <a:gdLst>
                    <a:gd name="T0" fmla="*/ 0 h 22"/>
                    <a:gd name="T1" fmla="*/ 11 h 22"/>
                    <a:gd name="T2" fmla="*/ 22 h 2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22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97" name="Freeform 1980"/>
                <p:cNvSpPr>
                  <a:spLocks/>
                </p:cNvSpPr>
                <p:nvPr/>
              </p:nvSpPr>
              <p:spPr bwMode="auto">
                <a:xfrm>
                  <a:off x="2020" y="2009"/>
                  <a:ext cx="0" cy="50"/>
                </a:xfrm>
                <a:custGeom>
                  <a:avLst/>
                  <a:gdLst>
                    <a:gd name="T0" fmla="*/ 0 h 50"/>
                    <a:gd name="T1" fmla="*/ 22 h 50"/>
                    <a:gd name="T2" fmla="*/ 50 h 50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0">
                      <a:moveTo>
                        <a:pt x="0" y="0"/>
                      </a:moveTo>
                      <a:lnTo>
                        <a:pt x="0" y="22"/>
                      </a:lnTo>
                      <a:lnTo>
                        <a:pt x="0" y="5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98" name="Freeform 1981"/>
                <p:cNvSpPr>
                  <a:spLocks/>
                </p:cNvSpPr>
                <p:nvPr/>
              </p:nvSpPr>
              <p:spPr bwMode="auto">
                <a:xfrm>
                  <a:off x="2020" y="2059"/>
                  <a:ext cx="6" cy="55"/>
                </a:xfrm>
                <a:custGeom>
                  <a:avLst/>
                  <a:gdLst>
                    <a:gd name="T0" fmla="*/ 0 w 6"/>
                    <a:gd name="T1" fmla="*/ 0 h 55"/>
                    <a:gd name="T2" fmla="*/ 0 w 6"/>
                    <a:gd name="T3" fmla="*/ 28 h 55"/>
                    <a:gd name="T4" fmla="*/ 6 w 6"/>
                    <a:gd name="T5" fmla="*/ 55 h 5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55">
                      <a:moveTo>
                        <a:pt x="0" y="0"/>
                      </a:moveTo>
                      <a:lnTo>
                        <a:pt x="0" y="28"/>
                      </a:lnTo>
                      <a:lnTo>
                        <a:pt x="6" y="5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99" name="Freeform 1982"/>
                <p:cNvSpPr>
                  <a:spLocks/>
                </p:cNvSpPr>
                <p:nvPr/>
              </p:nvSpPr>
              <p:spPr bwMode="auto">
                <a:xfrm>
                  <a:off x="2026" y="2114"/>
                  <a:ext cx="0" cy="34"/>
                </a:xfrm>
                <a:custGeom>
                  <a:avLst/>
                  <a:gdLst>
                    <a:gd name="T0" fmla="*/ 0 h 34"/>
                    <a:gd name="T1" fmla="*/ 23 h 34"/>
                    <a:gd name="T2" fmla="*/ 34 h 34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34">
                      <a:moveTo>
                        <a:pt x="0" y="0"/>
                      </a:moveTo>
                      <a:lnTo>
                        <a:pt x="0" y="23"/>
                      </a:lnTo>
                      <a:lnTo>
                        <a:pt x="0" y="34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00" name="Line 1983"/>
                <p:cNvSpPr>
                  <a:spLocks noChangeShapeType="1"/>
                </p:cNvSpPr>
                <p:nvPr/>
              </p:nvSpPr>
              <p:spPr bwMode="auto">
                <a:xfrm>
                  <a:off x="2026" y="2148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01" name="Freeform 1984"/>
                <p:cNvSpPr>
                  <a:spLocks/>
                </p:cNvSpPr>
                <p:nvPr/>
              </p:nvSpPr>
              <p:spPr bwMode="auto">
                <a:xfrm>
                  <a:off x="2026" y="2153"/>
                  <a:ext cx="0" cy="34"/>
                </a:xfrm>
                <a:custGeom>
                  <a:avLst/>
                  <a:gdLst>
                    <a:gd name="T0" fmla="*/ 0 h 34"/>
                    <a:gd name="T1" fmla="*/ 6 h 34"/>
                    <a:gd name="T2" fmla="*/ 17 h 34"/>
                    <a:gd name="T3" fmla="*/ 28 h 34"/>
                    <a:gd name="T4" fmla="*/ 34 h 34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34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7"/>
                      </a:lnTo>
                      <a:lnTo>
                        <a:pt x="0" y="28"/>
                      </a:lnTo>
                      <a:lnTo>
                        <a:pt x="0" y="34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02" name="Line 1985"/>
                <p:cNvSpPr>
                  <a:spLocks noChangeShapeType="1"/>
                </p:cNvSpPr>
                <p:nvPr/>
              </p:nvSpPr>
              <p:spPr bwMode="auto">
                <a:xfrm>
                  <a:off x="2026" y="2187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03" name="Freeform 1986"/>
                <p:cNvSpPr>
                  <a:spLocks/>
                </p:cNvSpPr>
                <p:nvPr/>
              </p:nvSpPr>
              <p:spPr bwMode="auto">
                <a:xfrm>
                  <a:off x="2026" y="2192"/>
                  <a:ext cx="0" cy="22"/>
                </a:xfrm>
                <a:custGeom>
                  <a:avLst/>
                  <a:gdLst>
                    <a:gd name="T0" fmla="*/ 0 h 22"/>
                    <a:gd name="T1" fmla="*/ 6 h 22"/>
                    <a:gd name="T2" fmla="*/ 11 h 22"/>
                    <a:gd name="T3" fmla="*/ 17 h 22"/>
                    <a:gd name="T4" fmla="*/ 22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04" name="Freeform 1987"/>
                <p:cNvSpPr>
                  <a:spLocks/>
                </p:cNvSpPr>
                <p:nvPr/>
              </p:nvSpPr>
              <p:spPr bwMode="auto">
                <a:xfrm>
                  <a:off x="2026" y="2198"/>
                  <a:ext cx="5" cy="16"/>
                </a:xfrm>
                <a:custGeom>
                  <a:avLst/>
                  <a:gdLst>
                    <a:gd name="T0" fmla="*/ 0 w 5"/>
                    <a:gd name="T1" fmla="*/ 16 h 16"/>
                    <a:gd name="T2" fmla="*/ 0 w 5"/>
                    <a:gd name="T3" fmla="*/ 16 h 16"/>
                    <a:gd name="T4" fmla="*/ 0 w 5"/>
                    <a:gd name="T5" fmla="*/ 11 h 16"/>
                    <a:gd name="T6" fmla="*/ 5 w 5"/>
                    <a:gd name="T7" fmla="*/ 0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" h="16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05" name="Freeform 1988"/>
                <p:cNvSpPr>
                  <a:spLocks/>
                </p:cNvSpPr>
                <p:nvPr/>
              </p:nvSpPr>
              <p:spPr bwMode="auto">
                <a:xfrm>
                  <a:off x="2031" y="2187"/>
                  <a:ext cx="0" cy="11"/>
                </a:xfrm>
                <a:custGeom>
                  <a:avLst/>
                  <a:gdLst>
                    <a:gd name="T0" fmla="*/ 11 h 11"/>
                    <a:gd name="T1" fmla="*/ 5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06" name="Freeform 1989"/>
                <p:cNvSpPr>
                  <a:spLocks/>
                </p:cNvSpPr>
                <p:nvPr/>
              </p:nvSpPr>
              <p:spPr bwMode="auto">
                <a:xfrm>
                  <a:off x="2031" y="2187"/>
                  <a:ext cx="0" cy="16"/>
                </a:xfrm>
                <a:custGeom>
                  <a:avLst/>
                  <a:gdLst>
                    <a:gd name="T0" fmla="*/ 0 h 16"/>
                    <a:gd name="T1" fmla="*/ 5 h 16"/>
                    <a:gd name="T2" fmla="*/ 16 h 1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6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07" name="Freeform 1990"/>
                <p:cNvSpPr>
                  <a:spLocks/>
                </p:cNvSpPr>
                <p:nvPr/>
              </p:nvSpPr>
              <p:spPr bwMode="auto">
                <a:xfrm>
                  <a:off x="2031" y="2203"/>
                  <a:ext cx="0" cy="34"/>
                </a:xfrm>
                <a:custGeom>
                  <a:avLst/>
                  <a:gdLst>
                    <a:gd name="T0" fmla="*/ 0 h 34"/>
                    <a:gd name="T1" fmla="*/ 6 h 34"/>
                    <a:gd name="T2" fmla="*/ 17 h 34"/>
                    <a:gd name="T3" fmla="*/ 28 h 34"/>
                    <a:gd name="T4" fmla="*/ 34 h 34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34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7"/>
                      </a:lnTo>
                      <a:lnTo>
                        <a:pt x="0" y="28"/>
                      </a:lnTo>
                      <a:lnTo>
                        <a:pt x="0" y="34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08" name="Freeform 1991"/>
                <p:cNvSpPr>
                  <a:spLocks/>
                </p:cNvSpPr>
                <p:nvPr/>
              </p:nvSpPr>
              <p:spPr bwMode="auto">
                <a:xfrm>
                  <a:off x="2031" y="2220"/>
                  <a:ext cx="0" cy="17"/>
                </a:xfrm>
                <a:custGeom>
                  <a:avLst/>
                  <a:gdLst>
                    <a:gd name="T0" fmla="*/ 17 h 17"/>
                    <a:gd name="T1" fmla="*/ 17 h 17"/>
                    <a:gd name="T2" fmla="*/ 11 h 17"/>
                    <a:gd name="T3" fmla="*/ 5 h 17"/>
                    <a:gd name="T4" fmla="*/ 0 h 1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09" name="Line 1992"/>
                <p:cNvSpPr>
                  <a:spLocks noChangeShapeType="1"/>
                </p:cNvSpPr>
                <p:nvPr/>
              </p:nvSpPr>
              <p:spPr bwMode="auto">
                <a:xfrm>
                  <a:off x="2031" y="2220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10" name="Freeform 1993"/>
                <p:cNvSpPr>
                  <a:spLocks/>
                </p:cNvSpPr>
                <p:nvPr/>
              </p:nvSpPr>
              <p:spPr bwMode="auto">
                <a:xfrm>
                  <a:off x="2031" y="2220"/>
                  <a:ext cx="6" cy="0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11" name="Freeform 1994"/>
                <p:cNvSpPr>
                  <a:spLocks/>
                </p:cNvSpPr>
                <p:nvPr/>
              </p:nvSpPr>
              <p:spPr bwMode="auto">
                <a:xfrm>
                  <a:off x="2037" y="2220"/>
                  <a:ext cx="0" cy="11"/>
                </a:xfrm>
                <a:custGeom>
                  <a:avLst/>
                  <a:gdLst>
                    <a:gd name="T0" fmla="*/ 0 h 11"/>
                    <a:gd name="T1" fmla="*/ 5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12" name="Freeform 1995"/>
                <p:cNvSpPr>
                  <a:spLocks/>
                </p:cNvSpPr>
                <p:nvPr/>
              </p:nvSpPr>
              <p:spPr bwMode="auto">
                <a:xfrm>
                  <a:off x="2037" y="2214"/>
                  <a:ext cx="0" cy="17"/>
                </a:xfrm>
                <a:custGeom>
                  <a:avLst/>
                  <a:gdLst>
                    <a:gd name="T0" fmla="*/ 17 h 17"/>
                    <a:gd name="T1" fmla="*/ 11 h 17"/>
                    <a:gd name="T2" fmla="*/ 6 h 17"/>
                    <a:gd name="T3" fmla="*/ 0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13" name="Freeform 1996"/>
                <p:cNvSpPr>
                  <a:spLocks/>
                </p:cNvSpPr>
                <p:nvPr/>
              </p:nvSpPr>
              <p:spPr bwMode="auto">
                <a:xfrm>
                  <a:off x="2037" y="2214"/>
                  <a:ext cx="0" cy="23"/>
                </a:xfrm>
                <a:custGeom>
                  <a:avLst/>
                  <a:gdLst>
                    <a:gd name="T0" fmla="*/ 0 h 23"/>
                    <a:gd name="T1" fmla="*/ 6 h 23"/>
                    <a:gd name="T2" fmla="*/ 11 h 23"/>
                    <a:gd name="T3" fmla="*/ 17 h 23"/>
                    <a:gd name="T4" fmla="*/ 23 h 2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14" name="Freeform 1997"/>
                <p:cNvSpPr>
                  <a:spLocks/>
                </p:cNvSpPr>
                <p:nvPr/>
              </p:nvSpPr>
              <p:spPr bwMode="auto">
                <a:xfrm>
                  <a:off x="2037" y="2231"/>
                  <a:ext cx="0" cy="6"/>
                </a:xfrm>
                <a:custGeom>
                  <a:avLst/>
                  <a:gdLst>
                    <a:gd name="T0" fmla="*/ 6 h 6"/>
                    <a:gd name="T1" fmla="*/ 6 h 6"/>
                    <a:gd name="T2" fmla="*/ 0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15" name="Freeform 1998"/>
                <p:cNvSpPr>
                  <a:spLocks/>
                </p:cNvSpPr>
                <p:nvPr/>
              </p:nvSpPr>
              <p:spPr bwMode="auto">
                <a:xfrm>
                  <a:off x="2037" y="2220"/>
                  <a:ext cx="0" cy="11"/>
                </a:xfrm>
                <a:custGeom>
                  <a:avLst/>
                  <a:gdLst>
                    <a:gd name="T0" fmla="*/ 11 h 11"/>
                    <a:gd name="T1" fmla="*/ 5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16" name="Freeform 1999"/>
                <p:cNvSpPr>
                  <a:spLocks/>
                </p:cNvSpPr>
                <p:nvPr/>
              </p:nvSpPr>
              <p:spPr bwMode="auto">
                <a:xfrm>
                  <a:off x="2037" y="2220"/>
                  <a:ext cx="6" cy="5"/>
                </a:xfrm>
                <a:custGeom>
                  <a:avLst/>
                  <a:gdLst>
                    <a:gd name="T0" fmla="*/ 0 w 6"/>
                    <a:gd name="T1" fmla="*/ 0 h 5"/>
                    <a:gd name="T2" fmla="*/ 0 w 6"/>
                    <a:gd name="T3" fmla="*/ 0 h 5"/>
                    <a:gd name="T4" fmla="*/ 6 w 6"/>
                    <a:gd name="T5" fmla="*/ 5 h 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5544" name="Group 2201"/>
              <p:cNvGrpSpPr>
                <a:grpSpLocks/>
              </p:cNvGrpSpPr>
              <p:nvPr/>
            </p:nvGrpSpPr>
            <p:grpSpPr bwMode="auto">
              <a:xfrm>
                <a:off x="2043" y="2125"/>
                <a:ext cx="183" cy="134"/>
                <a:chOff x="2043" y="2125"/>
                <a:chExt cx="183" cy="134"/>
              </a:xfrm>
            </p:grpSpPr>
            <p:sp>
              <p:nvSpPr>
                <p:cNvPr id="6617" name="Freeform 2001"/>
                <p:cNvSpPr>
                  <a:spLocks/>
                </p:cNvSpPr>
                <p:nvPr/>
              </p:nvSpPr>
              <p:spPr bwMode="auto">
                <a:xfrm>
                  <a:off x="2043" y="2225"/>
                  <a:ext cx="0" cy="23"/>
                </a:xfrm>
                <a:custGeom>
                  <a:avLst/>
                  <a:gdLst>
                    <a:gd name="T0" fmla="*/ 0 h 23"/>
                    <a:gd name="T1" fmla="*/ 6 h 23"/>
                    <a:gd name="T2" fmla="*/ 12 h 23"/>
                    <a:gd name="T3" fmla="*/ 17 h 23"/>
                    <a:gd name="T4" fmla="*/ 23 h 2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7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18" name="Freeform 2002"/>
                <p:cNvSpPr>
                  <a:spLocks/>
                </p:cNvSpPr>
                <p:nvPr/>
              </p:nvSpPr>
              <p:spPr bwMode="auto">
                <a:xfrm>
                  <a:off x="2043" y="2225"/>
                  <a:ext cx="0" cy="23"/>
                </a:xfrm>
                <a:custGeom>
                  <a:avLst/>
                  <a:gdLst>
                    <a:gd name="T0" fmla="*/ 23 h 23"/>
                    <a:gd name="T1" fmla="*/ 17 h 23"/>
                    <a:gd name="T2" fmla="*/ 12 h 23"/>
                    <a:gd name="T3" fmla="*/ 6 h 23"/>
                    <a:gd name="T4" fmla="*/ 0 h 2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3">
                      <a:moveTo>
                        <a:pt x="0" y="23"/>
                      </a:moveTo>
                      <a:lnTo>
                        <a:pt x="0" y="17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19" name="Freeform 2003"/>
                <p:cNvSpPr>
                  <a:spLocks/>
                </p:cNvSpPr>
                <p:nvPr/>
              </p:nvSpPr>
              <p:spPr bwMode="auto">
                <a:xfrm>
                  <a:off x="2043" y="2225"/>
                  <a:ext cx="0" cy="12"/>
                </a:xfrm>
                <a:custGeom>
                  <a:avLst/>
                  <a:gdLst>
                    <a:gd name="T0" fmla="*/ 0 h 12"/>
                    <a:gd name="T1" fmla="*/ 0 h 12"/>
                    <a:gd name="T2" fmla="*/ 6 h 12"/>
                    <a:gd name="T3" fmla="*/ 12 h 12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20" name="Line 2004"/>
                <p:cNvSpPr>
                  <a:spLocks noChangeShapeType="1"/>
                </p:cNvSpPr>
                <p:nvPr/>
              </p:nvSpPr>
              <p:spPr bwMode="auto">
                <a:xfrm>
                  <a:off x="2043" y="2237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21" name="Freeform 2005"/>
                <p:cNvSpPr>
                  <a:spLocks/>
                </p:cNvSpPr>
                <p:nvPr/>
              </p:nvSpPr>
              <p:spPr bwMode="auto">
                <a:xfrm>
                  <a:off x="2043" y="2209"/>
                  <a:ext cx="0" cy="33"/>
                </a:xfrm>
                <a:custGeom>
                  <a:avLst/>
                  <a:gdLst>
                    <a:gd name="T0" fmla="*/ 33 h 33"/>
                    <a:gd name="T1" fmla="*/ 28 h 33"/>
                    <a:gd name="T2" fmla="*/ 16 h 33"/>
                    <a:gd name="T3" fmla="*/ 5 h 33"/>
                    <a:gd name="T4" fmla="*/ 0 h 3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33">
                      <a:moveTo>
                        <a:pt x="0" y="33"/>
                      </a:moveTo>
                      <a:lnTo>
                        <a:pt x="0" y="28"/>
                      </a:lnTo>
                      <a:lnTo>
                        <a:pt x="0" y="16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22" name="Freeform 2006"/>
                <p:cNvSpPr>
                  <a:spLocks/>
                </p:cNvSpPr>
                <p:nvPr/>
              </p:nvSpPr>
              <p:spPr bwMode="auto">
                <a:xfrm>
                  <a:off x="2043" y="2209"/>
                  <a:ext cx="5" cy="28"/>
                </a:xfrm>
                <a:custGeom>
                  <a:avLst/>
                  <a:gdLst>
                    <a:gd name="T0" fmla="*/ 0 w 5"/>
                    <a:gd name="T1" fmla="*/ 0 h 28"/>
                    <a:gd name="T2" fmla="*/ 0 w 5"/>
                    <a:gd name="T3" fmla="*/ 5 h 28"/>
                    <a:gd name="T4" fmla="*/ 0 w 5"/>
                    <a:gd name="T5" fmla="*/ 11 h 28"/>
                    <a:gd name="T6" fmla="*/ 5 w 5"/>
                    <a:gd name="T7" fmla="*/ 22 h 28"/>
                    <a:gd name="T8" fmla="*/ 5 w 5"/>
                    <a:gd name="T9" fmla="*/ 28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28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5" y="22"/>
                      </a:lnTo>
                      <a:lnTo>
                        <a:pt x="5" y="28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23" name="Freeform 2007"/>
                <p:cNvSpPr>
                  <a:spLocks/>
                </p:cNvSpPr>
                <p:nvPr/>
              </p:nvSpPr>
              <p:spPr bwMode="auto">
                <a:xfrm>
                  <a:off x="2048" y="2237"/>
                  <a:ext cx="0" cy="11"/>
                </a:xfrm>
                <a:custGeom>
                  <a:avLst/>
                  <a:gdLst>
                    <a:gd name="T0" fmla="*/ 0 h 11"/>
                    <a:gd name="T1" fmla="*/ 5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24" name="Freeform 2008"/>
                <p:cNvSpPr>
                  <a:spLocks/>
                </p:cNvSpPr>
                <p:nvPr/>
              </p:nvSpPr>
              <p:spPr bwMode="auto">
                <a:xfrm>
                  <a:off x="2048" y="2242"/>
                  <a:ext cx="0" cy="6"/>
                </a:xfrm>
                <a:custGeom>
                  <a:avLst/>
                  <a:gdLst>
                    <a:gd name="T0" fmla="*/ 6 h 6"/>
                    <a:gd name="T1" fmla="*/ 6 h 6"/>
                    <a:gd name="T2" fmla="*/ 0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25" name="Freeform 2009"/>
                <p:cNvSpPr>
                  <a:spLocks/>
                </p:cNvSpPr>
                <p:nvPr/>
              </p:nvSpPr>
              <p:spPr bwMode="auto">
                <a:xfrm>
                  <a:off x="2048" y="2231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26" name="Line 2010"/>
                <p:cNvSpPr>
                  <a:spLocks noChangeShapeType="1"/>
                </p:cNvSpPr>
                <p:nvPr/>
              </p:nvSpPr>
              <p:spPr bwMode="auto">
                <a:xfrm>
                  <a:off x="2048" y="2231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27" name="Freeform 2011"/>
                <p:cNvSpPr>
                  <a:spLocks/>
                </p:cNvSpPr>
                <p:nvPr/>
              </p:nvSpPr>
              <p:spPr bwMode="auto">
                <a:xfrm>
                  <a:off x="2048" y="2220"/>
                  <a:ext cx="0" cy="17"/>
                </a:xfrm>
                <a:custGeom>
                  <a:avLst/>
                  <a:gdLst>
                    <a:gd name="T0" fmla="*/ 17 h 17"/>
                    <a:gd name="T1" fmla="*/ 11 h 17"/>
                    <a:gd name="T2" fmla="*/ 5 h 17"/>
                    <a:gd name="T3" fmla="*/ 0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28" name="Freeform 2012"/>
                <p:cNvSpPr>
                  <a:spLocks/>
                </p:cNvSpPr>
                <p:nvPr/>
              </p:nvSpPr>
              <p:spPr bwMode="auto">
                <a:xfrm>
                  <a:off x="2048" y="2220"/>
                  <a:ext cx="6" cy="11"/>
                </a:xfrm>
                <a:custGeom>
                  <a:avLst/>
                  <a:gdLst>
                    <a:gd name="T0" fmla="*/ 0 w 6"/>
                    <a:gd name="T1" fmla="*/ 0 h 11"/>
                    <a:gd name="T2" fmla="*/ 0 w 6"/>
                    <a:gd name="T3" fmla="*/ 5 h 11"/>
                    <a:gd name="T4" fmla="*/ 6 w 6"/>
                    <a:gd name="T5" fmla="*/ 11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6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29" name="Freeform 2013"/>
                <p:cNvSpPr>
                  <a:spLocks/>
                </p:cNvSpPr>
                <p:nvPr/>
              </p:nvSpPr>
              <p:spPr bwMode="auto">
                <a:xfrm>
                  <a:off x="2054" y="2231"/>
                  <a:ext cx="0" cy="22"/>
                </a:xfrm>
                <a:custGeom>
                  <a:avLst/>
                  <a:gdLst>
                    <a:gd name="T0" fmla="*/ 0 h 22"/>
                    <a:gd name="T1" fmla="*/ 11 h 22"/>
                    <a:gd name="T2" fmla="*/ 17 h 22"/>
                    <a:gd name="T3" fmla="*/ 22 h 22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22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30" name="Freeform 2014"/>
                <p:cNvSpPr>
                  <a:spLocks/>
                </p:cNvSpPr>
                <p:nvPr/>
              </p:nvSpPr>
              <p:spPr bwMode="auto">
                <a:xfrm>
                  <a:off x="2054" y="2242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31" name="Line 2015"/>
                <p:cNvSpPr>
                  <a:spLocks noChangeShapeType="1"/>
                </p:cNvSpPr>
                <p:nvPr/>
              </p:nvSpPr>
              <p:spPr bwMode="auto">
                <a:xfrm flipV="1">
                  <a:off x="2054" y="2231"/>
                  <a:ext cx="0" cy="1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32" name="Freeform 2016"/>
                <p:cNvSpPr>
                  <a:spLocks/>
                </p:cNvSpPr>
                <p:nvPr/>
              </p:nvSpPr>
              <p:spPr bwMode="auto">
                <a:xfrm>
                  <a:off x="2054" y="2220"/>
                  <a:ext cx="0" cy="11"/>
                </a:xfrm>
                <a:custGeom>
                  <a:avLst/>
                  <a:gdLst>
                    <a:gd name="T0" fmla="*/ 11 h 11"/>
                    <a:gd name="T1" fmla="*/ 5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33" name="Freeform 2017"/>
                <p:cNvSpPr>
                  <a:spLocks/>
                </p:cNvSpPr>
                <p:nvPr/>
              </p:nvSpPr>
              <p:spPr bwMode="auto">
                <a:xfrm>
                  <a:off x="2054" y="2220"/>
                  <a:ext cx="0" cy="17"/>
                </a:xfrm>
                <a:custGeom>
                  <a:avLst/>
                  <a:gdLst>
                    <a:gd name="T0" fmla="*/ 0 h 17"/>
                    <a:gd name="T1" fmla="*/ 5 h 17"/>
                    <a:gd name="T2" fmla="*/ 11 h 17"/>
                    <a:gd name="T3" fmla="*/ 17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34" name="Freeform 2018"/>
                <p:cNvSpPr>
                  <a:spLocks/>
                </p:cNvSpPr>
                <p:nvPr/>
              </p:nvSpPr>
              <p:spPr bwMode="auto">
                <a:xfrm>
                  <a:off x="2054" y="2225"/>
                  <a:ext cx="5" cy="12"/>
                </a:xfrm>
                <a:custGeom>
                  <a:avLst/>
                  <a:gdLst>
                    <a:gd name="T0" fmla="*/ 0 w 5"/>
                    <a:gd name="T1" fmla="*/ 12 h 12"/>
                    <a:gd name="T2" fmla="*/ 0 w 5"/>
                    <a:gd name="T3" fmla="*/ 12 h 12"/>
                    <a:gd name="T4" fmla="*/ 0 w 5"/>
                    <a:gd name="T5" fmla="*/ 6 h 12"/>
                    <a:gd name="T6" fmla="*/ 5 w 5"/>
                    <a:gd name="T7" fmla="*/ 0 h 1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" h="12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35" name="Freeform 2019"/>
                <p:cNvSpPr>
                  <a:spLocks/>
                </p:cNvSpPr>
                <p:nvPr/>
              </p:nvSpPr>
              <p:spPr bwMode="auto">
                <a:xfrm>
                  <a:off x="2059" y="2225"/>
                  <a:ext cx="0" cy="12"/>
                </a:xfrm>
                <a:custGeom>
                  <a:avLst/>
                  <a:gdLst>
                    <a:gd name="T0" fmla="*/ 0 h 12"/>
                    <a:gd name="T1" fmla="*/ 6 h 12"/>
                    <a:gd name="T2" fmla="*/ 12 h 1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36" name="Freeform 2020"/>
                <p:cNvSpPr>
                  <a:spLocks/>
                </p:cNvSpPr>
                <p:nvPr/>
              </p:nvSpPr>
              <p:spPr bwMode="auto">
                <a:xfrm>
                  <a:off x="2059" y="2225"/>
                  <a:ext cx="0" cy="12"/>
                </a:xfrm>
                <a:custGeom>
                  <a:avLst/>
                  <a:gdLst>
                    <a:gd name="T0" fmla="*/ 12 h 12"/>
                    <a:gd name="T1" fmla="*/ 6 h 12"/>
                    <a:gd name="T2" fmla="*/ 0 h 1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37" name="Line 2021"/>
                <p:cNvSpPr>
                  <a:spLocks noChangeShapeType="1"/>
                </p:cNvSpPr>
                <p:nvPr/>
              </p:nvSpPr>
              <p:spPr bwMode="auto">
                <a:xfrm flipV="1">
                  <a:off x="2059" y="2220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38" name="Freeform 2022"/>
                <p:cNvSpPr>
                  <a:spLocks/>
                </p:cNvSpPr>
                <p:nvPr/>
              </p:nvSpPr>
              <p:spPr bwMode="auto">
                <a:xfrm>
                  <a:off x="2059" y="2220"/>
                  <a:ext cx="0" cy="11"/>
                </a:xfrm>
                <a:custGeom>
                  <a:avLst/>
                  <a:gdLst>
                    <a:gd name="T0" fmla="*/ 0 h 11"/>
                    <a:gd name="T1" fmla="*/ 5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39" name="Line 2023"/>
                <p:cNvSpPr>
                  <a:spLocks noChangeShapeType="1"/>
                </p:cNvSpPr>
                <p:nvPr/>
              </p:nvSpPr>
              <p:spPr bwMode="auto">
                <a:xfrm>
                  <a:off x="2059" y="2231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40" name="Freeform 2024"/>
                <p:cNvSpPr>
                  <a:spLocks/>
                </p:cNvSpPr>
                <p:nvPr/>
              </p:nvSpPr>
              <p:spPr bwMode="auto">
                <a:xfrm>
                  <a:off x="2059" y="2231"/>
                  <a:ext cx="6" cy="0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41" name="Line 2025"/>
                <p:cNvSpPr>
                  <a:spLocks noChangeShapeType="1"/>
                </p:cNvSpPr>
                <p:nvPr/>
              </p:nvSpPr>
              <p:spPr bwMode="auto">
                <a:xfrm>
                  <a:off x="2065" y="2231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42" name="Line 2026"/>
                <p:cNvSpPr>
                  <a:spLocks noChangeShapeType="1"/>
                </p:cNvSpPr>
                <p:nvPr/>
              </p:nvSpPr>
              <p:spPr bwMode="auto">
                <a:xfrm flipV="1">
                  <a:off x="2065" y="2225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43" name="Freeform 2027"/>
                <p:cNvSpPr>
                  <a:spLocks/>
                </p:cNvSpPr>
                <p:nvPr/>
              </p:nvSpPr>
              <p:spPr bwMode="auto">
                <a:xfrm>
                  <a:off x="2065" y="2225"/>
                  <a:ext cx="0" cy="17"/>
                </a:xfrm>
                <a:custGeom>
                  <a:avLst/>
                  <a:gdLst>
                    <a:gd name="T0" fmla="*/ 0 h 17"/>
                    <a:gd name="T1" fmla="*/ 6 h 17"/>
                    <a:gd name="T2" fmla="*/ 12 h 17"/>
                    <a:gd name="T3" fmla="*/ 17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44" name="Freeform 2028"/>
                <p:cNvSpPr>
                  <a:spLocks/>
                </p:cNvSpPr>
                <p:nvPr/>
              </p:nvSpPr>
              <p:spPr bwMode="auto">
                <a:xfrm>
                  <a:off x="2065" y="2237"/>
                  <a:ext cx="0" cy="5"/>
                </a:xfrm>
                <a:custGeom>
                  <a:avLst/>
                  <a:gdLst>
                    <a:gd name="T0" fmla="*/ 5 h 5"/>
                    <a:gd name="T1" fmla="*/ 5 h 5"/>
                    <a:gd name="T2" fmla="*/ 0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45" name="Line 2029"/>
                <p:cNvSpPr>
                  <a:spLocks noChangeShapeType="1"/>
                </p:cNvSpPr>
                <p:nvPr/>
              </p:nvSpPr>
              <p:spPr bwMode="auto">
                <a:xfrm>
                  <a:off x="2065" y="2237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46" name="Freeform 2030"/>
                <p:cNvSpPr>
                  <a:spLocks/>
                </p:cNvSpPr>
                <p:nvPr/>
              </p:nvSpPr>
              <p:spPr bwMode="auto">
                <a:xfrm>
                  <a:off x="2065" y="2225"/>
                  <a:ext cx="5" cy="12"/>
                </a:xfrm>
                <a:custGeom>
                  <a:avLst/>
                  <a:gdLst>
                    <a:gd name="T0" fmla="*/ 0 w 5"/>
                    <a:gd name="T1" fmla="*/ 12 h 12"/>
                    <a:gd name="T2" fmla="*/ 0 w 5"/>
                    <a:gd name="T3" fmla="*/ 6 h 12"/>
                    <a:gd name="T4" fmla="*/ 5 w 5"/>
                    <a:gd name="T5" fmla="*/ 0 h 1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47" name="Line 2031"/>
                <p:cNvSpPr>
                  <a:spLocks noChangeShapeType="1"/>
                </p:cNvSpPr>
                <p:nvPr/>
              </p:nvSpPr>
              <p:spPr bwMode="auto">
                <a:xfrm>
                  <a:off x="2070" y="2225"/>
                  <a:ext cx="1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48" name="Freeform 2032"/>
                <p:cNvSpPr>
                  <a:spLocks/>
                </p:cNvSpPr>
                <p:nvPr/>
              </p:nvSpPr>
              <p:spPr bwMode="auto">
                <a:xfrm>
                  <a:off x="2070" y="2225"/>
                  <a:ext cx="0" cy="17"/>
                </a:xfrm>
                <a:custGeom>
                  <a:avLst/>
                  <a:gdLst>
                    <a:gd name="T0" fmla="*/ 0 h 17"/>
                    <a:gd name="T1" fmla="*/ 12 h 17"/>
                    <a:gd name="T2" fmla="*/ 17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49" name="Freeform 2033"/>
                <p:cNvSpPr>
                  <a:spLocks/>
                </p:cNvSpPr>
                <p:nvPr/>
              </p:nvSpPr>
              <p:spPr bwMode="auto">
                <a:xfrm>
                  <a:off x="2070" y="2231"/>
                  <a:ext cx="0" cy="11"/>
                </a:xfrm>
                <a:custGeom>
                  <a:avLst/>
                  <a:gdLst>
                    <a:gd name="T0" fmla="*/ 11 h 11"/>
                    <a:gd name="T1" fmla="*/ 11 h 11"/>
                    <a:gd name="T2" fmla="*/ 6 h 11"/>
                    <a:gd name="T3" fmla="*/ 0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50" name="Freeform 2034"/>
                <p:cNvSpPr>
                  <a:spLocks/>
                </p:cNvSpPr>
                <p:nvPr/>
              </p:nvSpPr>
              <p:spPr bwMode="auto">
                <a:xfrm>
                  <a:off x="2070" y="2231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51" name="Freeform 2035"/>
                <p:cNvSpPr>
                  <a:spLocks/>
                </p:cNvSpPr>
                <p:nvPr/>
              </p:nvSpPr>
              <p:spPr bwMode="auto">
                <a:xfrm>
                  <a:off x="2070" y="2231"/>
                  <a:ext cx="0" cy="11"/>
                </a:xfrm>
                <a:custGeom>
                  <a:avLst/>
                  <a:gdLst>
                    <a:gd name="T0" fmla="*/ 11 h 11"/>
                    <a:gd name="T1" fmla="*/ 11 h 11"/>
                    <a:gd name="T2" fmla="*/ 6 h 11"/>
                    <a:gd name="T3" fmla="*/ 0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52" name="Freeform 2036"/>
                <p:cNvSpPr>
                  <a:spLocks/>
                </p:cNvSpPr>
                <p:nvPr/>
              </p:nvSpPr>
              <p:spPr bwMode="auto">
                <a:xfrm>
                  <a:off x="2070" y="2231"/>
                  <a:ext cx="6" cy="17"/>
                </a:xfrm>
                <a:custGeom>
                  <a:avLst/>
                  <a:gdLst>
                    <a:gd name="T0" fmla="*/ 0 w 6"/>
                    <a:gd name="T1" fmla="*/ 0 h 17"/>
                    <a:gd name="T2" fmla="*/ 0 w 6"/>
                    <a:gd name="T3" fmla="*/ 6 h 17"/>
                    <a:gd name="T4" fmla="*/ 6 w 6"/>
                    <a:gd name="T5" fmla="*/ 11 h 17"/>
                    <a:gd name="T6" fmla="*/ 6 w 6"/>
                    <a:gd name="T7" fmla="*/ 17 h 1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" h="17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11"/>
                      </a:lnTo>
                      <a:lnTo>
                        <a:pt x="6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53" name="Freeform 2037"/>
                <p:cNvSpPr>
                  <a:spLocks/>
                </p:cNvSpPr>
                <p:nvPr/>
              </p:nvSpPr>
              <p:spPr bwMode="auto">
                <a:xfrm>
                  <a:off x="2076" y="2237"/>
                  <a:ext cx="0" cy="11"/>
                </a:xfrm>
                <a:custGeom>
                  <a:avLst/>
                  <a:gdLst>
                    <a:gd name="T0" fmla="*/ 11 h 11"/>
                    <a:gd name="T1" fmla="*/ 5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54" name="Freeform 2038"/>
                <p:cNvSpPr>
                  <a:spLocks/>
                </p:cNvSpPr>
                <p:nvPr/>
              </p:nvSpPr>
              <p:spPr bwMode="auto">
                <a:xfrm>
                  <a:off x="2076" y="2225"/>
                  <a:ext cx="0" cy="12"/>
                </a:xfrm>
                <a:custGeom>
                  <a:avLst/>
                  <a:gdLst>
                    <a:gd name="T0" fmla="*/ 12 h 12"/>
                    <a:gd name="T1" fmla="*/ 6 h 12"/>
                    <a:gd name="T2" fmla="*/ 0 h 1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55" name="Freeform 2039"/>
                <p:cNvSpPr>
                  <a:spLocks/>
                </p:cNvSpPr>
                <p:nvPr/>
              </p:nvSpPr>
              <p:spPr bwMode="auto">
                <a:xfrm>
                  <a:off x="2076" y="2225"/>
                  <a:ext cx="0" cy="17"/>
                </a:xfrm>
                <a:custGeom>
                  <a:avLst/>
                  <a:gdLst>
                    <a:gd name="T0" fmla="*/ 0 h 17"/>
                    <a:gd name="T1" fmla="*/ 6 h 17"/>
                    <a:gd name="T2" fmla="*/ 12 h 17"/>
                    <a:gd name="T3" fmla="*/ 17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56" name="Freeform 2040"/>
                <p:cNvSpPr>
                  <a:spLocks/>
                </p:cNvSpPr>
                <p:nvPr/>
              </p:nvSpPr>
              <p:spPr bwMode="auto">
                <a:xfrm>
                  <a:off x="2076" y="2220"/>
                  <a:ext cx="0" cy="22"/>
                </a:xfrm>
                <a:custGeom>
                  <a:avLst/>
                  <a:gdLst>
                    <a:gd name="T0" fmla="*/ 22 h 22"/>
                    <a:gd name="T1" fmla="*/ 17 h 22"/>
                    <a:gd name="T2" fmla="*/ 11 h 22"/>
                    <a:gd name="T3" fmla="*/ 0 h 22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57" name="Freeform 2041"/>
                <p:cNvSpPr>
                  <a:spLocks/>
                </p:cNvSpPr>
                <p:nvPr/>
              </p:nvSpPr>
              <p:spPr bwMode="auto">
                <a:xfrm>
                  <a:off x="2076" y="2220"/>
                  <a:ext cx="0" cy="39"/>
                </a:xfrm>
                <a:custGeom>
                  <a:avLst/>
                  <a:gdLst>
                    <a:gd name="T0" fmla="*/ 0 h 39"/>
                    <a:gd name="T1" fmla="*/ 5 h 39"/>
                    <a:gd name="T2" fmla="*/ 22 h 39"/>
                    <a:gd name="T3" fmla="*/ 33 h 39"/>
                    <a:gd name="T4" fmla="*/ 39 h 39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39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22"/>
                      </a:lnTo>
                      <a:lnTo>
                        <a:pt x="0" y="33"/>
                      </a:lnTo>
                      <a:lnTo>
                        <a:pt x="0" y="39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58" name="Freeform 2042"/>
                <p:cNvSpPr>
                  <a:spLocks/>
                </p:cNvSpPr>
                <p:nvPr/>
              </p:nvSpPr>
              <p:spPr bwMode="auto">
                <a:xfrm>
                  <a:off x="2076" y="2214"/>
                  <a:ext cx="5" cy="45"/>
                </a:xfrm>
                <a:custGeom>
                  <a:avLst/>
                  <a:gdLst>
                    <a:gd name="T0" fmla="*/ 0 w 5"/>
                    <a:gd name="T1" fmla="*/ 45 h 45"/>
                    <a:gd name="T2" fmla="*/ 0 w 5"/>
                    <a:gd name="T3" fmla="*/ 39 h 45"/>
                    <a:gd name="T4" fmla="*/ 0 w 5"/>
                    <a:gd name="T5" fmla="*/ 23 h 45"/>
                    <a:gd name="T6" fmla="*/ 5 w 5"/>
                    <a:gd name="T7" fmla="*/ 11 h 45"/>
                    <a:gd name="T8" fmla="*/ 5 w 5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45">
                      <a:moveTo>
                        <a:pt x="0" y="45"/>
                      </a:moveTo>
                      <a:lnTo>
                        <a:pt x="0" y="39"/>
                      </a:lnTo>
                      <a:lnTo>
                        <a:pt x="0" y="23"/>
                      </a:lnTo>
                      <a:lnTo>
                        <a:pt x="5" y="11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59" name="Freeform 2043"/>
                <p:cNvSpPr>
                  <a:spLocks/>
                </p:cNvSpPr>
                <p:nvPr/>
              </p:nvSpPr>
              <p:spPr bwMode="auto">
                <a:xfrm>
                  <a:off x="2081" y="2214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60" name="Freeform 2044"/>
                <p:cNvSpPr>
                  <a:spLocks/>
                </p:cNvSpPr>
                <p:nvPr/>
              </p:nvSpPr>
              <p:spPr bwMode="auto">
                <a:xfrm>
                  <a:off x="2081" y="2220"/>
                  <a:ext cx="0" cy="28"/>
                </a:xfrm>
                <a:custGeom>
                  <a:avLst/>
                  <a:gdLst>
                    <a:gd name="T0" fmla="*/ 0 h 28"/>
                    <a:gd name="T1" fmla="*/ 5 h 28"/>
                    <a:gd name="T2" fmla="*/ 17 h 28"/>
                    <a:gd name="T3" fmla="*/ 22 h 28"/>
                    <a:gd name="T4" fmla="*/ 28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7"/>
                      </a:lnTo>
                      <a:lnTo>
                        <a:pt x="0" y="22"/>
                      </a:lnTo>
                      <a:lnTo>
                        <a:pt x="0" y="28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61" name="Freeform 2045"/>
                <p:cNvSpPr>
                  <a:spLocks/>
                </p:cNvSpPr>
                <p:nvPr/>
              </p:nvSpPr>
              <p:spPr bwMode="auto">
                <a:xfrm>
                  <a:off x="2081" y="2231"/>
                  <a:ext cx="0" cy="17"/>
                </a:xfrm>
                <a:custGeom>
                  <a:avLst/>
                  <a:gdLst>
                    <a:gd name="T0" fmla="*/ 17 h 17"/>
                    <a:gd name="T1" fmla="*/ 17 h 17"/>
                    <a:gd name="T2" fmla="*/ 11 h 17"/>
                    <a:gd name="T3" fmla="*/ 6 h 17"/>
                    <a:gd name="T4" fmla="*/ 0 h 1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62" name="Freeform 2046"/>
                <p:cNvSpPr>
                  <a:spLocks/>
                </p:cNvSpPr>
                <p:nvPr/>
              </p:nvSpPr>
              <p:spPr bwMode="auto">
                <a:xfrm>
                  <a:off x="2081" y="2231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63" name="Freeform 2047"/>
                <p:cNvSpPr>
                  <a:spLocks/>
                </p:cNvSpPr>
                <p:nvPr/>
              </p:nvSpPr>
              <p:spPr bwMode="auto">
                <a:xfrm>
                  <a:off x="2081" y="2225"/>
                  <a:ext cx="0" cy="12"/>
                </a:xfrm>
                <a:custGeom>
                  <a:avLst/>
                  <a:gdLst>
                    <a:gd name="T0" fmla="*/ 12 h 12"/>
                    <a:gd name="T1" fmla="*/ 6 h 12"/>
                    <a:gd name="T2" fmla="*/ 0 h 1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64" name="Freeform 2048"/>
                <p:cNvSpPr>
                  <a:spLocks/>
                </p:cNvSpPr>
                <p:nvPr/>
              </p:nvSpPr>
              <p:spPr bwMode="auto">
                <a:xfrm>
                  <a:off x="2081" y="2225"/>
                  <a:ext cx="6" cy="0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65" name="Freeform 2049"/>
                <p:cNvSpPr>
                  <a:spLocks/>
                </p:cNvSpPr>
                <p:nvPr/>
              </p:nvSpPr>
              <p:spPr bwMode="auto">
                <a:xfrm>
                  <a:off x="2087" y="2225"/>
                  <a:ext cx="0" cy="23"/>
                </a:xfrm>
                <a:custGeom>
                  <a:avLst/>
                  <a:gdLst>
                    <a:gd name="T0" fmla="*/ 0 h 23"/>
                    <a:gd name="T1" fmla="*/ 6 h 23"/>
                    <a:gd name="T2" fmla="*/ 12 h 23"/>
                    <a:gd name="T3" fmla="*/ 17 h 23"/>
                    <a:gd name="T4" fmla="*/ 23 h 2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7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66" name="Freeform 2050"/>
                <p:cNvSpPr>
                  <a:spLocks/>
                </p:cNvSpPr>
                <p:nvPr/>
              </p:nvSpPr>
              <p:spPr bwMode="auto">
                <a:xfrm>
                  <a:off x="2087" y="2231"/>
                  <a:ext cx="0" cy="17"/>
                </a:xfrm>
                <a:custGeom>
                  <a:avLst/>
                  <a:gdLst>
                    <a:gd name="T0" fmla="*/ 17 h 17"/>
                    <a:gd name="T1" fmla="*/ 17 h 17"/>
                    <a:gd name="T2" fmla="*/ 11 h 17"/>
                    <a:gd name="T3" fmla="*/ 0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67" name="Freeform 2051"/>
                <p:cNvSpPr>
                  <a:spLocks/>
                </p:cNvSpPr>
                <p:nvPr/>
              </p:nvSpPr>
              <p:spPr bwMode="auto">
                <a:xfrm>
                  <a:off x="2087" y="2220"/>
                  <a:ext cx="0" cy="11"/>
                </a:xfrm>
                <a:custGeom>
                  <a:avLst/>
                  <a:gdLst>
                    <a:gd name="T0" fmla="*/ 11 h 11"/>
                    <a:gd name="T1" fmla="*/ 5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68" name="Freeform 2052"/>
                <p:cNvSpPr>
                  <a:spLocks/>
                </p:cNvSpPr>
                <p:nvPr/>
              </p:nvSpPr>
              <p:spPr bwMode="auto">
                <a:xfrm>
                  <a:off x="2087" y="2220"/>
                  <a:ext cx="0" cy="22"/>
                </a:xfrm>
                <a:custGeom>
                  <a:avLst/>
                  <a:gdLst>
                    <a:gd name="T0" fmla="*/ 0 h 22"/>
                    <a:gd name="T1" fmla="*/ 5 h 22"/>
                    <a:gd name="T2" fmla="*/ 11 h 22"/>
                    <a:gd name="T3" fmla="*/ 17 h 22"/>
                    <a:gd name="T4" fmla="*/ 22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69" name="Line 2053"/>
                <p:cNvSpPr>
                  <a:spLocks noChangeShapeType="1"/>
                </p:cNvSpPr>
                <p:nvPr/>
              </p:nvSpPr>
              <p:spPr bwMode="auto">
                <a:xfrm>
                  <a:off x="2087" y="2242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70" name="Freeform 2054"/>
                <p:cNvSpPr>
                  <a:spLocks/>
                </p:cNvSpPr>
                <p:nvPr/>
              </p:nvSpPr>
              <p:spPr bwMode="auto">
                <a:xfrm>
                  <a:off x="2087" y="2248"/>
                  <a:ext cx="6" cy="0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71" name="Freeform 2055"/>
                <p:cNvSpPr>
                  <a:spLocks/>
                </p:cNvSpPr>
                <p:nvPr/>
              </p:nvSpPr>
              <p:spPr bwMode="auto">
                <a:xfrm>
                  <a:off x="2093" y="2231"/>
                  <a:ext cx="0" cy="17"/>
                </a:xfrm>
                <a:custGeom>
                  <a:avLst/>
                  <a:gdLst>
                    <a:gd name="T0" fmla="*/ 17 h 17"/>
                    <a:gd name="T1" fmla="*/ 6 h 17"/>
                    <a:gd name="T2" fmla="*/ 0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72" name="Freeform 2056"/>
                <p:cNvSpPr>
                  <a:spLocks/>
                </p:cNvSpPr>
                <p:nvPr/>
              </p:nvSpPr>
              <p:spPr bwMode="auto">
                <a:xfrm>
                  <a:off x="2093" y="2231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73" name="Line 2057"/>
                <p:cNvSpPr>
                  <a:spLocks noChangeShapeType="1"/>
                </p:cNvSpPr>
                <p:nvPr/>
              </p:nvSpPr>
              <p:spPr bwMode="auto">
                <a:xfrm flipV="1">
                  <a:off x="2093" y="2231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74" name="Freeform 2058"/>
                <p:cNvSpPr>
                  <a:spLocks/>
                </p:cNvSpPr>
                <p:nvPr/>
              </p:nvSpPr>
              <p:spPr bwMode="auto">
                <a:xfrm>
                  <a:off x="2093" y="2203"/>
                  <a:ext cx="0" cy="28"/>
                </a:xfrm>
                <a:custGeom>
                  <a:avLst/>
                  <a:gdLst>
                    <a:gd name="T0" fmla="*/ 28 h 28"/>
                    <a:gd name="T1" fmla="*/ 22 h 28"/>
                    <a:gd name="T2" fmla="*/ 11 h 28"/>
                    <a:gd name="T3" fmla="*/ 6 h 28"/>
                    <a:gd name="T4" fmla="*/ 0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28"/>
                      </a:move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75" name="Freeform 2059"/>
                <p:cNvSpPr>
                  <a:spLocks/>
                </p:cNvSpPr>
                <p:nvPr/>
              </p:nvSpPr>
              <p:spPr bwMode="auto">
                <a:xfrm>
                  <a:off x="2093" y="2203"/>
                  <a:ext cx="0" cy="17"/>
                </a:xfrm>
                <a:custGeom>
                  <a:avLst/>
                  <a:gdLst>
                    <a:gd name="T0" fmla="*/ 0 h 17"/>
                    <a:gd name="T1" fmla="*/ 0 h 17"/>
                    <a:gd name="T2" fmla="*/ 6 h 17"/>
                    <a:gd name="T3" fmla="*/ 11 h 17"/>
                    <a:gd name="T4" fmla="*/ 17 h 1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76" name="Freeform 2060"/>
                <p:cNvSpPr>
                  <a:spLocks/>
                </p:cNvSpPr>
                <p:nvPr/>
              </p:nvSpPr>
              <p:spPr bwMode="auto">
                <a:xfrm>
                  <a:off x="2093" y="2220"/>
                  <a:ext cx="5" cy="5"/>
                </a:xfrm>
                <a:custGeom>
                  <a:avLst/>
                  <a:gdLst>
                    <a:gd name="T0" fmla="*/ 0 w 5"/>
                    <a:gd name="T1" fmla="*/ 0 h 5"/>
                    <a:gd name="T2" fmla="*/ 0 w 5"/>
                    <a:gd name="T3" fmla="*/ 0 h 5"/>
                    <a:gd name="T4" fmla="*/ 5 w 5"/>
                    <a:gd name="T5" fmla="*/ 5 h 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77" name="Freeform 2061"/>
                <p:cNvSpPr>
                  <a:spLocks/>
                </p:cNvSpPr>
                <p:nvPr/>
              </p:nvSpPr>
              <p:spPr bwMode="auto">
                <a:xfrm>
                  <a:off x="2098" y="2225"/>
                  <a:ext cx="0" cy="23"/>
                </a:xfrm>
                <a:custGeom>
                  <a:avLst/>
                  <a:gdLst>
                    <a:gd name="T0" fmla="*/ 0 h 23"/>
                    <a:gd name="T1" fmla="*/ 6 h 23"/>
                    <a:gd name="T2" fmla="*/ 12 h 23"/>
                    <a:gd name="T3" fmla="*/ 17 h 23"/>
                    <a:gd name="T4" fmla="*/ 23 h 2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7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78" name="Freeform 2062"/>
                <p:cNvSpPr>
                  <a:spLocks/>
                </p:cNvSpPr>
                <p:nvPr/>
              </p:nvSpPr>
              <p:spPr bwMode="auto">
                <a:xfrm>
                  <a:off x="2098" y="2237"/>
                  <a:ext cx="0" cy="11"/>
                </a:xfrm>
                <a:custGeom>
                  <a:avLst/>
                  <a:gdLst>
                    <a:gd name="T0" fmla="*/ 11 h 11"/>
                    <a:gd name="T1" fmla="*/ 11 h 11"/>
                    <a:gd name="T2" fmla="*/ 5 h 11"/>
                    <a:gd name="T3" fmla="*/ 0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79" name="Freeform 2063"/>
                <p:cNvSpPr>
                  <a:spLocks/>
                </p:cNvSpPr>
                <p:nvPr/>
              </p:nvSpPr>
              <p:spPr bwMode="auto">
                <a:xfrm>
                  <a:off x="2098" y="2237"/>
                  <a:ext cx="0" cy="5"/>
                </a:xfrm>
                <a:custGeom>
                  <a:avLst/>
                  <a:gdLst>
                    <a:gd name="T0" fmla="*/ 0 h 5"/>
                    <a:gd name="T1" fmla="*/ 0 h 5"/>
                    <a:gd name="T2" fmla="*/ 5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80" name="Freeform 2064"/>
                <p:cNvSpPr>
                  <a:spLocks/>
                </p:cNvSpPr>
                <p:nvPr/>
              </p:nvSpPr>
              <p:spPr bwMode="auto">
                <a:xfrm>
                  <a:off x="2098" y="2231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81" name="Freeform 2065"/>
                <p:cNvSpPr>
                  <a:spLocks/>
                </p:cNvSpPr>
                <p:nvPr/>
              </p:nvSpPr>
              <p:spPr bwMode="auto">
                <a:xfrm>
                  <a:off x="2098" y="2231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82" name="Freeform 2066"/>
                <p:cNvSpPr>
                  <a:spLocks/>
                </p:cNvSpPr>
                <p:nvPr/>
              </p:nvSpPr>
              <p:spPr bwMode="auto">
                <a:xfrm>
                  <a:off x="2098" y="2237"/>
                  <a:ext cx="6" cy="5"/>
                </a:xfrm>
                <a:custGeom>
                  <a:avLst/>
                  <a:gdLst>
                    <a:gd name="T0" fmla="*/ 0 w 6"/>
                    <a:gd name="T1" fmla="*/ 0 h 5"/>
                    <a:gd name="T2" fmla="*/ 0 w 6"/>
                    <a:gd name="T3" fmla="*/ 5 h 5"/>
                    <a:gd name="T4" fmla="*/ 6 w 6"/>
                    <a:gd name="T5" fmla="*/ 5 h 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5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6" y="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83" name="Freeform 2067"/>
                <p:cNvSpPr>
                  <a:spLocks/>
                </p:cNvSpPr>
                <p:nvPr/>
              </p:nvSpPr>
              <p:spPr bwMode="auto">
                <a:xfrm>
                  <a:off x="2104" y="2225"/>
                  <a:ext cx="0" cy="17"/>
                </a:xfrm>
                <a:custGeom>
                  <a:avLst/>
                  <a:gdLst>
                    <a:gd name="T0" fmla="*/ 17 h 17"/>
                    <a:gd name="T1" fmla="*/ 12 h 17"/>
                    <a:gd name="T2" fmla="*/ 0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84" name="Line 2068"/>
                <p:cNvSpPr>
                  <a:spLocks noChangeShapeType="1"/>
                </p:cNvSpPr>
                <p:nvPr/>
              </p:nvSpPr>
              <p:spPr bwMode="auto">
                <a:xfrm flipV="1">
                  <a:off x="2104" y="2220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85" name="Freeform 2069"/>
                <p:cNvSpPr>
                  <a:spLocks/>
                </p:cNvSpPr>
                <p:nvPr/>
              </p:nvSpPr>
              <p:spPr bwMode="auto">
                <a:xfrm>
                  <a:off x="2104" y="2220"/>
                  <a:ext cx="0" cy="11"/>
                </a:xfrm>
                <a:custGeom>
                  <a:avLst/>
                  <a:gdLst>
                    <a:gd name="T0" fmla="*/ 0 h 11"/>
                    <a:gd name="T1" fmla="*/ 5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86" name="Freeform 2070"/>
                <p:cNvSpPr>
                  <a:spLocks/>
                </p:cNvSpPr>
                <p:nvPr/>
              </p:nvSpPr>
              <p:spPr bwMode="auto">
                <a:xfrm>
                  <a:off x="2104" y="2231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87" name="Freeform 2071"/>
                <p:cNvSpPr>
                  <a:spLocks/>
                </p:cNvSpPr>
                <p:nvPr/>
              </p:nvSpPr>
              <p:spPr bwMode="auto">
                <a:xfrm>
                  <a:off x="2104" y="2231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88" name="Freeform 2072"/>
                <p:cNvSpPr>
                  <a:spLocks/>
                </p:cNvSpPr>
                <p:nvPr/>
              </p:nvSpPr>
              <p:spPr bwMode="auto">
                <a:xfrm>
                  <a:off x="2104" y="2214"/>
                  <a:ext cx="5" cy="17"/>
                </a:xfrm>
                <a:custGeom>
                  <a:avLst/>
                  <a:gdLst>
                    <a:gd name="T0" fmla="*/ 0 w 5"/>
                    <a:gd name="T1" fmla="*/ 17 h 17"/>
                    <a:gd name="T2" fmla="*/ 0 w 5"/>
                    <a:gd name="T3" fmla="*/ 6 h 17"/>
                    <a:gd name="T4" fmla="*/ 5 w 5"/>
                    <a:gd name="T5" fmla="*/ 0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17">
                      <a:moveTo>
                        <a:pt x="0" y="17"/>
                      </a:moveTo>
                      <a:lnTo>
                        <a:pt x="0" y="6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89" name="Freeform 2073"/>
                <p:cNvSpPr>
                  <a:spLocks/>
                </p:cNvSpPr>
                <p:nvPr/>
              </p:nvSpPr>
              <p:spPr bwMode="auto">
                <a:xfrm>
                  <a:off x="2109" y="2214"/>
                  <a:ext cx="0" cy="28"/>
                </a:xfrm>
                <a:custGeom>
                  <a:avLst/>
                  <a:gdLst>
                    <a:gd name="T0" fmla="*/ 0 h 28"/>
                    <a:gd name="T1" fmla="*/ 6 h 28"/>
                    <a:gd name="T2" fmla="*/ 11 h 28"/>
                    <a:gd name="T3" fmla="*/ 23 h 28"/>
                    <a:gd name="T4" fmla="*/ 28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23"/>
                      </a:lnTo>
                      <a:lnTo>
                        <a:pt x="0" y="28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90" name="Freeform 2074"/>
                <p:cNvSpPr>
                  <a:spLocks/>
                </p:cNvSpPr>
                <p:nvPr/>
              </p:nvSpPr>
              <p:spPr bwMode="auto">
                <a:xfrm>
                  <a:off x="2109" y="2231"/>
                  <a:ext cx="0" cy="11"/>
                </a:xfrm>
                <a:custGeom>
                  <a:avLst/>
                  <a:gdLst>
                    <a:gd name="T0" fmla="*/ 11 h 11"/>
                    <a:gd name="T1" fmla="*/ 11 h 11"/>
                    <a:gd name="T2" fmla="*/ 6 h 11"/>
                    <a:gd name="T3" fmla="*/ 0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91" name="Line 2075"/>
                <p:cNvSpPr>
                  <a:spLocks noChangeShapeType="1"/>
                </p:cNvSpPr>
                <p:nvPr/>
              </p:nvSpPr>
              <p:spPr bwMode="auto">
                <a:xfrm>
                  <a:off x="2109" y="2231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92" name="Freeform 2076"/>
                <p:cNvSpPr>
                  <a:spLocks/>
                </p:cNvSpPr>
                <p:nvPr/>
              </p:nvSpPr>
              <p:spPr bwMode="auto">
                <a:xfrm>
                  <a:off x="2109" y="2231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93" name="Freeform 2077"/>
                <p:cNvSpPr>
                  <a:spLocks/>
                </p:cNvSpPr>
                <p:nvPr/>
              </p:nvSpPr>
              <p:spPr bwMode="auto">
                <a:xfrm>
                  <a:off x="2109" y="2242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94" name="Freeform 2078"/>
                <p:cNvSpPr>
                  <a:spLocks/>
                </p:cNvSpPr>
                <p:nvPr/>
              </p:nvSpPr>
              <p:spPr bwMode="auto">
                <a:xfrm>
                  <a:off x="2109" y="2242"/>
                  <a:ext cx="6" cy="11"/>
                </a:xfrm>
                <a:custGeom>
                  <a:avLst/>
                  <a:gdLst>
                    <a:gd name="T0" fmla="*/ 0 w 6"/>
                    <a:gd name="T1" fmla="*/ 11 h 11"/>
                    <a:gd name="T2" fmla="*/ 0 w 6"/>
                    <a:gd name="T3" fmla="*/ 6 h 11"/>
                    <a:gd name="T4" fmla="*/ 6 w 6"/>
                    <a:gd name="T5" fmla="*/ 0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95" name="Line 2079"/>
                <p:cNvSpPr>
                  <a:spLocks noChangeShapeType="1"/>
                </p:cNvSpPr>
                <p:nvPr/>
              </p:nvSpPr>
              <p:spPr bwMode="auto">
                <a:xfrm>
                  <a:off x="2115" y="2242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96" name="Freeform 2080"/>
                <p:cNvSpPr>
                  <a:spLocks/>
                </p:cNvSpPr>
                <p:nvPr/>
              </p:nvSpPr>
              <p:spPr bwMode="auto">
                <a:xfrm>
                  <a:off x="2115" y="2242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97" name="Freeform 2081"/>
                <p:cNvSpPr>
                  <a:spLocks/>
                </p:cNvSpPr>
                <p:nvPr/>
              </p:nvSpPr>
              <p:spPr bwMode="auto">
                <a:xfrm>
                  <a:off x="2115" y="2231"/>
                  <a:ext cx="0" cy="22"/>
                </a:xfrm>
                <a:custGeom>
                  <a:avLst/>
                  <a:gdLst>
                    <a:gd name="T0" fmla="*/ 22 h 22"/>
                    <a:gd name="T1" fmla="*/ 17 h 22"/>
                    <a:gd name="T2" fmla="*/ 11 h 22"/>
                    <a:gd name="T3" fmla="*/ 6 h 22"/>
                    <a:gd name="T4" fmla="*/ 0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98" name="Freeform 2082"/>
                <p:cNvSpPr>
                  <a:spLocks/>
                </p:cNvSpPr>
                <p:nvPr/>
              </p:nvSpPr>
              <p:spPr bwMode="auto">
                <a:xfrm>
                  <a:off x="2115" y="2231"/>
                  <a:ext cx="0" cy="17"/>
                </a:xfrm>
                <a:custGeom>
                  <a:avLst/>
                  <a:gdLst>
                    <a:gd name="T0" fmla="*/ 0 h 17"/>
                    <a:gd name="T1" fmla="*/ 0 h 17"/>
                    <a:gd name="T2" fmla="*/ 6 h 17"/>
                    <a:gd name="T3" fmla="*/ 17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99" name="Freeform 2083"/>
                <p:cNvSpPr>
                  <a:spLocks/>
                </p:cNvSpPr>
                <p:nvPr/>
              </p:nvSpPr>
              <p:spPr bwMode="auto">
                <a:xfrm>
                  <a:off x="2115" y="2231"/>
                  <a:ext cx="0" cy="17"/>
                </a:xfrm>
                <a:custGeom>
                  <a:avLst/>
                  <a:gdLst>
                    <a:gd name="T0" fmla="*/ 17 h 17"/>
                    <a:gd name="T1" fmla="*/ 17 h 17"/>
                    <a:gd name="T2" fmla="*/ 11 h 17"/>
                    <a:gd name="T3" fmla="*/ 0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00" name="Freeform 2084"/>
                <p:cNvSpPr>
                  <a:spLocks/>
                </p:cNvSpPr>
                <p:nvPr/>
              </p:nvSpPr>
              <p:spPr bwMode="auto">
                <a:xfrm>
                  <a:off x="2115" y="2225"/>
                  <a:ext cx="5" cy="6"/>
                </a:xfrm>
                <a:custGeom>
                  <a:avLst/>
                  <a:gdLst>
                    <a:gd name="T0" fmla="*/ 0 w 5"/>
                    <a:gd name="T1" fmla="*/ 6 h 6"/>
                    <a:gd name="T2" fmla="*/ 0 w 5"/>
                    <a:gd name="T3" fmla="*/ 0 h 6"/>
                    <a:gd name="T4" fmla="*/ 5 w 5"/>
                    <a:gd name="T5" fmla="*/ 0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01" name="Freeform 2085"/>
                <p:cNvSpPr>
                  <a:spLocks/>
                </p:cNvSpPr>
                <p:nvPr/>
              </p:nvSpPr>
              <p:spPr bwMode="auto">
                <a:xfrm>
                  <a:off x="2120" y="2225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02" name="Freeform 2086"/>
                <p:cNvSpPr>
                  <a:spLocks/>
                </p:cNvSpPr>
                <p:nvPr/>
              </p:nvSpPr>
              <p:spPr bwMode="auto">
                <a:xfrm>
                  <a:off x="2120" y="2225"/>
                  <a:ext cx="0" cy="6"/>
                </a:xfrm>
                <a:custGeom>
                  <a:avLst/>
                  <a:gdLst>
                    <a:gd name="T0" fmla="*/ 6 h 6"/>
                    <a:gd name="T1" fmla="*/ 6 h 6"/>
                    <a:gd name="T2" fmla="*/ 0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03" name="Line 2087"/>
                <p:cNvSpPr>
                  <a:spLocks noChangeShapeType="1"/>
                </p:cNvSpPr>
                <p:nvPr/>
              </p:nvSpPr>
              <p:spPr bwMode="auto">
                <a:xfrm>
                  <a:off x="2120" y="2225"/>
                  <a:ext cx="1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04" name="Line 2088"/>
                <p:cNvSpPr>
                  <a:spLocks noChangeShapeType="1"/>
                </p:cNvSpPr>
                <p:nvPr/>
              </p:nvSpPr>
              <p:spPr bwMode="auto">
                <a:xfrm>
                  <a:off x="2120" y="2225"/>
                  <a:ext cx="1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05" name="Line 2089"/>
                <p:cNvSpPr>
                  <a:spLocks noChangeShapeType="1"/>
                </p:cNvSpPr>
                <p:nvPr/>
              </p:nvSpPr>
              <p:spPr bwMode="auto">
                <a:xfrm>
                  <a:off x="2120" y="2231"/>
                  <a:ext cx="1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06" name="Freeform 2090"/>
                <p:cNvSpPr>
                  <a:spLocks/>
                </p:cNvSpPr>
                <p:nvPr/>
              </p:nvSpPr>
              <p:spPr bwMode="auto">
                <a:xfrm>
                  <a:off x="2120" y="2237"/>
                  <a:ext cx="6" cy="22"/>
                </a:xfrm>
                <a:custGeom>
                  <a:avLst/>
                  <a:gdLst>
                    <a:gd name="T0" fmla="*/ 0 w 6"/>
                    <a:gd name="T1" fmla="*/ 0 h 22"/>
                    <a:gd name="T2" fmla="*/ 0 w 6"/>
                    <a:gd name="T3" fmla="*/ 11 h 22"/>
                    <a:gd name="T4" fmla="*/ 6 w 6"/>
                    <a:gd name="T5" fmla="*/ 16 h 22"/>
                    <a:gd name="T6" fmla="*/ 6 w 6"/>
                    <a:gd name="T7" fmla="*/ 22 h 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" h="22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6" y="16"/>
                      </a:lnTo>
                      <a:lnTo>
                        <a:pt x="6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07" name="Freeform 2091"/>
                <p:cNvSpPr>
                  <a:spLocks/>
                </p:cNvSpPr>
                <p:nvPr/>
              </p:nvSpPr>
              <p:spPr bwMode="auto">
                <a:xfrm>
                  <a:off x="2126" y="2253"/>
                  <a:ext cx="0" cy="6"/>
                </a:xfrm>
                <a:custGeom>
                  <a:avLst/>
                  <a:gdLst>
                    <a:gd name="T0" fmla="*/ 6 h 6"/>
                    <a:gd name="T1" fmla="*/ 6 h 6"/>
                    <a:gd name="T2" fmla="*/ 0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08" name="Freeform 2092"/>
                <p:cNvSpPr>
                  <a:spLocks/>
                </p:cNvSpPr>
                <p:nvPr/>
              </p:nvSpPr>
              <p:spPr bwMode="auto">
                <a:xfrm>
                  <a:off x="2126" y="2237"/>
                  <a:ext cx="0" cy="16"/>
                </a:xfrm>
                <a:custGeom>
                  <a:avLst/>
                  <a:gdLst>
                    <a:gd name="T0" fmla="*/ 16 h 16"/>
                    <a:gd name="T1" fmla="*/ 11 h 16"/>
                    <a:gd name="T2" fmla="*/ 0 h 1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6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09" name="Freeform 2093"/>
                <p:cNvSpPr>
                  <a:spLocks/>
                </p:cNvSpPr>
                <p:nvPr/>
              </p:nvSpPr>
              <p:spPr bwMode="auto">
                <a:xfrm>
                  <a:off x="2126" y="2220"/>
                  <a:ext cx="0" cy="17"/>
                </a:xfrm>
                <a:custGeom>
                  <a:avLst/>
                  <a:gdLst>
                    <a:gd name="T0" fmla="*/ 17 h 17"/>
                    <a:gd name="T1" fmla="*/ 5 h 17"/>
                    <a:gd name="T2" fmla="*/ 0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10" name="Freeform 2094"/>
                <p:cNvSpPr>
                  <a:spLocks/>
                </p:cNvSpPr>
                <p:nvPr/>
              </p:nvSpPr>
              <p:spPr bwMode="auto">
                <a:xfrm>
                  <a:off x="2126" y="2220"/>
                  <a:ext cx="0" cy="17"/>
                </a:xfrm>
                <a:custGeom>
                  <a:avLst/>
                  <a:gdLst>
                    <a:gd name="T0" fmla="*/ 0 h 17"/>
                    <a:gd name="T1" fmla="*/ 0 h 17"/>
                    <a:gd name="T2" fmla="*/ 11 h 17"/>
                    <a:gd name="T3" fmla="*/ 17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11" name="Freeform 2095"/>
                <p:cNvSpPr>
                  <a:spLocks/>
                </p:cNvSpPr>
                <p:nvPr/>
              </p:nvSpPr>
              <p:spPr bwMode="auto">
                <a:xfrm>
                  <a:off x="2126" y="2214"/>
                  <a:ext cx="0" cy="23"/>
                </a:xfrm>
                <a:custGeom>
                  <a:avLst/>
                  <a:gdLst>
                    <a:gd name="T0" fmla="*/ 23 h 23"/>
                    <a:gd name="T1" fmla="*/ 17 h 23"/>
                    <a:gd name="T2" fmla="*/ 11 h 23"/>
                    <a:gd name="T3" fmla="*/ 6 h 23"/>
                    <a:gd name="T4" fmla="*/ 0 h 2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3">
                      <a:moveTo>
                        <a:pt x="0" y="23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12" name="Freeform 2096"/>
                <p:cNvSpPr>
                  <a:spLocks/>
                </p:cNvSpPr>
                <p:nvPr/>
              </p:nvSpPr>
              <p:spPr bwMode="auto">
                <a:xfrm>
                  <a:off x="2126" y="2214"/>
                  <a:ext cx="5" cy="6"/>
                </a:xfrm>
                <a:custGeom>
                  <a:avLst/>
                  <a:gdLst>
                    <a:gd name="T0" fmla="*/ 0 w 5"/>
                    <a:gd name="T1" fmla="*/ 0 h 6"/>
                    <a:gd name="T2" fmla="*/ 0 w 5"/>
                    <a:gd name="T3" fmla="*/ 0 h 6"/>
                    <a:gd name="T4" fmla="*/ 5 w 5"/>
                    <a:gd name="T5" fmla="*/ 6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13" name="Line 2097"/>
                <p:cNvSpPr>
                  <a:spLocks noChangeShapeType="1"/>
                </p:cNvSpPr>
                <p:nvPr/>
              </p:nvSpPr>
              <p:spPr bwMode="auto">
                <a:xfrm>
                  <a:off x="2131" y="2220"/>
                  <a:ext cx="1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14" name="Freeform 2098"/>
                <p:cNvSpPr>
                  <a:spLocks/>
                </p:cNvSpPr>
                <p:nvPr/>
              </p:nvSpPr>
              <p:spPr bwMode="auto">
                <a:xfrm>
                  <a:off x="2131" y="2225"/>
                  <a:ext cx="0" cy="12"/>
                </a:xfrm>
                <a:custGeom>
                  <a:avLst/>
                  <a:gdLst>
                    <a:gd name="T0" fmla="*/ 0 h 12"/>
                    <a:gd name="T1" fmla="*/ 6 h 12"/>
                    <a:gd name="T2" fmla="*/ 12 h 1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15" name="Line 2099"/>
                <p:cNvSpPr>
                  <a:spLocks noChangeShapeType="1"/>
                </p:cNvSpPr>
                <p:nvPr/>
              </p:nvSpPr>
              <p:spPr bwMode="auto">
                <a:xfrm>
                  <a:off x="2131" y="2237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16" name="Line 2100"/>
                <p:cNvSpPr>
                  <a:spLocks noChangeShapeType="1"/>
                </p:cNvSpPr>
                <p:nvPr/>
              </p:nvSpPr>
              <p:spPr bwMode="auto">
                <a:xfrm>
                  <a:off x="2131" y="2237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17" name="Freeform 2101"/>
                <p:cNvSpPr>
                  <a:spLocks/>
                </p:cNvSpPr>
                <p:nvPr/>
              </p:nvSpPr>
              <p:spPr bwMode="auto">
                <a:xfrm>
                  <a:off x="2131" y="2237"/>
                  <a:ext cx="0" cy="5"/>
                </a:xfrm>
                <a:custGeom>
                  <a:avLst/>
                  <a:gdLst>
                    <a:gd name="T0" fmla="*/ 5 h 5"/>
                    <a:gd name="T1" fmla="*/ 5 h 5"/>
                    <a:gd name="T2" fmla="*/ 0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18" name="Freeform 2102"/>
                <p:cNvSpPr>
                  <a:spLocks/>
                </p:cNvSpPr>
                <p:nvPr/>
              </p:nvSpPr>
              <p:spPr bwMode="auto">
                <a:xfrm>
                  <a:off x="2131" y="2225"/>
                  <a:ext cx="6" cy="12"/>
                </a:xfrm>
                <a:custGeom>
                  <a:avLst/>
                  <a:gdLst>
                    <a:gd name="T0" fmla="*/ 0 w 6"/>
                    <a:gd name="T1" fmla="*/ 12 h 12"/>
                    <a:gd name="T2" fmla="*/ 0 w 6"/>
                    <a:gd name="T3" fmla="*/ 6 h 12"/>
                    <a:gd name="T4" fmla="*/ 6 w 6"/>
                    <a:gd name="T5" fmla="*/ 0 h 1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19" name="Line 2103"/>
                <p:cNvSpPr>
                  <a:spLocks noChangeShapeType="1"/>
                </p:cNvSpPr>
                <p:nvPr/>
              </p:nvSpPr>
              <p:spPr bwMode="auto">
                <a:xfrm>
                  <a:off x="2137" y="2225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20" name="Line 2104"/>
                <p:cNvSpPr>
                  <a:spLocks noChangeShapeType="1"/>
                </p:cNvSpPr>
                <p:nvPr/>
              </p:nvSpPr>
              <p:spPr bwMode="auto">
                <a:xfrm flipV="1">
                  <a:off x="2137" y="2220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21" name="Freeform 2105"/>
                <p:cNvSpPr>
                  <a:spLocks/>
                </p:cNvSpPr>
                <p:nvPr/>
              </p:nvSpPr>
              <p:spPr bwMode="auto">
                <a:xfrm>
                  <a:off x="2137" y="2220"/>
                  <a:ext cx="0" cy="11"/>
                </a:xfrm>
                <a:custGeom>
                  <a:avLst/>
                  <a:gdLst>
                    <a:gd name="T0" fmla="*/ 0 h 11"/>
                    <a:gd name="T1" fmla="*/ 5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22" name="Freeform 2106"/>
                <p:cNvSpPr>
                  <a:spLocks/>
                </p:cNvSpPr>
                <p:nvPr/>
              </p:nvSpPr>
              <p:spPr bwMode="auto">
                <a:xfrm>
                  <a:off x="2137" y="2214"/>
                  <a:ext cx="0" cy="17"/>
                </a:xfrm>
                <a:custGeom>
                  <a:avLst/>
                  <a:gdLst>
                    <a:gd name="T0" fmla="*/ 17 h 17"/>
                    <a:gd name="T1" fmla="*/ 11 h 17"/>
                    <a:gd name="T2" fmla="*/ 6 h 17"/>
                    <a:gd name="T3" fmla="*/ 0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23" name="Freeform 2107"/>
                <p:cNvSpPr>
                  <a:spLocks/>
                </p:cNvSpPr>
                <p:nvPr/>
              </p:nvSpPr>
              <p:spPr bwMode="auto">
                <a:xfrm>
                  <a:off x="2137" y="2214"/>
                  <a:ext cx="0" cy="11"/>
                </a:xfrm>
                <a:custGeom>
                  <a:avLst/>
                  <a:gdLst>
                    <a:gd name="T0" fmla="*/ 0 h 11"/>
                    <a:gd name="T1" fmla="*/ 0 h 11"/>
                    <a:gd name="T2" fmla="*/ 6 h 11"/>
                    <a:gd name="T3" fmla="*/ 11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24" name="Freeform 2108"/>
                <p:cNvSpPr>
                  <a:spLocks/>
                </p:cNvSpPr>
                <p:nvPr/>
              </p:nvSpPr>
              <p:spPr bwMode="auto">
                <a:xfrm>
                  <a:off x="2137" y="2198"/>
                  <a:ext cx="5" cy="27"/>
                </a:xfrm>
                <a:custGeom>
                  <a:avLst/>
                  <a:gdLst>
                    <a:gd name="T0" fmla="*/ 0 w 5"/>
                    <a:gd name="T1" fmla="*/ 27 h 27"/>
                    <a:gd name="T2" fmla="*/ 0 w 5"/>
                    <a:gd name="T3" fmla="*/ 22 h 27"/>
                    <a:gd name="T4" fmla="*/ 0 w 5"/>
                    <a:gd name="T5" fmla="*/ 11 h 27"/>
                    <a:gd name="T6" fmla="*/ 5 w 5"/>
                    <a:gd name="T7" fmla="*/ 5 h 27"/>
                    <a:gd name="T8" fmla="*/ 5 w 5"/>
                    <a:gd name="T9" fmla="*/ 0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27">
                      <a:moveTo>
                        <a:pt x="0" y="27"/>
                      </a:move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5" y="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25" name="Freeform 2109"/>
                <p:cNvSpPr>
                  <a:spLocks/>
                </p:cNvSpPr>
                <p:nvPr/>
              </p:nvSpPr>
              <p:spPr bwMode="auto">
                <a:xfrm>
                  <a:off x="2142" y="2198"/>
                  <a:ext cx="0" cy="27"/>
                </a:xfrm>
                <a:custGeom>
                  <a:avLst/>
                  <a:gdLst>
                    <a:gd name="T0" fmla="*/ 0 h 27"/>
                    <a:gd name="T1" fmla="*/ 5 h 27"/>
                    <a:gd name="T2" fmla="*/ 11 h 27"/>
                    <a:gd name="T3" fmla="*/ 22 h 27"/>
                    <a:gd name="T4" fmla="*/ 27 h 2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7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22"/>
                      </a:lnTo>
                      <a:lnTo>
                        <a:pt x="0" y="2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26" name="Freeform 2110"/>
                <p:cNvSpPr>
                  <a:spLocks/>
                </p:cNvSpPr>
                <p:nvPr/>
              </p:nvSpPr>
              <p:spPr bwMode="auto">
                <a:xfrm>
                  <a:off x="2142" y="2220"/>
                  <a:ext cx="0" cy="5"/>
                </a:xfrm>
                <a:custGeom>
                  <a:avLst/>
                  <a:gdLst>
                    <a:gd name="T0" fmla="*/ 5 h 5"/>
                    <a:gd name="T1" fmla="*/ 5 h 5"/>
                    <a:gd name="T2" fmla="*/ 0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27" name="Line 2111"/>
                <p:cNvSpPr>
                  <a:spLocks noChangeShapeType="1"/>
                </p:cNvSpPr>
                <p:nvPr/>
              </p:nvSpPr>
              <p:spPr bwMode="auto">
                <a:xfrm flipV="1">
                  <a:off x="2142" y="2214"/>
                  <a:ext cx="1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28" name="Line 2112"/>
                <p:cNvSpPr>
                  <a:spLocks noChangeShapeType="1"/>
                </p:cNvSpPr>
                <p:nvPr/>
              </p:nvSpPr>
              <p:spPr bwMode="auto">
                <a:xfrm flipV="1">
                  <a:off x="2142" y="2209"/>
                  <a:ext cx="1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29" name="Line 2113"/>
                <p:cNvSpPr>
                  <a:spLocks noChangeShapeType="1"/>
                </p:cNvSpPr>
                <p:nvPr/>
              </p:nvSpPr>
              <p:spPr bwMode="auto">
                <a:xfrm>
                  <a:off x="2142" y="2209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30" name="Freeform 2114"/>
                <p:cNvSpPr>
                  <a:spLocks/>
                </p:cNvSpPr>
                <p:nvPr/>
              </p:nvSpPr>
              <p:spPr bwMode="auto">
                <a:xfrm>
                  <a:off x="2142" y="2198"/>
                  <a:ext cx="6" cy="11"/>
                </a:xfrm>
                <a:custGeom>
                  <a:avLst/>
                  <a:gdLst>
                    <a:gd name="T0" fmla="*/ 0 w 6"/>
                    <a:gd name="T1" fmla="*/ 11 h 11"/>
                    <a:gd name="T2" fmla="*/ 0 w 6"/>
                    <a:gd name="T3" fmla="*/ 5 h 11"/>
                    <a:gd name="T4" fmla="*/ 6 w 6"/>
                    <a:gd name="T5" fmla="*/ 0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31" name="Line 2115"/>
                <p:cNvSpPr>
                  <a:spLocks noChangeShapeType="1"/>
                </p:cNvSpPr>
                <p:nvPr/>
              </p:nvSpPr>
              <p:spPr bwMode="auto">
                <a:xfrm flipV="1">
                  <a:off x="2148" y="2192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32" name="Freeform 2116"/>
                <p:cNvSpPr>
                  <a:spLocks/>
                </p:cNvSpPr>
                <p:nvPr/>
              </p:nvSpPr>
              <p:spPr bwMode="auto">
                <a:xfrm>
                  <a:off x="2148" y="2192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33" name="Line 2117"/>
                <p:cNvSpPr>
                  <a:spLocks noChangeShapeType="1"/>
                </p:cNvSpPr>
                <p:nvPr/>
              </p:nvSpPr>
              <p:spPr bwMode="auto">
                <a:xfrm>
                  <a:off x="2148" y="2203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34" name="Freeform 2118"/>
                <p:cNvSpPr>
                  <a:spLocks/>
                </p:cNvSpPr>
                <p:nvPr/>
              </p:nvSpPr>
              <p:spPr bwMode="auto">
                <a:xfrm>
                  <a:off x="2148" y="2198"/>
                  <a:ext cx="0" cy="11"/>
                </a:xfrm>
                <a:custGeom>
                  <a:avLst/>
                  <a:gdLst>
                    <a:gd name="T0" fmla="*/ 11 h 11"/>
                    <a:gd name="T1" fmla="*/ 5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35" name="Freeform 2119"/>
                <p:cNvSpPr>
                  <a:spLocks/>
                </p:cNvSpPr>
                <p:nvPr/>
              </p:nvSpPr>
              <p:spPr bwMode="auto">
                <a:xfrm>
                  <a:off x="2148" y="2198"/>
                  <a:ext cx="0" cy="16"/>
                </a:xfrm>
                <a:custGeom>
                  <a:avLst/>
                  <a:gdLst>
                    <a:gd name="T0" fmla="*/ 0 h 16"/>
                    <a:gd name="T1" fmla="*/ 5 h 16"/>
                    <a:gd name="T2" fmla="*/ 11 h 16"/>
                    <a:gd name="T3" fmla="*/ 16 h 16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6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36" name="Freeform 2120"/>
                <p:cNvSpPr>
                  <a:spLocks/>
                </p:cNvSpPr>
                <p:nvPr/>
              </p:nvSpPr>
              <p:spPr bwMode="auto">
                <a:xfrm>
                  <a:off x="2148" y="2187"/>
                  <a:ext cx="5" cy="27"/>
                </a:xfrm>
                <a:custGeom>
                  <a:avLst/>
                  <a:gdLst>
                    <a:gd name="T0" fmla="*/ 0 w 5"/>
                    <a:gd name="T1" fmla="*/ 27 h 27"/>
                    <a:gd name="T2" fmla="*/ 0 w 5"/>
                    <a:gd name="T3" fmla="*/ 22 h 27"/>
                    <a:gd name="T4" fmla="*/ 0 w 5"/>
                    <a:gd name="T5" fmla="*/ 11 h 27"/>
                    <a:gd name="T6" fmla="*/ 5 w 5"/>
                    <a:gd name="T7" fmla="*/ 5 h 27"/>
                    <a:gd name="T8" fmla="*/ 5 w 5"/>
                    <a:gd name="T9" fmla="*/ 0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27">
                      <a:moveTo>
                        <a:pt x="0" y="27"/>
                      </a:move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5" y="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37" name="Freeform 2121"/>
                <p:cNvSpPr>
                  <a:spLocks/>
                </p:cNvSpPr>
                <p:nvPr/>
              </p:nvSpPr>
              <p:spPr bwMode="auto">
                <a:xfrm>
                  <a:off x="2153" y="2187"/>
                  <a:ext cx="0" cy="22"/>
                </a:xfrm>
                <a:custGeom>
                  <a:avLst/>
                  <a:gdLst>
                    <a:gd name="T0" fmla="*/ 0 h 22"/>
                    <a:gd name="T1" fmla="*/ 5 h 22"/>
                    <a:gd name="T2" fmla="*/ 11 h 22"/>
                    <a:gd name="T3" fmla="*/ 16 h 22"/>
                    <a:gd name="T4" fmla="*/ 22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6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38" name="Freeform 2122"/>
                <p:cNvSpPr>
                  <a:spLocks/>
                </p:cNvSpPr>
                <p:nvPr/>
              </p:nvSpPr>
              <p:spPr bwMode="auto">
                <a:xfrm>
                  <a:off x="2153" y="2198"/>
                  <a:ext cx="0" cy="11"/>
                </a:xfrm>
                <a:custGeom>
                  <a:avLst/>
                  <a:gdLst>
                    <a:gd name="T0" fmla="*/ 11 h 11"/>
                    <a:gd name="T1" fmla="*/ 11 h 11"/>
                    <a:gd name="T2" fmla="*/ 5 h 11"/>
                    <a:gd name="T3" fmla="*/ 0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39" name="Line 2123"/>
                <p:cNvSpPr>
                  <a:spLocks noChangeShapeType="1"/>
                </p:cNvSpPr>
                <p:nvPr/>
              </p:nvSpPr>
              <p:spPr bwMode="auto">
                <a:xfrm flipV="1">
                  <a:off x="2153" y="2192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40" name="Freeform 2124"/>
                <p:cNvSpPr>
                  <a:spLocks/>
                </p:cNvSpPr>
                <p:nvPr/>
              </p:nvSpPr>
              <p:spPr bwMode="auto">
                <a:xfrm>
                  <a:off x="2153" y="2192"/>
                  <a:ext cx="0" cy="17"/>
                </a:xfrm>
                <a:custGeom>
                  <a:avLst/>
                  <a:gdLst>
                    <a:gd name="T0" fmla="*/ 0 h 17"/>
                    <a:gd name="T1" fmla="*/ 6 h 17"/>
                    <a:gd name="T2" fmla="*/ 17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41" name="Line 2125"/>
                <p:cNvSpPr>
                  <a:spLocks noChangeShapeType="1"/>
                </p:cNvSpPr>
                <p:nvPr/>
              </p:nvSpPr>
              <p:spPr bwMode="auto">
                <a:xfrm>
                  <a:off x="2153" y="2209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42" name="Freeform 2126"/>
                <p:cNvSpPr>
                  <a:spLocks/>
                </p:cNvSpPr>
                <p:nvPr/>
              </p:nvSpPr>
              <p:spPr bwMode="auto">
                <a:xfrm>
                  <a:off x="2153" y="2203"/>
                  <a:ext cx="6" cy="11"/>
                </a:xfrm>
                <a:custGeom>
                  <a:avLst/>
                  <a:gdLst>
                    <a:gd name="T0" fmla="*/ 0 w 6"/>
                    <a:gd name="T1" fmla="*/ 11 h 11"/>
                    <a:gd name="T2" fmla="*/ 0 w 6"/>
                    <a:gd name="T3" fmla="*/ 6 h 11"/>
                    <a:gd name="T4" fmla="*/ 6 w 6"/>
                    <a:gd name="T5" fmla="*/ 0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43" name="Freeform 2127"/>
                <p:cNvSpPr>
                  <a:spLocks/>
                </p:cNvSpPr>
                <p:nvPr/>
              </p:nvSpPr>
              <p:spPr bwMode="auto">
                <a:xfrm>
                  <a:off x="2159" y="2203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44" name="Line 2128"/>
                <p:cNvSpPr>
                  <a:spLocks noChangeShapeType="1"/>
                </p:cNvSpPr>
                <p:nvPr/>
              </p:nvSpPr>
              <p:spPr bwMode="auto">
                <a:xfrm>
                  <a:off x="2159" y="2209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45" name="Freeform 2129"/>
                <p:cNvSpPr>
                  <a:spLocks/>
                </p:cNvSpPr>
                <p:nvPr/>
              </p:nvSpPr>
              <p:spPr bwMode="auto">
                <a:xfrm>
                  <a:off x="2159" y="2198"/>
                  <a:ext cx="0" cy="11"/>
                </a:xfrm>
                <a:custGeom>
                  <a:avLst/>
                  <a:gdLst>
                    <a:gd name="T0" fmla="*/ 11 h 11"/>
                    <a:gd name="T1" fmla="*/ 5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46" name="Line 2130"/>
                <p:cNvSpPr>
                  <a:spLocks noChangeShapeType="1"/>
                </p:cNvSpPr>
                <p:nvPr/>
              </p:nvSpPr>
              <p:spPr bwMode="auto">
                <a:xfrm>
                  <a:off x="2159" y="2198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47" name="Freeform 2131"/>
                <p:cNvSpPr>
                  <a:spLocks/>
                </p:cNvSpPr>
                <p:nvPr/>
              </p:nvSpPr>
              <p:spPr bwMode="auto">
                <a:xfrm>
                  <a:off x="2159" y="2198"/>
                  <a:ext cx="0" cy="22"/>
                </a:xfrm>
                <a:custGeom>
                  <a:avLst/>
                  <a:gdLst>
                    <a:gd name="T0" fmla="*/ 0 h 22"/>
                    <a:gd name="T1" fmla="*/ 5 h 22"/>
                    <a:gd name="T2" fmla="*/ 11 h 22"/>
                    <a:gd name="T3" fmla="*/ 16 h 22"/>
                    <a:gd name="T4" fmla="*/ 22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6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48" name="Freeform 2132"/>
                <p:cNvSpPr>
                  <a:spLocks/>
                </p:cNvSpPr>
                <p:nvPr/>
              </p:nvSpPr>
              <p:spPr bwMode="auto">
                <a:xfrm>
                  <a:off x="2159" y="2198"/>
                  <a:ext cx="5" cy="22"/>
                </a:xfrm>
                <a:custGeom>
                  <a:avLst/>
                  <a:gdLst>
                    <a:gd name="T0" fmla="*/ 0 w 5"/>
                    <a:gd name="T1" fmla="*/ 22 h 22"/>
                    <a:gd name="T2" fmla="*/ 0 w 5"/>
                    <a:gd name="T3" fmla="*/ 16 h 22"/>
                    <a:gd name="T4" fmla="*/ 0 w 5"/>
                    <a:gd name="T5" fmla="*/ 11 h 22"/>
                    <a:gd name="T6" fmla="*/ 5 w 5"/>
                    <a:gd name="T7" fmla="*/ 5 h 22"/>
                    <a:gd name="T8" fmla="*/ 5 w 5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22">
                      <a:moveTo>
                        <a:pt x="0" y="22"/>
                      </a:move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5" y="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49" name="Freeform 2133"/>
                <p:cNvSpPr>
                  <a:spLocks/>
                </p:cNvSpPr>
                <p:nvPr/>
              </p:nvSpPr>
              <p:spPr bwMode="auto">
                <a:xfrm>
                  <a:off x="2164" y="2198"/>
                  <a:ext cx="0" cy="11"/>
                </a:xfrm>
                <a:custGeom>
                  <a:avLst/>
                  <a:gdLst>
                    <a:gd name="T0" fmla="*/ 0 h 11"/>
                    <a:gd name="T1" fmla="*/ 0 h 11"/>
                    <a:gd name="T2" fmla="*/ 5 h 11"/>
                    <a:gd name="T3" fmla="*/ 11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50" name="Line 2134"/>
                <p:cNvSpPr>
                  <a:spLocks noChangeShapeType="1"/>
                </p:cNvSpPr>
                <p:nvPr/>
              </p:nvSpPr>
              <p:spPr bwMode="auto">
                <a:xfrm flipV="1">
                  <a:off x="2164" y="2203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51" name="Freeform 2135"/>
                <p:cNvSpPr>
                  <a:spLocks/>
                </p:cNvSpPr>
                <p:nvPr/>
              </p:nvSpPr>
              <p:spPr bwMode="auto">
                <a:xfrm>
                  <a:off x="2164" y="2203"/>
                  <a:ext cx="0" cy="17"/>
                </a:xfrm>
                <a:custGeom>
                  <a:avLst/>
                  <a:gdLst>
                    <a:gd name="T0" fmla="*/ 0 h 17"/>
                    <a:gd name="T1" fmla="*/ 6 h 17"/>
                    <a:gd name="T2" fmla="*/ 11 h 17"/>
                    <a:gd name="T3" fmla="*/ 17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52" name="Freeform 2136"/>
                <p:cNvSpPr>
                  <a:spLocks/>
                </p:cNvSpPr>
                <p:nvPr/>
              </p:nvSpPr>
              <p:spPr bwMode="auto">
                <a:xfrm>
                  <a:off x="2164" y="2203"/>
                  <a:ext cx="0" cy="17"/>
                </a:xfrm>
                <a:custGeom>
                  <a:avLst/>
                  <a:gdLst>
                    <a:gd name="T0" fmla="*/ 17 h 17"/>
                    <a:gd name="T1" fmla="*/ 11 h 17"/>
                    <a:gd name="T2" fmla="*/ 0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53" name="Freeform 2137"/>
                <p:cNvSpPr>
                  <a:spLocks/>
                </p:cNvSpPr>
                <p:nvPr/>
              </p:nvSpPr>
              <p:spPr bwMode="auto">
                <a:xfrm>
                  <a:off x="2164" y="2187"/>
                  <a:ext cx="0" cy="16"/>
                </a:xfrm>
                <a:custGeom>
                  <a:avLst/>
                  <a:gdLst>
                    <a:gd name="T0" fmla="*/ 16 h 16"/>
                    <a:gd name="T1" fmla="*/ 5 h 16"/>
                    <a:gd name="T2" fmla="*/ 0 h 1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6">
                      <a:moveTo>
                        <a:pt x="0" y="16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54" name="Freeform 2138"/>
                <p:cNvSpPr>
                  <a:spLocks/>
                </p:cNvSpPr>
                <p:nvPr/>
              </p:nvSpPr>
              <p:spPr bwMode="auto">
                <a:xfrm>
                  <a:off x="2164" y="2187"/>
                  <a:ext cx="6" cy="5"/>
                </a:xfrm>
                <a:custGeom>
                  <a:avLst/>
                  <a:gdLst>
                    <a:gd name="T0" fmla="*/ 0 w 6"/>
                    <a:gd name="T1" fmla="*/ 0 h 5"/>
                    <a:gd name="T2" fmla="*/ 0 w 6"/>
                    <a:gd name="T3" fmla="*/ 0 h 5"/>
                    <a:gd name="T4" fmla="*/ 6 w 6"/>
                    <a:gd name="T5" fmla="*/ 5 h 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55" name="Line 2139"/>
                <p:cNvSpPr>
                  <a:spLocks noChangeShapeType="1"/>
                </p:cNvSpPr>
                <p:nvPr/>
              </p:nvSpPr>
              <p:spPr bwMode="auto">
                <a:xfrm>
                  <a:off x="2170" y="2192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56" name="Freeform 2140"/>
                <p:cNvSpPr>
                  <a:spLocks/>
                </p:cNvSpPr>
                <p:nvPr/>
              </p:nvSpPr>
              <p:spPr bwMode="auto">
                <a:xfrm>
                  <a:off x="2170" y="2192"/>
                  <a:ext cx="0" cy="6"/>
                </a:xfrm>
                <a:custGeom>
                  <a:avLst/>
                  <a:gdLst>
                    <a:gd name="T0" fmla="*/ 6 h 6"/>
                    <a:gd name="T1" fmla="*/ 6 h 6"/>
                    <a:gd name="T2" fmla="*/ 0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57" name="Line 2141"/>
                <p:cNvSpPr>
                  <a:spLocks noChangeShapeType="1"/>
                </p:cNvSpPr>
                <p:nvPr/>
              </p:nvSpPr>
              <p:spPr bwMode="auto">
                <a:xfrm>
                  <a:off x="2170" y="2192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58" name="Line 2142"/>
                <p:cNvSpPr>
                  <a:spLocks noChangeShapeType="1"/>
                </p:cNvSpPr>
                <p:nvPr/>
              </p:nvSpPr>
              <p:spPr bwMode="auto">
                <a:xfrm>
                  <a:off x="2170" y="2192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59" name="Freeform 2143"/>
                <p:cNvSpPr>
                  <a:spLocks/>
                </p:cNvSpPr>
                <p:nvPr/>
              </p:nvSpPr>
              <p:spPr bwMode="auto">
                <a:xfrm>
                  <a:off x="2170" y="2187"/>
                  <a:ext cx="0" cy="11"/>
                </a:xfrm>
                <a:custGeom>
                  <a:avLst/>
                  <a:gdLst>
                    <a:gd name="T0" fmla="*/ 11 h 11"/>
                    <a:gd name="T1" fmla="*/ 5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60" name="Freeform 2144"/>
                <p:cNvSpPr>
                  <a:spLocks/>
                </p:cNvSpPr>
                <p:nvPr/>
              </p:nvSpPr>
              <p:spPr bwMode="auto">
                <a:xfrm>
                  <a:off x="2170" y="2175"/>
                  <a:ext cx="6" cy="12"/>
                </a:xfrm>
                <a:custGeom>
                  <a:avLst/>
                  <a:gdLst>
                    <a:gd name="T0" fmla="*/ 0 w 6"/>
                    <a:gd name="T1" fmla="*/ 12 h 12"/>
                    <a:gd name="T2" fmla="*/ 0 w 6"/>
                    <a:gd name="T3" fmla="*/ 6 h 12"/>
                    <a:gd name="T4" fmla="*/ 6 w 6"/>
                    <a:gd name="T5" fmla="*/ 0 h 1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61" name="Freeform 2145"/>
                <p:cNvSpPr>
                  <a:spLocks/>
                </p:cNvSpPr>
                <p:nvPr/>
              </p:nvSpPr>
              <p:spPr bwMode="auto">
                <a:xfrm>
                  <a:off x="2176" y="2164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62" name="Line 2146"/>
                <p:cNvSpPr>
                  <a:spLocks noChangeShapeType="1"/>
                </p:cNvSpPr>
                <p:nvPr/>
              </p:nvSpPr>
              <p:spPr bwMode="auto">
                <a:xfrm>
                  <a:off x="2176" y="2164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63" name="Freeform 2147"/>
                <p:cNvSpPr>
                  <a:spLocks/>
                </p:cNvSpPr>
                <p:nvPr/>
              </p:nvSpPr>
              <p:spPr bwMode="auto">
                <a:xfrm>
                  <a:off x="2176" y="2142"/>
                  <a:ext cx="0" cy="28"/>
                </a:xfrm>
                <a:custGeom>
                  <a:avLst/>
                  <a:gdLst>
                    <a:gd name="T0" fmla="*/ 28 h 28"/>
                    <a:gd name="T1" fmla="*/ 22 h 28"/>
                    <a:gd name="T2" fmla="*/ 17 h 28"/>
                    <a:gd name="T3" fmla="*/ 0 h 28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28">
                      <a:moveTo>
                        <a:pt x="0" y="28"/>
                      </a:moveTo>
                      <a:lnTo>
                        <a:pt x="0" y="22"/>
                      </a:lnTo>
                      <a:lnTo>
                        <a:pt x="0" y="1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64" name="Freeform 2148"/>
                <p:cNvSpPr>
                  <a:spLocks/>
                </p:cNvSpPr>
                <p:nvPr/>
              </p:nvSpPr>
              <p:spPr bwMode="auto">
                <a:xfrm>
                  <a:off x="2176" y="2125"/>
                  <a:ext cx="0" cy="17"/>
                </a:xfrm>
                <a:custGeom>
                  <a:avLst/>
                  <a:gdLst>
                    <a:gd name="T0" fmla="*/ 17 h 17"/>
                    <a:gd name="T1" fmla="*/ 6 h 17"/>
                    <a:gd name="T2" fmla="*/ 0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65" name="Freeform 2149"/>
                <p:cNvSpPr>
                  <a:spLocks/>
                </p:cNvSpPr>
                <p:nvPr/>
              </p:nvSpPr>
              <p:spPr bwMode="auto">
                <a:xfrm>
                  <a:off x="2176" y="2125"/>
                  <a:ext cx="0" cy="28"/>
                </a:xfrm>
                <a:custGeom>
                  <a:avLst/>
                  <a:gdLst>
                    <a:gd name="T0" fmla="*/ 0 h 28"/>
                    <a:gd name="T1" fmla="*/ 6 h 28"/>
                    <a:gd name="T2" fmla="*/ 17 h 28"/>
                    <a:gd name="T3" fmla="*/ 23 h 28"/>
                    <a:gd name="T4" fmla="*/ 28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7"/>
                      </a:lnTo>
                      <a:lnTo>
                        <a:pt x="0" y="23"/>
                      </a:lnTo>
                      <a:lnTo>
                        <a:pt x="0" y="28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66" name="Freeform 2150"/>
                <p:cNvSpPr>
                  <a:spLocks/>
                </p:cNvSpPr>
                <p:nvPr/>
              </p:nvSpPr>
              <p:spPr bwMode="auto">
                <a:xfrm>
                  <a:off x="2176" y="2131"/>
                  <a:ext cx="5" cy="22"/>
                </a:xfrm>
                <a:custGeom>
                  <a:avLst/>
                  <a:gdLst>
                    <a:gd name="T0" fmla="*/ 0 w 5"/>
                    <a:gd name="T1" fmla="*/ 22 h 22"/>
                    <a:gd name="T2" fmla="*/ 0 w 5"/>
                    <a:gd name="T3" fmla="*/ 17 h 22"/>
                    <a:gd name="T4" fmla="*/ 0 w 5"/>
                    <a:gd name="T5" fmla="*/ 11 h 22"/>
                    <a:gd name="T6" fmla="*/ 5 w 5"/>
                    <a:gd name="T7" fmla="*/ 6 h 22"/>
                    <a:gd name="T8" fmla="*/ 5 w 5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22">
                      <a:moveTo>
                        <a:pt x="0" y="22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5" y="6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67" name="Freeform 2151"/>
                <p:cNvSpPr>
                  <a:spLocks/>
                </p:cNvSpPr>
                <p:nvPr/>
              </p:nvSpPr>
              <p:spPr bwMode="auto">
                <a:xfrm>
                  <a:off x="2181" y="2131"/>
                  <a:ext cx="0" cy="33"/>
                </a:xfrm>
                <a:custGeom>
                  <a:avLst/>
                  <a:gdLst>
                    <a:gd name="T0" fmla="*/ 0 h 33"/>
                    <a:gd name="T1" fmla="*/ 6 h 33"/>
                    <a:gd name="T2" fmla="*/ 17 h 33"/>
                    <a:gd name="T3" fmla="*/ 28 h 33"/>
                    <a:gd name="T4" fmla="*/ 33 h 3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3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7"/>
                      </a:lnTo>
                      <a:lnTo>
                        <a:pt x="0" y="28"/>
                      </a:lnTo>
                      <a:lnTo>
                        <a:pt x="0" y="3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68" name="Freeform 2152"/>
                <p:cNvSpPr>
                  <a:spLocks/>
                </p:cNvSpPr>
                <p:nvPr/>
              </p:nvSpPr>
              <p:spPr bwMode="auto">
                <a:xfrm>
                  <a:off x="2181" y="2164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69" name="Line 2153"/>
                <p:cNvSpPr>
                  <a:spLocks noChangeShapeType="1"/>
                </p:cNvSpPr>
                <p:nvPr/>
              </p:nvSpPr>
              <p:spPr bwMode="auto">
                <a:xfrm>
                  <a:off x="2181" y="2175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70" name="Line 2154"/>
                <p:cNvSpPr>
                  <a:spLocks noChangeShapeType="1"/>
                </p:cNvSpPr>
                <p:nvPr/>
              </p:nvSpPr>
              <p:spPr bwMode="auto">
                <a:xfrm>
                  <a:off x="2181" y="2175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71" name="Freeform 2155"/>
                <p:cNvSpPr>
                  <a:spLocks/>
                </p:cNvSpPr>
                <p:nvPr/>
              </p:nvSpPr>
              <p:spPr bwMode="auto">
                <a:xfrm>
                  <a:off x="2181" y="2181"/>
                  <a:ext cx="0" cy="22"/>
                </a:xfrm>
                <a:custGeom>
                  <a:avLst/>
                  <a:gdLst>
                    <a:gd name="T0" fmla="*/ 0 h 22"/>
                    <a:gd name="T1" fmla="*/ 6 h 22"/>
                    <a:gd name="T2" fmla="*/ 11 h 22"/>
                    <a:gd name="T3" fmla="*/ 22 h 22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2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72" name="Freeform 2156"/>
                <p:cNvSpPr>
                  <a:spLocks/>
                </p:cNvSpPr>
                <p:nvPr/>
              </p:nvSpPr>
              <p:spPr bwMode="auto">
                <a:xfrm>
                  <a:off x="2181" y="2175"/>
                  <a:ext cx="6" cy="28"/>
                </a:xfrm>
                <a:custGeom>
                  <a:avLst/>
                  <a:gdLst>
                    <a:gd name="T0" fmla="*/ 0 w 6"/>
                    <a:gd name="T1" fmla="*/ 28 h 28"/>
                    <a:gd name="T2" fmla="*/ 0 w 6"/>
                    <a:gd name="T3" fmla="*/ 23 h 28"/>
                    <a:gd name="T4" fmla="*/ 0 w 6"/>
                    <a:gd name="T5" fmla="*/ 12 h 28"/>
                    <a:gd name="T6" fmla="*/ 6 w 6"/>
                    <a:gd name="T7" fmla="*/ 6 h 28"/>
                    <a:gd name="T8" fmla="*/ 6 w 6"/>
                    <a:gd name="T9" fmla="*/ 0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28">
                      <a:moveTo>
                        <a:pt x="0" y="28"/>
                      </a:moveTo>
                      <a:lnTo>
                        <a:pt x="0" y="23"/>
                      </a:lnTo>
                      <a:lnTo>
                        <a:pt x="0" y="12"/>
                      </a:lnTo>
                      <a:lnTo>
                        <a:pt x="6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73" name="Freeform 2157"/>
                <p:cNvSpPr>
                  <a:spLocks/>
                </p:cNvSpPr>
                <p:nvPr/>
              </p:nvSpPr>
              <p:spPr bwMode="auto">
                <a:xfrm>
                  <a:off x="2187" y="2175"/>
                  <a:ext cx="0" cy="23"/>
                </a:xfrm>
                <a:custGeom>
                  <a:avLst/>
                  <a:gdLst>
                    <a:gd name="T0" fmla="*/ 0 h 23"/>
                    <a:gd name="T1" fmla="*/ 6 h 23"/>
                    <a:gd name="T2" fmla="*/ 12 h 23"/>
                    <a:gd name="T3" fmla="*/ 17 h 23"/>
                    <a:gd name="T4" fmla="*/ 23 h 2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7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74" name="Freeform 2158"/>
                <p:cNvSpPr>
                  <a:spLocks/>
                </p:cNvSpPr>
                <p:nvPr/>
              </p:nvSpPr>
              <p:spPr bwMode="auto">
                <a:xfrm>
                  <a:off x="2187" y="2192"/>
                  <a:ext cx="0" cy="6"/>
                </a:xfrm>
                <a:custGeom>
                  <a:avLst/>
                  <a:gdLst>
                    <a:gd name="T0" fmla="*/ 6 h 6"/>
                    <a:gd name="T1" fmla="*/ 6 h 6"/>
                    <a:gd name="T2" fmla="*/ 0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75" name="Line 2159"/>
                <p:cNvSpPr>
                  <a:spLocks noChangeShapeType="1"/>
                </p:cNvSpPr>
                <p:nvPr/>
              </p:nvSpPr>
              <p:spPr bwMode="auto">
                <a:xfrm>
                  <a:off x="2187" y="2192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76" name="Freeform 2160"/>
                <p:cNvSpPr>
                  <a:spLocks/>
                </p:cNvSpPr>
                <p:nvPr/>
              </p:nvSpPr>
              <p:spPr bwMode="auto">
                <a:xfrm>
                  <a:off x="2187" y="2198"/>
                  <a:ext cx="0" cy="27"/>
                </a:xfrm>
                <a:custGeom>
                  <a:avLst/>
                  <a:gdLst>
                    <a:gd name="T0" fmla="*/ 0 h 27"/>
                    <a:gd name="T1" fmla="*/ 5 h 27"/>
                    <a:gd name="T2" fmla="*/ 16 h 27"/>
                    <a:gd name="T3" fmla="*/ 22 h 27"/>
                    <a:gd name="T4" fmla="*/ 27 h 2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7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0" y="2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77" name="Freeform 2161"/>
                <p:cNvSpPr>
                  <a:spLocks/>
                </p:cNvSpPr>
                <p:nvPr/>
              </p:nvSpPr>
              <p:spPr bwMode="auto">
                <a:xfrm>
                  <a:off x="2187" y="2214"/>
                  <a:ext cx="0" cy="11"/>
                </a:xfrm>
                <a:custGeom>
                  <a:avLst/>
                  <a:gdLst>
                    <a:gd name="T0" fmla="*/ 11 h 11"/>
                    <a:gd name="T1" fmla="*/ 11 h 11"/>
                    <a:gd name="T2" fmla="*/ 6 h 11"/>
                    <a:gd name="T3" fmla="*/ 0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78" name="Freeform 2162"/>
                <p:cNvSpPr>
                  <a:spLocks/>
                </p:cNvSpPr>
                <p:nvPr/>
              </p:nvSpPr>
              <p:spPr bwMode="auto">
                <a:xfrm>
                  <a:off x="2187" y="2214"/>
                  <a:ext cx="5" cy="28"/>
                </a:xfrm>
                <a:custGeom>
                  <a:avLst/>
                  <a:gdLst>
                    <a:gd name="T0" fmla="*/ 0 w 5"/>
                    <a:gd name="T1" fmla="*/ 0 h 28"/>
                    <a:gd name="T2" fmla="*/ 0 w 5"/>
                    <a:gd name="T3" fmla="*/ 6 h 28"/>
                    <a:gd name="T4" fmla="*/ 0 w 5"/>
                    <a:gd name="T5" fmla="*/ 17 h 28"/>
                    <a:gd name="T6" fmla="*/ 5 w 5"/>
                    <a:gd name="T7" fmla="*/ 23 h 28"/>
                    <a:gd name="T8" fmla="*/ 5 w 5"/>
                    <a:gd name="T9" fmla="*/ 28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28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7"/>
                      </a:lnTo>
                      <a:lnTo>
                        <a:pt x="5" y="23"/>
                      </a:lnTo>
                      <a:lnTo>
                        <a:pt x="5" y="28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79" name="Freeform 2163"/>
                <p:cNvSpPr>
                  <a:spLocks/>
                </p:cNvSpPr>
                <p:nvPr/>
              </p:nvSpPr>
              <p:spPr bwMode="auto">
                <a:xfrm>
                  <a:off x="2192" y="2225"/>
                  <a:ext cx="0" cy="17"/>
                </a:xfrm>
                <a:custGeom>
                  <a:avLst/>
                  <a:gdLst>
                    <a:gd name="T0" fmla="*/ 17 h 17"/>
                    <a:gd name="T1" fmla="*/ 17 h 17"/>
                    <a:gd name="T2" fmla="*/ 12 h 17"/>
                    <a:gd name="T3" fmla="*/ 0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80" name="Freeform 2164"/>
                <p:cNvSpPr>
                  <a:spLocks/>
                </p:cNvSpPr>
                <p:nvPr/>
              </p:nvSpPr>
              <p:spPr bwMode="auto">
                <a:xfrm>
                  <a:off x="2192" y="2214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81" name="Freeform 2165"/>
                <p:cNvSpPr>
                  <a:spLocks/>
                </p:cNvSpPr>
                <p:nvPr/>
              </p:nvSpPr>
              <p:spPr bwMode="auto">
                <a:xfrm>
                  <a:off x="2192" y="2214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82" name="Freeform 2166"/>
                <p:cNvSpPr>
                  <a:spLocks/>
                </p:cNvSpPr>
                <p:nvPr/>
              </p:nvSpPr>
              <p:spPr bwMode="auto">
                <a:xfrm>
                  <a:off x="2192" y="2220"/>
                  <a:ext cx="0" cy="17"/>
                </a:xfrm>
                <a:custGeom>
                  <a:avLst/>
                  <a:gdLst>
                    <a:gd name="T0" fmla="*/ 0 h 17"/>
                    <a:gd name="T1" fmla="*/ 11 h 17"/>
                    <a:gd name="T2" fmla="*/ 17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83" name="Freeform 2167"/>
                <p:cNvSpPr>
                  <a:spLocks/>
                </p:cNvSpPr>
                <p:nvPr/>
              </p:nvSpPr>
              <p:spPr bwMode="auto">
                <a:xfrm>
                  <a:off x="2192" y="2225"/>
                  <a:ext cx="0" cy="12"/>
                </a:xfrm>
                <a:custGeom>
                  <a:avLst/>
                  <a:gdLst>
                    <a:gd name="T0" fmla="*/ 12 h 12"/>
                    <a:gd name="T1" fmla="*/ 6 h 12"/>
                    <a:gd name="T2" fmla="*/ 0 h 1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84" name="Freeform 2168"/>
                <p:cNvSpPr>
                  <a:spLocks/>
                </p:cNvSpPr>
                <p:nvPr/>
              </p:nvSpPr>
              <p:spPr bwMode="auto">
                <a:xfrm>
                  <a:off x="2192" y="2214"/>
                  <a:ext cx="6" cy="11"/>
                </a:xfrm>
                <a:custGeom>
                  <a:avLst/>
                  <a:gdLst>
                    <a:gd name="T0" fmla="*/ 0 w 6"/>
                    <a:gd name="T1" fmla="*/ 11 h 11"/>
                    <a:gd name="T2" fmla="*/ 0 w 6"/>
                    <a:gd name="T3" fmla="*/ 6 h 11"/>
                    <a:gd name="T4" fmla="*/ 6 w 6"/>
                    <a:gd name="T5" fmla="*/ 0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85" name="Freeform 2169"/>
                <p:cNvSpPr>
                  <a:spLocks/>
                </p:cNvSpPr>
                <p:nvPr/>
              </p:nvSpPr>
              <p:spPr bwMode="auto">
                <a:xfrm>
                  <a:off x="2198" y="2214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86" name="Freeform 2170"/>
                <p:cNvSpPr>
                  <a:spLocks/>
                </p:cNvSpPr>
                <p:nvPr/>
              </p:nvSpPr>
              <p:spPr bwMode="auto">
                <a:xfrm>
                  <a:off x="2198" y="2220"/>
                  <a:ext cx="0" cy="17"/>
                </a:xfrm>
                <a:custGeom>
                  <a:avLst/>
                  <a:gdLst>
                    <a:gd name="T0" fmla="*/ 0 h 17"/>
                    <a:gd name="T1" fmla="*/ 11 h 17"/>
                    <a:gd name="T2" fmla="*/ 17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87" name="Freeform 2171"/>
                <p:cNvSpPr>
                  <a:spLocks/>
                </p:cNvSpPr>
                <p:nvPr/>
              </p:nvSpPr>
              <p:spPr bwMode="auto">
                <a:xfrm>
                  <a:off x="2198" y="2225"/>
                  <a:ext cx="0" cy="12"/>
                </a:xfrm>
                <a:custGeom>
                  <a:avLst/>
                  <a:gdLst>
                    <a:gd name="T0" fmla="*/ 12 h 12"/>
                    <a:gd name="T1" fmla="*/ 12 h 12"/>
                    <a:gd name="T2" fmla="*/ 6 h 12"/>
                    <a:gd name="T3" fmla="*/ 0 h 12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2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88" name="Freeform 2172"/>
                <p:cNvSpPr>
                  <a:spLocks/>
                </p:cNvSpPr>
                <p:nvPr/>
              </p:nvSpPr>
              <p:spPr bwMode="auto">
                <a:xfrm>
                  <a:off x="2198" y="2225"/>
                  <a:ext cx="0" cy="23"/>
                </a:xfrm>
                <a:custGeom>
                  <a:avLst/>
                  <a:gdLst>
                    <a:gd name="T0" fmla="*/ 0 h 23"/>
                    <a:gd name="T1" fmla="*/ 6 h 23"/>
                    <a:gd name="T2" fmla="*/ 12 h 23"/>
                    <a:gd name="T3" fmla="*/ 17 h 23"/>
                    <a:gd name="T4" fmla="*/ 23 h 2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7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89" name="Freeform 2173"/>
                <p:cNvSpPr>
                  <a:spLocks/>
                </p:cNvSpPr>
                <p:nvPr/>
              </p:nvSpPr>
              <p:spPr bwMode="auto">
                <a:xfrm>
                  <a:off x="2198" y="2237"/>
                  <a:ext cx="0" cy="11"/>
                </a:xfrm>
                <a:custGeom>
                  <a:avLst/>
                  <a:gdLst>
                    <a:gd name="T0" fmla="*/ 11 h 11"/>
                    <a:gd name="T1" fmla="*/ 5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90" name="Freeform 2174"/>
                <p:cNvSpPr>
                  <a:spLocks/>
                </p:cNvSpPr>
                <p:nvPr/>
              </p:nvSpPr>
              <p:spPr bwMode="auto">
                <a:xfrm>
                  <a:off x="2198" y="2214"/>
                  <a:ext cx="5" cy="23"/>
                </a:xfrm>
                <a:custGeom>
                  <a:avLst/>
                  <a:gdLst>
                    <a:gd name="T0" fmla="*/ 0 w 5"/>
                    <a:gd name="T1" fmla="*/ 23 h 23"/>
                    <a:gd name="T2" fmla="*/ 0 w 5"/>
                    <a:gd name="T3" fmla="*/ 11 h 23"/>
                    <a:gd name="T4" fmla="*/ 5 w 5"/>
                    <a:gd name="T5" fmla="*/ 6 h 23"/>
                    <a:gd name="T6" fmla="*/ 5 w 5"/>
                    <a:gd name="T7" fmla="*/ 0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" h="23">
                      <a:moveTo>
                        <a:pt x="0" y="23"/>
                      </a:moveTo>
                      <a:lnTo>
                        <a:pt x="0" y="11"/>
                      </a:lnTo>
                      <a:lnTo>
                        <a:pt x="5" y="6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91" name="Freeform 2175"/>
                <p:cNvSpPr>
                  <a:spLocks/>
                </p:cNvSpPr>
                <p:nvPr/>
              </p:nvSpPr>
              <p:spPr bwMode="auto">
                <a:xfrm>
                  <a:off x="2203" y="2214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92" name="Line 2176"/>
                <p:cNvSpPr>
                  <a:spLocks noChangeShapeType="1"/>
                </p:cNvSpPr>
                <p:nvPr/>
              </p:nvSpPr>
              <p:spPr bwMode="auto">
                <a:xfrm>
                  <a:off x="2203" y="2225"/>
                  <a:ext cx="1" cy="12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93" name="Freeform 2177"/>
                <p:cNvSpPr>
                  <a:spLocks/>
                </p:cNvSpPr>
                <p:nvPr/>
              </p:nvSpPr>
              <p:spPr bwMode="auto">
                <a:xfrm>
                  <a:off x="2203" y="2237"/>
                  <a:ext cx="0" cy="16"/>
                </a:xfrm>
                <a:custGeom>
                  <a:avLst/>
                  <a:gdLst>
                    <a:gd name="T0" fmla="*/ 0 h 16"/>
                    <a:gd name="T1" fmla="*/ 11 h 16"/>
                    <a:gd name="T2" fmla="*/ 16 h 1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6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94" name="Freeform 2178"/>
                <p:cNvSpPr>
                  <a:spLocks/>
                </p:cNvSpPr>
                <p:nvPr/>
              </p:nvSpPr>
              <p:spPr bwMode="auto">
                <a:xfrm>
                  <a:off x="2203" y="2242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95" name="Line 2179"/>
                <p:cNvSpPr>
                  <a:spLocks noChangeShapeType="1"/>
                </p:cNvSpPr>
                <p:nvPr/>
              </p:nvSpPr>
              <p:spPr bwMode="auto">
                <a:xfrm flipV="1">
                  <a:off x="2203" y="2237"/>
                  <a:ext cx="1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96" name="Freeform 2180"/>
                <p:cNvSpPr>
                  <a:spLocks/>
                </p:cNvSpPr>
                <p:nvPr/>
              </p:nvSpPr>
              <p:spPr bwMode="auto">
                <a:xfrm>
                  <a:off x="2203" y="2225"/>
                  <a:ext cx="6" cy="12"/>
                </a:xfrm>
                <a:custGeom>
                  <a:avLst/>
                  <a:gdLst>
                    <a:gd name="T0" fmla="*/ 0 w 6"/>
                    <a:gd name="T1" fmla="*/ 12 h 12"/>
                    <a:gd name="T2" fmla="*/ 0 w 6"/>
                    <a:gd name="T3" fmla="*/ 6 h 12"/>
                    <a:gd name="T4" fmla="*/ 6 w 6"/>
                    <a:gd name="T5" fmla="*/ 0 h 1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97" name="Freeform 2181"/>
                <p:cNvSpPr>
                  <a:spLocks/>
                </p:cNvSpPr>
                <p:nvPr/>
              </p:nvSpPr>
              <p:spPr bwMode="auto">
                <a:xfrm>
                  <a:off x="2209" y="2225"/>
                  <a:ext cx="0" cy="12"/>
                </a:xfrm>
                <a:custGeom>
                  <a:avLst/>
                  <a:gdLst>
                    <a:gd name="T0" fmla="*/ 0 h 12"/>
                    <a:gd name="T1" fmla="*/ 6 h 12"/>
                    <a:gd name="T2" fmla="*/ 12 h 1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98" name="Line 2182"/>
                <p:cNvSpPr>
                  <a:spLocks noChangeShapeType="1"/>
                </p:cNvSpPr>
                <p:nvPr/>
              </p:nvSpPr>
              <p:spPr bwMode="auto">
                <a:xfrm>
                  <a:off x="2209" y="2237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99" name="Freeform 2183"/>
                <p:cNvSpPr>
                  <a:spLocks/>
                </p:cNvSpPr>
                <p:nvPr/>
              </p:nvSpPr>
              <p:spPr bwMode="auto">
                <a:xfrm>
                  <a:off x="2209" y="2237"/>
                  <a:ext cx="0" cy="16"/>
                </a:xfrm>
                <a:custGeom>
                  <a:avLst/>
                  <a:gdLst>
                    <a:gd name="T0" fmla="*/ 0 h 16"/>
                    <a:gd name="T1" fmla="*/ 5 h 16"/>
                    <a:gd name="T2" fmla="*/ 11 h 16"/>
                    <a:gd name="T3" fmla="*/ 16 h 16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6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00" name="Freeform 2184"/>
                <p:cNvSpPr>
                  <a:spLocks/>
                </p:cNvSpPr>
                <p:nvPr/>
              </p:nvSpPr>
              <p:spPr bwMode="auto">
                <a:xfrm>
                  <a:off x="2209" y="2225"/>
                  <a:ext cx="0" cy="28"/>
                </a:xfrm>
                <a:custGeom>
                  <a:avLst/>
                  <a:gdLst>
                    <a:gd name="T0" fmla="*/ 28 h 28"/>
                    <a:gd name="T1" fmla="*/ 23 h 28"/>
                    <a:gd name="T2" fmla="*/ 17 h 28"/>
                    <a:gd name="T3" fmla="*/ 6 h 28"/>
                    <a:gd name="T4" fmla="*/ 0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28"/>
                      </a:moveTo>
                      <a:lnTo>
                        <a:pt x="0" y="23"/>
                      </a:lnTo>
                      <a:lnTo>
                        <a:pt x="0" y="17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01" name="Freeform 2185"/>
                <p:cNvSpPr>
                  <a:spLocks/>
                </p:cNvSpPr>
                <p:nvPr/>
              </p:nvSpPr>
              <p:spPr bwMode="auto">
                <a:xfrm>
                  <a:off x="2209" y="2225"/>
                  <a:ext cx="0" cy="12"/>
                </a:xfrm>
                <a:custGeom>
                  <a:avLst/>
                  <a:gdLst>
                    <a:gd name="T0" fmla="*/ 0 h 12"/>
                    <a:gd name="T1" fmla="*/ 0 h 12"/>
                    <a:gd name="T2" fmla="*/ 6 h 12"/>
                    <a:gd name="T3" fmla="*/ 12 h 12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02" name="Freeform 2186"/>
                <p:cNvSpPr>
                  <a:spLocks/>
                </p:cNvSpPr>
                <p:nvPr/>
              </p:nvSpPr>
              <p:spPr bwMode="auto">
                <a:xfrm>
                  <a:off x="2209" y="2225"/>
                  <a:ext cx="5" cy="12"/>
                </a:xfrm>
                <a:custGeom>
                  <a:avLst/>
                  <a:gdLst>
                    <a:gd name="T0" fmla="*/ 0 w 5"/>
                    <a:gd name="T1" fmla="*/ 12 h 12"/>
                    <a:gd name="T2" fmla="*/ 0 w 5"/>
                    <a:gd name="T3" fmla="*/ 6 h 12"/>
                    <a:gd name="T4" fmla="*/ 5 w 5"/>
                    <a:gd name="T5" fmla="*/ 0 h 1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03" name="Freeform 2187"/>
                <p:cNvSpPr>
                  <a:spLocks/>
                </p:cNvSpPr>
                <p:nvPr/>
              </p:nvSpPr>
              <p:spPr bwMode="auto">
                <a:xfrm>
                  <a:off x="2214" y="2225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04" name="Line 2188"/>
                <p:cNvSpPr>
                  <a:spLocks noChangeShapeType="1"/>
                </p:cNvSpPr>
                <p:nvPr/>
              </p:nvSpPr>
              <p:spPr bwMode="auto">
                <a:xfrm>
                  <a:off x="2214" y="2231"/>
                  <a:ext cx="1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05" name="Line 2189"/>
                <p:cNvSpPr>
                  <a:spLocks noChangeShapeType="1"/>
                </p:cNvSpPr>
                <p:nvPr/>
              </p:nvSpPr>
              <p:spPr bwMode="auto">
                <a:xfrm>
                  <a:off x="2214" y="2237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06" name="Line 2190"/>
                <p:cNvSpPr>
                  <a:spLocks noChangeShapeType="1"/>
                </p:cNvSpPr>
                <p:nvPr/>
              </p:nvSpPr>
              <p:spPr bwMode="auto">
                <a:xfrm>
                  <a:off x="2214" y="2237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07" name="Freeform 2191"/>
                <p:cNvSpPr>
                  <a:spLocks/>
                </p:cNvSpPr>
                <p:nvPr/>
              </p:nvSpPr>
              <p:spPr bwMode="auto">
                <a:xfrm>
                  <a:off x="2214" y="2231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08" name="Freeform 2192"/>
                <p:cNvSpPr>
                  <a:spLocks/>
                </p:cNvSpPr>
                <p:nvPr/>
              </p:nvSpPr>
              <p:spPr bwMode="auto">
                <a:xfrm>
                  <a:off x="2214" y="2231"/>
                  <a:ext cx="6" cy="17"/>
                </a:xfrm>
                <a:custGeom>
                  <a:avLst/>
                  <a:gdLst>
                    <a:gd name="T0" fmla="*/ 0 w 6"/>
                    <a:gd name="T1" fmla="*/ 0 h 17"/>
                    <a:gd name="T2" fmla="*/ 0 w 6"/>
                    <a:gd name="T3" fmla="*/ 6 h 17"/>
                    <a:gd name="T4" fmla="*/ 0 w 6"/>
                    <a:gd name="T5" fmla="*/ 11 h 17"/>
                    <a:gd name="T6" fmla="*/ 6 w 6"/>
                    <a:gd name="T7" fmla="*/ 17 h 1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" h="17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6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09" name="Freeform 2193"/>
                <p:cNvSpPr>
                  <a:spLocks/>
                </p:cNvSpPr>
                <p:nvPr/>
              </p:nvSpPr>
              <p:spPr bwMode="auto">
                <a:xfrm>
                  <a:off x="2220" y="2231"/>
                  <a:ext cx="0" cy="17"/>
                </a:xfrm>
                <a:custGeom>
                  <a:avLst/>
                  <a:gdLst>
                    <a:gd name="T0" fmla="*/ 17 h 17"/>
                    <a:gd name="T1" fmla="*/ 17 h 17"/>
                    <a:gd name="T2" fmla="*/ 11 h 17"/>
                    <a:gd name="T3" fmla="*/ 0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10" name="Line 2194"/>
                <p:cNvSpPr>
                  <a:spLocks noChangeShapeType="1"/>
                </p:cNvSpPr>
                <p:nvPr/>
              </p:nvSpPr>
              <p:spPr bwMode="auto">
                <a:xfrm>
                  <a:off x="2220" y="2231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11" name="Freeform 2195"/>
                <p:cNvSpPr>
                  <a:spLocks/>
                </p:cNvSpPr>
                <p:nvPr/>
              </p:nvSpPr>
              <p:spPr bwMode="auto">
                <a:xfrm>
                  <a:off x="2220" y="2231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12" name="Line 2196"/>
                <p:cNvSpPr>
                  <a:spLocks noChangeShapeType="1"/>
                </p:cNvSpPr>
                <p:nvPr/>
              </p:nvSpPr>
              <p:spPr bwMode="auto">
                <a:xfrm>
                  <a:off x="2220" y="2242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13" name="Freeform 2197"/>
                <p:cNvSpPr>
                  <a:spLocks/>
                </p:cNvSpPr>
                <p:nvPr/>
              </p:nvSpPr>
              <p:spPr bwMode="auto">
                <a:xfrm>
                  <a:off x="2220" y="2214"/>
                  <a:ext cx="0" cy="34"/>
                </a:xfrm>
                <a:custGeom>
                  <a:avLst/>
                  <a:gdLst>
                    <a:gd name="T0" fmla="*/ 34 h 34"/>
                    <a:gd name="T1" fmla="*/ 28 h 34"/>
                    <a:gd name="T2" fmla="*/ 17 h 34"/>
                    <a:gd name="T3" fmla="*/ 6 h 34"/>
                    <a:gd name="T4" fmla="*/ 0 h 34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34">
                      <a:moveTo>
                        <a:pt x="0" y="34"/>
                      </a:moveTo>
                      <a:lnTo>
                        <a:pt x="0" y="28"/>
                      </a:lnTo>
                      <a:lnTo>
                        <a:pt x="0" y="17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14" name="Freeform 2198"/>
                <p:cNvSpPr>
                  <a:spLocks/>
                </p:cNvSpPr>
                <p:nvPr/>
              </p:nvSpPr>
              <p:spPr bwMode="auto">
                <a:xfrm>
                  <a:off x="2220" y="2214"/>
                  <a:ext cx="5" cy="6"/>
                </a:xfrm>
                <a:custGeom>
                  <a:avLst/>
                  <a:gdLst>
                    <a:gd name="T0" fmla="*/ 0 w 5"/>
                    <a:gd name="T1" fmla="*/ 0 h 6"/>
                    <a:gd name="T2" fmla="*/ 0 w 5"/>
                    <a:gd name="T3" fmla="*/ 0 h 6"/>
                    <a:gd name="T4" fmla="*/ 5 w 5"/>
                    <a:gd name="T5" fmla="*/ 6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15" name="Line 2199"/>
                <p:cNvSpPr>
                  <a:spLocks noChangeShapeType="1"/>
                </p:cNvSpPr>
                <p:nvPr/>
              </p:nvSpPr>
              <p:spPr bwMode="auto">
                <a:xfrm>
                  <a:off x="2225" y="2220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16" name="Freeform 2200"/>
                <p:cNvSpPr>
                  <a:spLocks/>
                </p:cNvSpPr>
                <p:nvPr/>
              </p:nvSpPr>
              <p:spPr bwMode="auto">
                <a:xfrm>
                  <a:off x="2225" y="2220"/>
                  <a:ext cx="0" cy="22"/>
                </a:xfrm>
                <a:custGeom>
                  <a:avLst/>
                  <a:gdLst>
                    <a:gd name="T0" fmla="*/ 0 h 22"/>
                    <a:gd name="T1" fmla="*/ 5 h 22"/>
                    <a:gd name="T2" fmla="*/ 11 h 22"/>
                    <a:gd name="T3" fmla="*/ 17 h 22"/>
                    <a:gd name="T4" fmla="*/ 22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5545" name="Group 2402"/>
              <p:cNvGrpSpPr>
                <a:grpSpLocks/>
              </p:cNvGrpSpPr>
              <p:nvPr/>
            </p:nvGrpSpPr>
            <p:grpSpPr bwMode="auto">
              <a:xfrm>
                <a:off x="2225" y="1953"/>
                <a:ext cx="183" cy="306"/>
                <a:chOff x="2225" y="1953"/>
                <a:chExt cx="183" cy="306"/>
              </a:xfrm>
            </p:grpSpPr>
            <p:sp>
              <p:nvSpPr>
                <p:cNvPr id="6417" name="Freeform 2202"/>
                <p:cNvSpPr>
                  <a:spLocks/>
                </p:cNvSpPr>
                <p:nvPr/>
              </p:nvSpPr>
              <p:spPr bwMode="auto">
                <a:xfrm>
                  <a:off x="2225" y="2231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18" name="Freeform 2203"/>
                <p:cNvSpPr>
                  <a:spLocks/>
                </p:cNvSpPr>
                <p:nvPr/>
              </p:nvSpPr>
              <p:spPr bwMode="auto">
                <a:xfrm>
                  <a:off x="2225" y="2220"/>
                  <a:ext cx="0" cy="11"/>
                </a:xfrm>
                <a:custGeom>
                  <a:avLst/>
                  <a:gdLst>
                    <a:gd name="T0" fmla="*/ 11 h 11"/>
                    <a:gd name="T1" fmla="*/ 5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19" name="Freeform 2204"/>
                <p:cNvSpPr>
                  <a:spLocks/>
                </p:cNvSpPr>
                <p:nvPr/>
              </p:nvSpPr>
              <p:spPr bwMode="auto">
                <a:xfrm>
                  <a:off x="2225" y="2220"/>
                  <a:ext cx="0" cy="22"/>
                </a:xfrm>
                <a:custGeom>
                  <a:avLst/>
                  <a:gdLst>
                    <a:gd name="T0" fmla="*/ 0 h 22"/>
                    <a:gd name="T1" fmla="*/ 5 h 22"/>
                    <a:gd name="T2" fmla="*/ 11 h 22"/>
                    <a:gd name="T3" fmla="*/ 17 h 22"/>
                    <a:gd name="T4" fmla="*/ 22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20" name="Freeform 2205"/>
                <p:cNvSpPr>
                  <a:spLocks/>
                </p:cNvSpPr>
                <p:nvPr/>
              </p:nvSpPr>
              <p:spPr bwMode="auto">
                <a:xfrm>
                  <a:off x="2225" y="2225"/>
                  <a:ext cx="6" cy="17"/>
                </a:xfrm>
                <a:custGeom>
                  <a:avLst/>
                  <a:gdLst>
                    <a:gd name="T0" fmla="*/ 0 w 6"/>
                    <a:gd name="T1" fmla="*/ 17 h 17"/>
                    <a:gd name="T2" fmla="*/ 0 w 6"/>
                    <a:gd name="T3" fmla="*/ 17 h 17"/>
                    <a:gd name="T4" fmla="*/ 0 w 6"/>
                    <a:gd name="T5" fmla="*/ 6 h 17"/>
                    <a:gd name="T6" fmla="*/ 6 w 6"/>
                    <a:gd name="T7" fmla="*/ 0 h 1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" h="17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21" name="Freeform 2206"/>
                <p:cNvSpPr>
                  <a:spLocks/>
                </p:cNvSpPr>
                <p:nvPr/>
              </p:nvSpPr>
              <p:spPr bwMode="auto">
                <a:xfrm>
                  <a:off x="2231" y="2225"/>
                  <a:ext cx="0" cy="23"/>
                </a:xfrm>
                <a:custGeom>
                  <a:avLst/>
                  <a:gdLst>
                    <a:gd name="T0" fmla="*/ 0 h 23"/>
                    <a:gd name="T1" fmla="*/ 6 h 23"/>
                    <a:gd name="T2" fmla="*/ 12 h 23"/>
                    <a:gd name="T3" fmla="*/ 17 h 23"/>
                    <a:gd name="T4" fmla="*/ 23 h 2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7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22" name="Freeform 2207"/>
                <p:cNvSpPr>
                  <a:spLocks/>
                </p:cNvSpPr>
                <p:nvPr/>
              </p:nvSpPr>
              <p:spPr bwMode="auto">
                <a:xfrm>
                  <a:off x="2231" y="2237"/>
                  <a:ext cx="0" cy="11"/>
                </a:xfrm>
                <a:custGeom>
                  <a:avLst/>
                  <a:gdLst>
                    <a:gd name="T0" fmla="*/ 11 h 11"/>
                    <a:gd name="T1" fmla="*/ 5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23" name="Freeform 2208"/>
                <p:cNvSpPr>
                  <a:spLocks/>
                </p:cNvSpPr>
                <p:nvPr/>
              </p:nvSpPr>
              <p:spPr bwMode="auto">
                <a:xfrm>
                  <a:off x="2231" y="2225"/>
                  <a:ext cx="0" cy="12"/>
                </a:xfrm>
                <a:custGeom>
                  <a:avLst/>
                  <a:gdLst>
                    <a:gd name="T0" fmla="*/ 12 h 12"/>
                    <a:gd name="T1" fmla="*/ 6 h 12"/>
                    <a:gd name="T2" fmla="*/ 0 h 1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24" name="Freeform 2209"/>
                <p:cNvSpPr>
                  <a:spLocks/>
                </p:cNvSpPr>
                <p:nvPr/>
              </p:nvSpPr>
              <p:spPr bwMode="auto">
                <a:xfrm>
                  <a:off x="2231" y="2225"/>
                  <a:ext cx="0" cy="17"/>
                </a:xfrm>
                <a:custGeom>
                  <a:avLst/>
                  <a:gdLst>
                    <a:gd name="T0" fmla="*/ 0 h 17"/>
                    <a:gd name="T1" fmla="*/ 0 h 17"/>
                    <a:gd name="T2" fmla="*/ 6 h 17"/>
                    <a:gd name="T3" fmla="*/ 17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25" name="Line 2210"/>
                <p:cNvSpPr>
                  <a:spLocks noChangeShapeType="1"/>
                </p:cNvSpPr>
                <p:nvPr/>
              </p:nvSpPr>
              <p:spPr bwMode="auto">
                <a:xfrm>
                  <a:off x="2231" y="2242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26" name="Freeform 2211"/>
                <p:cNvSpPr>
                  <a:spLocks/>
                </p:cNvSpPr>
                <p:nvPr/>
              </p:nvSpPr>
              <p:spPr bwMode="auto">
                <a:xfrm>
                  <a:off x="2231" y="2231"/>
                  <a:ext cx="6" cy="11"/>
                </a:xfrm>
                <a:custGeom>
                  <a:avLst/>
                  <a:gdLst>
                    <a:gd name="T0" fmla="*/ 0 w 6"/>
                    <a:gd name="T1" fmla="*/ 11 h 11"/>
                    <a:gd name="T2" fmla="*/ 0 w 6"/>
                    <a:gd name="T3" fmla="*/ 6 h 11"/>
                    <a:gd name="T4" fmla="*/ 6 w 6"/>
                    <a:gd name="T5" fmla="*/ 0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27" name="Freeform 2212"/>
                <p:cNvSpPr>
                  <a:spLocks/>
                </p:cNvSpPr>
                <p:nvPr/>
              </p:nvSpPr>
              <p:spPr bwMode="auto">
                <a:xfrm>
                  <a:off x="2237" y="2231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28" name="Line 2213"/>
                <p:cNvSpPr>
                  <a:spLocks noChangeShapeType="1"/>
                </p:cNvSpPr>
                <p:nvPr/>
              </p:nvSpPr>
              <p:spPr bwMode="auto">
                <a:xfrm>
                  <a:off x="2237" y="2242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29" name="Freeform 2214"/>
                <p:cNvSpPr>
                  <a:spLocks/>
                </p:cNvSpPr>
                <p:nvPr/>
              </p:nvSpPr>
              <p:spPr bwMode="auto">
                <a:xfrm>
                  <a:off x="2237" y="2231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30" name="Line 2215"/>
                <p:cNvSpPr>
                  <a:spLocks noChangeShapeType="1"/>
                </p:cNvSpPr>
                <p:nvPr/>
              </p:nvSpPr>
              <p:spPr bwMode="auto">
                <a:xfrm flipV="1">
                  <a:off x="2237" y="2225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31" name="Line 2216"/>
                <p:cNvSpPr>
                  <a:spLocks noChangeShapeType="1"/>
                </p:cNvSpPr>
                <p:nvPr/>
              </p:nvSpPr>
              <p:spPr bwMode="auto">
                <a:xfrm>
                  <a:off x="2237" y="2225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32" name="Freeform 2217"/>
                <p:cNvSpPr>
                  <a:spLocks/>
                </p:cNvSpPr>
                <p:nvPr/>
              </p:nvSpPr>
              <p:spPr bwMode="auto">
                <a:xfrm>
                  <a:off x="2237" y="2225"/>
                  <a:ext cx="5" cy="17"/>
                </a:xfrm>
                <a:custGeom>
                  <a:avLst/>
                  <a:gdLst>
                    <a:gd name="T0" fmla="*/ 0 w 5"/>
                    <a:gd name="T1" fmla="*/ 0 h 17"/>
                    <a:gd name="T2" fmla="*/ 0 w 5"/>
                    <a:gd name="T3" fmla="*/ 6 h 17"/>
                    <a:gd name="T4" fmla="*/ 5 w 5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17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5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33" name="Line 2218"/>
                <p:cNvSpPr>
                  <a:spLocks noChangeShapeType="1"/>
                </p:cNvSpPr>
                <p:nvPr/>
              </p:nvSpPr>
              <p:spPr bwMode="auto">
                <a:xfrm>
                  <a:off x="2242" y="2242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34" name="Freeform 2219"/>
                <p:cNvSpPr>
                  <a:spLocks/>
                </p:cNvSpPr>
                <p:nvPr/>
              </p:nvSpPr>
              <p:spPr bwMode="auto">
                <a:xfrm>
                  <a:off x="2242" y="2237"/>
                  <a:ext cx="0" cy="11"/>
                </a:xfrm>
                <a:custGeom>
                  <a:avLst/>
                  <a:gdLst>
                    <a:gd name="T0" fmla="*/ 11 h 11"/>
                    <a:gd name="T1" fmla="*/ 5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35" name="Line 2220"/>
                <p:cNvSpPr>
                  <a:spLocks noChangeShapeType="1"/>
                </p:cNvSpPr>
                <p:nvPr/>
              </p:nvSpPr>
              <p:spPr bwMode="auto">
                <a:xfrm flipV="1">
                  <a:off x="2242" y="2231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36" name="Line 2221"/>
                <p:cNvSpPr>
                  <a:spLocks noChangeShapeType="1"/>
                </p:cNvSpPr>
                <p:nvPr/>
              </p:nvSpPr>
              <p:spPr bwMode="auto">
                <a:xfrm>
                  <a:off x="2242" y="2231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37" name="Freeform 2222"/>
                <p:cNvSpPr>
                  <a:spLocks/>
                </p:cNvSpPr>
                <p:nvPr/>
              </p:nvSpPr>
              <p:spPr bwMode="auto">
                <a:xfrm>
                  <a:off x="2242" y="2231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38" name="Freeform 2223"/>
                <p:cNvSpPr>
                  <a:spLocks/>
                </p:cNvSpPr>
                <p:nvPr/>
              </p:nvSpPr>
              <p:spPr bwMode="auto">
                <a:xfrm>
                  <a:off x="2242" y="2225"/>
                  <a:ext cx="6" cy="17"/>
                </a:xfrm>
                <a:custGeom>
                  <a:avLst/>
                  <a:gdLst>
                    <a:gd name="T0" fmla="*/ 0 w 6"/>
                    <a:gd name="T1" fmla="*/ 17 h 17"/>
                    <a:gd name="T2" fmla="*/ 0 w 6"/>
                    <a:gd name="T3" fmla="*/ 12 h 17"/>
                    <a:gd name="T4" fmla="*/ 0 w 6"/>
                    <a:gd name="T5" fmla="*/ 6 h 17"/>
                    <a:gd name="T6" fmla="*/ 6 w 6"/>
                    <a:gd name="T7" fmla="*/ 0 h 1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" h="17">
                      <a:moveTo>
                        <a:pt x="0" y="17"/>
                      </a:move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39" name="Freeform 2224"/>
                <p:cNvSpPr>
                  <a:spLocks/>
                </p:cNvSpPr>
                <p:nvPr/>
              </p:nvSpPr>
              <p:spPr bwMode="auto">
                <a:xfrm>
                  <a:off x="2248" y="2225"/>
                  <a:ext cx="0" cy="23"/>
                </a:xfrm>
                <a:custGeom>
                  <a:avLst/>
                  <a:gdLst>
                    <a:gd name="T0" fmla="*/ 0 h 23"/>
                    <a:gd name="T1" fmla="*/ 6 h 23"/>
                    <a:gd name="T2" fmla="*/ 12 h 23"/>
                    <a:gd name="T3" fmla="*/ 17 h 23"/>
                    <a:gd name="T4" fmla="*/ 23 h 2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7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40" name="Freeform 2225"/>
                <p:cNvSpPr>
                  <a:spLocks/>
                </p:cNvSpPr>
                <p:nvPr/>
              </p:nvSpPr>
              <p:spPr bwMode="auto">
                <a:xfrm>
                  <a:off x="2248" y="2231"/>
                  <a:ext cx="0" cy="17"/>
                </a:xfrm>
                <a:custGeom>
                  <a:avLst/>
                  <a:gdLst>
                    <a:gd name="T0" fmla="*/ 17 h 17"/>
                    <a:gd name="T1" fmla="*/ 17 h 17"/>
                    <a:gd name="T2" fmla="*/ 11 h 17"/>
                    <a:gd name="T3" fmla="*/ 6 h 17"/>
                    <a:gd name="T4" fmla="*/ 0 h 1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41" name="Freeform 2226"/>
                <p:cNvSpPr>
                  <a:spLocks/>
                </p:cNvSpPr>
                <p:nvPr/>
              </p:nvSpPr>
              <p:spPr bwMode="auto">
                <a:xfrm>
                  <a:off x="2248" y="2231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42" name="Freeform 2227"/>
                <p:cNvSpPr>
                  <a:spLocks/>
                </p:cNvSpPr>
                <p:nvPr/>
              </p:nvSpPr>
              <p:spPr bwMode="auto">
                <a:xfrm>
                  <a:off x="2248" y="2231"/>
                  <a:ext cx="0" cy="6"/>
                </a:xfrm>
                <a:custGeom>
                  <a:avLst/>
                  <a:gdLst>
                    <a:gd name="T0" fmla="*/ 6 h 6"/>
                    <a:gd name="T1" fmla="*/ 6 h 6"/>
                    <a:gd name="T2" fmla="*/ 0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43" name="Line 2228"/>
                <p:cNvSpPr>
                  <a:spLocks noChangeShapeType="1"/>
                </p:cNvSpPr>
                <p:nvPr/>
              </p:nvSpPr>
              <p:spPr bwMode="auto">
                <a:xfrm>
                  <a:off x="2248" y="2231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44" name="Freeform 2229"/>
                <p:cNvSpPr>
                  <a:spLocks/>
                </p:cNvSpPr>
                <p:nvPr/>
              </p:nvSpPr>
              <p:spPr bwMode="auto">
                <a:xfrm>
                  <a:off x="2248" y="2231"/>
                  <a:ext cx="5" cy="6"/>
                </a:xfrm>
                <a:custGeom>
                  <a:avLst/>
                  <a:gdLst>
                    <a:gd name="T0" fmla="*/ 0 w 5"/>
                    <a:gd name="T1" fmla="*/ 0 h 6"/>
                    <a:gd name="T2" fmla="*/ 0 w 5"/>
                    <a:gd name="T3" fmla="*/ 0 h 6"/>
                    <a:gd name="T4" fmla="*/ 5 w 5"/>
                    <a:gd name="T5" fmla="*/ 6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45" name="Line 2230"/>
                <p:cNvSpPr>
                  <a:spLocks noChangeShapeType="1"/>
                </p:cNvSpPr>
                <p:nvPr/>
              </p:nvSpPr>
              <p:spPr bwMode="auto">
                <a:xfrm>
                  <a:off x="2253" y="2237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46" name="Freeform 2231"/>
                <p:cNvSpPr>
                  <a:spLocks/>
                </p:cNvSpPr>
                <p:nvPr/>
              </p:nvSpPr>
              <p:spPr bwMode="auto">
                <a:xfrm>
                  <a:off x="2253" y="2237"/>
                  <a:ext cx="0" cy="16"/>
                </a:xfrm>
                <a:custGeom>
                  <a:avLst/>
                  <a:gdLst>
                    <a:gd name="T0" fmla="*/ 0 h 16"/>
                    <a:gd name="T1" fmla="*/ 11 h 16"/>
                    <a:gd name="T2" fmla="*/ 16 h 1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6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47" name="Freeform 2232"/>
                <p:cNvSpPr>
                  <a:spLocks/>
                </p:cNvSpPr>
                <p:nvPr/>
              </p:nvSpPr>
              <p:spPr bwMode="auto">
                <a:xfrm>
                  <a:off x="2253" y="2242"/>
                  <a:ext cx="0" cy="11"/>
                </a:xfrm>
                <a:custGeom>
                  <a:avLst/>
                  <a:gdLst>
                    <a:gd name="T0" fmla="*/ 11 h 11"/>
                    <a:gd name="T1" fmla="*/ 11 h 11"/>
                    <a:gd name="T2" fmla="*/ 6 h 11"/>
                    <a:gd name="T3" fmla="*/ 0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48" name="Freeform 2233"/>
                <p:cNvSpPr>
                  <a:spLocks/>
                </p:cNvSpPr>
                <p:nvPr/>
              </p:nvSpPr>
              <p:spPr bwMode="auto">
                <a:xfrm>
                  <a:off x="2253" y="2242"/>
                  <a:ext cx="0" cy="17"/>
                </a:xfrm>
                <a:custGeom>
                  <a:avLst/>
                  <a:gdLst>
                    <a:gd name="T0" fmla="*/ 0 h 17"/>
                    <a:gd name="T1" fmla="*/ 6 h 17"/>
                    <a:gd name="T2" fmla="*/ 11 h 17"/>
                    <a:gd name="T3" fmla="*/ 17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49" name="Freeform 2234"/>
                <p:cNvSpPr>
                  <a:spLocks/>
                </p:cNvSpPr>
                <p:nvPr/>
              </p:nvSpPr>
              <p:spPr bwMode="auto">
                <a:xfrm>
                  <a:off x="2253" y="2242"/>
                  <a:ext cx="0" cy="17"/>
                </a:xfrm>
                <a:custGeom>
                  <a:avLst/>
                  <a:gdLst>
                    <a:gd name="T0" fmla="*/ 17 h 17"/>
                    <a:gd name="T1" fmla="*/ 17 h 17"/>
                    <a:gd name="T2" fmla="*/ 11 h 17"/>
                    <a:gd name="T3" fmla="*/ 6 h 17"/>
                    <a:gd name="T4" fmla="*/ 0 h 1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50" name="Freeform 2235"/>
                <p:cNvSpPr>
                  <a:spLocks/>
                </p:cNvSpPr>
                <p:nvPr/>
              </p:nvSpPr>
              <p:spPr bwMode="auto">
                <a:xfrm>
                  <a:off x="2253" y="2242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51" name="Freeform 2236"/>
                <p:cNvSpPr>
                  <a:spLocks/>
                </p:cNvSpPr>
                <p:nvPr/>
              </p:nvSpPr>
              <p:spPr bwMode="auto">
                <a:xfrm>
                  <a:off x="2259" y="2237"/>
                  <a:ext cx="0" cy="11"/>
                </a:xfrm>
                <a:custGeom>
                  <a:avLst/>
                  <a:gdLst>
                    <a:gd name="T0" fmla="*/ 11 h 11"/>
                    <a:gd name="T1" fmla="*/ 5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52" name="Line 2237"/>
                <p:cNvSpPr>
                  <a:spLocks noChangeShapeType="1"/>
                </p:cNvSpPr>
                <p:nvPr/>
              </p:nvSpPr>
              <p:spPr bwMode="auto">
                <a:xfrm flipV="1">
                  <a:off x="2259" y="2231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53" name="Line 2238"/>
                <p:cNvSpPr>
                  <a:spLocks noChangeShapeType="1"/>
                </p:cNvSpPr>
                <p:nvPr/>
              </p:nvSpPr>
              <p:spPr bwMode="auto">
                <a:xfrm flipV="1">
                  <a:off x="2259" y="2225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54" name="Freeform 2239"/>
                <p:cNvSpPr>
                  <a:spLocks/>
                </p:cNvSpPr>
                <p:nvPr/>
              </p:nvSpPr>
              <p:spPr bwMode="auto">
                <a:xfrm>
                  <a:off x="2259" y="2225"/>
                  <a:ext cx="0" cy="12"/>
                </a:xfrm>
                <a:custGeom>
                  <a:avLst/>
                  <a:gdLst>
                    <a:gd name="T0" fmla="*/ 0 h 12"/>
                    <a:gd name="T1" fmla="*/ 6 h 12"/>
                    <a:gd name="T2" fmla="*/ 12 h 1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55" name="Line 2240"/>
                <p:cNvSpPr>
                  <a:spLocks noChangeShapeType="1"/>
                </p:cNvSpPr>
                <p:nvPr/>
              </p:nvSpPr>
              <p:spPr bwMode="auto">
                <a:xfrm>
                  <a:off x="2259" y="2237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56" name="Freeform 2241"/>
                <p:cNvSpPr>
                  <a:spLocks/>
                </p:cNvSpPr>
                <p:nvPr/>
              </p:nvSpPr>
              <p:spPr bwMode="auto">
                <a:xfrm>
                  <a:off x="2259" y="2237"/>
                  <a:ext cx="5" cy="5"/>
                </a:xfrm>
                <a:custGeom>
                  <a:avLst/>
                  <a:gdLst>
                    <a:gd name="T0" fmla="*/ 0 w 5"/>
                    <a:gd name="T1" fmla="*/ 0 h 5"/>
                    <a:gd name="T2" fmla="*/ 0 w 5"/>
                    <a:gd name="T3" fmla="*/ 5 h 5"/>
                    <a:gd name="T4" fmla="*/ 5 w 5"/>
                    <a:gd name="T5" fmla="*/ 5 h 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5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5" y="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57" name="Freeform 2242"/>
                <p:cNvSpPr>
                  <a:spLocks/>
                </p:cNvSpPr>
                <p:nvPr/>
              </p:nvSpPr>
              <p:spPr bwMode="auto">
                <a:xfrm>
                  <a:off x="2264" y="2231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58" name="Freeform 2243"/>
                <p:cNvSpPr>
                  <a:spLocks/>
                </p:cNvSpPr>
                <p:nvPr/>
              </p:nvSpPr>
              <p:spPr bwMode="auto">
                <a:xfrm>
                  <a:off x="2264" y="2231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59" name="Line 2244"/>
                <p:cNvSpPr>
                  <a:spLocks noChangeShapeType="1"/>
                </p:cNvSpPr>
                <p:nvPr/>
              </p:nvSpPr>
              <p:spPr bwMode="auto">
                <a:xfrm>
                  <a:off x="2264" y="2237"/>
                  <a:ext cx="1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60" name="Line 2245"/>
                <p:cNvSpPr>
                  <a:spLocks noChangeShapeType="1"/>
                </p:cNvSpPr>
                <p:nvPr/>
              </p:nvSpPr>
              <p:spPr bwMode="auto">
                <a:xfrm>
                  <a:off x="2264" y="2242"/>
                  <a:ext cx="1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61" name="Line 2246"/>
                <p:cNvSpPr>
                  <a:spLocks noChangeShapeType="1"/>
                </p:cNvSpPr>
                <p:nvPr/>
              </p:nvSpPr>
              <p:spPr bwMode="auto">
                <a:xfrm flipV="1">
                  <a:off x="2264" y="2237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62" name="Freeform 2247"/>
                <p:cNvSpPr>
                  <a:spLocks/>
                </p:cNvSpPr>
                <p:nvPr/>
              </p:nvSpPr>
              <p:spPr bwMode="auto">
                <a:xfrm>
                  <a:off x="2264" y="2237"/>
                  <a:ext cx="6" cy="5"/>
                </a:xfrm>
                <a:custGeom>
                  <a:avLst/>
                  <a:gdLst>
                    <a:gd name="T0" fmla="*/ 0 w 6"/>
                    <a:gd name="T1" fmla="*/ 0 h 5"/>
                    <a:gd name="T2" fmla="*/ 0 w 6"/>
                    <a:gd name="T3" fmla="*/ 0 h 5"/>
                    <a:gd name="T4" fmla="*/ 6 w 6"/>
                    <a:gd name="T5" fmla="*/ 5 h 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63" name="Line 2248"/>
                <p:cNvSpPr>
                  <a:spLocks noChangeShapeType="1"/>
                </p:cNvSpPr>
                <p:nvPr/>
              </p:nvSpPr>
              <p:spPr bwMode="auto">
                <a:xfrm>
                  <a:off x="2270" y="2242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64" name="Freeform 2249"/>
                <p:cNvSpPr>
                  <a:spLocks/>
                </p:cNvSpPr>
                <p:nvPr/>
              </p:nvSpPr>
              <p:spPr bwMode="auto">
                <a:xfrm>
                  <a:off x="2270" y="2209"/>
                  <a:ext cx="0" cy="39"/>
                </a:xfrm>
                <a:custGeom>
                  <a:avLst/>
                  <a:gdLst>
                    <a:gd name="T0" fmla="*/ 39 h 39"/>
                    <a:gd name="T1" fmla="*/ 33 h 39"/>
                    <a:gd name="T2" fmla="*/ 16 h 39"/>
                    <a:gd name="T3" fmla="*/ 5 h 39"/>
                    <a:gd name="T4" fmla="*/ 0 h 39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39">
                      <a:moveTo>
                        <a:pt x="0" y="39"/>
                      </a:moveTo>
                      <a:lnTo>
                        <a:pt x="0" y="33"/>
                      </a:lnTo>
                      <a:lnTo>
                        <a:pt x="0" y="16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65" name="Freeform 2250"/>
                <p:cNvSpPr>
                  <a:spLocks/>
                </p:cNvSpPr>
                <p:nvPr/>
              </p:nvSpPr>
              <p:spPr bwMode="auto">
                <a:xfrm>
                  <a:off x="2270" y="2209"/>
                  <a:ext cx="0" cy="5"/>
                </a:xfrm>
                <a:custGeom>
                  <a:avLst/>
                  <a:gdLst>
                    <a:gd name="T0" fmla="*/ 0 h 5"/>
                    <a:gd name="T1" fmla="*/ 0 h 5"/>
                    <a:gd name="T2" fmla="*/ 5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66" name="Line 2251"/>
                <p:cNvSpPr>
                  <a:spLocks noChangeShapeType="1"/>
                </p:cNvSpPr>
                <p:nvPr/>
              </p:nvSpPr>
              <p:spPr bwMode="auto">
                <a:xfrm>
                  <a:off x="2270" y="2214"/>
                  <a:ext cx="0" cy="1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67" name="Line 2252"/>
                <p:cNvSpPr>
                  <a:spLocks noChangeShapeType="1"/>
                </p:cNvSpPr>
                <p:nvPr/>
              </p:nvSpPr>
              <p:spPr bwMode="auto">
                <a:xfrm>
                  <a:off x="2270" y="2225"/>
                  <a:ext cx="0" cy="12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68" name="Freeform 2253"/>
                <p:cNvSpPr>
                  <a:spLocks/>
                </p:cNvSpPr>
                <p:nvPr/>
              </p:nvSpPr>
              <p:spPr bwMode="auto">
                <a:xfrm>
                  <a:off x="2270" y="2237"/>
                  <a:ext cx="5" cy="11"/>
                </a:xfrm>
                <a:custGeom>
                  <a:avLst/>
                  <a:gdLst>
                    <a:gd name="T0" fmla="*/ 0 w 5"/>
                    <a:gd name="T1" fmla="*/ 0 h 11"/>
                    <a:gd name="T2" fmla="*/ 0 w 5"/>
                    <a:gd name="T3" fmla="*/ 5 h 11"/>
                    <a:gd name="T4" fmla="*/ 5 w 5"/>
                    <a:gd name="T5" fmla="*/ 11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69" name="Line 2254"/>
                <p:cNvSpPr>
                  <a:spLocks noChangeShapeType="1"/>
                </p:cNvSpPr>
                <p:nvPr/>
              </p:nvSpPr>
              <p:spPr bwMode="auto">
                <a:xfrm>
                  <a:off x="2275" y="2248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70" name="Freeform 2255"/>
                <p:cNvSpPr>
                  <a:spLocks/>
                </p:cNvSpPr>
                <p:nvPr/>
              </p:nvSpPr>
              <p:spPr bwMode="auto">
                <a:xfrm>
                  <a:off x="2275" y="2231"/>
                  <a:ext cx="0" cy="22"/>
                </a:xfrm>
                <a:custGeom>
                  <a:avLst/>
                  <a:gdLst>
                    <a:gd name="T0" fmla="*/ 22 h 22"/>
                    <a:gd name="T1" fmla="*/ 17 h 22"/>
                    <a:gd name="T2" fmla="*/ 11 h 22"/>
                    <a:gd name="T3" fmla="*/ 6 h 22"/>
                    <a:gd name="T4" fmla="*/ 0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71" name="Line 2256"/>
                <p:cNvSpPr>
                  <a:spLocks noChangeShapeType="1"/>
                </p:cNvSpPr>
                <p:nvPr/>
              </p:nvSpPr>
              <p:spPr bwMode="auto">
                <a:xfrm>
                  <a:off x="2275" y="2231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72" name="Line 2257"/>
                <p:cNvSpPr>
                  <a:spLocks noChangeShapeType="1"/>
                </p:cNvSpPr>
                <p:nvPr/>
              </p:nvSpPr>
              <p:spPr bwMode="auto">
                <a:xfrm>
                  <a:off x="2275" y="2231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73" name="Freeform 2258"/>
                <p:cNvSpPr>
                  <a:spLocks/>
                </p:cNvSpPr>
                <p:nvPr/>
              </p:nvSpPr>
              <p:spPr bwMode="auto">
                <a:xfrm>
                  <a:off x="2275" y="2220"/>
                  <a:ext cx="0" cy="11"/>
                </a:xfrm>
                <a:custGeom>
                  <a:avLst/>
                  <a:gdLst>
                    <a:gd name="T0" fmla="*/ 11 h 11"/>
                    <a:gd name="T1" fmla="*/ 5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74" name="Freeform 2259"/>
                <p:cNvSpPr>
                  <a:spLocks/>
                </p:cNvSpPr>
                <p:nvPr/>
              </p:nvSpPr>
              <p:spPr bwMode="auto">
                <a:xfrm>
                  <a:off x="2275" y="2220"/>
                  <a:ext cx="6" cy="17"/>
                </a:xfrm>
                <a:custGeom>
                  <a:avLst/>
                  <a:gdLst>
                    <a:gd name="T0" fmla="*/ 0 w 6"/>
                    <a:gd name="T1" fmla="*/ 0 h 17"/>
                    <a:gd name="T2" fmla="*/ 0 w 6"/>
                    <a:gd name="T3" fmla="*/ 0 h 17"/>
                    <a:gd name="T4" fmla="*/ 0 w 6"/>
                    <a:gd name="T5" fmla="*/ 5 h 17"/>
                    <a:gd name="T6" fmla="*/ 6 w 6"/>
                    <a:gd name="T7" fmla="*/ 17 h 1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"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6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75" name="Line 2260"/>
                <p:cNvSpPr>
                  <a:spLocks noChangeShapeType="1"/>
                </p:cNvSpPr>
                <p:nvPr/>
              </p:nvSpPr>
              <p:spPr bwMode="auto">
                <a:xfrm>
                  <a:off x="2281" y="2237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76" name="Line 2261"/>
                <p:cNvSpPr>
                  <a:spLocks noChangeShapeType="1"/>
                </p:cNvSpPr>
                <p:nvPr/>
              </p:nvSpPr>
              <p:spPr bwMode="auto">
                <a:xfrm>
                  <a:off x="2281" y="2242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77" name="Freeform 2262"/>
                <p:cNvSpPr>
                  <a:spLocks/>
                </p:cNvSpPr>
                <p:nvPr/>
              </p:nvSpPr>
              <p:spPr bwMode="auto">
                <a:xfrm>
                  <a:off x="2281" y="2225"/>
                  <a:ext cx="0" cy="17"/>
                </a:xfrm>
                <a:custGeom>
                  <a:avLst/>
                  <a:gdLst>
                    <a:gd name="T0" fmla="*/ 17 h 17"/>
                    <a:gd name="T1" fmla="*/ 6 h 17"/>
                    <a:gd name="T2" fmla="*/ 0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78" name="Line 2263"/>
                <p:cNvSpPr>
                  <a:spLocks noChangeShapeType="1"/>
                </p:cNvSpPr>
                <p:nvPr/>
              </p:nvSpPr>
              <p:spPr bwMode="auto">
                <a:xfrm>
                  <a:off x="2281" y="2225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79" name="Freeform 2264"/>
                <p:cNvSpPr>
                  <a:spLocks/>
                </p:cNvSpPr>
                <p:nvPr/>
              </p:nvSpPr>
              <p:spPr bwMode="auto">
                <a:xfrm>
                  <a:off x="2281" y="2225"/>
                  <a:ext cx="0" cy="23"/>
                </a:xfrm>
                <a:custGeom>
                  <a:avLst/>
                  <a:gdLst>
                    <a:gd name="T0" fmla="*/ 0 h 23"/>
                    <a:gd name="T1" fmla="*/ 6 h 23"/>
                    <a:gd name="T2" fmla="*/ 12 h 23"/>
                    <a:gd name="T3" fmla="*/ 17 h 23"/>
                    <a:gd name="T4" fmla="*/ 23 h 2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7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80" name="Freeform 2265"/>
                <p:cNvSpPr>
                  <a:spLocks/>
                </p:cNvSpPr>
                <p:nvPr/>
              </p:nvSpPr>
              <p:spPr bwMode="auto">
                <a:xfrm>
                  <a:off x="2281" y="2225"/>
                  <a:ext cx="6" cy="23"/>
                </a:xfrm>
                <a:custGeom>
                  <a:avLst/>
                  <a:gdLst>
                    <a:gd name="T0" fmla="*/ 0 w 6"/>
                    <a:gd name="T1" fmla="*/ 23 h 23"/>
                    <a:gd name="T2" fmla="*/ 0 w 6"/>
                    <a:gd name="T3" fmla="*/ 17 h 23"/>
                    <a:gd name="T4" fmla="*/ 0 w 6"/>
                    <a:gd name="T5" fmla="*/ 12 h 23"/>
                    <a:gd name="T6" fmla="*/ 6 w 6"/>
                    <a:gd name="T7" fmla="*/ 6 h 23"/>
                    <a:gd name="T8" fmla="*/ 6 w 6"/>
                    <a:gd name="T9" fmla="*/ 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23">
                      <a:moveTo>
                        <a:pt x="0" y="23"/>
                      </a:moveTo>
                      <a:lnTo>
                        <a:pt x="0" y="17"/>
                      </a:lnTo>
                      <a:lnTo>
                        <a:pt x="0" y="12"/>
                      </a:lnTo>
                      <a:lnTo>
                        <a:pt x="6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81" name="Freeform 2266"/>
                <p:cNvSpPr>
                  <a:spLocks/>
                </p:cNvSpPr>
                <p:nvPr/>
              </p:nvSpPr>
              <p:spPr bwMode="auto">
                <a:xfrm>
                  <a:off x="2287" y="2225"/>
                  <a:ext cx="0" cy="23"/>
                </a:xfrm>
                <a:custGeom>
                  <a:avLst/>
                  <a:gdLst>
                    <a:gd name="T0" fmla="*/ 0 h 23"/>
                    <a:gd name="T1" fmla="*/ 6 h 23"/>
                    <a:gd name="T2" fmla="*/ 12 h 23"/>
                    <a:gd name="T3" fmla="*/ 23 h 23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2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82" name="Freeform 2267"/>
                <p:cNvSpPr>
                  <a:spLocks/>
                </p:cNvSpPr>
                <p:nvPr/>
              </p:nvSpPr>
              <p:spPr bwMode="auto">
                <a:xfrm>
                  <a:off x="2287" y="2203"/>
                  <a:ext cx="0" cy="45"/>
                </a:xfrm>
                <a:custGeom>
                  <a:avLst/>
                  <a:gdLst>
                    <a:gd name="T0" fmla="*/ 45 h 45"/>
                    <a:gd name="T1" fmla="*/ 39 h 45"/>
                    <a:gd name="T2" fmla="*/ 22 h 45"/>
                    <a:gd name="T3" fmla="*/ 11 h 45"/>
                    <a:gd name="T4" fmla="*/ 0 h 45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45">
                      <a:moveTo>
                        <a:pt x="0" y="45"/>
                      </a:moveTo>
                      <a:lnTo>
                        <a:pt x="0" y="39"/>
                      </a:ln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83" name="Freeform 2268"/>
                <p:cNvSpPr>
                  <a:spLocks/>
                </p:cNvSpPr>
                <p:nvPr/>
              </p:nvSpPr>
              <p:spPr bwMode="auto">
                <a:xfrm>
                  <a:off x="2287" y="2203"/>
                  <a:ext cx="0" cy="17"/>
                </a:xfrm>
                <a:custGeom>
                  <a:avLst/>
                  <a:gdLst>
                    <a:gd name="T0" fmla="*/ 0 h 17"/>
                    <a:gd name="T1" fmla="*/ 0 h 17"/>
                    <a:gd name="T2" fmla="*/ 6 h 17"/>
                    <a:gd name="T3" fmla="*/ 11 h 17"/>
                    <a:gd name="T4" fmla="*/ 17 h 1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84" name="Line 2269"/>
                <p:cNvSpPr>
                  <a:spLocks noChangeShapeType="1"/>
                </p:cNvSpPr>
                <p:nvPr/>
              </p:nvSpPr>
              <p:spPr bwMode="auto">
                <a:xfrm>
                  <a:off x="2287" y="2220"/>
                  <a:ext cx="0" cy="1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85" name="Line 2270"/>
                <p:cNvSpPr>
                  <a:spLocks noChangeShapeType="1"/>
                </p:cNvSpPr>
                <p:nvPr/>
              </p:nvSpPr>
              <p:spPr bwMode="auto">
                <a:xfrm>
                  <a:off x="2287" y="2231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86" name="Freeform 2271"/>
                <p:cNvSpPr>
                  <a:spLocks/>
                </p:cNvSpPr>
                <p:nvPr/>
              </p:nvSpPr>
              <p:spPr bwMode="auto">
                <a:xfrm>
                  <a:off x="2287" y="2237"/>
                  <a:ext cx="5" cy="0"/>
                </a:xfrm>
                <a:custGeom>
                  <a:avLst/>
                  <a:gdLst>
                    <a:gd name="T0" fmla="*/ 0 w 5"/>
                    <a:gd name="T1" fmla="*/ 0 w 5"/>
                    <a:gd name="T2" fmla="*/ 5 w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87" name="Freeform 2272"/>
                <p:cNvSpPr>
                  <a:spLocks/>
                </p:cNvSpPr>
                <p:nvPr/>
              </p:nvSpPr>
              <p:spPr bwMode="auto">
                <a:xfrm>
                  <a:off x="2292" y="2220"/>
                  <a:ext cx="0" cy="17"/>
                </a:xfrm>
                <a:custGeom>
                  <a:avLst/>
                  <a:gdLst>
                    <a:gd name="T0" fmla="*/ 17 h 17"/>
                    <a:gd name="T1" fmla="*/ 5 h 17"/>
                    <a:gd name="T2" fmla="*/ 0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88" name="Freeform 2273"/>
                <p:cNvSpPr>
                  <a:spLocks/>
                </p:cNvSpPr>
                <p:nvPr/>
              </p:nvSpPr>
              <p:spPr bwMode="auto">
                <a:xfrm>
                  <a:off x="2292" y="2220"/>
                  <a:ext cx="0" cy="11"/>
                </a:xfrm>
                <a:custGeom>
                  <a:avLst/>
                  <a:gdLst>
                    <a:gd name="T0" fmla="*/ 0 h 11"/>
                    <a:gd name="T1" fmla="*/ 0 h 11"/>
                    <a:gd name="T2" fmla="*/ 5 h 11"/>
                    <a:gd name="T3" fmla="*/ 11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89" name="Freeform 2274"/>
                <p:cNvSpPr>
                  <a:spLocks/>
                </p:cNvSpPr>
                <p:nvPr/>
              </p:nvSpPr>
              <p:spPr bwMode="auto">
                <a:xfrm>
                  <a:off x="2292" y="2214"/>
                  <a:ext cx="0" cy="17"/>
                </a:xfrm>
                <a:custGeom>
                  <a:avLst/>
                  <a:gdLst>
                    <a:gd name="T0" fmla="*/ 17 h 17"/>
                    <a:gd name="T1" fmla="*/ 11 h 17"/>
                    <a:gd name="T2" fmla="*/ 0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90" name="Freeform 2275"/>
                <p:cNvSpPr>
                  <a:spLocks/>
                </p:cNvSpPr>
                <p:nvPr/>
              </p:nvSpPr>
              <p:spPr bwMode="auto">
                <a:xfrm>
                  <a:off x="2292" y="2198"/>
                  <a:ext cx="0" cy="16"/>
                </a:xfrm>
                <a:custGeom>
                  <a:avLst/>
                  <a:gdLst>
                    <a:gd name="T0" fmla="*/ 16 h 16"/>
                    <a:gd name="T1" fmla="*/ 5 h 16"/>
                    <a:gd name="T2" fmla="*/ 0 h 1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6">
                      <a:moveTo>
                        <a:pt x="0" y="16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91" name="Freeform 2276"/>
                <p:cNvSpPr>
                  <a:spLocks/>
                </p:cNvSpPr>
                <p:nvPr/>
              </p:nvSpPr>
              <p:spPr bwMode="auto">
                <a:xfrm>
                  <a:off x="2292" y="2198"/>
                  <a:ext cx="0" cy="5"/>
                </a:xfrm>
                <a:custGeom>
                  <a:avLst/>
                  <a:gdLst>
                    <a:gd name="T0" fmla="*/ 0 h 5"/>
                    <a:gd name="T1" fmla="*/ 0 h 5"/>
                    <a:gd name="T2" fmla="*/ 5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92" name="Freeform 2277"/>
                <p:cNvSpPr>
                  <a:spLocks/>
                </p:cNvSpPr>
                <p:nvPr/>
              </p:nvSpPr>
              <p:spPr bwMode="auto">
                <a:xfrm>
                  <a:off x="2292" y="2203"/>
                  <a:ext cx="6" cy="22"/>
                </a:xfrm>
                <a:custGeom>
                  <a:avLst/>
                  <a:gdLst>
                    <a:gd name="T0" fmla="*/ 0 w 6"/>
                    <a:gd name="T1" fmla="*/ 0 h 22"/>
                    <a:gd name="T2" fmla="*/ 0 w 6"/>
                    <a:gd name="T3" fmla="*/ 6 h 22"/>
                    <a:gd name="T4" fmla="*/ 0 w 6"/>
                    <a:gd name="T5" fmla="*/ 11 h 22"/>
                    <a:gd name="T6" fmla="*/ 6 w 6"/>
                    <a:gd name="T7" fmla="*/ 17 h 22"/>
                    <a:gd name="T8" fmla="*/ 6 w 6"/>
                    <a:gd name="T9" fmla="*/ 22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2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6" y="17"/>
                      </a:lnTo>
                      <a:lnTo>
                        <a:pt x="6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93" name="Freeform 2278"/>
                <p:cNvSpPr>
                  <a:spLocks/>
                </p:cNvSpPr>
                <p:nvPr/>
              </p:nvSpPr>
              <p:spPr bwMode="auto">
                <a:xfrm>
                  <a:off x="2298" y="2203"/>
                  <a:ext cx="0" cy="22"/>
                </a:xfrm>
                <a:custGeom>
                  <a:avLst/>
                  <a:gdLst>
                    <a:gd name="T0" fmla="*/ 22 h 22"/>
                    <a:gd name="T1" fmla="*/ 17 h 22"/>
                    <a:gd name="T2" fmla="*/ 11 h 22"/>
                    <a:gd name="T3" fmla="*/ 6 h 22"/>
                    <a:gd name="T4" fmla="*/ 0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94" name="Freeform 2279"/>
                <p:cNvSpPr>
                  <a:spLocks/>
                </p:cNvSpPr>
                <p:nvPr/>
              </p:nvSpPr>
              <p:spPr bwMode="auto">
                <a:xfrm>
                  <a:off x="2298" y="2203"/>
                  <a:ext cx="0" cy="11"/>
                </a:xfrm>
                <a:custGeom>
                  <a:avLst/>
                  <a:gdLst>
                    <a:gd name="T0" fmla="*/ 0 h 11"/>
                    <a:gd name="T1" fmla="*/ 0 h 11"/>
                    <a:gd name="T2" fmla="*/ 6 h 11"/>
                    <a:gd name="T3" fmla="*/ 11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95" name="Line 2280"/>
                <p:cNvSpPr>
                  <a:spLocks noChangeShapeType="1"/>
                </p:cNvSpPr>
                <p:nvPr/>
              </p:nvSpPr>
              <p:spPr bwMode="auto">
                <a:xfrm>
                  <a:off x="2298" y="2214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96" name="Line 2281"/>
                <p:cNvSpPr>
                  <a:spLocks noChangeShapeType="1"/>
                </p:cNvSpPr>
                <p:nvPr/>
              </p:nvSpPr>
              <p:spPr bwMode="auto">
                <a:xfrm>
                  <a:off x="2298" y="2214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97" name="Freeform 2282"/>
                <p:cNvSpPr>
                  <a:spLocks/>
                </p:cNvSpPr>
                <p:nvPr/>
              </p:nvSpPr>
              <p:spPr bwMode="auto">
                <a:xfrm>
                  <a:off x="2298" y="2198"/>
                  <a:ext cx="0" cy="22"/>
                </a:xfrm>
                <a:custGeom>
                  <a:avLst/>
                  <a:gdLst>
                    <a:gd name="T0" fmla="*/ 22 h 22"/>
                    <a:gd name="T1" fmla="*/ 16 h 22"/>
                    <a:gd name="T2" fmla="*/ 11 h 22"/>
                    <a:gd name="T3" fmla="*/ 5 h 22"/>
                    <a:gd name="T4" fmla="*/ 0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98" name="Freeform 2283"/>
                <p:cNvSpPr>
                  <a:spLocks/>
                </p:cNvSpPr>
                <p:nvPr/>
              </p:nvSpPr>
              <p:spPr bwMode="auto">
                <a:xfrm>
                  <a:off x="2298" y="2198"/>
                  <a:ext cx="5" cy="11"/>
                </a:xfrm>
                <a:custGeom>
                  <a:avLst/>
                  <a:gdLst>
                    <a:gd name="T0" fmla="*/ 0 w 5"/>
                    <a:gd name="T1" fmla="*/ 0 h 11"/>
                    <a:gd name="T2" fmla="*/ 0 w 5"/>
                    <a:gd name="T3" fmla="*/ 0 h 11"/>
                    <a:gd name="T4" fmla="*/ 0 w 5"/>
                    <a:gd name="T5" fmla="*/ 5 h 11"/>
                    <a:gd name="T6" fmla="*/ 5 w 5"/>
                    <a:gd name="T7" fmla="*/ 11 h 1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"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99" name="Line 2284"/>
                <p:cNvSpPr>
                  <a:spLocks noChangeShapeType="1"/>
                </p:cNvSpPr>
                <p:nvPr/>
              </p:nvSpPr>
              <p:spPr bwMode="auto">
                <a:xfrm flipV="1">
                  <a:off x="2303" y="2203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00" name="Freeform 2285"/>
                <p:cNvSpPr>
                  <a:spLocks/>
                </p:cNvSpPr>
                <p:nvPr/>
              </p:nvSpPr>
              <p:spPr bwMode="auto">
                <a:xfrm>
                  <a:off x="2303" y="2203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01" name="Freeform 2286"/>
                <p:cNvSpPr>
                  <a:spLocks/>
                </p:cNvSpPr>
                <p:nvPr/>
              </p:nvSpPr>
              <p:spPr bwMode="auto">
                <a:xfrm>
                  <a:off x="2303" y="2198"/>
                  <a:ext cx="0" cy="16"/>
                </a:xfrm>
                <a:custGeom>
                  <a:avLst/>
                  <a:gdLst>
                    <a:gd name="T0" fmla="*/ 16 h 16"/>
                    <a:gd name="T1" fmla="*/ 11 h 16"/>
                    <a:gd name="T2" fmla="*/ 5 h 16"/>
                    <a:gd name="T3" fmla="*/ 0 h 16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6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02" name="Freeform 2287"/>
                <p:cNvSpPr>
                  <a:spLocks/>
                </p:cNvSpPr>
                <p:nvPr/>
              </p:nvSpPr>
              <p:spPr bwMode="auto">
                <a:xfrm>
                  <a:off x="2303" y="2198"/>
                  <a:ext cx="0" cy="39"/>
                </a:xfrm>
                <a:custGeom>
                  <a:avLst/>
                  <a:gdLst>
                    <a:gd name="T0" fmla="*/ 0 h 39"/>
                    <a:gd name="T1" fmla="*/ 5 h 39"/>
                    <a:gd name="T2" fmla="*/ 22 h 39"/>
                    <a:gd name="T3" fmla="*/ 33 h 39"/>
                    <a:gd name="T4" fmla="*/ 39 h 39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39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22"/>
                      </a:lnTo>
                      <a:lnTo>
                        <a:pt x="0" y="33"/>
                      </a:lnTo>
                      <a:lnTo>
                        <a:pt x="0" y="39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03" name="Freeform 2288"/>
                <p:cNvSpPr>
                  <a:spLocks/>
                </p:cNvSpPr>
                <p:nvPr/>
              </p:nvSpPr>
              <p:spPr bwMode="auto">
                <a:xfrm>
                  <a:off x="2303" y="2203"/>
                  <a:ext cx="0" cy="34"/>
                </a:xfrm>
                <a:custGeom>
                  <a:avLst/>
                  <a:gdLst>
                    <a:gd name="T0" fmla="*/ 34 h 34"/>
                    <a:gd name="T1" fmla="*/ 28 h 34"/>
                    <a:gd name="T2" fmla="*/ 17 h 34"/>
                    <a:gd name="T3" fmla="*/ 6 h 34"/>
                    <a:gd name="T4" fmla="*/ 0 h 34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34">
                      <a:moveTo>
                        <a:pt x="0" y="34"/>
                      </a:moveTo>
                      <a:lnTo>
                        <a:pt x="0" y="28"/>
                      </a:lnTo>
                      <a:lnTo>
                        <a:pt x="0" y="17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04" name="Freeform 2289"/>
                <p:cNvSpPr>
                  <a:spLocks/>
                </p:cNvSpPr>
                <p:nvPr/>
              </p:nvSpPr>
              <p:spPr bwMode="auto">
                <a:xfrm>
                  <a:off x="2303" y="2203"/>
                  <a:ext cx="6" cy="39"/>
                </a:xfrm>
                <a:custGeom>
                  <a:avLst/>
                  <a:gdLst>
                    <a:gd name="T0" fmla="*/ 0 w 6"/>
                    <a:gd name="T1" fmla="*/ 0 h 39"/>
                    <a:gd name="T2" fmla="*/ 0 w 6"/>
                    <a:gd name="T3" fmla="*/ 6 h 39"/>
                    <a:gd name="T4" fmla="*/ 0 w 6"/>
                    <a:gd name="T5" fmla="*/ 22 h 39"/>
                    <a:gd name="T6" fmla="*/ 6 w 6"/>
                    <a:gd name="T7" fmla="*/ 34 h 39"/>
                    <a:gd name="T8" fmla="*/ 6 w 6"/>
                    <a:gd name="T9" fmla="*/ 39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39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22"/>
                      </a:lnTo>
                      <a:lnTo>
                        <a:pt x="6" y="34"/>
                      </a:lnTo>
                      <a:lnTo>
                        <a:pt x="6" y="39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05" name="Freeform 2290"/>
                <p:cNvSpPr>
                  <a:spLocks/>
                </p:cNvSpPr>
                <p:nvPr/>
              </p:nvSpPr>
              <p:spPr bwMode="auto">
                <a:xfrm>
                  <a:off x="2309" y="2192"/>
                  <a:ext cx="0" cy="50"/>
                </a:xfrm>
                <a:custGeom>
                  <a:avLst/>
                  <a:gdLst>
                    <a:gd name="T0" fmla="*/ 50 h 50"/>
                    <a:gd name="T1" fmla="*/ 45 h 50"/>
                    <a:gd name="T2" fmla="*/ 28 h 50"/>
                    <a:gd name="T3" fmla="*/ 11 h 50"/>
                    <a:gd name="T4" fmla="*/ 0 h 50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50">
                      <a:moveTo>
                        <a:pt x="0" y="50"/>
                      </a:moveTo>
                      <a:lnTo>
                        <a:pt x="0" y="45"/>
                      </a:lnTo>
                      <a:lnTo>
                        <a:pt x="0" y="28"/>
                      </a:ln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06" name="Freeform 2291"/>
                <p:cNvSpPr>
                  <a:spLocks/>
                </p:cNvSpPr>
                <p:nvPr/>
              </p:nvSpPr>
              <p:spPr bwMode="auto">
                <a:xfrm>
                  <a:off x="2309" y="2192"/>
                  <a:ext cx="0" cy="22"/>
                </a:xfrm>
                <a:custGeom>
                  <a:avLst/>
                  <a:gdLst>
                    <a:gd name="T0" fmla="*/ 0 h 22"/>
                    <a:gd name="T1" fmla="*/ 0 h 22"/>
                    <a:gd name="T2" fmla="*/ 11 h 22"/>
                    <a:gd name="T3" fmla="*/ 17 h 22"/>
                    <a:gd name="T4" fmla="*/ 22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07" name="Freeform 2292"/>
                <p:cNvSpPr>
                  <a:spLocks/>
                </p:cNvSpPr>
                <p:nvPr/>
              </p:nvSpPr>
              <p:spPr bwMode="auto">
                <a:xfrm>
                  <a:off x="2309" y="2203"/>
                  <a:ext cx="0" cy="11"/>
                </a:xfrm>
                <a:custGeom>
                  <a:avLst/>
                  <a:gdLst>
                    <a:gd name="T0" fmla="*/ 11 h 11"/>
                    <a:gd name="T1" fmla="*/ 11 h 11"/>
                    <a:gd name="T2" fmla="*/ 6 h 11"/>
                    <a:gd name="T3" fmla="*/ 0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08" name="Freeform 2293"/>
                <p:cNvSpPr>
                  <a:spLocks/>
                </p:cNvSpPr>
                <p:nvPr/>
              </p:nvSpPr>
              <p:spPr bwMode="auto">
                <a:xfrm>
                  <a:off x="2309" y="2203"/>
                  <a:ext cx="0" cy="28"/>
                </a:xfrm>
                <a:custGeom>
                  <a:avLst/>
                  <a:gdLst>
                    <a:gd name="T0" fmla="*/ 0 h 28"/>
                    <a:gd name="T1" fmla="*/ 6 h 28"/>
                    <a:gd name="T2" fmla="*/ 17 h 28"/>
                    <a:gd name="T3" fmla="*/ 22 h 28"/>
                    <a:gd name="T4" fmla="*/ 28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7"/>
                      </a:lnTo>
                      <a:lnTo>
                        <a:pt x="0" y="22"/>
                      </a:lnTo>
                      <a:lnTo>
                        <a:pt x="0" y="28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09" name="Freeform 2294"/>
                <p:cNvSpPr>
                  <a:spLocks/>
                </p:cNvSpPr>
                <p:nvPr/>
              </p:nvSpPr>
              <p:spPr bwMode="auto">
                <a:xfrm>
                  <a:off x="2309" y="2214"/>
                  <a:ext cx="0" cy="17"/>
                </a:xfrm>
                <a:custGeom>
                  <a:avLst/>
                  <a:gdLst>
                    <a:gd name="T0" fmla="*/ 17 h 17"/>
                    <a:gd name="T1" fmla="*/ 17 h 17"/>
                    <a:gd name="T2" fmla="*/ 11 h 17"/>
                    <a:gd name="T3" fmla="*/ 6 h 17"/>
                    <a:gd name="T4" fmla="*/ 0 h 1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10" name="Line 2295"/>
                <p:cNvSpPr>
                  <a:spLocks noChangeShapeType="1"/>
                </p:cNvSpPr>
                <p:nvPr/>
              </p:nvSpPr>
              <p:spPr bwMode="auto">
                <a:xfrm>
                  <a:off x="2309" y="2214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11" name="Freeform 2296"/>
                <p:cNvSpPr>
                  <a:spLocks/>
                </p:cNvSpPr>
                <p:nvPr/>
              </p:nvSpPr>
              <p:spPr bwMode="auto">
                <a:xfrm>
                  <a:off x="2309" y="2214"/>
                  <a:ext cx="5" cy="28"/>
                </a:xfrm>
                <a:custGeom>
                  <a:avLst/>
                  <a:gdLst>
                    <a:gd name="T0" fmla="*/ 0 w 5"/>
                    <a:gd name="T1" fmla="*/ 0 h 28"/>
                    <a:gd name="T2" fmla="*/ 0 w 5"/>
                    <a:gd name="T3" fmla="*/ 6 h 28"/>
                    <a:gd name="T4" fmla="*/ 0 w 5"/>
                    <a:gd name="T5" fmla="*/ 17 h 28"/>
                    <a:gd name="T6" fmla="*/ 5 w 5"/>
                    <a:gd name="T7" fmla="*/ 23 h 28"/>
                    <a:gd name="T8" fmla="*/ 5 w 5"/>
                    <a:gd name="T9" fmla="*/ 28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28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7"/>
                      </a:lnTo>
                      <a:lnTo>
                        <a:pt x="5" y="23"/>
                      </a:lnTo>
                      <a:lnTo>
                        <a:pt x="5" y="28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12" name="Freeform 2297"/>
                <p:cNvSpPr>
                  <a:spLocks/>
                </p:cNvSpPr>
                <p:nvPr/>
              </p:nvSpPr>
              <p:spPr bwMode="auto">
                <a:xfrm>
                  <a:off x="2314" y="2237"/>
                  <a:ext cx="0" cy="5"/>
                </a:xfrm>
                <a:custGeom>
                  <a:avLst/>
                  <a:gdLst>
                    <a:gd name="T0" fmla="*/ 5 h 5"/>
                    <a:gd name="T1" fmla="*/ 5 h 5"/>
                    <a:gd name="T2" fmla="*/ 0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13" name="Line 2298"/>
                <p:cNvSpPr>
                  <a:spLocks noChangeShapeType="1"/>
                </p:cNvSpPr>
                <p:nvPr/>
              </p:nvSpPr>
              <p:spPr bwMode="auto">
                <a:xfrm>
                  <a:off x="2314" y="2237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14" name="Freeform 2299"/>
                <p:cNvSpPr>
                  <a:spLocks/>
                </p:cNvSpPr>
                <p:nvPr/>
              </p:nvSpPr>
              <p:spPr bwMode="auto">
                <a:xfrm>
                  <a:off x="2314" y="2220"/>
                  <a:ext cx="0" cy="17"/>
                </a:xfrm>
                <a:custGeom>
                  <a:avLst/>
                  <a:gdLst>
                    <a:gd name="T0" fmla="*/ 17 h 17"/>
                    <a:gd name="T1" fmla="*/ 5 h 17"/>
                    <a:gd name="T2" fmla="*/ 0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15" name="Freeform 2300"/>
                <p:cNvSpPr>
                  <a:spLocks/>
                </p:cNvSpPr>
                <p:nvPr/>
              </p:nvSpPr>
              <p:spPr bwMode="auto">
                <a:xfrm>
                  <a:off x="2314" y="2220"/>
                  <a:ext cx="0" cy="11"/>
                </a:xfrm>
                <a:custGeom>
                  <a:avLst/>
                  <a:gdLst>
                    <a:gd name="T0" fmla="*/ 0 h 11"/>
                    <a:gd name="T1" fmla="*/ 5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16" name="Line 2301"/>
                <p:cNvSpPr>
                  <a:spLocks noChangeShapeType="1"/>
                </p:cNvSpPr>
                <p:nvPr/>
              </p:nvSpPr>
              <p:spPr bwMode="auto">
                <a:xfrm>
                  <a:off x="2314" y="2231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17" name="Freeform 2302"/>
                <p:cNvSpPr>
                  <a:spLocks/>
                </p:cNvSpPr>
                <p:nvPr/>
              </p:nvSpPr>
              <p:spPr bwMode="auto">
                <a:xfrm>
                  <a:off x="2314" y="2231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18" name="Line 2303"/>
                <p:cNvSpPr>
                  <a:spLocks noChangeShapeType="1"/>
                </p:cNvSpPr>
                <p:nvPr/>
              </p:nvSpPr>
              <p:spPr bwMode="auto">
                <a:xfrm>
                  <a:off x="2320" y="2237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19" name="Freeform 2304"/>
                <p:cNvSpPr>
                  <a:spLocks/>
                </p:cNvSpPr>
                <p:nvPr/>
              </p:nvSpPr>
              <p:spPr bwMode="auto">
                <a:xfrm>
                  <a:off x="2320" y="2209"/>
                  <a:ext cx="0" cy="33"/>
                </a:xfrm>
                <a:custGeom>
                  <a:avLst/>
                  <a:gdLst>
                    <a:gd name="T0" fmla="*/ 33 h 33"/>
                    <a:gd name="T1" fmla="*/ 28 h 33"/>
                    <a:gd name="T2" fmla="*/ 16 h 33"/>
                    <a:gd name="T3" fmla="*/ 5 h 33"/>
                    <a:gd name="T4" fmla="*/ 0 h 3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33">
                      <a:moveTo>
                        <a:pt x="0" y="33"/>
                      </a:moveTo>
                      <a:lnTo>
                        <a:pt x="0" y="28"/>
                      </a:lnTo>
                      <a:lnTo>
                        <a:pt x="0" y="16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20" name="Freeform 2305"/>
                <p:cNvSpPr>
                  <a:spLocks/>
                </p:cNvSpPr>
                <p:nvPr/>
              </p:nvSpPr>
              <p:spPr bwMode="auto">
                <a:xfrm>
                  <a:off x="2320" y="2209"/>
                  <a:ext cx="0" cy="28"/>
                </a:xfrm>
                <a:custGeom>
                  <a:avLst/>
                  <a:gdLst>
                    <a:gd name="T0" fmla="*/ 0 h 28"/>
                    <a:gd name="T1" fmla="*/ 5 h 28"/>
                    <a:gd name="T2" fmla="*/ 11 h 28"/>
                    <a:gd name="T3" fmla="*/ 22 h 28"/>
                    <a:gd name="T4" fmla="*/ 28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22"/>
                      </a:lnTo>
                      <a:lnTo>
                        <a:pt x="0" y="28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21" name="Freeform 2306"/>
                <p:cNvSpPr>
                  <a:spLocks/>
                </p:cNvSpPr>
                <p:nvPr/>
              </p:nvSpPr>
              <p:spPr bwMode="auto">
                <a:xfrm>
                  <a:off x="2320" y="2231"/>
                  <a:ext cx="0" cy="6"/>
                </a:xfrm>
                <a:custGeom>
                  <a:avLst/>
                  <a:gdLst>
                    <a:gd name="T0" fmla="*/ 6 h 6"/>
                    <a:gd name="T1" fmla="*/ 6 h 6"/>
                    <a:gd name="T2" fmla="*/ 0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22" name="Freeform 2307"/>
                <p:cNvSpPr>
                  <a:spLocks/>
                </p:cNvSpPr>
                <p:nvPr/>
              </p:nvSpPr>
              <p:spPr bwMode="auto">
                <a:xfrm>
                  <a:off x="2320" y="2231"/>
                  <a:ext cx="0" cy="11"/>
                </a:xfrm>
                <a:custGeom>
                  <a:avLst/>
                  <a:gdLst>
                    <a:gd name="T0" fmla="*/ 0 h 11"/>
                    <a:gd name="T1" fmla="*/ 0 h 11"/>
                    <a:gd name="T2" fmla="*/ 6 h 11"/>
                    <a:gd name="T3" fmla="*/ 11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23" name="Freeform 2308"/>
                <p:cNvSpPr>
                  <a:spLocks/>
                </p:cNvSpPr>
                <p:nvPr/>
              </p:nvSpPr>
              <p:spPr bwMode="auto">
                <a:xfrm>
                  <a:off x="2320" y="2209"/>
                  <a:ext cx="5" cy="33"/>
                </a:xfrm>
                <a:custGeom>
                  <a:avLst/>
                  <a:gdLst>
                    <a:gd name="T0" fmla="*/ 0 w 5"/>
                    <a:gd name="T1" fmla="*/ 33 h 33"/>
                    <a:gd name="T2" fmla="*/ 0 w 5"/>
                    <a:gd name="T3" fmla="*/ 28 h 33"/>
                    <a:gd name="T4" fmla="*/ 0 w 5"/>
                    <a:gd name="T5" fmla="*/ 16 h 33"/>
                    <a:gd name="T6" fmla="*/ 5 w 5"/>
                    <a:gd name="T7" fmla="*/ 5 h 33"/>
                    <a:gd name="T8" fmla="*/ 5 w 5"/>
                    <a:gd name="T9" fmla="*/ 0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33">
                      <a:moveTo>
                        <a:pt x="0" y="33"/>
                      </a:moveTo>
                      <a:lnTo>
                        <a:pt x="0" y="28"/>
                      </a:lnTo>
                      <a:lnTo>
                        <a:pt x="0" y="16"/>
                      </a:lnTo>
                      <a:lnTo>
                        <a:pt x="5" y="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24" name="Freeform 2309"/>
                <p:cNvSpPr>
                  <a:spLocks/>
                </p:cNvSpPr>
                <p:nvPr/>
              </p:nvSpPr>
              <p:spPr bwMode="auto">
                <a:xfrm>
                  <a:off x="2325" y="2209"/>
                  <a:ext cx="0" cy="22"/>
                </a:xfrm>
                <a:custGeom>
                  <a:avLst/>
                  <a:gdLst>
                    <a:gd name="T0" fmla="*/ 0 h 22"/>
                    <a:gd name="T1" fmla="*/ 0 h 22"/>
                    <a:gd name="T2" fmla="*/ 11 h 22"/>
                    <a:gd name="T3" fmla="*/ 16 h 22"/>
                    <a:gd name="T4" fmla="*/ 22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0" y="16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25" name="Freeform 2310"/>
                <p:cNvSpPr>
                  <a:spLocks/>
                </p:cNvSpPr>
                <p:nvPr/>
              </p:nvSpPr>
              <p:spPr bwMode="auto">
                <a:xfrm>
                  <a:off x="2325" y="2225"/>
                  <a:ext cx="0" cy="6"/>
                </a:xfrm>
                <a:custGeom>
                  <a:avLst/>
                  <a:gdLst>
                    <a:gd name="T0" fmla="*/ 6 h 6"/>
                    <a:gd name="T1" fmla="*/ 6 h 6"/>
                    <a:gd name="T2" fmla="*/ 0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26" name="Line 2311"/>
                <p:cNvSpPr>
                  <a:spLocks noChangeShapeType="1"/>
                </p:cNvSpPr>
                <p:nvPr/>
              </p:nvSpPr>
              <p:spPr bwMode="auto">
                <a:xfrm>
                  <a:off x="2325" y="2225"/>
                  <a:ext cx="1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27" name="Freeform 2312"/>
                <p:cNvSpPr>
                  <a:spLocks/>
                </p:cNvSpPr>
                <p:nvPr/>
              </p:nvSpPr>
              <p:spPr bwMode="auto">
                <a:xfrm>
                  <a:off x="2325" y="2214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28" name="Line 2313"/>
                <p:cNvSpPr>
                  <a:spLocks noChangeShapeType="1"/>
                </p:cNvSpPr>
                <p:nvPr/>
              </p:nvSpPr>
              <p:spPr bwMode="auto">
                <a:xfrm>
                  <a:off x="2325" y="2214"/>
                  <a:ext cx="1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29" name="Freeform 2314"/>
                <p:cNvSpPr>
                  <a:spLocks/>
                </p:cNvSpPr>
                <p:nvPr/>
              </p:nvSpPr>
              <p:spPr bwMode="auto">
                <a:xfrm>
                  <a:off x="2325" y="2214"/>
                  <a:ext cx="6" cy="23"/>
                </a:xfrm>
                <a:custGeom>
                  <a:avLst/>
                  <a:gdLst>
                    <a:gd name="T0" fmla="*/ 0 w 6"/>
                    <a:gd name="T1" fmla="*/ 0 h 23"/>
                    <a:gd name="T2" fmla="*/ 0 w 6"/>
                    <a:gd name="T3" fmla="*/ 6 h 23"/>
                    <a:gd name="T4" fmla="*/ 0 w 6"/>
                    <a:gd name="T5" fmla="*/ 11 h 23"/>
                    <a:gd name="T6" fmla="*/ 6 w 6"/>
                    <a:gd name="T7" fmla="*/ 17 h 23"/>
                    <a:gd name="T8" fmla="*/ 6 w 6"/>
                    <a:gd name="T9" fmla="*/ 23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2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6" y="17"/>
                      </a:lnTo>
                      <a:lnTo>
                        <a:pt x="6" y="2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30" name="Freeform 2315"/>
                <p:cNvSpPr>
                  <a:spLocks/>
                </p:cNvSpPr>
                <p:nvPr/>
              </p:nvSpPr>
              <p:spPr bwMode="auto">
                <a:xfrm>
                  <a:off x="2331" y="2225"/>
                  <a:ext cx="0" cy="12"/>
                </a:xfrm>
                <a:custGeom>
                  <a:avLst/>
                  <a:gdLst>
                    <a:gd name="T0" fmla="*/ 12 h 12"/>
                    <a:gd name="T1" fmla="*/ 12 h 12"/>
                    <a:gd name="T2" fmla="*/ 6 h 12"/>
                    <a:gd name="T3" fmla="*/ 0 h 12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2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31" name="Freeform 2316"/>
                <p:cNvSpPr>
                  <a:spLocks/>
                </p:cNvSpPr>
                <p:nvPr/>
              </p:nvSpPr>
              <p:spPr bwMode="auto">
                <a:xfrm>
                  <a:off x="2331" y="2225"/>
                  <a:ext cx="0" cy="12"/>
                </a:xfrm>
                <a:custGeom>
                  <a:avLst/>
                  <a:gdLst>
                    <a:gd name="T0" fmla="*/ 0 h 12"/>
                    <a:gd name="T1" fmla="*/ 6 h 12"/>
                    <a:gd name="T2" fmla="*/ 12 h 1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32" name="Freeform 2317"/>
                <p:cNvSpPr>
                  <a:spLocks/>
                </p:cNvSpPr>
                <p:nvPr/>
              </p:nvSpPr>
              <p:spPr bwMode="auto">
                <a:xfrm>
                  <a:off x="2331" y="2225"/>
                  <a:ext cx="0" cy="12"/>
                </a:xfrm>
                <a:custGeom>
                  <a:avLst/>
                  <a:gdLst>
                    <a:gd name="T0" fmla="*/ 12 h 12"/>
                    <a:gd name="T1" fmla="*/ 6 h 12"/>
                    <a:gd name="T2" fmla="*/ 0 h 1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33" name="Line 2318"/>
                <p:cNvSpPr>
                  <a:spLocks noChangeShapeType="1"/>
                </p:cNvSpPr>
                <p:nvPr/>
              </p:nvSpPr>
              <p:spPr bwMode="auto">
                <a:xfrm>
                  <a:off x="2331" y="2225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34" name="Freeform 2319"/>
                <p:cNvSpPr>
                  <a:spLocks/>
                </p:cNvSpPr>
                <p:nvPr/>
              </p:nvSpPr>
              <p:spPr bwMode="auto">
                <a:xfrm>
                  <a:off x="2331" y="2225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35" name="Freeform 2320"/>
                <p:cNvSpPr>
                  <a:spLocks/>
                </p:cNvSpPr>
                <p:nvPr/>
              </p:nvSpPr>
              <p:spPr bwMode="auto">
                <a:xfrm>
                  <a:off x="2331" y="2231"/>
                  <a:ext cx="6" cy="0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36" name="Line 2321"/>
                <p:cNvSpPr>
                  <a:spLocks noChangeShapeType="1"/>
                </p:cNvSpPr>
                <p:nvPr/>
              </p:nvSpPr>
              <p:spPr bwMode="auto">
                <a:xfrm flipV="1">
                  <a:off x="2337" y="2225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37" name="Freeform 2322"/>
                <p:cNvSpPr>
                  <a:spLocks/>
                </p:cNvSpPr>
                <p:nvPr/>
              </p:nvSpPr>
              <p:spPr bwMode="auto">
                <a:xfrm>
                  <a:off x="2337" y="2225"/>
                  <a:ext cx="0" cy="17"/>
                </a:xfrm>
                <a:custGeom>
                  <a:avLst/>
                  <a:gdLst>
                    <a:gd name="T0" fmla="*/ 0 h 17"/>
                    <a:gd name="T1" fmla="*/ 6 h 17"/>
                    <a:gd name="T2" fmla="*/ 12 h 17"/>
                    <a:gd name="T3" fmla="*/ 17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38" name="Freeform 2323"/>
                <p:cNvSpPr>
                  <a:spLocks/>
                </p:cNvSpPr>
                <p:nvPr/>
              </p:nvSpPr>
              <p:spPr bwMode="auto">
                <a:xfrm>
                  <a:off x="2337" y="2237"/>
                  <a:ext cx="0" cy="5"/>
                </a:xfrm>
                <a:custGeom>
                  <a:avLst/>
                  <a:gdLst>
                    <a:gd name="T0" fmla="*/ 5 h 5"/>
                    <a:gd name="T1" fmla="*/ 5 h 5"/>
                    <a:gd name="T2" fmla="*/ 0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39" name="Line 2324"/>
                <p:cNvSpPr>
                  <a:spLocks noChangeShapeType="1"/>
                </p:cNvSpPr>
                <p:nvPr/>
              </p:nvSpPr>
              <p:spPr bwMode="auto">
                <a:xfrm>
                  <a:off x="2337" y="2237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40" name="Freeform 2325"/>
                <p:cNvSpPr>
                  <a:spLocks/>
                </p:cNvSpPr>
                <p:nvPr/>
              </p:nvSpPr>
              <p:spPr bwMode="auto">
                <a:xfrm>
                  <a:off x="2337" y="2242"/>
                  <a:ext cx="0" cy="17"/>
                </a:xfrm>
                <a:custGeom>
                  <a:avLst/>
                  <a:gdLst>
                    <a:gd name="T0" fmla="*/ 0 h 17"/>
                    <a:gd name="T1" fmla="*/ 6 h 17"/>
                    <a:gd name="T2" fmla="*/ 11 h 17"/>
                    <a:gd name="T3" fmla="*/ 17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41" name="Freeform 2326"/>
                <p:cNvSpPr>
                  <a:spLocks/>
                </p:cNvSpPr>
                <p:nvPr/>
              </p:nvSpPr>
              <p:spPr bwMode="auto">
                <a:xfrm>
                  <a:off x="2337" y="2225"/>
                  <a:ext cx="5" cy="34"/>
                </a:xfrm>
                <a:custGeom>
                  <a:avLst/>
                  <a:gdLst>
                    <a:gd name="T0" fmla="*/ 0 w 5"/>
                    <a:gd name="T1" fmla="*/ 34 h 34"/>
                    <a:gd name="T2" fmla="*/ 0 w 5"/>
                    <a:gd name="T3" fmla="*/ 28 h 34"/>
                    <a:gd name="T4" fmla="*/ 0 w 5"/>
                    <a:gd name="T5" fmla="*/ 17 h 34"/>
                    <a:gd name="T6" fmla="*/ 5 w 5"/>
                    <a:gd name="T7" fmla="*/ 6 h 34"/>
                    <a:gd name="T8" fmla="*/ 5 w 5"/>
                    <a:gd name="T9" fmla="*/ 0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34">
                      <a:moveTo>
                        <a:pt x="0" y="34"/>
                      </a:moveTo>
                      <a:lnTo>
                        <a:pt x="0" y="28"/>
                      </a:lnTo>
                      <a:lnTo>
                        <a:pt x="0" y="17"/>
                      </a:lnTo>
                      <a:lnTo>
                        <a:pt x="5" y="6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42" name="Freeform 2327"/>
                <p:cNvSpPr>
                  <a:spLocks/>
                </p:cNvSpPr>
                <p:nvPr/>
              </p:nvSpPr>
              <p:spPr bwMode="auto">
                <a:xfrm>
                  <a:off x="2342" y="2209"/>
                  <a:ext cx="0" cy="16"/>
                </a:xfrm>
                <a:custGeom>
                  <a:avLst/>
                  <a:gdLst>
                    <a:gd name="T0" fmla="*/ 16 h 16"/>
                    <a:gd name="T1" fmla="*/ 5 h 16"/>
                    <a:gd name="T2" fmla="*/ 0 h 1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6">
                      <a:moveTo>
                        <a:pt x="0" y="16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43" name="Freeform 2328"/>
                <p:cNvSpPr>
                  <a:spLocks/>
                </p:cNvSpPr>
                <p:nvPr/>
              </p:nvSpPr>
              <p:spPr bwMode="auto">
                <a:xfrm>
                  <a:off x="2342" y="2209"/>
                  <a:ext cx="0" cy="28"/>
                </a:xfrm>
                <a:custGeom>
                  <a:avLst/>
                  <a:gdLst>
                    <a:gd name="T0" fmla="*/ 0 h 28"/>
                    <a:gd name="T1" fmla="*/ 5 h 28"/>
                    <a:gd name="T2" fmla="*/ 11 h 28"/>
                    <a:gd name="T3" fmla="*/ 22 h 28"/>
                    <a:gd name="T4" fmla="*/ 28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22"/>
                      </a:lnTo>
                      <a:lnTo>
                        <a:pt x="0" y="28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44" name="Freeform 2329"/>
                <p:cNvSpPr>
                  <a:spLocks/>
                </p:cNvSpPr>
                <p:nvPr/>
              </p:nvSpPr>
              <p:spPr bwMode="auto">
                <a:xfrm>
                  <a:off x="2342" y="2220"/>
                  <a:ext cx="0" cy="17"/>
                </a:xfrm>
                <a:custGeom>
                  <a:avLst/>
                  <a:gdLst>
                    <a:gd name="T0" fmla="*/ 17 h 17"/>
                    <a:gd name="T1" fmla="*/ 17 h 17"/>
                    <a:gd name="T2" fmla="*/ 11 h 17"/>
                    <a:gd name="T3" fmla="*/ 5 h 17"/>
                    <a:gd name="T4" fmla="*/ 0 h 1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45" name="Freeform 2330"/>
                <p:cNvSpPr>
                  <a:spLocks/>
                </p:cNvSpPr>
                <p:nvPr/>
              </p:nvSpPr>
              <p:spPr bwMode="auto">
                <a:xfrm>
                  <a:off x="2342" y="2220"/>
                  <a:ext cx="0" cy="11"/>
                </a:xfrm>
                <a:custGeom>
                  <a:avLst/>
                  <a:gdLst>
                    <a:gd name="T0" fmla="*/ 0 h 11"/>
                    <a:gd name="T1" fmla="*/ 5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46" name="Line 2331"/>
                <p:cNvSpPr>
                  <a:spLocks noChangeShapeType="1"/>
                </p:cNvSpPr>
                <p:nvPr/>
              </p:nvSpPr>
              <p:spPr bwMode="auto">
                <a:xfrm>
                  <a:off x="2342" y="2231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47" name="Freeform 2332"/>
                <p:cNvSpPr>
                  <a:spLocks/>
                </p:cNvSpPr>
                <p:nvPr/>
              </p:nvSpPr>
              <p:spPr bwMode="auto">
                <a:xfrm>
                  <a:off x="2342" y="2225"/>
                  <a:ext cx="5" cy="12"/>
                </a:xfrm>
                <a:custGeom>
                  <a:avLst/>
                  <a:gdLst>
                    <a:gd name="T0" fmla="*/ 0 w 5"/>
                    <a:gd name="T1" fmla="*/ 12 h 12"/>
                    <a:gd name="T2" fmla="*/ 0 w 5"/>
                    <a:gd name="T3" fmla="*/ 6 h 12"/>
                    <a:gd name="T4" fmla="*/ 5 w 5"/>
                    <a:gd name="T5" fmla="*/ 0 h 1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48" name="Line 2333"/>
                <p:cNvSpPr>
                  <a:spLocks noChangeShapeType="1"/>
                </p:cNvSpPr>
                <p:nvPr/>
              </p:nvSpPr>
              <p:spPr bwMode="auto">
                <a:xfrm flipV="1">
                  <a:off x="2347" y="2220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49" name="Freeform 2334"/>
                <p:cNvSpPr>
                  <a:spLocks/>
                </p:cNvSpPr>
                <p:nvPr/>
              </p:nvSpPr>
              <p:spPr bwMode="auto">
                <a:xfrm>
                  <a:off x="2347" y="2220"/>
                  <a:ext cx="0" cy="22"/>
                </a:xfrm>
                <a:custGeom>
                  <a:avLst/>
                  <a:gdLst>
                    <a:gd name="T0" fmla="*/ 0 h 22"/>
                    <a:gd name="T1" fmla="*/ 5 h 22"/>
                    <a:gd name="T2" fmla="*/ 11 h 22"/>
                    <a:gd name="T3" fmla="*/ 22 h 22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22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50" name="Freeform 2335"/>
                <p:cNvSpPr>
                  <a:spLocks/>
                </p:cNvSpPr>
                <p:nvPr/>
              </p:nvSpPr>
              <p:spPr bwMode="auto">
                <a:xfrm>
                  <a:off x="2347" y="2209"/>
                  <a:ext cx="0" cy="33"/>
                </a:xfrm>
                <a:custGeom>
                  <a:avLst/>
                  <a:gdLst>
                    <a:gd name="T0" fmla="*/ 33 h 33"/>
                    <a:gd name="T1" fmla="*/ 28 h 33"/>
                    <a:gd name="T2" fmla="*/ 16 h 33"/>
                    <a:gd name="T3" fmla="*/ 5 h 33"/>
                    <a:gd name="T4" fmla="*/ 0 h 3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33">
                      <a:moveTo>
                        <a:pt x="0" y="33"/>
                      </a:moveTo>
                      <a:lnTo>
                        <a:pt x="0" y="28"/>
                      </a:lnTo>
                      <a:lnTo>
                        <a:pt x="0" y="16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51" name="Freeform 2336"/>
                <p:cNvSpPr>
                  <a:spLocks/>
                </p:cNvSpPr>
                <p:nvPr/>
              </p:nvSpPr>
              <p:spPr bwMode="auto">
                <a:xfrm>
                  <a:off x="2347" y="2209"/>
                  <a:ext cx="0" cy="28"/>
                </a:xfrm>
                <a:custGeom>
                  <a:avLst/>
                  <a:gdLst>
                    <a:gd name="T0" fmla="*/ 0 h 28"/>
                    <a:gd name="T1" fmla="*/ 5 h 28"/>
                    <a:gd name="T2" fmla="*/ 11 h 28"/>
                    <a:gd name="T3" fmla="*/ 22 h 28"/>
                    <a:gd name="T4" fmla="*/ 28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22"/>
                      </a:lnTo>
                      <a:lnTo>
                        <a:pt x="0" y="28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52" name="Freeform 2337"/>
                <p:cNvSpPr>
                  <a:spLocks/>
                </p:cNvSpPr>
                <p:nvPr/>
              </p:nvSpPr>
              <p:spPr bwMode="auto">
                <a:xfrm>
                  <a:off x="2347" y="2231"/>
                  <a:ext cx="0" cy="6"/>
                </a:xfrm>
                <a:custGeom>
                  <a:avLst/>
                  <a:gdLst>
                    <a:gd name="T0" fmla="*/ 6 h 6"/>
                    <a:gd name="T1" fmla="*/ 6 h 6"/>
                    <a:gd name="T2" fmla="*/ 0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53" name="Freeform 2338"/>
                <p:cNvSpPr>
                  <a:spLocks/>
                </p:cNvSpPr>
                <p:nvPr/>
              </p:nvSpPr>
              <p:spPr bwMode="auto">
                <a:xfrm>
                  <a:off x="2347" y="2231"/>
                  <a:ext cx="6" cy="11"/>
                </a:xfrm>
                <a:custGeom>
                  <a:avLst/>
                  <a:gdLst>
                    <a:gd name="T0" fmla="*/ 0 w 6"/>
                    <a:gd name="T1" fmla="*/ 0 h 11"/>
                    <a:gd name="T2" fmla="*/ 0 w 6"/>
                    <a:gd name="T3" fmla="*/ 6 h 11"/>
                    <a:gd name="T4" fmla="*/ 6 w 6"/>
                    <a:gd name="T5" fmla="*/ 11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54" name="Freeform 2339"/>
                <p:cNvSpPr>
                  <a:spLocks/>
                </p:cNvSpPr>
                <p:nvPr/>
              </p:nvSpPr>
              <p:spPr bwMode="auto">
                <a:xfrm>
                  <a:off x="2353" y="2225"/>
                  <a:ext cx="0" cy="17"/>
                </a:xfrm>
                <a:custGeom>
                  <a:avLst/>
                  <a:gdLst>
                    <a:gd name="T0" fmla="*/ 17 h 17"/>
                    <a:gd name="T1" fmla="*/ 17 h 17"/>
                    <a:gd name="T2" fmla="*/ 12 h 17"/>
                    <a:gd name="T3" fmla="*/ 0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55" name="Line 2340"/>
                <p:cNvSpPr>
                  <a:spLocks noChangeShapeType="1"/>
                </p:cNvSpPr>
                <p:nvPr/>
              </p:nvSpPr>
              <p:spPr bwMode="auto">
                <a:xfrm>
                  <a:off x="2353" y="2225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56" name="Line 2341"/>
                <p:cNvSpPr>
                  <a:spLocks noChangeShapeType="1"/>
                </p:cNvSpPr>
                <p:nvPr/>
              </p:nvSpPr>
              <p:spPr bwMode="auto">
                <a:xfrm flipV="1">
                  <a:off x="2353" y="2220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57" name="Line 2342"/>
                <p:cNvSpPr>
                  <a:spLocks noChangeShapeType="1"/>
                </p:cNvSpPr>
                <p:nvPr/>
              </p:nvSpPr>
              <p:spPr bwMode="auto">
                <a:xfrm flipV="1">
                  <a:off x="2353" y="2214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58" name="Freeform 2343"/>
                <p:cNvSpPr>
                  <a:spLocks/>
                </p:cNvSpPr>
                <p:nvPr/>
              </p:nvSpPr>
              <p:spPr bwMode="auto">
                <a:xfrm>
                  <a:off x="2353" y="2214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59" name="Freeform 2344"/>
                <p:cNvSpPr>
                  <a:spLocks/>
                </p:cNvSpPr>
                <p:nvPr/>
              </p:nvSpPr>
              <p:spPr bwMode="auto">
                <a:xfrm>
                  <a:off x="2353" y="2225"/>
                  <a:ext cx="5" cy="0"/>
                </a:xfrm>
                <a:custGeom>
                  <a:avLst/>
                  <a:gdLst>
                    <a:gd name="T0" fmla="*/ 0 w 5"/>
                    <a:gd name="T1" fmla="*/ 0 w 5"/>
                    <a:gd name="T2" fmla="*/ 5 w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60" name="Line 2345"/>
                <p:cNvSpPr>
                  <a:spLocks noChangeShapeType="1"/>
                </p:cNvSpPr>
                <p:nvPr/>
              </p:nvSpPr>
              <p:spPr bwMode="auto">
                <a:xfrm flipV="1">
                  <a:off x="2358" y="2220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61" name="Freeform 2346"/>
                <p:cNvSpPr>
                  <a:spLocks/>
                </p:cNvSpPr>
                <p:nvPr/>
              </p:nvSpPr>
              <p:spPr bwMode="auto">
                <a:xfrm>
                  <a:off x="2358" y="2220"/>
                  <a:ext cx="0" cy="11"/>
                </a:xfrm>
                <a:custGeom>
                  <a:avLst/>
                  <a:gdLst>
                    <a:gd name="T0" fmla="*/ 0 h 11"/>
                    <a:gd name="T1" fmla="*/ 5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62" name="Line 2347"/>
                <p:cNvSpPr>
                  <a:spLocks noChangeShapeType="1"/>
                </p:cNvSpPr>
                <p:nvPr/>
              </p:nvSpPr>
              <p:spPr bwMode="auto">
                <a:xfrm>
                  <a:off x="2358" y="2231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63" name="Freeform 2348"/>
                <p:cNvSpPr>
                  <a:spLocks/>
                </p:cNvSpPr>
                <p:nvPr/>
              </p:nvSpPr>
              <p:spPr bwMode="auto">
                <a:xfrm>
                  <a:off x="2358" y="2231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64" name="Line 2349"/>
                <p:cNvSpPr>
                  <a:spLocks noChangeShapeType="1"/>
                </p:cNvSpPr>
                <p:nvPr/>
              </p:nvSpPr>
              <p:spPr bwMode="auto">
                <a:xfrm>
                  <a:off x="2358" y="2237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65" name="Freeform 2350"/>
                <p:cNvSpPr>
                  <a:spLocks/>
                </p:cNvSpPr>
                <p:nvPr/>
              </p:nvSpPr>
              <p:spPr bwMode="auto">
                <a:xfrm>
                  <a:off x="2358" y="2225"/>
                  <a:ext cx="6" cy="12"/>
                </a:xfrm>
                <a:custGeom>
                  <a:avLst/>
                  <a:gdLst>
                    <a:gd name="T0" fmla="*/ 0 w 6"/>
                    <a:gd name="T1" fmla="*/ 12 h 12"/>
                    <a:gd name="T2" fmla="*/ 0 w 6"/>
                    <a:gd name="T3" fmla="*/ 6 h 12"/>
                    <a:gd name="T4" fmla="*/ 6 w 6"/>
                    <a:gd name="T5" fmla="*/ 0 h 1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66" name="Freeform 2351"/>
                <p:cNvSpPr>
                  <a:spLocks/>
                </p:cNvSpPr>
                <p:nvPr/>
              </p:nvSpPr>
              <p:spPr bwMode="auto">
                <a:xfrm>
                  <a:off x="2364" y="2203"/>
                  <a:ext cx="0" cy="22"/>
                </a:xfrm>
                <a:custGeom>
                  <a:avLst/>
                  <a:gdLst>
                    <a:gd name="T0" fmla="*/ 22 h 22"/>
                    <a:gd name="T1" fmla="*/ 11 h 22"/>
                    <a:gd name="T2" fmla="*/ 6 h 22"/>
                    <a:gd name="T3" fmla="*/ 0 h 22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67" name="Freeform 2352"/>
                <p:cNvSpPr>
                  <a:spLocks/>
                </p:cNvSpPr>
                <p:nvPr/>
              </p:nvSpPr>
              <p:spPr bwMode="auto">
                <a:xfrm>
                  <a:off x="2364" y="2203"/>
                  <a:ext cx="0" cy="17"/>
                </a:xfrm>
                <a:custGeom>
                  <a:avLst/>
                  <a:gdLst>
                    <a:gd name="T0" fmla="*/ 0 h 17"/>
                    <a:gd name="T1" fmla="*/ 0 h 17"/>
                    <a:gd name="T2" fmla="*/ 6 h 17"/>
                    <a:gd name="T3" fmla="*/ 17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68" name="Freeform 2353"/>
                <p:cNvSpPr>
                  <a:spLocks/>
                </p:cNvSpPr>
                <p:nvPr/>
              </p:nvSpPr>
              <p:spPr bwMode="auto">
                <a:xfrm>
                  <a:off x="2364" y="2220"/>
                  <a:ext cx="0" cy="17"/>
                </a:xfrm>
                <a:custGeom>
                  <a:avLst/>
                  <a:gdLst>
                    <a:gd name="T0" fmla="*/ 0 h 17"/>
                    <a:gd name="T1" fmla="*/ 11 h 17"/>
                    <a:gd name="T2" fmla="*/ 17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69" name="Freeform 2354"/>
                <p:cNvSpPr>
                  <a:spLocks/>
                </p:cNvSpPr>
                <p:nvPr/>
              </p:nvSpPr>
              <p:spPr bwMode="auto">
                <a:xfrm>
                  <a:off x="2364" y="2225"/>
                  <a:ext cx="0" cy="12"/>
                </a:xfrm>
                <a:custGeom>
                  <a:avLst/>
                  <a:gdLst>
                    <a:gd name="T0" fmla="*/ 12 h 12"/>
                    <a:gd name="T1" fmla="*/ 6 h 12"/>
                    <a:gd name="T2" fmla="*/ 0 h 1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70" name="Freeform 2355"/>
                <p:cNvSpPr>
                  <a:spLocks/>
                </p:cNvSpPr>
                <p:nvPr/>
              </p:nvSpPr>
              <p:spPr bwMode="auto">
                <a:xfrm>
                  <a:off x="2364" y="2214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71" name="Freeform 2356"/>
                <p:cNvSpPr>
                  <a:spLocks/>
                </p:cNvSpPr>
                <p:nvPr/>
              </p:nvSpPr>
              <p:spPr bwMode="auto">
                <a:xfrm>
                  <a:off x="2364" y="2214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72" name="Line 2357"/>
                <p:cNvSpPr>
                  <a:spLocks noChangeShapeType="1"/>
                </p:cNvSpPr>
                <p:nvPr/>
              </p:nvSpPr>
              <p:spPr bwMode="auto">
                <a:xfrm>
                  <a:off x="2370" y="2220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73" name="Freeform 2358"/>
                <p:cNvSpPr>
                  <a:spLocks/>
                </p:cNvSpPr>
                <p:nvPr/>
              </p:nvSpPr>
              <p:spPr bwMode="auto">
                <a:xfrm>
                  <a:off x="2370" y="2203"/>
                  <a:ext cx="0" cy="22"/>
                </a:xfrm>
                <a:custGeom>
                  <a:avLst/>
                  <a:gdLst>
                    <a:gd name="T0" fmla="*/ 22 h 22"/>
                    <a:gd name="T1" fmla="*/ 17 h 22"/>
                    <a:gd name="T2" fmla="*/ 11 h 22"/>
                    <a:gd name="T3" fmla="*/ 6 h 22"/>
                    <a:gd name="T4" fmla="*/ 0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74" name="Freeform 2359"/>
                <p:cNvSpPr>
                  <a:spLocks/>
                </p:cNvSpPr>
                <p:nvPr/>
              </p:nvSpPr>
              <p:spPr bwMode="auto">
                <a:xfrm>
                  <a:off x="2370" y="2203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75" name="Line 2360"/>
                <p:cNvSpPr>
                  <a:spLocks noChangeShapeType="1"/>
                </p:cNvSpPr>
                <p:nvPr/>
              </p:nvSpPr>
              <p:spPr bwMode="auto">
                <a:xfrm>
                  <a:off x="2370" y="2209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76" name="Line 2361"/>
                <p:cNvSpPr>
                  <a:spLocks noChangeShapeType="1"/>
                </p:cNvSpPr>
                <p:nvPr/>
              </p:nvSpPr>
              <p:spPr bwMode="auto">
                <a:xfrm>
                  <a:off x="2370" y="2209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77" name="Freeform 2362"/>
                <p:cNvSpPr>
                  <a:spLocks/>
                </p:cNvSpPr>
                <p:nvPr/>
              </p:nvSpPr>
              <p:spPr bwMode="auto">
                <a:xfrm>
                  <a:off x="2370" y="2203"/>
                  <a:ext cx="5" cy="11"/>
                </a:xfrm>
                <a:custGeom>
                  <a:avLst/>
                  <a:gdLst>
                    <a:gd name="T0" fmla="*/ 0 w 5"/>
                    <a:gd name="T1" fmla="*/ 11 h 11"/>
                    <a:gd name="T2" fmla="*/ 0 w 5"/>
                    <a:gd name="T3" fmla="*/ 6 h 11"/>
                    <a:gd name="T4" fmla="*/ 5 w 5"/>
                    <a:gd name="T5" fmla="*/ 0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78" name="Freeform 2363"/>
                <p:cNvSpPr>
                  <a:spLocks/>
                </p:cNvSpPr>
                <p:nvPr/>
              </p:nvSpPr>
              <p:spPr bwMode="auto">
                <a:xfrm>
                  <a:off x="2375" y="2203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79" name="Freeform 2364"/>
                <p:cNvSpPr>
                  <a:spLocks/>
                </p:cNvSpPr>
                <p:nvPr/>
              </p:nvSpPr>
              <p:spPr bwMode="auto">
                <a:xfrm>
                  <a:off x="2375" y="2214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80" name="Freeform 2365"/>
                <p:cNvSpPr>
                  <a:spLocks/>
                </p:cNvSpPr>
                <p:nvPr/>
              </p:nvSpPr>
              <p:spPr bwMode="auto">
                <a:xfrm>
                  <a:off x="2375" y="2220"/>
                  <a:ext cx="0" cy="5"/>
                </a:xfrm>
                <a:custGeom>
                  <a:avLst/>
                  <a:gdLst>
                    <a:gd name="T0" fmla="*/ 5 h 5"/>
                    <a:gd name="T1" fmla="*/ 5 h 5"/>
                    <a:gd name="T2" fmla="*/ 0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81" name="Line 2366"/>
                <p:cNvSpPr>
                  <a:spLocks noChangeShapeType="1"/>
                </p:cNvSpPr>
                <p:nvPr/>
              </p:nvSpPr>
              <p:spPr bwMode="auto">
                <a:xfrm>
                  <a:off x="2375" y="2220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82" name="Freeform 2367"/>
                <p:cNvSpPr>
                  <a:spLocks/>
                </p:cNvSpPr>
                <p:nvPr/>
              </p:nvSpPr>
              <p:spPr bwMode="auto">
                <a:xfrm>
                  <a:off x="2375" y="2203"/>
                  <a:ext cx="0" cy="22"/>
                </a:xfrm>
                <a:custGeom>
                  <a:avLst/>
                  <a:gdLst>
                    <a:gd name="T0" fmla="*/ 22 h 22"/>
                    <a:gd name="T1" fmla="*/ 17 h 22"/>
                    <a:gd name="T2" fmla="*/ 11 h 22"/>
                    <a:gd name="T3" fmla="*/ 6 h 22"/>
                    <a:gd name="T4" fmla="*/ 0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83" name="Freeform 2368"/>
                <p:cNvSpPr>
                  <a:spLocks/>
                </p:cNvSpPr>
                <p:nvPr/>
              </p:nvSpPr>
              <p:spPr bwMode="auto">
                <a:xfrm>
                  <a:off x="2375" y="2203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84" name="Freeform 2369"/>
                <p:cNvSpPr>
                  <a:spLocks/>
                </p:cNvSpPr>
                <p:nvPr/>
              </p:nvSpPr>
              <p:spPr bwMode="auto">
                <a:xfrm>
                  <a:off x="2381" y="2209"/>
                  <a:ext cx="0" cy="16"/>
                </a:xfrm>
                <a:custGeom>
                  <a:avLst/>
                  <a:gdLst>
                    <a:gd name="T0" fmla="*/ 0 h 16"/>
                    <a:gd name="T1" fmla="*/ 11 h 16"/>
                    <a:gd name="T2" fmla="*/ 16 h 1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6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85" name="Freeform 2370"/>
                <p:cNvSpPr>
                  <a:spLocks/>
                </p:cNvSpPr>
                <p:nvPr/>
              </p:nvSpPr>
              <p:spPr bwMode="auto">
                <a:xfrm>
                  <a:off x="2381" y="2209"/>
                  <a:ext cx="0" cy="16"/>
                </a:xfrm>
                <a:custGeom>
                  <a:avLst/>
                  <a:gdLst>
                    <a:gd name="T0" fmla="*/ 16 h 16"/>
                    <a:gd name="T1" fmla="*/ 16 h 16"/>
                    <a:gd name="T2" fmla="*/ 11 h 16"/>
                    <a:gd name="T3" fmla="*/ 5 h 16"/>
                    <a:gd name="T4" fmla="*/ 0 h 16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16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86" name="Freeform 2371"/>
                <p:cNvSpPr>
                  <a:spLocks/>
                </p:cNvSpPr>
                <p:nvPr/>
              </p:nvSpPr>
              <p:spPr bwMode="auto">
                <a:xfrm>
                  <a:off x="2381" y="2209"/>
                  <a:ext cx="0" cy="11"/>
                </a:xfrm>
                <a:custGeom>
                  <a:avLst/>
                  <a:gdLst>
                    <a:gd name="T0" fmla="*/ 0 h 11"/>
                    <a:gd name="T1" fmla="*/ 0 h 11"/>
                    <a:gd name="T2" fmla="*/ 5 h 11"/>
                    <a:gd name="T3" fmla="*/ 11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87" name="Freeform 2372"/>
                <p:cNvSpPr>
                  <a:spLocks/>
                </p:cNvSpPr>
                <p:nvPr/>
              </p:nvSpPr>
              <p:spPr bwMode="auto">
                <a:xfrm>
                  <a:off x="2381" y="2187"/>
                  <a:ext cx="0" cy="33"/>
                </a:xfrm>
                <a:custGeom>
                  <a:avLst/>
                  <a:gdLst>
                    <a:gd name="T0" fmla="*/ 33 h 33"/>
                    <a:gd name="T1" fmla="*/ 27 h 33"/>
                    <a:gd name="T2" fmla="*/ 16 h 33"/>
                    <a:gd name="T3" fmla="*/ 5 h 33"/>
                    <a:gd name="T4" fmla="*/ 0 h 3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33">
                      <a:moveTo>
                        <a:pt x="0" y="33"/>
                      </a:moveTo>
                      <a:lnTo>
                        <a:pt x="0" y="27"/>
                      </a:lnTo>
                      <a:lnTo>
                        <a:pt x="0" y="16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88" name="Freeform 2373"/>
                <p:cNvSpPr>
                  <a:spLocks/>
                </p:cNvSpPr>
                <p:nvPr/>
              </p:nvSpPr>
              <p:spPr bwMode="auto">
                <a:xfrm>
                  <a:off x="2381" y="2187"/>
                  <a:ext cx="0" cy="38"/>
                </a:xfrm>
                <a:custGeom>
                  <a:avLst/>
                  <a:gdLst>
                    <a:gd name="T0" fmla="*/ 0 h 38"/>
                    <a:gd name="T1" fmla="*/ 5 h 38"/>
                    <a:gd name="T2" fmla="*/ 16 h 38"/>
                    <a:gd name="T3" fmla="*/ 33 h 38"/>
                    <a:gd name="T4" fmla="*/ 38 h 3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38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6"/>
                      </a:lnTo>
                      <a:lnTo>
                        <a:pt x="0" y="33"/>
                      </a:lnTo>
                      <a:lnTo>
                        <a:pt x="0" y="38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89" name="Freeform 2374"/>
                <p:cNvSpPr>
                  <a:spLocks/>
                </p:cNvSpPr>
                <p:nvPr/>
              </p:nvSpPr>
              <p:spPr bwMode="auto">
                <a:xfrm>
                  <a:off x="2381" y="2203"/>
                  <a:ext cx="5" cy="22"/>
                </a:xfrm>
                <a:custGeom>
                  <a:avLst/>
                  <a:gdLst>
                    <a:gd name="T0" fmla="*/ 0 w 5"/>
                    <a:gd name="T1" fmla="*/ 22 h 22"/>
                    <a:gd name="T2" fmla="*/ 0 w 5"/>
                    <a:gd name="T3" fmla="*/ 22 h 22"/>
                    <a:gd name="T4" fmla="*/ 0 w 5"/>
                    <a:gd name="T5" fmla="*/ 11 h 22"/>
                    <a:gd name="T6" fmla="*/ 5 w 5"/>
                    <a:gd name="T7" fmla="*/ 6 h 22"/>
                    <a:gd name="T8" fmla="*/ 5 w 5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22">
                      <a:moveTo>
                        <a:pt x="0" y="22"/>
                      </a:move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5" y="6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90" name="Line 2375"/>
                <p:cNvSpPr>
                  <a:spLocks noChangeShapeType="1"/>
                </p:cNvSpPr>
                <p:nvPr/>
              </p:nvSpPr>
              <p:spPr bwMode="auto">
                <a:xfrm flipV="1">
                  <a:off x="2386" y="2198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91" name="Freeform 2376"/>
                <p:cNvSpPr>
                  <a:spLocks/>
                </p:cNvSpPr>
                <p:nvPr/>
              </p:nvSpPr>
              <p:spPr bwMode="auto">
                <a:xfrm>
                  <a:off x="2386" y="2198"/>
                  <a:ext cx="0" cy="33"/>
                </a:xfrm>
                <a:custGeom>
                  <a:avLst/>
                  <a:gdLst>
                    <a:gd name="T0" fmla="*/ 0 h 33"/>
                    <a:gd name="T1" fmla="*/ 5 h 33"/>
                    <a:gd name="T2" fmla="*/ 16 h 33"/>
                    <a:gd name="T3" fmla="*/ 27 h 33"/>
                    <a:gd name="T4" fmla="*/ 33 h 3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33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6"/>
                      </a:lnTo>
                      <a:lnTo>
                        <a:pt x="0" y="27"/>
                      </a:lnTo>
                      <a:lnTo>
                        <a:pt x="0" y="3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92" name="Freeform 2377"/>
                <p:cNvSpPr>
                  <a:spLocks/>
                </p:cNvSpPr>
                <p:nvPr/>
              </p:nvSpPr>
              <p:spPr bwMode="auto">
                <a:xfrm>
                  <a:off x="2386" y="2209"/>
                  <a:ext cx="0" cy="22"/>
                </a:xfrm>
                <a:custGeom>
                  <a:avLst/>
                  <a:gdLst>
                    <a:gd name="T0" fmla="*/ 22 h 22"/>
                    <a:gd name="T1" fmla="*/ 22 h 22"/>
                    <a:gd name="T2" fmla="*/ 11 h 22"/>
                    <a:gd name="T3" fmla="*/ 5 h 22"/>
                    <a:gd name="T4" fmla="*/ 0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93" name="Line 2378"/>
                <p:cNvSpPr>
                  <a:spLocks noChangeShapeType="1"/>
                </p:cNvSpPr>
                <p:nvPr/>
              </p:nvSpPr>
              <p:spPr bwMode="auto">
                <a:xfrm>
                  <a:off x="2386" y="2209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94" name="Freeform 2379"/>
                <p:cNvSpPr>
                  <a:spLocks/>
                </p:cNvSpPr>
                <p:nvPr/>
              </p:nvSpPr>
              <p:spPr bwMode="auto">
                <a:xfrm>
                  <a:off x="2386" y="2209"/>
                  <a:ext cx="0" cy="11"/>
                </a:xfrm>
                <a:custGeom>
                  <a:avLst/>
                  <a:gdLst>
                    <a:gd name="T0" fmla="*/ 0 h 11"/>
                    <a:gd name="T1" fmla="*/ 5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95" name="Freeform 2380"/>
                <p:cNvSpPr>
                  <a:spLocks/>
                </p:cNvSpPr>
                <p:nvPr/>
              </p:nvSpPr>
              <p:spPr bwMode="auto">
                <a:xfrm>
                  <a:off x="2386" y="2209"/>
                  <a:ext cx="6" cy="11"/>
                </a:xfrm>
                <a:custGeom>
                  <a:avLst/>
                  <a:gdLst>
                    <a:gd name="T0" fmla="*/ 0 w 6"/>
                    <a:gd name="T1" fmla="*/ 11 h 11"/>
                    <a:gd name="T2" fmla="*/ 0 w 6"/>
                    <a:gd name="T3" fmla="*/ 5 h 11"/>
                    <a:gd name="T4" fmla="*/ 6 w 6"/>
                    <a:gd name="T5" fmla="*/ 0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96" name="Line 2381"/>
                <p:cNvSpPr>
                  <a:spLocks noChangeShapeType="1"/>
                </p:cNvSpPr>
                <p:nvPr/>
              </p:nvSpPr>
              <p:spPr bwMode="auto">
                <a:xfrm>
                  <a:off x="2392" y="2209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97" name="Freeform 2382"/>
                <p:cNvSpPr>
                  <a:spLocks/>
                </p:cNvSpPr>
                <p:nvPr/>
              </p:nvSpPr>
              <p:spPr bwMode="auto">
                <a:xfrm>
                  <a:off x="2392" y="2198"/>
                  <a:ext cx="0" cy="16"/>
                </a:xfrm>
                <a:custGeom>
                  <a:avLst/>
                  <a:gdLst>
                    <a:gd name="T0" fmla="*/ 16 h 16"/>
                    <a:gd name="T1" fmla="*/ 11 h 16"/>
                    <a:gd name="T2" fmla="*/ 0 h 1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6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98" name="Line 2383"/>
                <p:cNvSpPr>
                  <a:spLocks noChangeShapeType="1"/>
                </p:cNvSpPr>
                <p:nvPr/>
              </p:nvSpPr>
              <p:spPr bwMode="auto">
                <a:xfrm>
                  <a:off x="2392" y="2198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99" name="Line 2384"/>
                <p:cNvSpPr>
                  <a:spLocks noChangeShapeType="1"/>
                </p:cNvSpPr>
                <p:nvPr/>
              </p:nvSpPr>
              <p:spPr bwMode="auto">
                <a:xfrm flipV="1">
                  <a:off x="2392" y="2187"/>
                  <a:ext cx="0" cy="1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00" name="Line 2385"/>
                <p:cNvSpPr>
                  <a:spLocks noChangeShapeType="1"/>
                </p:cNvSpPr>
                <p:nvPr/>
              </p:nvSpPr>
              <p:spPr bwMode="auto">
                <a:xfrm flipV="1">
                  <a:off x="2392" y="2164"/>
                  <a:ext cx="0" cy="23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01" name="Freeform 2386"/>
                <p:cNvSpPr>
                  <a:spLocks/>
                </p:cNvSpPr>
                <p:nvPr/>
              </p:nvSpPr>
              <p:spPr bwMode="auto">
                <a:xfrm>
                  <a:off x="2392" y="2131"/>
                  <a:ext cx="5" cy="33"/>
                </a:xfrm>
                <a:custGeom>
                  <a:avLst/>
                  <a:gdLst>
                    <a:gd name="T0" fmla="*/ 0 w 5"/>
                    <a:gd name="T1" fmla="*/ 33 h 33"/>
                    <a:gd name="T2" fmla="*/ 0 w 5"/>
                    <a:gd name="T3" fmla="*/ 17 h 33"/>
                    <a:gd name="T4" fmla="*/ 5 w 5"/>
                    <a:gd name="T5" fmla="*/ 0 h 3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33">
                      <a:moveTo>
                        <a:pt x="0" y="33"/>
                      </a:moveTo>
                      <a:lnTo>
                        <a:pt x="0" y="17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02" name="Freeform 2387"/>
                <p:cNvSpPr>
                  <a:spLocks/>
                </p:cNvSpPr>
                <p:nvPr/>
              </p:nvSpPr>
              <p:spPr bwMode="auto">
                <a:xfrm>
                  <a:off x="2397" y="2120"/>
                  <a:ext cx="0" cy="11"/>
                </a:xfrm>
                <a:custGeom>
                  <a:avLst/>
                  <a:gdLst>
                    <a:gd name="T0" fmla="*/ 11 h 11"/>
                    <a:gd name="T1" fmla="*/ 5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03" name="Freeform 2388"/>
                <p:cNvSpPr>
                  <a:spLocks/>
                </p:cNvSpPr>
                <p:nvPr/>
              </p:nvSpPr>
              <p:spPr bwMode="auto">
                <a:xfrm>
                  <a:off x="2397" y="2075"/>
                  <a:ext cx="0" cy="45"/>
                </a:xfrm>
                <a:custGeom>
                  <a:avLst/>
                  <a:gdLst>
                    <a:gd name="T0" fmla="*/ 45 h 45"/>
                    <a:gd name="T1" fmla="*/ 23 h 45"/>
                    <a:gd name="T2" fmla="*/ 0 h 4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45">
                      <a:moveTo>
                        <a:pt x="0" y="45"/>
                      </a:moveTo>
                      <a:lnTo>
                        <a:pt x="0" y="2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04" name="Freeform 2389"/>
                <p:cNvSpPr>
                  <a:spLocks/>
                </p:cNvSpPr>
                <p:nvPr/>
              </p:nvSpPr>
              <p:spPr bwMode="auto">
                <a:xfrm>
                  <a:off x="2397" y="2025"/>
                  <a:ext cx="0" cy="50"/>
                </a:xfrm>
                <a:custGeom>
                  <a:avLst/>
                  <a:gdLst>
                    <a:gd name="T0" fmla="*/ 50 h 50"/>
                    <a:gd name="T1" fmla="*/ 23 h 50"/>
                    <a:gd name="T2" fmla="*/ 0 h 50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0">
                      <a:moveTo>
                        <a:pt x="0" y="50"/>
                      </a:moveTo>
                      <a:lnTo>
                        <a:pt x="0" y="2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05" name="Freeform 2390"/>
                <p:cNvSpPr>
                  <a:spLocks/>
                </p:cNvSpPr>
                <p:nvPr/>
              </p:nvSpPr>
              <p:spPr bwMode="auto">
                <a:xfrm>
                  <a:off x="2397" y="1987"/>
                  <a:ext cx="0" cy="38"/>
                </a:xfrm>
                <a:custGeom>
                  <a:avLst/>
                  <a:gdLst>
                    <a:gd name="T0" fmla="*/ 38 h 38"/>
                    <a:gd name="T1" fmla="*/ 16 h 38"/>
                    <a:gd name="T2" fmla="*/ 0 h 38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38">
                      <a:moveTo>
                        <a:pt x="0" y="38"/>
                      </a:move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06" name="Freeform 2391"/>
                <p:cNvSpPr>
                  <a:spLocks/>
                </p:cNvSpPr>
                <p:nvPr/>
              </p:nvSpPr>
              <p:spPr bwMode="auto">
                <a:xfrm>
                  <a:off x="2397" y="1975"/>
                  <a:ext cx="0" cy="12"/>
                </a:xfrm>
                <a:custGeom>
                  <a:avLst/>
                  <a:gdLst>
                    <a:gd name="T0" fmla="*/ 12 h 12"/>
                    <a:gd name="T1" fmla="*/ 6 h 12"/>
                    <a:gd name="T2" fmla="*/ 0 h 1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07" name="Freeform 2392"/>
                <p:cNvSpPr>
                  <a:spLocks/>
                </p:cNvSpPr>
                <p:nvPr/>
              </p:nvSpPr>
              <p:spPr bwMode="auto">
                <a:xfrm>
                  <a:off x="2397" y="1953"/>
                  <a:ext cx="6" cy="22"/>
                </a:xfrm>
                <a:custGeom>
                  <a:avLst/>
                  <a:gdLst>
                    <a:gd name="T0" fmla="*/ 0 w 6"/>
                    <a:gd name="T1" fmla="*/ 22 h 22"/>
                    <a:gd name="T2" fmla="*/ 0 w 6"/>
                    <a:gd name="T3" fmla="*/ 17 h 22"/>
                    <a:gd name="T4" fmla="*/ 0 w 6"/>
                    <a:gd name="T5" fmla="*/ 6 h 22"/>
                    <a:gd name="T6" fmla="*/ 6 w 6"/>
                    <a:gd name="T7" fmla="*/ 0 h 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" h="22">
                      <a:moveTo>
                        <a:pt x="0" y="22"/>
                      </a:moveTo>
                      <a:lnTo>
                        <a:pt x="0" y="17"/>
                      </a:ln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08" name="Freeform 2393"/>
                <p:cNvSpPr>
                  <a:spLocks/>
                </p:cNvSpPr>
                <p:nvPr/>
              </p:nvSpPr>
              <p:spPr bwMode="auto">
                <a:xfrm>
                  <a:off x="2403" y="1953"/>
                  <a:ext cx="0" cy="67"/>
                </a:xfrm>
                <a:custGeom>
                  <a:avLst/>
                  <a:gdLst>
                    <a:gd name="T0" fmla="*/ 0 h 67"/>
                    <a:gd name="T1" fmla="*/ 11 h 67"/>
                    <a:gd name="T2" fmla="*/ 34 h 67"/>
                    <a:gd name="T3" fmla="*/ 50 h 67"/>
                    <a:gd name="T4" fmla="*/ 67 h 6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67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34"/>
                      </a:lnTo>
                      <a:lnTo>
                        <a:pt x="0" y="50"/>
                      </a:lnTo>
                      <a:lnTo>
                        <a:pt x="0" y="6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09" name="Freeform 2394"/>
                <p:cNvSpPr>
                  <a:spLocks/>
                </p:cNvSpPr>
                <p:nvPr/>
              </p:nvSpPr>
              <p:spPr bwMode="auto">
                <a:xfrm>
                  <a:off x="2403" y="2020"/>
                  <a:ext cx="0" cy="22"/>
                </a:xfrm>
                <a:custGeom>
                  <a:avLst/>
                  <a:gdLst>
                    <a:gd name="T0" fmla="*/ 0 h 22"/>
                    <a:gd name="T1" fmla="*/ 11 h 22"/>
                    <a:gd name="T2" fmla="*/ 22 h 2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22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10" name="Freeform 2395"/>
                <p:cNvSpPr>
                  <a:spLocks/>
                </p:cNvSpPr>
                <p:nvPr/>
              </p:nvSpPr>
              <p:spPr bwMode="auto">
                <a:xfrm>
                  <a:off x="2403" y="2042"/>
                  <a:ext cx="0" cy="17"/>
                </a:xfrm>
                <a:custGeom>
                  <a:avLst/>
                  <a:gdLst>
                    <a:gd name="T0" fmla="*/ 0 h 17"/>
                    <a:gd name="T1" fmla="*/ 6 h 17"/>
                    <a:gd name="T2" fmla="*/ 17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11" name="Freeform 2396"/>
                <p:cNvSpPr>
                  <a:spLocks/>
                </p:cNvSpPr>
                <p:nvPr/>
              </p:nvSpPr>
              <p:spPr bwMode="auto">
                <a:xfrm>
                  <a:off x="2403" y="2059"/>
                  <a:ext cx="0" cy="50"/>
                </a:xfrm>
                <a:custGeom>
                  <a:avLst/>
                  <a:gdLst>
                    <a:gd name="T0" fmla="*/ 0 h 50"/>
                    <a:gd name="T1" fmla="*/ 11 h 50"/>
                    <a:gd name="T2" fmla="*/ 28 h 50"/>
                    <a:gd name="T3" fmla="*/ 39 h 50"/>
                    <a:gd name="T4" fmla="*/ 50 h 50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50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28"/>
                      </a:lnTo>
                      <a:lnTo>
                        <a:pt x="0" y="39"/>
                      </a:lnTo>
                      <a:lnTo>
                        <a:pt x="0" y="5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12" name="Freeform 2397"/>
                <p:cNvSpPr>
                  <a:spLocks/>
                </p:cNvSpPr>
                <p:nvPr/>
              </p:nvSpPr>
              <p:spPr bwMode="auto">
                <a:xfrm>
                  <a:off x="2403" y="2092"/>
                  <a:ext cx="0" cy="17"/>
                </a:xfrm>
                <a:custGeom>
                  <a:avLst/>
                  <a:gdLst>
                    <a:gd name="T0" fmla="*/ 17 h 17"/>
                    <a:gd name="T1" fmla="*/ 17 h 17"/>
                    <a:gd name="T2" fmla="*/ 11 h 17"/>
                    <a:gd name="T3" fmla="*/ 6 h 17"/>
                    <a:gd name="T4" fmla="*/ 0 h 1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13" name="Freeform 2398"/>
                <p:cNvSpPr>
                  <a:spLocks/>
                </p:cNvSpPr>
                <p:nvPr/>
              </p:nvSpPr>
              <p:spPr bwMode="auto">
                <a:xfrm>
                  <a:off x="2403" y="2092"/>
                  <a:ext cx="5" cy="17"/>
                </a:xfrm>
                <a:custGeom>
                  <a:avLst/>
                  <a:gdLst>
                    <a:gd name="T0" fmla="*/ 0 w 5"/>
                    <a:gd name="T1" fmla="*/ 0 h 17"/>
                    <a:gd name="T2" fmla="*/ 0 w 5"/>
                    <a:gd name="T3" fmla="*/ 0 h 17"/>
                    <a:gd name="T4" fmla="*/ 0 w 5"/>
                    <a:gd name="T5" fmla="*/ 6 h 17"/>
                    <a:gd name="T6" fmla="*/ 5 w 5"/>
                    <a:gd name="T7" fmla="*/ 17 h 1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"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5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14" name="Freeform 2399"/>
                <p:cNvSpPr>
                  <a:spLocks/>
                </p:cNvSpPr>
                <p:nvPr/>
              </p:nvSpPr>
              <p:spPr bwMode="auto">
                <a:xfrm>
                  <a:off x="2408" y="2092"/>
                  <a:ext cx="0" cy="17"/>
                </a:xfrm>
                <a:custGeom>
                  <a:avLst/>
                  <a:gdLst>
                    <a:gd name="T0" fmla="*/ 17 h 17"/>
                    <a:gd name="T1" fmla="*/ 11 h 17"/>
                    <a:gd name="T2" fmla="*/ 0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15" name="Freeform 2400"/>
                <p:cNvSpPr>
                  <a:spLocks/>
                </p:cNvSpPr>
                <p:nvPr/>
              </p:nvSpPr>
              <p:spPr bwMode="auto">
                <a:xfrm>
                  <a:off x="2408" y="2075"/>
                  <a:ext cx="0" cy="17"/>
                </a:xfrm>
                <a:custGeom>
                  <a:avLst/>
                  <a:gdLst>
                    <a:gd name="T0" fmla="*/ 17 h 17"/>
                    <a:gd name="T1" fmla="*/ 6 h 17"/>
                    <a:gd name="T2" fmla="*/ 0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16" name="Freeform 2401"/>
                <p:cNvSpPr>
                  <a:spLocks/>
                </p:cNvSpPr>
                <p:nvPr/>
              </p:nvSpPr>
              <p:spPr bwMode="auto">
                <a:xfrm>
                  <a:off x="2408" y="2075"/>
                  <a:ext cx="0" cy="23"/>
                </a:xfrm>
                <a:custGeom>
                  <a:avLst/>
                  <a:gdLst>
                    <a:gd name="T0" fmla="*/ 0 h 23"/>
                    <a:gd name="T1" fmla="*/ 0 h 23"/>
                    <a:gd name="T2" fmla="*/ 6 h 23"/>
                    <a:gd name="T3" fmla="*/ 23 h 23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2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5546" name="Group 2603"/>
              <p:cNvGrpSpPr>
                <a:grpSpLocks/>
              </p:cNvGrpSpPr>
              <p:nvPr/>
            </p:nvGrpSpPr>
            <p:grpSpPr bwMode="auto">
              <a:xfrm>
                <a:off x="2408" y="1981"/>
                <a:ext cx="183" cy="272"/>
                <a:chOff x="2408" y="1981"/>
                <a:chExt cx="183" cy="272"/>
              </a:xfrm>
            </p:grpSpPr>
            <p:sp>
              <p:nvSpPr>
                <p:cNvPr id="6217" name="Freeform 2403"/>
                <p:cNvSpPr>
                  <a:spLocks/>
                </p:cNvSpPr>
                <p:nvPr/>
              </p:nvSpPr>
              <p:spPr bwMode="auto">
                <a:xfrm>
                  <a:off x="2408" y="2098"/>
                  <a:ext cx="0" cy="27"/>
                </a:xfrm>
                <a:custGeom>
                  <a:avLst/>
                  <a:gdLst>
                    <a:gd name="T0" fmla="*/ 0 h 27"/>
                    <a:gd name="T1" fmla="*/ 11 h 27"/>
                    <a:gd name="T2" fmla="*/ 27 h 2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27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2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18" name="Freeform 2404"/>
                <p:cNvSpPr>
                  <a:spLocks/>
                </p:cNvSpPr>
                <p:nvPr/>
              </p:nvSpPr>
              <p:spPr bwMode="auto">
                <a:xfrm>
                  <a:off x="2408" y="2125"/>
                  <a:ext cx="0" cy="50"/>
                </a:xfrm>
                <a:custGeom>
                  <a:avLst/>
                  <a:gdLst>
                    <a:gd name="T0" fmla="*/ 0 h 50"/>
                    <a:gd name="T1" fmla="*/ 12 h 50"/>
                    <a:gd name="T2" fmla="*/ 28 h 50"/>
                    <a:gd name="T3" fmla="*/ 39 h 50"/>
                    <a:gd name="T4" fmla="*/ 50 h 50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50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0" y="28"/>
                      </a:lnTo>
                      <a:lnTo>
                        <a:pt x="0" y="39"/>
                      </a:lnTo>
                      <a:lnTo>
                        <a:pt x="0" y="5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19" name="Freeform 2405"/>
                <p:cNvSpPr>
                  <a:spLocks/>
                </p:cNvSpPr>
                <p:nvPr/>
              </p:nvSpPr>
              <p:spPr bwMode="auto">
                <a:xfrm>
                  <a:off x="2408" y="2175"/>
                  <a:ext cx="6" cy="23"/>
                </a:xfrm>
                <a:custGeom>
                  <a:avLst/>
                  <a:gdLst>
                    <a:gd name="T0" fmla="*/ 0 w 6"/>
                    <a:gd name="T1" fmla="*/ 0 h 23"/>
                    <a:gd name="T2" fmla="*/ 0 w 6"/>
                    <a:gd name="T3" fmla="*/ 17 h 23"/>
                    <a:gd name="T4" fmla="*/ 6 w 6"/>
                    <a:gd name="T5" fmla="*/ 23 h 2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23">
                      <a:moveTo>
                        <a:pt x="0" y="0"/>
                      </a:moveTo>
                      <a:lnTo>
                        <a:pt x="0" y="17"/>
                      </a:lnTo>
                      <a:lnTo>
                        <a:pt x="6" y="2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20" name="Line 2406"/>
                <p:cNvSpPr>
                  <a:spLocks noChangeShapeType="1"/>
                </p:cNvSpPr>
                <p:nvPr/>
              </p:nvSpPr>
              <p:spPr bwMode="auto">
                <a:xfrm>
                  <a:off x="2414" y="2198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21" name="Line 2407"/>
                <p:cNvSpPr>
                  <a:spLocks noChangeShapeType="1"/>
                </p:cNvSpPr>
                <p:nvPr/>
              </p:nvSpPr>
              <p:spPr bwMode="auto">
                <a:xfrm flipV="1">
                  <a:off x="2414" y="2192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22" name="Freeform 2408"/>
                <p:cNvSpPr>
                  <a:spLocks/>
                </p:cNvSpPr>
                <p:nvPr/>
              </p:nvSpPr>
              <p:spPr bwMode="auto">
                <a:xfrm>
                  <a:off x="2414" y="2192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23" name="Freeform 2409"/>
                <p:cNvSpPr>
                  <a:spLocks/>
                </p:cNvSpPr>
                <p:nvPr/>
              </p:nvSpPr>
              <p:spPr bwMode="auto">
                <a:xfrm>
                  <a:off x="2414" y="2203"/>
                  <a:ext cx="0" cy="17"/>
                </a:xfrm>
                <a:custGeom>
                  <a:avLst/>
                  <a:gdLst>
                    <a:gd name="T0" fmla="*/ 0 h 17"/>
                    <a:gd name="T1" fmla="*/ 11 h 17"/>
                    <a:gd name="T2" fmla="*/ 17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24" name="Line 2410"/>
                <p:cNvSpPr>
                  <a:spLocks noChangeShapeType="1"/>
                </p:cNvSpPr>
                <p:nvPr/>
              </p:nvSpPr>
              <p:spPr bwMode="auto">
                <a:xfrm>
                  <a:off x="2414" y="2220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25" name="Freeform 2411"/>
                <p:cNvSpPr>
                  <a:spLocks/>
                </p:cNvSpPr>
                <p:nvPr/>
              </p:nvSpPr>
              <p:spPr bwMode="auto">
                <a:xfrm>
                  <a:off x="2414" y="2214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0 h 6"/>
                    <a:gd name="T4" fmla="*/ 6 w 6"/>
                    <a:gd name="T5" fmla="*/ 0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26" name="Freeform 2412"/>
                <p:cNvSpPr>
                  <a:spLocks/>
                </p:cNvSpPr>
                <p:nvPr/>
              </p:nvSpPr>
              <p:spPr bwMode="auto">
                <a:xfrm>
                  <a:off x="2420" y="2214"/>
                  <a:ext cx="0" cy="28"/>
                </a:xfrm>
                <a:custGeom>
                  <a:avLst/>
                  <a:gdLst>
                    <a:gd name="T0" fmla="*/ 0 h 28"/>
                    <a:gd name="T1" fmla="*/ 6 h 28"/>
                    <a:gd name="T2" fmla="*/ 17 h 28"/>
                    <a:gd name="T3" fmla="*/ 23 h 28"/>
                    <a:gd name="T4" fmla="*/ 28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7"/>
                      </a:lnTo>
                      <a:lnTo>
                        <a:pt x="0" y="23"/>
                      </a:lnTo>
                      <a:lnTo>
                        <a:pt x="0" y="28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27" name="Freeform 2413"/>
                <p:cNvSpPr>
                  <a:spLocks/>
                </p:cNvSpPr>
                <p:nvPr/>
              </p:nvSpPr>
              <p:spPr bwMode="auto">
                <a:xfrm>
                  <a:off x="2420" y="2214"/>
                  <a:ext cx="0" cy="28"/>
                </a:xfrm>
                <a:custGeom>
                  <a:avLst/>
                  <a:gdLst>
                    <a:gd name="T0" fmla="*/ 28 h 28"/>
                    <a:gd name="T1" fmla="*/ 23 h 28"/>
                    <a:gd name="T2" fmla="*/ 17 h 28"/>
                    <a:gd name="T3" fmla="*/ 6 h 28"/>
                    <a:gd name="T4" fmla="*/ 0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28"/>
                      </a:moveTo>
                      <a:lnTo>
                        <a:pt x="0" y="23"/>
                      </a:lnTo>
                      <a:lnTo>
                        <a:pt x="0" y="17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28" name="Freeform 2414"/>
                <p:cNvSpPr>
                  <a:spLocks/>
                </p:cNvSpPr>
                <p:nvPr/>
              </p:nvSpPr>
              <p:spPr bwMode="auto">
                <a:xfrm>
                  <a:off x="2420" y="2214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29" name="Freeform 2415"/>
                <p:cNvSpPr>
                  <a:spLocks/>
                </p:cNvSpPr>
                <p:nvPr/>
              </p:nvSpPr>
              <p:spPr bwMode="auto">
                <a:xfrm>
                  <a:off x="2420" y="2220"/>
                  <a:ext cx="0" cy="11"/>
                </a:xfrm>
                <a:custGeom>
                  <a:avLst/>
                  <a:gdLst>
                    <a:gd name="T0" fmla="*/ 0 h 11"/>
                    <a:gd name="T1" fmla="*/ 5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30" name="Freeform 2416"/>
                <p:cNvSpPr>
                  <a:spLocks/>
                </p:cNvSpPr>
                <p:nvPr/>
              </p:nvSpPr>
              <p:spPr bwMode="auto">
                <a:xfrm>
                  <a:off x="2420" y="2220"/>
                  <a:ext cx="0" cy="11"/>
                </a:xfrm>
                <a:custGeom>
                  <a:avLst/>
                  <a:gdLst>
                    <a:gd name="T0" fmla="*/ 11 h 11"/>
                    <a:gd name="T1" fmla="*/ 5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31" name="Freeform 2417"/>
                <p:cNvSpPr>
                  <a:spLocks/>
                </p:cNvSpPr>
                <p:nvPr/>
              </p:nvSpPr>
              <p:spPr bwMode="auto">
                <a:xfrm>
                  <a:off x="2420" y="2220"/>
                  <a:ext cx="5" cy="11"/>
                </a:xfrm>
                <a:custGeom>
                  <a:avLst/>
                  <a:gdLst>
                    <a:gd name="T0" fmla="*/ 0 w 5"/>
                    <a:gd name="T1" fmla="*/ 0 h 11"/>
                    <a:gd name="T2" fmla="*/ 0 w 5"/>
                    <a:gd name="T3" fmla="*/ 5 h 11"/>
                    <a:gd name="T4" fmla="*/ 5 w 5"/>
                    <a:gd name="T5" fmla="*/ 11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32" name="Line 2418"/>
                <p:cNvSpPr>
                  <a:spLocks noChangeShapeType="1"/>
                </p:cNvSpPr>
                <p:nvPr/>
              </p:nvSpPr>
              <p:spPr bwMode="auto">
                <a:xfrm>
                  <a:off x="2425" y="2231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33" name="Freeform 2419"/>
                <p:cNvSpPr>
                  <a:spLocks/>
                </p:cNvSpPr>
                <p:nvPr/>
              </p:nvSpPr>
              <p:spPr bwMode="auto">
                <a:xfrm>
                  <a:off x="2425" y="2220"/>
                  <a:ext cx="0" cy="17"/>
                </a:xfrm>
                <a:custGeom>
                  <a:avLst/>
                  <a:gdLst>
                    <a:gd name="T0" fmla="*/ 17 h 17"/>
                    <a:gd name="T1" fmla="*/ 11 h 17"/>
                    <a:gd name="T2" fmla="*/ 5 h 17"/>
                    <a:gd name="T3" fmla="*/ 0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34" name="Freeform 2420"/>
                <p:cNvSpPr>
                  <a:spLocks/>
                </p:cNvSpPr>
                <p:nvPr/>
              </p:nvSpPr>
              <p:spPr bwMode="auto">
                <a:xfrm>
                  <a:off x="2425" y="2220"/>
                  <a:ext cx="0" cy="5"/>
                </a:xfrm>
                <a:custGeom>
                  <a:avLst/>
                  <a:gdLst>
                    <a:gd name="T0" fmla="*/ 0 h 5"/>
                    <a:gd name="T1" fmla="*/ 0 h 5"/>
                    <a:gd name="T2" fmla="*/ 5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35" name="Freeform 2421"/>
                <p:cNvSpPr>
                  <a:spLocks/>
                </p:cNvSpPr>
                <p:nvPr/>
              </p:nvSpPr>
              <p:spPr bwMode="auto">
                <a:xfrm>
                  <a:off x="2425" y="2225"/>
                  <a:ext cx="0" cy="23"/>
                </a:xfrm>
                <a:custGeom>
                  <a:avLst/>
                  <a:gdLst>
                    <a:gd name="T0" fmla="*/ 0 h 23"/>
                    <a:gd name="T1" fmla="*/ 6 h 23"/>
                    <a:gd name="T2" fmla="*/ 12 h 23"/>
                    <a:gd name="T3" fmla="*/ 17 h 23"/>
                    <a:gd name="T4" fmla="*/ 23 h 2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7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36" name="Freeform 2422"/>
                <p:cNvSpPr>
                  <a:spLocks/>
                </p:cNvSpPr>
                <p:nvPr/>
              </p:nvSpPr>
              <p:spPr bwMode="auto">
                <a:xfrm>
                  <a:off x="2425" y="2225"/>
                  <a:ext cx="0" cy="23"/>
                </a:xfrm>
                <a:custGeom>
                  <a:avLst/>
                  <a:gdLst>
                    <a:gd name="T0" fmla="*/ 23 h 23"/>
                    <a:gd name="T1" fmla="*/ 17 h 23"/>
                    <a:gd name="T2" fmla="*/ 12 h 23"/>
                    <a:gd name="T3" fmla="*/ 6 h 23"/>
                    <a:gd name="T4" fmla="*/ 0 h 2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3">
                      <a:moveTo>
                        <a:pt x="0" y="23"/>
                      </a:moveTo>
                      <a:lnTo>
                        <a:pt x="0" y="17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37" name="Freeform 2423"/>
                <p:cNvSpPr>
                  <a:spLocks/>
                </p:cNvSpPr>
                <p:nvPr/>
              </p:nvSpPr>
              <p:spPr bwMode="auto">
                <a:xfrm>
                  <a:off x="2425" y="2225"/>
                  <a:ext cx="6" cy="0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38" name="Line 2424"/>
                <p:cNvSpPr>
                  <a:spLocks noChangeShapeType="1"/>
                </p:cNvSpPr>
                <p:nvPr/>
              </p:nvSpPr>
              <p:spPr bwMode="auto">
                <a:xfrm flipV="1">
                  <a:off x="2431" y="2220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39" name="Freeform 2425"/>
                <p:cNvSpPr>
                  <a:spLocks/>
                </p:cNvSpPr>
                <p:nvPr/>
              </p:nvSpPr>
              <p:spPr bwMode="auto">
                <a:xfrm>
                  <a:off x="2431" y="2220"/>
                  <a:ext cx="0" cy="11"/>
                </a:xfrm>
                <a:custGeom>
                  <a:avLst/>
                  <a:gdLst>
                    <a:gd name="T0" fmla="*/ 0 h 11"/>
                    <a:gd name="T1" fmla="*/ 5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40" name="Freeform 2426"/>
                <p:cNvSpPr>
                  <a:spLocks/>
                </p:cNvSpPr>
                <p:nvPr/>
              </p:nvSpPr>
              <p:spPr bwMode="auto">
                <a:xfrm>
                  <a:off x="2431" y="2225"/>
                  <a:ext cx="0" cy="6"/>
                </a:xfrm>
                <a:custGeom>
                  <a:avLst/>
                  <a:gdLst>
                    <a:gd name="T0" fmla="*/ 6 h 6"/>
                    <a:gd name="T1" fmla="*/ 6 h 6"/>
                    <a:gd name="T2" fmla="*/ 0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41" name="Line 2427"/>
                <p:cNvSpPr>
                  <a:spLocks noChangeShapeType="1"/>
                </p:cNvSpPr>
                <p:nvPr/>
              </p:nvSpPr>
              <p:spPr bwMode="auto">
                <a:xfrm>
                  <a:off x="2431" y="2225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42" name="Freeform 2428"/>
                <p:cNvSpPr>
                  <a:spLocks/>
                </p:cNvSpPr>
                <p:nvPr/>
              </p:nvSpPr>
              <p:spPr bwMode="auto">
                <a:xfrm>
                  <a:off x="2431" y="2214"/>
                  <a:ext cx="0" cy="17"/>
                </a:xfrm>
                <a:custGeom>
                  <a:avLst/>
                  <a:gdLst>
                    <a:gd name="T0" fmla="*/ 17 h 17"/>
                    <a:gd name="T1" fmla="*/ 11 h 17"/>
                    <a:gd name="T2" fmla="*/ 6 h 17"/>
                    <a:gd name="T3" fmla="*/ 0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43" name="Freeform 2429"/>
                <p:cNvSpPr>
                  <a:spLocks/>
                </p:cNvSpPr>
                <p:nvPr/>
              </p:nvSpPr>
              <p:spPr bwMode="auto">
                <a:xfrm>
                  <a:off x="2431" y="2214"/>
                  <a:ext cx="5" cy="39"/>
                </a:xfrm>
                <a:custGeom>
                  <a:avLst/>
                  <a:gdLst>
                    <a:gd name="T0" fmla="*/ 0 w 5"/>
                    <a:gd name="T1" fmla="*/ 0 h 39"/>
                    <a:gd name="T2" fmla="*/ 0 w 5"/>
                    <a:gd name="T3" fmla="*/ 6 h 39"/>
                    <a:gd name="T4" fmla="*/ 0 w 5"/>
                    <a:gd name="T5" fmla="*/ 23 h 39"/>
                    <a:gd name="T6" fmla="*/ 5 w 5"/>
                    <a:gd name="T7" fmla="*/ 34 h 39"/>
                    <a:gd name="T8" fmla="*/ 5 w 5"/>
                    <a:gd name="T9" fmla="*/ 39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39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23"/>
                      </a:lnTo>
                      <a:lnTo>
                        <a:pt x="5" y="34"/>
                      </a:lnTo>
                      <a:lnTo>
                        <a:pt x="5" y="39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44" name="Freeform 2430"/>
                <p:cNvSpPr>
                  <a:spLocks/>
                </p:cNvSpPr>
                <p:nvPr/>
              </p:nvSpPr>
              <p:spPr bwMode="auto">
                <a:xfrm>
                  <a:off x="2436" y="2231"/>
                  <a:ext cx="0" cy="22"/>
                </a:xfrm>
                <a:custGeom>
                  <a:avLst/>
                  <a:gdLst>
                    <a:gd name="T0" fmla="*/ 22 h 22"/>
                    <a:gd name="T1" fmla="*/ 22 h 22"/>
                    <a:gd name="T2" fmla="*/ 11 h 22"/>
                    <a:gd name="T3" fmla="*/ 6 h 22"/>
                    <a:gd name="T4" fmla="*/ 0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45" name="Line 2431"/>
                <p:cNvSpPr>
                  <a:spLocks noChangeShapeType="1"/>
                </p:cNvSpPr>
                <p:nvPr/>
              </p:nvSpPr>
              <p:spPr bwMode="auto">
                <a:xfrm>
                  <a:off x="2436" y="2231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46" name="Line 2432"/>
                <p:cNvSpPr>
                  <a:spLocks noChangeShapeType="1"/>
                </p:cNvSpPr>
                <p:nvPr/>
              </p:nvSpPr>
              <p:spPr bwMode="auto">
                <a:xfrm>
                  <a:off x="2436" y="2231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47" name="Freeform 2433"/>
                <p:cNvSpPr>
                  <a:spLocks/>
                </p:cNvSpPr>
                <p:nvPr/>
              </p:nvSpPr>
              <p:spPr bwMode="auto">
                <a:xfrm>
                  <a:off x="2436" y="2225"/>
                  <a:ext cx="0" cy="12"/>
                </a:xfrm>
                <a:custGeom>
                  <a:avLst/>
                  <a:gdLst>
                    <a:gd name="T0" fmla="*/ 12 h 12"/>
                    <a:gd name="T1" fmla="*/ 12 h 12"/>
                    <a:gd name="T2" fmla="*/ 6 h 12"/>
                    <a:gd name="T3" fmla="*/ 0 h 12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2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48" name="Freeform 2434"/>
                <p:cNvSpPr>
                  <a:spLocks/>
                </p:cNvSpPr>
                <p:nvPr/>
              </p:nvSpPr>
              <p:spPr bwMode="auto">
                <a:xfrm>
                  <a:off x="2436" y="2225"/>
                  <a:ext cx="0" cy="23"/>
                </a:xfrm>
                <a:custGeom>
                  <a:avLst/>
                  <a:gdLst>
                    <a:gd name="T0" fmla="*/ 0 h 23"/>
                    <a:gd name="T1" fmla="*/ 6 h 23"/>
                    <a:gd name="T2" fmla="*/ 12 h 23"/>
                    <a:gd name="T3" fmla="*/ 17 h 23"/>
                    <a:gd name="T4" fmla="*/ 23 h 2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7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49" name="Freeform 2435"/>
                <p:cNvSpPr>
                  <a:spLocks/>
                </p:cNvSpPr>
                <p:nvPr/>
              </p:nvSpPr>
              <p:spPr bwMode="auto">
                <a:xfrm>
                  <a:off x="2436" y="2248"/>
                  <a:ext cx="6" cy="5"/>
                </a:xfrm>
                <a:custGeom>
                  <a:avLst/>
                  <a:gdLst>
                    <a:gd name="T0" fmla="*/ 0 w 6"/>
                    <a:gd name="T1" fmla="*/ 0 h 5"/>
                    <a:gd name="T2" fmla="*/ 0 w 6"/>
                    <a:gd name="T3" fmla="*/ 5 h 5"/>
                    <a:gd name="T4" fmla="*/ 6 w 6"/>
                    <a:gd name="T5" fmla="*/ 5 h 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5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6" y="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50" name="Freeform 2436"/>
                <p:cNvSpPr>
                  <a:spLocks/>
                </p:cNvSpPr>
                <p:nvPr/>
              </p:nvSpPr>
              <p:spPr bwMode="auto">
                <a:xfrm>
                  <a:off x="2442" y="2242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51" name="Freeform 2437"/>
                <p:cNvSpPr>
                  <a:spLocks/>
                </p:cNvSpPr>
                <p:nvPr/>
              </p:nvSpPr>
              <p:spPr bwMode="auto">
                <a:xfrm>
                  <a:off x="2442" y="2225"/>
                  <a:ext cx="0" cy="17"/>
                </a:xfrm>
                <a:custGeom>
                  <a:avLst/>
                  <a:gdLst>
                    <a:gd name="T0" fmla="*/ 17 h 17"/>
                    <a:gd name="T1" fmla="*/ 6 h 17"/>
                    <a:gd name="T2" fmla="*/ 0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52" name="Freeform 2438"/>
                <p:cNvSpPr>
                  <a:spLocks/>
                </p:cNvSpPr>
                <p:nvPr/>
              </p:nvSpPr>
              <p:spPr bwMode="auto">
                <a:xfrm>
                  <a:off x="2442" y="2225"/>
                  <a:ext cx="0" cy="12"/>
                </a:xfrm>
                <a:custGeom>
                  <a:avLst/>
                  <a:gdLst>
                    <a:gd name="T0" fmla="*/ 0 h 12"/>
                    <a:gd name="T1" fmla="*/ 0 h 12"/>
                    <a:gd name="T2" fmla="*/ 6 h 12"/>
                    <a:gd name="T3" fmla="*/ 12 h 12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53" name="Freeform 2439"/>
                <p:cNvSpPr>
                  <a:spLocks/>
                </p:cNvSpPr>
                <p:nvPr/>
              </p:nvSpPr>
              <p:spPr bwMode="auto">
                <a:xfrm>
                  <a:off x="2442" y="2220"/>
                  <a:ext cx="0" cy="17"/>
                </a:xfrm>
                <a:custGeom>
                  <a:avLst/>
                  <a:gdLst>
                    <a:gd name="T0" fmla="*/ 17 h 17"/>
                    <a:gd name="T1" fmla="*/ 11 h 17"/>
                    <a:gd name="T2" fmla="*/ 5 h 17"/>
                    <a:gd name="T3" fmla="*/ 0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54" name="Freeform 2440"/>
                <p:cNvSpPr>
                  <a:spLocks/>
                </p:cNvSpPr>
                <p:nvPr/>
              </p:nvSpPr>
              <p:spPr bwMode="auto">
                <a:xfrm>
                  <a:off x="2442" y="2220"/>
                  <a:ext cx="0" cy="22"/>
                </a:xfrm>
                <a:custGeom>
                  <a:avLst/>
                  <a:gdLst>
                    <a:gd name="T0" fmla="*/ 0 h 22"/>
                    <a:gd name="T1" fmla="*/ 5 h 22"/>
                    <a:gd name="T2" fmla="*/ 11 h 22"/>
                    <a:gd name="T3" fmla="*/ 17 h 22"/>
                    <a:gd name="T4" fmla="*/ 22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55" name="Freeform 2441"/>
                <p:cNvSpPr>
                  <a:spLocks/>
                </p:cNvSpPr>
                <p:nvPr/>
              </p:nvSpPr>
              <p:spPr bwMode="auto">
                <a:xfrm>
                  <a:off x="2442" y="2225"/>
                  <a:ext cx="5" cy="17"/>
                </a:xfrm>
                <a:custGeom>
                  <a:avLst/>
                  <a:gdLst>
                    <a:gd name="T0" fmla="*/ 0 w 5"/>
                    <a:gd name="T1" fmla="*/ 17 h 17"/>
                    <a:gd name="T2" fmla="*/ 0 w 5"/>
                    <a:gd name="T3" fmla="*/ 17 h 17"/>
                    <a:gd name="T4" fmla="*/ 0 w 5"/>
                    <a:gd name="T5" fmla="*/ 12 h 17"/>
                    <a:gd name="T6" fmla="*/ 5 w 5"/>
                    <a:gd name="T7" fmla="*/ 6 h 17"/>
                    <a:gd name="T8" fmla="*/ 5 w 5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17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12"/>
                      </a:lnTo>
                      <a:lnTo>
                        <a:pt x="5" y="6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56" name="Line 2442"/>
                <p:cNvSpPr>
                  <a:spLocks noChangeShapeType="1"/>
                </p:cNvSpPr>
                <p:nvPr/>
              </p:nvSpPr>
              <p:spPr bwMode="auto">
                <a:xfrm>
                  <a:off x="2447" y="2225"/>
                  <a:ext cx="1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57" name="Freeform 2443"/>
                <p:cNvSpPr>
                  <a:spLocks/>
                </p:cNvSpPr>
                <p:nvPr/>
              </p:nvSpPr>
              <p:spPr bwMode="auto">
                <a:xfrm>
                  <a:off x="2447" y="2203"/>
                  <a:ext cx="0" cy="22"/>
                </a:xfrm>
                <a:custGeom>
                  <a:avLst/>
                  <a:gdLst>
                    <a:gd name="T0" fmla="*/ 22 h 22"/>
                    <a:gd name="T1" fmla="*/ 17 h 22"/>
                    <a:gd name="T2" fmla="*/ 11 h 22"/>
                    <a:gd name="T3" fmla="*/ 0 h 22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58" name="Freeform 2444"/>
                <p:cNvSpPr>
                  <a:spLocks/>
                </p:cNvSpPr>
                <p:nvPr/>
              </p:nvSpPr>
              <p:spPr bwMode="auto">
                <a:xfrm>
                  <a:off x="2447" y="2203"/>
                  <a:ext cx="0" cy="34"/>
                </a:xfrm>
                <a:custGeom>
                  <a:avLst/>
                  <a:gdLst>
                    <a:gd name="T0" fmla="*/ 0 h 34"/>
                    <a:gd name="T1" fmla="*/ 6 h 34"/>
                    <a:gd name="T2" fmla="*/ 17 h 34"/>
                    <a:gd name="T3" fmla="*/ 28 h 34"/>
                    <a:gd name="T4" fmla="*/ 34 h 34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34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7"/>
                      </a:lnTo>
                      <a:lnTo>
                        <a:pt x="0" y="28"/>
                      </a:lnTo>
                      <a:lnTo>
                        <a:pt x="0" y="34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59" name="Freeform 2445"/>
                <p:cNvSpPr>
                  <a:spLocks/>
                </p:cNvSpPr>
                <p:nvPr/>
              </p:nvSpPr>
              <p:spPr bwMode="auto">
                <a:xfrm>
                  <a:off x="2447" y="2225"/>
                  <a:ext cx="0" cy="12"/>
                </a:xfrm>
                <a:custGeom>
                  <a:avLst/>
                  <a:gdLst>
                    <a:gd name="T0" fmla="*/ 12 h 12"/>
                    <a:gd name="T1" fmla="*/ 12 h 12"/>
                    <a:gd name="T2" fmla="*/ 6 h 12"/>
                    <a:gd name="T3" fmla="*/ 0 h 12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2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60" name="Freeform 2446"/>
                <p:cNvSpPr>
                  <a:spLocks/>
                </p:cNvSpPr>
                <p:nvPr/>
              </p:nvSpPr>
              <p:spPr bwMode="auto">
                <a:xfrm>
                  <a:off x="2447" y="2225"/>
                  <a:ext cx="0" cy="12"/>
                </a:xfrm>
                <a:custGeom>
                  <a:avLst/>
                  <a:gdLst>
                    <a:gd name="T0" fmla="*/ 0 h 12"/>
                    <a:gd name="T1" fmla="*/ 6 h 12"/>
                    <a:gd name="T2" fmla="*/ 12 h 1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61" name="Freeform 2447"/>
                <p:cNvSpPr>
                  <a:spLocks/>
                </p:cNvSpPr>
                <p:nvPr/>
              </p:nvSpPr>
              <p:spPr bwMode="auto">
                <a:xfrm>
                  <a:off x="2447" y="2231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6 h 6"/>
                    <a:gd name="T4" fmla="*/ 6 w 6"/>
                    <a:gd name="T5" fmla="*/ 0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62" name="Line 2448"/>
                <p:cNvSpPr>
                  <a:spLocks noChangeShapeType="1"/>
                </p:cNvSpPr>
                <p:nvPr/>
              </p:nvSpPr>
              <p:spPr bwMode="auto">
                <a:xfrm flipV="1">
                  <a:off x="2453" y="2225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63" name="Line 2449"/>
                <p:cNvSpPr>
                  <a:spLocks noChangeShapeType="1"/>
                </p:cNvSpPr>
                <p:nvPr/>
              </p:nvSpPr>
              <p:spPr bwMode="auto">
                <a:xfrm flipV="1">
                  <a:off x="2453" y="2220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64" name="Line 2450"/>
                <p:cNvSpPr>
                  <a:spLocks noChangeShapeType="1"/>
                </p:cNvSpPr>
                <p:nvPr/>
              </p:nvSpPr>
              <p:spPr bwMode="auto">
                <a:xfrm>
                  <a:off x="2453" y="2220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65" name="Freeform 2451"/>
                <p:cNvSpPr>
                  <a:spLocks/>
                </p:cNvSpPr>
                <p:nvPr/>
              </p:nvSpPr>
              <p:spPr bwMode="auto">
                <a:xfrm>
                  <a:off x="2453" y="2225"/>
                  <a:ext cx="0" cy="12"/>
                </a:xfrm>
                <a:custGeom>
                  <a:avLst/>
                  <a:gdLst>
                    <a:gd name="T0" fmla="*/ 0 h 12"/>
                    <a:gd name="T1" fmla="*/ 6 h 12"/>
                    <a:gd name="T2" fmla="*/ 12 h 1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66" name="Freeform 2452"/>
                <p:cNvSpPr>
                  <a:spLocks/>
                </p:cNvSpPr>
                <p:nvPr/>
              </p:nvSpPr>
              <p:spPr bwMode="auto">
                <a:xfrm>
                  <a:off x="2453" y="2225"/>
                  <a:ext cx="0" cy="12"/>
                </a:xfrm>
                <a:custGeom>
                  <a:avLst/>
                  <a:gdLst>
                    <a:gd name="T0" fmla="*/ 12 h 12"/>
                    <a:gd name="T1" fmla="*/ 6 h 12"/>
                    <a:gd name="T2" fmla="*/ 0 h 1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67" name="Freeform 2453"/>
                <p:cNvSpPr>
                  <a:spLocks/>
                </p:cNvSpPr>
                <p:nvPr/>
              </p:nvSpPr>
              <p:spPr bwMode="auto">
                <a:xfrm>
                  <a:off x="2453" y="2225"/>
                  <a:ext cx="5" cy="0"/>
                </a:xfrm>
                <a:custGeom>
                  <a:avLst/>
                  <a:gdLst>
                    <a:gd name="T0" fmla="*/ 0 w 5"/>
                    <a:gd name="T1" fmla="*/ 0 w 5"/>
                    <a:gd name="T2" fmla="*/ 5 w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68" name="Line 2454"/>
                <p:cNvSpPr>
                  <a:spLocks noChangeShapeType="1"/>
                </p:cNvSpPr>
                <p:nvPr/>
              </p:nvSpPr>
              <p:spPr bwMode="auto">
                <a:xfrm>
                  <a:off x="2458" y="2225"/>
                  <a:ext cx="1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69" name="Freeform 2455"/>
                <p:cNvSpPr>
                  <a:spLocks/>
                </p:cNvSpPr>
                <p:nvPr/>
              </p:nvSpPr>
              <p:spPr bwMode="auto">
                <a:xfrm>
                  <a:off x="2458" y="2209"/>
                  <a:ext cx="0" cy="16"/>
                </a:xfrm>
                <a:custGeom>
                  <a:avLst/>
                  <a:gdLst>
                    <a:gd name="T0" fmla="*/ 16 h 16"/>
                    <a:gd name="T1" fmla="*/ 5 h 16"/>
                    <a:gd name="T2" fmla="*/ 0 h 1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6">
                      <a:moveTo>
                        <a:pt x="0" y="16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70" name="Freeform 2456"/>
                <p:cNvSpPr>
                  <a:spLocks/>
                </p:cNvSpPr>
                <p:nvPr/>
              </p:nvSpPr>
              <p:spPr bwMode="auto">
                <a:xfrm>
                  <a:off x="2458" y="2209"/>
                  <a:ext cx="0" cy="16"/>
                </a:xfrm>
                <a:custGeom>
                  <a:avLst/>
                  <a:gdLst>
                    <a:gd name="T0" fmla="*/ 0 h 16"/>
                    <a:gd name="T1" fmla="*/ 0 h 16"/>
                    <a:gd name="T2" fmla="*/ 5 h 16"/>
                    <a:gd name="T3" fmla="*/ 16 h 16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71" name="Freeform 2457"/>
                <p:cNvSpPr>
                  <a:spLocks/>
                </p:cNvSpPr>
                <p:nvPr/>
              </p:nvSpPr>
              <p:spPr bwMode="auto">
                <a:xfrm>
                  <a:off x="2458" y="2209"/>
                  <a:ext cx="0" cy="16"/>
                </a:xfrm>
                <a:custGeom>
                  <a:avLst/>
                  <a:gdLst>
                    <a:gd name="T0" fmla="*/ 16 h 16"/>
                    <a:gd name="T1" fmla="*/ 16 h 16"/>
                    <a:gd name="T2" fmla="*/ 5 h 16"/>
                    <a:gd name="T3" fmla="*/ 0 h 16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6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72" name="Freeform 2458"/>
                <p:cNvSpPr>
                  <a:spLocks/>
                </p:cNvSpPr>
                <p:nvPr/>
              </p:nvSpPr>
              <p:spPr bwMode="auto">
                <a:xfrm>
                  <a:off x="2458" y="2209"/>
                  <a:ext cx="0" cy="16"/>
                </a:xfrm>
                <a:custGeom>
                  <a:avLst/>
                  <a:gdLst>
                    <a:gd name="T0" fmla="*/ 0 h 16"/>
                    <a:gd name="T1" fmla="*/ 0 h 16"/>
                    <a:gd name="T2" fmla="*/ 5 h 16"/>
                    <a:gd name="T3" fmla="*/ 11 h 16"/>
                    <a:gd name="T4" fmla="*/ 16 h 16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1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73" name="Freeform 2459"/>
                <p:cNvSpPr>
                  <a:spLocks/>
                </p:cNvSpPr>
                <p:nvPr/>
              </p:nvSpPr>
              <p:spPr bwMode="auto">
                <a:xfrm>
                  <a:off x="2458" y="2214"/>
                  <a:ext cx="6" cy="11"/>
                </a:xfrm>
                <a:custGeom>
                  <a:avLst/>
                  <a:gdLst>
                    <a:gd name="T0" fmla="*/ 0 w 6"/>
                    <a:gd name="T1" fmla="*/ 11 h 11"/>
                    <a:gd name="T2" fmla="*/ 0 w 6"/>
                    <a:gd name="T3" fmla="*/ 11 h 11"/>
                    <a:gd name="T4" fmla="*/ 0 w 6"/>
                    <a:gd name="T5" fmla="*/ 6 h 11"/>
                    <a:gd name="T6" fmla="*/ 6 w 6"/>
                    <a:gd name="T7" fmla="*/ 0 h 1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"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74" name="Freeform 2460"/>
                <p:cNvSpPr>
                  <a:spLocks/>
                </p:cNvSpPr>
                <p:nvPr/>
              </p:nvSpPr>
              <p:spPr bwMode="auto">
                <a:xfrm>
                  <a:off x="2464" y="2214"/>
                  <a:ext cx="0" cy="11"/>
                </a:xfrm>
                <a:custGeom>
                  <a:avLst/>
                  <a:gdLst>
                    <a:gd name="T0" fmla="*/ 0 h 11"/>
                    <a:gd name="T1" fmla="*/ 0 h 11"/>
                    <a:gd name="T2" fmla="*/ 6 h 11"/>
                    <a:gd name="T3" fmla="*/ 11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75" name="Freeform 2461"/>
                <p:cNvSpPr>
                  <a:spLocks/>
                </p:cNvSpPr>
                <p:nvPr/>
              </p:nvSpPr>
              <p:spPr bwMode="auto">
                <a:xfrm>
                  <a:off x="2464" y="2209"/>
                  <a:ext cx="0" cy="16"/>
                </a:xfrm>
                <a:custGeom>
                  <a:avLst/>
                  <a:gdLst>
                    <a:gd name="T0" fmla="*/ 16 h 16"/>
                    <a:gd name="T1" fmla="*/ 16 h 16"/>
                    <a:gd name="T2" fmla="*/ 11 h 16"/>
                    <a:gd name="T3" fmla="*/ 5 h 16"/>
                    <a:gd name="T4" fmla="*/ 0 h 16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16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76" name="Freeform 2462"/>
                <p:cNvSpPr>
                  <a:spLocks/>
                </p:cNvSpPr>
                <p:nvPr/>
              </p:nvSpPr>
              <p:spPr bwMode="auto">
                <a:xfrm>
                  <a:off x="2464" y="2209"/>
                  <a:ext cx="0" cy="5"/>
                </a:xfrm>
                <a:custGeom>
                  <a:avLst/>
                  <a:gdLst>
                    <a:gd name="T0" fmla="*/ 0 h 5"/>
                    <a:gd name="T1" fmla="*/ 0 h 5"/>
                    <a:gd name="T2" fmla="*/ 5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77" name="Freeform 2463"/>
                <p:cNvSpPr>
                  <a:spLocks/>
                </p:cNvSpPr>
                <p:nvPr/>
              </p:nvSpPr>
              <p:spPr bwMode="auto">
                <a:xfrm>
                  <a:off x="2464" y="2203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78" name="Freeform 2464"/>
                <p:cNvSpPr>
                  <a:spLocks/>
                </p:cNvSpPr>
                <p:nvPr/>
              </p:nvSpPr>
              <p:spPr bwMode="auto">
                <a:xfrm>
                  <a:off x="2464" y="2159"/>
                  <a:ext cx="0" cy="44"/>
                </a:xfrm>
                <a:custGeom>
                  <a:avLst/>
                  <a:gdLst>
                    <a:gd name="T0" fmla="*/ 44 h 44"/>
                    <a:gd name="T1" fmla="*/ 33 h 44"/>
                    <a:gd name="T2" fmla="*/ 22 h 44"/>
                    <a:gd name="T3" fmla="*/ 11 h 44"/>
                    <a:gd name="T4" fmla="*/ 0 h 44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44">
                      <a:moveTo>
                        <a:pt x="0" y="44"/>
                      </a:moveTo>
                      <a:lnTo>
                        <a:pt x="0" y="33"/>
                      </a:ln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79" name="Freeform 2465"/>
                <p:cNvSpPr>
                  <a:spLocks/>
                </p:cNvSpPr>
                <p:nvPr/>
              </p:nvSpPr>
              <p:spPr bwMode="auto">
                <a:xfrm>
                  <a:off x="2464" y="2148"/>
                  <a:ext cx="5" cy="11"/>
                </a:xfrm>
                <a:custGeom>
                  <a:avLst/>
                  <a:gdLst>
                    <a:gd name="T0" fmla="*/ 0 w 5"/>
                    <a:gd name="T1" fmla="*/ 11 h 11"/>
                    <a:gd name="T2" fmla="*/ 0 w 5"/>
                    <a:gd name="T3" fmla="*/ 5 h 11"/>
                    <a:gd name="T4" fmla="*/ 5 w 5"/>
                    <a:gd name="T5" fmla="*/ 0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80" name="Line 2466"/>
                <p:cNvSpPr>
                  <a:spLocks noChangeShapeType="1"/>
                </p:cNvSpPr>
                <p:nvPr/>
              </p:nvSpPr>
              <p:spPr bwMode="auto">
                <a:xfrm flipV="1">
                  <a:off x="2469" y="2142"/>
                  <a:ext cx="1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81" name="Freeform 2467"/>
                <p:cNvSpPr>
                  <a:spLocks/>
                </p:cNvSpPr>
                <p:nvPr/>
              </p:nvSpPr>
              <p:spPr bwMode="auto">
                <a:xfrm>
                  <a:off x="2469" y="2070"/>
                  <a:ext cx="0" cy="72"/>
                </a:xfrm>
                <a:custGeom>
                  <a:avLst/>
                  <a:gdLst>
                    <a:gd name="T0" fmla="*/ 72 h 72"/>
                    <a:gd name="T1" fmla="*/ 55 h 72"/>
                    <a:gd name="T2" fmla="*/ 33 h 72"/>
                    <a:gd name="T3" fmla="*/ 11 h 72"/>
                    <a:gd name="T4" fmla="*/ 0 h 7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72">
                      <a:moveTo>
                        <a:pt x="0" y="72"/>
                      </a:moveTo>
                      <a:lnTo>
                        <a:pt x="0" y="55"/>
                      </a:lnTo>
                      <a:lnTo>
                        <a:pt x="0" y="33"/>
                      </a:ln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82" name="Freeform 2468"/>
                <p:cNvSpPr>
                  <a:spLocks/>
                </p:cNvSpPr>
                <p:nvPr/>
              </p:nvSpPr>
              <p:spPr bwMode="auto">
                <a:xfrm>
                  <a:off x="2469" y="2070"/>
                  <a:ext cx="0" cy="17"/>
                </a:xfrm>
                <a:custGeom>
                  <a:avLst/>
                  <a:gdLst>
                    <a:gd name="T0" fmla="*/ 0 h 17"/>
                    <a:gd name="T1" fmla="*/ 0 h 17"/>
                    <a:gd name="T2" fmla="*/ 5 h 17"/>
                    <a:gd name="T3" fmla="*/ 17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83" name="Freeform 2469"/>
                <p:cNvSpPr>
                  <a:spLocks/>
                </p:cNvSpPr>
                <p:nvPr/>
              </p:nvSpPr>
              <p:spPr bwMode="auto">
                <a:xfrm>
                  <a:off x="2469" y="2014"/>
                  <a:ext cx="0" cy="73"/>
                </a:xfrm>
                <a:custGeom>
                  <a:avLst/>
                  <a:gdLst>
                    <a:gd name="T0" fmla="*/ 73 h 73"/>
                    <a:gd name="T1" fmla="*/ 61 h 73"/>
                    <a:gd name="T2" fmla="*/ 39 h 73"/>
                    <a:gd name="T3" fmla="*/ 17 h 73"/>
                    <a:gd name="T4" fmla="*/ 0 h 7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73">
                      <a:moveTo>
                        <a:pt x="0" y="73"/>
                      </a:moveTo>
                      <a:lnTo>
                        <a:pt x="0" y="61"/>
                      </a:lnTo>
                      <a:lnTo>
                        <a:pt x="0" y="39"/>
                      </a:lnTo>
                      <a:lnTo>
                        <a:pt x="0" y="1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84" name="Freeform 2470"/>
                <p:cNvSpPr>
                  <a:spLocks/>
                </p:cNvSpPr>
                <p:nvPr/>
              </p:nvSpPr>
              <p:spPr bwMode="auto">
                <a:xfrm>
                  <a:off x="2469" y="1992"/>
                  <a:ext cx="0" cy="22"/>
                </a:xfrm>
                <a:custGeom>
                  <a:avLst/>
                  <a:gdLst>
                    <a:gd name="T0" fmla="*/ 22 h 22"/>
                    <a:gd name="T1" fmla="*/ 6 h 22"/>
                    <a:gd name="T2" fmla="*/ 0 h 2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85" name="Freeform 2471"/>
                <p:cNvSpPr>
                  <a:spLocks/>
                </p:cNvSpPr>
                <p:nvPr/>
              </p:nvSpPr>
              <p:spPr bwMode="auto">
                <a:xfrm>
                  <a:off x="2469" y="1992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86" name="Freeform 2472"/>
                <p:cNvSpPr>
                  <a:spLocks/>
                </p:cNvSpPr>
                <p:nvPr/>
              </p:nvSpPr>
              <p:spPr bwMode="auto">
                <a:xfrm>
                  <a:off x="2475" y="1981"/>
                  <a:ext cx="0" cy="17"/>
                </a:xfrm>
                <a:custGeom>
                  <a:avLst/>
                  <a:gdLst>
                    <a:gd name="T0" fmla="*/ 17 h 17"/>
                    <a:gd name="T1" fmla="*/ 11 h 17"/>
                    <a:gd name="T2" fmla="*/ 6 h 17"/>
                    <a:gd name="T3" fmla="*/ 0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87" name="Freeform 2473"/>
                <p:cNvSpPr>
                  <a:spLocks/>
                </p:cNvSpPr>
                <p:nvPr/>
              </p:nvSpPr>
              <p:spPr bwMode="auto">
                <a:xfrm>
                  <a:off x="2475" y="1981"/>
                  <a:ext cx="0" cy="67"/>
                </a:xfrm>
                <a:custGeom>
                  <a:avLst/>
                  <a:gdLst>
                    <a:gd name="T0" fmla="*/ 0 h 67"/>
                    <a:gd name="T1" fmla="*/ 11 h 67"/>
                    <a:gd name="T2" fmla="*/ 28 h 67"/>
                    <a:gd name="T3" fmla="*/ 50 h 67"/>
                    <a:gd name="T4" fmla="*/ 67 h 6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67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28"/>
                      </a:lnTo>
                      <a:lnTo>
                        <a:pt x="0" y="50"/>
                      </a:lnTo>
                      <a:lnTo>
                        <a:pt x="0" y="6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88" name="Freeform 2474"/>
                <p:cNvSpPr>
                  <a:spLocks/>
                </p:cNvSpPr>
                <p:nvPr/>
              </p:nvSpPr>
              <p:spPr bwMode="auto">
                <a:xfrm>
                  <a:off x="2475" y="2048"/>
                  <a:ext cx="0" cy="50"/>
                </a:xfrm>
                <a:custGeom>
                  <a:avLst/>
                  <a:gdLst>
                    <a:gd name="T0" fmla="*/ 0 h 50"/>
                    <a:gd name="T1" fmla="*/ 27 h 50"/>
                    <a:gd name="T2" fmla="*/ 39 h 50"/>
                    <a:gd name="T3" fmla="*/ 50 h 50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50">
                      <a:moveTo>
                        <a:pt x="0" y="0"/>
                      </a:moveTo>
                      <a:lnTo>
                        <a:pt x="0" y="27"/>
                      </a:lnTo>
                      <a:lnTo>
                        <a:pt x="0" y="39"/>
                      </a:lnTo>
                      <a:lnTo>
                        <a:pt x="0" y="5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89" name="Line 2475"/>
                <p:cNvSpPr>
                  <a:spLocks noChangeShapeType="1"/>
                </p:cNvSpPr>
                <p:nvPr/>
              </p:nvSpPr>
              <p:spPr bwMode="auto">
                <a:xfrm>
                  <a:off x="2475" y="2098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90" name="Freeform 2476"/>
                <p:cNvSpPr>
                  <a:spLocks/>
                </p:cNvSpPr>
                <p:nvPr/>
              </p:nvSpPr>
              <p:spPr bwMode="auto">
                <a:xfrm>
                  <a:off x="2475" y="2103"/>
                  <a:ext cx="0" cy="22"/>
                </a:xfrm>
                <a:custGeom>
                  <a:avLst/>
                  <a:gdLst>
                    <a:gd name="T0" fmla="*/ 0 h 22"/>
                    <a:gd name="T1" fmla="*/ 6 h 22"/>
                    <a:gd name="T2" fmla="*/ 11 h 22"/>
                    <a:gd name="T3" fmla="*/ 17 h 22"/>
                    <a:gd name="T4" fmla="*/ 22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91" name="Freeform 2477"/>
                <p:cNvSpPr>
                  <a:spLocks/>
                </p:cNvSpPr>
                <p:nvPr/>
              </p:nvSpPr>
              <p:spPr bwMode="auto">
                <a:xfrm>
                  <a:off x="2475" y="2114"/>
                  <a:ext cx="6" cy="11"/>
                </a:xfrm>
                <a:custGeom>
                  <a:avLst/>
                  <a:gdLst>
                    <a:gd name="T0" fmla="*/ 0 w 6"/>
                    <a:gd name="T1" fmla="*/ 11 h 11"/>
                    <a:gd name="T2" fmla="*/ 0 w 6"/>
                    <a:gd name="T3" fmla="*/ 6 h 11"/>
                    <a:gd name="T4" fmla="*/ 6 w 6"/>
                    <a:gd name="T5" fmla="*/ 0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92" name="Freeform 2478"/>
                <p:cNvSpPr>
                  <a:spLocks/>
                </p:cNvSpPr>
                <p:nvPr/>
              </p:nvSpPr>
              <p:spPr bwMode="auto">
                <a:xfrm>
                  <a:off x="2481" y="2075"/>
                  <a:ext cx="0" cy="39"/>
                </a:xfrm>
                <a:custGeom>
                  <a:avLst/>
                  <a:gdLst>
                    <a:gd name="T0" fmla="*/ 39 h 39"/>
                    <a:gd name="T1" fmla="*/ 28 h 39"/>
                    <a:gd name="T2" fmla="*/ 17 h 39"/>
                    <a:gd name="T3" fmla="*/ 6 h 39"/>
                    <a:gd name="T4" fmla="*/ 0 h 39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39">
                      <a:moveTo>
                        <a:pt x="0" y="39"/>
                      </a:moveTo>
                      <a:lnTo>
                        <a:pt x="0" y="28"/>
                      </a:lnTo>
                      <a:lnTo>
                        <a:pt x="0" y="17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93" name="Freeform 2479"/>
                <p:cNvSpPr>
                  <a:spLocks/>
                </p:cNvSpPr>
                <p:nvPr/>
              </p:nvSpPr>
              <p:spPr bwMode="auto">
                <a:xfrm>
                  <a:off x="2481" y="2075"/>
                  <a:ext cx="0" cy="28"/>
                </a:xfrm>
                <a:custGeom>
                  <a:avLst/>
                  <a:gdLst>
                    <a:gd name="T0" fmla="*/ 0 h 28"/>
                    <a:gd name="T1" fmla="*/ 0 h 28"/>
                    <a:gd name="T2" fmla="*/ 12 h 28"/>
                    <a:gd name="T3" fmla="*/ 23 h 28"/>
                    <a:gd name="T4" fmla="*/ 28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0" y="23"/>
                      </a:lnTo>
                      <a:lnTo>
                        <a:pt x="0" y="28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94" name="Freeform 2480"/>
                <p:cNvSpPr>
                  <a:spLocks/>
                </p:cNvSpPr>
                <p:nvPr/>
              </p:nvSpPr>
              <p:spPr bwMode="auto">
                <a:xfrm>
                  <a:off x="2481" y="2103"/>
                  <a:ext cx="0" cy="17"/>
                </a:xfrm>
                <a:custGeom>
                  <a:avLst/>
                  <a:gdLst>
                    <a:gd name="T0" fmla="*/ 0 h 17"/>
                    <a:gd name="T1" fmla="*/ 11 h 17"/>
                    <a:gd name="T2" fmla="*/ 17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95" name="Line 2481"/>
                <p:cNvSpPr>
                  <a:spLocks noChangeShapeType="1"/>
                </p:cNvSpPr>
                <p:nvPr/>
              </p:nvSpPr>
              <p:spPr bwMode="auto">
                <a:xfrm flipV="1">
                  <a:off x="2481" y="2114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96" name="Freeform 2482"/>
                <p:cNvSpPr>
                  <a:spLocks/>
                </p:cNvSpPr>
                <p:nvPr/>
              </p:nvSpPr>
              <p:spPr bwMode="auto">
                <a:xfrm>
                  <a:off x="2481" y="2114"/>
                  <a:ext cx="0" cy="34"/>
                </a:xfrm>
                <a:custGeom>
                  <a:avLst/>
                  <a:gdLst>
                    <a:gd name="T0" fmla="*/ 0 h 34"/>
                    <a:gd name="T1" fmla="*/ 6 h 34"/>
                    <a:gd name="T2" fmla="*/ 17 h 34"/>
                    <a:gd name="T3" fmla="*/ 28 h 34"/>
                    <a:gd name="T4" fmla="*/ 34 h 34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34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7"/>
                      </a:lnTo>
                      <a:lnTo>
                        <a:pt x="0" y="28"/>
                      </a:lnTo>
                      <a:lnTo>
                        <a:pt x="0" y="34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97" name="Freeform 2483"/>
                <p:cNvSpPr>
                  <a:spLocks/>
                </p:cNvSpPr>
                <p:nvPr/>
              </p:nvSpPr>
              <p:spPr bwMode="auto">
                <a:xfrm>
                  <a:off x="2481" y="2148"/>
                  <a:ext cx="5" cy="0"/>
                </a:xfrm>
                <a:custGeom>
                  <a:avLst/>
                  <a:gdLst>
                    <a:gd name="T0" fmla="*/ 0 w 5"/>
                    <a:gd name="T1" fmla="*/ 0 w 5"/>
                    <a:gd name="T2" fmla="*/ 5 w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98" name="Freeform 2484"/>
                <p:cNvSpPr>
                  <a:spLocks/>
                </p:cNvSpPr>
                <p:nvPr/>
              </p:nvSpPr>
              <p:spPr bwMode="auto">
                <a:xfrm>
                  <a:off x="2486" y="2148"/>
                  <a:ext cx="0" cy="22"/>
                </a:xfrm>
                <a:custGeom>
                  <a:avLst/>
                  <a:gdLst>
                    <a:gd name="T0" fmla="*/ 0 h 22"/>
                    <a:gd name="T1" fmla="*/ 11 h 22"/>
                    <a:gd name="T2" fmla="*/ 22 h 2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22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99" name="Line 2485"/>
                <p:cNvSpPr>
                  <a:spLocks noChangeShapeType="1"/>
                </p:cNvSpPr>
                <p:nvPr/>
              </p:nvSpPr>
              <p:spPr bwMode="auto">
                <a:xfrm>
                  <a:off x="2486" y="2170"/>
                  <a:ext cx="0" cy="28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00" name="Freeform 2486"/>
                <p:cNvSpPr>
                  <a:spLocks/>
                </p:cNvSpPr>
                <p:nvPr/>
              </p:nvSpPr>
              <p:spPr bwMode="auto">
                <a:xfrm>
                  <a:off x="2486" y="2198"/>
                  <a:ext cx="0" cy="27"/>
                </a:xfrm>
                <a:custGeom>
                  <a:avLst/>
                  <a:gdLst>
                    <a:gd name="T0" fmla="*/ 0 h 27"/>
                    <a:gd name="T1" fmla="*/ 16 h 27"/>
                    <a:gd name="T2" fmla="*/ 22 h 27"/>
                    <a:gd name="T3" fmla="*/ 27 h 2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27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0" y="2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01" name="Freeform 2487"/>
                <p:cNvSpPr>
                  <a:spLocks/>
                </p:cNvSpPr>
                <p:nvPr/>
              </p:nvSpPr>
              <p:spPr bwMode="auto">
                <a:xfrm>
                  <a:off x="2486" y="2220"/>
                  <a:ext cx="0" cy="5"/>
                </a:xfrm>
                <a:custGeom>
                  <a:avLst/>
                  <a:gdLst>
                    <a:gd name="T0" fmla="*/ 5 h 5"/>
                    <a:gd name="T1" fmla="*/ 5 h 5"/>
                    <a:gd name="T2" fmla="*/ 0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02" name="Line 2488"/>
                <p:cNvSpPr>
                  <a:spLocks noChangeShapeType="1"/>
                </p:cNvSpPr>
                <p:nvPr/>
              </p:nvSpPr>
              <p:spPr bwMode="auto">
                <a:xfrm>
                  <a:off x="2486" y="2220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03" name="Freeform 2489"/>
                <p:cNvSpPr>
                  <a:spLocks/>
                </p:cNvSpPr>
                <p:nvPr/>
              </p:nvSpPr>
              <p:spPr bwMode="auto">
                <a:xfrm>
                  <a:off x="2486" y="2214"/>
                  <a:ext cx="6" cy="11"/>
                </a:xfrm>
                <a:custGeom>
                  <a:avLst/>
                  <a:gdLst>
                    <a:gd name="T0" fmla="*/ 0 w 6"/>
                    <a:gd name="T1" fmla="*/ 11 h 11"/>
                    <a:gd name="T2" fmla="*/ 0 w 6"/>
                    <a:gd name="T3" fmla="*/ 6 h 11"/>
                    <a:gd name="T4" fmla="*/ 6 w 6"/>
                    <a:gd name="T5" fmla="*/ 0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04" name="Line 2490"/>
                <p:cNvSpPr>
                  <a:spLocks noChangeShapeType="1"/>
                </p:cNvSpPr>
                <p:nvPr/>
              </p:nvSpPr>
              <p:spPr bwMode="auto">
                <a:xfrm flipV="1">
                  <a:off x="2492" y="2209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05" name="Freeform 2491"/>
                <p:cNvSpPr>
                  <a:spLocks/>
                </p:cNvSpPr>
                <p:nvPr/>
              </p:nvSpPr>
              <p:spPr bwMode="auto">
                <a:xfrm>
                  <a:off x="2492" y="2209"/>
                  <a:ext cx="0" cy="22"/>
                </a:xfrm>
                <a:custGeom>
                  <a:avLst/>
                  <a:gdLst>
                    <a:gd name="T0" fmla="*/ 0 h 22"/>
                    <a:gd name="T1" fmla="*/ 5 h 22"/>
                    <a:gd name="T2" fmla="*/ 11 h 22"/>
                    <a:gd name="T3" fmla="*/ 16 h 22"/>
                    <a:gd name="T4" fmla="*/ 22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6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06" name="Freeform 2492"/>
                <p:cNvSpPr>
                  <a:spLocks/>
                </p:cNvSpPr>
                <p:nvPr/>
              </p:nvSpPr>
              <p:spPr bwMode="auto">
                <a:xfrm>
                  <a:off x="2492" y="2209"/>
                  <a:ext cx="0" cy="22"/>
                </a:xfrm>
                <a:custGeom>
                  <a:avLst/>
                  <a:gdLst>
                    <a:gd name="T0" fmla="*/ 22 h 22"/>
                    <a:gd name="T1" fmla="*/ 16 h 22"/>
                    <a:gd name="T2" fmla="*/ 11 h 22"/>
                    <a:gd name="T3" fmla="*/ 5 h 22"/>
                    <a:gd name="T4" fmla="*/ 0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07" name="Line 2493"/>
                <p:cNvSpPr>
                  <a:spLocks noChangeShapeType="1"/>
                </p:cNvSpPr>
                <p:nvPr/>
              </p:nvSpPr>
              <p:spPr bwMode="auto">
                <a:xfrm>
                  <a:off x="2492" y="2209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08" name="Line 2494"/>
                <p:cNvSpPr>
                  <a:spLocks noChangeShapeType="1"/>
                </p:cNvSpPr>
                <p:nvPr/>
              </p:nvSpPr>
              <p:spPr bwMode="auto">
                <a:xfrm>
                  <a:off x="2492" y="2209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09" name="Freeform 2495"/>
                <p:cNvSpPr>
                  <a:spLocks/>
                </p:cNvSpPr>
                <p:nvPr/>
              </p:nvSpPr>
              <p:spPr bwMode="auto">
                <a:xfrm>
                  <a:off x="2492" y="2198"/>
                  <a:ext cx="5" cy="11"/>
                </a:xfrm>
                <a:custGeom>
                  <a:avLst/>
                  <a:gdLst>
                    <a:gd name="T0" fmla="*/ 0 w 5"/>
                    <a:gd name="T1" fmla="*/ 11 h 11"/>
                    <a:gd name="T2" fmla="*/ 0 w 5"/>
                    <a:gd name="T3" fmla="*/ 5 h 11"/>
                    <a:gd name="T4" fmla="*/ 5 w 5"/>
                    <a:gd name="T5" fmla="*/ 0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10" name="Freeform 2496"/>
                <p:cNvSpPr>
                  <a:spLocks/>
                </p:cNvSpPr>
                <p:nvPr/>
              </p:nvSpPr>
              <p:spPr bwMode="auto">
                <a:xfrm>
                  <a:off x="2497" y="2198"/>
                  <a:ext cx="0" cy="33"/>
                </a:xfrm>
                <a:custGeom>
                  <a:avLst/>
                  <a:gdLst>
                    <a:gd name="T0" fmla="*/ 0 h 33"/>
                    <a:gd name="T1" fmla="*/ 5 h 33"/>
                    <a:gd name="T2" fmla="*/ 16 h 33"/>
                    <a:gd name="T3" fmla="*/ 27 h 33"/>
                    <a:gd name="T4" fmla="*/ 33 h 3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33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6"/>
                      </a:lnTo>
                      <a:lnTo>
                        <a:pt x="0" y="27"/>
                      </a:lnTo>
                      <a:lnTo>
                        <a:pt x="0" y="3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11" name="Line 2497"/>
                <p:cNvSpPr>
                  <a:spLocks noChangeShapeType="1"/>
                </p:cNvSpPr>
                <p:nvPr/>
              </p:nvSpPr>
              <p:spPr bwMode="auto">
                <a:xfrm>
                  <a:off x="2497" y="2231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12" name="Freeform 2498"/>
                <p:cNvSpPr>
                  <a:spLocks/>
                </p:cNvSpPr>
                <p:nvPr/>
              </p:nvSpPr>
              <p:spPr bwMode="auto">
                <a:xfrm>
                  <a:off x="2497" y="2214"/>
                  <a:ext cx="0" cy="17"/>
                </a:xfrm>
                <a:custGeom>
                  <a:avLst/>
                  <a:gdLst>
                    <a:gd name="T0" fmla="*/ 17 h 17"/>
                    <a:gd name="T1" fmla="*/ 6 h 17"/>
                    <a:gd name="T2" fmla="*/ 0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13" name="Freeform 2499"/>
                <p:cNvSpPr>
                  <a:spLocks/>
                </p:cNvSpPr>
                <p:nvPr/>
              </p:nvSpPr>
              <p:spPr bwMode="auto">
                <a:xfrm>
                  <a:off x="2497" y="2214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14" name="Freeform 2500"/>
                <p:cNvSpPr>
                  <a:spLocks/>
                </p:cNvSpPr>
                <p:nvPr/>
              </p:nvSpPr>
              <p:spPr bwMode="auto">
                <a:xfrm>
                  <a:off x="2497" y="2220"/>
                  <a:ext cx="0" cy="11"/>
                </a:xfrm>
                <a:custGeom>
                  <a:avLst/>
                  <a:gdLst>
                    <a:gd name="T0" fmla="*/ 0 h 11"/>
                    <a:gd name="T1" fmla="*/ 5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15" name="Freeform 2501"/>
                <p:cNvSpPr>
                  <a:spLocks/>
                </p:cNvSpPr>
                <p:nvPr/>
              </p:nvSpPr>
              <p:spPr bwMode="auto">
                <a:xfrm>
                  <a:off x="2497" y="2209"/>
                  <a:ext cx="6" cy="22"/>
                </a:xfrm>
                <a:custGeom>
                  <a:avLst/>
                  <a:gdLst>
                    <a:gd name="T0" fmla="*/ 0 w 6"/>
                    <a:gd name="T1" fmla="*/ 22 h 22"/>
                    <a:gd name="T2" fmla="*/ 0 w 6"/>
                    <a:gd name="T3" fmla="*/ 16 h 22"/>
                    <a:gd name="T4" fmla="*/ 0 w 6"/>
                    <a:gd name="T5" fmla="*/ 11 h 22"/>
                    <a:gd name="T6" fmla="*/ 6 w 6"/>
                    <a:gd name="T7" fmla="*/ 5 h 22"/>
                    <a:gd name="T8" fmla="*/ 6 w 6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22">
                      <a:moveTo>
                        <a:pt x="0" y="22"/>
                      </a:move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6" y="5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16" name="Freeform 2502"/>
                <p:cNvSpPr>
                  <a:spLocks/>
                </p:cNvSpPr>
                <p:nvPr/>
              </p:nvSpPr>
              <p:spPr bwMode="auto">
                <a:xfrm>
                  <a:off x="2503" y="2209"/>
                  <a:ext cx="0" cy="28"/>
                </a:xfrm>
                <a:custGeom>
                  <a:avLst/>
                  <a:gdLst>
                    <a:gd name="T0" fmla="*/ 0 h 28"/>
                    <a:gd name="T1" fmla="*/ 5 h 28"/>
                    <a:gd name="T2" fmla="*/ 11 h 28"/>
                    <a:gd name="T3" fmla="*/ 22 h 28"/>
                    <a:gd name="T4" fmla="*/ 28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22"/>
                      </a:lnTo>
                      <a:lnTo>
                        <a:pt x="0" y="28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17" name="Line 2503"/>
                <p:cNvSpPr>
                  <a:spLocks noChangeShapeType="1"/>
                </p:cNvSpPr>
                <p:nvPr/>
              </p:nvSpPr>
              <p:spPr bwMode="auto">
                <a:xfrm>
                  <a:off x="2503" y="2237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18" name="Freeform 2504"/>
                <p:cNvSpPr>
                  <a:spLocks/>
                </p:cNvSpPr>
                <p:nvPr/>
              </p:nvSpPr>
              <p:spPr bwMode="auto">
                <a:xfrm>
                  <a:off x="2503" y="2225"/>
                  <a:ext cx="0" cy="12"/>
                </a:xfrm>
                <a:custGeom>
                  <a:avLst/>
                  <a:gdLst>
                    <a:gd name="T0" fmla="*/ 12 h 12"/>
                    <a:gd name="T1" fmla="*/ 6 h 12"/>
                    <a:gd name="T2" fmla="*/ 0 h 1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19" name="Line 2505"/>
                <p:cNvSpPr>
                  <a:spLocks noChangeShapeType="1"/>
                </p:cNvSpPr>
                <p:nvPr/>
              </p:nvSpPr>
              <p:spPr bwMode="auto">
                <a:xfrm>
                  <a:off x="2503" y="2225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20" name="Line 2506"/>
                <p:cNvSpPr>
                  <a:spLocks noChangeShapeType="1"/>
                </p:cNvSpPr>
                <p:nvPr/>
              </p:nvSpPr>
              <p:spPr bwMode="auto">
                <a:xfrm>
                  <a:off x="2503" y="2225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21" name="Freeform 2507"/>
                <p:cNvSpPr>
                  <a:spLocks/>
                </p:cNvSpPr>
                <p:nvPr/>
              </p:nvSpPr>
              <p:spPr bwMode="auto">
                <a:xfrm>
                  <a:off x="2503" y="2225"/>
                  <a:ext cx="5" cy="6"/>
                </a:xfrm>
                <a:custGeom>
                  <a:avLst/>
                  <a:gdLst>
                    <a:gd name="T0" fmla="*/ 0 w 5"/>
                    <a:gd name="T1" fmla="*/ 0 h 6"/>
                    <a:gd name="T2" fmla="*/ 0 w 5"/>
                    <a:gd name="T3" fmla="*/ 6 h 6"/>
                    <a:gd name="T4" fmla="*/ 5 w 5"/>
                    <a:gd name="T5" fmla="*/ 6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5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22" name="Freeform 2508"/>
                <p:cNvSpPr>
                  <a:spLocks/>
                </p:cNvSpPr>
                <p:nvPr/>
              </p:nvSpPr>
              <p:spPr bwMode="auto">
                <a:xfrm>
                  <a:off x="2508" y="2220"/>
                  <a:ext cx="0" cy="11"/>
                </a:xfrm>
                <a:custGeom>
                  <a:avLst/>
                  <a:gdLst>
                    <a:gd name="T0" fmla="*/ 11 h 11"/>
                    <a:gd name="T1" fmla="*/ 5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23" name="Line 2509"/>
                <p:cNvSpPr>
                  <a:spLocks noChangeShapeType="1"/>
                </p:cNvSpPr>
                <p:nvPr/>
              </p:nvSpPr>
              <p:spPr bwMode="auto">
                <a:xfrm>
                  <a:off x="2508" y="2220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24" name="Freeform 2510"/>
                <p:cNvSpPr>
                  <a:spLocks/>
                </p:cNvSpPr>
                <p:nvPr/>
              </p:nvSpPr>
              <p:spPr bwMode="auto">
                <a:xfrm>
                  <a:off x="2508" y="2220"/>
                  <a:ext cx="0" cy="17"/>
                </a:xfrm>
                <a:custGeom>
                  <a:avLst/>
                  <a:gdLst>
                    <a:gd name="T0" fmla="*/ 0 h 17"/>
                    <a:gd name="T1" fmla="*/ 5 h 17"/>
                    <a:gd name="T2" fmla="*/ 17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25" name="Line 2511"/>
                <p:cNvSpPr>
                  <a:spLocks noChangeShapeType="1"/>
                </p:cNvSpPr>
                <p:nvPr/>
              </p:nvSpPr>
              <p:spPr bwMode="auto">
                <a:xfrm>
                  <a:off x="2508" y="2237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26" name="Freeform 2512"/>
                <p:cNvSpPr>
                  <a:spLocks/>
                </p:cNvSpPr>
                <p:nvPr/>
              </p:nvSpPr>
              <p:spPr bwMode="auto">
                <a:xfrm>
                  <a:off x="2508" y="2220"/>
                  <a:ext cx="0" cy="17"/>
                </a:xfrm>
                <a:custGeom>
                  <a:avLst/>
                  <a:gdLst>
                    <a:gd name="T0" fmla="*/ 17 h 17"/>
                    <a:gd name="T1" fmla="*/ 5 h 17"/>
                    <a:gd name="T2" fmla="*/ 0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27" name="Freeform 2513"/>
                <p:cNvSpPr>
                  <a:spLocks/>
                </p:cNvSpPr>
                <p:nvPr/>
              </p:nvSpPr>
              <p:spPr bwMode="auto">
                <a:xfrm>
                  <a:off x="2508" y="2220"/>
                  <a:ext cx="6" cy="0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28" name="Line 2514"/>
                <p:cNvSpPr>
                  <a:spLocks noChangeShapeType="1"/>
                </p:cNvSpPr>
                <p:nvPr/>
              </p:nvSpPr>
              <p:spPr bwMode="auto">
                <a:xfrm>
                  <a:off x="2514" y="2220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29" name="Freeform 2515"/>
                <p:cNvSpPr>
                  <a:spLocks/>
                </p:cNvSpPr>
                <p:nvPr/>
              </p:nvSpPr>
              <p:spPr bwMode="auto">
                <a:xfrm>
                  <a:off x="2514" y="2220"/>
                  <a:ext cx="0" cy="17"/>
                </a:xfrm>
                <a:custGeom>
                  <a:avLst/>
                  <a:gdLst>
                    <a:gd name="T0" fmla="*/ 0 h 17"/>
                    <a:gd name="T1" fmla="*/ 5 h 17"/>
                    <a:gd name="T2" fmla="*/ 11 h 17"/>
                    <a:gd name="T3" fmla="*/ 17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30" name="Freeform 2516"/>
                <p:cNvSpPr>
                  <a:spLocks/>
                </p:cNvSpPr>
                <p:nvPr/>
              </p:nvSpPr>
              <p:spPr bwMode="auto">
                <a:xfrm>
                  <a:off x="2514" y="2214"/>
                  <a:ext cx="0" cy="23"/>
                </a:xfrm>
                <a:custGeom>
                  <a:avLst/>
                  <a:gdLst>
                    <a:gd name="T0" fmla="*/ 23 h 23"/>
                    <a:gd name="T1" fmla="*/ 17 h 23"/>
                    <a:gd name="T2" fmla="*/ 11 h 23"/>
                    <a:gd name="T3" fmla="*/ 6 h 23"/>
                    <a:gd name="T4" fmla="*/ 0 h 2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3">
                      <a:moveTo>
                        <a:pt x="0" y="23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31" name="Line 2517"/>
                <p:cNvSpPr>
                  <a:spLocks noChangeShapeType="1"/>
                </p:cNvSpPr>
                <p:nvPr/>
              </p:nvSpPr>
              <p:spPr bwMode="auto">
                <a:xfrm>
                  <a:off x="2514" y="2214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32" name="Freeform 2518"/>
                <p:cNvSpPr>
                  <a:spLocks/>
                </p:cNvSpPr>
                <p:nvPr/>
              </p:nvSpPr>
              <p:spPr bwMode="auto">
                <a:xfrm>
                  <a:off x="2514" y="2203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33" name="Freeform 2519"/>
                <p:cNvSpPr>
                  <a:spLocks/>
                </p:cNvSpPr>
                <p:nvPr/>
              </p:nvSpPr>
              <p:spPr bwMode="auto">
                <a:xfrm>
                  <a:off x="2514" y="2203"/>
                  <a:ext cx="5" cy="0"/>
                </a:xfrm>
                <a:custGeom>
                  <a:avLst/>
                  <a:gdLst>
                    <a:gd name="T0" fmla="*/ 0 w 5"/>
                    <a:gd name="T1" fmla="*/ 0 w 5"/>
                    <a:gd name="T2" fmla="*/ 5 w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34" name="Freeform 2520"/>
                <p:cNvSpPr>
                  <a:spLocks/>
                </p:cNvSpPr>
                <p:nvPr/>
              </p:nvSpPr>
              <p:spPr bwMode="auto">
                <a:xfrm>
                  <a:off x="2519" y="2203"/>
                  <a:ext cx="0" cy="22"/>
                </a:xfrm>
                <a:custGeom>
                  <a:avLst/>
                  <a:gdLst>
                    <a:gd name="T0" fmla="*/ 0 h 22"/>
                    <a:gd name="T1" fmla="*/ 6 h 22"/>
                    <a:gd name="T2" fmla="*/ 11 h 22"/>
                    <a:gd name="T3" fmla="*/ 17 h 22"/>
                    <a:gd name="T4" fmla="*/ 22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35" name="Freeform 2521"/>
                <p:cNvSpPr>
                  <a:spLocks/>
                </p:cNvSpPr>
                <p:nvPr/>
              </p:nvSpPr>
              <p:spPr bwMode="auto">
                <a:xfrm>
                  <a:off x="2519" y="2203"/>
                  <a:ext cx="0" cy="22"/>
                </a:xfrm>
                <a:custGeom>
                  <a:avLst/>
                  <a:gdLst>
                    <a:gd name="T0" fmla="*/ 22 h 22"/>
                    <a:gd name="T1" fmla="*/ 22 h 22"/>
                    <a:gd name="T2" fmla="*/ 11 h 22"/>
                    <a:gd name="T3" fmla="*/ 0 h 22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36" name="Freeform 2522"/>
                <p:cNvSpPr>
                  <a:spLocks/>
                </p:cNvSpPr>
                <p:nvPr/>
              </p:nvSpPr>
              <p:spPr bwMode="auto">
                <a:xfrm>
                  <a:off x="2519" y="2192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37" name="Freeform 2523"/>
                <p:cNvSpPr>
                  <a:spLocks/>
                </p:cNvSpPr>
                <p:nvPr/>
              </p:nvSpPr>
              <p:spPr bwMode="auto">
                <a:xfrm>
                  <a:off x="2519" y="2192"/>
                  <a:ext cx="0" cy="17"/>
                </a:xfrm>
                <a:custGeom>
                  <a:avLst/>
                  <a:gdLst>
                    <a:gd name="T0" fmla="*/ 0 h 17"/>
                    <a:gd name="T1" fmla="*/ 0 h 17"/>
                    <a:gd name="T2" fmla="*/ 6 h 17"/>
                    <a:gd name="T3" fmla="*/ 17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38" name="Line 2524"/>
                <p:cNvSpPr>
                  <a:spLocks noChangeShapeType="1"/>
                </p:cNvSpPr>
                <p:nvPr/>
              </p:nvSpPr>
              <p:spPr bwMode="auto">
                <a:xfrm>
                  <a:off x="2519" y="2209"/>
                  <a:ext cx="1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39" name="Freeform 2525"/>
                <p:cNvSpPr>
                  <a:spLocks/>
                </p:cNvSpPr>
                <p:nvPr/>
              </p:nvSpPr>
              <p:spPr bwMode="auto">
                <a:xfrm>
                  <a:off x="2519" y="2214"/>
                  <a:ext cx="6" cy="11"/>
                </a:xfrm>
                <a:custGeom>
                  <a:avLst/>
                  <a:gdLst>
                    <a:gd name="T0" fmla="*/ 0 w 6"/>
                    <a:gd name="T1" fmla="*/ 0 h 11"/>
                    <a:gd name="T2" fmla="*/ 0 w 6"/>
                    <a:gd name="T3" fmla="*/ 6 h 11"/>
                    <a:gd name="T4" fmla="*/ 6 w 6"/>
                    <a:gd name="T5" fmla="*/ 11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40" name="Freeform 2526"/>
                <p:cNvSpPr>
                  <a:spLocks/>
                </p:cNvSpPr>
                <p:nvPr/>
              </p:nvSpPr>
              <p:spPr bwMode="auto">
                <a:xfrm>
                  <a:off x="2525" y="2209"/>
                  <a:ext cx="0" cy="16"/>
                </a:xfrm>
                <a:custGeom>
                  <a:avLst/>
                  <a:gdLst>
                    <a:gd name="T0" fmla="*/ 16 h 16"/>
                    <a:gd name="T1" fmla="*/ 16 h 16"/>
                    <a:gd name="T2" fmla="*/ 11 h 16"/>
                    <a:gd name="T3" fmla="*/ 0 h 16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6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41" name="Line 2527"/>
                <p:cNvSpPr>
                  <a:spLocks noChangeShapeType="1"/>
                </p:cNvSpPr>
                <p:nvPr/>
              </p:nvSpPr>
              <p:spPr bwMode="auto">
                <a:xfrm>
                  <a:off x="2525" y="2209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42" name="Freeform 2528"/>
                <p:cNvSpPr>
                  <a:spLocks/>
                </p:cNvSpPr>
                <p:nvPr/>
              </p:nvSpPr>
              <p:spPr bwMode="auto">
                <a:xfrm>
                  <a:off x="2525" y="2209"/>
                  <a:ext cx="0" cy="5"/>
                </a:xfrm>
                <a:custGeom>
                  <a:avLst/>
                  <a:gdLst>
                    <a:gd name="T0" fmla="*/ 0 h 5"/>
                    <a:gd name="T1" fmla="*/ 0 h 5"/>
                    <a:gd name="T2" fmla="*/ 5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43" name="Line 2529"/>
                <p:cNvSpPr>
                  <a:spLocks noChangeShapeType="1"/>
                </p:cNvSpPr>
                <p:nvPr/>
              </p:nvSpPr>
              <p:spPr bwMode="auto">
                <a:xfrm>
                  <a:off x="2525" y="2214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44" name="Line 2530"/>
                <p:cNvSpPr>
                  <a:spLocks noChangeShapeType="1"/>
                </p:cNvSpPr>
                <p:nvPr/>
              </p:nvSpPr>
              <p:spPr bwMode="auto">
                <a:xfrm flipV="1">
                  <a:off x="2525" y="2209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45" name="Freeform 2531"/>
                <p:cNvSpPr>
                  <a:spLocks/>
                </p:cNvSpPr>
                <p:nvPr/>
              </p:nvSpPr>
              <p:spPr bwMode="auto">
                <a:xfrm>
                  <a:off x="2525" y="2209"/>
                  <a:ext cx="6" cy="22"/>
                </a:xfrm>
                <a:custGeom>
                  <a:avLst/>
                  <a:gdLst>
                    <a:gd name="T0" fmla="*/ 0 w 6"/>
                    <a:gd name="T1" fmla="*/ 0 h 22"/>
                    <a:gd name="T2" fmla="*/ 0 w 6"/>
                    <a:gd name="T3" fmla="*/ 5 h 22"/>
                    <a:gd name="T4" fmla="*/ 0 w 6"/>
                    <a:gd name="T5" fmla="*/ 11 h 22"/>
                    <a:gd name="T6" fmla="*/ 6 w 6"/>
                    <a:gd name="T7" fmla="*/ 16 h 22"/>
                    <a:gd name="T8" fmla="*/ 6 w 6"/>
                    <a:gd name="T9" fmla="*/ 22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22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6" y="16"/>
                      </a:lnTo>
                      <a:lnTo>
                        <a:pt x="6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46" name="Freeform 2532"/>
                <p:cNvSpPr>
                  <a:spLocks/>
                </p:cNvSpPr>
                <p:nvPr/>
              </p:nvSpPr>
              <p:spPr bwMode="auto">
                <a:xfrm>
                  <a:off x="2531" y="2209"/>
                  <a:ext cx="0" cy="22"/>
                </a:xfrm>
                <a:custGeom>
                  <a:avLst/>
                  <a:gdLst>
                    <a:gd name="T0" fmla="*/ 22 h 22"/>
                    <a:gd name="T1" fmla="*/ 16 h 22"/>
                    <a:gd name="T2" fmla="*/ 11 h 22"/>
                    <a:gd name="T3" fmla="*/ 5 h 22"/>
                    <a:gd name="T4" fmla="*/ 0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47" name="Freeform 2533"/>
                <p:cNvSpPr>
                  <a:spLocks/>
                </p:cNvSpPr>
                <p:nvPr/>
              </p:nvSpPr>
              <p:spPr bwMode="auto">
                <a:xfrm>
                  <a:off x="2531" y="2209"/>
                  <a:ext cx="0" cy="16"/>
                </a:xfrm>
                <a:custGeom>
                  <a:avLst/>
                  <a:gdLst>
                    <a:gd name="T0" fmla="*/ 0 h 16"/>
                    <a:gd name="T1" fmla="*/ 0 h 16"/>
                    <a:gd name="T2" fmla="*/ 5 h 16"/>
                    <a:gd name="T3" fmla="*/ 16 h 16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48" name="Line 2534"/>
                <p:cNvSpPr>
                  <a:spLocks noChangeShapeType="1"/>
                </p:cNvSpPr>
                <p:nvPr/>
              </p:nvSpPr>
              <p:spPr bwMode="auto">
                <a:xfrm>
                  <a:off x="2531" y="2225"/>
                  <a:ext cx="0" cy="12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49" name="Freeform 2535"/>
                <p:cNvSpPr>
                  <a:spLocks/>
                </p:cNvSpPr>
                <p:nvPr/>
              </p:nvSpPr>
              <p:spPr bwMode="auto">
                <a:xfrm>
                  <a:off x="2531" y="2203"/>
                  <a:ext cx="0" cy="34"/>
                </a:xfrm>
                <a:custGeom>
                  <a:avLst/>
                  <a:gdLst>
                    <a:gd name="T0" fmla="*/ 34 h 34"/>
                    <a:gd name="T1" fmla="*/ 28 h 34"/>
                    <a:gd name="T2" fmla="*/ 17 h 34"/>
                    <a:gd name="T3" fmla="*/ 6 h 34"/>
                    <a:gd name="T4" fmla="*/ 0 h 34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34">
                      <a:moveTo>
                        <a:pt x="0" y="34"/>
                      </a:moveTo>
                      <a:lnTo>
                        <a:pt x="0" y="28"/>
                      </a:lnTo>
                      <a:lnTo>
                        <a:pt x="0" y="17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50" name="Freeform 2536"/>
                <p:cNvSpPr>
                  <a:spLocks/>
                </p:cNvSpPr>
                <p:nvPr/>
              </p:nvSpPr>
              <p:spPr bwMode="auto">
                <a:xfrm>
                  <a:off x="2531" y="2203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51" name="Freeform 2537"/>
                <p:cNvSpPr>
                  <a:spLocks/>
                </p:cNvSpPr>
                <p:nvPr/>
              </p:nvSpPr>
              <p:spPr bwMode="auto">
                <a:xfrm>
                  <a:off x="2531" y="2209"/>
                  <a:ext cx="5" cy="22"/>
                </a:xfrm>
                <a:custGeom>
                  <a:avLst/>
                  <a:gdLst>
                    <a:gd name="T0" fmla="*/ 0 w 5"/>
                    <a:gd name="T1" fmla="*/ 0 h 22"/>
                    <a:gd name="T2" fmla="*/ 0 w 5"/>
                    <a:gd name="T3" fmla="*/ 11 h 22"/>
                    <a:gd name="T4" fmla="*/ 5 w 5"/>
                    <a:gd name="T5" fmla="*/ 22 h 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22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5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52" name="Line 2538"/>
                <p:cNvSpPr>
                  <a:spLocks noChangeShapeType="1"/>
                </p:cNvSpPr>
                <p:nvPr/>
              </p:nvSpPr>
              <p:spPr bwMode="auto">
                <a:xfrm>
                  <a:off x="2536" y="2231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53" name="Line 2539"/>
                <p:cNvSpPr>
                  <a:spLocks noChangeShapeType="1"/>
                </p:cNvSpPr>
                <p:nvPr/>
              </p:nvSpPr>
              <p:spPr bwMode="auto">
                <a:xfrm flipV="1">
                  <a:off x="2536" y="2225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54" name="Line 2540"/>
                <p:cNvSpPr>
                  <a:spLocks noChangeShapeType="1"/>
                </p:cNvSpPr>
                <p:nvPr/>
              </p:nvSpPr>
              <p:spPr bwMode="auto">
                <a:xfrm>
                  <a:off x="2536" y="2225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55" name="Freeform 2541"/>
                <p:cNvSpPr>
                  <a:spLocks/>
                </p:cNvSpPr>
                <p:nvPr/>
              </p:nvSpPr>
              <p:spPr bwMode="auto">
                <a:xfrm>
                  <a:off x="2536" y="2214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56" name="Freeform 2542"/>
                <p:cNvSpPr>
                  <a:spLocks/>
                </p:cNvSpPr>
                <p:nvPr/>
              </p:nvSpPr>
              <p:spPr bwMode="auto">
                <a:xfrm>
                  <a:off x="2536" y="2203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57" name="Freeform 2543"/>
                <p:cNvSpPr>
                  <a:spLocks/>
                </p:cNvSpPr>
                <p:nvPr/>
              </p:nvSpPr>
              <p:spPr bwMode="auto">
                <a:xfrm>
                  <a:off x="2536" y="2203"/>
                  <a:ext cx="6" cy="22"/>
                </a:xfrm>
                <a:custGeom>
                  <a:avLst/>
                  <a:gdLst>
                    <a:gd name="T0" fmla="*/ 0 w 6"/>
                    <a:gd name="T1" fmla="*/ 0 h 22"/>
                    <a:gd name="T2" fmla="*/ 0 w 6"/>
                    <a:gd name="T3" fmla="*/ 6 h 22"/>
                    <a:gd name="T4" fmla="*/ 0 w 6"/>
                    <a:gd name="T5" fmla="*/ 11 h 22"/>
                    <a:gd name="T6" fmla="*/ 6 w 6"/>
                    <a:gd name="T7" fmla="*/ 17 h 22"/>
                    <a:gd name="T8" fmla="*/ 6 w 6"/>
                    <a:gd name="T9" fmla="*/ 22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2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6" y="17"/>
                      </a:lnTo>
                      <a:lnTo>
                        <a:pt x="6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58" name="Freeform 2544"/>
                <p:cNvSpPr>
                  <a:spLocks/>
                </p:cNvSpPr>
                <p:nvPr/>
              </p:nvSpPr>
              <p:spPr bwMode="auto">
                <a:xfrm>
                  <a:off x="2542" y="2214"/>
                  <a:ext cx="0" cy="11"/>
                </a:xfrm>
                <a:custGeom>
                  <a:avLst/>
                  <a:gdLst>
                    <a:gd name="T0" fmla="*/ 11 h 11"/>
                    <a:gd name="T1" fmla="*/ 11 h 11"/>
                    <a:gd name="T2" fmla="*/ 6 h 11"/>
                    <a:gd name="T3" fmla="*/ 0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59" name="Freeform 2545"/>
                <p:cNvSpPr>
                  <a:spLocks/>
                </p:cNvSpPr>
                <p:nvPr/>
              </p:nvSpPr>
              <p:spPr bwMode="auto">
                <a:xfrm>
                  <a:off x="2542" y="2214"/>
                  <a:ext cx="0" cy="17"/>
                </a:xfrm>
                <a:custGeom>
                  <a:avLst/>
                  <a:gdLst>
                    <a:gd name="T0" fmla="*/ 0 h 17"/>
                    <a:gd name="T1" fmla="*/ 0 h 17"/>
                    <a:gd name="T2" fmla="*/ 6 h 17"/>
                    <a:gd name="T3" fmla="*/ 11 h 17"/>
                    <a:gd name="T4" fmla="*/ 17 h 1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60" name="Freeform 2546"/>
                <p:cNvSpPr>
                  <a:spLocks/>
                </p:cNvSpPr>
                <p:nvPr/>
              </p:nvSpPr>
              <p:spPr bwMode="auto">
                <a:xfrm>
                  <a:off x="2542" y="2225"/>
                  <a:ext cx="0" cy="6"/>
                </a:xfrm>
                <a:custGeom>
                  <a:avLst/>
                  <a:gdLst>
                    <a:gd name="T0" fmla="*/ 6 h 6"/>
                    <a:gd name="T1" fmla="*/ 6 h 6"/>
                    <a:gd name="T2" fmla="*/ 0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61" name="Freeform 2547"/>
                <p:cNvSpPr>
                  <a:spLocks/>
                </p:cNvSpPr>
                <p:nvPr/>
              </p:nvSpPr>
              <p:spPr bwMode="auto">
                <a:xfrm>
                  <a:off x="2542" y="2209"/>
                  <a:ext cx="0" cy="16"/>
                </a:xfrm>
                <a:custGeom>
                  <a:avLst/>
                  <a:gdLst>
                    <a:gd name="T0" fmla="*/ 16 h 16"/>
                    <a:gd name="T1" fmla="*/ 5 h 16"/>
                    <a:gd name="T2" fmla="*/ 0 h 1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6">
                      <a:moveTo>
                        <a:pt x="0" y="16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62" name="Freeform 2548"/>
                <p:cNvSpPr>
                  <a:spLocks/>
                </p:cNvSpPr>
                <p:nvPr/>
              </p:nvSpPr>
              <p:spPr bwMode="auto">
                <a:xfrm>
                  <a:off x="2542" y="2209"/>
                  <a:ext cx="0" cy="16"/>
                </a:xfrm>
                <a:custGeom>
                  <a:avLst/>
                  <a:gdLst>
                    <a:gd name="T0" fmla="*/ 0 h 16"/>
                    <a:gd name="T1" fmla="*/ 0 h 16"/>
                    <a:gd name="T2" fmla="*/ 5 h 16"/>
                    <a:gd name="T3" fmla="*/ 11 h 16"/>
                    <a:gd name="T4" fmla="*/ 16 h 16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1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63" name="Freeform 2549"/>
                <p:cNvSpPr>
                  <a:spLocks/>
                </p:cNvSpPr>
                <p:nvPr/>
              </p:nvSpPr>
              <p:spPr bwMode="auto">
                <a:xfrm>
                  <a:off x="2542" y="2214"/>
                  <a:ext cx="5" cy="11"/>
                </a:xfrm>
                <a:custGeom>
                  <a:avLst/>
                  <a:gdLst>
                    <a:gd name="T0" fmla="*/ 0 w 5"/>
                    <a:gd name="T1" fmla="*/ 11 h 11"/>
                    <a:gd name="T2" fmla="*/ 0 w 5"/>
                    <a:gd name="T3" fmla="*/ 11 h 11"/>
                    <a:gd name="T4" fmla="*/ 0 w 5"/>
                    <a:gd name="T5" fmla="*/ 6 h 11"/>
                    <a:gd name="T6" fmla="*/ 5 w 5"/>
                    <a:gd name="T7" fmla="*/ 0 h 1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"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64" name="Freeform 2550"/>
                <p:cNvSpPr>
                  <a:spLocks/>
                </p:cNvSpPr>
                <p:nvPr/>
              </p:nvSpPr>
              <p:spPr bwMode="auto">
                <a:xfrm>
                  <a:off x="2547" y="2214"/>
                  <a:ext cx="0" cy="17"/>
                </a:xfrm>
                <a:custGeom>
                  <a:avLst/>
                  <a:gdLst>
                    <a:gd name="T0" fmla="*/ 0 h 17"/>
                    <a:gd name="T1" fmla="*/ 0 h 17"/>
                    <a:gd name="T2" fmla="*/ 6 h 17"/>
                    <a:gd name="T3" fmla="*/ 11 h 17"/>
                    <a:gd name="T4" fmla="*/ 17 h 1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65" name="Freeform 2551"/>
                <p:cNvSpPr>
                  <a:spLocks/>
                </p:cNvSpPr>
                <p:nvPr/>
              </p:nvSpPr>
              <p:spPr bwMode="auto">
                <a:xfrm>
                  <a:off x="2547" y="2225"/>
                  <a:ext cx="0" cy="6"/>
                </a:xfrm>
                <a:custGeom>
                  <a:avLst/>
                  <a:gdLst>
                    <a:gd name="T0" fmla="*/ 6 h 6"/>
                    <a:gd name="T1" fmla="*/ 6 h 6"/>
                    <a:gd name="T2" fmla="*/ 0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66" name="Line 2552"/>
                <p:cNvSpPr>
                  <a:spLocks noChangeShapeType="1"/>
                </p:cNvSpPr>
                <p:nvPr/>
              </p:nvSpPr>
              <p:spPr bwMode="auto">
                <a:xfrm flipV="1">
                  <a:off x="2547" y="2220"/>
                  <a:ext cx="1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67" name="Line 2553"/>
                <p:cNvSpPr>
                  <a:spLocks noChangeShapeType="1"/>
                </p:cNvSpPr>
                <p:nvPr/>
              </p:nvSpPr>
              <p:spPr bwMode="auto">
                <a:xfrm flipV="1">
                  <a:off x="2547" y="2214"/>
                  <a:ext cx="1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68" name="Line 2554"/>
                <p:cNvSpPr>
                  <a:spLocks noChangeShapeType="1"/>
                </p:cNvSpPr>
                <p:nvPr/>
              </p:nvSpPr>
              <p:spPr bwMode="auto">
                <a:xfrm>
                  <a:off x="2547" y="2214"/>
                  <a:ext cx="1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69" name="Freeform 2555"/>
                <p:cNvSpPr>
                  <a:spLocks/>
                </p:cNvSpPr>
                <p:nvPr/>
              </p:nvSpPr>
              <p:spPr bwMode="auto">
                <a:xfrm>
                  <a:off x="2547" y="2214"/>
                  <a:ext cx="6" cy="11"/>
                </a:xfrm>
                <a:custGeom>
                  <a:avLst/>
                  <a:gdLst>
                    <a:gd name="T0" fmla="*/ 0 w 6"/>
                    <a:gd name="T1" fmla="*/ 0 h 11"/>
                    <a:gd name="T2" fmla="*/ 0 w 6"/>
                    <a:gd name="T3" fmla="*/ 6 h 11"/>
                    <a:gd name="T4" fmla="*/ 6 w 6"/>
                    <a:gd name="T5" fmla="*/ 11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70" name="Freeform 2556"/>
                <p:cNvSpPr>
                  <a:spLocks/>
                </p:cNvSpPr>
                <p:nvPr/>
              </p:nvSpPr>
              <p:spPr bwMode="auto">
                <a:xfrm>
                  <a:off x="2553" y="2214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71" name="Freeform 2557"/>
                <p:cNvSpPr>
                  <a:spLocks/>
                </p:cNvSpPr>
                <p:nvPr/>
              </p:nvSpPr>
              <p:spPr bwMode="auto">
                <a:xfrm>
                  <a:off x="2553" y="2214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72" name="Freeform 2558"/>
                <p:cNvSpPr>
                  <a:spLocks/>
                </p:cNvSpPr>
                <p:nvPr/>
              </p:nvSpPr>
              <p:spPr bwMode="auto">
                <a:xfrm>
                  <a:off x="2553" y="2220"/>
                  <a:ext cx="0" cy="22"/>
                </a:xfrm>
                <a:custGeom>
                  <a:avLst/>
                  <a:gdLst>
                    <a:gd name="T0" fmla="*/ 0 h 22"/>
                    <a:gd name="T1" fmla="*/ 5 h 22"/>
                    <a:gd name="T2" fmla="*/ 11 h 22"/>
                    <a:gd name="T3" fmla="*/ 17 h 22"/>
                    <a:gd name="T4" fmla="*/ 22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73" name="Freeform 2559"/>
                <p:cNvSpPr>
                  <a:spLocks/>
                </p:cNvSpPr>
                <p:nvPr/>
              </p:nvSpPr>
              <p:spPr bwMode="auto">
                <a:xfrm>
                  <a:off x="2553" y="2225"/>
                  <a:ext cx="0" cy="17"/>
                </a:xfrm>
                <a:custGeom>
                  <a:avLst/>
                  <a:gdLst>
                    <a:gd name="T0" fmla="*/ 17 h 17"/>
                    <a:gd name="T1" fmla="*/ 17 h 17"/>
                    <a:gd name="T2" fmla="*/ 12 h 17"/>
                    <a:gd name="T3" fmla="*/ 0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74" name="Freeform 2560"/>
                <p:cNvSpPr>
                  <a:spLocks/>
                </p:cNvSpPr>
                <p:nvPr/>
              </p:nvSpPr>
              <p:spPr bwMode="auto">
                <a:xfrm>
                  <a:off x="2553" y="2214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75" name="Freeform 2561"/>
                <p:cNvSpPr>
                  <a:spLocks/>
                </p:cNvSpPr>
                <p:nvPr/>
              </p:nvSpPr>
              <p:spPr bwMode="auto">
                <a:xfrm>
                  <a:off x="2553" y="2214"/>
                  <a:ext cx="5" cy="28"/>
                </a:xfrm>
                <a:custGeom>
                  <a:avLst/>
                  <a:gdLst>
                    <a:gd name="T0" fmla="*/ 0 w 5"/>
                    <a:gd name="T1" fmla="*/ 0 h 28"/>
                    <a:gd name="T2" fmla="*/ 0 w 5"/>
                    <a:gd name="T3" fmla="*/ 6 h 28"/>
                    <a:gd name="T4" fmla="*/ 0 w 5"/>
                    <a:gd name="T5" fmla="*/ 17 h 28"/>
                    <a:gd name="T6" fmla="*/ 5 w 5"/>
                    <a:gd name="T7" fmla="*/ 23 h 28"/>
                    <a:gd name="T8" fmla="*/ 5 w 5"/>
                    <a:gd name="T9" fmla="*/ 28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28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7"/>
                      </a:lnTo>
                      <a:lnTo>
                        <a:pt x="5" y="23"/>
                      </a:lnTo>
                      <a:lnTo>
                        <a:pt x="5" y="28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76" name="Freeform 2562"/>
                <p:cNvSpPr>
                  <a:spLocks/>
                </p:cNvSpPr>
                <p:nvPr/>
              </p:nvSpPr>
              <p:spPr bwMode="auto">
                <a:xfrm>
                  <a:off x="2558" y="2225"/>
                  <a:ext cx="0" cy="17"/>
                </a:xfrm>
                <a:custGeom>
                  <a:avLst/>
                  <a:gdLst>
                    <a:gd name="T0" fmla="*/ 17 h 17"/>
                    <a:gd name="T1" fmla="*/ 17 h 17"/>
                    <a:gd name="T2" fmla="*/ 12 h 17"/>
                    <a:gd name="T3" fmla="*/ 6 h 17"/>
                    <a:gd name="T4" fmla="*/ 0 h 1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77" name="Line 2563"/>
                <p:cNvSpPr>
                  <a:spLocks noChangeShapeType="1"/>
                </p:cNvSpPr>
                <p:nvPr/>
              </p:nvSpPr>
              <p:spPr bwMode="auto">
                <a:xfrm flipV="1">
                  <a:off x="2558" y="2220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78" name="Freeform 2564"/>
                <p:cNvSpPr>
                  <a:spLocks/>
                </p:cNvSpPr>
                <p:nvPr/>
              </p:nvSpPr>
              <p:spPr bwMode="auto">
                <a:xfrm>
                  <a:off x="2558" y="2220"/>
                  <a:ext cx="0" cy="11"/>
                </a:xfrm>
                <a:custGeom>
                  <a:avLst/>
                  <a:gdLst>
                    <a:gd name="T0" fmla="*/ 0 h 11"/>
                    <a:gd name="T1" fmla="*/ 0 h 11"/>
                    <a:gd name="T2" fmla="*/ 5 h 11"/>
                    <a:gd name="T3" fmla="*/ 11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79" name="Freeform 2565"/>
                <p:cNvSpPr>
                  <a:spLocks/>
                </p:cNvSpPr>
                <p:nvPr/>
              </p:nvSpPr>
              <p:spPr bwMode="auto">
                <a:xfrm>
                  <a:off x="2558" y="2203"/>
                  <a:ext cx="0" cy="28"/>
                </a:xfrm>
                <a:custGeom>
                  <a:avLst/>
                  <a:gdLst>
                    <a:gd name="T0" fmla="*/ 28 h 28"/>
                    <a:gd name="T1" fmla="*/ 22 h 28"/>
                    <a:gd name="T2" fmla="*/ 11 h 28"/>
                    <a:gd name="T3" fmla="*/ 6 h 28"/>
                    <a:gd name="T4" fmla="*/ 0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28"/>
                      </a:move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80" name="Freeform 2566"/>
                <p:cNvSpPr>
                  <a:spLocks/>
                </p:cNvSpPr>
                <p:nvPr/>
              </p:nvSpPr>
              <p:spPr bwMode="auto">
                <a:xfrm>
                  <a:off x="2558" y="2203"/>
                  <a:ext cx="0" cy="22"/>
                </a:xfrm>
                <a:custGeom>
                  <a:avLst/>
                  <a:gdLst>
                    <a:gd name="T0" fmla="*/ 0 h 22"/>
                    <a:gd name="T1" fmla="*/ 6 h 22"/>
                    <a:gd name="T2" fmla="*/ 11 h 22"/>
                    <a:gd name="T3" fmla="*/ 17 h 22"/>
                    <a:gd name="T4" fmla="*/ 22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81" name="Freeform 2567"/>
                <p:cNvSpPr>
                  <a:spLocks/>
                </p:cNvSpPr>
                <p:nvPr/>
              </p:nvSpPr>
              <p:spPr bwMode="auto">
                <a:xfrm>
                  <a:off x="2558" y="2220"/>
                  <a:ext cx="5" cy="5"/>
                </a:xfrm>
                <a:custGeom>
                  <a:avLst/>
                  <a:gdLst>
                    <a:gd name="T0" fmla="*/ 0 w 5"/>
                    <a:gd name="T1" fmla="*/ 5 h 5"/>
                    <a:gd name="T2" fmla="*/ 0 w 5"/>
                    <a:gd name="T3" fmla="*/ 5 h 5"/>
                    <a:gd name="T4" fmla="*/ 0 w 5"/>
                    <a:gd name="T5" fmla="*/ 0 h 5"/>
                    <a:gd name="T6" fmla="*/ 5 w 5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82" name="Freeform 2568"/>
                <p:cNvSpPr>
                  <a:spLocks/>
                </p:cNvSpPr>
                <p:nvPr/>
              </p:nvSpPr>
              <p:spPr bwMode="auto">
                <a:xfrm>
                  <a:off x="2563" y="2220"/>
                  <a:ext cx="0" cy="28"/>
                </a:xfrm>
                <a:custGeom>
                  <a:avLst/>
                  <a:gdLst>
                    <a:gd name="T0" fmla="*/ 0 h 28"/>
                    <a:gd name="T1" fmla="*/ 5 h 28"/>
                    <a:gd name="T2" fmla="*/ 17 h 28"/>
                    <a:gd name="T3" fmla="*/ 22 h 28"/>
                    <a:gd name="T4" fmla="*/ 28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7"/>
                      </a:lnTo>
                      <a:lnTo>
                        <a:pt x="0" y="22"/>
                      </a:lnTo>
                      <a:lnTo>
                        <a:pt x="0" y="28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83" name="Freeform 2569"/>
                <p:cNvSpPr>
                  <a:spLocks/>
                </p:cNvSpPr>
                <p:nvPr/>
              </p:nvSpPr>
              <p:spPr bwMode="auto">
                <a:xfrm>
                  <a:off x="2563" y="2209"/>
                  <a:ext cx="0" cy="39"/>
                </a:xfrm>
                <a:custGeom>
                  <a:avLst/>
                  <a:gdLst>
                    <a:gd name="T0" fmla="*/ 39 h 39"/>
                    <a:gd name="T1" fmla="*/ 33 h 39"/>
                    <a:gd name="T2" fmla="*/ 16 h 39"/>
                    <a:gd name="T3" fmla="*/ 5 h 39"/>
                    <a:gd name="T4" fmla="*/ 0 h 39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39">
                      <a:moveTo>
                        <a:pt x="0" y="39"/>
                      </a:moveTo>
                      <a:lnTo>
                        <a:pt x="0" y="33"/>
                      </a:lnTo>
                      <a:lnTo>
                        <a:pt x="0" y="16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84" name="Freeform 2570"/>
                <p:cNvSpPr>
                  <a:spLocks/>
                </p:cNvSpPr>
                <p:nvPr/>
              </p:nvSpPr>
              <p:spPr bwMode="auto">
                <a:xfrm>
                  <a:off x="2563" y="2209"/>
                  <a:ext cx="0" cy="28"/>
                </a:xfrm>
                <a:custGeom>
                  <a:avLst/>
                  <a:gdLst>
                    <a:gd name="T0" fmla="*/ 0 h 28"/>
                    <a:gd name="T1" fmla="*/ 5 h 28"/>
                    <a:gd name="T2" fmla="*/ 11 h 28"/>
                    <a:gd name="T3" fmla="*/ 22 h 28"/>
                    <a:gd name="T4" fmla="*/ 28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22"/>
                      </a:lnTo>
                      <a:lnTo>
                        <a:pt x="0" y="28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85" name="Freeform 2571"/>
                <p:cNvSpPr>
                  <a:spLocks/>
                </p:cNvSpPr>
                <p:nvPr/>
              </p:nvSpPr>
              <p:spPr bwMode="auto">
                <a:xfrm>
                  <a:off x="2563" y="2209"/>
                  <a:ext cx="0" cy="28"/>
                </a:xfrm>
                <a:custGeom>
                  <a:avLst/>
                  <a:gdLst>
                    <a:gd name="T0" fmla="*/ 28 h 28"/>
                    <a:gd name="T1" fmla="*/ 22 h 28"/>
                    <a:gd name="T2" fmla="*/ 11 h 28"/>
                    <a:gd name="T3" fmla="*/ 5 h 28"/>
                    <a:gd name="T4" fmla="*/ 0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28"/>
                      </a:move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86" name="Freeform 2572"/>
                <p:cNvSpPr>
                  <a:spLocks/>
                </p:cNvSpPr>
                <p:nvPr/>
              </p:nvSpPr>
              <p:spPr bwMode="auto">
                <a:xfrm>
                  <a:off x="2563" y="2209"/>
                  <a:ext cx="0" cy="39"/>
                </a:xfrm>
                <a:custGeom>
                  <a:avLst/>
                  <a:gdLst>
                    <a:gd name="T0" fmla="*/ 0 h 39"/>
                    <a:gd name="T1" fmla="*/ 5 h 39"/>
                    <a:gd name="T2" fmla="*/ 16 h 39"/>
                    <a:gd name="T3" fmla="*/ 33 h 39"/>
                    <a:gd name="T4" fmla="*/ 39 h 39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39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6"/>
                      </a:lnTo>
                      <a:lnTo>
                        <a:pt x="0" y="33"/>
                      </a:lnTo>
                      <a:lnTo>
                        <a:pt x="0" y="39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87" name="Freeform 2573"/>
                <p:cNvSpPr>
                  <a:spLocks/>
                </p:cNvSpPr>
                <p:nvPr/>
              </p:nvSpPr>
              <p:spPr bwMode="auto">
                <a:xfrm>
                  <a:off x="2563" y="2242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6 h 6"/>
                    <a:gd name="T4" fmla="*/ 6 w 6"/>
                    <a:gd name="T5" fmla="*/ 0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88" name="Freeform 2574"/>
                <p:cNvSpPr>
                  <a:spLocks/>
                </p:cNvSpPr>
                <p:nvPr/>
              </p:nvSpPr>
              <p:spPr bwMode="auto">
                <a:xfrm>
                  <a:off x="2569" y="2231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89" name="Freeform 2575"/>
                <p:cNvSpPr>
                  <a:spLocks/>
                </p:cNvSpPr>
                <p:nvPr/>
              </p:nvSpPr>
              <p:spPr bwMode="auto">
                <a:xfrm>
                  <a:off x="2569" y="2231"/>
                  <a:ext cx="0" cy="22"/>
                </a:xfrm>
                <a:custGeom>
                  <a:avLst/>
                  <a:gdLst>
                    <a:gd name="T0" fmla="*/ 0 h 22"/>
                    <a:gd name="T1" fmla="*/ 6 h 22"/>
                    <a:gd name="T2" fmla="*/ 11 h 22"/>
                    <a:gd name="T3" fmla="*/ 17 h 22"/>
                    <a:gd name="T4" fmla="*/ 22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90" name="Freeform 2576"/>
                <p:cNvSpPr>
                  <a:spLocks/>
                </p:cNvSpPr>
                <p:nvPr/>
              </p:nvSpPr>
              <p:spPr bwMode="auto">
                <a:xfrm>
                  <a:off x="2569" y="2242"/>
                  <a:ext cx="0" cy="11"/>
                </a:xfrm>
                <a:custGeom>
                  <a:avLst/>
                  <a:gdLst>
                    <a:gd name="T0" fmla="*/ 11 h 11"/>
                    <a:gd name="T1" fmla="*/ 11 h 11"/>
                    <a:gd name="T2" fmla="*/ 6 h 11"/>
                    <a:gd name="T3" fmla="*/ 0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91" name="Line 2577"/>
                <p:cNvSpPr>
                  <a:spLocks noChangeShapeType="1"/>
                </p:cNvSpPr>
                <p:nvPr/>
              </p:nvSpPr>
              <p:spPr bwMode="auto">
                <a:xfrm flipV="1">
                  <a:off x="2569" y="2237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92" name="Line 2578"/>
                <p:cNvSpPr>
                  <a:spLocks noChangeShapeType="1"/>
                </p:cNvSpPr>
                <p:nvPr/>
              </p:nvSpPr>
              <p:spPr bwMode="auto">
                <a:xfrm flipV="1">
                  <a:off x="2569" y="2225"/>
                  <a:ext cx="0" cy="12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93" name="Freeform 2579"/>
                <p:cNvSpPr>
                  <a:spLocks/>
                </p:cNvSpPr>
                <p:nvPr/>
              </p:nvSpPr>
              <p:spPr bwMode="auto">
                <a:xfrm>
                  <a:off x="2569" y="2220"/>
                  <a:ext cx="6" cy="5"/>
                </a:xfrm>
                <a:custGeom>
                  <a:avLst/>
                  <a:gdLst>
                    <a:gd name="T0" fmla="*/ 0 w 6"/>
                    <a:gd name="T1" fmla="*/ 5 h 5"/>
                    <a:gd name="T2" fmla="*/ 0 w 6"/>
                    <a:gd name="T3" fmla="*/ 0 h 5"/>
                    <a:gd name="T4" fmla="*/ 6 w 6"/>
                    <a:gd name="T5" fmla="*/ 0 h 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94" name="Freeform 2580"/>
                <p:cNvSpPr>
                  <a:spLocks/>
                </p:cNvSpPr>
                <p:nvPr/>
              </p:nvSpPr>
              <p:spPr bwMode="auto">
                <a:xfrm>
                  <a:off x="2575" y="2220"/>
                  <a:ext cx="0" cy="33"/>
                </a:xfrm>
                <a:custGeom>
                  <a:avLst/>
                  <a:gdLst>
                    <a:gd name="T0" fmla="*/ 0 h 33"/>
                    <a:gd name="T1" fmla="*/ 5 h 33"/>
                    <a:gd name="T2" fmla="*/ 17 h 33"/>
                    <a:gd name="T3" fmla="*/ 28 h 33"/>
                    <a:gd name="T4" fmla="*/ 33 h 3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33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7"/>
                      </a:lnTo>
                      <a:lnTo>
                        <a:pt x="0" y="28"/>
                      </a:lnTo>
                      <a:lnTo>
                        <a:pt x="0" y="3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95" name="Freeform 2581"/>
                <p:cNvSpPr>
                  <a:spLocks/>
                </p:cNvSpPr>
                <p:nvPr/>
              </p:nvSpPr>
              <p:spPr bwMode="auto">
                <a:xfrm>
                  <a:off x="2575" y="2231"/>
                  <a:ext cx="0" cy="22"/>
                </a:xfrm>
                <a:custGeom>
                  <a:avLst/>
                  <a:gdLst>
                    <a:gd name="T0" fmla="*/ 22 h 22"/>
                    <a:gd name="T1" fmla="*/ 22 h 22"/>
                    <a:gd name="T2" fmla="*/ 11 h 22"/>
                    <a:gd name="T3" fmla="*/ 6 h 22"/>
                    <a:gd name="T4" fmla="*/ 0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96" name="Freeform 2582"/>
                <p:cNvSpPr>
                  <a:spLocks/>
                </p:cNvSpPr>
                <p:nvPr/>
              </p:nvSpPr>
              <p:spPr bwMode="auto">
                <a:xfrm>
                  <a:off x="2575" y="2231"/>
                  <a:ext cx="0" cy="11"/>
                </a:xfrm>
                <a:custGeom>
                  <a:avLst/>
                  <a:gdLst>
                    <a:gd name="T0" fmla="*/ 0 h 11"/>
                    <a:gd name="T1" fmla="*/ 0 h 11"/>
                    <a:gd name="T2" fmla="*/ 6 h 11"/>
                    <a:gd name="T3" fmla="*/ 11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97" name="Line 2583"/>
                <p:cNvSpPr>
                  <a:spLocks noChangeShapeType="1"/>
                </p:cNvSpPr>
                <p:nvPr/>
              </p:nvSpPr>
              <p:spPr bwMode="auto">
                <a:xfrm>
                  <a:off x="2575" y="2242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98" name="Line 2584"/>
                <p:cNvSpPr>
                  <a:spLocks noChangeShapeType="1"/>
                </p:cNvSpPr>
                <p:nvPr/>
              </p:nvSpPr>
              <p:spPr bwMode="auto">
                <a:xfrm>
                  <a:off x="2575" y="2242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99" name="Freeform 2585"/>
                <p:cNvSpPr>
                  <a:spLocks/>
                </p:cNvSpPr>
                <p:nvPr/>
              </p:nvSpPr>
              <p:spPr bwMode="auto">
                <a:xfrm>
                  <a:off x="2575" y="2242"/>
                  <a:ext cx="5" cy="0"/>
                </a:xfrm>
                <a:custGeom>
                  <a:avLst/>
                  <a:gdLst>
                    <a:gd name="T0" fmla="*/ 0 w 5"/>
                    <a:gd name="T1" fmla="*/ 0 w 5"/>
                    <a:gd name="T2" fmla="*/ 5 w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00" name="Line 2586"/>
                <p:cNvSpPr>
                  <a:spLocks noChangeShapeType="1"/>
                </p:cNvSpPr>
                <p:nvPr/>
              </p:nvSpPr>
              <p:spPr bwMode="auto">
                <a:xfrm flipV="1">
                  <a:off x="2580" y="2237"/>
                  <a:ext cx="1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01" name="Freeform 2587"/>
                <p:cNvSpPr>
                  <a:spLocks/>
                </p:cNvSpPr>
                <p:nvPr/>
              </p:nvSpPr>
              <p:spPr bwMode="auto">
                <a:xfrm>
                  <a:off x="2580" y="2209"/>
                  <a:ext cx="0" cy="28"/>
                </a:xfrm>
                <a:custGeom>
                  <a:avLst/>
                  <a:gdLst>
                    <a:gd name="T0" fmla="*/ 28 h 28"/>
                    <a:gd name="T1" fmla="*/ 22 h 28"/>
                    <a:gd name="T2" fmla="*/ 11 h 28"/>
                    <a:gd name="T3" fmla="*/ 5 h 28"/>
                    <a:gd name="T4" fmla="*/ 0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28"/>
                      </a:move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02" name="Freeform 2588"/>
                <p:cNvSpPr>
                  <a:spLocks/>
                </p:cNvSpPr>
                <p:nvPr/>
              </p:nvSpPr>
              <p:spPr bwMode="auto">
                <a:xfrm>
                  <a:off x="2580" y="2209"/>
                  <a:ext cx="0" cy="11"/>
                </a:xfrm>
                <a:custGeom>
                  <a:avLst/>
                  <a:gdLst>
                    <a:gd name="T0" fmla="*/ 0 h 11"/>
                    <a:gd name="T1" fmla="*/ 0 h 11"/>
                    <a:gd name="T2" fmla="*/ 5 h 11"/>
                    <a:gd name="T3" fmla="*/ 11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03" name="Line 2589"/>
                <p:cNvSpPr>
                  <a:spLocks noChangeShapeType="1"/>
                </p:cNvSpPr>
                <p:nvPr/>
              </p:nvSpPr>
              <p:spPr bwMode="auto">
                <a:xfrm>
                  <a:off x="2580" y="2220"/>
                  <a:ext cx="1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04" name="Line 2590"/>
                <p:cNvSpPr>
                  <a:spLocks noChangeShapeType="1"/>
                </p:cNvSpPr>
                <p:nvPr/>
              </p:nvSpPr>
              <p:spPr bwMode="auto">
                <a:xfrm flipV="1">
                  <a:off x="2580" y="2220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05" name="Freeform 2591"/>
                <p:cNvSpPr>
                  <a:spLocks/>
                </p:cNvSpPr>
                <p:nvPr/>
              </p:nvSpPr>
              <p:spPr bwMode="auto">
                <a:xfrm>
                  <a:off x="2580" y="2220"/>
                  <a:ext cx="6" cy="17"/>
                </a:xfrm>
                <a:custGeom>
                  <a:avLst/>
                  <a:gdLst>
                    <a:gd name="T0" fmla="*/ 0 w 6"/>
                    <a:gd name="T1" fmla="*/ 0 h 17"/>
                    <a:gd name="T2" fmla="*/ 0 w 6"/>
                    <a:gd name="T3" fmla="*/ 5 h 17"/>
                    <a:gd name="T4" fmla="*/ 0 w 6"/>
                    <a:gd name="T5" fmla="*/ 11 h 17"/>
                    <a:gd name="T6" fmla="*/ 6 w 6"/>
                    <a:gd name="T7" fmla="*/ 17 h 1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" h="17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6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06" name="Freeform 2592"/>
                <p:cNvSpPr>
                  <a:spLocks/>
                </p:cNvSpPr>
                <p:nvPr/>
              </p:nvSpPr>
              <p:spPr bwMode="auto">
                <a:xfrm>
                  <a:off x="2586" y="2225"/>
                  <a:ext cx="0" cy="12"/>
                </a:xfrm>
                <a:custGeom>
                  <a:avLst/>
                  <a:gdLst>
                    <a:gd name="T0" fmla="*/ 12 h 12"/>
                    <a:gd name="T1" fmla="*/ 12 h 12"/>
                    <a:gd name="T2" fmla="*/ 6 h 12"/>
                    <a:gd name="T3" fmla="*/ 0 h 12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2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07" name="Freeform 2593"/>
                <p:cNvSpPr>
                  <a:spLocks/>
                </p:cNvSpPr>
                <p:nvPr/>
              </p:nvSpPr>
              <p:spPr bwMode="auto">
                <a:xfrm>
                  <a:off x="2586" y="2225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08" name="Freeform 2594"/>
                <p:cNvSpPr>
                  <a:spLocks/>
                </p:cNvSpPr>
                <p:nvPr/>
              </p:nvSpPr>
              <p:spPr bwMode="auto">
                <a:xfrm>
                  <a:off x="2586" y="2231"/>
                  <a:ext cx="0" cy="17"/>
                </a:xfrm>
                <a:custGeom>
                  <a:avLst/>
                  <a:gdLst>
                    <a:gd name="T0" fmla="*/ 0 h 17"/>
                    <a:gd name="T1" fmla="*/ 6 h 17"/>
                    <a:gd name="T2" fmla="*/ 11 h 17"/>
                    <a:gd name="T3" fmla="*/ 17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09" name="Freeform 2595"/>
                <p:cNvSpPr>
                  <a:spLocks/>
                </p:cNvSpPr>
                <p:nvPr/>
              </p:nvSpPr>
              <p:spPr bwMode="auto">
                <a:xfrm>
                  <a:off x="2586" y="2220"/>
                  <a:ext cx="0" cy="28"/>
                </a:xfrm>
                <a:custGeom>
                  <a:avLst/>
                  <a:gdLst>
                    <a:gd name="T0" fmla="*/ 28 h 28"/>
                    <a:gd name="T1" fmla="*/ 22 h 28"/>
                    <a:gd name="T2" fmla="*/ 17 h 28"/>
                    <a:gd name="T3" fmla="*/ 5 h 28"/>
                    <a:gd name="T4" fmla="*/ 0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28"/>
                      </a:moveTo>
                      <a:lnTo>
                        <a:pt x="0" y="22"/>
                      </a:lnTo>
                      <a:lnTo>
                        <a:pt x="0" y="17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10" name="Line 2596"/>
                <p:cNvSpPr>
                  <a:spLocks noChangeShapeType="1"/>
                </p:cNvSpPr>
                <p:nvPr/>
              </p:nvSpPr>
              <p:spPr bwMode="auto">
                <a:xfrm flipV="1">
                  <a:off x="2586" y="2214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11" name="Freeform 2597"/>
                <p:cNvSpPr>
                  <a:spLocks/>
                </p:cNvSpPr>
                <p:nvPr/>
              </p:nvSpPr>
              <p:spPr bwMode="auto">
                <a:xfrm>
                  <a:off x="2586" y="2214"/>
                  <a:ext cx="5" cy="17"/>
                </a:xfrm>
                <a:custGeom>
                  <a:avLst/>
                  <a:gdLst>
                    <a:gd name="T0" fmla="*/ 0 w 5"/>
                    <a:gd name="T1" fmla="*/ 0 h 17"/>
                    <a:gd name="T2" fmla="*/ 0 w 5"/>
                    <a:gd name="T3" fmla="*/ 6 h 17"/>
                    <a:gd name="T4" fmla="*/ 5 w 5"/>
                    <a:gd name="T5" fmla="*/ 11 h 17"/>
                    <a:gd name="T6" fmla="*/ 5 w 5"/>
                    <a:gd name="T7" fmla="*/ 17 h 1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" h="17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5" y="11"/>
                      </a:lnTo>
                      <a:lnTo>
                        <a:pt x="5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12" name="Freeform 2598"/>
                <p:cNvSpPr>
                  <a:spLocks/>
                </p:cNvSpPr>
                <p:nvPr/>
              </p:nvSpPr>
              <p:spPr bwMode="auto">
                <a:xfrm>
                  <a:off x="2591" y="2225"/>
                  <a:ext cx="0" cy="6"/>
                </a:xfrm>
                <a:custGeom>
                  <a:avLst/>
                  <a:gdLst>
                    <a:gd name="T0" fmla="*/ 6 h 6"/>
                    <a:gd name="T1" fmla="*/ 6 h 6"/>
                    <a:gd name="T2" fmla="*/ 0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13" name="Line 2599"/>
                <p:cNvSpPr>
                  <a:spLocks noChangeShapeType="1"/>
                </p:cNvSpPr>
                <p:nvPr/>
              </p:nvSpPr>
              <p:spPr bwMode="auto">
                <a:xfrm flipV="1">
                  <a:off x="2591" y="2220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14" name="Freeform 2600"/>
                <p:cNvSpPr>
                  <a:spLocks/>
                </p:cNvSpPr>
                <p:nvPr/>
              </p:nvSpPr>
              <p:spPr bwMode="auto">
                <a:xfrm>
                  <a:off x="2591" y="2220"/>
                  <a:ext cx="0" cy="11"/>
                </a:xfrm>
                <a:custGeom>
                  <a:avLst/>
                  <a:gdLst>
                    <a:gd name="T0" fmla="*/ 0 h 11"/>
                    <a:gd name="T1" fmla="*/ 5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15" name="Freeform 2601"/>
                <p:cNvSpPr>
                  <a:spLocks/>
                </p:cNvSpPr>
                <p:nvPr/>
              </p:nvSpPr>
              <p:spPr bwMode="auto">
                <a:xfrm>
                  <a:off x="2591" y="2231"/>
                  <a:ext cx="0" cy="17"/>
                </a:xfrm>
                <a:custGeom>
                  <a:avLst/>
                  <a:gdLst>
                    <a:gd name="T0" fmla="*/ 0 h 17"/>
                    <a:gd name="T1" fmla="*/ 11 h 17"/>
                    <a:gd name="T2" fmla="*/ 17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16" name="Freeform 2602"/>
                <p:cNvSpPr>
                  <a:spLocks/>
                </p:cNvSpPr>
                <p:nvPr/>
              </p:nvSpPr>
              <p:spPr bwMode="auto">
                <a:xfrm>
                  <a:off x="2591" y="2220"/>
                  <a:ext cx="0" cy="28"/>
                </a:xfrm>
                <a:custGeom>
                  <a:avLst/>
                  <a:gdLst>
                    <a:gd name="T0" fmla="*/ 28 h 28"/>
                    <a:gd name="T1" fmla="*/ 22 h 28"/>
                    <a:gd name="T2" fmla="*/ 17 h 28"/>
                    <a:gd name="T3" fmla="*/ 5 h 28"/>
                    <a:gd name="T4" fmla="*/ 0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28"/>
                      </a:moveTo>
                      <a:lnTo>
                        <a:pt x="0" y="22"/>
                      </a:lnTo>
                      <a:lnTo>
                        <a:pt x="0" y="17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5547" name="Group 2804"/>
              <p:cNvGrpSpPr>
                <a:grpSpLocks/>
              </p:cNvGrpSpPr>
              <p:nvPr/>
            </p:nvGrpSpPr>
            <p:grpSpPr bwMode="auto">
              <a:xfrm>
                <a:off x="2591" y="2181"/>
                <a:ext cx="189" cy="67"/>
                <a:chOff x="2591" y="2181"/>
                <a:chExt cx="189" cy="67"/>
              </a:xfrm>
            </p:grpSpPr>
            <p:sp>
              <p:nvSpPr>
                <p:cNvPr id="6017" name="Freeform 2604"/>
                <p:cNvSpPr>
                  <a:spLocks/>
                </p:cNvSpPr>
                <p:nvPr/>
              </p:nvSpPr>
              <p:spPr bwMode="auto">
                <a:xfrm>
                  <a:off x="2591" y="2220"/>
                  <a:ext cx="6" cy="11"/>
                </a:xfrm>
                <a:custGeom>
                  <a:avLst/>
                  <a:gdLst>
                    <a:gd name="T0" fmla="*/ 0 w 6"/>
                    <a:gd name="T1" fmla="*/ 0 h 11"/>
                    <a:gd name="T2" fmla="*/ 0 w 6"/>
                    <a:gd name="T3" fmla="*/ 0 h 11"/>
                    <a:gd name="T4" fmla="*/ 0 w 6"/>
                    <a:gd name="T5" fmla="*/ 5 h 11"/>
                    <a:gd name="T6" fmla="*/ 6 w 6"/>
                    <a:gd name="T7" fmla="*/ 11 h 1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"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6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18" name="Freeform 2605"/>
                <p:cNvSpPr>
                  <a:spLocks/>
                </p:cNvSpPr>
                <p:nvPr/>
              </p:nvSpPr>
              <p:spPr bwMode="auto">
                <a:xfrm>
                  <a:off x="2597" y="2220"/>
                  <a:ext cx="0" cy="11"/>
                </a:xfrm>
                <a:custGeom>
                  <a:avLst/>
                  <a:gdLst>
                    <a:gd name="T0" fmla="*/ 11 h 11"/>
                    <a:gd name="T1" fmla="*/ 5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19" name="Freeform 2606"/>
                <p:cNvSpPr>
                  <a:spLocks/>
                </p:cNvSpPr>
                <p:nvPr/>
              </p:nvSpPr>
              <p:spPr bwMode="auto">
                <a:xfrm>
                  <a:off x="2597" y="2198"/>
                  <a:ext cx="0" cy="22"/>
                </a:xfrm>
                <a:custGeom>
                  <a:avLst/>
                  <a:gdLst>
                    <a:gd name="T0" fmla="*/ 22 h 22"/>
                    <a:gd name="T1" fmla="*/ 11 h 22"/>
                    <a:gd name="T2" fmla="*/ 5 h 22"/>
                    <a:gd name="T3" fmla="*/ 0 h 22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20" name="Freeform 2607"/>
                <p:cNvSpPr>
                  <a:spLocks/>
                </p:cNvSpPr>
                <p:nvPr/>
              </p:nvSpPr>
              <p:spPr bwMode="auto">
                <a:xfrm>
                  <a:off x="2597" y="2198"/>
                  <a:ext cx="0" cy="16"/>
                </a:xfrm>
                <a:custGeom>
                  <a:avLst/>
                  <a:gdLst>
                    <a:gd name="T0" fmla="*/ 0 h 16"/>
                    <a:gd name="T1" fmla="*/ 5 h 16"/>
                    <a:gd name="T2" fmla="*/ 16 h 1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6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21" name="Freeform 2608"/>
                <p:cNvSpPr>
                  <a:spLocks/>
                </p:cNvSpPr>
                <p:nvPr/>
              </p:nvSpPr>
              <p:spPr bwMode="auto">
                <a:xfrm>
                  <a:off x="2597" y="2214"/>
                  <a:ext cx="0" cy="28"/>
                </a:xfrm>
                <a:custGeom>
                  <a:avLst/>
                  <a:gdLst>
                    <a:gd name="T0" fmla="*/ 0 h 28"/>
                    <a:gd name="T1" fmla="*/ 6 h 28"/>
                    <a:gd name="T2" fmla="*/ 17 h 28"/>
                    <a:gd name="T3" fmla="*/ 23 h 28"/>
                    <a:gd name="T4" fmla="*/ 28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7"/>
                      </a:lnTo>
                      <a:lnTo>
                        <a:pt x="0" y="23"/>
                      </a:lnTo>
                      <a:lnTo>
                        <a:pt x="0" y="28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22" name="Freeform 2609"/>
                <p:cNvSpPr>
                  <a:spLocks/>
                </p:cNvSpPr>
                <p:nvPr/>
              </p:nvSpPr>
              <p:spPr bwMode="auto">
                <a:xfrm>
                  <a:off x="2597" y="2214"/>
                  <a:ext cx="0" cy="28"/>
                </a:xfrm>
                <a:custGeom>
                  <a:avLst/>
                  <a:gdLst>
                    <a:gd name="T0" fmla="*/ 28 h 28"/>
                    <a:gd name="T1" fmla="*/ 23 h 28"/>
                    <a:gd name="T2" fmla="*/ 17 h 28"/>
                    <a:gd name="T3" fmla="*/ 6 h 28"/>
                    <a:gd name="T4" fmla="*/ 0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28"/>
                      </a:moveTo>
                      <a:lnTo>
                        <a:pt x="0" y="23"/>
                      </a:lnTo>
                      <a:lnTo>
                        <a:pt x="0" y="17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23" name="Freeform 2610"/>
                <p:cNvSpPr>
                  <a:spLocks/>
                </p:cNvSpPr>
                <p:nvPr/>
              </p:nvSpPr>
              <p:spPr bwMode="auto">
                <a:xfrm>
                  <a:off x="2597" y="2214"/>
                  <a:ext cx="5" cy="6"/>
                </a:xfrm>
                <a:custGeom>
                  <a:avLst/>
                  <a:gdLst>
                    <a:gd name="T0" fmla="*/ 0 w 5"/>
                    <a:gd name="T1" fmla="*/ 0 h 6"/>
                    <a:gd name="T2" fmla="*/ 0 w 5"/>
                    <a:gd name="T3" fmla="*/ 0 h 6"/>
                    <a:gd name="T4" fmla="*/ 5 w 5"/>
                    <a:gd name="T5" fmla="*/ 6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24" name="Freeform 2611"/>
                <p:cNvSpPr>
                  <a:spLocks/>
                </p:cNvSpPr>
                <p:nvPr/>
              </p:nvSpPr>
              <p:spPr bwMode="auto">
                <a:xfrm>
                  <a:off x="2602" y="2220"/>
                  <a:ext cx="0" cy="17"/>
                </a:xfrm>
                <a:custGeom>
                  <a:avLst/>
                  <a:gdLst>
                    <a:gd name="T0" fmla="*/ 0 h 17"/>
                    <a:gd name="T1" fmla="*/ 11 h 17"/>
                    <a:gd name="T2" fmla="*/ 17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25" name="Freeform 2612"/>
                <p:cNvSpPr>
                  <a:spLocks/>
                </p:cNvSpPr>
                <p:nvPr/>
              </p:nvSpPr>
              <p:spPr bwMode="auto">
                <a:xfrm>
                  <a:off x="2602" y="2231"/>
                  <a:ext cx="0" cy="6"/>
                </a:xfrm>
                <a:custGeom>
                  <a:avLst/>
                  <a:gdLst>
                    <a:gd name="T0" fmla="*/ 6 h 6"/>
                    <a:gd name="T1" fmla="*/ 6 h 6"/>
                    <a:gd name="T2" fmla="*/ 0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26" name="Freeform 2613"/>
                <p:cNvSpPr>
                  <a:spLocks/>
                </p:cNvSpPr>
                <p:nvPr/>
              </p:nvSpPr>
              <p:spPr bwMode="auto">
                <a:xfrm>
                  <a:off x="2602" y="2231"/>
                  <a:ext cx="0" cy="11"/>
                </a:xfrm>
                <a:custGeom>
                  <a:avLst/>
                  <a:gdLst>
                    <a:gd name="T0" fmla="*/ 0 h 11"/>
                    <a:gd name="T1" fmla="*/ 0 h 11"/>
                    <a:gd name="T2" fmla="*/ 6 h 11"/>
                    <a:gd name="T3" fmla="*/ 11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27" name="Freeform 2614"/>
                <p:cNvSpPr>
                  <a:spLocks/>
                </p:cNvSpPr>
                <p:nvPr/>
              </p:nvSpPr>
              <p:spPr bwMode="auto">
                <a:xfrm>
                  <a:off x="2602" y="2214"/>
                  <a:ext cx="0" cy="28"/>
                </a:xfrm>
                <a:custGeom>
                  <a:avLst/>
                  <a:gdLst>
                    <a:gd name="T0" fmla="*/ 28 h 28"/>
                    <a:gd name="T1" fmla="*/ 23 h 28"/>
                    <a:gd name="T2" fmla="*/ 17 h 28"/>
                    <a:gd name="T3" fmla="*/ 6 h 28"/>
                    <a:gd name="T4" fmla="*/ 0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28"/>
                      </a:moveTo>
                      <a:lnTo>
                        <a:pt x="0" y="23"/>
                      </a:lnTo>
                      <a:lnTo>
                        <a:pt x="0" y="17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28" name="Line 2615"/>
                <p:cNvSpPr>
                  <a:spLocks noChangeShapeType="1"/>
                </p:cNvSpPr>
                <p:nvPr/>
              </p:nvSpPr>
              <p:spPr bwMode="auto">
                <a:xfrm flipV="1">
                  <a:off x="2602" y="2209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29" name="Freeform 2616"/>
                <p:cNvSpPr>
                  <a:spLocks/>
                </p:cNvSpPr>
                <p:nvPr/>
              </p:nvSpPr>
              <p:spPr bwMode="auto">
                <a:xfrm>
                  <a:off x="2602" y="2209"/>
                  <a:ext cx="6" cy="11"/>
                </a:xfrm>
                <a:custGeom>
                  <a:avLst/>
                  <a:gdLst>
                    <a:gd name="T0" fmla="*/ 0 w 6"/>
                    <a:gd name="T1" fmla="*/ 0 h 11"/>
                    <a:gd name="T2" fmla="*/ 0 w 6"/>
                    <a:gd name="T3" fmla="*/ 5 h 11"/>
                    <a:gd name="T4" fmla="*/ 6 w 6"/>
                    <a:gd name="T5" fmla="*/ 11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6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30" name="Freeform 2617"/>
                <p:cNvSpPr>
                  <a:spLocks/>
                </p:cNvSpPr>
                <p:nvPr/>
              </p:nvSpPr>
              <p:spPr bwMode="auto">
                <a:xfrm>
                  <a:off x="2608" y="2220"/>
                  <a:ext cx="0" cy="11"/>
                </a:xfrm>
                <a:custGeom>
                  <a:avLst/>
                  <a:gdLst>
                    <a:gd name="T0" fmla="*/ 0 h 11"/>
                    <a:gd name="T1" fmla="*/ 5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31" name="Freeform 2618"/>
                <p:cNvSpPr>
                  <a:spLocks/>
                </p:cNvSpPr>
                <p:nvPr/>
              </p:nvSpPr>
              <p:spPr bwMode="auto">
                <a:xfrm>
                  <a:off x="2608" y="2214"/>
                  <a:ext cx="0" cy="17"/>
                </a:xfrm>
                <a:custGeom>
                  <a:avLst/>
                  <a:gdLst>
                    <a:gd name="T0" fmla="*/ 17 h 17"/>
                    <a:gd name="T1" fmla="*/ 17 h 17"/>
                    <a:gd name="T2" fmla="*/ 11 h 17"/>
                    <a:gd name="T3" fmla="*/ 6 h 17"/>
                    <a:gd name="T4" fmla="*/ 0 h 1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32" name="Freeform 2619"/>
                <p:cNvSpPr>
                  <a:spLocks/>
                </p:cNvSpPr>
                <p:nvPr/>
              </p:nvSpPr>
              <p:spPr bwMode="auto">
                <a:xfrm>
                  <a:off x="2608" y="2214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33" name="Line 2620"/>
                <p:cNvSpPr>
                  <a:spLocks noChangeShapeType="1"/>
                </p:cNvSpPr>
                <p:nvPr/>
              </p:nvSpPr>
              <p:spPr bwMode="auto">
                <a:xfrm>
                  <a:off x="2608" y="2220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34" name="Freeform 2621"/>
                <p:cNvSpPr>
                  <a:spLocks/>
                </p:cNvSpPr>
                <p:nvPr/>
              </p:nvSpPr>
              <p:spPr bwMode="auto">
                <a:xfrm>
                  <a:off x="2608" y="2220"/>
                  <a:ext cx="0" cy="11"/>
                </a:xfrm>
                <a:custGeom>
                  <a:avLst/>
                  <a:gdLst>
                    <a:gd name="T0" fmla="*/ 0 h 11"/>
                    <a:gd name="T1" fmla="*/ 5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35" name="Line 2622"/>
                <p:cNvSpPr>
                  <a:spLocks noChangeShapeType="1"/>
                </p:cNvSpPr>
                <p:nvPr/>
              </p:nvSpPr>
              <p:spPr bwMode="auto">
                <a:xfrm>
                  <a:off x="2608" y="2231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36" name="Freeform 2623"/>
                <p:cNvSpPr>
                  <a:spLocks/>
                </p:cNvSpPr>
                <p:nvPr/>
              </p:nvSpPr>
              <p:spPr bwMode="auto">
                <a:xfrm>
                  <a:off x="2608" y="2231"/>
                  <a:ext cx="5" cy="0"/>
                </a:xfrm>
                <a:custGeom>
                  <a:avLst/>
                  <a:gdLst>
                    <a:gd name="T0" fmla="*/ 0 w 5"/>
                    <a:gd name="T1" fmla="*/ 0 w 5"/>
                    <a:gd name="T2" fmla="*/ 5 w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37" name="Freeform 2624"/>
                <p:cNvSpPr>
                  <a:spLocks/>
                </p:cNvSpPr>
                <p:nvPr/>
              </p:nvSpPr>
              <p:spPr bwMode="auto">
                <a:xfrm>
                  <a:off x="2613" y="2231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38" name="Line 2625"/>
                <p:cNvSpPr>
                  <a:spLocks noChangeShapeType="1"/>
                </p:cNvSpPr>
                <p:nvPr/>
              </p:nvSpPr>
              <p:spPr bwMode="auto">
                <a:xfrm>
                  <a:off x="2613" y="2242"/>
                  <a:ext cx="1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39" name="Line 2626"/>
                <p:cNvSpPr>
                  <a:spLocks noChangeShapeType="1"/>
                </p:cNvSpPr>
                <p:nvPr/>
              </p:nvSpPr>
              <p:spPr bwMode="auto">
                <a:xfrm>
                  <a:off x="2613" y="2242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0" name="Freeform 2627"/>
                <p:cNvSpPr>
                  <a:spLocks/>
                </p:cNvSpPr>
                <p:nvPr/>
              </p:nvSpPr>
              <p:spPr bwMode="auto">
                <a:xfrm>
                  <a:off x="2613" y="2220"/>
                  <a:ext cx="0" cy="28"/>
                </a:xfrm>
                <a:custGeom>
                  <a:avLst/>
                  <a:gdLst>
                    <a:gd name="T0" fmla="*/ 28 h 28"/>
                    <a:gd name="T1" fmla="*/ 22 h 28"/>
                    <a:gd name="T2" fmla="*/ 11 h 28"/>
                    <a:gd name="T3" fmla="*/ 5 h 28"/>
                    <a:gd name="T4" fmla="*/ 0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28"/>
                      </a:move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1" name="Freeform 2628"/>
                <p:cNvSpPr>
                  <a:spLocks/>
                </p:cNvSpPr>
                <p:nvPr/>
              </p:nvSpPr>
              <p:spPr bwMode="auto">
                <a:xfrm>
                  <a:off x="2613" y="2220"/>
                  <a:ext cx="0" cy="11"/>
                </a:xfrm>
                <a:custGeom>
                  <a:avLst/>
                  <a:gdLst>
                    <a:gd name="T0" fmla="*/ 0 h 11"/>
                    <a:gd name="T1" fmla="*/ 0 h 11"/>
                    <a:gd name="T2" fmla="*/ 5 h 11"/>
                    <a:gd name="T3" fmla="*/ 11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" name="Freeform 2629"/>
                <p:cNvSpPr>
                  <a:spLocks/>
                </p:cNvSpPr>
                <p:nvPr/>
              </p:nvSpPr>
              <p:spPr bwMode="auto">
                <a:xfrm>
                  <a:off x="2613" y="2231"/>
                  <a:ext cx="6" cy="0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3" name="Freeform 2630"/>
                <p:cNvSpPr>
                  <a:spLocks/>
                </p:cNvSpPr>
                <p:nvPr/>
              </p:nvSpPr>
              <p:spPr bwMode="auto">
                <a:xfrm>
                  <a:off x="2619" y="2220"/>
                  <a:ext cx="0" cy="11"/>
                </a:xfrm>
                <a:custGeom>
                  <a:avLst/>
                  <a:gdLst>
                    <a:gd name="T0" fmla="*/ 11 h 11"/>
                    <a:gd name="T1" fmla="*/ 5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4" name="Freeform 2631"/>
                <p:cNvSpPr>
                  <a:spLocks/>
                </p:cNvSpPr>
                <p:nvPr/>
              </p:nvSpPr>
              <p:spPr bwMode="auto">
                <a:xfrm>
                  <a:off x="2619" y="2220"/>
                  <a:ext cx="0" cy="17"/>
                </a:xfrm>
                <a:custGeom>
                  <a:avLst/>
                  <a:gdLst>
                    <a:gd name="T0" fmla="*/ 0 h 17"/>
                    <a:gd name="T1" fmla="*/ 0 h 17"/>
                    <a:gd name="T2" fmla="*/ 5 h 17"/>
                    <a:gd name="T3" fmla="*/ 17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5" name="Line 2632"/>
                <p:cNvSpPr>
                  <a:spLocks noChangeShapeType="1"/>
                </p:cNvSpPr>
                <p:nvPr/>
              </p:nvSpPr>
              <p:spPr bwMode="auto">
                <a:xfrm>
                  <a:off x="2619" y="2237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6" name="Line 2633"/>
                <p:cNvSpPr>
                  <a:spLocks noChangeShapeType="1"/>
                </p:cNvSpPr>
                <p:nvPr/>
              </p:nvSpPr>
              <p:spPr bwMode="auto">
                <a:xfrm flipV="1">
                  <a:off x="2619" y="2231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7" name="Freeform 2634"/>
                <p:cNvSpPr>
                  <a:spLocks/>
                </p:cNvSpPr>
                <p:nvPr/>
              </p:nvSpPr>
              <p:spPr bwMode="auto">
                <a:xfrm>
                  <a:off x="2619" y="2231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8" name="Freeform 2635"/>
                <p:cNvSpPr>
                  <a:spLocks/>
                </p:cNvSpPr>
                <p:nvPr/>
              </p:nvSpPr>
              <p:spPr bwMode="auto">
                <a:xfrm>
                  <a:off x="2619" y="2237"/>
                  <a:ext cx="6" cy="11"/>
                </a:xfrm>
                <a:custGeom>
                  <a:avLst/>
                  <a:gdLst>
                    <a:gd name="T0" fmla="*/ 0 w 6"/>
                    <a:gd name="T1" fmla="*/ 0 h 11"/>
                    <a:gd name="T2" fmla="*/ 0 w 6"/>
                    <a:gd name="T3" fmla="*/ 5 h 11"/>
                    <a:gd name="T4" fmla="*/ 6 w 6"/>
                    <a:gd name="T5" fmla="*/ 11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6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9" name="Freeform 2636"/>
                <p:cNvSpPr>
                  <a:spLocks/>
                </p:cNvSpPr>
                <p:nvPr/>
              </p:nvSpPr>
              <p:spPr bwMode="auto">
                <a:xfrm>
                  <a:off x="2625" y="2225"/>
                  <a:ext cx="0" cy="23"/>
                </a:xfrm>
                <a:custGeom>
                  <a:avLst/>
                  <a:gdLst>
                    <a:gd name="T0" fmla="*/ 23 h 23"/>
                    <a:gd name="T1" fmla="*/ 17 h 23"/>
                    <a:gd name="T2" fmla="*/ 12 h 23"/>
                    <a:gd name="T3" fmla="*/ 6 h 23"/>
                    <a:gd name="T4" fmla="*/ 0 h 2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3">
                      <a:moveTo>
                        <a:pt x="0" y="23"/>
                      </a:moveTo>
                      <a:lnTo>
                        <a:pt x="0" y="17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50" name="Freeform 2637"/>
                <p:cNvSpPr>
                  <a:spLocks/>
                </p:cNvSpPr>
                <p:nvPr/>
              </p:nvSpPr>
              <p:spPr bwMode="auto">
                <a:xfrm>
                  <a:off x="2625" y="2225"/>
                  <a:ext cx="0" cy="12"/>
                </a:xfrm>
                <a:custGeom>
                  <a:avLst/>
                  <a:gdLst>
                    <a:gd name="T0" fmla="*/ 0 h 12"/>
                    <a:gd name="T1" fmla="*/ 0 h 12"/>
                    <a:gd name="T2" fmla="*/ 6 h 12"/>
                    <a:gd name="T3" fmla="*/ 12 h 12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51" name="Line 2638"/>
                <p:cNvSpPr>
                  <a:spLocks noChangeShapeType="1"/>
                </p:cNvSpPr>
                <p:nvPr/>
              </p:nvSpPr>
              <p:spPr bwMode="auto">
                <a:xfrm>
                  <a:off x="2625" y="2237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52" name="Line 2639"/>
                <p:cNvSpPr>
                  <a:spLocks noChangeShapeType="1"/>
                </p:cNvSpPr>
                <p:nvPr/>
              </p:nvSpPr>
              <p:spPr bwMode="auto">
                <a:xfrm>
                  <a:off x="2625" y="2237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53" name="Line 2640"/>
                <p:cNvSpPr>
                  <a:spLocks noChangeShapeType="1"/>
                </p:cNvSpPr>
                <p:nvPr/>
              </p:nvSpPr>
              <p:spPr bwMode="auto">
                <a:xfrm flipV="1">
                  <a:off x="2625" y="2231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54" name="Freeform 2641"/>
                <p:cNvSpPr>
                  <a:spLocks/>
                </p:cNvSpPr>
                <p:nvPr/>
              </p:nvSpPr>
              <p:spPr bwMode="auto">
                <a:xfrm>
                  <a:off x="2625" y="2225"/>
                  <a:ext cx="5" cy="6"/>
                </a:xfrm>
                <a:custGeom>
                  <a:avLst/>
                  <a:gdLst>
                    <a:gd name="T0" fmla="*/ 0 w 5"/>
                    <a:gd name="T1" fmla="*/ 6 h 6"/>
                    <a:gd name="T2" fmla="*/ 0 w 5"/>
                    <a:gd name="T3" fmla="*/ 0 h 6"/>
                    <a:gd name="T4" fmla="*/ 5 w 5"/>
                    <a:gd name="T5" fmla="*/ 0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55" name="Line 2642"/>
                <p:cNvSpPr>
                  <a:spLocks noChangeShapeType="1"/>
                </p:cNvSpPr>
                <p:nvPr/>
              </p:nvSpPr>
              <p:spPr bwMode="auto">
                <a:xfrm flipV="1">
                  <a:off x="2630" y="2220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56" name="Line 2643"/>
                <p:cNvSpPr>
                  <a:spLocks noChangeShapeType="1"/>
                </p:cNvSpPr>
                <p:nvPr/>
              </p:nvSpPr>
              <p:spPr bwMode="auto">
                <a:xfrm>
                  <a:off x="2630" y="2220"/>
                  <a:ext cx="1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57" name="Freeform 2644"/>
                <p:cNvSpPr>
                  <a:spLocks/>
                </p:cNvSpPr>
                <p:nvPr/>
              </p:nvSpPr>
              <p:spPr bwMode="auto">
                <a:xfrm>
                  <a:off x="2630" y="2225"/>
                  <a:ext cx="0" cy="12"/>
                </a:xfrm>
                <a:custGeom>
                  <a:avLst/>
                  <a:gdLst>
                    <a:gd name="T0" fmla="*/ 0 h 12"/>
                    <a:gd name="T1" fmla="*/ 6 h 12"/>
                    <a:gd name="T2" fmla="*/ 12 h 1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58" name="Freeform 2645"/>
                <p:cNvSpPr>
                  <a:spLocks/>
                </p:cNvSpPr>
                <p:nvPr/>
              </p:nvSpPr>
              <p:spPr bwMode="auto">
                <a:xfrm>
                  <a:off x="2630" y="2225"/>
                  <a:ext cx="0" cy="12"/>
                </a:xfrm>
                <a:custGeom>
                  <a:avLst/>
                  <a:gdLst>
                    <a:gd name="T0" fmla="*/ 12 h 12"/>
                    <a:gd name="T1" fmla="*/ 6 h 12"/>
                    <a:gd name="T2" fmla="*/ 0 h 1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59" name="Freeform 2646"/>
                <p:cNvSpPr>
                  <a:spLocks/>
                </p:cNvSpPr>
                <p:nvPr/>
              </p:nvSpPr>
              <p:spPr bwMode="auto">
                <a:xfrm>
                  <a:off x="2630" y="2225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60" name="Freeform 2647"/>
                <p:cNvSpPr>
                  <a:spLocks/>
                </p:cNvSpPr>
                <p:nvPr/>
              </p:nvSpPr>
              <p:spPr bwMode="auto">
                <a:xfrm>
                  <a:off x="2630" y="2231"/>
                  <a:ext cx="6" cy="17"/>
                </a:xfrm>
                <a:custGeom>
                  <a:avLst/>
                  <a:gdLst>
                    <a:gd name="T0" fmla="*/ 0 w 6"/>
                    <a:gd name="T1" fmla="*/ 0 h 17"/>
                    <a:gd name="T2" fmla="*/ 0 w 6"/>
                    <a:gd name="T3" fmla="*/ 6 h 17"/>
                    <a:gd name="T4" fmla="*/ 0 w 6"/>
                    <a:gd name="T5" fmla="*/ 11 h 17"/>
                    <a:gd name="T6" fmla="*/ 6 w 6"/>
                    <a:gd name="T7" fmla="*/ 17 h 1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" h="17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6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61" name="Freeform 2648"/>
                <p:cNvSpPr>
                  <a:spLocks/>
                </p:cNvSpPr>
                <p:nvPr/>
              </p:nvSpPr>
              <p:spPr bwMode="auto">
                <a:xfrm>
                  <a:off x="2636" y="2220"/>
                  <a:ext cx="0" cy="28"/>
                </a:xfrm>
                <a:custGeom>
                  <a:avLst/>
                  <a:gdLst>
                    <a:gd name="T0" fmla="*/ 28 h 28"/>
                    <a:gd name="T1" fmla="*/ 22 h 28"/>
                    <a:gd name="T2" fmla="*/ 11 h 28"/>
                    <a:gd name="T3" fmla="*/ 5 h 28"/>
                    <a:gd name="T4" fmla="*/ 0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28"/>
                      </a:move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62" name="Freeform 2649"/>
                <p:cNvSpPr>
                  <a:spLocks/>
                </p:cNvSpPr>
                <p:nvPr/>
              </p:nvSpPr>
              <p:spPr bwMode="auto">
                <a:xfrm>
                  <a:off x="2636" y="2220"/>
                  <a:ext cx="0" cy="22"/>
                </a:xfrm>
                <a:custGeom>
                  <a:avLst/>
                  <a:gdLst>
                    <a:gd name="T0" fmla="*/ 0 h 22"/>
                    <a:gd name="T1" fmla="*/ 5 h 22"/>
                    <a:gd name="T2" fmla="*/ 11 h 22"/>
                    <a:gd name="T3" fmla="*/ 17 h 22"/>
                    <a:gd name="T4" fmla="*/ 22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63" name="Freeform 2650"/>
                <p:cNvSpPr>
                  <a:spLocks/>
                </p:cNvSpPr>
                <p:nvPr/>
              </p:nvSpPr>
              <p:spPr bwMode="auto">
                <a:xfrm>
                  <a:off x="2636" y="2231"/>
                  <a:ext cx="0" cy="11"/>
                </a:xfrm>
                <a:custGeom>
                  <a:avLst/>
                  <a:gdLst>
                    <a:gd name="T0" fmla="*/ 11 h 11"/>
                    <a:gd name="T1" fmla="*/ 11 h 11"/>
                    <a:gd name="T2" fmla="*/ 6 h 11"/>
                    <a:gd name="T3" fmla="*/ 0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64" name="Line 2651"/>
                <p:cNvSpPr>
                  <a:spLocks noChangeShapeType="1"/>
                </p:cNvSpPr>
                <p:nvPr/>
              </p:nvSpPr>
              <p:spPr bwMode="auto">
                <a:xfrm flipV="1">
                  <a:off x="2636" y="2225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65" name="Line 2652"/>
                <p:cNvSpPr>
                  <a:spLocks noChangeShapeType="1"/>
                </p:cNvSpPr>
                <p:nvPr/>
              </p:nvSpPr>
              <p:spPr bwMode="auto">
                <a:xfrm flipV="1">
                  <a:off x="2636" y="2220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66" name="Freeform 2653"/>
                <p:cNvSpPr>
                  <a:spLocks/>
                </p:cNvSpPr>
                <p:nvPr/>
              </p:nvSpPr>
              <p:spPr bwMode="auto">
                <a:xfrm>
                  <a:off x="2636" y="2209"/>
                  <a:ext cx="5" cy="11"/>
                </a:xfrm>
                <a:custGeom>
                  <a:avLst/>
                  <a:gdLst>
                    <a:gd name="T0" fmla="*/ 0 w 5"/>
                    <a:gd name="T1" fmla="*/ 11 h 11"/>
                    <a:gd name="T2" fmla="*/ 0 w 5"/>
                    <a:gd name="T3" fmla="*/ 5 h 11"/>
                    <a:gd name="T4" fmla="*/ 5 w 5"/>
                    <a:gd name="T5" fmla="*/ 0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67" name="Freeform 2654"/>
                <p:cNvSpPr>
                  <a:spLocks/>
                </p:cNvSpPr>
                <p:nvPr/>
              </p:nvSpPr>
              <p:spPr bwMode="auto">
                <a:xfrm>
                  <a:off x="2641" y="2209"/>
                  <a:ext cx="0" cy="5"/>
                </a:xfrm>
                <a:custGeom>
                  <a:avLst/>
                  <a:gdLst>
                    <a:gd name="T0" fmla="*/ 0 h 5"/>
                    <a:gd name="T1" fmla="*/ 0 h 5"/>
                    <a:gd name="T2" fmla="*/ 5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68" name="Freeform 2655"/>
                <p:cNvSpPr>
                  <a:spLocks/>
                </p:cNvSpPr>
                <p:nvPr/>
              </p:nvSpPr>
              <p:spPr bwMode="auto">
                <a:xfrm>
                  <a:off x="2641" y="2214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69" name="Line 2656"/>
                <p:cNvSpPr>
                  <a:spLocks noChangeShapeType="1"/>
                </p:cNvSpPr>
                <p:nvPr/>
              </p:nvSpPr>
              <p:spPr bwMode="auto">
                <a:xfrm>
                  <a:off x="2641" y="2225"/>
                  <a:ext cx="1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70" name="Line 2657"/>
                <p:cNvSpPr>
                  <a:spLocks noChangeShapeType="1"/>
                </p:cNvSpPr>
                <p:nvPr/>
              </p:nvSpPr>
              <p:spPr bwMode="auto">
                <a:xfrm>
                  <a:off x="2641" y="2225"/>
                  <a:ext cx="1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71" name="Freeform 2658"/>
                <p:cNvSpPr>
                  <a:spLocks/>
                </p:cNvSpPr>
                <p:nvPr/>
              </p:nvSpPr>
              <p:spPr bwMode="auto">
                <a:xfrm>
                  <a:off x="2641" y="2214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72" name="Freeform 2659"/>
                <p:cNvSpPr>
                  <a:spLocks/>
                </p:cNvSpPr>
                <p:nvPr/>
              </p:nvSpPr>
              <p:spPr bwMode="auto">
                <a:xfrm>
                  <a:off x="2641" y="2214"/>
                  <a:ext cx="6" cy="17"/>
                </a:xfrm>
                <a:custGeom>
                  <a:avLst/>
                  <a:gdLst>
                    <a:gd name="T0" fmla="*/ 0 w 6"/>
                    <a:gd name="T1" fmla="*/ 0 h 17"/>
                    <a:gd name="T2" fmla="*/ 0 w 6"/>
                    <a:gd name="T3" fmla="*/ 0 h 17"/>
                    <a:gd name="T4" fmla="*/ 0 w 6"/>
                    <a:gd name="T5" fmla="*/ 6 h 17"/>
                    <a:gd name="T6" fmla="*/ 6 w 6"/>
                    <a:gd name="T7" fmla="*/ 11 h 17"/>
                    <a:gd name="T8" fmla="*/ 6 w 6"/>
                    <a:gd name="T9" fmla="*/ 17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11"/>
                      </a:lnTo>
                      <a:lnTo>
                        <a:pt x="6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73" name="Freeform 2660"/>
                <p:cNvSpPr>
                  <a:spLocks/>
                </p:cNvSpPr>
                <p:nvPr/>
              </p:nvSpPr>
              <p:spPr bwMode="auto">
                <a:xfrm>
                  <a:off x="2647" y="2225"/>
                  <a:ext cx="0" cy="6"/>
                </a:xfrm>
                <a:custGeom>
                  <a:avLst/>
                  <a:gdLst>
                    <a:gd name="T0" fmla="*/ 6 h 6"/>
                    <a:gd name="T1" fmla="*/ 6 h 6"/>
                    <a:gd name="T2" fmla="*/ 0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74" name="Line 2661"/>
                <p:cNvSpPr>
                  <a:spLocks noChangeShapeType="1"/>
                </p:cNvSpPr>
                <p:nvPr/>
              </p:nvSpPr>
              <p:spPr bwMode="auto">
                <a:xfrm>
                  <a:off x="2647" y="2225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75" name="Line 2662"/>
                <p:cNvSpPr>
                  <a:spLocks noChangeShapeType="1"/>
                </p:cNvSpPr>
                <p:nvPr/>
              </p:nvSpPr>
              <p:spPr bwMode="auto">
                <a:xfrm>
                  <a:off x="2647" y="2225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76" name="Line 2663"/>
                <p:cNvSpPr>
                  <a:spLocks noChangeShapeType="1"/>
                </p:cNvSpPr>
                <p:nvPr/>
              </p:nvSpPr>
              <p:spPr bwMode="auto">
                <a:xfrm flipV="1">
                  <a:off x="2647" y="2225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77" name="Freeform 2664"/>
                <p:cNvSpPr>
                  <a:spLocks/>
                </p:cNvSpPr>
                <p:nvPr/>
              </p:nvSpPr>
              <p:spPr bwMode="auto">
                <a:xfrm>
                  <a:off x="2647" y="2225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78" name="Freeform 2665"/>
                <p:cNvSpPr>
                  <a:spLocks/>
                </p:cNvSpPr>
                <p:nvPr/>
              </p:nvSpPr>
              <p:spPr bwMode="auto">
                <a:xfrm>
                  <a:off x="2647" y="2225"/>
                  <a:ext cx="5" cy="6"/>
                </a:xfrm>
                <a:custGeom>
                  <a:avLst/>
                  <a:gdLst>
                    <a:gd name="T0" fmla="*/ 0 w 5"/>
                    <a:gd name="T1" fmla="*/ 6 h 6"/>
                    <a:gd name="T2" fmla="*/ 0 w 5"/>
                    <a:gd name="T3" fmla="*/ 0 h 6"/>
                    <a:gd name="T4" fmla="*/ 5 w 5"/>
                    <a:gd name="T5" fmla="*/ 0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79" name="Freeform 2666"/>
                <p:cNvSpPr>
                  <a:spLocks/>
                </p:cNvSpPr>
                <p:nvPr/>
              </p:nvSpPr>
              <p:spPr bwMode="auto">
                <a:xfrm>
                  <a:off x="2652" y="2225"/>
                  <a:ext cx="0" cy="23"/>
                </a:xfrm>
                <a:custGeom>
                  <a:avLst/>
                  <a:gdLst>
                    <a:gd name="T0" fmla="*/ 0 h 23"/>
                    <a:gd name="T1" fmla="*/ 6 h 23"/>
                    <a:gd name="T2" fmla="*/ 12 h 23"/>
                    <a:gd name="T3" fmla="*/ 17 h 23"/>
                    <a:gd name="T4" fmla="*/ 23 h 2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7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80" name="Freeform 2667"/>
                <p:cNvSpPr>
                  <a:spLocks/>
                </p:cNvSpPr>
                <p:nvPr/>
              </p:nvSpPr>
              <p:spPr bwMode="auto">
                <a:xfrm>
                  <a:off x="2652" y="2220"/>
                  <a:ext cx="0" cy="28"/>
                </a:xfrm>
                <a:custGeom>
                  <a:avLst/>
                  <a:gdLst>
                    <a:gd name="T0" fmla="*/ 28 h 28"/>
                    <a:gd name="T1" fmla="*/ 22 h 28"/>
                    <a:gd name="T2" fmla="*/ 17 h 28"/>
                    <a:gd name="T3" fmla="*/ 5 h 28"/>
                    <a:gd name="T4" fmla="*/ 0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28"/>
                      </a:moveTo>
                      <a:lnTo>
                        <a:pt x="0" y="22"/>
                      </a:lnTo>
                      <a:lnTo>
                        <a:pt x="0" y="17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81" name="Freeform 2668"/>
                <p:cNvSpPr>
                  <a:spLocks/>
                </p:cNvSpPr>
                <p:nvPr/>
              </p:nvSpPr>
              <p:spPr bwMode="auto">
                <a:xfrm>
                  <a:off x="2652" y="2220"/>
                  <a:ext cx="0" cy="11"/>
                </a:xfrm>
                <a:custGeom>
                  <a:avLst/>
                  <a:gdLst>
                    <a:gd name="T0" fmla="*/ 0 h 11"/>
                    <a:gd name="T1" fmla="*/ 0 h 11"/>
                    <a:gd name="T2" fmla="*/ 5 h 11"/>
                    <a:gd name="T3" fmla="*/ 11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82" name="Line 2669"/>
                <p:cNvSpPr>
                  <a:spLocks noChangeShapeType="1"/>
                </p:cNvSpPr>
                <p:nvPr/>
              </p:nvSpPr>
              <p:spPr bwMode="auto">
                <a:xfrm flipV="1">
                  <a:off x="2652" y="2225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83" name="Freeform 2670"/>
                <p:cNvSpPr>
                  <a:spLocks/>
                </p:cNvSpPr>
                <p:nvPr/>
              </p:nvSpPr>
              <p:spPr bwMode="auto">
                <a:xfrm>
                  <a:off x="2652" y="2225"/>
                  <a:ext cx="0" cy="17"/>
                </a:xfrm>
                <a:custGeom>
                  <a:avLst/>
                  <a:gdLst>
                    <a:gd name="T0" fmla="*/ 0 h 17"/>
                    <a:gd name="T1" fmla="*/ 6 h 17"/>
                    <a:gd name="T2" fmla="*/ 12 h 17"/>
                    <a:gd name="T3" fmla="*/ 17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84" name="Freeform 2671"/>
                <p:cNvSpPr>
                  <a:spLocks/>
                </p:cNvSpPr>
                <p:nvPr/>
              </p:nvSpPr>
              <p:spPr bwMode="auto">
                <a:xfrm>
                  <a:off x="2652" y="2225"/>
                  <a:ext cx="6" cy="17"/>
                </a:xfrm>
                <a:custGeom>
                  <a:avLst/>
                  <a:gdLst>
                    <a:gd name="T0" fmla="*/ 0 w 6"/>
                    <a:gd name="T1" fmla="*/ 17 h 17"/>
                    <a:gd name="T2" fmla="*/ 0 w 6"/>
                    <a:gd name="T3" fmla="*/ 17 h 17"/>
                    <a:gd name="T4" fmla="*/ 0 w 6"/>
                    <a:gd name="T5" fmla="*/ 6 h 17"/>
                    <a:gd name="T6" fmla="*/ 6 w 6"/>
                    <a:gd name="T7" fmla="*/ 0 h 1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" h="17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85" name="Freeform 2672"/>
                <p:cNvSpPr>
                  <a:spLocks/>
                </p:cNvSpPr>
                <p:nvPr/>
              </p:nvSpPr>
              <p:spPr bwMode="auto">
                <a:xfrm>
                  <a:off x="2658" y="2225"/>
                  <a:ext cx="0" cy="17"/>
                </a:xfrm>
                <a:custGeom>
                  <a:avLst/>
                  <a:gdLst>
                    <a:gd name="T0" fmla="*/ 0 h 17"/>
                    <a:gd name="T1" fmla="*/ 0 h 17"/>
                    <a:gd name="T2" fmla="*/ 6 h 17"/>
                    <a:gd name="T3" fmla="*/ 12 h 17"/>
                    <a:gd name="T4" fmla="*/ 17 h 1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86" name="Freeform 2673"/>
                <p:cNvSpPr>
                  <a:spLocks/>
                </p:cNvSpPr>
                <p:nvPr/>
              </p:nvSpPr>
              <p:spPr bwMode="auto">
                <a:xfrm>
                  <a:off x="2658" y="2231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87" name="Freeform 2674"/>
                <p:cNvSpPr>
                  <a:spLocks/>
                </p:cNvSpPr>
                <p:nvPr/>
              </p:nvSpPr>
              <p:spPr bwMode="auto">
                <a:xfrm>
                  <a:off x="2658" y="2214"/>
                  <a:ext cx="0" cy="17"/>
                </a:xfrm>
                <a:custGeom>
                  <a:avLst/>
                  <a:gdLst>
                    <a:gd name="T0" fmla="*/ 17 h 17"/>
                    <a:gd name="T1" fmla="*/ 6 h 17"/>
                    <a:gd name="T2" fmla="*/ 0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88" name="Freeform 2675"/>
                <p:cNvSpPr>
                  <a:spLocks/>
                </p:cNvSpPr>
                <p:nvPr/>
              </p:nvSpPr>
              <p:spPr bwMode="auto">
                <a:xfrm>
                  <a:off x="2658" y="2214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89" name="Line 2676"/>
                <p:cNvSpPr>
                  <a:spLocks noChangeShapeType="1"/>
                </p:cNvSpPr>
                <p:nvPr/>
              </p:nvSpPr>
              <p:spPr bwMode="auto">
                <a:xfrm>
                  <a:off x="2658" y="2220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90" name="Freeform 2677"/>
                <p:cNvSpPr>
                  <a:spLocks/>
                </p:cNvSpPr>
                <p:nvPr/>
              </p:nvSpPr>
              <p:spPr bwMode="auto">
                <a:xfrm>
                  <a:off x="2658" y="2220"/>
                  <a:ext cx="5" cy="5"/>
                </a:xfrm>
                <a:custGeom>
                  <a:avLst/>
                  <a:gdLst>
                    <a:gd name="T0" fmla="*/ 0 w 5"/>
                    <a:gd name="T1" fmla="*/ 5 h 5"/>
                    <a:gd name="T2" fmla="*/ 0 w 5"/>
                    <a:gd name="T3" fmla="*/ 0 h 5"/>
                    <a:gd name="T4" fmla="*/ 5 w 5"/>
                    <a:gd name="T5" fmla="*/ 0 h 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91" name="Freeform 2678"/>
                <p:cNvSpPr>
                  <a:spLocks/>
                </p:cNvSpPr>
                <p:nvPr/>
              </p:nvSpPr>
              <p:spPr bwMode="auto">
                <a:xfrm>
                  <a:off x="2663" y="2220"/>
                  <a:ext cx="0" cy="22"/>
                </a:xfrm>
                <a:custGeom>
                  <a:avLst/>
                  <a:gdLst>
                    <a:gd name="T0" fmla="*/ 0 h 22"/>
                    <a:gd name="T1" fmla="*/ 5 h 22"/>
                    <a:gd name="T2" fmla="*/ 11 h 22"/>
                    <a:gd name="T3" fmla="*/ 17 h 22"/>
                    <a:gd name="T4" fmla="*/ 22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92" name="Freeform 2679"/>
                <p:cNvSpPr>
                  <a:spLocks/>
                </p:cNvSpPr>
                <p:nvPr/>
              </p:nvSpPr>
              <p:spPr bwMode="auto">
                <a:xfrm>
                  <a:off x="2663" y="2214"/>
                  <a:ext cx="0" cy="28"/>
                </a:xfrm>
                <a:custGeom>
                  <a:avLst/>
                  <a:gdLst>
                    <a:gd name="T0" fmla="*/ 28 h 28"/>
                    <a:gd name="T1" fmla="*/ 23 h 28"/>
                    <a:gd name="T2" fmla="*/ 17 h 28"/>
                    <a:gd name="T3" fmla="*/ 6 h 28"/>
                    <a:gd name="T4" fmla="*/ 0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28"/>
                      </a:moveTo>
                      <a:lnTo>
                        <a:pt x="0" y="23"/>
                      </a:lnTo>
                      <a:lnTo>
                        <a:pt x="0" y="17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93" name="Line 2680"/>
                <p:cNvSpPr>
                  <a:spLocks noChangeShapeType="1"/>
                </p:cNvSpPr>
                <p:nvPr/>
              </p:nvSpPr>
              <p:spPr bwMode="auto">
                <a:xfrm flipV="1">
                  <a:off x="2663" y="2209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94" name="Freeform 2681"/>
                <p:cNvSpPr>
                  <a:spLocks/>
                </p:cNvSpPr>
                <p:nvPr/>
              </p:nvSpPr>
              <p:spPr bwMode="auto">
                <a:xfrm>
                  <a:off x="2663" y="2209"/>
                  <a:ext cx="0" cy="16"/>
                </a:xfrm>
                <a:custGeom>
                  <a:avLst/>
                  <a:gdLst>
                    <a:gd name="T0" fmla="*/ 0 h 16"/>
                    <a:gd name="T1" fmla="*/ 5 h 16"/>
                    <a:gd name="T2" fmla="*/ 16 h 1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6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95" name="Line 2682"/>
                <p:cNvSpPr>
                  <a:spLocks noChangeShapeType="1"/>
                </p:cNvSpPr>
                <p:nvPr/>
              </p:nvSpPr>
              <p:spPr bwMode="auto">
                <a:xfrm>
                  <a:off x="2663" y="2225"/>
                  <a:ext cx="1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96" name="Freeform 2683"/>
                <p:cNvSpPr>
                  <a:spLocks/>
                </p:cNvSpPr>
                <p:nvPr/>
              </p:nvSpPr>
              <p:spPr bwMode="auto">
                <a:xfrm>
                  <a:off x="2663" y="2225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6 h 6"/>
                    <a:gd name="T4" fmla="*/ 6 w 6"/>
                    <a:gd name="T5" fmla="*/ 6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97" name="Freeform 2684"/>
                <p:cNvSpPr>
                  <a:spLocks/>
                </p:cNvSpPr>
                <p:nvPr/>
              </p:nvSpPr>
              <p:spPr bwMode="auto">
                <a:xfrm>
                  <a:off x="2669" y="2214"/>
                  <a:ext cx="0" cy="17"/>
                </a:xfrm>
                <a:custGeom>
                  <a:avLst/>
                  <a:gdLst>
                    <a:gd name="T0" fmla="*/ 17 h 17"/>
                    <a:gd name="T1" fmla="*/ 11 h 17"/>
                    <a:gd name="T2" fmla="*/ 0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98" name="Line 2685"/>
                <p:cNvSpPr>
                  <a:spLocks noChangeShapeType="1"/>
                </p:cNvSpPr>
                <p:nvPr/>
              </p:nvSpPr>
              <p:spPr bwMode="auto">
                <a:xfrm flipV="1">
                  <a:off x="2669" y="2209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99" name="Freeform 2686"/>
                <p:cNvSpPr>
                  <a:spLocks/>
                </p:cNvSpPr>
                <p:nvPr/>
              </p:nvSpPr>
              <p:spPr bwMode="auto">
                <a:xfrm>
                  <a:off x="2669" y="2209"/>
                  <a:ext cx="0" cy="16"/>
                </a:xfrm>
                <a:custGeom>
                  <a:avLst/>
                  <a:gdLst>
                    <a:gd name="T0" fmla="*/ 0 h 16"/>
                    <a:gd name="T1" fmla="*/ 5 h 16"/>
                    <a:gd name="T2" fmla="*/ 11 h 16"/>
                    <a:gd name="T3" fmla="*/ 16 h 16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6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00" name="Freeform 2687"/>
                <p:cNvSpPr>
                  <a:spLocks/>
                </p:cNvSpPr>
                <p:nvPr/>
              </p:nvSpPr>
              <p:spPr bwMode="auto">
                <a:xfrm>
                  <a:off x="2669" y="2209"/>
                  <a:ext cx="0" cy="16"/>
                </a:xfrm>
                <a:custGeom>
                  <a:avLst/>
                  <a:gdLst>
                    <a:gd name="T0" fmla="*/ 16 h 16"/>
                    <a:gd name="T1" fmla="*/ 11 h 16"/>
                    <a:gd name="T2" fmla="*/ 5 h 16"/>
                    <a:gd name="T3" fmla="*/ 0 h 16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6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01" name="Freeform 2688"/>
                <p:cNvSpPr>
                  <a:spLocks/>
                </p:cNvSpPr>
                <p:nvPr/>
              </p:nvSpPr>
              <p:spPr bwMode="auto">
                <a:xfrm>
                  <a:off x="2669" y="2209"/>
                  <a:ext cx="0" cy="28"/>
                </a:xfrm>
                <a:custGeom>
                  <a:avLst/>
                  <a:gdLst>
                    <a:gd name="T0" fmla="*/ 0 h 28"/>
                    <a:gd name="T1" fmla="*/ 5 h 28"/>
                    <a:gd name="T2" fmla="*/ 11 h 28"/>
                    <a:gd name="T3" fmla="*/ 22 h 28"/>
                    <a:gd name="T4" fmla="*/ 28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22"/>
                      </a:lnTo>
                      <a:lnTo>
                        <a:pt x="0" y="28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02" name="Freeform 2689"/>
                <p:cNvSpPr>
                  <a:spLocks/>
                </p:cNvSpPr>
                <p:nvPr/>
              </p:nvSpPr>
              <p:spPr bwMode="auto">
                <a:xfrm>
                  <a:off x="2669" y="2225"/>
                  <a:ext cx="5" cy="12"/>
                </a:xfrm>
                <a:custGeom>
                  <a:avLst/>
                  <a:gdLst>
                    <a:gd name="T0" fmla="*/ 0 w 5"/>
                    <a:gd name="T1" fmla="*/ 12 h 12"/>
                    <a:gd name="T2" fmla="*/ 0 w 5"/>
                    <a:gd name="T3" fmla="*/ 12 h 12"/>
                    <a:gd name="T4" fmla="*/ 0 w 5"/>
                    <a:gd name="T5" fmla="*/ 6 h 12"/>
                    <a:gd name="T6" fmla="*/ 5 w 5"/>
                    <a:gd name="T7" fmla="*/ 0 h 1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" h="12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03" name="Line 2690"/>
                <p:cNvSpPr>
                  <a:spLocks noChangeShapeType="1"/>
                </p:cNvSpPr>
                <p:nvPr/>
              </p:nvSpPr>
              <p:spPr bwMode="auto">
                <a:xfrm>
                  <a:off x="2674" y="2225"/>
                  <a:ext cx="1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04" name="Line 2691"/>
                <p:cNvSpPr>
                  <a:spLocks noChangeShapeType="1"/>
                </p:cNvSpPr>
                <p:nvPr/>
              </p:nvSpPr>
              <p:spPr bwMode="auto">
                <a:xfrm>
                  <a:off x="2674" y="2225"/>
                  <a:ext cx="1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05" name="Freeform 2692"/>
                <p:cNvSpPr>
                  <a:spLocks/>
                </p:cNvSpPr>
                <p:nvPr/>
              </p:nvSpPr>
              <p:spPr bwMode="auto">
                <a:xfrm>
                  <a:off x="2674" y="2209"/>
                  <a:ext cx="0" cy="16"/>
                </a:xfrm>
                <a:custGeom>
                  <a:avLst/>
                  <a:gdLst>
                    <a:gd name="T0" fmla="*/ 16 h 16"/>
                    <a:gd name="T1" fmla="*/ 5 h 16"/>
                    <a:gd name="T2" fmla="*/ 0 h 1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6">
                      <a:moveTo>
                        <a:pt x="0" y="16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06" name="Freeform 2693"/>
                <p:cNvSpPr>
                  <a:spLocks/>
                </p:cNvSpPr>
                <p:nvPr/>
              </p:nvSpPr>
              <p:spPr bwMode="auto">
                <a:xfrm>
                  <a:off x="2674" y="2209"/>
                  <a:ext cx="0" cy="5"/>
                </a:xfrm>
                <a:custGeom>
                  <a:avLst/>
                  <a:gdLst>
                    <a:gd name="T0" fmla="*/ 0 h 5"/>
                    <a:gd name="T1" fmla="*/ 0 h 5"/>
                    <a:gd name="T2" fmla="*/ 5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07" name="Freeform 2694"/>
                <p:cNvSpPr>
                  <a:spLocks/>
                </p:cNvSpPr>
                <p:nvPr/>
              </p:nvSpPr>
              <p:spPr bwMode="auto">
                <a:xfrm>
                  <a:off x="2674" y="2209"/>
                  <a:ext cx="0" cy="5"/>
                </a:xfrm>
                <a:custGeom>
                  <a:avLst/>
                  <a:gdLst>
                    <a:gd name="T0" fmla="*/ 5 h 5"/>
                    <a:gd name="T1" fmla="*/ 5 h 5"/>
                    <a:gd name="T2" fmla="*/ 0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08" name="Freeform 2695"/>
                <p:cNvSpPr>
                  <a:spLocks/>
                </p:cNvSpPr>
                <p:nvPr/>
              </p:nvSpPr>
              <p:spPr bwMode="auto">
                <a:xfrm>
                  <a:off x="2674" y="2209"/>
                  <a:ext cx="6" cy="0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09" name="Freeform 2696"/>
                <p:cNvSpPr>
                  <a:spLocks/>
                </p:cNvSpPr>
                <p:nvPr/>
              </p:nvSpPr>
              <p:spPr bwMode="auto">
                <a:xfrm>
                  <a:off x="2680" y="2209"/>
                  <a:ext cx="0" cy="16"/>
                </a:xfrm>
                <a:custGeom>
                  <a:avLst/>
                  <a:gdLst>
                    <a:gd name="T0" fmla="*/ 0 h 16"/>
                    <a:gd name="T1" fmla="*/ 5 h 16"/>
                    <a:gd name="T2" fmla="*/ 11 h 16"/>
                    <a:gd name="T3" fmla="*/ 16 h 16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6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10" name="Freeform 2697"/>
                <p:cNvSpPr>
                  <a:spLocks/>
                </p:cNvSpPr>
                <p:nvPr/>
              </p:nvSpPr>
              <p:spPr bwMode="auto">
                <a:xfrm>
                  <a:off x="2680" y="2203"/>
                  <a:ext cx="0" cy="22"/>
                </a:xfrm>
                <a:custGeom>
                  <a:avLst/>
                  <a:gdLst>
                    <a:gd name="T0" fmla="*/ 22 h 22"/>
                    <a:gd name="T1" fmla="*/ 17 h 22"/>
                    <a:gd name="T2" fmla="*/ 11 h 22"/>
                    <a:gd name="T3" fmla="*/ 6 h 22"/>
                    <a:gd name="T4" fmla="*/ 0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11" name="Freeform 2698"/>
                <p:cNvSpPr>
                  <a:spLocks/>
                </p:cNvSpPr>
                <p:nvPr/>
              </p:nvSpPr>
              <p:spPr bwMode="auto">
                <a:xfrm>
                  <a:off x="2680" y="2203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12" name="Freeform 2699"/>
                <p:cNvSpPr>
                  <a:spLocks/>
                </p:cNvSpPr>
                <p:nvPr/>
              </p:nvSpPr>
              <p:spPr bwMode="auto">
                <a:xfrm>
                  <a:off x="2680" y="2214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13" name="Freeform 2700"/>
                <p:cNvSpPr>
                  <a:spLocks/>
                </p:cNvSpPr>
                <p:nvPr/>
              </p:nvSpPr>
              <p:spPr bwMode="auto">
                <a:xfrm>
                  <a:off x="2680" y="2214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14" name="Freeform 2701"/>
                <p:cNvSpPr>
                  <a:spLocks/>
                </p:cNvSpPr>
                <p:nvPr/>
              </p:nvSpPr>
              <p:spPr bwMode="auto">
                <a:xfrm>
                  <a:off x="2680" y="2214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15" name="Line 2702"/>
                <p:cNvSpPr>
                  <a:spLocks noChangeShapeType="1"/>
                </p:cNvSpPr>
                <p:nvPr/>
              </p:nvSpPr>
              <p:spPr bwMode="auto">
                <a:xfrm>
                  <a:off x="2686" y="2220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16" name="Freeform 2703"/>
                <p:cNvSpPr>
                  <a:spLocks/>
                </p:cNvSpPr>
                <p:nvPr/>
              </p:nvSpPr>
              <p:spPr bwMode="auto">
                <a:xfrm>
                  <a:off x="2686" y="2220"/>
                  <a:ext cx="0" cy="5"/>
                </a:xfrm>
                <a:custGeom>
                  <a:avLst/>
                  <a:gdLst>
                    <a:gd name="T0" fmla="*/ 0 h 5"/>
                    <a:gd name="T1" fmla="*/ 0 h 5"/>
                    <a:gd name="T2" fmla="*/ 5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17" name="Line 2704"/>
                <p:cNvSpPr>
                  <a:spLocks noChangeShapeType="1"/>
                </p:cNvSpPr>
                <p:nvPr/>
              </p:nvSpPr>
              <p:spPr bwMode="auto">
                <a:xfrm>
                  <a:off x="2686" y="2225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18" name="Line 2705"/>
                <p:cNvSpPr>
                  <a:spLocks noChangeShapeType="1"/>
                </p:cNvSpPr>
                <p:nvPr/>
              </p:nvSpPr>
              <p:spPr bwMode="auto">
                <a:xfrm flipV="1">
                  <a:off x="2686" y="2220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19" name="Line 2706"/>
                <p:cNvSpPr>
                  <a:spLocks noChangeShapeType="1"/>
                </p:cNvSpPr>
                <p:nvPr/>
              </p:nvSpPr>
              <p:spPr bwMode="auto">
                <a:xfrm>
                  <a:off x="2686" y="2220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20" name="Freeform 2707"/>
                <p:cNvSpPr>
                  <a:spLocks/>
                </p:cNvSpPr>
                <p:nvPr/>
              </p:nvSpPr>
              <p:spPr bwMode="auto">
                <a:xfrm>
                  <a:off x="2686" y="2220"/>
                  <a:ext cx="5" cy="5"/>
                </a:xfrm>
                <a:custGeom>
                  <a:avLst/>
                  <a:gdLst>
                    <a:gd name="T0" fmla="*/ 0 w 5"/>
                    <a:gd name="T1" fmla="*/ 0 h 5"/>
                    <a:gd name="T2" fmla="*/ 0 w 5"/>
                    <a:gd name="T3" fmla="*/ 0 h 5"/>
                    <a:gd name="T4" fmla="*/ 5 w 5"/>
                    <a:gd name="T5" fmla="*/ 5 h 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21" name="Freeform 2708"/>
                <p:cNvSpPr>
                  <a:spLocks/>
                </p:cNvSpPr>
                <p:nvPr/>
              </p:nvSpPr>
              <p:spPr bwMode="auto">
                <a:xfrm>
                  <a:off x="2691" y="2225"/>
                  <a:ext cx="0" cy="12"/>
                </a:xfrm>
                <a:custGeom>
                  <a:avLst/>
                  <a:gdLst>
                    <a:gd name="T0" fmla="*/ 0 h 12"/>
                    <a:gd name="T1" fmla="*/ 6 h 12"/>
                    <a:gd name="T2" fmla="*/ 12 h 1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22" name="Freeform 2709"/>
                <p:cNvSpPr>
                  <a:spLocks/>
                </p:cNvSpPr>
                <p:nvPr/>
              </p:nvSpPr>
              <p:spPr bwMode="auto">
                <a:xfrm>
                  <a:off x="2691" y="2225"/>
                  <a:ext cx="0" cy="12"/>
                </a:xfrm>
                <a:custGeom>
                  <a:avLst/>
                  <a:gdLst>
                    <a:gd name="T0" fmla="*/ 12 h 12"/>
                    <a:gd name="T1" fmla="*/ 6 h 12"/>
                    <a:gd name="T2" fmla="*/ 0 h 1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23" name="Freeform 2710"/>
                <p:cNvSpPr>
                  <a:spLocks/>
                </p:cNvSpPr>
                <p:nvPr/>
              </p:nvSpPr>
              <p:spPr bwMode="auto">
                <a:xfrm>
                  <a:off x="2691" y="2225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24" name="Freeform 2711"/>
                <p:cNvSpPr>
                  <a:spLocks/>
                </p:cNvSpPr>
                <p:nvPr/>
              </p:nvSpPr>
              <p:spPr bwMode="auto">
                <a:xfrm>
                  <a:off x="2691" y="2220"/>
                  <a:ext cx="0" cy="11"/>
                </a:xfrm>
                <a:custGeom>
                  <a:avLst/>
                  <a:gdLst>
                    <a:gd name="T0" fmla="*/ 11 h 11"/>
                    <a:gd name="T1" fmla="*/ 5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25" name="Line 2712"/>
                <p:cNvSpPr>
                  <a:spLocks noChangeShapeType="1"/>
                </p:cNvSpPr>
                <p:nvPr/>
              </p:nvSpPr>
              <p:spPr bwMode="auto">
                <a:xfrm>
                  <a:off x="2691" y="2220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26" name="Freeform 2713"/>
                <p:cNvSpPr>
                  <a:spLocks/>
                </p:cNvSpPr>
                <p:nvPr/>
              </p:nvSpPr>
              <p:spPr bwMode="auto">
                <a:xfrm>
                  <a:off x="2691" y="2220"/>
                  <a:ext cx="6" cy="0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27" name="Line 2714"/>
                <p:cNvSpPr>
                  <a:spLocks noChangeShapeType="1"/>
                </p:cNvSpPr>
                <p:nvPr/>
              </p:nvSpPr>
              <p:spPr bwMode="auto">
                <a:xfrm>
                  <a:off x="2697" y="2220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28" name="Freeform 2715"/>
                <p:cNvSpPr>
                  <a:spLocks/>
                </p:cNvSpPr>
                <p:nvPr/>
              </p:nvSpPr>
              <p:spPr bwMode="auto">
                <a:xfrm>
                  <a:off x="2697" y="2214"/>
                  <a:ext cx="0" cy="11"/>
                </a:xfrm>
                <a:custGeom>
                  <a:avLst/>
                  <a:gdLst>
                    <a:gd name="T0" fmla="*/ 11 h 11"/>
                    <a:gd name="T1" fmla="*/ 11 h 11"/>
                    <a:gd name="T2" fmla="*/ 6 h 11"/>
                    <a:gd name="T3" fmla="*/ 0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29" name="Freeform 2716"/>
                <p:cNvSpPr>
                  <a:spLocks/>
                </p:cNvSpPr>
                <p:nvPr/>
              </p:nvSpPr>
              <p:spPr bwMode="auto">
                <a:xfrm>
                  <a:off x="2697" y="2214"/>
                  <a:ext cx="0" cy="28"/>
                </a:xfrm>
                <a:custGeom>
                  <a:avLst/>
                  <a:gdLst>
                    <a:gd name="T0" fmla="*/ 0 h 28"/>
                    <a:gd name="T1" fmla="*/ 6 h 28"/>
                    <a:gd name="T2" fmla="*/ 11 h 28"/>
                    <a:gd name="T3" fmla="*/ 23 h 28"/>
                    <a:gd name="T4" fmla="*/ 28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23"/>
                      </a:lnTo>
                      <a:lnTo>
                        <a:pt x="0" y="28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30" name="Line 2717"/>
                <p:cNvSpPr>
                  <a:spLocks noChangeShapeType="1"/>
                </p:cNvSpPr>
                <p:nvPr/>
              </p:nvSpPr>
              <p:spPr bwMode="auto">
                <a:xfrm>
                  <a:off x="2697" y="2242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31" name="Line 2718"/>
                <p:cNvSpPr>
                  <a:spLocks noChangeShapeType="1"/>
                </p:cNvSpPr>
                <p:nvPr/>
              </p:nvSpPr>
              <p:spPr bwMode="auto">
                <a:xfrm>
                  <a:off x="2697" y="2242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32" name="Freeform 2719"/>
                <p:cNvSpPr>
                  <a:spLocks/>
                </p:cNvSpPr>
                <p:nvPr/>
              </p:nvSpPr>
              <p:spPr bwMode="auto">
                <a:xfrm>
                  <a:off x="2697" y="2209"/>
                  <a:ext cx="5" cy="39"/>
                </a:xfrm>
                <a:custGeom>
                  <a:avLst/>
                  <a:gdLst>
                    <a:gd name="T0" fmla="*/ 0 w 5"/>
                    <a:gd name="T1" fmla="*/ 39 h 39"/>
                    <a:gd name="T2" fmla="*/ 0 w 5"/>
                    <a:gd name="T3" fmla="*/ 33 h 39"/>
                    <a:gd name="T4" fmla="*/ 0 w 5"/>
                    <a:gd name="T5" fmla="*/ 16 h 39"/>
                    <a:gd name="T6" fmla="*/ 5 w 5"/>
                    <a:gd name="T7" fmla="*/ 5 h 39"/>
                    <a:gd name="T8" fmla="*/ 5 w 5"/>
                    <a:gd name="T9" fmla="*/ 0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39">
                      <a:moveTo>
                        <a:pt x="0" y="39"/>
                      </a:moveTo>
                      <a:lnTo>
                        <a:pt x="0" y="33"/>
                      </a:lnTo>
                      <a:lnTo>
                        <a:pt x="0" y="16"/>
                      </a:lnTo>
                      <a:lnTo>
                        <a:pt x="5" y="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33" name="Freeform 2720"/>
                <p:cNvSpPr>
                  <a:spLocks/>
                </p:cNvSpPr>
                <p:nvPr/>
              </p:nvSpPr>
              <p:spPr bwMode="auto">
                <a:xfrm>
                  <a:off x="2702" y="2209"/>
                  <a:ext cx="0" cy="22"/>
                </a:xfrm>
                <a:custGeom>
                  <a:avLst/>
                  <a:gdLst>
                    <a:gd name="T0" fmla="*/ 0 h 22"/>
                    <a:gd name="T1" fmla="*/ 0 h 22"/>
                    <a:gd name="T2" fmla="*/ 11 h 22"/>
                    <a:gd name="T3" fmla="*/ 16 h 22"/>
                    <a:gd name="T4" fmla="*/ 22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0" y="16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34" name="Freeform 2721"/>
                <p:cNvSpPr>
                  <a:spLocks/>
                </p:cNvSpPr>
                <p:nvPr/>
              </p:nvSpPr>
              <p:spPr bwMode="auto">
                <a:xfrm>
                  <a:off x="2702" y="2225"/>
                  <a:ext cx="0" cy="6"/>
                </a:xfrm>
                <a:custGeom>
                  <a:avLst/>
                  <a:gdLst>
                    <a:gd name="T0" fmla="*/ 6 h 6"/>
                    <a:gd name="T1" fmla="*/ 6 h 6"/>
                    <a:gd name="T2" fmla="*/ 0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35" name="Freeform 2722"/>
                <p:cNvSpPr>
                  <a:spLocks/>
                </p:cNvSpPr>
                <p:nvPr/>
              </p:nvSpPr>
              <p:spPr bwMode="auto">
                <a:xfrm>
                  <a:off x="2702" y="2225"/>
                  <a:ext cx="0" cy="23"/>
                </a:xfrm>
                <a:custGeom>
                  <a:avLst/>
                  <a:gdLst>
                    <a:gd name="T0" fmla="*/ 0 h 23"/>
                    <a:gd name="T1" fmla="*/ 6 h 23"/>
                    <a:gd name="T2" fmla="*/ 12 h 23"/>
                    <a:gd name="T3" fmla="*/ 17 h 23"/>
                    <a:gd name="T4" fmla="*/ 23 h 2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7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36" name="Freeform 2723"/>
                <p:cNvSpPr>
                  <a:spLocks/>
                </p:cNvSpPr>
                <p:nvPr/>
              </p:nvSpPr>
              <p:spPr bwMode="auto">
                <a:xfrm>
                  <a:off x="2702" y="2231"/>
                  <a:ext cx="0" cy="17"/>
                </a:xfrm>
                <a:custGeom>
                  <a:avLst/>
                  <a:gdLst>
                    <a:gd name="T0" fmla="*/ 17 h 17"/>
                    <a:gd name="T1" fmla="*/ 17 h 17"/>
                    <a:gd name="T2" fmla="*/ 11 h 17"/>
                    <a:gd name="T3" fmla="*/ 0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37" name="Line 2724"/>
                <p:cNvSpPr>
                  <a:spLocks noChangeShapeType="1"/>
                </p:cNvSpPr>
                <p:nvPr/>
              </p:nvSpPr>
              <p:spPr bwMode="auto">
                <a:xfrm flipV="1">
                  <a:off x="2702" y="2225"/>
                  <a:ext cx="1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38" name="Freeform 2725"/>
                <p:cNvSpPr>
                  <a:spLocks/>
                </p:cNvSpPr>
                <p:nvPr/>
              </p:nvSpPr>
              <p:spPr bwMode="auto">
                <a:xfrm>
                  <a:off x="2702" y="2214"/>
                  <a:ext cx="6" cy="11"/>
                </a:xfrm>
                <a:custGeom>
                  <a:avLst/>
                  <a:gdLst>
                    <a:gd name="T0" fmla="*/ 0 w 6"/>
                    <a:gd name="T1" fmla="*/ 11 h 11"/>
                    <a:gd name="T2" fmla="*/ 0 w 6"/>
                    <a:gd name="T3" fmla="*/ 6 h 11"/>
                    <a:gd name="T4" fmla="*/ 6 w 6"/>
                    <a:gd name="T5" fmla="*/ 0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39" name="Freeform 2726"/>
                <p:cNvSpPr>
                  <a:spLocks/>
                </p:cNvSpPr>
                <p:nvPr/>
              </p:nvSpPr>
              <p:spPr bwMode="auto">
                <a:xfrm>
                  <a:off x="2708" y="2214"/>
                  <a:ext cx="0" cy="28"/>
                </a:xfrm>
                <a:custGeom>
                  <a:avLst/>
                  <a:gdLst>
                    <a:gd name="T0" fmla="*/ 0 h 28"/>
                    <a:gd name="T1" fmla="*/ 6 h 28"/>
                    <a:gd name="T2" fmla="*/ 17 h 28"/>
                    <a:gd name="T3" fmla="*/ 23 h 28"/>
                    <a:gd name="T4" fmla="*/ 28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7"/>
                      </a:lnTo>
                      <a:lnTo>
                        <a:pt x="0" y="23"/>
                      </a:lnTo>
                      <a:lnTo>
                        <a:pt x="0" y="28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40" name="Freeform 2727"/>
                <p:cNvSpPr>
                  <a:spLocks/>
                </p:cNvSpPr>
                <p:nvPr/>
              </p:nvSpPr>
              <p:spPr bwMode="auto">
                <a:xfrm>
                  <a:off x="2708" y="2225"/>
                  <a:ext cx="0" cy="17"/>
                </a:xfrm>
                <a:custGeom>
                  <a:avLst/>
                  <a:gdLst>
                    <a:gd name="T0" fmla="*/ 17 h 17"/>
                    <a:gd name="T1" fmla="*/ 17 h 17"/>
                    <a:gd name="T2" fmla="*/ 12 h 17"/>
                    <a:gd name="T3" fmla="*/ 6 h 17"/>
                    <a:gd name="T4" fmla="*/ 0 h 1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41" name="Freeform 2728"/>
                <p:cNvSpPr>
                  <a:spLocks/>
                </p:cNvSpPr>
                <p:nvPr/>
              </p:nvSpPr>
              <p:spPr bwMode="auto">
                <a:xfrm>
                  <a:off x="2708" y="2225"/>
                  <a:ext cx="0" cy="17"/>
                </a:xfrm>
                <a:custGeom>
                  <a:avLst/>
                  <a:gdLst>
                    <a:gd name="T0" fmla="*/ 0 h 17"/>
                    <a:gd name="T1" fmla="*/ 0 h 17"/>
                    <a:gd name="T2" fmla="*/ 6 h 17"/>
                    <a:gd name="T3" fmla="*/ 17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42" name="Line 2729"/>
                <p:cNvSpPr>
                  <a:spLocks noChangeShapeType="1"/>
                </p:cNvSpPr>
                <p:nvPr/>
              </p:nvSpPr>
              <p:spPr bwMode="auto">
                <a:xfrm>
                  <a:off x="2708" y="2242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43" name="Freeform 2730"/>
                <p:cNvSpPr>
                  <a:spLocks/>
                </p:cNvSpPr>
                <p:nvPr/>
              </p:nvSpPr>
              <p:spPr bwMode="auto">
                <a:xfrm>
                  <a:off x="2708" y="2220"/>
                  <a:ext cx="0" cy="22"/>
                </a:xfrm>
                <a:custGeom>
                  <a:avLst/>
                  <a:gdLst>
                    <a:gd name="T0" fmla="*/ 22 h 22"/>
                    <a:gd name="T1" fmla="*/ 17 h 22"/>
                    <a:gd name="T2" fmla="*/ 11 h 22"/>
                    <a:gd name="T3" fmla="*/ 5 h 22"/>
                    <a:gd name="T4" fmla="*/ 0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44" name="Freeform 2731"/>
                <p:cNvSpPr>
                  <a:spLocks/>
                </p:cNvSpPr>
                <p:nvPr/>
              </p:nvSpPr>
              <p:spPr bwMode="auto">
                <a:xfrm>
                  <a:off x="2708" y="2220"/>
                  <a:ext cx="5" cy="22"/>
                </a:xfrm>
                <a:custGeom>
                  <a:avLst/>
                  <a:gdLst>
                    <a:gd name="T0" fmla="*/ 0 w 5"/>
                    <a:gd name="T1" fmla="*/ 0 h 22"/>
                    <a:gd name="T2" fmla="*/ 0 w 5"/>
                    <a:gd name="T3" fmla="*/ 5 h 22"/>
                    <a:gd name="T4" fmla="*/ 0 w 5"/>
                    <a:gd name="T5" fmla="*/ 11 h 22"/>
                    <a:gd name="T6" fmla="*/ 5 w 5"/>
                    <a:gd name="T7" fmla="*/ 17 h 22"/>
                    <a:gd name="T8" fmla="*/ 5 w 5"/>
                    <a:gd name="T9" fmla="*/ 22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22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5" y="17"/>
                      </a:lnTo>
                      <a:lnTo>
                        <a:pt x="5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45" name="Freeform 2732"/>
                <p:cNvSpPr>
                  <a:spLocks/>
                </p:cNvSpPr>
                <p:nvPr/>
              </p:nvSpPr>
              <p:spPr bwMode="auto">
                <a:xfrm>
                  <a:off x="2713" y="2214"/>
                  <a:ext cx="0" cy="28"/>
                </a:xfrm>
                <a:custGeom>
                  <a:avLst/>
                  <a:gdLst>
                    <a:gd name="T0" fmla="*/ 28 h 28"/>
                    <a:gd name="T1" fmla="*/ 23 h 28"/>
                    <a:gd name="T2" fmla="*/ 11 h 28"/>
                    <a:gd name="T3" fmla="*/ 6 h 28"/>
                    <a:gd name="T4" fmla="*/ 0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28"/>
                      </a:moveTo>
                      <a:lnTo>
                        <a:pt x="0" y="23"/>
                      </a:ln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46" name="Freeform 2733"/>
                <p:cNvSpPr>
                  <a:spLocks/>
                </p:cNvSpPr>
                <p:nvPr/>
              </p:nvSpPr>
              <p:spPr bwMode="auto">
                <a:xfrm>
                  <a:off x="2713" y="2214"/>
                  <a:ext cx="0" cy="28"/>
                </a:xfrm>
                <a:custGeom>
                  <a:avLst/>
                  <a:gdLst>
                    <a:gd name="T0" fmla="*/ 0 h 28"/>
                    <a:gd name="T1" fmla="*/ 6 h 28"/>
                    <a:gd name="T2" fmla="*/ 11 h 28"/>
                    <a:gd name="T3" fmla="*/ 23 h 28"/>
                    <a:gd name="T4" fmla="*/ 28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23"/>
                      </a:lnTo>
                      <a:lnTo>
                        <a:pt x="0" y="28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47" name="Freeform 2734"/>
                <p:cNvSpPr>
                  <a:spLocks/>
                </p:cNvSpPr>
                <p:nvPr/>
              </p:nvSpPr>
              <p:spPr bwMode="auto">
                <a:xfrm>
                  <a:off x="2713" y="2220"/>
                  <a:ext cx="0" cy="22"/>
                </a:xfrm>
                <a:custGeom>
                  <a:avLst/>
                  <a:gdLst>
                    <a:gd name="T0" fmla="*/ 22 h 22"/>
                    <a:gd name="T1" fmla="*/ 22 h 22"/>
                    <a:gd name="T2" fmla="*/ 11 h 22"/>
                    <a:gd name="T3" fmla="*/ 5 h 22"/>
                    <a:gd name="T4" fmla="*/ 0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48" name="Line 2735"/>
                <p:cNvSpPr>
                  <a:spLocks noChangeShapeType="1"/>
                </p:cNvSpPr>
                <p:nvPr/>
              </p:nvSpPr>
              <p:spPr bwMode="auto">
                <a:xfrm flipV="1">
                  <a:off x="2713" y="2214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49" name="Freeform 2736"/>
                <p:cNvSpPr>
                  <a:spLocks/>
                </p:cNvSpPr>
                <p:nvPr/>
              </p:nvSpPr>
              <p:spPr bwMode="auto">
                <a:xfrm>
                  <a:off x="2713" y="2214"/>
                  <a:ext cx="0" cy="17"/>
                </a:xfrm>
                <a:custGeom>
                  <a:avLst/>
                  <a:gdLst>
                    <a:gd name="T0" fmla="*/ 0 h 17"/>
                    <a:gd name="T1" fmla="*/ 6 h 17"/>
                    <a:gd name="T2" fmla="*/ 11 h 17"/>
                    <a:gd name="T3" fmla="*/ 17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50" name="Freeform 2737"/>
                <p:cNvSpPr>
                  <a:spLocks/>
                </p:cNvSpPr>
                <p:nvPr/>
              </p:nvSpPr>
              <p:spPr bwMode="auto">
                <a:xfrm>
                  <a:off x="2713" y="2209"/>
                  <a:ext cx="6" cy="22"/>
                </a:xfrm>
                <a:custGeom>
                  <a:avLst/>
                  <a:gdLst>
                    <a:gd name="T0" fmla="*/ 0 w 6"/>
                    <a:gd name="T1" fmla="*/ 22 h 22"/>
                    <a:gd name="T2" fmla="*/ 0 w 6"/>
                    <a:gd name="T3" fmla="*/ 16 h 22"/>
                    <a:gd name="T4" fmla="*/ 0 w 6"/>
                    <a:gd name="T5" fmla="*/ 11 h 22"/>
                    <a:gd name="T6" fmla="*/ 6 w 6"/>
                    <a:gd name="T7" fmla="*/ 5 h 22"/>
                    <a:gd name="T8" fmla="*/ 6 w 6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22">
                      <a:moveTo>
                        <a:pt x="0" y="22"/>
                      </a:move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6" y="5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51" name="Line 2738"/>
                <p:cNvSpPr>
                  <a:spLocks noChangeShapeType="1"/>
                </p:cNvSpPr>
                <p:nvPr/>
              </p:nvSpPr>
              <p:spPr bwMode="auto">
                <a:xfrm>
                  <a:off x="2719" y="2209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52" name="Freeform 2739"/>
                <p:cNvSpPr>
                  <a:spLocks/>
                </p:cNvSpPr>
                <p:nvPr/>
              </p:nvSpPr>
              <p:spPr bwMode="auto">
                <a:xfrm>
                  <a:off x="2719" y="2209"/>
                  <a:ext cx="0" cy="28"/>
                </a:xfrm>
                <a:custGeom>
                  <a:avLst/>
                  <a:gdLst>
                    <a:gd name="T0" fmla="*/ 0 h 28"/>
                    <a:gd name="T1" fmla="*/ 5 h 28"/>
                    <a:gd name="T2" fmla="*/ 16 h 28"/>
                    <a:gd name="T3" fmla="*/ 22 h 28"/>
                    <a:gd name="T4" fmla="*/ 28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0" y="28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53" name="Freeform 2740"/>
                <p:cNvSpPr>
                  <a:spLocks/>
                </p:cNvSpPr>
                <p:nvPr/>
              </p:nvSpPr>
              <p:spPr bwMode="auto">
                <a:xfrm>
                  <a:off x="2719" y="2220"/>
                  <a:ext cx="0" cy="17"/>
                </a:xfrm>
                <a:custGeom>
                  <a:avLst/>
                  <a:gdLst>
                    <a:gd name="T0" fmla="*/ 17 h 17"/>
                    <a:gd name="T1" fmla="*/ 17 h 17"/>
                    <a:gd name="T2" fmla="*/ 11 h 17"/>
                    <a:gd name="T3" fmla="*/ 5 h 17"/>
                    <a:gd name="T4" fmla="*/ 0 h 1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54" name="Freeform 2741"/>
                <p:cNvSpPr>
                  <a:spLocks/>
                </p:cNvSpPr>
                <p:nvPr/>
              </p:nvSpPr>
              <p:spPr bwMode="auto">
                <a:xfrm>
                  <a:off x="2719" y="2220"/>
                  <a:ext cx="0" cy="11"/>
                </a:xfrm>
                <a:custGeom>
                  <a:avLst/>
                  <a:gdLst>
                    <a:gd name="T0" fmla="*/ 0 h 11"/>
                    <a:gd name="T1" fmla="*/ 0 h 11"/>
                    <a:gd name="T2" fmla="*/ 5 h 11"/>
                    <a:gd name="T3" fmla="*/ 11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55" name="Freeform 2742"/>
                <p:cNvSpPr>
                  <a:spLocks/>
                </p:cNvSpPr>
                <p:nvPr/>
              </p:nvSpPr>
              <p:spPr bwMode="auto">
                <a:xfrm>
                  <a:off x="2719" y="2225"/>
                  <a:ext cx="0" cy="6"/>
                </a:xfrm>
                <a:custGeom>
                  <a:avLst/>
                  <a:gdLst>
                    <a:gd name="T0" fmla="*/ 6 h 6"/>
                    <a:gd name="T1" fmla="*/ 6 h 6"/>
                    <a:gd name="T2" fmla="*/ 0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56" name="Freeform 2743"/>
                <p:cNvSpPr>
                  <a:spLocks/>
                </p:cNvSpPr>
                <p:nvPr/>
              </p:nvSpPr>
              <p:spPr bwMode="auto">
                <a:xfrm>
                  <a:off x="2719" y="2220"/>
                  <a:ext cx="5" cy="5"/>
                </a:xfrm>
                <a:custGeom>
                  <a:avLst/>
                  <a:gdLst>
                    <a:gd name="T0" fmla="*/ 0 w 5"/>
                    <a:gd name="T1" fmla="*/ 5 h 5"/>
                    <a:gd name="T2" fmla="*/ 0 w 5"/>
                    <a:gd name="T3" fmla="*/ 0 h 5"/>
                    <a:gd name="T4" fmla="*/ 5 w 5"/>
                    <a:gd name="T5" fmla="*/ 0 h 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57" name="Line 2744"/>
                <p:cNvSpPr>
                  <a:spLocks noChangeShapeType="1"/>
                </p:cNvSpPr>
                <p:nvPr/>
              </p:nvSpPr>
              <p:spPr bwMode="auto">
                <a:xfrm>
                  <a:off x="2724" y="2220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58" name="Line 2745"/>
                <p:cNvSpPr>
                  <a:spLocks noChangeShapeType="1"/>
                </p:cNvSpPr>
                <p:nvPr/>
              </p:nvSpPr>
              <p:spPr bwMode="auto">
                <a:xfrm>
                  <a:off x="2724" y="2220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59" name="Freeform 2746"/>
                <p:cNvSpPr>
                  <a:spLocks/>
                </p:cNvSpPr>
                <p:nvPr/>
              </p:nvSpPr>
              <p:spPr bwMode="auto">
                <a:xfrm>
                  <a:off x="2724" y="2214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60" name="Line 2747"/>
                <p:cNvSpPr>
                  <a:spLocks noChangeShapeType="1"/>
                </p:cNvSpPr>
                <p:nvPr/>
              </p:nvSpPr>
              <p:spPr bwMode="auto">
                <a:xfrm>
                  <a:off x="2724" y="2214"/>
                  <a:ext cx="1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61" name="Freeform 2748"/>
                <p:cNvSpPr>
                  <a:spLocks/>
                </p:cNvSpPr>
                <p:nvPr/>
              </p:nvSpPr>
              <p:spPr bwMode="auto">
                <a:xfrm>
                  <a:off x="2724" y="2209"/>
                  <a:ext cx="0" cy="5"/>
                </a:xfrm>
                <a:custGeom>
                  <a:avLst/>
                  <a:gdLst>
                    <a:gd name="T0" fmla="*/ 5 h 5"/>
                    <a:gd name="T1" fmla="*/ 5 h 5"/>
                    <a:gd name="T2" fmla="*/ 0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62" name="Freeform 2749"/>
                <p:cNvSpPr>
                  <a:spLocks/>
                </p:cNvSpPr>
                <p:nvPr/>
              </p:nvSpPr>
              <p:spPr bwMode="auto">
                <a:xfrm>
                  <a:off x="2724" y="2181"/>
                  <a:ext cx="6" cy="28"/>
                </a:xfrm>
                <a:custGeom>
                  <a:avLst/>
                  <a:gdLst>
                    <a:gd name="T0" fmla="*/ 0 w 6"/>
                    <a:gd name="T1" fmla="*/ 28 h 28"/>
                    <a:gd name="T2" fmla="*/ 0 w 6"/>
                    <a:gd name="T3" fmla="*/ 22 h 28"/>
                    <a:gd name="T4" fmla="*/ 0 w 6"/>
                    <a:gd name="T5" fmla="*/ 11 h 28"/>
                    <a:gd name="T6" fmla="*/ 6 w 6"/>
                    <a:gd name="T7" fmla="*/ 6 h 28"/>
                    <a:gd name="T8" fmla="*/ 6 w 6"/>
                    <a:gd name="T9" fmla="*/ 0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28">
                      <a:moveTo>
                        <a:pt x="0" y="28"/>
                      </a:move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6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63" name="Freeform 2750"/>
                <p:cNvSpPr>
                  <a:spLocks/>
                </p:cNvSpPr>
                <p:nvPr/>
              </p:nvSpPr>
              <p:spPr bwMode="auto">
                <a:xfrm>
                  <a:off x="2730" y="2181"/>
                  <a:ext cx="0" cy="17"/>
                </a:xfrm>
                <a:custGeom>
                  <a:avLst/>
                  <a:gdLst>
                    <a:gd name="T0" fmla="*/ 0 h 17"/>
                    <a:gd name="T1" fmla="*/ 0 h 17"/>
                    <a:gd name="T2" fmla="*/ 6 h 17"/>
                    <a:gd name="T3" fmla="*/ 11 h 17"/>
                    <a:gd name="T4" fmla="*/ 17 h 1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64" name="Freeform 2751"/>
                <p:cNvSpPr>
                  <a:spLocks/>
                </p:cNvSpPr>
                <p:nvPr/>
              </p:nvSpPr>
              <p:spPr bwMode="auto">
                <a:xfrm>
                  <a:off x="2730" y="2187"/>
                  <a:ext cx="0" cy="11"/>
                </a:xfrm>
                <a:custGeom>
                  <a:avLst/>
                  <a:gdLst>
                    <a:gd name="T0" fmla="*/ 11 h 11"/>
                    <a:gd name="T1" fmla="*/ 11 h 11"/>
                    <a:gd name="T2" fmla="*/ 5 h 11"/>
                    <a:gd name="T3" fmla="*/ 0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65" name="Freeform 2752"/>
                <p:cNvSpPr>
                  <a:spLocks/>
                </p:cNvSpPr>
                <p:nvPr/>
              </p:nvSpPr>
              <p:spPr bwMode="auto">
                <a:xfrm>
                  <a:off x="2730" y="2187"/>
                  <a:ext cx="0" cy="11"/>
                </a:xfrm>
                <a:custGeom>
                  <a:avLst/>
                  <a:gdLst>
                    <a:gd name="T0" fmla="*/ 0 h 11"/>
                    <a:gd name="T1" fmla="*/ 5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66" name="Line 2753"/>
                <p:cNvSpPr>
                  <a:spLocks noChangeShapeType="1"/>
                </p:cNvSpPr>
                <p:nvPr/>
              </p:nvSpPr>
              <p:spPr bwMode="auto">
                <a:xfrm>
                  <a:off x="2730" y="2198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67" name="Line 2754"/>
                <p:cNvSpPr>
                  <a:spLocks noChangeShapeType="1"/>
                </p:cNvSpPr>
                <p:nvPr/>
              </p:nvSpPr>
              <p:spPr bwMode="auto">
                <a:xfrm>
                  <a:off x="2730" y="2203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68" name="Freeform 2755"/>
                <p:cNvSpPr>
                  <a:spLocks/>
                </p:cNvSpPr>
                <p:nvPr/>
              </p:nvSpPr>
              <p:spPr bwMode="auto">
                <a:xfrm>
                  <a:off x="2730" y="2209"/>
                  <a:ext cx="6" cy="0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69" name="Freeform 2756"/>
                <p:cNvSpPr>
                  <a:spLocks/>
                </p:cNvSpPr>
                <p:nvPr/>
              </p:nvSpPr>
              <p:spPr bwMode="auto">
                <a:xfrm>
                  <a:off x="2736" y="2209"/>
                  <a:ext cx="0" cy="11"/>
                </a:xfrm>
                <a:custGeom>
                  <a:avLst/>
                  <a:gdLst>
                    <a:gd name="T0" fmla="*/ 0 h 11"/>
                    <a:gd name="T1" fmla="*/ 5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70" name="Freeform 2757"/>
                <p:cNvSpPr>
                  <a:spLocks/>
                </p:cNvSpPr>
                <p:nvPr/>
              </p:nvSpPr>
              <p:spPr bwMode="auto">
                <a:xfrm>
                  <a:off x="2736" y="2214"/>
                  <a:ext cx="0" cy="6"/>
                </a:xfrm>
                <a:custGeom>
                  <a:avLst/>
                  <a:gdLst>
                    <a:gd name="T0" fmla="*/ 6 h 6"/>
                    <a:gd name="T1" fmla="*/ 6 h 6"/>
                    <a:gd name="T2" fmla="*/ 0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71" name="Line 2758"/>
                <p:cNvSpPr>
                  <a:spLocks noChangeShapeType="1"/>
                </p:cNvSpPr>
                <p:nvPr/>
              </p:nvSpPr>
              <p:spPr bwMode="auto">
                <a:xfrm>
                  <a:off x="2736" y="2214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72" name="Line 2759"/>
                <p:cNvSpPr>
                  <a:spLocks noChangeShapeType="1"/>
                </p:cNvSpPr>
                <p:nvPr/>
              </p:nvSpPr>
              <p:spPr bwMode="auto">
                <a:xfrm>
                  <a:off x="2736" y="2214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73" name="Freeform 2760"/>
                <p:cNvSpPr>
                  <a:spLocks/>
                </p:cNvSpPr>
                <p:nvPr/>
              </p:nvSpPr>
              <p:spPr bwMode="auto">
                <a:xfrm>
                  <a:off x="2736" y="2214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74" name="Freeform 2761"/>
                <p:cNvSpPr>
                  <a:spLocks/>
                </p:cNvSpPr>
                <p:nvPr/>
              </p:nvSpPr>
              <p:spPr bwMode="auto">
                <a:xfrm>
                  <a:off x="2736" y="2203"/>
                  <a:ext cx="5" cy="22"/>
                </a:xfrm>
                <a:custGeom>
                  <a:avLst/>
                  <a:gdLst>
                    <a:gd name="T0" fmla="*/ 0 w 5"/>
                    <a:gd name="T1" fmla="*/ 22 h 22"/>
                    <a:gd name="T2" fmla="*/ 0 w 5"/>
                    <a:gd name="T3" fmla="*/ 17 h 22"/>
                    <a:gd name="T4" fmla="*/ 0 w 5"/>
                    <a:gd name="T5" fmla="*/ 11 h 22"/>
                    <a:gd name="T6" fmla="*/ 5 w 5"/>
                    <a:gd name="T7" fmla="*/ 6 h 22"/>
                    <a:gd name="T8" fmla="*/ 5 w 5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22">
                      <a:moveTo>
                        <a:pt x="0" y="22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5" y="6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75" name="Freeform 2762"/>
                <p:cNvSpPr>
                  <a:spLocks/>
                </p:cNvSpPr>
                <p:nvPr/>
              </p:nvSpPr>
              <p:spPr bwMode="auto">
                <a:xfrm>
                  <a:off x="2741" y="2203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76" name="Freeform 2763"/>
                <p:cNvSpPr>
                  <a:spLocks/>
                </p:cNvSpPr>
                <p:nvPr/>
              </p:nvSpPr>
              <p:spPr bwMode="auto">
                <a:xfrm>
                  <a:off x="2741" y="2209"/>
                  <a:ext cx="0" cy="16"/>
                </a:xfrm>
                <a:custGeom>
                  <a:avLst/>
                  <a:gdLst>
                    <a:gd name="T0" fmla="*/ 0 h 16"/>
                    <a:gd name="T1" fmla="*/ 11 h 16"/>
                    <a:gd name="T2" fmla="*/ 16 h 1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6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77" name="Line 2764"/>
                <p:cNvSpPr>
                  <a:spLocks noChangeShapeType="1"/>
                </p:cNvSpPr>
                <p:nvPr/>
              </p:nvSpPr>
              <p:spPr bwMode="auto">
                <a:xfrm>
                  <a:off x="2741" y="2225"/>
                  <a:ext cx="1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78" name="Freeform 2765"/>
                <p:cNvSpPr>
                  <a:spLocks/>
                </p:cNvSpPr>
                <p:nvPr/>
              </p:nvSpPr>
              <p:spPr bwMode="auto">
                <a:xfrm>
                  <a:off x="2741" y="2214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79" name="Freeform 2766"/>
                <p:cNvSpPr>
                  <a:spLocks/>
                </p:cNvSpPr>
                <p:nvPr/>
              </p:nvSpPr>
              <p:spPr bwMode="auto">
                <a:xfrm>
                  <a:off x="2741" y="2214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80" name="Freeform 2767"/>
                <p:cNvSpPr>
                  <a:spLocks/>
                </p:cNvSpPr>
                <p:nvPr/>
              </p:nvSpPr>
              <p:spPr bwMode="auto">
                <a:xfrm>
                  <a:off x="2741" y="2214"/>
                  <a:ext cx="6" cy="11"/>
                </a:xfrm>
                <a:custGeom>
                  <a:avLst/>
                  <a:gdLst>
                    <a:gd name="T0" fmla="*/ 0 w 6"/>
                    <a:gd name="T1" fmla="*/ 11 h 11"/>
                    <a:gd name="T2" fmla="*/ 0 w 6"/>
                    <a:gd name="T3" fmla="*/ 6 h 11"/>
                    <a:gd name="T4" fmla="*/ 6 w 6"/>
                    <a:gd name="T5" fmla="*/ 0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81" name="Line 2768"/>
                <p:cNvSpPr>
                  <a:spLocks noChangeShapeType="1"/>
                </p:cNvSpPr>
                <p:nvPr/>
              </p:nvSpPr>
              <p:spPr bwMode="auto">
                <a:xfrm>
                  <a:off x="2747" y="2214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82" name="Freeform 2769"/>
                <p:cNvSpPr>
                  <a:spLocks/>
                </p:cNvSpPr>
                <p:nvPr/>
              </p:nvSpPr>
              <p:spPr bwMode="auto">
                <a:xfrm>
                  <a:off x="2747" y="2214"/>
                  <a:ext cx="0" cy="23"/>
                </a:xfrm>
                <a:custGeom>
                  <a:avLst/>
                  <a:gdLst>
                    <a:gd name="T0" fmla="*/ 0 h 23"/>
                    <a:gd name="T1" fmla="*/ 6 h 23"/>
                    <a:gd name="T2" fmla="*/ 11 h 23"/>
                    <a:gd name="T3" fmla="*/ 17 h 23"/>
                    <a:gd name="T4" fmla="*/ 23 h 2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83" name="Freeform 2770"/>
                <p:cNvSpPr>
                  <a:spLocks/>
                </p:cNvSpPr>
                <p:nvPr/>
              </p:nvSpPr>
              <p:spPr bwMode="auto">
                <a:xfrm>
                  <a:off x="2747" y="2225"/>
                  <a:ext cx="0" cy="12"/>
                </a:xfrm>
                <a:custGeom>
                  <a:avLst/>
                  <a:gdLst>
                    <a:gd name="T0" fmla="*/ 12 h 12"/>
                    <a:gd name="T1" fmla="*/ 12 h 12"/>
                    <a:gd name="T2" fmla="*/ 6 h 12"/>
                    <a:gd name="T3" fmla="*/ 0 h 12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2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84" name="Freeform 2771"/>
                <p:cNvSpPr>
                  <a:spLocks/>
                </p:cNvSpPr>
                <p:nvPr/>
              </p:nvSpPr>
              <p:spPr bwMode="auto">
                <a:xfrm>
                  <a:off x="2747" y="2225"/>
                  <a:ext cx="0" cy="12"/>
                </a:xfrm>
                <a:custGeom>
                  <a:avLst/>
                  <a:gdLst>
                    <a:gd name="T0" fmla="*/ 0 h 12"/>
                    <a:gd name="T1" fmla="*/ 6 h 12"/>
                    <a:gd name="T2" fmla="*/ 12 h 1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85" name="Line 2772"/>
                <p:cNvSpPr>
                  <a:spLocks noChangeShapeType="1"/>
                </p:cNvSpPr>
                <p:nvPr/>
              </p:nvSpPr>
              <p:spPr bwMode="auto">
                <a:xfrm>
                  <a:off x="2747" y="2237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86" name="Freeform 2773"/>
                <p:cNvSpPr>
                  <a:spLocks/>
                </p:cNvSpPr>
                <p:nvPr/>
              </p:nvSpPr>
              <p:spPr bwMode="auto">
                <a:xfrm>
                  <a:off x="2747" y="2209"/>
                  <a:ext cx="5" cy="28"/>
                </a:xfrm>
                <a:custGeom>
                  <a:avLst/>
                  <a:gdLst>
                    <a:gd name="T0" fmla="*/ 0 w 5"/>
                    <a:gd name="T1" fmla="*/ 28 h 28"/>
                    <a:gd name="T2" fmla="*/ 0 w 5"/>
                    <a:gd name="T3" fmla="*/ 22 h 28"/>
                    <a:gd name="T4" fmla="*/ 0 w 5"/>
                    <a:gd name="T5" fmla="*/ 11 h 28"/>
                    <a:gd name="T6" fmla="*/ 5 w 5"/>
                    <a:gd name="T7" fmla="*/ 5 h 28"/>
                    <a:gd name="T8" fmla="*/ 5 w 5"/>
                    <a:gd name="T9" fmla="*/ 0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28">
                      <a:moveTo>
                        <a:pt x="0" y="28"/>
                      </a:move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5" y="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87" name="Freeform 2774"/>
                <p:cNvSpPr>
                  <a:spLocks/>
                </p:cNvSpPr>
                <p:nvPr/>
              </p:nvSpPr>
              <p:spPr bwMode="auto">
                <a:xfrm>
                  <a:off x="2752" y="2209"/>
                  <a:ext cx="0" cy="16"/>
                </a:xfrm>
                <a:custGeom>
                  <a:avLst/>
                  <a:gdLst>
                    <a:gd name="T0" fmla="*/ 0 h 16"/>
                    <a:gd name="T1" fmla="*/ 0 h 16"/>
                    <a:gd name="T2" fmla="*/ 5 h 16"/>
                    <a:gd name="T3" fmla="*/ 11 h 16"/>
                    <a:gd name="T4" fmla="*/ 16 h 16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1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88" name="Line 2775"/>
                <p:cNvSpPr>
                  <a:spLocks noChangeShapeType="1"/>
                </p:cNvSpPr>
                <p:nvPr/>
              </p:nvSpPr>
              <p:spPr bwMode="auto">
                <a:xfrm>
                  <a:off x="2752" y="2225"/>
                  <a:ext cx="1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89" name="Freeform 2776"/>
                <p:cNvSpPr>
                  <a:spLocks/>
                </p:cNvSpPr>
                <p:nvPr/>
              </p:nvSpPr>
              <p:spPr bwMode="auto">
                <a:xfrm>
                  <a:off x="2752" y="2214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90" name="Freeform 2777"/>
                <p:cNvSpPr>
                  <a:spLocks/>
                </p:cNvSpPr>
                <p:nvPr/>
              </p:nvSpPr>
              <p:spPr bwMode="auto">
                <a:xfrm>
                  <a:off x="2752" y="2214"/>
                  <a:ext cx="0" cy="17"/>
                </a:xfrm>
                <a:custGeom>
                  <a:avLst/>
                  <a:gdLst>
                    <a:gd name="T0" fmla="*/ 0 h 17"/>
                    <a:gd name="T1" fmla="*/ 6 h 17"/>
                    <a:gd name="T2" fmla="*/ 11 h 17"/>
                    <a:gd name="T3" fmla="*/ 17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91" name="Freeform 2778"/>
                <p:cNvSpPr>
                  <a:spLocks/>
                </p:cNvSpPr>
                <p:nvPr/>
              </p:nvSpPr>
              <p:spPr bwMode="auto">
                <a:xfrm>
                  <a:off x="2752" y="2209"/>
                  <a:ext cx="0" cy="22"/>
                </a:xfrm>
                <a:custGeom>
                  <a:avLst/>
                  <a:gdLst>
                    <a:gd name="T0" fmla="*/ 22 h 22"/>
                    <a:gd name="T1" fmla="*/ 16 h 22"/>
                    <a:gd name="T2" fmla="*/ 11 h 22"/>
                    <a:gd name="T3" fmla="*/ 5 h 22"/>
                    <a:gd name="T4" fmla="*/ 0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92" name="Freeform 2779"/>
                <p:cNvSpPr>
                  <a:spLocks/>
                </p:cNvSpPr>
                <p:nvPr/>
              </p:nvSpPr>
              <p:spPr bwMode="auto">
                <a:xfrm>
                  <a:off x="2752" y="2209"/>
                  <a:ext cx="6" cy="0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93" name="Freeform 2780"/>
                <p:cNvSpPr>
                  <a:spLocks/>
                </p:cNvSpPr>
                <p:nvPr/>
              </p:nvSpPr>
              <p:spPr bwMode="auto">
                <a:xfrm>
                  <a:off x="2758" y="2209"/>
                  <a:ext cx="0" cy="39"/>
                </a:xfrm>
                <a:custGeom>
                  <a:avLst/>
                  <a:gdLst>
                    <a:gd name="T0" fmla="*/ 0 h 39"/>
                    <a:gd name="T1" fmla="*/ 5 h 39"/>
                    <a:gd name="T2" fmla="*/ 22 h 39"/>
                    <a:gd name="T3" fmla="*/ 33 h 39"/>
                    <a:gd name="T4" fmla="*/ 39 h 39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39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22"/>
                      </a:lnTo>
                      <a:lnTo>
                        <a:pt x="0" y="33"/>
                      </a:lnTo>
                      <a:lnTo>
                        <a:pt x="0" y="39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94" name="Freeform 2781"/>
                <p:cNvSpPr>
                  <a:spLocks/>
                </p:cNvSpPr>
                <p:nvPr/>
              </p:nvSpPr>
              <p:spPr bwMode="auto">
                <a:xfrm>
                  <a:off x="2758" y="2231"/>
                  <a:ext cx="0" cy="17"/>
                </a:xfrm>
                <a:custGeom>
                  <a:avLst/>
                  <a:gdLst>
                    <a:gd name="T0" fmla="*/ 17 h 17"/>
                    <a:gd name="T1" fmla="*/ 17 h 17"/>
                    <a:gd name="T2" fmla="*/ 11 h 17"/>
                    <a:gd name="T3" fmla="*/ 0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95" name="Freeform 2782"/>
                <p:cNvSpPr>
                  <a:spLocks/>
                </p:cNvSpPr>
                <p:nvPr/>
              </p:nvSpPr>
              <p:spPr bwMode="auto">
                <a:xfrm>
                  <a:off x="2758" y="2214"/>
                  <a:ext cx="0" cy="17"/>
                </a:xfrm>
                <a:custGeom>
                  <a:avLst/>
                  <a:gdLst>
                    <a:gd name="T0" fmla="*/ 17 h 17"/>
                    <a:gd name="T1" fmla="*/ 6 h 17"/>
                    <a:gd name="T2" fmla="*/ 0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96" name="Freeform 2783"/>
                <p:cNvSpPr>
                  <a:spLocks/>
                </p:cNvSpPr>
                <p:nvPr/>
              </p:nvSpPr>
              <p:spPr bwMode="auto">
                <a:xfrm>
                  <a:off x="2758" y="2214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97" name="Line 2784"/>
                <p:cNvSpPr>
                  <a:spLocks noChangeShapeType="1"/>
                </p:cNvSpPr>
                <p:nvPr/>
              </p:nvSpPr>
              <p:spPr bwMode="auto">
                <a:xfrm>
                  <a:off x="2758" y="2225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98" name="Freeform 2785"/>
                <p:cNvSpPr>
                  <a:spLocks/>
                </p:cNvSpPr>
                <p:nvPr/>
              </p:nvSpPr>
              <p:spPr bwMode="auto">
                <a:xfrm>
                  <a:off x="2758" y="2209"/>
                  <a:ext cx="5" cy="16"/>
                </a:xfrm>
                <a:custGeom>
                  <a:avLst/>
                  <a:gdLst>
                    <a:gd name="T0" fmla="*/ 0 w 5"/>
                    <a:gd name="T1" fmla="*/ 16 h 16"/>
                    <a:gd name="T2" fmla="*/ 0 w 5"/>
                    <a:gd name="T3" fmla="*/ 5 h 16"/>
                    <a:gd name="T4" fmla="*/ 5 w 5"/>
                    <a:gd name="T5" fmla="*/ 0 h 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16">
                      <a:moveTo>
                        <a:pt x="0" y="16"/>
                      </a:moveTo>
                      <a:lnTo>
                        <a:pt x="0" y="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99" name="Freeform 2786"/>
                <p:cNvSpPr>
                  <a:spLocks/>
                </p:cNvSpPr>
                <p:nvPr/>
              </p:nvSpPr>
              <p:spPr bwMode="auto">
                <a:xfrm>
                  <a:off x="2763" y="2209"/>
                  <a:ext cx="0" cy="11"/>
                </a:xfrm>
                <a:custGeom>
                  <a:avLst/>
                  <a:gdLst>
                    <a:gd name="T0" fmla="*/ 0 h 11"/>
                    <a:gd name="T1" fmla="*/ 0 h 11"/>
                    <a:gd name="T2" fmla="*/ 5 h 11"/>
                    <a:gd name="T3" fmla="*/ 11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00" name="Freeform 2787"/>
                <p:cNvSpPr>
                  <a:spLocks/>
                </p:cNvSpPr>
                <p:nvPr/>
              </p:nvSpPr>
              <p:spPr bwMode="auto">
                <a:xfrm>
                  <a:off x="2763" y="2203"/>
                  <a:ext cx="0" cy="17"/>
                </a:xfrm>
                <a:custGeom>
                  <a:avLst/>
                  <a:gdLst>
                    <a:gd name="T0" fmla="*/ 17 h 17"/>
                    <a:gd name="T1" fmla="*/ 11 h 17"/>
                    <a:gd name="T2" fmla="*/ 6 h 17"/>
                    <a:gd name="T3" fmla="*/ 0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01" name="Freeform 2788"/>
                <p:cNvSpPr>
                  <a:spLocks/>
                </p:cNvSpPr>
                <p:nvPr/>
              </p:nvSpPr>
              <p:spPr bwMode="auto">
                <a:xfrm>
                  <a:off x="2763" y="2203"/>
                  <a:ext cx="0" cy="22"/>
                </a:xfrm>
                <a:custGeom>
                  <a:avLst/>
                  <a:gdLst>
                    <a:gd name="T0" fmla="*/ 0 h 22"/>
                    <a:gd name="T1" fmla="*/ 6 h 22"/>
                    <a:gd name="T2" fmla="*/ 11 h 22"/>
                    <a:gd name="T3" fmla="*/ 22 h 22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2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02" name="Freeform 2789"/>
                <p:cNvSpPr>
                  <a:spLocks/>
                </p:cNvSpPr>
                <p:nvPr/>
              </p:nvSpPr>
              <p:spPr bwMode="auto">
                <a:xfrm>
                  <a:off x="2763" y="2225"/>
                  <a:ext cx="0" cy="17"/>
                </a:xfrm>
                <a:custGeom>
                  <a:avLst/>
                  <a:gdLst>
                    <a:gd name="T0" fmla="*/ 0 h 17"/>
                    <a:gd name="T1" fmla="*/ 12 h 17"/>
                    <a:gd name="T2" fmla="*/ 17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03" name="Freeform 2790"/>
                <p:cNvSpPr>
                  <a:spLocks/>
                </p:cNvSpPr>
                <p:nvPr/>
              </p:nvSpPr>
              <p:spPr bwMode="auto">
                <a:xfrm>
                  <a:off x="2763" y="2225"/>
                  <a:ext cx="0" cy="17"/>
                </a:xfrm>
                <a:custGeom>
                  <a:avLst/>
                  <a:gdLst>
                    <a:gd name="T0" fmla="*/ 17 h 17"/>
                    <a:gd name="T1" fmla="*/ 12 h 17"/>
                    <a:gd name="T2" fmla="*/ 0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04" name="Freeform 2791"/>
                <p:cNvSpPr>
                  <a:spLocks/>
                </p:cNvSpPr>
                <p:nvPr/>
              </p:nvSpPr>
              <p:spPr bwMode="auto">
                <a:xfrm>
                  <a:off x="2763" y="2198"/>
                  <a:ext cx="6" cy="27"/>
                </a:xfrm>
                <a:custGeom>
                  <a:avLst/>
                  <a:gdLst>
                    <a:gd name="T0" fmla="*/ 0 w 6"/>
                    <a:gd name="T1" fmla="*/ 27 h 27"/>
                    <a:gd name="T2" fmla="*/ 0 w 6"/>
                    <a:gd name="T3" fmla="*/ 22 h 27"/>
                    <a:gd name="T4" fmla="*/ 0 w 6"/>
                    <a:gd name="T5" fmla="*/ 11 h 27"/>
                    <a:gd name="T6" fmla="*/ 6 w 6"/>
                    <a:gd name="T7" fmla="*/ 5 h 27"/>
                    <a:gd name="T8" fmla="*/ 6 w 6"/>
                    <a:gd name="T9" fmla="*/ 0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27">
                      <a:moveTo>
                        <a:pt x="0" y="27"/>
                      </a:move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6" y="5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05" name="Freeform 2792"/>
                <p:cNvSpPr>
                  <a:spLocks/>
                </p:cNvSpPr>
                <p:nvPr/>
              </p:nvSpPr>
              <p:spPr bwMode="auto">
                <a:xfrm>
                  <a:off x="2769" y="2198"/>
                  <a:ext cx="0" cy="33"/>
                </a:xfrm>
                <a:custGeom>
                  <a:avLst/>
                  <a:gdLst>
                    <a:gd name="T0" fmla="*/ 0 h 33"/>
                    <a:gd name="T1" fmla="*/ 5 h 33"/>
                    <a:gd name="T2" fmla="*/ 16 h 33"/>
                    <a:gd name="T3" fmla="*/ 27 h 33"/>
                    <a:gd name="T4" fmla="*/ 33 h 3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33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6"/>
                      </a:lnTo>
                      <a:lnTo>
                        <a:pt x="0" y="27"/>
                      </a:lnTo>
                      <a:lnTo>
                        <a:pt x="0" y="3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06" name="Freeform 2793"/>
                <p:cNvSpPr>
                  <a:spLocks/>
                </p:cNvSpPr>
                <p:nvPr/>
              </p:nvSpPr>
              <p:spPr bwMode="auto">
                <a:xfrm>
                  <a:off x="2769" y="2225"/>
                  <a:ext cx="0" cy="6"/>
                </a:xfrm>
                <a:custGeom>
                  <a:avLst/>
                  <a:gdLst>
                    <a:gd name="T0" fmla="*/ 6 h 6"/>
                    <a:gd name="T1" fmla="*/ 6 h 6"/>
                    <a:gd name="T2" fmla="*/ 0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07" name="Freeform 2794"/>
                <p:cNvSpPr>
                  <a:spLocks/>
                </p:cNvSpPr>
                <p:nvPr/>
              </p:nvSpPr>
              <p:spPr bwMode="auto">
                <a:xfrm>
                  <a:off x="2769" y="2225"/>
                  <a:ext cx="0" cy="12"/>
                </a:xfrm>
                <a:custGeom>
                  <a:avLst/>
                  <a:gdLst>
                    <a:gd name="T0" fmla="*/ 0 h 12"/>
                    <a:gd name="T1" fmla="*/ 6 h 12"/>
                    <a:gd name="T2" fmla="*/ 12 h 1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08" name="Freeform 2795"/>
                <p:cNvSpPr>
                  <a:spLocks/>
                </p:cNvSpPr>
                <p:nvPr/>
              </p:nvSpPr>
              <p:spPr bwMode="auto">
                <a:xfrm>
                  <a:off x="2769" y="2225"/>
                  <a:ext cx="0" cy="12"/>
                </a:xfrm>
                <a:custGeom>
                  <a:avLst/>
                  <a:gdLst>
                    <a:gd name="T0" fmla="*/ 12 h 12"/>
                    <a:gd name="T1" fmla="*/ 6 h 12"/>
                    <a:gd name="T2" fmla="*/ 0 h 1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09" name="Line 2796"/>
                <p:cNvSpPr>
                  <a:spLocks noChangeShapeType="1"/>
                </p:cNvSpPr>
                <p:nvPr/>
              </p:nvSpPr>
              <p:spPr bwMode="auto">
                <a:xfrm flipV="1">
                  <a:off x="2769" y="2220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10" name="Freeform 2797"/>
                <p:cNvSpPr>
                  <a:spLocks/>
                </p:cNvSpPr>
                <p:nvPr/>
              </p:nvSpPr>
              <p:spPr bwMode="auto">
                <a:xfrm>
                  <a:off x="2769" y="2220"/>
                  <a:ext cx="5" cy="5"/>
                </a:xfrm>
                <a:custGeom>
                  <a:avLst/>
                  <a:gdLst>
                    <a:gd name="T0" fmla="*/ 0 w 5"/>
                    <a:gd name="T1" fmla="*/ 0 h 5"/>
                    <a:gd name="T2" fmla="*/ 0 w 5"/>
                    <a:gd name="T3" fmla="*/ 0 h 5"/>
                    <a:gd name="T4" fmla="*/ 5 w 5"/>
                    <a:gd name="T5" fmla="*/ 5 h 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11" name="Line 2798"/>
                <p:cNvSpPr>
                  <a:spLocks noChangeShapeType="1"/>
                </p:cNvSpPr>
                <p:nvPr/>
              </p:nvSpPr>
              <p:spPr bwMode="auto">
                <a:xfrm>
                  <a:off x="2774" y="2225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12" name="Freeform 2799"/>
                <p:cNvSpPr>
                  <a:spLocks/>
                </p:cNvSpPr>
                <p:nvPr/>
              </p:nvSpPr>
              <p:spPr bwMode="auto">
                <a:xfrm>
                  <a:off x="2774" y="2214"/>
                  <a:ext cx="0" cy="17"/>
                </a:xfrm>
                <a:custGeom>
                  <a:avLst/>
                  <a:gdLst>
                    <a:gd name="T0" fmla="*/ 17 h 17"/>
                    <a:gd name="T1" fmla="*/ 11 h 17"/>
                    <a:gd name="T2" fmla="*/ 6 h 17"/>
                    <a:gd name="T3" fmla="*/ 0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13" name="Freeform 2800"/>
                <p:cNvSpPr>
                  <a:spLocks/>
                </p:cNvSpPr>
                <p:nvPr/>
              </p:nvSpPr>
              <p:spPr bwMode="auto">
                <a:xfrm>
                  <a:off x="2774" y="2214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14" name="Line 2801"/>
                <p:cNvSpPr>
                  <a:spLocks noChangeShapeType="1"/>
                </p:cNvSpPr>
                <p:nvPr/>
              </p:nvSpPr>
              <p:spPr bwMode="auto">
                <a:xfrm>
                  <a:off x="2774" y="2225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15" name="Line 2802"/>
                <p:cNvSpPr>
                  <a:spLocks noChangeShapeType="1"/>
                </p:cNvSpPr>
                <p:nvPr/>
              </p:nvSpPr>
              <p:spPr bwMode="auto">
                <a:xfrm>
                  <a:off x="2774" y="2231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16" name="Freeform 2803"/>
                <p:cNvSpPr>
                  <a:spLocks/>
                </p:cNvSpPr>
                <p:nvPr/>
              </p:nvSpPr>
              <p:spPr bwMode="auto">
                <a:xfrm>
                  <a:off x="2774" y="2231"/>
                  <a:ext cx="6" cy="0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5548" name="Group 3005"/>
              <p:cNvGrpSpPr>
                <a:grpSpLocks/>
              </p:cNvGrpSpPr>
              <p:nvPr/>
            </p:nvGrpSpPr>
            <p:grpSpPr bwMode="auto">
              <a:xfrm>
                <a:off x="2780" y="2120"/>
                <a:ext cx="183" cy="144"/>
                <a:chOff x="2780" y="2120"/>
                <a:chExt cx="183" cy="144"/>
              </a:xfrm>
            </p:grpSpPr>
            <p:sp>
              <p:nvSpPr>
                <p:cNvPr id="5817" name="Freeform 2805"/>
                <p:cNvSpPr>
                  <a:spLocks/>
                </p:cNvSpPr>
                <p:nvPr/>
              </p:nvSpPr>
              <p:spPr bwMode="auto">
                <a:xfrm>
                  <a:off x="2780" y="2231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18" name="Freeform 2806"/>
                <p:cNvSpPr>
                  <a:spLocks/>
                </p:cNvSpPr>
                <p:nvPr/>
              </p:nvSpPr>
              <p:spPr bwMode="auto">
                <a:xfrm>
                  <a:off x="2780" y="2225"/>
                  <a:ext cx="0" cy="17"/>
                </a:xfrm>
                <a:custGeom>
                  <a:avLst/>
                  <a:gdLst>
                    <a:gd name="T0" fmla="*/ 17 h 17"/>
                    <a:gd name="T1" fmla="*/ 17 h 17"/>
                    <a:gd name="T2" fmla="*/ 12 h 17"/>
                    <a:gd name="T3" fmla="*/ 6 h 17"/>
                    <a:gd name="T4" fmla="*/ 0 h 1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19" name="Freeform 2807"/>
                <p:cNvSpPr>
                  <a:spLocks/>
                </p:cNvSpPr>
                <p:nvPr/>
              </p:nvSpPr>
              <p:spPr bwMode="auto">
                <a:xfrm>
                  <a:off x="2780" y="2225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20" name="Line 2808"/>
                <p:cNvSpPr>
                  <a:spLocks noChangeShapeType="1"/>
                </p:cNvSpPr>
                <p:nvPr/>
              </p:nvSpPr>
              <p:spPr bwMode="auto">
                <a:xfrm>
                  <a:off x="2780" y="2231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21" name="Line 2809"/>
                <p:cNvSpPr>
                  <a:spLocks noChangeShapeType="1"/>
                </p:cNvSpPr>
                <p:nvPr/>
              </p:nvSpPr>
              <p:spPr bwMode="auto">
                <a:xfrm>
                  <a:off x="2780" y="2237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22" name="Freeform 2810"/>
                <p:cNvSpPr>
                  <a:spLocks/>
                </p:cNvSpPr>
                <p:nvPr/>
              </p:nvSpPr>
              <p:spPr bwMode="auto">
                <a:xfrm>
                  <a:off x="2780" y="2214"/>
                  <a:ext cx="5" cy="23"/>
                </a:xfrm>
                <a:custGeom>
                  <a:avLst/>
                  <a:gdLst>
                    <a:gd name="T0" fmla="*/ 0 w 5"/>
                    <a:gd name="T1" fmla="*/ 23 h 23"/>
                    <a:gd name="T2" fmla="*/ 0 w 5"/>
                    <a:gd name="T3" fmla="*/ 17 h 23"/>
                    <a:gd name="T4" fmla="*/ 0 w 5"/>
                    <a:gd name="T5" fmla="*/ 11 h 23"/>
                    <a:gd name="T6" fmla="*/ 5 w 5"/>
                    <a:gd name="T7" fmla="*/ 6 h 23"/>
                    <a:gd name="T8" fmla="*/ 5 w 5"/>
                    <a:gd name="T9" fmla="*/ 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23">
                      <a:moveTo>
                        <a:pt x="0" y="23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5" y="6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23" name="Freeform 2811"/>
                <p:cNvSpPr>
                  <a:spLocks/>
                </p:cNvSpPr>
                <p:nvPr/>
              </p:nvSpPr>
              <p:spPr bwMode="auto">
                <a:xfrm>
                  <a:off x="2785" y="2214"/>
                  <a:ext cx="0" cy="23"/>
                </a:xfrm>
                <a:custGeom>
                  <a:avLst/>
                  <a:gdLst>
                    <a:gd name="T0" fmla="*/ 0 h 23"/>
                    <a:gd name="T1" fmla="*/ 6 h 23"/>
                    <a:gd name="T2" fmla="*/ 11 h 23"/>
                    <a:gd name="T3" fmla="*/ 17 h 23"/>
                    <a:gd name="T4" fmla="*/ 23 h 2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24" name="Line 2812"/>
                <p:cNvSpPr>
                  <a:spLocks noChangeShapeType="1"/>
                </p:cNvSpPr>
                <p:nvPr/>
              </p:nvSpPr>
              <p:spPr bwMode="auto">
                <a:xfrm>
                  <a:off x="2785" y="2237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25" name="Line 2813"/>
                <p:cNvSpPr>
                  <a:spLocks noChangeShapeType="1"/>
                </p:cNvSpPr>
                <p:nvPr/>
              </p:nvSpPr>
              <p:spPr bwMode="auto">
                <a:xfrm>
                  <a:off x="2785" y="2237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26" name="Line 2814"/>
                <p:cNvSpPr>
                  <a:spLocks noChangeShapeType="1"/>
                </p:cNvSpPr>
                <p:nvPr/>
              </p:nvSpPr>
              <p:spPr bwMode="auto">
                <a:xfrm>
                  <a:off x="2785" y="2237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27" name="Line 2815"/>
                <p:cNvSpPr>
                  <a:spLocks noChangeShapeType="1"/>
                </p:cNvSpPr>
                <p:nvPr/>
              </p:nvSpPr>
              <p:spPr bwMode="auto">
                <a:xfrm flipV="1">
                  <a:off x="2785" y="2231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28" name="Freeform 2816"/>
                <p:cNvSpPr>
                  <a:spLocks/>
                </p:cNvSpPr>
                <p:nvPr/>
              </p:nvSpPr>
              <p:spPr bwMode="auto">
                <a:xfrm>
                  <a:off x="2785" y="2231"/>
                  <a:ext cx="6" cy="11"/>
                </a:xfrm>
                <a:custGeom>
                  <a:avLst/>
                  <a:gdLst>
                    <a:gd name="T0" fmla="*/ 0 w 6"/>
                    <a:gd name="T1" fmla="*/ 0 h 11"/>
                    <a:gd name="T2" fmla="*/ 0 w 6"/>
                    <a:gd name="T3" fmla="*/ 6 h 11"/>
                    <a:gd name="T4" fmla="*/ 6 w 6"/>
                    <a:gd name="T5" fmla="*/ 11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29" name="Line 2817"/>
                <p:cNvSpPr>
                  <a:spLocks noChangeShapeType="1"/>
                </p:cNvSpPr>
                <p:nvPr/>
              </p:nvSpPr>
              <p:spPr bwMode="auto">
                <a:xfrm>
                  <a:off x="2791" y="2242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30" name="Line 2818"/>
                <p:cNvSpPr>
                  <a:spLocks noChangeShapeType="1"/>
                </p:cNvSpPr>
                <p:nvPr/>
              </p:nvSpPr>
              <p:spPr bwMode="auto">
                <a:xfrm flipV="1">
                  <a:off x="2791" y="2237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31" name="Freeform 2819"/>
                <p:cNvSpPr>
                  <a:spLocks/>
                </p:cNvSpPr>
                <p:nvPr/>
              </p:nvSpPr>
              <p:spPr bwMode="auto">
                <a:xfrm>
                  <a:off x="2791" y="2220"/>
                  <a:ext cx="0" cy="17"/>
                </a:xfrm>
                <a:custGeom>
                  <a:avLst/>
                  <a:gdLst>
                    <a:gd name="T0" fmla="*/ 17 h 17"/>
                    <a:gd name="T1" fmla="*/ 5 h 17"/>
                    <a:gd name="T2" fmla="*/ 0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32" name="Freeform 2820"/>
                <p:cNvSpPr>
                  <a:spLocks/>
                </p:cNvSpPr>
                <p:nvPr/>
              </p:nvSpPr>
              <p:spPr bwMode="auto">
                <a:xfrm>
                  <a:off x="2791" y="2220"/>
                  <a:ext cx="0" cy="11"/>
                </a:xfrm>
                <a:custGeom>
                  <a:avLst/>
                  <a:gdLst>
                    <a:gd name="T0" fmla="*/ 0 h 11"/>
                    <a:gd name="T1" fmla="*/ 5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33" name="Freeform 2821"/>
                <p:cNvSpPr>
                  <a:spLocks/>
                </p:cNvSpPr>
                <p:nvPr/>
              </p:nvSpPr>
              <p:spPr bwMode="auto">
                <a:xfrm>
                  <a:off x="2791" y="2231"/>
                  <a:ext cx="0" cy="22"/>
                </a:xfrm>
                <a:custGeom>
                  <a:avLst/>
                  <a:gdLst>
                    <a:gd name="T0" fmla="*/ 0 h 22"/>
                    <a:gd name="T1" fmla="*/ 11 h 22"/>
                    <a:gd name="T2" fmla="*/ 22 h 2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22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34" name="Freeform 2822"/>
                <p:cNvSpPr>
                  <a:spLocks/>
                </p:cNvSpPr>
                <p:nvPr/>
              </p:nvSpPr>
              <p:spPr bwMode="auto">
                <a:xfrm>
                  <a:off x="2791" y="2231"/>
                  <a:ext cx="5" cy="22"/>
                </a:xfrm>
                <a:custGeom>
                  <a:avLst/>
                  <a:gdLst>
                    <a:gd name="T0" fmla="*/ 0 w 5"/>
                    <a:gd name="T1" fmla="*/ 22 h 22"/>
                    <a:gd name="T2" fmla="*/ 0 w 5"/>
                    <a:gd name="T3" fmla="*/ 17 h 22"/>
                    <a:gd name="T4" fmla="*/ 0 w 5"/>
                    <a:gd name="T5" fmla="*/ 11 h 22"/>
                    <a:gd name="T6" fmla="*/ 5 w 5"/>
                    <a:gd name="T7" fmla="*/ 6 h 22"/>
                    <a:gd name="T8" fmla="*/ 5 w 5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22">
                      <a:moveTo>
                        <a:pt x="0" y="22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5" y="6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35" name="Freeform 2823"/>
                <p:cNvSpPr>
                  <a:spLocks/>
                </p:cNvSpPr>
                <p:nvPr/>
              </p:nvSpPr>
              <p:spPr bwMode="auto">
                <a:xfrm>
                  <a:off x="2796" y="2231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36" name="Line 2824"/>
                <p:cNvSpPr>
                  <a:spLocks noChangeShapeType="1"/>
                </p:cNvSpPr>
                <p:nvPr/>
              </p:nvSpPr>
              <p:spPr bwMode="auto">
                <a:xfrm>
                  <a:off x="2796" y="2237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37" name="Freeform 2825"/>
                <p:cNvSpPr>
                  <a:spLocks/>
                </p:cNvSpPr>
                <p:nvPr/>
              </p:nvSpPr>
              <p:spPr bwMode="auto">
                <a:xfrm>
                  <a:off x="2796" y="2231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38" name="Freeform 2826"/>
                <p:cNvSpPr>
                  <a:spLocks/>
                </p:cNvSpPr>
                <p:nvPr/>
              </p:nvSpPr>
              <p:spPr bwMode="auto">
                <a:xfrm>
                  <a:off x="2796" y="2214"/>
                  <a:ext cx="0" cy="17"/>
                </a:xfrm>
                <a:custGeom>
                  <a:avLst/>
                  <a:gdLst>
                    <a:gd name="T0" fmla="*/ 17 h 17"/>
                    <a:gd name="T1" fmla="*/ 6 h 17"/>
                    <a:gd name="T2" fmla="*/ 0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39" name="Freeform 2827"/>
                <p:cNvSpPr>
                  <a:spLocks/>
                </p:cNvSpPr>
                <p:nvPr/>
              </p:nvSpPr>
              <p:spPr bwMode="auto">
                <a:xfrm>
                  <a:off x="2796" y="2214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40" name="Freeform 2828"/>
                <p:cNvSpPr>
                  <a:spLocks/>
                </p:cNvSpPr>
                <p:nvPr/>
              </p:nvSpPr>
              <p:spPr bwMode="auto">
                <a:xfrm>
                  <a:off x="2796" y="2220"/>
                  <a:ext cx="6" cy="0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41" name="Freeform 2829"/>
                <p:cNvSpPr>
                  <a:spLocks/>
                </p:cNvSpPr>
                <p:nvPr/>
              </p:nvSpPr>
              <p:spPr bwMode="auto">
                <a:xfrm>
                  <a:off x="2802" y="2220"/>
                  <a:ext cx="0" cy="17"/>
                </a:xfrm>
                <a:custGeom>
                  <a:avLst/>
                  <a:gdLst>
                    <a:gd name="T0" fmla="*/ 0 h 17"/>
                    <a:gd name="T1" fmla="*/ 5 h 17"/>
                    <a:gd name="T2" fmla="*/ 17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42" name="Freeform 2830"/>
                <p:cNvSpPr>
                  <a:spLocks/>
                </p:cNvSpPr>
                <p:nvPr/>
              </p:nvSpPr>
              <p:spPr bwMode="auto">
                <a:xfrm>
                  <a:off x="2802" y="2237"/>
                  <a:ext cx="0" cy="16"/>
                </a:xfrm>
                <a:custGeom>
                  <a:avLst/>
                  <a:gdLst>
                    <a:gd name="T0" fmla="*/ 0 h 16"/>
                    <a:gd name="T1" fmla="*/ 11 h 16"/>
                    <a:gd name="T2" fmla="*/ 16 h 1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6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43" name="Freeform 2831"/>
                <p:cNvSpPr>
                  <a:spLocks/>
                </p:cNvSpPr>
                <p:nvPr/>
              </p:nvSpPr>
              <p:spPr bwMode="auto">
                <a:xfrm>
                  <a:off x="2802" y="2231"/>
                  <a:ext cx="0" cy="22"/>
                </a:xfrm>
                <a:custGeom>
                  <a:avLst/>
                  <a:gdLst>
                    <a:gd name="T0" fmla="*/ 22 h 22"/>
                    <a:gd name="T1" fmla="*/ 17 h 22"/>
                    <a:gd name="T2" fmla="*/ 11 h 22"/>
                    <a:gd name="T3" fmla="*/ 6 h 22"/>
                    <a:gd name="T4" fmla="*/ 0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44" name="Freeform 2832"/>
                <p:cNvSpPr>
                  <a:spLocks/>
                </p:cNvSpPr>
                <p:nvPr/>
              </p:nvSpPr>
              <p:spPr bwMode="auto">
                <a:xfrm>
                  <a:off x="2802" y="2231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45" name="Freeform 2833"/>
                <p:cNvSpPr>
                  <a:spLocks/>
                </p:cNvSpPr>
                <p:nvPr/>
              </p:nvSpPr>
              <p:spPr bwMode="auto">
                <a:xfrm>
                  <a:off x="2802" y="2237"/>
                  <a:ext cx="0" cy="16"/>
                </a:xfrm>
                <a:custGeom>
                  <a:avLst/>
                  <a:gdLst>
                    <a:gd name="T0" fmla="*/ 0 h 16"/>
                    <a:gd name="T1" fmla="*/ 5 h 16"/>
                    <a:gd name="T2" fmla="*/ 11 h 16"/>
                    <a:gd name="T3" fmla="*/ 16 h 16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6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46" name="Freeform 2834"/>
                <p:cNvSpPr>
                  <a:spLocks/>
                </p:cNvSpPr>
                <p:nvPr/>
              </p:nvSpPr>
              <p:spPr bwMode="auto">
                <a:xfrm>
                  <a:off x="2802" y="2225"/>
                  <a:ext cx="5" cy="28"/>
                </a:xfrm>
                <a:custGeom>
                  <a:avLst/>
                  <a:gdLst>
                    <a:gd name="T0" fmla="*/ 0 w 5"/>
                    <a:gd name="T1" fmla="*/ 28 h 28"/>
                    <a:gd name="T2" fmla="*/ 0 w 5"/>
                    <a:gd name="T3" fmla="*/ 23 h 28"/>
                    <a:gd name="T4" fmla="*/ 0 w 5"/>
                    <a:gd name="T5" fmla="*/ 17 h 28"/>
                    <a:gd name="T6" fmla="*/ 5 w 5"/>
                    <a:gd name="T7" fmla="*/ 6 h 28"/>
                    <a:gd name="T8" fmla="*/ 5 w 5"/>
                    <a:gd name="T9" fmla="*/ 0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28">
                      <a:moveTo>
                        <a:pt x="0" y="28"/>
                      </a:moveTo>
                      <a:lnTo>
                        <a:pt x="0" y="23"/>
                      </a:lnTo>
                      <a:lnTo>
                        <a:pt x="0" y="17"/>
                      </a:lnTo>
                      <a:lnTo>
                        <a:pt x="5" y="6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47" name="Freeform 2835"/>
                <p:cNvSpPr>
                  <a:spLocks/>
                </p:cNvSpPr>
                <p:nvPr/>
              </p:nvSpPr>
              <p:spPr bwMode="auto">
                <a:xfrm>
                  <a:off x="2807" y="2225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48" name="Line 2836"/>
                <p:cNvSpPr>
                  <a:spLocks noChangeShapeType="1"/>
                </p:cNvSpPr>
                <p:nvPr/>
              </p:nvSpPr>
              <p:spPr bwMode="auto">
                <a:xfrm>
                  <a:off x="2807" y="2231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49" name="Line 2837"/>
                <p:cNvSpPr>
                  <a:spLocks noChangeShapeType="1"/>
                </p:cNvSpPr>
                <p:nvPr/>
              </p:nvSpPr>
              <p:spPr bwMode="auto">
                <a:xfrm flipV="1">
                  <a:off x="2807" y="2225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50" name="Freeform 2838"/>
                <p:cNvSpPr>
                  <a:spLocks/>
                </p:cNvSpPr>
                <p:nvPr/>
              </p:nvSpPr>
              <p:spPr bwMode="auto">
                <a:xfrm>
                  <a:off x="2807" y="2225"/>
                  <a:ext cx="0" cy="23"/>
                </a:xfrm>
                <a:custGeom>
                  <a:avLst/>
                  <a:gdLst>
                    <a:gd name="T0" fmla="*/ 0 h 23"/>
                    <a:gd name="T1" fmla="*/ 6 h 23"/>
                    <a:gd name="T2" fmla="*/ 12 h 23"/>
                    <a:gd name="T3" fmla="*/ 17 h 23"/>
                    <a:gd name="T4" fmla="*/ 23 h 2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7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51" name="Freeform 2839"/>
                <p:cNvSpPr>
                  <a:spLocks/>
                </p:cNvSpPr>
                <p:nvPr/>
              </p:nvSpPr>
              <p:spPr bwMode="auto">
                <a:xfrm>
                  <a:off x="2807" y="2237"/>
                  <a:ext cx="0" cy="11"/>
                </a:xfrm>
                <a:custGeom>
                  <a:avLst/>
                  <a:gdLst>
                    <a:gd name="T0" fmla="*/ 11 h 11"/>
                    <a:gd name="T1" fmla="*/ 5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52" name="Freeform 2840"/>
                <p:cNvSpPr>
                  <a:spLocks/>
                </p:cNvSpPr>
                <p:nvPr/>
              </p:nvSpPr>
              <p:spPr bwMode="auto">
                <a:xfrm>
                  <a:off x="2807" y="2214"/>
                  <a:ext cx="6" cy="23"/>
                </a:xfrm>
                <a:custGeom>
                  <a:avLst/>
                  <a:gdLst>
                    <a:gd name="T0" fmla="*/ 0 w 6"/>
                    <a:gd name="T1" fmla="*/ 23 h 23"/>
                    <a:gd name="T2" fmla="*/ 0 w 6"/>
                    <a:gd name="T3" fmla="*/ 11 h 23"/>
                    <a:gd name="T4" fmla="*/ 6 w 6"/>
                    <a:gd name="T5" fmla="*/ 0 h 2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23">
                      <a:moveTo>
                        <a:pt x="0" y="23"/>
                      </a:moveTo>
                      <a:lnTo>
                        <a:pt x="0" y="11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53" name="Freeform 2841"/>
                <p:cNvSpPr>
                  <a:spLocks/>
                </p:cNvSpPr>
                <p:nvPr/>
              </p:nvSpPr>
              <p:spPr bwMode="auto">
                <a:xfrm>
                  <a:off x="2813" y="2214"/>
                  <a:ext cx="0" cy="23"/>
                </a:xfrm>
                <a:custGeom>
                  <a:avLst/>
                  <a:gdLst>
                    <a:gd name="T0" fmla="*/ 0 h 23"/>
                    <a:gd name="T1" fmla="*/ 6 h 23"/>
                    <a:gd name="T2" fmla="*/ 11 h 23"/>
                    <a:gd name="T3" fmla="*/ 17 h 23"/>
                    <a:gd name="T4" fmla="*/ 23 h 2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54" name="Freeform 2842"/>
                <p:cNvSpPr>
                  <a:spLocks/>
                </p:cNvSpPr>
                <p:nvPr/>
              </p:nvSpPr>
              <p:spPr bwMode="auto">
                <a:xfrm>
                  <a:off x="2813" y="2209"/>
                  <a:ext cx="0" cy="28"/>
                </a:xfrm>
                <a:custGeom>
                  <a:avLst/>
                  <a:gdLst>
                    <a:gd name="T0" fmla="*/ 28 h 28"/>
                    <a:gd name="T1" fmla="*/ 22 h 28"/>
                    <a:gd name="T2" fmla="*/ 16 h 28"/>
                    <a:gd name="T3" fmla="*/ 5 h 28"/>
                    <a:gd name="T4" fmla="*/ 0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28"/>
                      </a:moveTo>
                      <a:lnTo>
                        <a:pt x="0" y="22"/>
                      </a:lnTo>
                      <a:lnTo>
                        <a:pt x="0" y="16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55" name="Freeform 2843"/>
                <p:cNvSpPr>
                  <a:spLocks/>
                </p:cNvSpPr>
                <p:nvPr/>
              </p:nvSpPr>
              <p:spPr bwMode="auto">
                <a:xfrm>
                  <a:off x="2813" y="2209"/>
                  <a:ext cx="0" cy="11"/>
                </a:xfrm>
                <a:custGeom>
                  <a:avLst/>
                  <a:gdLst>
                    <a:gd name="T0" fmla="*/ 0 h 11"/>
                    <a:gd name="T1" fmla="*/ 0 h 11"/>
                    <a:gd name="T2" fmla="*/ 5 h 11"/>
                    <a:gd name="T3" fmla="*/ 11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56" name="Freeform 2844"/>
                <p:cNvSpPr>
                  <a:spLocks/>
                </p:cNvSpPr>
                <p:nvPr/>
              </p:nvSpPr>
              <p:spPr bwMode="auto">
                <a:xfrm>
                  <a:off x="2813" y="2220"/>
                  <a:ext cx="0" cy="17"/>
                </a:xfrm>
                <a:custGeom>
                  <a:avLst/>
                  <a:gdLst>
                    <a:gd name="T0" fmla="*/ 0 h 17"/>
                    <a:gd name="T1" fmla="*/ 11 h 17"/>
                    <a:gd name="T2" fmla="*/ 17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57" name="Freeform 2845"/>
                <p:cNvSpPr>
                  <a:spLocks/>
                </p:cNvSpPr>
                <p:nvPr/>
              </p:nvSpPr>
              <p:spPr bwMode="auto">
                <a:xfrm>
                  <a:off x="2813" y="2220"/>
                  <a:ext cx="0" cy="17"/>
                </a:xfrm>
                <a:custGeom>
                  <a:avLst/>
                  <a:gdLst>
                    <a:gd name="T0" fmla="*/ 17 h 17"/>
                    <a:gd name="T1" fmla="*/ 17 h 17"/>
                    <a:gd name="T2" fmla="*/ 5 h 17"/>
                    <a:gd name="T3" fmla="*/ 0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58" name="Freeform 2846"/>
                <p:cNvSpPr>
                  <a:spLocks/>
                </p:cNvSpPr>
                <p:nvPr/>
              </p:nvSpPr>
              <p:spPr bwMode="auto">
                <a:xfrm>
                  <a:off x="2813" y="2220"/>
                  <a:ext cx="6" cy="17"/>
                </a:xfrm>
                <a:custGeom>
                  <a:avLst/>
                  <a:gdLst>
                    <a:gd name="T0" fmla="*/ 0 w 6"/>
                    <a:gd name="T1" fmla="*/ 0 h 17"/>
                    <a:gd name="T2" fmla="*/ 0 w 6"/>
                    <a:gd name="T3" fmla="*/ 0 h 17"/>
                    <a:gd name="T4" fmla="*/ 0 w 6"/>
                    <a:gd name="T5" fmla="*/ 5 h 17"/>
                    <a:gd name="T6" fmla="*/ 6 w 6"/>
                    <a:gd name="T7" fmla="*/ 11 h 17"/>
                    <a:gd name="T8" fmla="*/ 6 w 6"/>
                    <a:gd name="T9" fmla="*/ 17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6" y="11"/>
                      </a:lnTo>
                      <a:lnTo>
                        <a:pt x="6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59" name="Freeform 2847"/>
                <p:cNvSpPr>
                  <a:spLocks/>
                </p:cNvSpPr>
                <p:nvPr/>
              </p:nvSpPr>
              <p:spPr bwMode="auto">
                <a:xfrm>
                  <a:off x="2819" y="2231"/>
                  <a:ext cx="0" cy="6"/>
                </a:xfrm>
                <a:custGeom>
                  <a:avLst/>
                  <a:gdLst>
                    <a:gd name="T0" fmla="*/ 6 h 6"/>
                    <a:gd name="T1" fmla="*/ 6 h 6"/>
                    <a:gd name="T2" fmla="*/ 0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60" name="Line 2848"/>
                <p:cNvSpPr>
                  <a:spLocks noChangeShapeType="1"/>
                </p:cNvSpPr>
                <p:nvPr/>
              </p:nvSpPr>
              <p:spPr bwMode="auto">
                <a:xfrm flipV="1">
                  <a:off x="2819" y="2225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61" name="Line 2849"/>
                <p:cNvSpPr>
                  <a:spLocks noChangeShapeType="1"/>
                </p:cNvSpPr>
                <p:nvPr/>
              </p:nvSpPr>
              <p:spPr bwMode="auto">
                <a:xfrm>
                  <a:off x="2819" y="2225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62" name="Line 2850"/>
                <p:cNvSpPr>
                  <a:spLocks noChangeShapeType="1"/>
                </p:cNvSpPr>
                <p:nvPr/>
              </p:nvSpPr>
              <p:spPr bwMode="auto">
                <a:xfrm>
                  <a:off x="2819" y="2225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63" name="Line 2851"/>
                <p:cNvSpPr>
                  <a:spLocks noChangeShapeType="1"/>
                </p:cNvSpPr>
                <p:nvPr/>
              </p:nvSpPr>
              <p:spPr bwMode="auto">
                <a:xfrm>
                  <a:off x="2819" y="2231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64" name="Freeform 2852"/>
                <p:cNvSpPr>
                  <a:spLocks/>
                </p:cNvSpPr>
                <p:nvPr/>
              </p:nvSpPr>
              <p:spPr bwMode="auto">
                <a:xfrm>
                  <a:off x="2819" y="2220"/>
                  <a:ext cx="5" cy="17"/>
                </a:xfrm>
                <a:custGeom>
                  <a:avLst/>
                  <a:gdLst>
                    <a:gd name="T0" fmla="*/ 0 w 5"/>
                    <a:gd name="T1" fmla="*/ 17 h 17"/>
                    <a:gd name="T2" fmla="*/ 0 w 5"/>
                    <a:gd name="T3" fmla="*/ 11 h 17"/>
                    <a:gd name="T4" fmla="*/ 0 w 5"/>
                    <a:gd name="T5" fmla="*/ 5 h 17"/>
                    <a:gd name="T6" fmla="*/ 5 w 5"/>
                    <a:gd name="T7" fmla="*/ 0 h 1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" h="17">
                      <a:moveTo>
                        <a:pt x="0" y="17"/>
                      </a:move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65" name="Freeform 2853"/>
                <p:cNvSpPr>
                  <a:spLocks/>
                </p:cNvSpPr>
                <p:nvPr/>
              </p:nvSpPr>
              <p:spPr bwMode="auto">
                <a:xfrm>
                  <a:off x="2824" y="2220"/>
                  <a:ext cx="0" cy="17"/>
                </a:xfrm>
                <a:custGeom>
                  <a:avLst/>
                  <a:gdLst>
                    <a:gd name="T0" fmla="*/ 0 h 17"/>
                    <a:gd name="T1" fmla="*/ 5 h 17"/>
                    <a:gd name="T2" fmla="*/ 17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66" name="Freeform 2854"/>
                <p:cNvSpPr>
                  <a:spLocks/>
                </p:cNvSpPr>
                <p:nvPr/>
              </p:nvSpPr>
              <p:spPr bwMode="auto">
                <a:xfrm>
                  <a:off x="2824" y="2237"/>
                  <a:ext cx="0" cy="27"/>
                </a:xfrm>
                <a:custGeom>
                  <a:avLst/>
                  <a:gdLst>
                    <a:gd name="T0" fmla="*/ 0 h 27"/>
                    <a:gd name="T1" fmla="*/ 5 h 27"/>
                    <a:gd name="T2" fmla="*/ 16 h 27"/>
                    <a:gd name="T3" fmla="*/ 27 h 2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27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6"/>
                      </a:lnTo>
                      <a:lnTo>
                        <a:pt x="0" y="2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67" name="Freeform 2855"/>
                <p:cNvSpPr>
                  <a:spLocks/>
                </p:cNvSpPr>
                <p:nvPr/>
              </p:nvSpPr>
              <p:spPr bwMode="auto">
                <a:xfrm>
                  <a:off x="2824" y="2220"/>
                  <a:ext cx="0" cy="44"/>
                </a:xfrm>
                <a:custGeom>
                  <a:avLst/>
                  <a:gdLst>
                    <a:gd name="T0" fmla="*/ 44 h 44"/>
                    <a:gd name="T1" fmla="*/ 39 h 44"/>
                    <a:gd name="T2" fmla="*/ 22 h 44"/>
                    <a:gd name="T3" fmla="*/ 11 h 44"/>
                    <a:gd name="T4" fmla="*/ 0 h 44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44">
                      <a:moveTo>
                        <a:pt x="0" y="44"/>
                      </a:moveTo>
                      <a:lnTo>
                        <a:pt x="0" y="39"/>
                      </a:ln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68" name="Freeform 2856"/>
                <p:cNvSpPr>
                  <a:spLocks/>
                </p:cNvSpPr>
                <p:nvPr/>
              </p:nvSpPr>
              <p:spPr bwMode="auto">
                <a:xfrm>
                  <a:off x="2824" y="2220"/>
                  <a:ext cx="0" cy="11"/>
                </a:xfrm>
                <a:custGeom>
                  <a:avLst/>
                  <a:gdLst>
                    <a:gd name="T0" fmla="*/ 0 h 11"/>
                    <a:gd name="T1" fmla="*/ 0 h 11"/>
                    <a:gd name="T2" fmla="*/ 5 h 11"/>
                    <a:gd name="T3" fmla="*/ 11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69" name="Line 2857"/>
                <p:cNvSpPr>
                  <a:spLocks noChangeShapeType="1"/>
                </p:cNvSpPr>
                <p:nvPr/>
              </p:nvSpPr>
              <p:spPr bwMode="auto">
                <a:xfrm>
                  <a:off x="2824" y="2231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70" name="Freeform 2858"/>
                <p:cNvSpPr>
                  <a:spLocks/>
                </p:cNvSpPr>
                <p:nvPr/>
              </p:nvSpPr>
              <p:spPr bwMode="auto">
                <a:xfrm>
                  <a:off x="2824" y="2231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71" name="Line 2859"/>
                <p:cNvSpPr>
                  <a:spLocks noChangeShapeType="1"/>
                </p:cNvSpPr>
                <p:nvPr/>
              </p:nvSpPr>
              <p:spPr bwMode="auto">
                <a:xfrm>
                  <a:off x="2830" y="2237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72" name="Freeform 2860"/>
                <p:cNvSpPr>
                  <a:spLocks/>
                </p:cNvSpPr>
                <p:nvPr/>
              </p:nvSpPr>
              <p:spPr bwMode="auto">
                <a:xfrm>
                  <a:off x="2830" y="2192"/>
                  <a:ext cx="0" cy="50"/>
                </a:xfrm>
                <a:custGeom>
                  <a:avLst/>
                  <a:gdLst>
                    <a:gd name="T0" fmla="*/ 50 h 50"/>
                    <a:gd name="T1" fmla="*/ 39 h 50"/>
                    <a:gd name="T2" fmla="*/ 22 h 50"/>
                    <a:gd name="T3" fmla="*/ 6 h 50"/>
                    <a:gd name="T4" fmla="*/ 0 h 50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50">
                      <a:moveTo>
                        <a:pt x="0" y="50"/>
                      </a:moveTo>
                      <a:lnTo>
                        <a:pt x="0" y="39"/>
                      </a:lnTo>
                      <a:lnTo>
                        <a:pt x="0" y="22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73" name="Freeform 2861"/>
                <p:cNvSpPr>
                  <a:spLocks/>
                </p:cNvSpPr>
                <p:nvPr/>
              </p:nvSpPr>
              <p:spPr bwMode="auto">
                <a:xfrm>
                  <a:off x="2830" y="2192"/>
                  <a:ext cx="0" cy="28"/>
                </a:xfrm>
                <a:custGeom>
                  <a:avLst/>
                  <a:gdLst>
                    <a:gd name="T0" fmla="*/ 0 h 28"/>
                    <a:gd name="T1" fmla="*/ 0 h 28"/>
                    <a:gd name="T2" fmla="*/ 11 h 28"/>
                    <a:gd name="T3" fmla="*/ 22 h 28"/>
                    <a:gd name="T4" fmla="*/ 28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0" y="22"/>
                      </a:lnTo>
                      <a:lnTo>
                        <a:pt x="0" y="28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74" name="Freeform 2862"/>
                <p:cNvSpPr>
                  <a:spLocks/>
                </p:cNvSpPr>
                <p:nvPr/>
              </p:nvSpPr>
              <p:spPr bwMode="auto">
                <a:xfrm>
                  <a:off x="2830" y="2203"/>
                  <a:ext cx="0" cy="17"/>
                </a:xfrm>
                <a:custGeom>
                  <a:avLst/>
                  <a:gdLst>
                    <a:gd name="T0" fmla="*/ 17 h 17"/>
                    <a:gd name="T1" fmla="*/ 17 h 17"/>
                    <a:gd name="T2" fmla="*/ 11 h 17"/>
                    <a:gd name="T3" fmla="*/ 6 h 17"/>
                    <a:gd name="T4" fmla="*/ 0 h 1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75" name="Freeform 2863"/>
                <p:cNvSpPr>
                  <a:spLocks/>
                </p:cNvSpPr>
                <p:nvPr/>
              </p:nvSpPr>
              <p:spPr bwMode="auto">
                <a:xfrm>
                  <a:off x="2830" y="2203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76" name="Freeform 2864"/>
                <p:cNvSpPr>
                  <a:spLocks/>
                </p:cNvSpPr>
                <p:nvPr/>
              </p:nvSpPr>
              <p:spPr bwMode="auto">
                <a:xfrm>
                  <a:off x="2830" y="2209"/>
                  <a:ext cx="5" cy="5"/>
                </a:xfrm>
                <a:custGeom>
                  <a:avLst/>
                  <a:gdLst>
                    <a:gd name="T0" fmla="*/ 0 w 5"/>
                    <a:gd name="T1" fmla="*/ 0 h 5"/>
                    <a:gd name="T2" fmla="*/ 0 w 5"/>
                    <a:gd name="T3" fmla="*/ 0 h 5"/>
                    <a:gd name="T4" fmla="*/ 5 w 5"/>
                    <a:gd name="T5" fmla="*/ 5 h 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77" name="Line 2865"/>
                <p:cNvSpPr>
                  <a:spLocks noChangeShapeType="1"/>
                </p:cNvSpPr>
                <p:nvPr/>
              </p:nvSpPr>
              <p:spPr bwMode="auto">
                <a:xfrm>
                  <a:off x="2835" y="2214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78" name="Freeform 2866"/>
                <p:cNvSpPr>
                  <a:spLocks/>
                </p:cNvSpPr>
                <p:nvPr/>
              </p:nvSpPr>
              <p:spPr bwMode="auto">
                <a:xfrm>
                  <a:off x="2835" y="2203"/>
                  <a:ext cx="0" cy="17"/>
                </a:xfrm>
                <a:custGeom>
                  <a:avLst/>
                  <a:gdLst>
                    <a:gd name="T0" fmla="*/ 17 h 17"/>
                    <a:gd name="T1" fmla="*/ 11 h 17"/>
                    <a:gd name="T2" fmla="*/ 0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79" name="Freeform 2867"/>
                <p:cNvSpPr>
                  <a:spLocks/>
                </p:cNvSpPr>
                <p:nvPr/>
              </p:nvSpPr>
              <p:spPr bwMode="auto">
                <a:xfrm>
                  <a:off x="2835" y="2170"/>
                  <a:ext cx="0" cy="33"/>
                </a:xfrm>
                <a:custGeom>
                  <a:avLst/>
                  <a:gdLst>
                    <a:gd name="T0" fmla="*/ 33 h 33"/>
                    <a:gd name="T1" fmla="*/ 28 h 33"/>
                    <a:gd name="T2" fmla="*/ 17 h 33"/>
                    <a:gd name="T3" fmla="*/ 5 h 33"/>
                    <a:gd name="T4" fmla="*/ 0 h 3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33">
                      <a:moveTo>
                        <a:pt x="0" y="33"/>
                      </a:moveTo>
                      <a:lnTo>
                        <a:pt x="0" y="28"/>
                      </a:lnTo>
                      <a:lnTo>
                        <a:pt x="0" y="17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80" name="Freeform 2868"/>
                <p:cNvSpPr>
                  <a:spLocks/>
                </p:cNvSpPr>
                <p:nvPr/>
              </p:nvSpPr>
              <p:spPr bwMode="auto">
                <a:xfrm>
                  <a:off x="2835" y="2170"/>
                  <a:ext cx="0" cy="11"/>
                </a:xfrm>
                <a:custGeom>
                  <a:avLst/>
                  <a:gdLst>
                    <a:gd name="T0" fmla="*/ 0 h 11"/>
                    <a:gd name="T1" fmla="*/ 0 h 11"/>
                    <a:gd name="T2" fmla="*/ 5 h 11"/>
                    <a:gd name="T3" fmla="*/ 11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81" name="Freeform 2869"/>
                <p:cNvSpPr>
                  <a:spLocks/>
                </p:cNvSpPr>
                <p:nvPr/>
              </p:nvSpPr>
              <p:spPr bwMode="auto">
                <a:xfrm>
                  <a:off x="2835" y="2142"/>
                  <a:ext cx="0" cy="39"/>
                </a:xfrm>
                <a:custGeom>
                  <a:avLst/>
                  <a:gdLst>
                    <a:gd name="T0" fmla="*/ 39 h 39"/>
                    <a:gd name="T1" fmla="*/ 33 h 39"/>
                    <a:gd name="T2" fmla="*/ 22 h 39"/>
                    <a:gd name="T3" fmla="*/ 11 h 39"/>
                    <a:gd name="T4" fmla="*/ 0 h 39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39">
                      <a:moveTo>
                        <a:pt x="0" y="39"/>
                      </a:moveTo>
                      <a:lnTo>
                        <a:pt x="0" y="33"/>
                      </a:ln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82" name="Freeform 2870"/>
                <p:cNvSpPr>
                  <a:spLocks/>
                </p:cNvSpPr>
                <p:nvPr/>
              </p:nvSpPr>
              <p:spPr bwMode="auto">
                <a:xfrm>
                  <a:off x="2835" y="2120"/>
                  <a:ext cx="6" cy="22"/>
                </a:xfrm>
                <a:custGeom>
                  <a:avLst/>
                  <a:gdLst>
                    <a:gd name="T0" fmla="*/ 0 w 6"/>
                    <a:gd name="T1" fmla="*/ 22 h 22"/>
                    <a:gd name="T2" fmla="*/ 0 w 6"/>
                    <a:gd name="T3" fmla="*/ 5 h 22"/>
                    <a:gd name="T4" fmla="*/ 6 w 6"/>
                    <a:gd name="T5" fmla="*/ 0 h 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22">
                      <a:moveTo>
                        <a:pt x="0" y="22"/>
                      </a:moveTo>
                      <a:lnTo>
                        <a:pt x="0" y="5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83" name="Freeform 2871"/>
                <p:cNvSpPr>
                  <a:spLocks/>
                </p:cNvSpPr>
                <p:nvPr/>
              </p:nvSpPr>
              <p:spPr bwMode="auto">
                <a:xfrm>
                  <a:off x="2841" y="2120"/>
                  <a:ext cx="0" cy="17"/>
                </a:xfrm>
                <a:custGeom>
                  <a:avLst/>
                  <a:gdLst>
                    <a:gd name="T0" fmla="*/ 0 h 17"/>
                    <a:gd name="T1" fmla="*/ 0 h 17"/>
                    <a:gd name="T2" fmla="*/ 5 h 17"/>
                    <a:gd name="T3" fmla="*/ 17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84" name="Line 2872"/>
                <p:cNvSpPr>
                  <a:spLocks noChangeShapeType="1"/>
                </p:cNvSpPr>
                <p:nvPr/>
              </p:nvSpPr>
              <p:spPr bwMode="auto">
                <a:xfrm>
                  <a:off x="2841" y="2137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85" name="Line 2873"/>
                <p:cNvSpPr>
                  <a:spLocks noChangeShapeType="1"/>
                </p:cNvSpPr>
                <p:nvPr/>
              </p:nvSpPr>
              <p:spPr bwMode="auto">
                <a:xfrm>
                  <a:off x="2841" y="2142"/>
                  <a:ext cx="0" cy="1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86" name="Freeform 2874"/>
                <p:cNvSpPr>
                  <a:spLocks/>
                </p:cNvSpPr>
                <p:nvPr/>
              </p:nvSpPr>
              <p:spPr bwMode="auto">
                <a:xfrm>
                  <a:off x="2841" y="2153"/>
                  <a:ext cx="0" cy="45"/>
                </a:xfrm>
                <a:custGeom>
                  <a:avLst/>
                  <a:gdLst>
                    <a:gd name="T0" fmla="*/ 0 h 45"/>
                    <a:gd name="T1" fmla="*/ 11 h 45"/>
                    <a:gd name="T2" fmla="*/ 22 h 45"/>
                    <a:gd name="T3" fmla="*/ 39 h 45"/>
                    <a:gd name="T4" fmla="*/ 45 h 45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45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22"/>
                      </a:lnTo>
                      <a:lnTo>
                        <a:pt x="0" y="39"/>
                      </a:lnTo>
                      <a:lnTo>
                        <a:pt x="0" y="4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87" name="Freeform 2875"/>
                <p:cNvSpPr>
                  <a:spLocks/>
                </p:cNvSpPr>
                <p:nvPr/>
              </p:nvSpPr>
              <p:spPr bwMode="auto">
                <a:xfrm>
                  <a:off x="2841" y="2187"/>
                  <a:ext cx="0" cy="11"/>
                </a:xfrm>
                <a:custGeom>
                  <a:avLst/>
                  <a:gdLst>
                    <a:gd name="T0" fmla="*/ 11 h 11"/>
                    <a:gd name="T1" fmla="*/ 11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88" name="Freeform 2876"/>
                <p:cNvSpPr>
                  <a:spLocks/>
                </p:cNvSpPr>
                <p:nvPr/>
              </p:nvSpPr>
              <p:spPr bwMode="auto">
                <a:xfrm>
                  <a:off x="2841" y="2181"/>
                  <a:ext cx="5" cy="6"/>
                </a:xfrm>
                <a:custGeom>
                  <a:avLst/>
                  <a:gdLst>
                    <a:gd name="T0" fmla="*/ 0 w 5"/>
                    <a:gd name="T1" fmla="*/ 6 h 6"/>
                    <a:gd name="T2" fmla="*/ 0 w 5"/>
                    <a:gd name="T3" fmla="*/ 0 h 6"/>
                    <a:gd name="T4" fmla="*/ 5 w 5"/>
                    <a:gd name="T5" fmla="*/ 0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89" name="Freeform 2877"/>
                <p:cNvSpPr>
                  <a:spLocks/>
                </p:cNvSpPr>
                <p:nvPr/>
              </p:nvSpPr>
              <p:spPr bwMode="auto">
                <a:xfrm>
                  <a:off x="2846" y="2181"/>
                  <a:ext cx="0" cy="17"/>
                </a:xfrm>
                <a:custGeom>
                  <a:avLst/>
                  <a:gdLst>
                    <a:gd name="T0" fmla="*/ 0 h 17"/>
                    <a:gd name="T1" fmla="*/ 6 h 17"/>
                    <a:gd name="T2" fmla="*/ 17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90" name="Line 2878"/>
                <p:cNvSpPr>
                  <a:spLocks noChangeShapeType="1"/>
                </p:cNvSpPr>
                <p:nvPr/>
              </p:nvSpPr>
              <p:spPr bwMode="auto">
                <a:xfrm>
                  <a:off x="2846" y="2198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91" name="Freeform 2879"/>
                <p:cNvSpPr>
                  <a:spLocks/>
                </p:cNvSpPr>
                <p:nvPr/>
              </p:nvSpPr>
              <p:spPr bwMode="auto">
                <a:xfrm>
                  <a:off x="2846" y="2170"/>
                  <a:ext cx="0" cy="28"/>
                </a:xfrm>
                <a:custGeom>
                  <a:avLst/>
                  <a:gdLst>
                    <a:gd name="T0" fmla="*/ 28 h 28"/>
                    <a:gd name="T1" fmla="*/ 22 h 28"/>
                    <a:gd name="T2" fmla="*/ 11 h 28"/>
                    <a:gd name="T3" fmla="*/ 5 h 28"/>
                    <a:gd name="T4" fmla="*/ 0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28"/>
                      </a:move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92" name="Freeform 2880"/>
                <p:cNvSpPr>
                  <a:spLocks/>
                </p:cNvSpPr>
                <p:nvPr/>
              </p:nvSpPr>
              <p:spPr bwMode="auto">
                <a:xfrm>
                  <a:off x="2846" y="2170"/>
                  <a:ext cx="0" cy="17"/>
                </a:xfrm>
                <a:custGeom>
                  <a:avLst/>
                  <a:gdLst>
                    <a:gd name="T0" fmla="*/ 0 h 17"/>
                    <a:gd name="T1" fmla="*/ 0 h 17"/>
                    <a:gd name="T2" fmla="*/ 5 h 17"/>
                    <a:gd name="T3" fmla="*/ 11 h 17"/>
                    <a:gd name="T4" fmla="*/ 17 h 1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93" name="Freeform 2881"/>
                <p:cNvSpPr>
                  <a:spLocks/>
                </p:cNvSpPr>
                <p:nvPr/>
              </p:nvSpPr>
              <p:spPr bwMode="auto">
                <a:xfrm>
                  <a:off x="2846" y="2181"/>
                  <a:ext cx="0" cy="6"/>
                </a:xfrm>
                <a:custGeom>
                  <a:avLst/>
                  <a:gdLst>
                    <a:gd name="T0" fmla="*/ 6 h 6"/>
                    <a:gd name="T1" fmla="*/ 6 h 6"/>
                    <a:gd name="T2" fmla="*/ 0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94" name="Freeform 2882"/>
                <p:cNvSpPr>
                  <a:spLocks/>
                </p:cNvSpPr>
                <p:nvPr/>
              </p:nvSpPr>
              <p:spPr bwMode="auto">
                <a:xfrm>
                  <a:off x="2846" y="2175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0 h 6"/>
                    <a:gd name="T4" fmla="*/ 6 w 6"/>
                    <a:gd name="T5" fmla="*/ 0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95" name="Freeform 2883"/>
                <p:cNvSpPr>
                  <a:spLocks/>
                </p:cNvSpPr>
                <p:nvPr/>
              </p:nvSpPr>
              <p:spPr bwMode="auto">
                <a:xfrm>
                  <a:off x="2852" y="2175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96" name="Line 2884"/>
                <p:cNvSpPr>
                  <a:spLocks noChangeShapeType="1"/>
                </p:cNvSpPr>
                <p:nvPr/>
              </p:nvSpPr>
              <p:spPr bwMode="auto">
                <a:xfrm flipV="1">
                  <a:off x="2852" y="2175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97" name="Freeform 2885"/>
                <p:cNvSpPr>
                  <a:spLocks/>
                </p:cNvSpPr>
                <p:nvPr/>
              </p:nvSpPr>
              <p:spPr bwMode="auto">
                <a:xfrm>
                  <a:off x="2852" y="2175"/>
                  <a:ext cx="0" cy="17"/>
                </a:xfrm>
                <a:custGeom>
                  <a:avLst/>
                  <a:gdLst>
                    <a:gd name="T0" fmla="*/ 0 h 17"/>
                    <a:gd name="T1" fmla="*/ 6 h 17"/>
                    <a:gd name="T2" fmla="*/ 17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98" name="Line 2886"/>
                <p:cNvSpPr>
                  <a:spLocks noChangeShapeType="1"/>
                </p:cNvSpPr>
                <p:nvPr/>
              </p:nvSpPr>
              <p:spPr bwMode="auto">
                <a:xfrm>
                  <a:off x="2852" y="2192"/>
                  <a:ext cx="0" cy="1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99" name="Line 2887"/>
                <p:cNvSpPr>
                  <a:spLocks noChangeShapeType="1"/>
                </p:cNvSpPr>
                <p:nvPr/>
              </p:nvSpPr>
              <p:spPr bwMode="auto">
                <a:xfrm>
                  <a:off x="2852" y="2203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00" name="Freeform 2888"/>
                <p:cNvSpPr>
                  <a:spLocks/>
                </p:cNvSpPr>
                <p:nvPr/>
              </p:nvSpPr>
              <p:spPr bwMode="auto">
                <a:xfrm>
                  <a:off x="2852" y="2187"/>
                  <a:ext cx="5" cy="22"/>
                </a:xfrm>
                <a:custGeom>
                  <a:avLst/>
                  <a:gdLst>
                    <a:gd name="T0" fmla="*/ 0 w 5"/>
                    <a:gd name="T1" fmla="*/ 22 h 22"/>
                    <a:gd name="T2" fmla="*/ 0 w 5"/>
                    <a:gd name="T3" fmla="*/ 16 h 22"/>
                    <a:gd name="T4" fmla="*/ 0 w 5"/>
                    <a:gd name="T5" fmla="*/ 11 h 22"/>
                    <a:gd name="T6" fmla="*/ 5 w 5"/>
                    <a:gd name="T7" fmla="*/ 5 h 22"/>
                    <a:gd name="T8" fmla="*/ 5 w 5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22">
                      <a:moveTo>
                        <a:pt x="0" y="22"/>
                      </a:move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5" y="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01" name="Freeform 2889"/>
                <p:cNvSpPr>
                  <a:spLocks/>
                </p:cNvSpPr>
                <p:nvPr/>
              </p:nvSpPr>
              <p:spPr bwMode="auto">
                <a:xfrm>
                  <a:off x="2857" y="2187"/>
                  <a:ext cx="0" cy="11"/>
                </a:xfrm>
                <a:custGeom>
                  <a:avLst/>
                  <a:gdLst>
                    <a:gd name="T0" fmla="*/ 0 h 11"/>
                    <a:gd name="T1" fmla="*/ 0 h 11"/>
                    <a:gd name="T2" fmla="*/ 5 h 11"/>
                    <a:gd name="T3" fmla="*/ 11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02" name="Line 2890"/>
                <p:cNvSpPr>
                  <a:spLocks noChangeShapeType="1"/>
                </p:cNvSpPr>
                <p:nvPr/>
              </p:nvSpPr>
              <p:spPr bwMode="auto">
                <a:xfrm flipV="1">
                  <a:off x="2857" y="2192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03" name="Freeform 2891"/>
                <p:cNvSpPr>
                  <a:spLocks/>
                </p:cNvSpPr>
                <p:nvPr/>
              </p:nvSpPr>
              <p:spPr bwMode="auto">
                <a:xfrm>
                  <a:off x="2857" y="2192"/>
                  <a:ext cx="0" cy="22"/>
                </a:xfrm>
                <a:custGeom>
                  <a:avLst/>
                  <a:gdLst>
                    <a:gd name="T0" fmla="*/ 0 h 22"/>
                    <a:gd name="T1" fmla="*/ 6 h 22"/>
                    <a:gd name="T2" fmla="*/ 11 h 22"/>
                    <a:gd name="T3" fmla="*/ 22 h 22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2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04" name="Line 2892"/>
                <p:cNvSpPr>
                  <a:spLocks noChangeShapeType="1"/>
                </p:cNvSpPr>
                <p:nvPr/>
              </p:nvSpPr>
              <p:spPr bwMode="auto">
                <a:xfrm>
                  <a:off x="2857" y="2214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05" name="Freeform 2893"/>
                <p:cNvSpPr>
                  <a:spLocks/>
                </p:cNvSpPr>
                <p:nvPr/>
              </p:nvSpPr>
              <p:spPr bwMode="auto">
                <a:xfrm>
                  <a:off x="2857" y="2209"/>
                  <a:ext cx="0" cy="11"/>
                </a:xfrm>
                <a:custGeom>
                  <a:avLst/>
                  <a:gdLst>
                    <a:gd name="T0" fmla="*/ 11 h 11"/>
                    <a:gd name="T1" fmla="*/ 5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06" name="Freeform 2894"/>
                <p:cNvSpPr>
                  <a:spLocks/>
                </p:cNvSpPr>
                <p:nvPr/>
              </p:nvSpPr>
              <p:spPr bwMode="auto">
                <a:xfrm>
                  <a:off x="2857" y="2209"/>
                  <a:ext cx="6" cy="5"/>
                </a:xfrm>
                <a:custGeom>
                  <a:avLst/>
                  <a:gdLst>
                    <a:gd name="T0" fmla="*/ 0 w 6"/>
                    <a:gd name="T1" fmla="*/ 0 h 5"/>
                    <a:gd name="T2" fmla="*/ 0 w 6"/>
                    <a:gd name="T3" fmla="*/ 0 h 5"/>
                    <a:gd name="T4" fmla="*/ 6 w 6"/>
                    <a:gd name="T5" fmla="*/ 5 h 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07" name="Line 2895"/>
                <p:cNvSpPr>
                  <a:spLocks noChangeShapeType="1"/>
                </p:cNvSpPr>
                <p:nvPr/>
              </p:nvSpPr>
              <p:spPr bwMode="auto">
                <a:xfrm>
                  <a:off x="2863" y="2214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08" name="Line 2896"/>
                <p:cNvSpPr>
                  <a:spLocks noChangeShapeType="1"/>
                </p:cNvSpPr>
                <p:nvPr/>
              </p:nvSpPr>
              <p:spPr bwMode="auto">
                <a:xfrm>
                  <a:off x="2863" y="2214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09" name="Line 2897"/>
                <p:cNvSpPr>
                  <a:spLocks noChangeShapeType="1"/>
                </p:cNvSpPr>
                <p:nvPr/>
              </p:nvSpPr>
              <p:spPr bwMode="auto">
                <a:xfrm>
                  <a:off x="2863" y="2220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10" name="Freeform 2898"/>
                <p:cNvSpPr>
                  <a:spLocks/>
                </p:cNvSpPr>
                <p:nvPr/>
              </p:nvSpPr>
              <p:spPr bwMode="auto">
                <a:xfrm>
                  <a:off x="2863" y="2214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11" name="Freeform 2899"/>
                <p:cNvSpPr>
                  <a:spLocks/>
                </p:cNvSpPr>
                <p:nvPr/>
              </p:nvSpPr>
              <p:spPr bwMode="auto">
                <a:xfrm>
                  <a:off x="2863" y="2214"/>
                  <a:ext cx="0" cy="17"/>
                </a:xfrm>
                <a:custGeom>
                  <a:avLst/>
                  <a:gdLst>
                    <a:gd name="T0" fmla="*/ 0 h 17"/>
                    <a:gd name="T1" fmla="*/ 6 h 17"/>
                    <a:gd name="T2" fmla="*/ 11 h 17"/>
                    <a:gd name="T3" fmla="*/ 17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12" name="Freeform 2900"/>
                <p:cNvSpPr>
                  <a:spLocks/>
                </p:cNvSpPr>
                <p:nvPr/>
              </p:nvSpPr>
              <p:spPr bwMode="auto">
                <a:xfrm>
                  <a:off x="2863" y="2209"/>
                  <a:ext cx="6" cy="22"/>
                </a:xfrm>
                <a:custGeom>
                  <a:avLst/>
                  <a:gdLst>
                    <a:gd name="T0" fmla="*/ 0 w 6"/>
                    <a:gd name="T1" fmla="*/ 22 h 22"/>
                    <a:gd name="T2" fmla="*/ 0 w 6"/>
                    <a:gd name="T3" fmla="*/ 16 h 22"/>
                    <a:gd name="T4" fmla="*/ 0 w 6"/>
                    <a:gd name="T5" fmla="*/ 11 h 22"/>
                    <a:gd name="T6" fmla="*/ 6 w 6"/>
                    <a:gd name="T7" fmla="*/ 0 h 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" h="22">
                      <a:moveTo>
                        <a:pt x="0" y="22"/>
                      </a:move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13" name="Freeform 2901"/>
                <p:cNvSpPr>
                  <a:spLocks/>
                </p:cNvSpPr>
                <p:nvPr/>
              </p:nvSpPr>
              <p:spPr bwMode="auto">
                <a:xfrm>
                  <a:off x="2869" y="2192"/>
                  <a:ext cx="0" cy="17"/>
                </a:xfrm>
                <a:custGeom>
                  <a:avLst/>
                  <a:gdLst>
                    <a:gd name="T0" fmla="*/ 17 h 17"/>
                    <a:gd name="T1" fmla="*/ 6 h 17"/>
                    <a:gd name="T2" fmla="*/ 0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14" name="Freeform 2902"/>
                <p:cNvSpPr>
                  <a:spLocks/>
                </p:cNvSpPr>
                <p:nvPr/>
              </p:nvSpPr>
              <p:spPr bwMode="auto">
                <a:xfrm>
                  <a:off x="2869" y="2192"/>
                  <a:ext cx="0" cy="17"/>
                </a:xfrm>
                <a:custGeom>
                  <a:avLst/>
                  <a:gdLst>
                    <a:gd name="T0" fmla="*/ 0 h 17"/>
                    <a:gd name="T1" fmla="*/ 0 h 17"/>
                    <a:gd name="T2" fmla="*/ 6 h 17"/>
                    <a:gd name="T3" fmla="*/ 17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15" name="Line 2903"/>
                <p:cNvSpPr>
                  <a:spLocks noChangeShapeType="1"/>
                </p:cNvSpPr>
                <p:nvPr/>
              </p:nvSpPr>
              <p:spPr bwMode="auto">
                <a:xfrm>
                  <a:off x="2869" y="2209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16" name="Line 2904"/>
                <p:cNvSpPr>
                  <a:spLocks noChangeShapeType="1"/>
                </p:cNvSpPr>
                <p:nvPr/>
              </p:nvSpPr>
              <p:spPr bwMode="auto">
                <a:xfrm>
                  <a:off x="2869" y="2214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17" name="Freeform 2905"/>
                <p:cNvSpPr>
                  <a:spLocks/>
                </p:cNvSpPr>
                <p:nvPr/>
              </p:nvSpPr>
              <p:spPr bwMode="auto">
                <a:xfrm>
                  <a:off x="2869" y="2214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18" name="Freeform 2906"/>
                <p:cNvSpPr>
                  <a:spLocks/>
                </p:cNvSpPr>
                <p:nvPr/>
              </p:nvSpPr>
              <p:spPr bwMode="auto">
                <a:xfrm>
                  <a:off x="2869" y="2225"/>
                  <a:ext cx="5" cy="6"/>
                </a:xfrm>
                <a:custGeom>
                  <a:avLst/>
                  <a:gdLst>
                    <a:gd name="T0" fmla="*/ 0 w 5"/>
                    <a:gd name="T1" fmla="*/ 0 h 6"/>
                    <a:gd name="T2" fmla="*/ 0 w 5"/>
                    <a:gd name="T3" fmla="*/ 6 h 6"/>
                    <a:gd name="T4" fmla="*/ 5 w 5"/>
                    <a:gd name="T5" fmla="*/ 6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5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19" name="Freeform 2907"/>
                <p:cNvSpPr>
                  <a:spLocks/>
                </p:cNvSpPr>
                <p:nvPr/>
              </p:nvSpPr>
              <p:spPr bwMode="auto">
                <a:xfrm>
                  <a:off x="2874" y="2225"/>
                  <a:ext cx="0" cy="6"/>
                </a:xfrm>
                <a:custGeom>
                  <a:avLst/>
                  <a:gdLst>
                    <a:gd name="T0" fmla="*/ 6 h 6"/>
                    <a:gd name="T1" fmla="*/ 6 h 6"/>
                    <a:gd name="T2" fmla="*/ 0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20" name="Line 2908"/>
                <p:cNvSpPr>
                  <a:spLocks noChangeShapeType="1"/>
                </p:cNvSpPr>
                <p:nvPr/>
              </p:nvSpPr>
              <p:spPr bwMode="auto">
                <a:xfrm>
                  <a:off x="2874" y="2225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21" name="Line 2909"/>
                <p:cNvSpPr>
                  <a:spLocks noChangeShapeType="1"/>
                </p:cNvSpPr>
                <p:nvPr/>
              </p:nvSpPr>
              <p:spPr bwMode="auto">
                <a:xfrm>
                  <a:off x="2874" y="2225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22" name="Freeform 2910"/>
                <p:cNvSpPr>
                  <a:spLocks/>
                </p:cNvSpPr>
                <p:nvPr/>
              </p:nvSpPr>
              <p:spPr bwMode="auto">
                <a:xfrm>
                  <a:off x="2874" y="2214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23" name="Freeform 2911"/>
                <p:cNvSpPr>
                  <a:spLocks/>
                </p:cNvSpPr>
                <p:nvPr/>
              </p:nvSpPr>
              <p:spPr bwMode="auto">
                <a:xfrm>
                  <a:off x="2874" y="2214"/>
                  <a:ext cx="0" cy="34"/>
                </a:xfrm>
                <a:custGeom>
                  <a:avLst/>
                  <a:gdLst>
                    <a:gd name="T0" fmla="*/ 0 h 34"/>
                    <a:gd name="T1" fmla="*/ 6 h 34"/>
                    <a:gd name="T2" fmla="*/ 17 h 34"/>
                    <a:gd name="T3" fmla="*/ 28 h 34"/>
                    <a:gd name="T4" fmla="*/ 34 h 34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34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7"/>
                      </a:lnTo>
                      <a:lnTo>
                        <a:pt x="0" y="28"/>
                      </a:lnTo>
                      <a:lnTo>
                        <a:pt x="0" y="34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24" name="Freeform 2912"/>
                <p:cNvSpPr>
                  <a:spLocks/>
                </p:cNvSpPr>
                <p:nvPr/>
              </p:nvSpPr>
              <p:spPr bwMode="auto">
                <a:xfrm>
                  <a:off x="2874" y="2209"/>
                  <a:ext cx="6" cy="39"/>
                </a:xfrm>
                <a:custGeom>
                  <a:avLst/>
                  <a:gdLst>
                    <a:gd name="T0" fmla="*/ 0 w 6"/>
                    <a:gd name="T1" fmla="*/ 39 h 39"/>
                    <a:gd name="T2" fmla="*/ 0 w 6"/>
                    <a:gd name="T3" fmla="*/ 33 h 39"/>
                    <a:gd name="T4" fmla="*/ 0 w 6"/>
                    <a:gd name="T5" fmla="*/ 22 h 39"/>
                    <a:gd name="T6" fmla="*/ 6 w 6"/>
                    <a:gd name="T7" fmla="*/ 5 h 39"/>
                    <a:gd name="T8" fmla="*/ 6 w 6"/>
                    <a:gd name="T9" fmla="*/ 0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39">
                      <a:moveTo>
                        <a:pt x="0" y="39"/>
                      </a:moveTo>
                      <a:lnTo>
                        <a:pt x="0" y="33"/>
                      </a:lnTo>
                      <a:lnTo>
                        <a:pt x="0" y="22"/>
                      </a:lnTo>
                      <a:lnTo>
                        <a:pt x="6" y="5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25" name="Freeform 2913"/>
                <p:cNvSpPr>
                  <a:spLocks/>
                </p:cNvSpPr>
                <p:nvPr/>
              </p:nvSpPr>
              <p:spPr bwMode="auto">
                <a:xfrm>
                  <a:off x="2880" y="2209"/>
                  <a:ext cx="0" cy="22"/>
                </a:xfrm>
                <a:custGeom>
                  <a:avLst/>
                  <a:gdLst>
                    <a:gd name="T0" fmla="*/ 0 h 22"/>
                    <a:gd name="T1" fmla="*/ 0 h 22"/>
                    <a:gd name="T2" fmla="*/ 11 h 22"/>
                    <a:gd name="T3" fmla="*/ 16 h 22"/>
                    <a:gd name="T4" fmla="*/ 22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0" y="16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26" name="Freeform 2914"/>
                <p:cNvSpPr>
                  <a:spLocks/>
                </p:cNvSpPr>
                <p:nvPr/>
              </p:nvSpPr>
              <p:spPr bwMode="auto">
                <a:xfrm>
                  <a:off x="2880" y="2220"/>
                  <a:ext cx="0" cy="11"/>
                </a:xfrm>
                <a:custGeom>
                  <a:avLst/>
                  <a:gdLst>
                    <a:gd name="T0" fmla="*/ 11 h 11"/>
                    <a:gd name="T1" fmla="*/ 11 h 11"/>
                    <a:gd name="T2" fmla="*/ 5 h 11"/>
                    <a:gd name="T3" fmla="*/ 0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27" name="Line 2915"/>
                <p:cNvSpPr>
                  <a:spLocks noChangeShapeType="1"/>
                </p:cNvSpPr>
                <p:nvPr/>
              </p:nvSpPr>
              <p:spPr bwMode="auto">
                <a:xfrm flipV="1">
                  <a:off x="2880" y="2214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28" name="Line 2916"/>
                <p:cNvSpPr>
                  <a:spLocks noChangeShapeType="1"/>
                </p:cNvSpPr>
                <p:nvPr/>
              </p:nvSpPr>
              <p:spPr bwMode="auto">
                <a:xfrm>
                  <a:off x="2880" y="2214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29" name="Freeform 2917"/>
                <p:cNvSpPr>
                  <a:spLocks/>
                </p:cNvSpPr>
                <p:nvPr/>
              </p:nvSpPr>
              <p:spPr bwMode="auto">
                <a:xfrm>
                  <a:off x="2880" y="2220"/>
                  <a:ext cx="0" cy="17"/>
                </a:xfrm>
                <a:custGeom>
                  <a:avLst/>
                  <a:gdLst>
                    <a:gd name="T0" fmla="*/ 0 h 17"/>
                    <a:gd name="T1" fmla="*/ 5 h 17"/>
                    <a:gd name="T2" fmla="*/ 17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30" name="Freeform 2918"/>
                <p:cNvSpPr>
                  <a:spLocks/>
                </p:cNvSpPr>
                <p:nvPr/>
              </p:nvSpPr>
              <p:spPr bwMode="auto">
                <a:xfrm>
                  <a:off x="2880" y="2237"/>
                  <a:ext cx="5" cy="11"/>
                </a:xfrm>
                <a:custGeom>
                  <a:avLst/>
                  <a:gdLst>
                    <a:gd name="T0" fmla="*/ 0 w 5"/>
                    <a:gd name="T1" fmla="*/ 0 h 11"/>
                    <a:gd name="T2" fmla="*/ 0 w 5"/>
                    <a:gd name="T3" fmla="*/ 5 h 11"/>
                    <a:gd name="T4" fmla="*/ 5 w 5"/>
                    <a:gd name="T5" fmla="*/ 11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31" name="Freeform 2919"/>
                <p:cNvSpPr>
                  <a:spLocks/>
                </p:cNvSpPr>
                <p:nvPr/>
              </p:nvSpPr>
              <p:spPr bwMode="auto">
                <a:xfrm>
                  <a:off x="2885" y="2242"/>
                  <a:ext cx="0" cy="6"/>
                </a:xfrm>
                <a:custGeom>
                  <a:avLst/>
                  <a:gdLst>
                    <a:gd name="T0" fmla="*/ 6 h 6"/>
                    <a:gd name="T1" fmla="*/ 6 h 6"/>
                    <a:gd name="T2" fmla="*/ 0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32" name="Freeform 2920"/>
                <p:cNvSpPr>
                  <a:spLocks/>
                </p:cNvSpPr>
                <p:nvPr/>
              </p:nvSpPr>
              <p:spPr bwMode="auto">
                <a:xfrm>
                  <a:off x="2885" y="2220"/>
                  <a:ext cx="0" cy="22"/>
                </a:xfrm>
                <a:custGeom>
                  <a:avLst/>
                  <a:gdLst>
                    <a:gd name="T0" fmla="*/ 22 h 22"/>
                    <a:gd name="T1" fmla="*/ 17 h 22"/>
                    <a:gd name="T2" fmla="*/ 11 h 22"/>
                    <a:gd name="T3" fmla="*/ 5 h 22"/>
                    <a:gd name="T4" fmla="*/ 0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33" name="Freeform 2921"/>
                <p:cNvSpPr>
                  <a:spLocks/>
                </p:cNvSpPr>
                <p:nvPr/>
              </p:nvSpPr>
              <p:spPr bwMode="auto">
                <a:xfrm>
                  <a:off x="2885" y="2220"/>
                  <a:ext cx="0" cy="11"/>
                </a:xfrm>
                <a:custGeom>
                  <a:avLst/>
                  <a:gdLst>
                    <a:gd name="T0" fmla="*/ 0 h 11"/>
                    <a:gd name="T1" fmla="*/ 0 h 11"/>
                    <a:gd name="T2" fmla="*/ 5 h 11"/>
                    <a:gd name="T3" fmla="*/ 11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34" name="Line 2922"/>
                <p:cNvSpPr>
                  <a:spLocks noChangeShapeType="1"/>
                </p:cNvSpPr>
                <p:nvPr/>
              </p:nvSpPr>
              <p:spPr bwMode="auto">
                <a:xfrm>
                  <a:off x="2885" y="2231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35" name="Freeform 2923"/>
                <p:cNvSpPr>
                  <a:spLocks/>
                </p:cNvSpPr>
                <p:nvPr/>
              </p:nvSpPr>
              <p:spPr bwMode="auto">
                <a:xfrm>
                  <a:off x="2885" y="2220"/>
                  <a:ext cx="0" cy="11"/>
                </a:xfrm>
                <a:custGeom>
                  <a:avLst/>
                  <a:gdLst>
                    <a:gd name="T0" fmla="*/ 11 h 11"/>
                    <a:gd name="T1" fmla="*/ 5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36" name="Freeform 2924"/>
                <p:cNvSpPr>
                  <a:spLocks/>
                </p:cNvSpPr>
                <p:nvPr/>
              </p:nvSpPr>
              <p:spPr bwMode="auto">
                <a:xfrm>
                  <a:off x="2885" y="2214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0 h 6"/>
                    <a:gd name="T4" fmla="*/ 6 w 6"/>
                    <a:gd name="T5" fmla="*/ 0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37" name="Line 2925"/>
                <p:cNvSpPr>
                  <a:spLocks noChangeShapeType="1"/>
                </p:cNvSpPr>
                <p:nvPr/>
              </p:nvSpPr>
              <p:spPr bwMode="auto">
                <a:xfrm>
                  <a:off x="2891" y="2214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38" name="Freeform 2926"/>
                <p:cNvSpPr>
                  <a:spLocks/>
                </p:cNvSpPr>
                <p:nvPr/>
              </p:nvSpPr>
              <p:spPr bwMode="auto">
                <a:xfrm>
                  <a:off x="2891" y="2214"/>
                  <a:ext cx="0" cy="28"/>
                </a:xfrm>
                <a:custGeom>
                  <a:avLst/>
                  <a:gdLst>
                    <a:gd name="T0" fmla="*/ 0 h 28"/>
                    <a:gd name="T1" fmla="*/ 6 h 28"/>
                    <a:gd name="T2" fmla="*/ 17 h 28"/>
                    <a:gd name="T3" fmla="*/ 23 h 28"/>
                    <a:gd name="T4" fmla="*/ 28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7"/>
                      </a:lnTo>
                      <a:lnTo>
                        <a:pt x="0" y="23"/>
                      </a:lnTo>
                      <a:lnTo>
                        <a:pt x="0" y="28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39" name="Freeform 2927"/>
                <p:cNvSpPr>
                  <a:spLocks/>
                </p:cNvSpPr>
                <p:nvPr/>
              </p:nvSpPr>
              <p:spPr bwMode="auto">
                <a:xfrm>
                  <a:off x="2891" y="2214"/>
                  <a:ext cx="0" cy="28"/>
                </a:xfrm>
                <a:custGeom>
                  <a:avLst/>
                  <a:gdLst>
                    <a:gd name="T0" fmla="*/ 28 h 28"/>
                    <a:gd name="T1" fmla="*/ 23 h 28"/>
                    <a:gd name="T2" fmla="*/ 17 h 28"/>
                    <a:gd name="T3" fmla="*/ 6 h 28"/>
                    <a:gd name="T4" fmla="*/ 0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28"/>
                      </a:moveTo>
                      <a:lnTo>
                        <a:pt x="0" y="23"/>
                      </a:lnTo>
                      <a:lnTo>
                        <a:pt x="0" y="17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40" name="Freeform 2928"/>
                <p:cNvSpPr>
                  <a:spLocks/>
                </p:cNvSpPr>
                <p:nvPr/>
              </p:nvSpPr>
              <p:spPr bwMode="auto">
                <a:xfrm>
                  <a:off x="2891" y="2214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41" name="Freeform 2929"/>
                <p:cNvSpPr>
                  <a:spLocks/>
                </p:cNvSpPr>
                <p:nvPr/>
              </p:nvSpPr>
              <p:spPr bwMode="auto">
                <a:xfrm>
                  <a:off x="2891" y="2220"/>
                  <a:ext cx="0" cy="17"/>
                </a:xfrm>
                <a:custGeom>
                  <a:avLst/>
                  <a:gdLst>
                    <a:gd name="T0" fmla="*/ 0 h 17"/>
                    <a:gd name="T1" fmla="*/ 11 h 17"/>
                    <a:gd name="T2" fmla="*/ 17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42" name="Freeform 2930"/>
                <p:cNvSpPr>
                  <a:spLocks/>
                </p:cNvSpPr>
                <p:nvPr/>
              </p:nvSpPr>
              <p:spPr bwMode="auto">
                <a:xfrm>
                  <a:off x="2891" y="2220"/>
                  <a:ext cx="5" cy="17"/>
                </a:xfrm>
                <a:custGeom>
                  <a:avLst/>
                  <a:gdLst>
                    <a:gd name="T0" fmla="*/ 0 w 5"/>
                    <a:gd name="T1" fmla="*/ 17 h 17"/>
                    <a:gd name="T2" fmla="*/ 0 w 5"/>
                    <a:gd name="T3" fmla="*/ 17 h 17"/>
                    <a:gd name="T4" fmla="*/ 0 w 5"/>
                    <a:gd name="T5" fmla="*/ 5 h 17"/>
                    <a:gd name="T6" fmla="*/ 5 w 5"/>
                    <a:gd name="T7" fmla="*/ 0 h 1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" h="17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43" name="Freeform 2931"/>
                <p:cNvSpPr>
                  <a:spLocks/>
                </p:cNvSpPr>
                <p:nvPr/>
              </p:nvSpPr>
              <p:spPr bwMode="auto">
                <a:xfrm>
                  <a:off x="2896" y="2220"/>
                  <a:ext cx="0" cy="17"/>
                </a:xfrm>
                <a:custGeom>
                  <a:avLst/>
                  <a:gdLst>
                    <a:gd name="T0" fmla="*/ 0 h 17"/>
                    <a:gd name="T1" fmla="*/ 0 h 17"/>
                    <a:gd name="T2" fmla="*/ 5 h 17"/>
                    <a:gd name="T3" fmla="*/ 11 h 17"/>
                    <a:gd name="T4" fmla="*/ 17 h 1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44" name="Freeform 2932"/>
                <p:cNvSpPr>
                  <a:spLocks/>
                </p:cNvSpPr>
                <p:nvPr/>
              </p:nvSpPr>
              <p:spPr bwMode="auto">
                <a:xfrm>
                  <a:off x="2896" y="2231"/>
                  <a:ext cx="0" cy="6"/>
                </a:xfrm>
                <a:custGeom>
                  <a:avLst/>
                  <a:gdLst>
                    <a:gd name="T0" fmla="*/ 6 h 6"/>
                    <a:gd name="T1" fmla="*/ 6 h 6"/>
                    <a:gd name="T2" fmla="*/ 0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45" name="Line 2933"/>
                <p:cNvSpPr>
                  <a:spLocks noChangeShapeType="1"/>
                </p:cNvSpPr>
                <p:nvPr/>
              </p:nvSpPr>
              <p:spPr bwMode="auto">
                <a:xfrm>
                  <a:off x="2896" y="2231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46" name="Line 2934"/>
                <p:cNvSpPr>
                  <a:spLocks noChangeShapeType="1"/>
                </p:cNvSpPr>
                <p:nvPr/>
              </p:nvSpPr>
              <p:spPr bwMode="auto">
                <a:xfrm>
                  <a:off x="2896" y="2231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47" name="Line 2935"/>
                <p:cNvSpPr>
                  <a:spLocks noChangeShapeType="1"/>
                </p:cNvSpPr>
                <p:nvPr/>
              </p:nvSpPr>
              <p:spPr bwMode="auto">
                <a:xfrm flipV="1">
                  <a:off x="2896" y="2225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48" name="Freeform 2936"/>
                <p:cNvSpPr>
                  <a:spLocks/>
                </p:cNvSpPr>
                <p:nvPr/>
              </p:nvSpPr>
              <p:spPr bwMode="auto">
                <a:xfrm>
                  <a:off x="2896" y="2225"/>
                  <a:ext cx="6" cy="17"/>
                </a:xfrm>
                <a:custGeom>
                  <a:avLst/>
                  <a:gdLst>
                    <a:gd name="T0" fmla="*/ 0 w 6"/>
                    <a:gd name="T1" fmla="*/ 0 h 17"/>
                    <a:gd name="T2" fmla="*/ 0 w 6"/>
                    <a:gd name="T3" fmla="*/ 6 h 17"/>
                    <a:gd name="T4" fmla="*/ 6 w 6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7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49" name="Line 2937"/>
                <p:cNvSpPr>
                  <a:spLocks noChangeShapeType="1"/>
                </p:cNvSpPr>
                <p:nvPr/>
              </p:nvSpPr>
              <p:spPr bwMode="auto">
                <a:xfrm>
                  <a:off x="2902" y="2242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50" name="Line 2938"/>
                <p:cNvSpPr>
                  <a:spLocks noChangeShapeType="1"/>
                </p:cNvSpPr>
                <p:nvPr/>
              </p:nvSpPr>
              <p:spPr bwMode="auto">
                <a:xfrm flipV="1">
                  <a:off x="2902" y="2237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51" name="Freeform 2939"/>
                <p:cNvSpPr>
                  <a:spLocks/>
                </p:cNvSpPr>
                <p:nvPr/>
              </p:nvSpPr>
              <p:spPr bwMode="auto">
                <a:xfrm>
                  <a:off x="2902" y="2214"/>
                  <a:ext cx="0" cy="23"/>
                </a:xfrm>
                <a:custGeom>
                  <a:avLst/>
                  <a:gdLst>
                    <a:gd name="T0" fmla="*/ 23 h 23"/>
                    <a:gd name="T1" fmla="*/ 11 h 23"/>
                    <a:gd name="T2" fmla="*/ 6 h 23"/>
                    <a:gd name="T3" fmla="*/ 0 h 23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23">
                      <a:moveTo>
                        <a:pt x="0" y="23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52" name="Freeform 2940"/>
                <p:cNvSpPr>
                  <a:spLocks/>
                </p:cNvSpPr>
                <p:nvPr/>
              </p:nvSpPr>
              <p:spPr bwMode="auto">
                <a:xfrm>
                  <a:off x="2902" y="2214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53" name="Freeform 2941"/>
                <p:cNvSpPr>
                  <a:spLocks/>
                </p:cNvSpPr>
                <p:nvPr/>
              </p:nvSpPr>
              <p:spPr bwMode="auto">
                <a:xfrm>
                  <a:off x="2902" y="2220"/>
                  <a:ext cx="0" cy="28"/>
                </a:xfrm>
                <a:custGeom>
                  <a:avLst/>
                  <a:gdLst>
                    <a:gd name="T0" fmla="*/ 0 h 28"/>
                    <a:gd name="T1" fmla="*/ 5 h 28"/>
                    <a:gd name="T2" fmla="*/ 17 h 28"/>
                    <a:gd name="T3" fmla="*/ 22 h 28"/>
                    <a:gd name="T4" fmla="*/ 28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7"/>
                      </a:lnTo>
                      <a:lnTo>
                        <a:pt x="0" y="22"/>
                      </a:lnTo>
                      <a:lnTo>
                        <a:pt x="0" y="28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54" name="Freeform 2942"/>
                <p:cNvSpPr>
                  <a:spLocks/>
                </p:cNvSpPr>
                <p:nvPr/>
              </p:nvSpPr>
              <p:spPr bwMode="auto">
                <a:xfrm>
                  <a:off x="2902" y="2231"/>
                  <a:ext cx="5" cy="17"/>
                </a:xfrm>
                <a:custGeom>
                  <a:avLst/>
                  <a:gdLst>
                    <a:gd name="T0" fmla="*/ 0 w 5"/>
                    <a:gd name="T1" fmla="*/ 17 h 17"/>
                    <a:gd name="T2" fmla="*/ 0 w 5"/>
                    <a:gd name="T3" fmla="*/ 17 h 17"/>
                    <a:gd name="T4" fmla="*/ 0 w 5"/>
                    <a:gd name="T5" fmla="*/ 11 h 17"/>
                    <a:gd name="T6" fmla="*/ 5 w 5"/>
                    <a:gd name="T7" fmla="*/ 0 h 1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" h="17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55" name="Freeform 2943"/>
                <p:cNvSpPr>
                  <a:spLocks/>
                </p:cNvSpPr>
                <p:nvPr/>
              </p:nvSpPr>
              <p:spPr bwMode="auto">
                <a:xfrm>
                  <a:off x="2907" y="2214"/>
                  <a:ext cx="0" cy="17"/>
                </a:xfrm>
                <a:custGeom>
                  <a:avLst/>
                  <a:gdLst>
                    <a:gd name="T0" fmla="*/ 17 h 17"/>
                    <a:gd name="T1" fmla="*/ 6 h 17"/>
                    <a:gd name="T2" fmla="*/ 0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56" name="Freeform 2944"/>
                <p:cNvSpPr>
                  <a:spLocks/>
                </p:cNvSpPr>
                <p:nvPr/>
              </p:nvSpPr>
              <p:spPr bwMode="auto">
                <a:xfrm>
                  <a:off x="2907" y="2214"/>
                  <a:ext cx="0" cy="17"/>
                </a:xfrm>
                <a:custGeom>
                  <a:avLst/>
                  <a:gdLst>
                    <a:gd name="T0" fmla="*/ 0 h 17"/>
                    <a:gd name="T1" fmla="*/ 0 h 17"/>
                    <a:gd name="T2" fmla="*/ 6 h 17"/>
                    <a:gd name="T3" fmla="*/ 17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57" name="Freeform 2945"/>
                <p:cNvSpPr>
                  <a:spLocks/>
                </p:cNvSpPr>
                <p:nvPr/>
              </p:nvSpPr>
              <p:spPr bwMode="auto">
                <a:xfrm>
                  <a:off x="2907" y="2231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58" name="Line 2946"/>
                <p:cNvSpPr>
                  <a:spLocks noChangeShapeType="1"/>
                </p:cNvSpPr>
                <p:nvPr/>
              </p:nvSpPr>
              <p:spPr bwMode="auto">
                <a:xfrm>
                  <a:off x="2907" y="2242"/>
                  <a:ext cx="1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59" name="Freeform 2947"/>
                <p:cNvSpPr>
                  <a:spLocks/>
                </p:cNvSpPr>
                <p:nvPr/>
              </p:nvSpPr>
              <p:spPr bwMode="auto">
                <a:xfrm>
                  <a:off x="2907" y="2231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60" name="Line 2948"/>
                <p:cNvSpPr>
                  <a:spLocks noChangeShapeType="1"/>
                </p:cNvSpPr>
                <p:nvPr/>
              </p:nvSpPr>
              <p:spPr bwMode="auto">
                <a:xfrm flipV="1">
                  <a:off x="2907" y="2225"/>
                  <a:ext cx="1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61" name="Freeform 2949"/>
                <p:cNvSpPr>
                  <a:spLocks/>
                </p:cNvSpPr>
                <p:nvPr/>
              </p:nvSpPr>
              <p:spPr bwMode="auto">
                <a:xfrm>
                  <a:off x="2907" y="2214"/>
                  <a:ext cx="6" cy="11"/>
                </a:xfrm>
                <a:custGeom>
                  <a:avLst/>
                  <a:gdLst>
                    <a:gd name="T0" fmla="*/ 0 w 6"/>
                    <a:gd name="T1" fmla="*/ 11 h 11"/>
                    <a:gd name="T2" fmla="*/ 0 w 6"/>
                    <a:gd name="T3" fmla="*/ 6 h 11"/>
                    <a:gd name="T4" fmla="*/ 6 w 6"/>
                    <a:gd name="T5" fmla="*/ 0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62" name="Freeform 2950"/>
                <p:cNvSpPr>
                  <a:spLocks/>
                </p:cNvSpPr>
                <p:nvPr/>
              </p:nvSpPr>
              <p:spPr bwMode="auto">
                <a:xfrm>
                  <a:off x="2913" y="2214"/>
                  <a:ext cx="0" cy="17"/>
                </a:xfrm>
                <a:custGeom>
                  <a:avLst/>
                  <a:gdLst>
                    <a:gd name="T0" fmla="*/ 0 h 17"/>
                    <a:gd name="T1" fmla="*/ 0 h 17"/>
                    <a:gd name="T2" fmla="*/ 6 h 17"/>
                    <a:gd name="T3" fmla="*/ 11 h 17"/>
                    <a:gd name="T4" fmla="*/ 17 h 1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63" name="Freeform 2951"/>
                <p:cNvSpPr>
                  <a:spLocks/>
                </p:cNvSpPr>
                <p:nvPr/>
              </p:nvSpPr>
              <p:spPr bwMode="auto">
                <a:xfrm>
                  <a:off x="2913" y="2225"/>
                  <a:ext cx="0" cy="6"/>
                </a:xfrm>
                <a:custGeom>
                  <a:avLst/>
                  <a:gdLst>
                    <a:gd name="T0" fmla="*/ 6 h 6"/>
                    <a:gd name="T1" fmla="*/ 6 h 6"/>
                    <a:gd name="T2" fmla="*/ 0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64" name="Line 2952"/>
                <p:cNvSpPr>
                  <a:spLocks noChangeShapeType="1"/>
                </p:cNvSpPr>
                <p:nvPr/>
              </p:nvSpPr>
              <p:spPr bwMode="auto">
                <a:xfrm>
                  <a:off x="2913" y="2225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65" name="Freeform 2953"/>
                <p:cNvSpPr>
                  <a:spLocks/>
                </p:cNvSpPr>
                <p:nvPr/>
              </p:nvSpPr>
              <p:spPr bwMode="auto">
                <a:xfrm>
                  <a:off x="2913" y="2225"/>
                  <a:ext cx="0" cy="12"/>
                </a:xfrm>
                <a:custGeom>
                  <a:avLst/>
                  <a:gdLst>
                    <a:gd name="T0" fmla="*/ 0 h 12"/>
                    <a:gd name="T1" fmla="*/ 6 h 12"/>
                    <a:gd name="T2" fmla="*/ 12 h 1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66" name="Freeform 2954"/>
                <p:cNvSpPr>
                  <a:spLocks/>
                </p:cNvSpPr>
                <p:nvPr/>
              </p:nvSpPr>
              <p:spPr bwMode="auto">
                <a:xfrm>
                  <a:off x="2913" y="2231"/>
                  <a:ext cx="0" cy="6"/>
                </a:xfrm>
                <a:custGeom>
                  <a:avLst/>
                  <a:gdLst>
                    <a:gd name="T0" fmla="*/ 6 h 6"/>
                    <a:gd name="T1" fmla="*/ 6 h 6"/>
                    <a:gd name="T2" fmla="*/ 0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67" name="Freeform 2955"/>
                <p:cNvSpPr>
                  <a:spLocks/>
                </p:cNvSpPr>
                <p:nvPr/>
              </p:nvSpPr>
              <p:spPr bwMode="auto">
                <a:xfrm>
                  <a:off x="2913" y="2225"/>
                  <a:ext cx="5" cy="6"/>
                </a:xfrm>
                <a:custGeom>
                  <a:avLst/>
                  <a:gdLst>
                    <a:gd name="T0" fmla="*/ 0 w 5"/>
                    <a:gd name="T1" fmla="*/ 6 h 6"/>
                    <a:gd name="T2" fmla="*/ 0 w 5"/>
                    <a:gd name="T3" fmla="*/ 6 h 6"/>
                    <a:gd name="T4" fmla="*/ 5 w 5"/>
                    <a:gd name="T5" fmla="*/ 0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68" name="Freeform 2956"/>
                <p:cNvSpPr>
                  <a:spLocks/>
                </p:cNvSpPr>
                <p:nvPr/>
              </p:nvSpPr>
              <p:spPr bwMode="auto">
                <a:xfrm>
                  <a:off x="2918" y="2198"/>
                  <a:ext cx="0" cy="27"/>
                </a:xfrm>
                <a:custGeom>
                  <a:avLst/>
                  <a:gdLst>
                    <a:gd name="T0" fmla="*/ 27 h 27"/>
                    <a:gd name="T1" fmla="*/ 22 h 27"/>
                    <a:gd name="T2" fmla="*/ 11 h 27"/>
                    <a:gd name="T3" fmla="*/ 5 h 27"/>
                    <a:gd name="T4" fmla="*/ 0 h 2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7">
                      <a:moveTo>
                        <a:pt x="0" y="27"/>
                      </a:move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69" name="Freeform 2957"/>
                <p:cNvSpPr>
                  <a:spLocks/>
                </p:cNvSpPr>
                <p:nvPr/>
              </p:nvSpPr>
              <p:spPr bwMode="auto">
                <a:xfrm>
                  <a:off x="2918" y="2198"/>
                  <a:ext cx="0" cy="27"/>
                </a:xfrm>
                <a:custGeom>
                  <a:avLst/>
                  <a:gdLst>
                    <a:gd name="T0" fmla="*/ 0 h 27"/>
                    <a:gd name="T1" fmla="*/ 5 h 27"/>
                    <a:gd name="T2" fmla="*/ 11 h 27"/>
                    <a:gd name="T3" fmla="*/ 22 h 27"/>
                    <a:gd name="T4" fmla="*/ 27 h 2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7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22"/>
                      </a:lnTo>
                      <a:lnTo>
                        <a:pt x="0" y="2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70" name="Freeform 2958"/>
                <p:cNvSpPr>
                  <a:spLocks/>
                </p:cNvSpPr>
                <p:nvPr/>
              </p:nvSpPr>
              <p:spPr bwMode="auto">
                <a:xfrm>
                  <a:off x="2918" y="2209"/>
                  <a:ext cx="0" cy="16"/>
                </a:xfrm>
                <a:custGeom>
                  <a:avLst/>
                  <a:gdLst>
                    <a:gd name="T0" fmla="*/ 16 h 16"/>
                    <a:gd name="T1" fmla="*/ 16 h 16"/>
                    <a:gd name="T2" fmla="*/ 11 h 16"/>
                    <a:gd name="T3" fmla="*/ 5 h 16"/>
                    <a:gd name="T4" fmla="*/ 0 h 16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16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71" name="Freeform 2959"/>
                <p:cNvSpPr>
                  <a:spLocks/>
                </p:cNvSpPr>
                <p:nvPr/>
              </p:nvSpPr>
              <p:spPr bwMode="auto">
                <a:xfrm>
                  <a:off x="2918" y="2209"/>
                  <a:ext cx="0" cy="5"/>
                </a:xfrm>
                <a:custGeom>
                  <a:avLst/>
                  <a:gdLst>
                    <a:gd name="T0" fmla="*/ 0 h 5"/>
                    <a:gd name="T1" fmla="*/ 0 h 5"/>
                    <a:gd name="T2" fmla="*/ 5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72" name="Freeform 2960"/>
                <p:cNvSpPr>
                  <a:spLocks/>
                </p:cNvSpPr>
                <p:nvPr/>
              </p:nvSpPr>
              <p:spPr bwMode="auto">
                <a:xfrm>
                  <a:off x="2918" y="2214"/>
                  <a:ext cx="0" cy="17"/>
                </a:xfrm>
                <a:custGeom>
                  <a:avLst/>
                  <a:gdLst>
                    <a:gd name="T0" fmla="*/ 0 h 17"/>
                    <a:gd name="T1" fmla="*/ 6 h 17"/>
                    <a:gd name="T2" fmla="*/ 11 h 17"/>
                    <a:gd name="T3" fmla="*/ 17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73" name="Freeform 2961"/>
                <p:cNvSpPr>
                  <a:spLocks/>
                </p:cNvSpPr>
                <p:nvPr/>
              </p:nvSpPr>
              <p:spPr bwMode="auto">
                <a:xfrm>
                  <a:off x="2918" y="2203"/>
                  <a:ext cx="6" cy="28"/>
                </a:xfrm>
                <a:custGeom>
                  <a:avLst/>
                  <a:gdLst>
                    <a:gd name="T0" fmla="*/ 0 w 6"/>
                    <a:gd name="T1" fmla="*/ 28 h 28"/>
                    <a:gd name="T2" fmla="*/ 0 w 6"/>
                    <a:gd name="T3" fmla="*/ 22 h 28"/>
                    <a:gd name="T4" fmla="*/ 0 w 6"/>
                    <a:gd name="T5" fmla="*/ 11 h 28"/>
                    <a:gd name="T6" fmla="*/ 6 w 6"/>
                    <a:gd name="T7" fmla="*/ 6 h 28"/>
                    <a:gd name="T8" fmla="*/ 6 w 6"/>
                    <a:gd name="T9" fmla="*/ 0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28">
                      <a:moveTo>
                        <a:pt x="0" y="28"/>
                      </a:move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6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74" name="Freeform 2962"/>
                <p:cNvSpPr>
                  <a:spLocks/>
                </p:cNvSpPr>
                <p:nvPr/>
              </p:nvSpPr>
              <p:spPr bwMode="auto">
                <a:xfrm>
                  <a:off x="2924" y="2203"/>
                  <a:ext cx="0" cy="17"/>
                </a:xfrm>
                <a:custGeom>
                  <a:avLst/>
                  <a:gdLst>
                    <a:gd name="T0" fmla="*/ 0 h 17"/>
                    <a:gd name="T1" fmla="*/ 0 h 17"/>
                    <a:gd name="T2" fmla="*/ 6 h 17"/>
                    <a:gd name="T3" fmla="*/ 11 h 17"/>
                    <a:gd name="T4" fmla="*/ 17 h 1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75" name="Freeform 2963"/>
                <p:cNvSpPr>
                  <a:spLocks/>
                </p:cNvSpPr>
                <p:nvPr/>
              </p:nvSpPr>
              <p:spPr bwMode="auto">
                <a:xfrm>
                  <a:off x="2924" y="2209"/>
                  <a:ext cx="0" cy="11"/>
                </a:xfrm>
                <a:custGeom>
                  <a:avLst/>
                  <a:gdLst>
                    <a:gd name="T0" fmla="*/ 11 h 11"/>
                    <a:gd name="T1" fmla="*/ 11 h 11"/>
                    <a:gd name="T2" fmla="*/ 5 h 11"/>
                    <a:gd name="T3" fmla="*/ 0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76" name="Freeform 2964"/>
                <p:cNvSpPr>
                  <a:spLocks/>
                </p:cNvSpPr>
                <p:nvPr/>
              </p:nvSpPr>
              <p:spPr bwMode="auto">
                <a:xfrm>
                  <a:off x="2924" y="2209"/>
                  <a:ext cx="0" cy="16"/>
                </a:xfrm>
                <a:custGeom>
                  <a:avLst/>
                  <a:gdLst>
                    <a:gd name="T0" fmla="*/ 0 h 16"/>
                    <a:gd name="T1" fmla="*/ 5 h 16"/>
                    <a:gd name="T2" fmla="*/ 11 h 16"/>
                    <a:gd name="T3" fmla="*/ 16 h 16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6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77" name="Freeform 2965"/>
                <p:cNvSpPr>
                  <a:spLocks/>
                </p:cNvSpPr>
                <p:nvPr/>
              </p:nvSpPr>
              <p:spPr bwMode="auto">
                <a:xfrm>
                  <a:off x="2924" y="2209"/>
                  <a:ext cx="0" cy="16"/>
                </a:xfrm>
                <a:custGeom>
                  <a:avLst/>
                  <a:gdLst>
                    <a:gd name="T0" fmla="*/ 16 h 16"/>
                    <a:gd name="T1" fmla="*/ 16 h 16"/>
                    <a:gd name="T2" fmla="*/ 5 h 16"/>
                    <a:gd name="T3" fmla="*/ 0 h 16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6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78" name="Freeform 2966"/>
                <p:cNvSpPr>
                  <a:spLocks/>
                </p:cNvSpPr>
                <p:nvPr/>
              </p:nvSpPr>
              <p:spPr bwMode="auto">
                <a:xfrm>
                  <a:off x="2924" y="2209"/>
                  <a:ext cx="0" cy="22"/>
                </a:xfrm>
                <a:custGeom>
                  <a:avLst/>
                  <a:gdLst>
                    <a:gd name="T0" fmla="*/ 0 h 22"/>
                    <a:gd name="T1" fmla="*/ 5 h 22"/>
                    <a:gd name="T2" fmla="*/ 11 h 22"/>
                    <a:gd name="T3" fmla="*/ 16 h 22"/>
                    <a:gd name="T4" fmla="*/ 22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6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79" name="Freeform 2967"/>
                <p:cNvSpPr>
                  <a:spLocks/>
                </p:cNvSpPr>
                <p:nvPr/>
              </p:nvSpPr>
              <p:spPr bwMode="auto">
                <a:xfrm>
                  <a:off x="2924" y="2231"/>
                  <a:ext cx="6" cy="0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80" name="Freeform 2968"/>
                <p:cNvSpPr>
                  <a:spLocks/>
                </p:cNvSpPr>
                <p:nvPr/>
              </p:nvSpPr>
              <p:spPr bwMode="auto">
                <a:xfrm>
                  <a:off x="2930" y="2209"/>
                  <a:ext cx="0" cy="22"/>
                </a:xfrm>
                <a:custGeom>
                  <a:avLst/>
                  <a:gdLst>
                    <a:gd name="T0" fmla="*/ 22 h 22"/>
                    <a:gd name="T1" fmla="*/ 16 h 22"/>
                    <a:gd name="T2" fmla="*/ 11 h 22"/>
                    <a:gd name="T3" fmla="*/ 5 h 22"/>
                    <a:gd name="T4" fmla="*/ 0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81" name="Line 2969"/>
                <p:cNvSpPr>
                  <a:spLocks noChangeShapeType="1"/>
                </p:cNvSpPr>
                <p:nvPr/>
              </p:nvSpPr>
              <p:spPr bwMode="auto">
                <a:xfrm>
                  <a:off x="2930" y="2209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82" name="Line 2970"/>
                <p:cNvSpPr>
                  <a:spLocks noChangeShapeType="1"/>
                </p:cNvSpPr>
                <p:nvPr/>
              </p:nvSpPr>
              <p:spPr bwMode="auto">
                <a:xfrm>
                  <a:off x="2930" y="2209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83" name="Line 2971"/>
                <p:cNvSpPr>
                  <a:spLocks noChangeShapeType="1"/>
                </p:cNvSpPr>
                <p:nvPr/>
              </p:nvSpPr>
              <p:spPr bwMode="auto">
                <a:xfrm>
                  <a:off x="2930" y="2214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84" name="Freeform 2972"/>
                <p:cNvSpPr>
                  <a:spLocks/>
                </p:cNvSpPr>
                <p:nvPr/>
              </p:nvSpPr>
              <p:spPr bwMode="auto">
                <a:xfrm>
                  <a:off x="2930" y="2220"/>
                  <a:ext cx="0" cy="17"/>
                </a:xfrm>
                <a:custGeom>
                  <a:avLst/>
                  <a:gdLst>
                    <a:gd name="T0" fmla="*/ 0 h 17"/>
                    <a:gd name="T1" fmla="*/ 11 h 17"/>
                    <a:gd name="T2" fmla="*/ 17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85" name="Freeform 2973"/>
                <p:cNvSpPr>
                  <a:spLocks/>
                </p:cNvSpPr>
                <p:nvPr/>
              </p:nvSpPr>
              <p:spPr bwMode="auto">
                <a:xfrm>
                  <a:off x="2930" y="2214"/>
                  <a:ext cx="5" cy="23"/>
                </a:xfrm>
                <a:custGeom>
                  <a:avLst/>
                  <a:gdLst>
                    <a:gd name="T0" fmla="*/ 0 w 5"/>
                    <a:gd name="T1" fmla="*/ 23 h 23"/>
                    <a:gd name="T2" fmla="*/ 0 w 5"/>
                    <a:gd name="T3" fmla="*/ 17 h 23"/>
                    <a:gd name="T4" fmla="*/ 0 w 5"/>
                    <a:gd name="T5" fmla="*/ 11 h 23"/>
                    <a:gd name="T6" fmla="*/ 5 w 5"/>
                    <a:gd name="T7" fmla="*/ 6 h 23"/>
                    <a:gd name="T8" fmla="*/ 5 w 5"/>
                    <a:gd name="T9" fmla="*/ 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23">
                      <a:moveTo>
                        <a:pt x="0" y="23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5" y="6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86" name="Freeform 2974"/>
                <p:cNvSpPr>
                  <a:spLocks/>
                </p:cNvSpPr>
                <p:nvPr/>
              </p:nvSpPr>
              <p:spPr bwMode="auto">
                <a:xfrm>
                  <a:off x="2935" y="2214"/>
                  <a:ext cx="0" cy="23"/>
                </a:xfrm>
                <a:custGeom>
                  <a:avLst/>
                  <a:gdLst>
                    <a:gd name="T0" fmla="*/ 0 h 23"/>
                    <a:gd name="T1" fmla="*/ 6 h 23"/>
                    <a:gd name="T2" fmla="*/ 11 h 23"/>
                    <a:gd name="T3" fmla="*/ 17 h 23"/>
                    <a:gd name="T4" fmla="*/ 23 h 2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87" name="Freeform 2975"/>
                <p:cNvSpPr>
                  <a:spLocks/>
                </p:cNvSpPr>
                <p:nvPr/>
              </p:nvSpPr>
              <p:spPr bwMode="auto">
                <a:xfrm>
                  <a:off x="2935" y="2231"/>
                  <a:ext cx="0" cy="6"/>
                </a:xfrm>
                <a:custGeom>
                  <a:avLst/>
                  <a:gdLst>
                    <a:gd name="T0" fmla="*/ 6 h 6"/>
                    <a:gd name="T1" fmla="*/ 6 h 6"/>
                    <a:gd name="T2" fmla="*/ 0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88" name="Line 2976"/>
                <p:cNvSpPr>
                  <a:spLocks noChangeShapeType="1"/>
                </p:cNvSpPr>
                <p:nvPr/>
              </p:nvSpPr>
              <p:spPr bwMode="auto">
                <a:xfrm flipV="1">
                  <a:off x="2935" y="2225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89" name="Line 2977"/>
                <p:cNvSpPr>
                  <a:spLocks noChangeShapeType="1"/>
                </p:cNvSpPr>
                <p:nvPr/>
              </p:nvSpPr>
              <p:spPr bwMode="auto">
                <a:xfrm flipV="1">
                  <a:off x="2935" y="2220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90" name="Freeform 2978"/>
                <p:cNvSpPr>
                  <a:spLocks/>
                </p:cNvSpPr>
                <p:nvPr/>
              </p:nvSpPr>
              <p:spPr bwMode="auto">
                <a:xfrm>
                  <a:off x="2935" y="2220"/>
                  <a:ext cx="0" cy="17"/>
                </a:xfrm>
                <a:custGeom>
                  <a:avLst/>
                  <a:gdLst>
                    <a:gd name="T0" fmla="*/ 0 h 17"/>
                    <a:gd name="T1" fmla="*/ 5 h 17"/>
                    <a:gd name="T2" fmla="*/ 11 h 17"/>
                    <a:gd name="T3" fmla="*/ 17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91" name="Freeform 2979"/>
                <p:cNvSpPr>
                  <a:spLocks/>
                </p:cNvSpPr>
                <p:nvPr/>
              </p:nvSpPr>
              <p:spPr bwMode="auto">
                <a:xfrm>
                  <a:off x="2935" y="2225"/>
                  <a:ext cx="6" cy="12"/>
                </a:xfrm>
                <a:custGeom>
                  <a:avLst/>
                  <a:gdLst>
                    <a:gd name="T0" fmla="*/ 0 w 6"/>
                    <a:gd name="T1" fmla="*/ 12 h 12"/>
                    <a:gd name="T2" fmla="*/ 0 w 6"/>
                    <a:gd name="T3" fmla="*/ 6 h 12"/>
                    <a:gd name="T4" fmla="*/ 6 w 6"/>
                    <a:gd name="T5" fmla="*/ 0 h 1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92" name="Line 2980"/>
                <p:cNvSpPr>
                  <a:spLocks noChangeShapeType="1"/>
                </p:cNvSpPr>
                <p:nvPr/>
              </p:nvSpPr>
              <p:spPr bwMode="auto">
                <a:xfrm>
                  <a:off x="2941" y="2225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93" name="Line 2981"/>
                <p:cNvSpPr>
                  <a:spLocks noChangeShapeType="1"/>
                </p:cNvSpPr>
                <p:nvPr/>
              </p:nvSpPr>
              <p:spPr bwMode="auto">
                <a:xfrm>
                  <a:off x="2941" y="2225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94" name="Freeform 2982"/>
                <p:cNvSpPr>
                  <a:spLocks/>
                </p:cNvSpPr>
                <p:nvPr/>
              </p:nvSpPr>
              <p:spPr bwMode="auto">
                <a:xfrm>
                  <a:off x="2941" y="2214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95" name="Freeform 2983"/>
                <p:cNvSpPr>
                  <a:spLocks/>
                </p:cNvSpPr>
                <p:nvPr/>
              </p:nvSpPr>
              <p:spPr bwMode="auto">
                <a:xfrm>
                  <a:off x="2941" y="2214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96" name="Line 2984"/>
                <p:cNvSpPr>
                  <a:spLocks noChangeShapeType="1"/>
                </p:cNvSpPr>
                <p:nvPr/>
              </p:nvSpPr>
              <p:spPr bwMode="auto">
                <a:xfrm>
                  <a:off x="2941" y="2220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97" name="Freeform 2985"/>
                <p:cNvSpPr>
                  <a:spLocks/>
                </p:cNvSpPr>
                <p:nvPr/>
              </p:nvSpPr>
              <p:spPr bwMode="auto">
                <a:xfrm>
                  <a:off x="2941" y="2225"/>
                  <a:ext cx="5" cy="6"/>
                </a:xfrm>
                <a:custGeom>
                  <a:avLst/>
                  <a:gdLst>
                    <a:gd name="T0" fmla="*/ 0 w 5"/>
                    <a:gd name="T1" fmla="*/ 0 h 6"/>
                    <a:gd name="T2" fmla="*/ 0 w 5"/>
                    <a:gd name="T3" fmla="*/ 6 h 6"/>
                    <a:gd name="T4" fmla="*/ 5 w 5"/>
                    <a:gd name="T5" fmla="*/ 6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5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98" name="Freeform 2986"/>
                <p:cNvSpPr>
                  <a:spLocks/>
                </p:cNvSpPr>
                <p:nvPr/>
              </p:nvSpPr>
              <p:spPr bwMode="auto">
                <a:xfrm>
                  <a:off x="2946" y="2220"/>
                  <a:ext cx="0" cy="11"/>
                </a:xfrm>
                <a:custGeom>
                  <a:avLst/>
                  <a:gdLst>
                    <a:gd name="T0" fmla="*/ 11 h 11"/>
                    <a:gd name="T1" fmla="*/ 5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99" name="Freeform 2987"/>
                <p:cNvSpPr>
                  <a:spLocks/>
                </p:cNvSpPr>
                <p:nvPr/>
              </p:nvSpPr>
              <p:spPr bwMode="auto">
                <a:xfrm>
                  <a:off x="2946" y="2220"/>
                  <a:ext cx="0" cy="17"/>
                </a:xfrm>
                <a:custGeom>
                  <a:avLst/>
                  <a:gdLst>
                    <a:gd name="T0" fmla="*/ 0 h 17"/>
                    <a:gd name="T1" fmla="*/ 5 h 17"/>
                    <a:gd name="T2" fmla="*/ 17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00" name="Freeform 2988"/>
                <p:cNvSpPr>
                  <a:spLocks/>
                </p:cNvSpPr>
                <p:nvPr/>
              </p:nvSpPr>
              <p:spPr bwMode="auto">
                <a:xfrm>
                  <a:off x="2946" y="2237"/>
                  <a:ext cx="0" cy="11"/>
                </a:xfrm>
                <a:custGeom>
                  <a:avLst/>
                  <a:gdLst>
                    <a:gd name="T0" fmla="*/ 0 h 11"/>
                    <a:gd name="T1" fmla="*/ 5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01" name="Freeform 2989"/>
                <p:cNvSpPr>
                  <a:spLocks/>
                </p:cNvSpPr>
                <p:nvPr/>
              </p:nvSpPr>
              <p:spPr bwMode="auto">
                <a:xfrm>
                  <a:off x="2946" y="2237"/>
                  <a:ext cx="0" cy="11"/>
                </a:xfrm>
                <a:custGeom>
                  <a:avLst/>
                  <a:gdLst>
                    <a:gd name="T0" fmla="*/ 11 h 11"/>
                    <a:gd name="T1" fmla="*/ 5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02" name="Line 2990"/>
                <p:cNvSpPr>
                  <a:spLocks noChangeShapeType="1"/>
                </p:cNvSpPr>
                <p:nvPr/>
              </p:nvSpPr>
              <p:spPr bwMode="auto">
                <a:xfrm flipV="1">
                  <a:off x="2946" y="2231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03" name="Freeform 2991"/>
                <p:cNvSpPr>
                  <a:spLocks/>
                </p:cNvSpPr>
                <p:nvPr/>
              </p:nvSpPr>
              <p:spPr bwMode="auto">
                <a:xfrm>
                  <a:off x="2946" y="2231"/>
                  <a:ext cx="6" cy="11"/>
                </a:xfrm>
                <a:custGeom>
                  <a:avLst/>
                  <a:gdLst>
                    <a:gd name="T0" fmla="*/ 0 w 6"/>
                    <a:gd name="T1" fmla="*/ 0 h 11"/>
                    <a:gd name="T2" fmla="*/ 0 w 6"/>
                    <a:gd name="T3" fmla="*/ 0 h 11"/>
                    <a:gd name="T4" fmla="*/ 0 w 6"/>
                    <a:gd name="T5" fmla="*/ 6 h 11"/>
                    <a:gd name="T6" fmla="*/ 6 w 6"/>
                    <a:gd name="T7" fmla="*/ 11 h 1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"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04" name="Freeform 2992"/>
                <p:cNvSpPr>
                  <a:spLocks/>
                </p:cNvSpPr>
                <p:nvPr/>
              </p:nvSpPr>
              <p:spPr bwMode="auto">
                <a:xfrm>
                  <a:off x="2952" y="2220"/>
                  <a:ext cx="0" cy="22"/>
                </a:xfrm>
                <a:custGeom>
                  <a:avLst/>
                  <a:gdLst>
                    <a:gd name="T0" fmla="*/ 22 h 22"/>
                    <a:gd name="T1" fmla="*/ 17 h 22"/>
                    <a:gd name="T2" fmla="*/ 11 h 22"/>
                    <a:gd name="T3" fmla="*/ 5 h 22"/>
                    <a:gd name="T4" fmla="*/ 0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05" name="Freeform 2993"/>
                <p:cNvSpPr>
                  <a:spLocks/>
                </p:cNvSpPr>
                <p:nvPr/>
              </p:nvSpPr>
              <p:spPr bwMode="auto">
                <a:xfrm>
                  <a:off x="2952" y="2220"/>
                  <a:ext cx="0" cy="11"/>
                </a:xfrm>
                <a:custGeom>
                  <a:avLst/>
                  <a:gdLst>
                    <a:gd name="T0" fmla="*/ 0 h 11"/>
                    <a:gd name="T1" fmla="*/ 5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06" name="Freeform 2994"/>
                <p:cNvSpPr>
                  <a:spLocks/>
                </p:cNvSpPr>
                <p:nvPr/>
              </p:nvSpPr>
              <p:spPr bwMode="auto">
                <a:xfrm>
                  <a:off x="2952" y="2231"/>
                  <a:ext cx="0" cy="17"/>
                </a:xfrm>
                <a:custGeom>
                  <a:avLst/>
                  <a:gdLst>
                    <a:gd name="T0" fmla="*/ 0 h 17"/>
                    <a:gd name="T1" fmla="*/ 11 h 17"/>
                    <a:gd name="T2" fmla="*/ 17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07" name="Freeform 2995"/>
                <p:cNvSpPr>
                  <a:spLocks/>
                </p:cNvSpPr>
                <p:nvPr/>
              </p:nvSpPr>
              <p:spPr bwMode="auto">
                <a:xfrm>
                  <a:off x="2952" y="2231"/>
                  <a:ext cx="0" cy="17"/>
                </a:xfrm>
                <a:custGeom>
                  <a:avLst/>
                  <a:gdLst>
                    <a:gd name="T0" fmla="*/ 17 h 17"/>
                    <a:gd name="T1" fmla="*/ 17 h 17"/>
                    <a:gd name="T2" fmla="*/ 11 h 17"/>
                    <a:gd name="T3" fmla="*/ 6 h 17"/>
                    <a:gd name="T4" fmla="*/ 0 h 1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08" name="Freeform 2996"/>
                <p:cNvSpPr>
                  <a:spLocks/>
                </p:cNvSpPr>
                <p:nvPr/>
              </p:nvSpPr>
              <p:spPr bwMode="auto">
                <a:xfrm>
                  <a:off x="2952" y="2231"/>
                  <a:ext cx="0" cy="11"/>
                </a:xfrm>
                <a:custGeom>
                  <a:avLst/>
                  <a:gdLst>
                    <a:gd name="T0" fmla="*/ 0 h 11"/>
                    <a:gd name="T1" fmla="*/ 0 h 11"/>
                    <a:gd name="T2" fmla="*/ 6 h 11"/>
                    <a:gd name="T3" fmla="*/ 11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09" name="Freeform 2997"/>
                <p:cNvSpPr>
                  <a:spLocks/>
                </p:cNvSpPr>
                <p:nvPr/>
              </p:nvSpPr>
              <p:spPr bwMode="auto">
                <a:xfrm>
                  <a:off x="2952" y="2237"/>
                  <a:ext cx="5" cy="5"/>
                </a:xfrm>
                <a:custGeom>
                  <a:avLst/>
                  <a:gdLst>
                    <a:gd name="T0" fmla="*/ 0 w 5"/>
                    <a:gd name="T1" fmla="*/ 5 h 5"/>
                    <a:gd name="T2" fmla="*/ 0 w 5"/>
                    <a:gd name="T3" fmla="*/ 5 h 5"/>
                    <a:gd name="T4" fmla="*/ 5 w 5"/>
                    <a:gd name="T5" fmla="*/ 0 h 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10" name="Freeform 2998"/>
                <p:cNvSpPr>
                  <a:spLocks/>
                </p:cNvSpPr>
                <p:nvPr/>
              </p:nvSpPr>
              <p:spPr bwMode="auto">
                <a:xfrm>
                  <a:off x="2957" y="2225"/>
                  <a:ext cx="0" cy="12"/>
                </a:xfrm>
                <a:custGeom>
                  <a:avLst/>
                  <a:gdLst>
                    <a:gd name="T0" fmla="*/ 12 h 12"/>
                    <a:gd name="T1" fmla="*/ 6 h 12"/>
                    <a:gd name="T2" fmla="*/ 0 h 1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11" name="Line 2999"/>
                <p:cNvSpPr>
                  <a:spLocks noChangeShapeType="1"/>
                </p:cNvSpPr>
                <p:nvPr/>
              </p:nvSpPr>
              <p:spPr bwMode="auto">
                <a:xfrm>
                  <a:off x="2957" y="2225"/>
                  <a:ext cx="1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12" name="Freeform 3000"/>
                <p:cNvSpPr>
                  <a:spLocks/>
                </p:cNvSpPr>
                <p:nvPr/>
              </p:nvSpPr>
              <p:spPr bwMode="auto">
                <a:xfrm>
                  <a:off x="2957" y="2214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13" name="Freeform 3001"/>
                <p:cNvSpPr>
                  <a:spLocks/>
                </p:cNvSpPr>
                <p:nvPr/>
              </p:nvSpPr>
              <p:spPr bwMode="auto">
                <a:xfrm>
                  <a:off x="2957" y="2214"/>
                  <a:ext cx="0" cy="23"/>
                </a:xfrm>
                <a:custGeom>
                  <a:avLst/>
                  <a:gdLst>
                    <a:gd name="T0" fmla="*/ 0 h 23"/>
                    <a:gd name="T1" fmla="*/ 6 h 23"/>
                    <a:gd name="T2" fmla="*/ 11 h 23"/>
                    <a:gd name="T3" fmla="*/ 17 h 23"/>
                    <a:gd name="T4" fmla="*/ 23 h 2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14" name="Freeform 3002"/>
                <p:cNvSpPr>
                  <a:spLocks/>
                </p:cNvSpPr>
                <p:nvPr/>
              </p:nvSpPr>
              <p:spPr bwMode="auto">
                <a:xfrm>
                  <a:off x="2957" y="2220"/>
                  <a:ext cx="0" cy="17"/>
                </a:xfrm>
                <a:custGeom>
                  <a:avLst/>
                  <a:gdLst>
                    <a:gd name="T0" fmla="*/ 17 h 17"/>
                    <a:gd name="T1" fmla="*/ 17 h 17"/>
                    <a:gd name="T2" fmla="*/ 11 h 17"/>
                    <a:gd name="T3" fmla="*/ 5 h 17"/>
                    <a:gd name="T4" fmla="*/ 0 h 1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15" name="Freeform 3003"/>
                <p:cNvSpPr>
                  <a:spLocks/>
                </p:cNvSpPr>
                <p:nvPr/>
              </p:nvSpPr>
              <p:spPr bwMode="auto">
                <a:xfrm>
                  <a:off x="2957" y="2220"/>
                  <a:ext cx="6" cy="5"/>
                </a:xfrm>
                <a:custGeom>
                  <a:avLst/>
                  <a:gdLst>
                    <a:gd name="T0" fmla="*/ 0 w 6"/>
                    <a:gd name="T1" fmla="*/ 0 h 5"/>
                    <a:gd name="T2" fmla="*/ 0 w 6"/>
                    <a:gd name="T3" fmla="*/ 0 h 5"/>
                    <a:gd name="T4" fmla="*/ 6 w 6"/>
                    <a:gd name="T5" fmla="*/ 5 h 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16" name="Freeform 3004"/>
                <p:cNvSpPr>
                  <a:spLocks/>
                </p:cNvSpPr>
                <p:nvPr/>
              </p:nvSpPr>
              <p:spPr bwMode="auto">
                <a:xfrm>
                  <a:off x="2963" y="2225"/>
                  <a:ext cx="0" cy="12"/>
                </a:xfrm>
                <a:custGeom>
                  <a:avLst/>
                  <a:gdLst>
                    <a:gd name="T0" fmla="*/ 0 h 12"/>
                    <a:gd name="T1" fmla="*/ 6 h 12"/>
                    <a:gd name="T2" fmla="*/ 12 h 1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5549" name="Group 3206"/>
              <p:cNvGrpSpPr>
                <a:grpSpLocks/>
              </p:cNvGrpSpPr>
              <p:nvPr/>
            </p:nvGrpSpPr>
            <p:grpSpPr bwMode="auto">
              <a:xfrm>
                <a:off x="2963" y="2175"/>
                <a:ext cx="183" cy="89"/>
                <a:chOff x="2963" y="2175"/>
                <a:chExt cx="183" cy="89"/>
              </a:xfrm>
            </p:grpSpPr>
            <p:sp>
              <p:nvSpPr>
                <p:cNvPr id="5617" name="Freeform 3006"/>
                <p:cNvSpPr>
                  <a:spLocks/>
                </p:cNvSpPr>
                <p:nvPr/>
              </p:nvSpPr>
              <p:spPr bwMode="auto">
                <a:xfrm>
                  <a:off x="2963" y="2225"/>
                  <a:ext cx="0" cy="12"/>
                </a:xfrm>
                <a:custGeom>
                  <a:avLst/>
                  <a:gdLst>
                    <a:gd name="T0" fmla="*/ 12 h 12"/>
                    <a:gd name="T1" fmla="*/ 6 h 12"/>
                    <a:gd name="T2" fmla="*/ 0 h 1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18" name="Freeform 3007"/>
                <p:cNvSpPr>
                  <a:spLocks/>
                </p:cNvSpPr>
                <p:nvPr/>
              </p:nvSpPr>
              <p:spPr bwMode="auto">
                <a:xfrm>
                  <a:off x="2963" y="2225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19" name="Line 3008"/>
                <p:cNvSpPr>
                  <a:spLocks noChangeShapeType="1"/>
                </p:cNvSpPr>
                <p:nvPr/>
              </p:nvSpPr>
              <p:spPr bwMode="auto">
                <a:xfrm>
                  <a:off x="2963" y="2231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20" name="Freeform 3009"/>
                <p:cNvSpPr>
                  <a:spLocks/>
                </p:cNvSpPr>
                <p:nvPr/>
              </p:nvSpPr>
              <p:spPr bwMode="auto">
                <a:xfrm>
                  <a:off x="2963" y="2220"/>
                  <a:ext cx="0" cy="11"/>
                </a:xfrm>
                <a:custGeom>
                  <a:avLst/>
                  <a:gdLst>
                    <a:gd name="T0" fmla="*/ 11 h 11"/>
                    <a:gd name="T1" fmla="*/ 5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21" name="Freeform 3010"/>
                <p:cNvSpPr>
                  <a:spLocks/>
                </p:cNvSpPr>
                <p:nvPr/>
              </p:nvSpPr>
              <p:spPr bwMode="auto">
                <a:xfrm>
                  <a:off x="2963" y="2220"/>
                  <a:ext cx="5" cy="5"/>
                </a:xfrm>
                <a:custGeom>
                  <a:avLst/>
                  <a:gdLst>
                    <a:gd name="T0" fmla="*/ 0 w 5"/>
                    <a:gd name="T1" fmla="*/ 0 h 5"/>
                    <a:gd name="T2" fmla="*/ 0 w 5"/>
                    <a:gd name="T3" fmla="*/ 0 h 5"/>
                    <a:gd name="T4" fmla="*/ 5 w 5"/>
                    <a:gd name="T5" fmla="*/ 5 h 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22" name="Line 3011"/>
                <p:cNvSpPr>
                  <a:spLocks noChangeShapeType="1"/>
                </p:cNvSpPr>
                <p:nvPr/>
              </p:nvSpPr>
              <p:spPr bwMode="auto">
                <a:xfrm>
                  <a:off x="2968" y="2225"/>
                  <a:ext cx="1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23" name="Freeform 3012"/>
                <p:cNvSpPr>
                  <a:spLocks/>
                </p:cNvSpPr>
                <p:nvPr/>
              </p:nvSpPr>
              <p:spPr bwMode="auto">
                <a:xfrm>
                  <a:off x="2968" y="2214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24" name="Freeform 3013"/>
                <p:cNvSpPr>
                  <a:spLocks/>
                </p:cNvSpPr>
                <p:nvPr/>
              </p:nvSpPr>
              <p:spPr bwMode="auto">
                <a:xfrm>
                  <a:off x="2968" y="2214"/>
                  <a:ext cx="0" cy="17"/>
                </a:xfrm>
                <a:custGeom>
                  <a:avLst/>
                  <a:gdLst>
                    <a:gd name="T0" fmla="*/ 0 h 17"/>
                    <a:gd name="T1" fmla="*/ 6 h 17"/>
                    <a:gd name="T2" fmla="*/ 17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25" name="Freeform 3014"/>
                <p:cNvSpPr>
                  <a:spLocks/>
                </p:cNvSpPr>
                <p:nvPr/>
              </p:nvSpPr>
              <p:spPr bwMode="auto">
                <a:xfrm>
                  <a:off x="2968" y="2231"/>
                  <a:ext cx="0" cy="17"/>
                </a:xfrm>
                <a:custGeom>
                  <a:avLst/>
                  <a:gdLst>
                    <a:gd name="T0" fmla="*/ 0 h 17"/>
                    <a:gd name="T1" fmla="*/ 11 h 17"/>
                    <a:gd name="T2" fmla="*/ 17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26" name="Freeform 3015"/>
                <p:cNvSpPr>
                  <a:spLocks/>
                </p:cNvSpPr>
                <p:nvPr/>
              </p:nvSpPr>
              <p:spPr bwMode="auto">
                <a:xfrm>
                  <a:off x="2968" y="2231"/>
                  <a:ext cx="0" cy="17"/>
                </a:xfrm>
                <a:custGeom>
                  <a:avLst/>
                  <a:gdLst>
                    <a:gd name="T0" fmla="*/ 17 h 17"/>
                    <a:gd name="T1" fmla="*/ 17 h 17"/>
                    <a:gd name="T2" fmla="*/ 11 h 17"/>
                    <a:gd name="T3" fmla="*/ 0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27" name="Freeform 3016"/>
                <p:cNvSpPr>
                  <a:spLocks/>
                </p:cNvSpPr>
                <p:nvPr/>
              </p:nvSpPr>
              <p:spPr bwMode="auto">
                <a:xfrm>
                  <a:off x="2968" y="2225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0 h 6"/>
                    <a:gd name="T4" fmla="*/ 6 w 6"/>
                    <a:gd name="T5" fmla="*/ 0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28" name="Freeform 3017"/>
                <p:cNvSpPr>
                  <a:spLocks/>
                </p:cNvSpPr>
                <p:nvPr/>
              </p:nvSpPr>
              <p:spPr bwMode="auto">
                <a:xfrm>
                  <a:off x="2974" y="2225"/>
                  <a:ext cx="0" cy="12"/>
                </a:xfrm>
                <a:custGeom>
                  <a:avLst/>
                  <a:gdLst>
                    <a:gd name="T0" fmla="*/ 0 h 12"/>
                    <a:gd name="T1" fmla="*/ 6 h 12"/>
                    <a:gd name="T2" fmla="*/ 12 h 1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29" name="Freeform 3018"/>
                <p:cNvSpPr>
                  <a:spLocks/>
                </p:cNvSpPr>
                <p:nvPr/>
              </p:nvSpPr>
              <p:spPr bwMode="auto">
                <a:xfrm>
                  <a:off x="2974" y="2231"/>
                  <a:ext cx="0" cy="6"/>
                </a:xfrm>
                <a:custGeom>
                  <a:avLst/>
                  <a:gdLst>
                    <a:gd name="T0" fmla="*/ 6 h 6"/>
                    <a:gd name="T1" fmla="*/ 6 h 6"/>
                    <a:gd name="T2" fmla="*/ 0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30" name="Freeform 3019"/>
                <p:cNvSpPr>
                  <a:spLocks/>
                </p:cNvSpPr>
                <p:nvPr/>
              </p:nvSpPr>
              <p:spPr bwMode="auto">
                <a:xfrm>
                  <a:off x="2974" y="2214"/>
                  <a:ext cx="0" cy="17"/>
                </a:xfrm>
                <a:custGeom>
                  <a:avLst/>
                  <a:gdLst>
                    <a:gd name="T0" fmla="*/ 17 h 17"/>
                    <a:gd name="T1" fmla="*/ 11 h 17"/>
                    <a:gd name="T2" fmla="*/ 6 h 17"/>
                    <a:gd name="T3" fmla="*/ 0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31" name="Freeform 3020"/>
                <p:cNvSpPr>
                  <a:spLocks/>
                </p:cNvSpPr>
                <p:nvPr/>
              </p:nvSpPr>
              <p:spPr bwMode="auto">
                <a:xfrm>
                  <a:off x="2974" y="2214"/>
                  <a:ext cx="0" cy="39"/>
                </a:xfrm>
                <a:custGeom>
                  <a:avLst/>
                  <a:gdLst>
                    <a:gd name="T0" fmla="*/ 0 h 39"/>
                    <a:gd name="T1" fmla="*/ 6 h 39"/>
                    <a:gd name="T2" fmla="*/ 17 h 39"/>
                    <a:gd name="T3" fmla="*/ 34 h 39"/>
                    <a:gd name="T4" fmla="*/ 39 h 39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39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7"/>
                      </a:lnTo>
                      <a:lnTo>
                        <a:pt x="0" y="34"/>
                      </a:lnTo>
                      <a:lnTo>
                        <a:pt x="0" y="39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32" name="Freeform 3021"/>
                <p:cNvSpPr>
                  <a:spLocks/>
                </p:cNvSpPr>
                <p:nvPr/>
              </p:nvSpPr>
              <p:spPr bwMode="auto">
                <a:xfrm>
                  <a:off x="2974" y="2248"/>
                  <a:ext cx="0" cy="5"/>
                </a:xfrm>
                <a:custGeom>
                  <a:avLst/>
                  <a:gdLst>
                    <a:gd name="T0" fmla="*/ 5 h 5"/>
                    <a:gd name="T1" fmla="*/ 5 h 5"/>
                    <a:gd name="T2" fmla="*/ 0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33" name="Freeform 3022"/>
                <p:cNvSpPr>
                  <a:spLocks/>
                </p:cNvSpPr>
                <p:nvPr/>
              </p:nvSpPr>
              <p:spPr bwMode="auto">
                <a:xfrm>
                  <a:off x="2974" y="2237"/>
                  <a:ext cx="5" cy="11"/>
                </a:xfrm>
                <a:custGeom>
                  <a:avLst/>
                  <a:gdLst>
                    <a:gd name="T0" fmla="*/ 0 w 5"/>
                    <a:gd name="T1" fmla="*/ 11 h 11"/>
                    <a:gd name="T2" fmla="*/ 0 w 5"/>
                    <a:gd name="T3" fmla="*/ 5 h 11"/>
                    <a:gd name="T4" fmla="*/ 5 w 5"/>
                    <a:gd name="T5" fmla="*/ 0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34" name="Freeform 3023"/>
                <p:cNvSpPr>
                  <a:spLocks/>
                </p:cNvSpPr>
                <p:nvPr/>
              </p:nvSpPr>
              <p:spPr bwMode="auto">
                <a:xfrm>
                  <a:off x="2979" y="2209"/>
                  <a:ext cx="0" cy="28"/>
                </a:xfrm>
                <a:custGeom>
                  <a:avLst/>
                  <a:gdLst>
                    <a:gd name="T0" fmla="*/ 28 h 28"/>
                    <a:gd name="T1" fmla="*/ 22 h 28"/>
                    <a:gd name="T2" fmla="*/ 11 h 28"/>
                    <a:gd name="T3" fmla="*/ 5 h 28"/>
                    <a:gd name="T4" fmla="*/ 0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28"/>
                      </a:move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35" name="Freeform 3024"/>
                <p:cNvSpPr>
                  <a:spLocks/>
                </p:cNvSpPr>
                <p:nvPr/>
              </p:nvSpPr>
              <p:spPr bwMode="auto">
                <a:xfrm>
                  <a:off x="2979" y="2209"/>
                  <a:ext cx="0" cy="5"/>
                </a:xfrm>
                <a:custGeom>
                  <a:avLst/>
                  <a:gdLst>
                    <a:gd name="T0" fmla="*/ 0 h 5"/>
                    <a:gd name="T1" fmla="*/ 0 h 5"/>
                    <a:gd name="T2" fmla="*/ 5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36" name="Line 3025"/>
                <p:cNvSpPr>
                  <a:spLocks noChangeShapeType="1"/>
                </p:cNvSpPr>
                <p:nvPr/>
              </p:nvSpPr>
              <p:spPr bwMode="auto">
                <a:xfrm>
                  <a:off x="2979" y="2214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37" name="Freeform 3026"/>
                <p:cNvSpPr>
                  <a:spLocks/>
                </p:cNvSpPr>
                <p:nvPr/>
              </p:nvSpPr>
              <p:spPr bwMode="auto">
                <a:xfrm>
                  <a:off x="2979" y="2209"/>
                  <a:ext cx="0" cy="11"/>
                </a:xfrm>
                <a:custGeom>
                  <a:avLst/>
                  <a:gdLst>
                    <a:gd name="T0" fmla="*/ 11 h 11"/>
                    <a:gd name="T1" fmla="*/ 5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38" name="Freeform 3027"/>
                <p:cNvSpPr>
                  <a:spLocks/>
                </p:cNvSpPr>
                <p:nvPr/>
              </p:nvSpPr>
              <p:spPr bwMode="auto">
                <a:xfrm>
                  <a:off x="2979" y="2209"/>
                  <a:ext cx="0" cy="5"/>
                </a:xfrm>
                <a:custGeom>
                  <a:avLst/>
                  <a:gdLst>
                    <a:gd name="T0" fmla="*/ 0 h 5"/>
                    <a:gd name="T1" fmla="*/ 0 h 5"/>
                    <a:gd name="T2" fmla="*/ 5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39" name="Freeform 3028"/>
                <p:cNvSpPr>
                  <a:spLocks/>
                </p:cNvSpPr>
                <p:nvPr/>
              </p:nvSpPr>
              <p:spPr bwMode="auto">
                <a:xfrm>
                  <a:off x="2979" y="2214"/>
                  <a:ext cx="6" cy="11"/>
                </a:xfrm>
                <a:custGeom>
                  <a:avLst/>
                  <a:gdLst>
                    <a:gd name="T0" fmla="*/ 0 w 6"/>
                    <a:gd name="T1" fmla="*/ 0 h 11"/>
                    <a:gd name="T2" fmla="*/ 0 w 6"/>
                    <a:gd name="T3" fmla="*/ 6 h 11"/>
                    <a:gd name="T4" fmla="*/ 6 w 6"/>
                    <a:gd name="T5" fmla="*/ 11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40" name="Line 3029"/>
                <p:cNvSpPr>
                  <a:spLocks noChangeShapeType="1"/>
                </p:cNvSpPr>
                <p:nvPr/>
              </p:nvSpPr>
              <p:spPr bwMode="auto">
                <a:xfrm>
                  <a:off x="2985" y="2225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41" name="Freeform 3030"/>
                <p:cNvSpPr>
                  <a:spLocks/>
                </p:cNvSpPr>
                <p:nvPr/>
              </p:nvSpPr>
              <p:spPr bwMode="auto">
                <a:xfrm>
                  <a:off x="2985" y="2225"/>
                  <a:ext cx="0" cy="6"/>
                </a:xfrm>
                <a:custGeom>
                  <a:avLst/>
                  <a:gdLst>
                    <a:gd name="T0" fmla="*/ 6 h 6"/>
                    <a:gd name="T1" fmla="*/ 6 h 6"/>
                    <a:gd name="T2" fmla="*/ 0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42" name="Line 3031"/>
                <p:cNvSpPr>
                  <a:spLocks noChangeShapeType="1"/>
                </p:cNvSpPr>
                <p:nvPr/>
              </p:nvSpPr>
              <p:spPr bwMode="auto">
                <a:xfrm>
                  <a:off x="2985" y="2225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43" name="Freeform 3032"/>
                <p:cNvSpPr>
                  <a:spLocks/>
                </p:cNvSpPr>
                <p:nvPr/>
              </p:nvSpPr>
              <p:spPr bwMode="auto">
                <a:xfrm>
                  <a:off x="2985" y="2225"/>
                  <a:ext cx="0" cy="12"/>
                </a:xfrm>
                <a:custGeom>
                  <a:avLst/>
                  <a:gdLst>
                    <a:gd name="T0" fmla="*/ 0 h 12"/>
                    <a:gd name="T1" fmla="*/ 6 h 12"/>
                    <a:gd name="T2" fmla="*/ 12 h 1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44" name="Freeform 3033"/>
                <p:cNvSpPr>
                  <a:spLocks/>
                </p:cNvSpPr>
                <p:nvPr/>
              </p:nvSpPr>
              <p:spPr bwMode="auto">
                <a:xfrm>
                  <a:off x="2985" y="2209"/>
                  <a:ext cx="0" cy="28"/>
                </a:xfrm>
                <a:custGeom>
                  <a:avLst/>
                  <a:gdLst>
                    <a:gd name="T0" fmla="*/ 28 h 28"/>
                    <a:gd name="T1" fmla="*/ 22 h 28"/>
                    <a:gd name="T2" fmla="*/ 11 h 28"/>
                    <a:gd name="T3" fmla="*/ 5 h 28"/>
                    <a:gd name="T4" fmla="*/ 0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28"/>
                      </a:move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45" name="Freeform 3034"/>
                <p:cNvSpPr>
                  <a:spLocks/>
                </p:cNvSpPr>
                <p:nvPr/>
              </p:nvSpPr>
              <p:spPr bwMode="auto">
                <a:xfrm>
                  <a:off x="2985" y="2209"/>
                  <a:ext cx="5" cy="16"/>
                </a:xfrm>
                <a:custGeom>
                  <a:avLst/>
                  <a:gdLst>
                    <a:gd name="T0" fmla="*/ 0 w 5"/>
                    <a:gd name="T1" fmla="*/ 0 h 16"/>
                    <a:gd name="T2" fmla="*/ 0 w 5"/>
                    <a:gd name="T3" fmla="*/ 0 h 16"/>
                    <a:gd name="T4" fmla="*/ 0 w 5"/>
                    <a:gd name="T5" fmla="*/ 5 h 16"/>
                    <a:gd name="T6" fmla="*/ 5 w 5"/>
                    <a:gd name="T7" fmla="*/ 16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" h="1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5" y="1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46" name="Freeform 3035"/>
                <p:cNvSpPr>
                  <a:spLocks/>
                </p:cNvSpPr>
                <p:nvPr/>
              </p:nvSpPr>
              <p:spPr bwMode="auto">
                <a:xfrm>
                  <a:off x="2990" y="2225"/>
                  <a:ext cx="0" cy="17"/>
                </a:xfrm>
                <a:custGeom>
                  <a:avLst/>
                  <a:gdLst>
                    <a:gd name="T0" fmla="*/ 0 h 17"/>
                    <a:gd name="T1" fmla="*/ 12 h 17"/>
                    <a:gd name="T2" fmla="*/ 17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47" name="Freeform 3036"/>
                <p:cNvSpPr>
                  <a:spLocks/>
                </p:cNvSpPr>
                <p:nvPr/>
              </p:nvSpPr>
              <p:spPr bwMode="auto">
                <a:xfrm>
                  <a:off x="2990" y="2220"/>
                  <a:ext cx="0" cy="22"/>
                </a:xfrm>
                <a:custGeom>
                  <a:avLst/>
                  <a:gdLst>
                    <a:gd name="T0" fmla="*/ 22 h 22"/>
                    <a:gd name="T1" fmla="*/ 17 h 22"/>
                    <a:gd name="T2" fmla="*/ 11 h 22"/>
                    <a:gd name="T3" fmla="*/ 5 h 22"/>
                    <a:gd name="T4" fmla="*/ 0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48" name="Freeform 3037"/>
                <p:cNvSpPr>
                  <a:spLocks/>
                </p:cNvSpPr>
                <p:nvPr/>
              </p:nvSpPr>
              <p:spPr bwMode="auto">
                <a:xfrm>
                  <a:off x="2990" y="2220"/>
                  <a:ext cx="0" cy="5"/>
                </a:xfrm>
                <a:custGeom>
                  <a:avLst/>
                  <a:gdLst>
                    <a:gd name="T0" fmla="*/ 0 h 5"/>
                    <a:gd name="T1" fmla="*/ 0 h 5"/>
                    <a:gd name="T2" fmla="*/ 5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49" name="Line 3038"/>
                <p:cNvSpPr>
                  <a:spLocks noChangeShapeType="1"/>
                </p:cNvSpPr>
                <p:nvPr/>
              </p:nvSpPr>
              <p:spPr bwMode="auto">
                <a:xfrm>
                  <a:off x="2990" y="2225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50" name="Freeform 3039"/>
                <p:cNvSpPr>
                  <a:spLocks/>
                </p:cNvSpPr>
                <p:nvPr/>
              </p:nvSpPr>
              <p:spPr bwMode="auto">
                <a:xfrm>
                  <a:off x="2990" y="2214"/>
                  <a:ext cx="0" cy="17"/>
                </a:xfrm>
                <a:custGeom>
                  <a:avLst/>
                  <a:gdLst>
                    <a:gd name="T0" fmla="*/ 17 h 17"/>
                    <a:gd name="T1" fmla="*/ 11 h 17"/>
                    <a:gd name="T2" fmla="*/ 0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51" name="Freeform 3040"/>
                <p:cNvSpPr>
                  <a:spLocks/>
                </p:cNvSpPr>
                <p:nvPr/>
              </p:nvSpPr>
              <p:spPr bwMode="auto">
                <a:xfrm>
                  <a:off x="2990" y="2192"/>
                  <a:ext cx="6" cy="22"/>
                </a:xfrm>
                <a:custGeom>
                  <a:avLst/>
                  <a:gdLst>
                    <a:gd name="T0" fmla="*/ 0 w 6"/>
                    <a:gd name="T1" fmla="*/ 22 h 22"/>
                    <a:gd name="T2" fmla="*/ 0 w 6"/>
                    <a:gd name="T3" fmla="*/ 17 h 22"/>
                    <a:gd name="T4" fmla="*/ 0 w 6"/>
                    <a:gd name="T5" fmla="*/ 6 h 22"/>
                    <a:gd name="T6" fmla="*/ 6 w 6"/>
                    <a:gd name="T7" fmla="*/ 0 h 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" h="22">
                      <a:moveTo>
                        <a:pt x="0" y="22"/>
                      </a:moveTo>
                      <a:lnTo>
                        <a:pt x="0" y="17"/>
                      </a:ln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52" name="Freeform 3041"/>
                <p:cNvSpPr>
                  <a:spLocks/>
                </p:cNvSpPr>
                <p:nvPr/>
              </p:nvSpPr>
              <p:spPr bwMode="auto">
                <a:xfrm>
                  <a:off x="2996" y="2192"/>
                  <a:ext cx="0" cy="33"/>
                </a:xfrm>
                <a:custGeom>
                  <a:avLst/>
                  <a:gdLst>
                    <a:gd name="T0" fmla="*/ 0 h 33"/>
                    <a:gd name="T1" fmla="*/ 6 h 33"/>
                    <a:gd name="T2" fmla="*/ 17 h 33"/>
                    <a:gd name="T3" fmla="*/ 28 h 33"/>
                    <a:gd name="T4" fmla="*/ 33 h 3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3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7"/>
                      </a:lnTo>
                      <a:lnTo>
                        <a:pt x="0" y="28"/>
                      </a:lnTo>
                      <a:lnTo>
                        <a:pt x="0" y="3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53" name="Freeform 3042"/>
                <p:cNvSpPr>
                  <a:spLocks/>
                </p:cNvSpPr>
                <p:nvPr/>
              </p:nvSpPr>
              <p:spPr bwMode="auto">
                <a:xfrm>
                  <a:off x="2996" y="2214"/>
                  <a:ext cx="0" cy="11"/>
                </a:xfrm>
                <a:custGeom>
                  <a:avLst/>
                  <a:gdLst>
                    <a:gd name="T0" fmla="*/ 11 h 11"/>
                    <a:gd name="T1" fmla="*/ 11 h 11"/>
                    <a:gd name="T2" fmla="*/ 6 h 11"/>
                    <a:gd name="T3" fmla="*/ 0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54" name="Line 3043"/>
                <p:cNvSpPr>
                  <a:spLocks noChangeShapeType="1"/>
                </p:cNvSpPr>
                <p:nvPr/>
              </p:nvSpPr>
              <p:spPr bwMode="auto">
                <a:xfrm>
                  <a:off x="2996" y="2214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55" name="Freeform 3044"/>
                <p:cNvSpPr>
                  <a:spLocks/>
                </p:cNvSpPr>
                <p:nvPr/>
              </p:nvSpPr>
              <p:spPr bwMode="auto">
                <a:xfrm>
                  <a:off x="2996" y="2175"/>
                  <a:ext cx="0" cy="39"/>
                </a:xfrm>
                <a:custGeom>
                  <a:avLst/>
                  <a:gdLst>
                    <a:gd name="T0" fmla="*/ 39 h 39"/>
                    <a:gd name="T1" fmla="*/ 34 h 39"/>
                    <a:gd name="T2" fmla="*/ 17 h 39"/>
                    <a:gd name="T3" fmla="*/ 6 h 39"/>
                    <a:gd name="T4" fmla="*/ 0 h 39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39">
                      <a:moveTo>
                        <a:pt x="0" y="39"/>
                      </a:moveTo>
                      <a:lnTo>
                        <a:pt x="0" y="34"/>
                      </a:lnTo>
                      <a:lnTo>
                        <a:pt x="0" y="17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56" name="Line 3045"/>
                <p:cNvSpPr>
                  <a:spLocks noChangeShapeType="1"/>
                </p:cNvSpPr>
                <p:nvPr/>
              </p:nvSpPr>
              <p:spPr bwMode="auto">
                <a:xfrm>
                  <a:off x="2996" y="2175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57" name="Freeform 3046"/>
                <p:cNvSpPr>
                  <a:spLocks/>
                </p:cNvSpPr>
                <p:nvPr/>
              </p:nvSpPr>
              <p:spPr bwMode="auto">
                <a:xfrm>
                  <a:off x="2996" y="2175"/>
                  <a:ext cx="5" cy="12"/>
                </a:xfrm>
                <a:custGeom>
                  <a:avLst/>
                  <a:gdLst>
                    <a:gd name="T0" fmla="*/ 0 w 5"/>
                    <a:gd name="T1" fmla="*/ 0 h 12"/>
                    <a:gd name="T2" fmla="*/ 0 w 5"/>
                    <a:gd name="T3" fmla="*/ 6 h 12"/>
                    <a:gd name="T4" fmla="*/ 5 w 5"/>
                    <a:gd name="T5" fmla="*/ 12 h 1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5" y="1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58" name="Freeform 3047"/>
                <p:cNvSpPr>
                  <a:spLocks/>
                </p:cNvSpPr>
                <p:nvPr/>
              </p:nvSpPr>
              <p:spPr bwMode="auto">
                <a:xfrm>
                  <a:off x="3001" y="2175"/>
                  <a:ext cx="0" cy="12"/>
                </a:xfrm>
                <a:custGeom>
                  <a:avLst/>
                  <a:gdLst>
                    <a:gd name="T0" fmla="*/ 12 h 12"/>
                    <a:gd name="T1" fmla="*/ 12 h 12"/>
                    <a:gd name="T2" fmla="*/ 6 h 12"/>
                    <a:gd name="T3" fmla="*/ 0 h 12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2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59" name="Freeform 3048"/>
                <p:cNvSpPr>
                  <a:spLocks/>
                </p:cNvSpPr>
                <p:nvPr/>
              </p:nvSpPr>
              <p:spPr bwMode="auto">
                <a:xfrm>
                  <a:off x="3001" y="2175"/>
                  <a:ext cx="0" cy="28"/>
                </a:xfrm>
                <a:custGeom>
                  <a:avLst/>
                  <a:gdLst>
                    <a:gd name="T0" fmla="*/ 0 h 28"/>
                    <a:gd name="T1" fmla="*/ 6 h 28"/>
                    <a:gd name="T2" fmla="*/ 17 h 28"/>
                    <a:gd name="T3" fmla="*/ 23 h 28"/>
                    <a:gd name="T4" fmla="*/ 28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7"/>
                      </a:lnTo>
                      <a:lnTo>
                        <a:pt x="0" y="23"/>
                      </a:lnTo>
                      <a:lnTo>
                        <a:pt x="0" y="28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60" name="Freeform 3049"/>
                <p:cNvSpPr>
                  <a:spLocks/>
                </p:cNvSpPr>
                <p:nvPr/>
              </p:nvSpPr>
              <p:spPr bwMode="auto">
                <a:xfrm>
                  <a:off x="3001" y="2181"/>
                  <a:ext cx="0" cy="22"/>
                </a:xfrm>
                <a:custGeom>
                  <a:avLst/>
                  <a:gdLst>
                    <a:gd name="T0" fmla="*/ 22 h 22"/>
                    <a:gd name="T1" fmla="*/ 17 h 22"/>
                    <a:gd name="T2" fmla="*/ 11 h 22"/>
                    <a:gd name="T3" fmla="*/ 6 h 22"/>
                    <a:gd name="T4" fmla="*/ 0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61" name="Freeform 3050"/>
                <p:cNvSpPr>
                  <a:spLocks/>
                </p:cNvSpPr>
                <p:nvPr/>
              </p:nvSpPr>
              <p:spPr bwMode="auto">
                <a:xfrm>
                  <a:off x="3001" y="2181"/>
                  <a:ext cx="0" cy="17"/>
                </a:xfrm>
                <a:custGeom>
                  <a:avLst/>
                  <a:gdLst>
                    <a:gd name="T0" fmla="*/ 0 h 17"/>
                    <a:gd name="T1" fmla="*/ 0 h 17"/>
                    <a:gd name="T2" fmla="*/ 6 h 17"/>
                    <a:gd name="T3" fmla="*/ 17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62" name="Line 3051"/>
                <p:cNvSpPr>
                  <a:spLocks noChangeShapeType="1"/>
                </p:cNvSpPr>
                <p:nvPr/>
              </p:nvSpPr>
              <p:spPr bwMode="auto">
                <a:xfrm>
                  <a:off x="3001" y="2198"/>
                  <a:ext cx="1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63" name="Freeform 3052"/>
                <p:cNvSpPr>
                  <a:spLocks/>
                </p:cNvSpPr>
                <p:nvPr/>
              </p:nvSpPr>
              <p:spPr bwMode="auto">
                <a:xfrm>
                  <a:off x="3001" y="2203"/>
                  <a:ext cx="6" cy="11"/>
                </a:xfrm>
                <a:custGeom>
                  <a:avLst/>
                  <a:gdLst>
                    <a:gd name="T0" fmla="*/ 0 w 6"/>
                    <a:gd name="T1" fmla="*/ 0 h 11"/>
                    <a:gd name="T2" fmla="*/ 0 w 6"/>
                    <a:gd name="T3" fmla="*/ 6 h 11"/>
                    <a:gd name="T4" fmla="*/ 6 w 6"/>
                    <a:gd name="T5" fmla="*/ 11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64" name="Line 3053"/>
                <p:cNvSpPr>
                  <a:spLocks noChangeShapeType="1"/>
                </p:cNvSpPr>
                <p:nvPr/>
              </p:nvSpPr>
              <p:spPr bwMode="auto">
                <a:xfrm>
                  <a:off x="3007" y="2214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65" name="Freeform 3054"/>
                <p:cNvSpPr>
                  <a:spLocks/>
                </p:cNvSpPr>
                <p:nvPr/>
              </p:nvSpPr>
              <p:spPr bwMode="auto">
                <a:xfrm>
                  <a:off x="3007" y="2209"/>
                  <a:ext cx="0" cy="11"/>
                </a:xfrm>
                <a:custGeom>
                  <a:avLst/>
                  <a:gdLst>
                    <a:gd name="T0" fmla="*/ 11 h 11"/>
                    <a:gd name="T1" fmla="*/ 5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66" name="Freeform 3055"/>
                <p:cNvSpPr>
                  <a:spLocks/>
                </p:cNvSpPr>
                <p:nvPr/>
              </p:nvSpPr>
              <p:spPr bwMode="auto">
                <a:xfrm>
                  <a:off x="3007" y="2187"/>
                  <a:ext cx="0" cy="22"/>
                </a:xfrm>
                <a:custGeom>
                  <a:avLst/>
                  <a:gdLst>
                    <a:gd name="T0" fmla="*/ 22 h 22"/>
                    <a:gd name="T1" fmla="*/ 11 h 22"/>
                    <a:gd name="T2" fmla="*/ 5 h 22"/>
                    <a:gd name="T3" fmla="*/ 0 h 22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67" name="Freeform 3056"/>
                <p:cNvSpPr>
                  <a:spLocks/>
                </p:cNvSpPr>
                <p:nvPr/>
              </p:nvSpPr>
              <p:spPr bwMode="auto">
                <a:xfrm>
                  <a:off x="3007" y="2187"/>
                  <a:ext cx="0" cy="16"/>
                </a:xfrm>
                <a:custGeom>
                  <a:avLst/>
                  <a:gdLst>
                    <a:gd name="T0" fmla="*/ 0 h 16"/>
                    <a:gd name="T1" fmla="*/ 0 h 16"/>
                    <a:gd name="T2" fmla="*/ 5 h 16"/>
                    <a:gd name="T3" fmla="*/ 11 h 16"/>
                    <a:gd name="T4" fmla="*/ 16 h 16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1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68" name="Freeform 3057"/>
                <p:cNvSpPr>
                  <a:spLocks/>
                </p:cNvSpPr>
                <p:nvPr/>
              </p:nvSpPr>
              <p:spPr bwMode="auto">
                <a:xfrm>
                  <a:off x="3007" y="2198"/>
                  <a:ext cx="0" cy="5"/>
                </a:xfrm>
                <a:custGeom>
                  <a:avLst/>
                  <a:gdLst>
                    <a:gd name="T0" fmla="*/ 5 h 5"/>
                    <a:gd name="T1" fmla="*/ 5 h 5"/>
                    <a:gd name="T2" fmla="*/ 0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69" name="Freeform 3058"/>
                <p:cNvSpPr>
                  <a:spLocks/>
                </p:cNvSpPr>
                <p:nvPr/>
              </p:nvSpPr>
              <p:spPr bwMode="auto">
                <a:xfrm>
                  <a:off x="3007" y="2192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0 h 6"/>
                    <a:gd name="T4" fmla="*/ 6 w 6"/>
                    <a:gd name="T5" fmla="*/ 0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70" name="Freeform 3059"/>
                <p:cNvSpPr>
                  <a:spLocks/>
                </p:cNvSpPr>
                <p:nvPr/>
              </p:nvSpPr>
              <p:spPr bwMode="auto">
                <a:xfrm>
                  <a:off x="3013" y="2192"/>
                  <a:ext cx="0" cy="33"/>
                </a:xfrm>
                <a:custGeom>
                  <a:avLst/>
                  <a:gdLst>
                    <a:gd name="T0" fmla="*/ 0 h 33"/>
                    <a:gd name="T1" fmla="*/ 6 h 33"/>
                    <a:gd name="T2" fmla="*/ 17 h 33"/>
                    <a:gd name="T3" fmla="*/ 28 h 33"/>
                    <a:gd name="T4" fmla="*/ 33 h 3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3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7"/>
                      </a:lnTo>
                      <a:lnTo>
                        <a:pt x="0" y="28"/>
                      </a:lnTo>
                      <a:lnTo>
                        <a:pt x="0" y="3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71" name="Freeform 3060"/>
                <p:cNvSpPr>
                  <a:spLocks/>
                </p:cNvSpPr>
                <p:nvPr/>
              </p:nvSpPr>
              <p:spPr bwMode="auto">
                <a:xfrm>
                  <a:off x="3013" y="2220"/>
                  <a:ext cx="0" cy="5"/>
                </a:xfrm>
                <a:custGeom>
                  <a:avLst/>
                  <a:gdLst>
                    <a:gd name="T0" fmla="*/ 5 h 5"/>
                    <a:gd name="T1" fmla="*/ 5 h 5"/>
                    <a:gd name="T2" fmla="*/ 0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72" name="Freeform 3061"/>
                <p:cNvSpPr>
                  <a:spLocks/>
                </p:cNvSpPr>
                <p:nvPr/>
              </p:nvSpPr>
              <p:spPr bwMode="auto">
                <a:xfrm>
                  <a:off x="3013" y="2220"/>
                  <a:ext cx="0" cy="17"/>
                </a:xfrm>
                <a:custGeom>
                  <a:avLst/>
                  <a:gdLst>
                    <a:gd name="T0" fmla="*/ 0 h 17"/>
                    <a:gd name="T1" fmla="*/ 5 h 17"/>
                    <a:gd name="T2" fmla="*/ 11 h 17"/>
                    <a:gd name="T3" fmla="*/ 17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73" name="Freeform 3062"/>
                <p:cNvSpPr>
                  <a:spLocks/>
                </p:cNvSpPr>
                <p:nvPr/>
              </p:nvSpPr>
              <p:spPr bwMode="auto">
                <a:xfrm>
                  <a:off x="3013" y="2231"/>
                  <a:ext cx="0" cy="6"/>
                </a:xfrm>
                <a:custGeom>
                  <a:avLst/>
                  <a:gdLst>
                    <a:gd name="T0" fmla="*/ 6 h 6"/>
                    <a:gd name="T1" fmla="*/ 6 h 6"/>
                    <a:gd name="T2" fmla="*/ 0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74" name="Line 3063"/>
                <p:cNvSpPr>
                  <a:spLocks noChangeShapeType="1"/>
                </p:cNvSpPr>
                <p:nvPr/>
              </p:nvSpPr>
              <p:spPr bwMode="auto">
                <a:xfrm>
                  <a:off x="3013" y="2231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75" name="Freeform 3064"/>
                <p:cNvSpPr>
                  <a:spLocks/>
                </p:cNvSpPr>
                <p:nvPr/>
              </p:nvSpPr>
              <p:spPr bwMode="auto">
                <a:xfrm>
                  <a:off x="3013" y="2231"/>
                  <a:ext cx="5" cy="6"/>
                </a:xfrm>
                <a:custGeom>
                  <a:avLst/>
                  <a:gdLst>
                    <a:gd name="T0" fmla="*/ 0 w 5"/>
                    <a:gd name="T1" fmla="*/ 0 h 6"/>
                    <a:gd name="T2" fmla="*/ 0 w 5"/>
                    <a:gd name="T3" fmla="*/ 0 h 6"/>
                    <a:gd name="T4" fmla="*/ 5 w 5"/>
                    <a:gd name="T5" fmla="*/ 6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76" name="Line 3065"/>
                <p:cNvSpPr>
                  <a:spLocks noChangeShapeType="1"/>
                </p:cNvSpPr>
                <p:nvPr/>
              </p:nvSpPr>
              <p:spPr bwMode="auto">
                <a:xfrm>
                  <a:off x="3018" y="2237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77" name="Freeform 3066"/>
                <p:cNvSpPr>
                  <a:spLocks/>
                </p:cNvSpPr>
                <p:nvPr/>
              </p:nvSpPr>
              <p:spPr bwMode="auto">
                <a:xfrm>
                  <a:off x="3018" y="2225"/>
                  <a:ext cx="0" cy="12"/>
                </a:xfrm>
                <a:custGeom>
                  <a:avLst/>
                  <a:gdLst>
                    <a:gd name="T0" fmla="*/ 12 h 12"/>
                    <a:gd name="T1" fmla="*/ 6 h 12"/>
                    <a:gd name="T2" fmla="*/ 0 h 1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78" name="Freeform 3067"/>
                <p:cNvSpPr>
                  <a:spLocks/>
                </p:cNvSpPr>
                <p:nvPr/>
              </p:nvSpPr>
              <p:spPr bwMode="auto">
                <a:xfrm>
                  <a:off x="3018" y="2225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79" name="Line 3068"/>
                <p:cNvSpPr>
                  <a:spLocks noChangeShapeType="1"/>
                </p:cNvSpPr>
                <p:nvPr/>
              </p:nvSpPr>
              <p:spPr bwMode="auto">
                <a:xfrm>
                  <a:off x="3018" y="2231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80" name="Freeform 3069"/>
                <p:cNvSpPr>
                  <a:spLocks/>
                </p:cNvSpPr>
                <p:nvPr/>
              </p:nvSpPr>
              <p:spPr bwMode="auto">
                <a:xfrm>
                  <a:off x="3018" y="2220"/>
                  <a:ext cx="0" cy="17"/>
                </a:xfrm>
                <a:custGeom>
                  <a:avLst/>
                  <a:gdLst>
                    <a:gd name="T0" fmla="*/ 17 h 17"/>
                    <a:gd name="T1" fmla="*/ 11 h 17"/>
                    <a:gd name="T2" fmla="*/ 5 h 17"/>
                    <a:gd name="T3" fmla="*/ 0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81" name="Freeform 3070"/>
                <p:cNvSpPr>
                  <a:spLocks/>
                </p:cNvSpPr>
                <p:nvPr/>
              </p:nvSpPr>
              <p:spPr bwMode="auto">
                <a:xfrm>
                  <a:off x="3018" y="2220"/>
                  <a:ext cx="6" cy="5"/>
                </a:xfrm>
                <a:custGeom>
                  <a:avLst/>
                  <a:gdLst>
                    <a:gd name="T0" fmla="*/ 0 w 6"/>
                    <a:gd name="T1" fmla="*/ 0 h 5"/>
                    <a:gd name="T2" fmla="*/ 0 w 6"/>
                    <a:gd name="T3" fmla="*/ 0 h 5"/>
                    <a:gd name="T4" fmla="*/ 6 w 6"/>
                    <a:gd name="T5" fmla="*/ 5 h 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82" name="Line 3071"/>
                <p:cNvSpPr>
                  <a:spLocks noChangeShapeType="1"/>
                </p:cNvSpPr>
                <p:nvPr/>
              </p:nvSpPr>
              <p:spPr bwMode="auto">
                <a:xfrm flipV="1">
                  <a:off x="3024" y="2220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83" name="Freeform 3072"/>
                <p:cNvSpPr>
                  <a:spLocks/>
                </p:cNvSpPr>
                <p:nvPr/>
              </p:nvSpPr>
              <p:spPr bwMode="auto">
                <a:xfrm>
                  <a:off x="3024" y="2220"/>
                  <a:ext cx="0" cy="5"/>
                </a:xfrm>
                <a:custGeom>
                  <a:avLst/>
                  <a:gdLst>
                    <a:gd name="T0" fmla="*/ 0 h 5"/>
                    <a:gd name="T1" fmla="*/ 0 h 5"/>
                    <a:gd name="T2" fmla="*/ 5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84" name="Line 3073"/>
                <p:cNvSpPr>
                  <a:spLocks noChangeShapeType="1"/>
                </p:cNvSpPr>
                <p:nvPr/>
              </p:nvSpPr>
              <p:spPr bwMode="auto">
                <a:xfrm>
                  <a:off x="3024" y="2225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85" name="Freeform 3074"/>
                <p:cNvSpPr>
                  <a:spLocks/>
                </p:cNvSpPr>
                <p:nvPr/>
              </p:nvSpPr>
              <p:spPr bwMode="auto">
                <a:xfrm>
                  <a:off x="3024" y="2214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86" name="Freeform 3075"/>
                <p:cNvSpPr>
                  <a:spLocks/>
                </p:cNvSpPr>
                <p:nvPr/>
              </p:nvSpPr>
              <p:spPr bwMode="auto">
                <a:xfrm>
                  <a:off x="3024" y="2214"/>
                  <a:ext cx="0" cy="17"/>
                </a:xfrm>
                <a:custGeom>
                  <a:avLst/>
                  <a:gdLst>
                    <a:gd name="T0" fmla="*/ 0 h 17"/>
                    <a:gd name="T1" fmla="*/ 6 h 17"/>
                    <a:gd name="T2" fmla="*/ 11 h 17"/>
                    <a:gd name="T3" fmla="*/ 17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87" name="Freeform 3076"/>
                <p:cNvSpPr>
                  <a:spLocks/>
                </p:cNvSpPr>
                <p:nvPr/>
              </p:nvSpPr>
              <p:spPr bwMode="auto">
                <a:xfrm>
                  <a:off x="3024" y="2220"/>
                  <a:ext cx="5" cy="11"/>
                </a:xfrm>
                <a:custGeom>
                  <a:avLst/>
                  <a:gdLst>
                    <a:gd name="T0" fmla="*/ 0 w 5"/>
                    <a:gd name="T1" fmla="*/ 11 h 11"/>
                    <a:gd name="T2" fmla="*/ 0 w 5"/>
                    <a:gd name="T3" fmla="*/ 11 h 11"/>
                    <a:gd name="T4" fmla="*/ 0 w 5"/>
                    <a:gd name="T5" fmla="*/ 5 h 11"/>
                    <a:gd name="T6" fmla="*/ 5 w 5"/>
                    <a:gd name="T7" fmla="*/ 0 h 1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"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88" name="Freeform 3077"/>
                <p:cNvSpPr>
                  <a:spLocks/>
                </p:cNvSpPr>
                <p:nvPr/>
              </p:nvSpPr>
              <p:spPr bwMode="auto">
                <a:xfrm>
                  <a:off x="3029" y="2220"/>
                  <a:ext cx="0" cy="22"/>
                </a:xfrm>
                <a:custGeom>
                  <a:avLst/>
                  <a:gdLst>
                    <a:gd name="T0" fmla="*/ 0 h 22"/>
                    <a:gd name="T1" fmla="*/ 5 h 22"/>
                    <a:gd name="T2" fmla="*/ 11 h 22"/>
                    <a:gd name="T3" fmla="*/ 17 h 22"/>
                    <a:gd name="T4" fmla="*/ 22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89" name="Freeform 3078"/>
                <p:cNvSpPr>
                  <a:spLocks/>
                </p:cNvSpPr>
                <p:nvPr/>
              </p:nvSpPr>
              <p:spPr bwMode="auto">
                <a:xfrm>
                  <a:off x="3029" y="2225"/>
                  <a:ext cx="0" cy="17"/>
                </a:xfrm>
                <a:custGeom>
                  <a:avLst/>
                  <a:gdLst>
                    <a:gd name="T0" fmla="*/ 17 h 17"/>
                    <a:gd name="T1" fmla="*/ 17 h 17"/>
                    <a:gd name="T2" fmla="*/ 6 h 17"/>
                    <a:gd name="T3" fmla="*/ 0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90" name="Freeform 3079"/>
                <p:cNvSpPr>
                  <a:spLocks/>
                </p:cNvSpPr>
                <p:nvPr/>
              </p:nvSpPr>
              <p:spPr bwMode="auto">
                <a:xfrm>
                  <a:off x="3029" y="2225"/>
                  <a:ext cx="0" cy="23"/>
                </a:xfrm>
                <a:custGeom>
                  <a:avLst/>
                  <a:gdLst>
                    <a:gd name="T0" fmla="*/ 0 h 23"/>
                    <a:gd name="T1" fmla="*/ 6 h 23"/>
                    <a:gd name="T2" fmla="*/ 12 h 23"/>
                    <a:gd name="T3" fmla="*/ 23 h 23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2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91" name="Freeform 3080"/>
                <p:cNvSpPr>
                  <a:spLocks/>
                </p:cNvSpPr>
                <p:nvPr/>
              </p:nvSpPr>
              <p:spPr bwMode="auto">
                <a:xfrm>
                  <a:off x="3029" y="2248"/>
                  <a:ext cx="0" cy="16"/>
                </a:xfrm>
                <a:custGeom>
                  <a:avLst/>
                  <a:gdLst>
                    <a:gd name="T0" fmla="*/ 0 h 16"/>
                    <a:gd name="T1" fmla="*/ 11 h 16"/>
                    <a:gd name="T2" fmla="*/ 16 h 1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6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92" name="Freeform 3081"/>
                <p:cNvSpPr>
                  <a:spLocks/>
                </p:cNvSpPr>
                <p:nvPr/>
              </p:nvSpPr>
              <p:spPr bwMode="auto">
                <a:xfrm>
                  <a:off x="3029" y="2214"/>
                  <a:ext cx="0" cy="50"/>
                </a:xfrm>
                <a:custGeom>
                  <a:avLst/>
                  <a:gdLst>
                    <a:gd name="T0" fmla="*/ 50 h 50"/>
                    <a:gd name="T1" fmla="*/ 39 h 50"/>
                    <a:gd name="T2" fmla="*/ 28 h 50"/>
                    <a:gd name="T3" fmla="*/ 11 h 50"/>
                    <a:gd name="T4" fmla="*/ 0 h 50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50">
                      <a:moveTo>
                        <a:pt x="0" y="50"/>
                      </a:moveTo>
                      <a:lnTo>
                        <a:pt x="0" y="39"/>
                      </a:lnTo>
                      <a:lnTo>
                        <a:pt x="0" y="28"/>
                      </a:ln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93" name="Freeform 3082"/>
                <p:cNvSpPr>
                  <a:spLocks/>
                </p:cNvSpPr>
                <p:nvPr/>
              </p:nvSpPr>
              <p:spPr bwMode="auto">
                <a:xfrm>
                  <a:off x="3029" y="2214"/>
                  <a:ext cx="6" cy="11"/>
                </a:xfrm>
                <a:custGeom>
                  <a:avLst/>
                  <a:gdLst>
                    <a:gd name="T0" fmla="*/ 0 w 6"/>
                    <a:gd name="T1" fmla="*/ 0 h 11"/>
                    <a:gd name="T2" fmla="*/ 0 w 6"/>
                    <a:gd name="T3" fmla="*/ 0 h 11"/>
                    <a:gd name="T4" fmla="*/ 0 w 6"/>
                    <a:gd name="T5" fmla="*/ 6 h 11"/>
                    <a:gd name="T6" fmla="*/ 6 w 6"/>
                    <a:gd name="T7" fmla="*/ 11 h 1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"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94" name="Freeform 3083"/>
                <p:cNvSpPr>
                  <a:spLocks/>
                </p:cNvSpPr>
                <p:nvPr/>
              </p:nvSpPr>
              <p:spPr bwMode="auto">
                <a:xfrm>
                  <a:off x="3035" y="2214"/>
                  <a:ext cx="0" cy="11"/>
                </a:xfrm>
                <a:custGeom>
                  <a:avLst/>
                  <a:gdLst>
                    <a:gd name="T0" fmla="*/ 11 h 11"/>
                    <a:gd name="T1" fmla="*/ 11 h 11"/>
                    <a:gd name="T2" fmla="*/ 6 h 11"/>
                    <a:gd name="T3" fmla="*/ 0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95" name="Freeform 3084"/>
                <p:cNvSpPr>
                  <a:spLocks/>
                </p:cNvSpPr>
                <p:nvPr/>
              </p:nvSpPr>
              <p:spPr bwMode="auto">
                <a:xfrm>
                  <a:off x="3035" y="2214"/>
                  <a:ext cx="0" cy="23"/>
                </a:xfrm>
                <a:custGeom>
                  <a:avLst/>
                  <a:gdLst>
                    <a:gd name="T0" fmla="*/ 0 h 23"/>
                    <a:gd name="T1" fmla="*/ 6 h 23"/>
                    <a:gd name="T2" fmla="*/ 11 h 23"/>
                    <a:gd name="T3" fmla="*/ 17 h 23"/>
                    <a:gd name="T4" fmla="*/ 23 h 2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96" name="Freeform 3085"/>
                <p:cNvSpPr>
                  <a:spLocks/>
                </p:cNvSpPr>
                <p:nvPr/>
              </p:nvSpPr>
              <p:spPr bwMode="auto">
                <a:xfrm>
                  <a:off x="3035" y="2225"/>
                  <a:ext cx="0" cy="12"/>
                </a:xfrm>
                <a:custGeom>
                  <a:avLst/>
                  <a:gdLst>
                    <a:gd name="T0" fmla="*/ 12 h 12"/>
                    <a:gd name="T1" fmla="*/ 12 h 12"/>
                    <a:gd name="T2" fmla="*/ 6 h 12"/>
                    <a:gd name="T3" fmla="*/ 0 h 12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2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97" name="Line 3086"/>
                <p:cNvSpPr>
                  <a:spLocks noChangeShapeType="1"/>
                </p:cNvSpPr>
                <p:nvPr/>
              </p:nvSpPr>
              <p:spPr bwMode="auto">
                <a:xfrm>
                  <a:off x="3035" y="2225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98" name="Freeform 3087"/>
                <p:cNvSpPr>
                  <a:spLocks/>
                </p:cNvSpPr>
                <p:nvPr/>
              </p:nvSpPr>
              <p:spPr bwMode="auto">
                <a:xfrm>
                  <a:off x="3035" y="2214"/>
                  <a:ext cx="0" cy="17"/>
                </a:xfrm>
                <a:custGeom>
                  <a:avLst/>
                  <a:gdLst>
                    <a:gd name="T0" fmla="*/ 17 h 17"/>
                    <a:gd name="T1" fmla="*/ 11 h 17"/>
                    <a:gd name="T2" fmla="*/ 6 h 17"/>
                    <a:gd name="T3" fmla="*/ 0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99" name="Freeform 3088"/>
                <p:cNvSpPr>
                  <a:spLocks/>
                </p:cNvSpPr>
                <p:nvPr/>
              </p:nvSpPr>
              <p:spPr bwMode="auto">
                <a:xfrm>
                  <a:off x="3035" y="2214"/>
                  <a:ext cx="5" cy="34"/>
                </a:xfrm>
                <a:custGeom>
                  <a:avLst/>
                  <a:gdLst>
                    <a:gd name="T0" fmla="*/ 0 w 5"/>
                    <a:gd name="T1" fmla="*/ 0 h 34"/>
                    <a:gd name="T2" fmla="*/ 0 w 5"/>
                    <a:gd name="T3" fmla="*/ 6 h 34"/>
                    <a:gd name="T4" fmla="*/ 0 w 5"/>
                    <a:gd name="T5" fmla="*/ 17 h 34"/>
                    <a:gd name="T6" fmla="*/ 5 w 5"/>
                    <a:gd name="T7" fmla="*/ 28 h 34"/>
                    <a:gd name="T8" fmla="*/ 5 w 5"/>
                    <a:gd name="T9" fmla="*/ 34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34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7"/>
                      </a:lnTo>
                      <a:lnTo>
                        <a:pt x="5" y="28"/>
                      </a:lnTo>
                      <a:lnTo>
                        <a:pt x="5" y="34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00" name="Freeform 3089"/>
                <p:cNvSpPr>
                  <a:spLocks/>
                </p:cNvSpPr>
                <p:nvPr/>
              </p:nvSpPr>
              <p:spPr bwMode="auto">
                <a:xfrm>
                  <a:off x="3040" y="2220"/>
                  <a:ext cx="0" cy="28"/>
                </a:xfrm>
                <a:custGeom>
                  <a:avLst/>
                  <a:gdLst>
                    <a:gd name="T0" fmla="*/ 28 h 28"/>
                    <a:gd name="T1" fmla="*/ 22 h 28"/>
                    <a:gd name="T2" fmla="*/ 17 h 28"/>
                    <a:gd name="T3" fmla="*/ 5 h 28"/>
                    <a:gd name="T4" fmla="*/ 0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28"/>
                      </a:moveTo>
                      <a:lnTo>
                        <a:pt x="0" y="22"/>
                      </a:lnTo>
                      <a:lnTo>
                        <a:pt x="0" y="17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01" name="Line 3090"/>
                <p:cNvSpPr>
                  <a:spLocks noChangeShapeType="1"/>
                </p:cNvSpPr>
                <p:nvPr/>
              </p:nvSpPr>
              <p:spPr bwMode="auto">
                <a:xfrm flipV="1">
                  <a:off x="3040" y="2209"/>
                  <a:ext cx="1" cy="1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02" name="Line 3091"/>
                <p:cNvSpPr>
                  <a:spLocks noChangeShapeType="1"/>
                </p:cNvSpPr>
                <p:nvPr/>
              </p:nvSpPr>
              <p:spPr bwMode="auto">
                <a:xfrm>
                  <a:off x="3040" y="2209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03" name="Freeform 3092"/>
                <p:cNvSpPr>
                  <a:spLocks/>
                </p:cNvSpPr>
                <p:nvPr/>
              </p:nvSpPr>
              <p:spPr bwMode="auto">
                <a:xfrm>
                  <a:off x="3040" y="2209"/>
                  <a:ext cx="0" cy="28"/>
                </a:xfrm>
                <a:custGeom>
                  <a:avLst/>
                  <a:gdLst>
                    <a:gd name="T0" fmla="*/ 0 h 28"/>
                    <a:gd name="T1" fmla="*/ 5 h 28"/>
                    <a:gd name="T2" fmla="*/ 16 h 28"/>
                    <a:gd name="T3" fmla="*/ 22 h 28"/>
                    <a:gd name="T4" fmla="*/ 28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0" y="28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04" name="Freeform 3093"/>
                <p:cNvSpPr>
                  <a:spLocks/>
                </p:cNvSpPr>
                <p:nvPr/>
              </p:nvSpPr>
              <p:spPr bwMode="auto">
                <a:xfrm>
                  <a:off x="3040" y="2214"/>
                  <a:ext cx="0" cy="23"/>
                </a:xfrm>
                <a:custGeom>
                  <a:avLst/>
                  <a:gdLst>
                    <a:gd name="T0" fmla="*/ 23 h 23"/>
                    <a:gd name="T1" fmla="*/ 17 h 23"/>
                    <a:gd name="T2" fmla="*/ 11 h 23"/>
                    <a:gd name="T3" fmla="*/ 6 h 23"/>
                    <a:gd name="T4" fmla="*/ 0 h 2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3">
                      <a:moveTo>
                        <a:pt x="0" y="23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05" name="Freeform 3094"/>
                <p:cNvSpPr>
                  <a:spLocks/>
                </p:cNvSpPr>
                <p:nvPr/>
              </p:nvSpPr>
              <p:spPr bwMode="auto">
                <a:xfrm>
                  <a:off x="3040" y="2214"/>
                  <a:ext cx="6" cy="34"/>
                </a:xfrm>
                <a:custGeom>
                  <a:avLst/>
                  <a:gdLst>
                    <a:gd name="T0" fmla="*/ 0 w 6"/>
                    <a:gd name="T1" fmla="*/ 0 h 34"/>
                    <a:gd name="T2" fmla="*/ 0 w 6"/>
                    <a:gd name="T3" fmla="*/ 6 h 34"/>
                    <a:gd name="T4" fmla="*/ 0 w 6"/>
                    <a:gd name="T5" fmla="*/ 17 h 34"/>
                    <a:gd name="T6" fmla="*/ 6 w 6"/>
                    <a:gd name="T7" fmla="*/ 28 h 34"/>
                    <a:gd name="T8" fmla="*/ 6 w 6"/>
                    <a:gd name="T9" fmla="*/ 34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34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7"/>
                      </a:lnTo>
                      <a:lnTo>
                        <a:pt x="6" y="28"/>
                      </a:lnTo>
                      <a:lnTo>
                        <a:pt x="6" y="34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06" name="Freeform 3095"/>
                <p:cNvSpPr>
                  <a:spLocks/>
                </p:cNvSpPr>
                <p:nvPr/>
              </p:nvSpPr>
              <p:spPr bwMode="auto">
                <a:xfrm>
                  <a:off x="3046" y="2242"/>
                  <a:ext cx="0" cy="6"/>
                </a:xfrm>
                <a:custGeom>
                  <a:avLst/>
                  <a:gdLst>
                    <a:gd name="T0" fmla="*/ 6 h 6"/>
                    <a:gd name="T1" fmla="*/ 6 h 6"/>
                    <a:gd name="T2" fmla="*/ 0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07" name="Line 3096"/>
                <p:cNvSpPr>
                  <a:spLocks noChangeShapeType="1"/>
                </p:cNvSpPr>
                <p:nvPr/>
              </p:nvSpPr>
              <p:spPr bwMode="auto">
                <a:xfrm>
                  <a:off x="3046" y="2242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08" name="Freeform 3097"/>
                <p:cNvSpPr>
                  <a:spLocks/>
                </p:cNvSpPr>
                <p:nvPr/>
              </p:nvSpPr>
              <p:spPr bwMode="auto">
                <a:xfrm>
                  <a:off x="3046" y="2225"/>
                  <a:ext cx="0" cy="17"/>
                </a:xfrm>
                <a:custGeom>
                  <a:avLst/>
                  <a:gdLst>
                    <a:gd name="T0" fmla="*/ 17 h 17"/>
                    <a:gd name="T1" fmla="*/ 12 h 17"/>
                    <a:gd name="T2" fmla="*/ 0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09" name="Freeform 3098"/>
                <p:cNvSpPr>
                  <a:spLocks/>
                </p:cNvSpPr>
                <p:nvPr/>
              </p:nvSpPr>
              <p:spPr bwMode="auto">
                <a:xfrm>
                  <a:off x="3046" y="2214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10" name="Freeform 3099"/>
                <p:cNvSpPr>
                  <a:spLocks/>
                </p:cNvSpPr>
                <p:nvPr/>
              </p:nvSpPr>
              <p:spPr bwMode="auto">
                <a:xfrm>
                  <a:off x="3046" y="2214"/>
                  <a:ext cx="0" cy="17"/>
                </a:xfrm>
                <a:custGeom>
                  <a:avLst/>
                  <a:gdLst>
                    <a:gd name="T0" fmla="*/ 0 h 17"/>
                    <a:gd name="T1" fmla="*/ 0 h 17"/>
                    <a:gd name="T2" fmla="*/ 6 h 17"/>
                    <a:gd name="T3" fmla="*/ 11 h 17"/>
                    <a:gd name="T4" fmla="*/ 17 h 1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11" name="Freeform 3100"/>
                <p:cNvSpPr>
                  <a:spLocks/>
                </p:cNvSpPr>
                <p:nvPr/>
              </p:nvSpPr>
              <p:spPr bwMode="auto">
                <a:xfrm>
                  <a:off x="3046" y="2225"/>
                  <a:ext cx="5" cy="6"/>
                </a:xfrm>
                <a:custGeom>
                  <a:avLst/>
                  <a:gdLst>
                    <a:gd name="T0" fmla="*/ 0 w 5"/>
                    <a:gd name="T1" fmla="*/ 6 h 6"/>
                    <a:gd name="T2" fmla="*/ 0 w 5"/>
                    <a:gd name="T3" fmla="*/ 6 h 6"/>
                    <a:gd name="T4" fmla="*/ 5 w 5"/>
                    <a:gd name="T5" fmla="*/ 0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12" name="Line 3101"/>
                <p:cNvSpPr>
                  <a:spLocks noChangeShapeType="1"/>
                </p:cNvSpPr>
                <p:nvPr/>
              </p:nvSpPr>
              <p:spPr bwMode="auto">
                <a:xfrm>
                  <a:off x="3051" y="2225"/>
                  <a:ext cx="1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13" name="Freeform 3102"/>
                <p:cNvSpPr>
                  <a:spLocks/>
                </p:cNvSpPr>
                <p:nvPr/>
              </p:nvSpPr>
              <p:spPr bwMode="auto">
                <a:xfrm>
                  <a:off x="3051" y="2225"/>
                  <a:ext cx="0" cy="12"/>
                </a:xfrm>
                <a:custGeom>
                  <a:avLst/>
                  <a:gdLst>
                    <a:gd name="T0" fmla="*/ 0 h 12"/>
                    <a:gd name="T1" fmla="*/ 6 h 12"/>
                    <a:gd name="T2" fmla="*/ 12 h 1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14" name="Line 3103"/>
                <p:cNvSpPr>
                  <a:spLocks noChangeShapeType="1"/>
                </p:cNvSpPr>
                <p:nvPr/>
              </p:nvSpPr>
              <p:spPr bwMode="auto">
                <a:xfrm>
                  <a:off x="3051" y="2237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15" name="Freeform 3104"/>
                <p:cNvSpPr>
                  <a:spLocks/>
                </p:cNvSpPr>
                <p:nvPr/>
              </p:nvSpPr>
              <p:spPr bwMode="auto">
                <a:xfrm>
                  <a:off x="3051" y="2220"/>
                  <a:ext cx="0" cy="17"/>
                </a:xfrm>
                <a:custGeom>
                  <a:avLst/>
                  <a:gdLst>
                    <a:gd name="T0" fmla="*/ 17 h 17"/>
                    <a:gd name="T1" fmla="*/ 5 h 17"/>
                    <a:gd name="T2" fmla="*/ 0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16" name="Freeform 3105"/>
                <p:cNvSpPr>
                  <a:spLocks/>
                </p:cNvSpPr>
                <p:nvPr/>
              </p:nvSpPr>
              <p:spPr bwMode="auto">
                <a:xfrm>
                  <a:off x="3051" y="2220"/>
                  <a:ext cx="0" cy="5"/>
                </a:xfrm>
                <a:custGeom>
                  <a:avLst/>
                  <a:gdLst>
                    <a:gd name="T0" fmla="*/ 0 h 5"/>
                    <a:gd name="T1" fmla="*/ 0 h 5"/>
                    <a:gd name="T2" fmla="*/ 5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17" name="Freeform 3106"/>
                <p:cNvSpPr>
                  <a:spLocks/>
                </p:cNvSpPr>
                <p:nvPr/>
              </p:nvSpPr>
              <p:spPr bwMode="auto">
                <a:xfrm>
                  <a:off x="3051" y="2225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18" name="Line 3107"/>
                <p:cNvSpPr>
                  <a:spLocks noChangeShapeType="1"/>
                </p:cNvSpPr>
                <p:nvPr/>
              </p:nvSpPr>
              <p:spPr bwMode="auto">
                <a:xfrm>
                  <a:off x="3057" y="2231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19" name="Line 3108"/>
                <p:cNvSpPr>
                  <a:spLocks noChangeShapeType="1"/>
                </p:cNvSpPr>
                <p:nvPr/>
              </p:nvSpPr>
              <p:spPr bwMode="auto">
                <a:xfrm>
                  <a:off x="3057" y="2237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20" name="Freeform 3109"/>
                <p:cNvSpPr>
                  <a:spLocks/>
                </p:cNvSpPr>
                <p:nvPr/>
              </p:nvSpPr>
              <p:spPr bwMode="auto">
                <a:xfrm>
                  <a:off x="3057" y="2220"/>
                  <a:ext cx="0" cy="17"/>
                </a:xfrm>
                <a:custGeom>
                  <a:avLst/>
                  <a:gdLst>
                    <a:gd name="T0" fmla="*/ 17 h 17"/>
                    <a:gd name="T1" fmla="*/ 5 h 17"/>
                    <a:gd name="T2" fmla="*/ 0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21" name="Freeform 3110"/>
                <p:cNvSpPr>
                  <a:spLocks/>
                </p:cNvSpPr>
                <p:nvPr/>
              </p:nvSpPr>
              <p:spPr bwMode="auto">
                <a:xfrm>
                  <a:off x="3057" y="2220"/>
                  <a:ext cx="0" cy="5"/>
                </a:xfrm>
                <a:custGeom>
                  <a:avLst/>
                  <a:gdLst>
                    <a:gd name="T0" fmla="*/ 0 h 5"/>
                    <a:gd name="T1" fmla="*/ 0 h 5"/>
                    <a:gd name="T2" fmla="*/ 5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22" name="Freeform 3111"/>
                <p:cNvSpPr>
                  <a:spLocks/>
                </p:cNvSpPr>
                <p:nvPr/>
              </p:nvSpPr>
              <p:spPr bwMode="auto">
                <a:xfrm>
                  <a:off x="3057" y="2214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23" name="Freeform 3112"/>
                <p:cNvSpPr>
                  <a:spLocks/>
                </p:cNvSpPr>
                <p:nvPr/>
              </p:nvSpPr>
              <p:spPr bwMode="auto">
                <a:xfrm>
                  <a:off x="3057" y="2214"/>
                  <a:ext cx="6" cy="11"/>
                </a:xfrm>
                <a:custGeom>
                  <a:avLst/>
                  <a:gdLst>
                    <a:gd name="T0" fmla="*/ 0 w 6"/>
                    <a:gd name="T1" fmla="*/ 0 h 11"/>
                    <a:gd name="T2" fmla="*/ 0 w 6"/>
                    <a:gd name="T3" fmla="*/ 6 h 11"/>
                    <a:gd name="T4" fmla="*/ 6 w 6"/>
                    <a:gd name="T5" fmla="*/ 11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24" name="Freeform 3113"/>
                <p:cNvSpPr>
                  <a:spLocks/>
                </p:cNvSpPr>
                <p:nvPr/>
              </p:nvSpPr>
              <p:spPr bwMode="auto">
                <a:xfrm>
                  <a:off x="3063" y="2225"/>
                  <a:ext cx="0" cy="12"/>
                </a:xfrm>
                <a:custGeom>
                  <a:avLst/>
                  <a:gdLst>
                    <a:gd name="T0" fmla="*/ 0 h 12"/>
                    <a:gd name="T1" fmla="*/ 6 h 12"/>
                    <a:gd name="T2" fmla="*/ 12 h 1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25" name="Freeform 3114"/>
                <p:cNvSpPr>
                  <a:spLocks/>
                </p:cNvSpPr>
                <p:nvPr/>
              </p:nvSpPr>
              <p:spPr bwMode="auto">
                <a:xfrm>
                  <a:off x="3063" y="2225"/>
                  <a:ext cx="0" cy="12"/>
                </a:xfrm>
                <a:custGeom>
                  <a:avLst/>
                  <a:gdLst>
                    <a:gd name="T0" fmla="*/ 12 h 12"/>
                    <a:gd name="T1" fmla="*/ 6 h 12"/>
                    <a:gd name="T2" fmla="*/ 0 h 1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26" name="Freeform 3115"/>
                <p:cNvSpPr>
                  <a:spLocks/>
                </p:cNvSpPr>
                <p:nvPr/>
              </p:nvSpPr>
              <p:spPr bwMode="auto">
                <a:xfrm>
                  <a:off x="3063" y="2214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27" name="Freeform 3116"/>
                <p:cNvSpPr>
                  <a:spLocks/>
                </p:cNvSpPr>
                <p:nvPr/>
              </p:nvSpPr>
              <p:spPr bwMode="auto">
                <a:xfrm>
                  <a:off x="3063" y="2214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28" name="Freeform 3117"/>
                <p:cNvSpPr>
                  <a:spLocks/>
                </p:cNvSpPr>
                <p:nvPr/>
              </p:nvSpPr>
              <p:spPr bwMode="auto">
                <a:xfrm>
                  <a:off x="3063" y="2220"/>
                  <a:ext cx="0" cy="22"/>
                </a:xfrm>
                <a:custGeom>
                  <a:avLst/>
                  <a:gdLst>
                    <a:gd name="T0" fmla="*/ 0 h 22"/>
                    <a:gd name="T1" fmla="*/ 11 h 22"/>
                    <a:gd name="T2" fmla="*/ 17 h 22"/>
                    <a:gd name="T3" fmla="*/ 22 h 22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22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29" name="Freeform 3118"/>
                <p:cNvSpPr>
                  <a:spLocks/>
                </p:cNvSpPr>
                <p:nvPr/>
              </p:nvSpPr>
              <p:spPr bwMode="auto">
                <a:xfrm>
                  <a:off x="3063" y="2237"/>
                  <a:ext cx="5" cy="5"/>
                </a:xfrm>
                <a:custGeom>
                  <a:avLst/>
                  <a:gdLst>
                    <a:gd name="T0" fmla="*/ 0 w 5"/>
                    <a:gd name="T1" fmla="*/ 5 h 5"/>
                    <a:gd name="T2" fmla="*/ 0 w 5"/>
                    <a:gd name="T3" fmla="*/ 5 h 5"/>
                    <a:gd name="T4" fmla="*/ 5 w 5"/>
                    <a:gd name="T5" fmla="*/ 0 h 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30" name="Line 3119"/>
                <p:cNvSpPr>
                  <a:spLocks noChangeShapeType="1"/>
                </p:cNvSpPr>
                <p:nvPr/>
              </p:nvSpPr>
              <p:spPr bwMode="auto">
                <a:xfrm>
                  <a:off x="3068" y="2237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31" name="Freeform 3120"/>
                <p:cNvSpPr>
                  <a:spLocks/>
                </p:cNvSpPr>
                <p:nvPr/>
              </p:nvSpPr>
              <p:spPr bwMode="auto">
                <a:xfrm>
                  <a:off x="3068" y="2225"/>
                  <a:ext cx="0" cy="17"/>
                </a:xfrm>
                <a:custGeom>
                  <a:avLst/>
                  <a:gdLst>
                    <a:gd name="T0" fmla="*/ 17 h 17"/>
                    <a:gd name="T1" fmla="*/ 12 h 17"/>
                    <a:gd name="T2" fmla="*/ 0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32" name="Freeform 3121"/>
                <p:cNvSpPr>
                  <a:spLocks/>
                </p:cNvSpPr>
                <p:nvPr/>
              </p:nvSpPr>
              <p:spPr bwMode="auto">
                <a:xfrm>
                  <a:off x="3068" y="2214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33" name="Freeform 3122"/>
                <p:cNvSpPr>
                  <a:spLocks/>
                </p:cNvSpPr>
                <p:nvPr/>
              </p:nvSpPr>
              <p:spPr bwMode="auto">
                <a:xfrm>
                  <a:off x="3068" y="2214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34" name="Freeform 3123"/>
                <p:cNvSpPr>
                  <a:spLocks/>
                </p:cNvSpPr>
                <p:nvPr/>
              </p:nvSpPr>
              <p:spPr bwMode="auto">
                <a:xfrm>
                  <a:off x="3068" y="2220"/>
                  <a:ext cx="0" cy="22"/>
                </a:xfrm>
                <a:custGeom>
                  <a:avLst/>
                  <a:gdLst>
                    <a:gd name="T0" fmla="*/ 0 h 22"/>
                    <a:gd name="T1" fmla="*/ 11 h 22"/>
                    <a:gd name="T2" fmla="*/ 22 h 2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22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35" name="Freeform 3124"/>
                <p:cNvSpPr>
                  <a:spLocks/>
                </p:cNvSpPr>
                <p:nvPr/>
              </p:nvSpPr>
              <p:spPr bwMode="auto">
                <a:xfrm>
                  <a:off x="3068" y="2242"/>
                  <a:ext cx="6" cy="0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36" name="Freeform 3125"/>
                <p:cNvSpPr>
                  <a:spLocks/>
                </p:cNvSpPr>
                <p:nvPr/>
              </p:nvSpPr>
              <p:spPr bwMode="auto">
                <a:xfrm>
                  <a:off x="3074" y="2231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37" name="Freeform 3126"/>
                <p:cNvSpPr>
                  <a:spLocks/>
                </p:cNvSpPr>
                <p:nvPr/>
              </p:nvSpPr>
              <p:spPr bwMode="auto">
                <a:xfrm>
                  <a:off x="3074" y="2231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38" name="Freeform 3127"/>
                <p:cNvSpPr>
                  <a:spLocks/>
                </p:cNvSpPr>
                <p:nvPr/>
              </p:nvSpPr>
              <p:spPr bwMode="auto">
                <a:xfrm>
                  <a:off x="3074" y="2237"/>
                  <a:ext cx="0" cy="5"/>
                </a:xfrm>
                <a:custGeom>
                  <a:avLst/>
                  <a:gdLst>
                    <a:gd name="T0" fmla="*/ 5 h 5"/>
                    <a:gd name="T1" fmla="*/ 5 h 5"/>
                    <a:gd name="T2" fmla="*/ 0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39" name="Line 3128"/>
                <p:cNvSpPr>
                  <a:spLocks noChangeShapeType="1"/>
                </p:cNvSpPr>
                <p:nvPr/>
              </p:nvSpPr>
              <p:spPr bwMode="auto">
                <a:xfrm>
                  <a:off x="3074" y="2237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40" name="Freeform 3129"/>
                <p:cNvSpPr>
                  <a:spLocks/>
                </p:cNvSpPr>
                <p:nvPr/>
              </p:nvSpPr>
              <p:spPr bwMode="auto">
                <a:xfrm>
                  <a:off x="3074" y="2225"/>
                  <a:ext cx="0" cy="17"/>
                </a:xfrm>
                <a:custGeom>
                  <a:avLst/>
                  <a:gdLst>
                    <a:gd name="T0" fmla="*/ 17 h 17"/>
                    <a:gd name="T1" fmla="*/ 12 h 17"/>
                    <a:gd name="T2" fmla="*/ 6 h 17"/>
                    <a:gd name="T3" fmla="*/ 0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41" name="Freeform 3130"/>
                <p:cNvSpPr>
                  <a:spLocks/>
                </p:cNvSpPr>
                <p:nvPr/>
              </p:nvSpPr>
              <p:spPr bwMode="auto">
                <a:xfrm>
                  <a:off x="3074" y="2225"/>
                  <a:ext cx="5" cy="17"/>
                </a:xfrm>
                <a:custGeom>
                  <a:avLst/>
                  <a:gdLst>
                    <a:gd name="T0" fmla="*/ 0 w 5"/>
                    <a:gd name="T1" fmla="*/ 0 h 17"/>
                    <a:gd name="T2" fmla="*/ 0 w 5"/>
                    <a:gd name="T3" fmla="*/ 0 h 17"/>
                    <a:gd name="T4" fmla="*/ 0 w 5"/>
                    <a:gd name="T5" fmla="*/ 6 h 17"/>
                    <a:gd name="T6" fmla="*/ 5 w 5"/>
                    <a:gd name="T7" fmla="*/ 12 h 17"/>
                    <a:gd name="T8" fmla="*/ 5 w 5"/>
                    <a:gd name="T9" fmla="*/ 17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5" y="12"/>
                      </a:lnTo>
                      <a:lnTo>
                        <a:pt x="5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42" name="Freeform 3131"/>
                <p:cNvSpPr>
                  <a:spLocks/>
                </p:cNvSpPr>
                <p:nvPr/>
              </p:nvSpPr>
              <p:spPr bwMode="auto">
                <a:xfrm>
                  <a:off x="3079" y="2237"/>
                  <a:ext cx="0" cy="5"/>
                </a:xfrm>
                <a:custGeom>
                  <a:avLst/>
                  <a:gdLst>
                    <a:gd name="T0" fmla="*/ 5 h 5"/>
                    <a:gd name="T1" fmla="*/ 5 h 5"/>
                    <a:gd name="T2" fmla="*/ 0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43" name="Line 3132"/>
                <p:cNvSpPr>
                  <a:spLocks noChangeShapeType="1"/>
                </p:cNvSpPr>
                <p:nvPr/>
              </p:nvSpPr>
              <p:spPr bwMode="auto">
                <a:xfrm>
                  <a:off x="3079" y="2237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44" name="Freeform 3133"/>
                <p:cNvSpPr>
                  <a:spLocks/>
                </p:cNvSpPr>
                <p:nvPr/>
              </p:nvSpPr>
              <p:spPr bwMode="auto">
                <a:xfrm>
                  <a:off x="3079" y="2237"/>
                  <a:ext cx="0" cy="22"/>
                </a:xfrm>
                <a:custGeom>
                  <a:avLst/>
                  <a:gdLst>
                    <a:gd name="T0" fmla="*/ 0 h 22"/>
                    <a:gd name="T1" fmla="*/ 5 h 22"/>
                    <a:gd name="T2" fmla="*/ 16 h 22"/>
                    <a:gd name="T3" fmla="*/ 22 h 22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22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6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45" name="Freeform 3134"/>
                <p:cNvSpPr>
                  <a:spLocks/>
                </p:cNvSpPr>
                <p:nvPr/>
              </p:nvSpPr>
              <p:spPr bwMode="auto">
                <a:xfrm>
                  <a:off x="3079" y="2203"/>
                  <a:ext cx="0" cy="56"/>
                </a:xfrm>
                <a:custGeom>
                  <a:avLst/>
                  <a:gdLst>
                    <a:gd name="T0" fmla="*/ 56 h 56"/>
                    <a:gd name="T1" fmla="*/ 45 h 56"/>
                    <a:gd name="T2" fmla="*/ 28 h 56"/>
                    <a:gd name="T3" fmla="*/ 11 h 56"/>
                    <a:gd name="T4" fmla="*/ 0 h 56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56">
                      <a:moveTo>
                        <a:pt x="0" y="56"/>
                      </a:moveTo>
                      <a:lnTo>
                        <a:pt x="0" y="45"/>
                      </a:lnTo>
                      <a:lnTo>
                        <a:pt x="0" y="28"/>
                      </a:ln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46" name="Freeform 3135"/>
                <p:cNvSpPr>
                  <a:spLocks/>
                </p:cNvSpPr>
                <p:nvPr/>
              </p:nvSpPr>
              <p:spPr bwMode="auto">
                <a:xfrm>
                  <a:off x="3079" y="2203"/>
                  <a:ext cx="0" cy="28"/>
                </a:xfrm>
                <a:custGeom>
                  <a:avLst/>
                  <a:gdLst>
                    <a:gd name="T0" fmla="*/ 0 h 28"/>
                    <a:gd name="T1" fmla="*/ 0 h 28"/>
                    <a:gd name="T2" fmla="*/ 11 h 28"/>
                    <a:gd name="T3" fmla="*/ 22 h 28"/>
                    <a:gd name="T4" fmla="*/ 28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0" y="22"/>
                      </a:lnTo>
                      <a:lnTo>
                        <a:pt x="0" y="28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47" name="Freeform 3136"/>
                <p:cNvSpPr>
                  <a:spLocks/>
                </p:cNvSpPr>
                <p:nvPr/>
              </p:nvSpPr>
              <p:spPr bwMode="auto">
                <a:xfrm>
                  <a:off x="3079" y="2231"/>
                  <a:ext cx="6" cy="11"/>
                </a:xfrm>
                <a:custGeom>
                  <a:avLst/>
                  <a:gdLst>
                    <a:gd name="T0" fmla="*/ 0 w 6"/>
                    <a:gd name="T1" fmla="*/ 0 h 11"/>
                    <a:gd name="T2" fmla="*/ 0 w 6"/>
                    <a:gd name="T3" fmla="*/ 6 h 11"/>
                    <a:gd name="T4" fmla="*/ 6 w 6"/>
                    <a:gd name="T5" fmla="*/ 11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48" name="Freeform 3137"/>
                <p:cNvSpPr>
                  <a:spLocks/>
                </p:cNvSpPr>
                <p:nvPr/>
              </p:nvSpPr>
              <p:spPr bwMode="auto">
                <a:xfrm>
                  <a:off x="3085" y="2231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49" name="Freeform 3138"/>
                <p:cNvSpPr>
                  <a:spLocks/>
                </p:cNvSpPr>
                <p:nvPr/>
              </p:nvSpPr>
              <p:spPr bwMode="auto">
                <a:xfrm>
                  <a:off x="3085" y="2231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50" name="Freeform 3139"/>
                <p:cNvSpPr>
                  <a:spLocks/>
                </p:cNvSpPr>
                <p:nvPr/>
              </p:nvSpPr>
              <p:spPr bwMode="auto">
                <a:xfrm>
                  <a:off x="3085" y="2237"/>
                  <a:ext cx="0" cy="5"/>
                </a:xfrm>
                <a:custGeom>
                  <a:avLst/>
                  <a:gdLst>
                    <a:gd name="T0" fmla="*/ 5 h 5"/>
                    <a:gd name="T1" fmla="*/ 5 h 5"/>
                    <a:gd name="T2" fmla="*/ 0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51" name="Freeform 3140"/>
                <p:cNvSpPr>
                  <a:spLocks/>
                </p:cNvSpPr>
                <p:nvPr/>
              </p:nvSpPr>
              <p:spPr bwMode="auto">
                <a:xfrm>
                  <a:off x="3085" y="2220"/>
                  <a:ext cx="0" cy="17"/>
                </a:xfrm>
                <a:custGeom>
                  <a:avLst/>
                  <a:gdLst>
                    <a:gd name="T0" fmla="*/ 17 h 17"/>
                    <a:gd name="T1" fmla="*/ 5 h 17"/>
                    <a:gd name="T2" fmla="*/ 0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52" name="Freeform 3141"/>
                <p:cNvSpPr>
                  <a:spLocks/>
                </p:cNvSpPr>
                <p:nvPr/>
              </p:nvSpPr>
              <p:spPr bwMode="auto">
                <a:xfrm>
                  <a:off x="3085" y="2220"/>
                  <a:ext cx="0" cy="5"/>
                </a:xfrm>
                <a:custGeom>
                  <a:avLst/>
                  <a:gdLst>
                    <a:gd name="T0" fmla="*/ 0 h 5"/>
                    <a:gd name="T1" fmla="*/ 0 h 5"/>
                    <a:gd name="T2" fmla="*/ 5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53" name="Freeform 3142"/>
                <p:cNvSpPr>
                  <a:spLocks/>
                </p:cNvSpPr>
                <p:nvPr/>
              </p:nvSpPr>
              <p:spPr bwMode="auto">
                <a:xfrm>
                  <a:off x="3085" y="2214"/>
                  <a:ext cx="5" cy="11"/>
                </a:xfrm>
                <a:custGeom>
                  <a:avLst/>
                  <a:gdLst>
                    <a:gd name="T0" fmla="*/ 0 w 5"/>
                    <a:gd name="T1" fmla="*/ 11 h 11"/>
                    <a:gd name="T2" fmla="*/ 0 w 5"/>
                    <a:gd name="T3" fmla="*/ 11 h 11"/>
                    <a:gd name="T4" fmla="*/ 0 w 5"/>
                    <a:gd name="T5" fmla="*/ 6 h 11"/>
                    <a:gd name="T6" fmla="*/ 5 w 5"/>
                    <a:gd name="T7" fmla="*/ 0 h 1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"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54" name="Freeform 3143"/>
                <p:cNvSpPr>
                  <a:spLocks/>
                </p:cNvSpPr>
                <p:nvPr/>
              </p:nvSpPr>
              <p:spPr bwMode="auto">
                <a:xfrm>
                  <a:off x="3090" y="2214"/>
                  <a:ext cx="0" cy="23"/>
                </a:xfrm>
                <a:custGeom>
                  <a:avLst/>
                  <a:gdLst>
                    <a:gd name="T0" fmla="*/ 0 h 23"/>
                    <a:gd name="T1" fmla="*/ 6 h 23"/>
                    <a:gd name="T2" fmla="*/ 11 h 23"/>
                    <a:gd name="T3" fmla="*/ 23 h 23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2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55" name="Line 3144"/>
                <p:cNvSpPr>
                  <a:spLocks noChangeShapeType="1"/>
                </p:cNvSpPr>
                <p:nvPr/>
              </p:nvSpPr>
              <p:spPr bwMode="auto">
                <a:xfrm>
                  <a:off x="3090" y="2237"/>
                  <a:ext cx="0" cy="1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56" name="Freeform 3145"/>
                <p:cNvSpPr>
                  <a:spLocks/>
                </p:cNvSpPr>
                <p:nvPr/>
              </p:nvSpPr>
              <p:spPr bwMode="auto">
                <a:xfrm>
                  <a:off x="3090" y="2214"/>
                  <a:ext cx="0" cy="34"/>
                </a:xfrm>
                <a:custGeom>
                  <a:avLst/>
                  <a:gdLst>
                    <a:gd name="T0" fmla="*/ 34 h 34"/>
                    <a:gd name="T1" fmla="*/ 28 h 34"/>
                    <a:gd name="T2" fmla="*/ 17 h 34"/>
                    <a:gd name="T3" fmla="*/ 6 h 34"/>
                    <a:gd name="T4" fmla="*/ 0 h 34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34">
                      <a:moveTo>
                        <a:pt x="0" y="34"/>
                      </a:moveTo>
                      <a:lnTo>
                        <a:pt x="0" y="28"/>
                      </a:lnTo>
                      <a:lnTo>
                        <a:pt x="0" y="17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57" name="Freeform 3146"/>
                <p:cNvSpPr>
                  <a:spLocks/>
                </p:cNvSpPr>
                <p:nvPr/>
              </p:nvSpPr>
              <p:spPr bwMode="auto">
                <a:xfrm>
                  <a:off x="3090" y="2214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58" name="Line 3147"/>
                <p:cNvSpPr>
                  <a:spLocks noChangeShapeType="1"/>
                </p:cNvSpPr>
                <p:nvPr/>
              </p:nvSpPr>
              <p:spPr bwMode="auto">
                <a:xfrm>
                  <a:off x="3090" y="2220"/>
                  <a:ext cx="1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59" name="Freeform 3148"/>
                <p:cNvSpPr>
                  <a:spLocks/>
                </p:cNvSpPr>
                <p:nvPr/>
              </p:nvSpPr>
              <p:spPr bwMode="auto">
                <a:xfrm>
                  <a:off x="3090" y="2225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6 h 12"/>
                    <a:gd name="T4" fmla="*/ 6 w 6"/>
                    <a:gd name="T5" fmla="*/ 12 h 1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1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60" name="Line 3149"/>
                <p:cNvSpPr>
                  <a:spLocks noChangeShapeType="1"/>
                </p:cNvSpPr>
                <p:nvPr/>
              </p:nvSpPr>
              <p:spPr bwMode="auto">
                <a:xfrm flipV="1">
                  <a:off x="3096" y="2231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61" name="Freeform 3150"/>
                <p:cNvSpPr>
                  <a:spLocks/>
                </p:cNvSpPr>
                <p:nvPr/>
              </p:nvSpPr>
              <p:spPr bwMode="auto">
                <a:xfrm>
                  <a:off x="3096" y="2231"/>
                  <a:ext cx="0" cy="17"/>
                </a:xfrm>
                <a:custGeom>
                  <a:avLst/>
                  <a:gdLst>
                    <a:gd name="T0" fmla="*/ 0 h 17"/>
                    <a:gd name="T1" fmla="*/ 6 h 17"/>
                    <a:gd name="T2" fmla="*/ 11 h 17"/>
                    <a:gd name="T3" fmla="*/ 17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62" name="Freeform 3151"/>
                <p:cNvSpPr>
                  <a:spLocks/>
                </p:cNvSpPr>
                <p:nvPr/>
              </p:nvSpPr>
              <p:spPr bwMode="auto">
                <a:xfrm>
                  <a:off x="3096" y="2214"/>
                  <a:ext cx="0" cy="34"/>
                </a:xfrm>
                <a:custGeom>
                  <a:avLst/>
                  <a:gdLst>
                    <a:gd name="T0" fmla="*/ 34 h 34"/>
                    <a:gd name="T1" fmla="*/ 28 h 34"/>
                    <a:gd name="T2" fmla="*/ 17 h 34"/>
                    <a:gd name="T3" fmla="*/ 6 h 34"/>
                    <a:gd name="T4" fmla="*/ 0 h 34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34">
                      <a:moveTo>
                        <a:pt x="0" y="34"/>
                      </a:moveTo>
                      <a:lnTo>
                        <a:pt x="0" y="28"/>
                      </a:lnTo>
                      <a:lnTo>
                        <a:pt x="0" y="17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63" name="Freeform 3152"/>
                <p:cNvSpPr>
                  <a:spLocks/>
                </p:cNvSpPr>
                <p:nvPr/>
              </p:nvSpPr>
              <p:spPr bwMode="auto">
                <a:xfrm>
                  <a:off x="3096" y="2214"/>
                  <a:ext cx="0" cy="23"/>
                </a:xfrm>
                <a:custGeom>
                  <a:avLst/>
                  <a:gdLst>
                    <a:gd name="T0" fmla="*/ 0 h 23"/>
                    <a:gd name="T1" fmla="*/ 0 h 23"/>
                    <a:gd name="T2" fmla="*/ 11 h 23"/>
                    <a:gd name="T3" fmla="*/ 17 h 23"/>
                    <a:gd name="T4" fmla="*/ 23 h 2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64" name="Line 3153"/>
                <p:cNvSpPr>
                  <a:spLocks noChangeShapeType="1"/>
                </p:cNvSpPr>
                <p:nvPr/>
              </p:nvSpPr>
              <p:spPr bwMode="auto">
                <a:xfrm>
                  <a:off x="3096" y="2237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65" name="Freeform 3154"/>
                <p:cNvSpPr>
                  <a:spLocks/>
                </p:cNvSpPr>
                <p:nvPr/>
              </p:nvSpPr>
              <p:spPr bwMode="auto">
                <a:xfrm>
                  <a:off x="3096" y="2220"/>
                  <a:ext cx="5" cy="17"/>
                </a:xfrm>
                <a:custGeom>
                  <a:avLst/>
                  <a:gdLst>
                    <a:gd name="T0" fmla="*/ 0 w 5"/>
                    <a:gd name="T1" fmla="*/ 17 h 17"/>
                    <a:gd name="T2" fmla="*/ 0 w 5"/>
                    <a:gd name="T3" fmla="*/ 5 h 17"/>
                    <a:gd name="T4" fmla="*/ 5 w 5"/>
                    <a:gd name="T5" fmla="*/ 0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17">
                      <a:moveTo>
                        <a:pt x="0" y="17"/>
                      </a:moveTo>
                      <a:lnTo>
                        <a:pt x="0" y="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66" name="Freeform 3155"/>
                <p:cNvSpPr>
                  <a:spLocks/>
                </p:cNvSpPr>
                <p:nvPr/>
              </p:nvSpPr>
              <p:spPr bwMode="auto">
                <a:xfrm>
                  <a:off x="3101" y="2220"/>
                  <a:ext cx="0" cy="5"/>
                </a:xfrm>
                <a:custGeom>
                  <a:avLst/>
                  <a:gdLst>
                    <a:gd name="T0" fmla="*/ 0 h 5"/>
                    <a:gd name="T1" fmla="*/ 0 h 5"/>
                    <a:gd name="T2" fmla="*/ 5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67" name="Line 3156"/>
                <p:cNvSpPr>
                  <a:spLocks noChangeShapeType="1"/>
                </p:cNvSpPr>
                <p:nvPr/>
              </p:nvSpPr>
              <p:spPr bwMode="auto">
                <a:xfrm>
                  <a:off x="3101" y="2225"/>
                  <a:ext cx="1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68" name="Line 3157"/>
                <p:cNvSpPr>
                  <a:spLocks noChangeShapeType="1"/>
                </p:cNvSpPr>
                <p:nvPr/>
              </p:nvSpPr>
              <p:spPr bwMode="auto">
                <a:xfrm flipV="1">
                  <a:off x="3101" y="2220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69" name="Line 3158"/>
                <p:cNvSpPr>
                  <a:spLocks noChangeShapeType="1"/>
                </p:cNvSpPr>
                <p:nvPr/>
              </p:nvSpPr>
              <p:spPr bwMode="auto">
                <a:xfrm>
                  <a:off x="3101" y="2220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70" name="Freeform 3159"/>
                <p:cNvSpPr>
                  <a:spLocks/>
                </p:cNvSpPr>
                <p:nvPr/>
              </p:nvSpPr>
              <p:spPr bwMode="auto">
                <a:xfrm>
                  <a:off x="3101" y="2203"/>
                  <a:ext cx="0" cy="17"/>
                </a:xfrm>
                <a:custGeom>
                  <a:avLst/>
                  <a:gdLst>
                    <a:gd name="T0" fmla="*/ 17 h 17"/>
                    <a:gd name="T1" fmla="*/ 6 h 17"/>
                    <a:gd name="T2" fmla="*/ 0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71" name="Freeform 3160"/>
                <p:cNvSpPr>
                  <a:spLocks/>
                </p:cNvSpPr>
                <p:nvPr/>
              </p:nvSpPr>
              <p:spPr bwMode="auto">
                <a:xfrm>
                  <a:off x="3101" y="2203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72" name="Freeform 3161"/>
                <p:cNvSpPr>
                  <a:spLocks/>
                </p:cNvSpPr>
                <p:nvPr/>
              </p:nvSpPr>
              <p:spPr bwMode="auto">
                <a:xfrm>
                  <a:off x="3107" y="2209"/>
                  <a:ext cx="0" cy="16"/>
                </a:xfrm>
                <a:custGeom>
                  <a:avLst/>
                  <a:gdLst>
                    <a:gd name="T0" fmla="*/ 0 h 16"/>
                    <a:gd name="T1" fmla="*/ 5 h 16"/>
                    <a:gd name="T2" fmla="*/ 11 h 16"/>
                    <a:gd name="T3" fmla="*/ 16 h 16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6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73" name="Freeform 3162"/>
                <p:cNvSpPr>
                  <a:spLocks/>
                </p:cNvSpPr>
                <p:nvPr/>
              </p:nvSpPr>
              <p:spPr bwMode="auto">
                <a:xfrm>
                  <a:off x="3107" y="2198"/>
                  <a:ext cx="0" cy="27"/>
                </a:xfrm>
                <a:custGeom>
                  <a:avLst/>
                  <a:gdLst>
                    <a:gd name="T0" fmla="*/ 27 h 27"/>
                    <a:gd name="T1" fmla="*/ 22 h 27"/>
                    <a:gd name="T2" fmla="*/ 11 h 27"/>
                    <a:gd name="T3" fmla="*/ 5 h 27"/>
                    <a:gd name="T4" fmla="*/ 0 h 2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7">
                      <a:moveTo>
                        <a:pt x="0" y="27"/>
                      </a:move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74" name="Freeform 3163"/>
                <p:cNvSpPr>
                  <a:spLocks/>
                </p:cNvSpPr>
                <p:nvPr/>
              </p:nvSpPr>
              <p:spPr bwMode="auto">
                <a:xfrm>
                  <a:off x="3107" y="2198"/>
                  <a:ext cx="0" cy="16"/>
                </a:xfrm>
                <a:custGeom>
                  <a:avLst/>
                  <a:gdLst>
                    <a:gd name="T0" fmla="*/ 0 h 16"/>
                    <a:gd name="T1" fmla="*/ 0 h 16"/>
                    <a:gd name="T2" fmla="*/ 5 h 16"/>
                    <a:gd name="T3" fmla="*/ 11 h 16"/>
                    <a:gd name="T4" fmla="*/ 16 h 16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1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75" name="Freeform 3164"/>
                <p:cNvSpPr>
                  <a:spLocks/>
                </p:cNvSpPr>
                <p:nvPr/>
              </p:nvSpPr>
              <p:spPr bwMode="auto">
                <a:xfrm>
                  <a:off x="3107" y="2209"/>
                  <a:ext cx="0" cy="5"/>
                </a:xfrm>
                <a:custGeom>
                  <a:avLst/>
                  <a:gdLst>
                    <a:gd name="T0" fmla="*/ 5 h 5"/>
                    <a:gd name="T1" fmla="*/ 5 h 5"/>
                    <a:gd name="T2" fmla="*/ 0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76" name="Freeform 3165"/>
                <p:cNvSpPr>
                  <a:spLocks/>
                </p:cNvSpPr>
                <p:nvPr/>
              </p:nvSpPr>
              <p:spPr bwMode="auto">
                <a:xfrm>
                  <a:off x="3107" y="2209"/>
                  <a:ext cx="0" cy="5"/>
                </a:xfrm>
                <a:custGeom>
                  <a:avLst/>
                  <a:gdLst>
                    <a:gd name="T0" fmla="*/ 0 h 5"/>
                    <a:gd name="T1" fmla="*/ 0 h 5"/>
                    <a:gd name="T2" fmla="*/ 5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77" name="Freeform 3166"/>
                <p:cNvSpPr>
                  <a:spLocks/>
                </p:cNvSpPr>
                <p:nvPr/>
              </p:nvSpPr>
              <p:spPr bwMode="auto">
                <a:xfrm>
                  <a:off x="3107" y="2214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6 h 6"/>
                    <a:gd name="T4" fmla="*/ 6 w 6"/>
                    <a:gd name="T5" fmla="*/ 6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78" name="Line 3167"/>
                <p:cNvSpPr>
                  <a:spLocks noChangeShapeType="1"/>
                </p:cNvSpPr>
                <p:nvPr/>
              </p:nvSpPr>
              <p:spPr bwMode="auto">
                <a:xfrm flipV="1">
                  <a:off x="3113" y="2214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79" name="Freeform 3168"/>
                <p:cNvSpPr>
                  <a:spLocks/>
                </p:cNvSpPr>
                <p:nvPr/>
              </p:nvSpPr>
              <p:spPr bwMode="auto">
                <a:xfrm>
                  <a:off x="3113" y="2214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80" name="Line 3169"/>
                <p:cNvSpPr>
                  <a:spLocks noChangeShapeType="1"/>
                </p:cNvSpPr>
                <p:nvPr/>
              </p:nvSpPr>
              <p:spPr bwMode="auto">
                <a:xfrm>
                  <a:off x="3113" y="2225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81" name="Line 3170"/>
                <p:cNvSpPr>
                  <a:spLocks noChangeShapeType="1"/>
                </p:cNvSpPr>
                <p:nvPr/>
              </p:nvSpPr>
              <p:spPr bwMode="auto">
                <a:xfrm>
                  <a:off x="3113" y="2225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82" name="Freeform 3171"/>
                <p:cNvSpPr>
                  <a:spLocks/>
                </p:cNvSpPr>
                <p:nvPr/>
              </p:nvSpPr>
              <p:spPr bwMode="auto">
                <a:xfrm>
                  <a:off x="3113" y="2220"/>
                  <a:ext cx="0" cy="11"/>
                </a:xfrm>
                <a:custGeom>
                  <a:avLst/>
                  <a:gdLst>
                    <a:gd name="T0" fmla="*/ 11 h 11"/>
                    <a:gd name="T1" fmla="*/ 5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83" name="Freeform 3172"/>
                <p:cNvSpPr>
                  <a:spLocks/>
                </p:cNvSpPr>
                <p:nvPr/>
              </p:nvSpPr>
              <p:spPr bwMode="auto">
                <a:xfrm>
                  <a:off x="3113" y="2220"/>
                  <a:ext cx="5" cy="11"/>
                </a:xfrm>
                <a:custGeom>
                  <a:avLst/>
                  <a:gdLst>
                    <a:gd name="T0" fmla="*/ 0 w 5"/>
                    <a:gd name="T1" fmla="*/ 0 h 11"/>
                    <a:gd name="T2" fmla="*/ 0 w 5"/>
                    <a:gd name="T3" fmla="*/ 5 h 11"/>
                    <a:gd name="T4" fmla="*/ 5 w 5"/>
                    <a:gd name="T5" fmla="*/ 11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84" name="Freeform 3173"/>
                <p:cNvSpPr>
                  <a:spLocks/>
                </p:cNvSpPr>
                <p:nvPr/>
              </p:nvSpPr>
              <p:spPr bwMode="auto">
                <a:xfrm>
                  <a:off x="3118" y="2225"/>
                  <a:ext cx="0" cy="6"/>
                </a:xfrm>
                <a:custGeom>
                  <a:avLst/>
                  <a:gdLst>
                    <a:gd name="T0" fmla="*/ 6 h 6"/>
                    <a:gd name="T1" fmla="*/ 6 h 6"/>
                    <a:gd name="T2" fmla="*/ 0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85" name="Line 3174"/>
                <p:cNvSpPr>
                  <a:spLocks noChangeShapeType="1"/>
                </p:cNvSpPr>
                <p:nvPr/>
              </p:nvSpPr>
              <p:spPr bwMode="auto">
                <a:xfrm flipV="1">
                  <a:off x="3118" y="2220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86" name="Line 3175"/>
                <p:cNvSpPr>
                  <a:spLocks noChangeShapeType="1"/>
                </p:cNvSpPr>
                <p:nvPr/>
              </p:nvSpPr>
              <p:spPr bwMode="auto">
                <a:xfrm flipV="1">
                  <a:off x="3118" y="2214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87" name="Freeform 3176"/>
                <p:cNvSpPr>
                  <a:spLocks/>
                </p:cNvSpPr>
                <p:nvPr/>
              </p:nvSpPr>
              <p:spPr bwMode="auto">
                <a:xfrm>
                  <a:off x="3118" y="2214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88" name="Freeform 3177"/>
                <p:cNvSpPr>
                  <a:spLocks/>
                </p:cNvSpPr>
                <p:nvPr/>
              </p:nvSpPr>
              <p:spPr bwMode="auto">
                <a:xfrm>
                  <a:off x="3118" y="2220"/>
                  <a:ext cx="0" cy="5"/>
                </a:xfrm>
                <a:custGeom>
                  <a:avLst/>
                  <a:gdLst>
                    <a:gd name="T0" fmla="*/ 5 h 5"/>
                    <a:gd name="T1" fmla="*/ 5 h 5"/>
                    <a:gd name="T2" fmla="*/ 0 h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89" name="Freeform 3178"/>
                <p:cNvSpPr>
                  <a:spLocks/>
                </p:cNvSpPr>
                <p:nvPr/>
              </p:nvSpPr>
              <p:spPr bwMode="auto">
                <a:xfrm>
                  <a:off x="3118" y="2220"/>
                  <a:ext cx="6" cy="0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90" name="Line 3179"/>
                <p:cNvSpPr>
                  <a:spLocks noChangeShapeType="1"/>
                </p:cNvSpPr>
                <p:nvPr/>
              </p:nvSpPr>
              <p:spPr bwMode="auto">
                <a:xfrm>
                  <a:off x="3124" y="2220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91" name="Line 3180"/>
                <p:cNvSpPr>
                  <a:spLocks noChangeShapeType="1"/>
                </p:cNvSpPr>
                <p:nvPr/>
              </p:nvSpPr>
              <p:spPr bwMode="auto">
                <a:xfrm>
                  <a:off x="3124" y="2225"/>
                  <a:ext cx="0" cy="12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92" name="Freeform 3181"/>
                <p:cNvSpPr>
                  <a:spLocks/>
                </p:cNvSpPr>
                <p:nvPr/>
              </p:nvSpPr>
              <p:spPr bwMode="auto">
                <a:xfrm>
                  <a:off x="3124" y="2237"/>
                  <a:ext cx="0" cy="11"/>
                </a:xfrm>
                <a:custGeom>
                  <a:avLst/>
                  <a:gdLst>
                    <a:gd name="T0" fmla="*/ 0 h 11"/>
                    <a:gd name="T1" fmla="*/ 5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93" name="Freeform 3182"/>
                <p:cNvSpPr>
                  <a:spLocks/>
                </p:cNvSpPr>
                <p:nvPr/>
              </p:nvSpPr>
              <p:spPr bwMode="auto">
                <a:xfrm>
                  <a:off x="3124" y="2242"/>
                  <a:ext cx="0" cy="6"/>
                </a:xfrm>
                <a:custGeom>
                  <a:avLst/>
                  <a:gdLst>
                    <a:gd name="T0" fmla="*/ 6 h 6"/>
                    <a:gd name="T1" fmla="*/ 6 h 6"/>
                    <a:gd name="T2" fmla="*/ 0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94" name="Freeform 3183"/>
                <p:cNvSpPr>
                  <a:spLocks/>
                </p:cNvSpPr>
                <p:nvPr/>
              </p:nvSpPr>
              <p:spPr bwMode="auto">
                <a:xfrm>
                  <a:off x="3124" y="2225"/>
                  <a:ext cx="0" cy="17"/>
                </a:xfrm>
                <a:custGeom>
                  <a:avLst/>
                  <a:gdLst>
                    <a:gd name="T0" fmla="*/ 17 h 17"/>
                    <a:gd name="T1" fmla="*/ 12 h 17"/>
                    <a:gd name="T2" fmla="*/ 0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95" name="Freeform 3184"/>
                <p:cNvSpPr>
                  <a:spLocks/>
                </p:cNvSpPr>
                <p:nvPr/>
              </p:nvSpPr>
              <p:spPr bwMode="auto">
                <a:xfrm>
                  <a:off x="3124" y="2214"/>
                  <a:ext cx="5" cy="11"/>
                </a:xfrm>
                <a:custGeom>
                  <a:avLst/>
                  <a:gdLst>
                    <a:gd name="T0" fmla="*/ 0 w 5"/>
                    <a:gd name="T1" fmla="*/ 11 h 11"/>
                    <a:gd name="T2" fmla="*/ 0 w 5"/>
                    <a:gd name="T3" fmla="*/ 6 h 11"/>
                    <a:gd name="T4" fmla="*/ 5 w 5"/>
                    <a:gd name="T5" fmla="*/ 0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96" name="Line 3185"/>
                <p:cNvSpPr>
                  <a:spLocks noChangeShapeType="1"/>
                </p:cNvSpPr>
                <p:nvPr/>
              </p:nvSpPr>
              <p:spPr bwMode="auto">
                <a:xfrm>
                  <a:off x="3129" y="2214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97" name="Freeform 3186"/>
                <p:cNvSpPr>
                  <a:spLocks/>
                </p:cNvSpPr>
                <p:nvPr/>
              </p:nvSpPr>
              <p:spPr bwMode="auto">
                <a:xfrm>
                  <a:off x="3129" y="2214"/>
                  <a:ext cx="0" cy="17"/>
                </a:xfrm>
                <a:custGeom>
                  <a:avLst/>
                  <a:gdLst>
                    <a:gd name="T0" fmla="*/ 0 h 17"/>
                    <a:gd name="T1" fmla="*/ 6 h 17"/>
                    <a:gd name="T2" fmla="*/ 17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98" name="Line 3187"/>
                <p:cNvSpPr>
                  <a:spLocks noChangeShapeType="1"/>
                </p:cNvSpPr>
                <p:nvPr/>
              </p:nvSpPr>
              <p:spPr bwMode="auto">
                <a:xfrm>
                  <a:off x="3129" y="2231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99" name="Line 3188"/>
                <p:cNvSpPr>
                  <a:spLocks noChangeShapeType="1"/>
                </p:cNvSpPr>
                <p:nvPr/>
              </p:nvSpPr>
              <p:spPr bwMode="auto">
                <a:xfrm>
                  <a:off x="3129" y="2231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00" name="Line 3189"/>
                <p:cNvSpPr>
                  <a:spLocks noChangeShapeType="1"/>
                </p:cNvSpPr>
                <p:nvPr/>
              </p:nvSpPr>
              <p:spPr bwMode="auto">
                <a:xfrm flipV="1">
                  <a:off x="3129" y="2225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01" name="Freeform 3190"/>
                <p:cNvSpPr>
                  <a:spLocks/>
                </p:cNvSpPr>
                <p:nvPr/>
              </p:nvSpPr>
              <p:spPr bwMode="auto">
                <a:xfrm>
                  <a:off x="3129" y="2225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6 h 6"/>
                    <a:gd name="T4" fmla="*/ 6 w 6"/>
                    <a:gd name="T5" fmla="*/ 6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02" name="Freeform 3191"/>
                <p:cNvSpPr>
                  <a:spLocks/>
                </p:cNvSpPr>
                <p:nvPr/>
              </p:nvSpPr>
              <p:spPr bwMode="auto">
                <a:xfrm>
                  <a:off x="3135" y="2214"/>
                  <a:ext cx="0" cy="17"/>
                </a:xfrm>
                <a:custGeom>
                  <a:avLst/>
                  <a:gdLst>
                    <a:gd name="T0" fmla="*/ 17 h 17"/>
                    <a:gd name="T1" fmla="*/ 11 h 17"/>
                    <a:gd name="T2" fmla="*/ 6 h 17"/>
                    <a:gd name="T3" fmla="*/ 0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03" name="Freeform 3192"/>
                <p:cNvSpPr>
                  <a:spLocks/>
                </p:cNvSpPr>
                <p:nvPr/>
              </p:nvSpPr>
              <p:spPr bwMode="auto">
                <a:xfrm>
                  <a:off x="3135" y="2214"/>
                  <a:ext cx="0" cy="28"/>
                </a:xfrm>
                <a:custGeom>
                  <a:avLst/>
                  <a:gdLst>
                    <a:gd name="T0" fmla="*/ 0 h 28"/>
                    <a:gd name="T1" fmla="*/ 6 h 28"/>
                    <a:gd name="T2" fmla="*/ 11 h 28"/>
                    <a:gd name="T3" fmla="*/ 23 h 28"/>
                    <a:gd name="T4" fmla="*/ 28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23"/>
                      </a:lnTo>
                      <a:lnTo>
                        <a:pt x="0" y="28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04" name="Freeform 3193"/>
                <p:cNvSpPr>
                  <a:spLocks/>
                </p:cNvSpPr>
                <p:nvPr/>
              </p:nvSpPr>
              <p:spPr bwMode="auto">
                <a:xfrm>
                  <a:off x="3135" y="2231"/>
                  <a:ext cx="0" cy="11"/>
                </a:xfrm>
                <a:custGeom>
                  <a:avLst/>
                  <a:gdLst>
                    <a:gd name="T0" fmla="*/ 11 h 11"/>
                    <a:gd name="T1" fmla="*/ 11 h 11"/>
                    <a:gd name="T2" fmla="*/ 6 h 11"/>
                    <a:gd name="T3" fmla="*/ 0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05" name="Freeform 3194"/>
                <p:cNvSpPr>
                  <a:spLocks/>
                </p:cNvSpPr>
                <p:nvPr/>
              </p:nvSpPr>
              <p:spPr bwMode="auto">
                <a:xfrm>
                  <a:off x="3135" y="2214"/>
                  <a:ext cx="0" cy="17"/>
                </a:xfrm>
                <a:custGeom>
                  <a:avLst/>
                  <a:gdLst>
                    <a:gd name="T0" fmla="*/ 17 h 17"/>
                    <a:gd name="T1" fmla="*/ 6 h 17"/>
                    <a:gd name="T2" fmla="*/ 0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06" name="Line 3195"/>
                <p:cNvSpPr>
                  <a:spLocks noChangeShapeType="1"/>
                </p:cNvSpPr>
                <p:nvPr/>
              </p:nvSpPr>
              <p:spPr bwMode="auto">
                <a:xfrm flipV="1">
                  <a:off x="3135" y="2209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07" name="Freeform 3196"/>
                <p:cNvSpPr>
                  <a:spLocks/>
                </p:cNvSpPr>
                <p:nvPr/>
              </p:nvSpPr>
              <p:spPr bwMode="auto">
                <a:xfrm>
                  <a:off x="3135" y="2209"/>
                  <a:ext cx="5" cy="16"/>
                </a:xfrm>
                <a:custGeom>
                  <a:avLst/>
                  <a:gdLst>
                    <a:gd name="T0" fmla="*/ 0 w 5"/>
                    <a:gd name="T1" fmla="*/ 0 h 16"/>
                    <a:gd name="T2" fmla="*/ 0 w 5"/>
                    <a:gd name="T3" fmla="*/ 5 h 16"/>
                    <a:gd name="T4" fmla="*/ 5 w 5"/>
                    <a:gd name="T5" fmla="*/ 16 h 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16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5" y="1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08" name="Line 3197"/>
                <p:cNvSpPr>
                  <a:spLocks noChangeShapeType="1"/>
                </p:cNvSpPr>
                <p:nvPr/>
              </p:nvSpPr>
              <p:spPr bwMode="auto">
                <a:xfrm>
                  <a:off x="3140" y="2225"/>
                  <a:ext cx="1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09" name="Line 3198"/>
                <p:cNvSpPr>
                  <a:spLocks noChangeShapeType="1"/>
                </p:cNvSpPr>
                <p:nvPr/>
              </p:nvSpPr>
              <p:spPr bwMode="auto">
                <a:xfrm>
                  <a:off x="3140" y="2231"/>
                  <a:ext cx="1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10" name="Line 3199"/>
                <p:cNvSpPr>
                  <a:spLocks noChangeShapeType="1"/>
                </p:cNvSpPr>
                <p:nvPr/>
              </p:nvSpPr>
              <p:spPr bwMode="auto">
                <a:xfrm>
                  <a:off x="3140" y="2237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11" name="Freeform 3200"/>
                <p:cNvSpPr>
                  <a:spLocks/>
                </p:cNvSpPr>
                <p:nvPr/>
              </p:nvSpPr>
              <p:spPr bwMode="auto">
                <a:xfrm>
                  <a:off x="3140" y="2220"/>
                  <a:ext cx="0" cy="22"/>
                </a:xfrm>
                <a:custGeom>
                  <a:avLst/>
                  <a:gdLst>
                    <a:gd name="T0" fmla="*/ 22 h 22"/>
                    <a:gd name="T1" fmla="*/ 17 h 22"/>
                    <a:gd name="T2" fmla="*/ 11 h 22"/>
                    <a:gd name="T3" fmla="*/ 5 h 22"/>
                    <a:gd name="T4" fmla="*/ 0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12" name="Freeform 3201"/>
                <p:cNvSpPr>
                  <a:spLocks/>
                </p:cNvSpPr>
                <p:nvPr/>
              </p:nvSpPr>
              <p:spPr bwMode="auto">
                <a:xfrm>
                  <a:off x="3140" y="2220"/>
                  <a:ext cx="0" cy="11"/>
                </a:xfrm>
                <a:custGeom>
                  <a:avLst/>
                  <a:gdLst>
                    <a:gd name="T0" fmla="*/ 0 h 11"/>
                    <a:gd name="T1" fmla="*/ 0 h 11"/>
                    <a:gd name="T2" fmla="*/ 5 h 11"/>
                    <a:gd name="T3" fmla="*/ 11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13" name="Freeform 3202"/>
                <p:cNvSpPr>
                  <a:spLocks/>
                </p:cNvSpPr>
                <p:nvPr/>
              </p:nvSpPr>
              <p:spPr bwMode="auto">
                <a:xfrm>
                  <a:off x="3140" y="2231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6 h 6"/>
                    <a:gd name="T4" fmla="*/ 6 w 6"/>
                    <a:gd name="T5" fmla="*/ 6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14" name="Freeform 3203"/>
                <p:cNvSpPr>
                  <a:spLocks/>
                </p:cNvSpPr>
                <p:nvPr/>
              </p:nvSpPr>
              <p:spPr bwMode="auto">
                <a:xfrm>
                  <a:off x="3146" y="2225"/>
                  <a:ext cx="0" cy="12"/>
                </a:xfrm>
                <a:custGeom>
                  <a:avLst/>
                  <a:gdLst>
                    <a:gd name="T0" fmla="*/ 12 h 12"/>
                    <a:gd name="T1" fmla="*/ 6 h 12"/>
                    <a:gd name="T2" fmla="*/ 0 h 1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15" name="Freeform 3204"/>
                <p:cNvSpPr>
                  <a:spLocks/>
                </p:cNvSpPr>
                <p:nvPr/>
              </p:nvSpPr>
              <p:spPr bwMode="auto">
                <a:xfrm>
                  <a:off x="3146" y="2225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16" name="Line 3205"/>
                <p:cNvSpPr>
                  <a:spLocks noChangeShapeType="1"/>
                </p:cNvSpPr>
                <p:nvPr/>
              </p:nvSpPr>
              <p:spPr bwMode="auto">
                <a:xfrm>
                  <a:off x="3146" y="2231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5550" name="Group 3273"/>
              <p:cNvGrpSpPr>
                <a:grpSpLocks/>
              </p:cNvGrpSpPr>
              <p:nvPr/>
            </p:nvGrpSpPr>
            <p:grpSpPr bwMode="auto">
              <a:xfrm>
                <a:off x="3146" y="2198"/>
                <a:ext cx="61" cy="44"/>
                <a:chOff x="3146" y="2198"/>
                <a:chExt cx="61" cy="44"/>
              </a:xfrm>
            </p:grpSpPr>
            <p:sp>
              <p:nvSpPr>
                <p:cNvPr id="5551" name="Freeform 3207"/>
                <p:cNvSpPr>
                  <a:spLocks/>
                </p:cNvSpPr>
                <p:nvPr/>
              </p:nvSpPr>
              <p:spPr bwMode="auto">
                <a:xfrm>
                  <a:off x="3146" y="2220"/>
                  <a:ext cx="0" cy="17"/>
                </a:xfrm>
                <a:custGeom>
                  <a:avLst/>
                  <a:gdLst>
                    <a:gd name="T0" fmla="*/ 17 h 17"/>
                    <a:gd name="T1" fmla="*/ 11 h 17"/>
                    <a:gd name="T2" fmla="*/ 0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552" name="Line 3208"/>
                <p:cNvSpPr>
                  <a:spLocks noChangeShapeType="1"/>
                </p:cNvSpPr>
                <p:nvPr/>
              </p:nvSpPr>
              <p:spPr bwMode="auto">
                <a:xfrm>
                  <a:off x="3146" y="2220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553" name="Freeform 3209"/>
                <p:cNvSpPr>
                  <a:spLocks/>
                </p:cNvSpPr>
                <p:nvPr/>
              </p:nvSpPr>
              <p:spPr bwMode="auto">
                <a:xfrm>
                  <a:off x="3146" y="2220"/>
                  <a:ext cx="5" cy="17"/>
                </a:xfrm>
                <a:custGeom>
                  <a:avLst/>
                  <a:gdLst>
                    <a:gd name="T0" fmla="*/ 0 w 5"/>
                    <a:gd name="T1" fmla="*/ 0 h 17"/>
                    <a:gd name="T2" fmla="*/ 0 w 5"/>
                    <a:gd name="T3" fmla="*/ 11 h 17"/>
                    <a:gd name="T4" fmla="*/ 5 w 5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17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5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554" name="Freeform 3210"/>
                <p:cNvSpPr>
                  <a:spLocks/>
                </p:cNvSpPr>
                <p:nvPr/>
              </p:nvSpPr>
              <p:spPr bwMode="auto">
                <a:xfrm>
                  <a:off x="3151" y="2231"/>
                  <a:ext cx="0" cy="6"/>
                </a:xfrm>
                <a:custGeom>
                  <a:avLst/>
                  <a:gdLst>
                    <a:gd name="T0" fmla="*/ 6 h 6"/>
                    <a:gd name="T1" fmla="*/ 6 h 6"/>
                    <a:gd name="T2" fmla="*/ 0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555" name="Line 3211"/>
                <p:cNvSpPr>
                  <a:spLocks noChangeShapeType="1"/>
                </p:cNvSpPr>
                <p:nvPr/>
              </p:nvSpPr>
              <p:spPr bwMode="auto">
                <a:xfrm>
                  <a:off x="3151" y="2231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556" name="Freeform 3212"/>
                <p:cNvSpPr>
                  <a:spLocks/>
                </p:cNvSpPr>
                <p:nvPr/>
              </p:nvSpPr>
              <p:spPr bwMode="auto">
                <a:xfrm>
                  <a:off x="3151" y="2225"/>
                  <a:ext cx="0" cy="12"/>
                </a:xfrm>
                <a:custGeom>
                  <a:avLst/>
                  <a:gdLst>
                    <a:gd name="T0" fmla="*/ 12 h 12"/>
                    <a:gd name="T1" fmla="*/ 6 h 12"/>
                    <a:gd name="T2" fmla="*/ 0 h 1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557" name="Freeform 3213"/>
                <p:cNvSpPr>
                  <a:spLocks/>
                </p:cNvSpPr>
                <p:nvPr/>
              </p:nvSpPr>
              <p:spPr bwMode="auto">
                <a:xfrm>
                  <a:off x="3151" y="2214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558" name="Freeform 3214"/>
                <p:cNvSpPr>
                  <a:spLocks/>
                </p:cNvSpPr>
                <p:nvPr/>
              </p:nvSpPr>
              <p:spPr bwMode="auto">
                <a:xfrm>
                  <a:off x="3151" y="2214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559" name="Freeform 3215"/>
                <p:cNvSpPr>
                  <a:spLocks/>
                </p:cNvSpPr>
                <p:nvPr/>
              </p:nvSpPr>
              <p:spPr bwMode="auto">
                <a:xfrm>
                  <a:off x="3151" y="2209"/>
                  <a:ext cx="6" cy="11"/>
                </a:xfrm>
                <a:custGeom>
                  <a:avLst/>
                  <a:gdLst>
                    <a:gd name="T0" fmla="*/ 0 w 6"/>
                    <a:gd name="T1" fmla="*/ 11 h 11"/>
                    <a:gd name="T2" fmla="*/ 0 w 6"/>
                    <a:gd name="T3" fmla="*/ 5 h 11"/>
                    <a:gd name="T4" fmla="*/ 6 w 6"/>
                    <a:gd name="T5" fmla="*/ 0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560" name="Freeform 3216"/>
                <p:cNvSpPr>
                  <a:spLocks/>
                </p:cNvSpPr>
                <p:nvPr/>
              </p:nvSpPr>
              <p:spPr bwMode="auto">
                <a:xfrm>
                  <a:off x="3157" y="2209"/>
                  <a:ext cx="0" cy="11"/>
                </a:xfrm>
                <a:custGeom>
                  <a:avLst/>
                  <a:gdLst>
                    <a:gd name="T0" fmla="*/ 0 h 11"/>
                    <a:gd name="T1" fmla="*/ 5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561" name="Freeform 3217"/>
                <p:cNvSpPr>
                  <a:spLocks/>
                </p:cNvSpPr>
                <p:nvPr/>
              </p:nvSpPr>
              <p:spPr bwMode="auto">
                <a:xfrm>
                  <a:off x="3157" y="2220"/>
                  <a:ext cx="0" cy="17"/>
                </a:xfrm>
                <a:custGeom>
                  <a:avLst/>
                  <a:gdLst>
                    <a:gd name="T0" fmla="*/ 0 h 17"/>
                    <a:gd name="T1" fmla="*/ 11 h 17"/>
                    <a:gd name="T2" fmla="*/ 17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562" name="Freeform 3218"/>
                <p:cNvSpPr>
                  <a:spLocks/>
                </p:cNvSpPr>
                <p:nvPr/>
              </p:nvSpPr>
              <p:spPr bwMode="auto">
                <a:xfrm>
                  <a:off x="3157" y="2225"/>
                  <a:ext cx="0" cy="12"/>
                </a:xfrm>
                <a:custGeom>
                  <a:avLst/>
                  <a:gdLst>
                    <a:gd name="T0" fmla="*/ 12 h 12"/>
                    <a:gd name="T1" fmla="*/ 6 h 12"/>
                    <a:gd name="T2" fmla="*/ 0 h 1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563" name="Line 3219"/>
                <p:cNvSpPr>
                  <a:spLocks noChangeShapeType="1"/>
                </p:cNvSpPr>
                <p:nvPr/>
              </p:nvSpPr>
              <p:spPr bwMode="auto">
                <a:xfrm>
                  <a:off x="3157" y="2225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564" name="Line 3220"/>
                <p:cNvSpPr>
                  <a:spLocks noChangeShapeType="1"/>
                </p:cNvSpPr>
                <p:nvPr/>
              </p:nvSpPr>
              <p:spPr bwMode="auto">
                <a:xfrm>
                  <a:off x="3157" y="2225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565" name="Freeform 3221"/>
                <p:cNvSpPr>
                  <a:spLocks/>
                </p:cNvSpPr>
                <p:nvPr/>
              </p:nvSpPr>
              <p:spPr bwMode="auto">
                <a:xfrm>
                  <a:off x="3157" y="2225"/>
                  <a:ext cx="5" cy="0"/>
                </a:xfrm>
                <a:custGeom>
                  <a:avLst/>
                  <a:gdLst>
                    <a:gd name="T0" fmla="*/ 0 w 5"/>
                    <a:gd name="T1" fmla="*/ 0 w 5"/>
                    <a:gd name="T2" fmla="*/ 5 w 5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566" name="Line 3222"/>
                <p:cNvSpPr>
                  <a:spLocks noChangeShapeType="1"/>
                </p:cNvSpPr>
                <p:nvPr/>
              </p:nvSpPr>
              <p:spPr bwMode="auto">
                <a:xfrm flipV="1">
                  <a:off x="3162" y="2220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567" name="Line 3223"/>
                <p:cNvSpPr>
                  <a:spLocks noChangeShapeType="1"/>
                </p:cNvSpPr>
                <p:nvPr/>
              </p:nvSpPr>
              <p:spPr bwMode="auto">
                <a:xfrm>
                  <a:off x="3162" y="2220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568" name="Freeform 3224"/>
                <p:cNvSpPr>
                  <a:spLocks/>
                </p:cNvSpPr>
                <p:nvPr/>
              </p:nvSpPr>
              <p:spPr bwMode="auto">
                <a:xfrm>
                  <a:off x="3162" y="2198"/>
                  <a:ext cx="0" cy="22"/>
                </a:xfrm>
                <a:custGeom>
                  <a:avLst/>
                  <a:gdLst>
                    <a:gd name="T0" fmla="*/ 22 h 22"/>
                    <a:gd name="T1" fmla="*/ 16 h 22"/>
                    <a:gd name="T2" fmla="*/ 11 h 22"/>
                    <a:gd name="T3" fmla="*/ 5 h 22"/>
                    <a:gd name="T4" fmla="*/ 0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569" name="Freeform 3225"/>
                <p:cNvSpPr>
                  <a:spLocks/>
                </p:cNvSpPr>
                <p:nvPr/>
              </p:nvSpPr>
              <p:spPr bwMode="auto">
                <a:xfrm>
                  <a:off x="3162" y="2198"/>
                  <a:ext cx="0" cy="22"/>
                </a:xfrm>
                <a:custGeom>
                  <a:avLst/>
                  <a:gdLst>
                    <a:gd name="T0" fmla="*/ 0 h 22"/>
                    <a:gd name="T1" fmla="*/ 5 h 22"/>
                    <a:gd name="T2" fmla="*/ 11 h 22"/>
                    <a:gd name="T3" fmla="*/ 16 h 22"/>
                    <a:gd name="T4" fmla="*/ 22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6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570" name="Line 3226"/>
                <p:cNvSpPr>
                  <a:spLocks noChangeShapeType="1"/>
                </p:cNvSpPr>
                <p:nvPr/>
              </p:nvSpPr>
              <p:spPr bwMode="auto">
                <a:xfrm>
                  <a:off x="3162" y="2220"/>
                  <a:ext cx="1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571" name="Freeform 3227"/>
                <p:cNvSpPr>
                  <a:spLocks/>
                </p:cNvSpPr>
                <p:nvPr/>
              </p:nvSpPr>
              <p:spPr bwMode="auto">
                <a:xfrm>
                  <a:off x="3162" y="2225"/>
                  <a:ext cx="6" cy="0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572" name="Freeform 3228"/>
                <p:cNvSpPr>
                  <a:spLocks/>
                </p:cNvSpPr>
                <p:nvPr/>
              </p:nvSpPr>
              <p:spPr bwMode="auto">
                <a:xfrm>
                  <a:off x="3168" y="2214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573" name="Freeform 3229"/>
                <p:cNvSpPr>
                  <a:spLocks/>
                </p:cNvSpPr>
                <p:nvPr/>
              </p:nvSpPr>
              <p:spPr bwMode="auto">
                <a:xfrm>
                  <a:off x="3168" y="2214"/>
                  <a:ext cx="0" cy="11"/>
                </a:xfrm>
                <a:custGeom>
                  <a:avLst/>
                  <a:gdLst>
                    <a:gd name="T0" fmla="*/ 0 h 11"/>
                    <a:gd name="T1" fmla="*/ 0 h 11"/>
                    <a:gd name="T2" fmla="*/ 6 h 11"/>
                    <a:gd name="T3" fmla="*/ 11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574" name="Freeform 3230"/>
                <p:cNvSpPr>
                  <a:spLocks/>
                </p:cNvSpPr>
                <p:nvPr/>
              </p:nvSpPr>
              <p:spPr bwMode="auto">
                <a:xfrm>
                  <a:off x="3168" y="2203"/>
                  <a:ext cx="0" cy="22"/>
                </a:xfrm>
                <a:custGeom>
                  <a:avLst/>
                  <a:gdLst>
                    <a:gd name="T0" fmla="*/ 22 h 22"/>
                    <a:gd name="T1" fmla="*/ 17 h 22"/>
                    <a:gd name="T2" fmla="*/ 11 h 22"/>
                    <a:gd name="T3" fmla="*/ 6 h 22"/>
                    <a:gd name="T4" fmla="*/ 0 h 22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575" name="Freeform 3231"/>
                <p:cNvSpPr>
                  <a:spLocks/>
                </p:cNvSpPr>
                <p:nvPr/>
              </p:nvSpPr>
              <p:spPr bwMode="auto">
                <a:xfrm>
                  <a:off x="3168" y="2203"/>
                  <a:ext cx="0" cy="28"/>
                </a:xfrm>
                <a:custGeom>
                  <a:avLst/>
                  <a:gdLst>
                    <a:gd name="T0" fmla="*/ 0 h 28"/>
                    <a:gd name="T1" fmla="*/ 6 h 28"/>
                    <a:gd name="T2" fmla="*/ 11 h 28"/>
                    <a:gd name="T3" fmla="*/ 22 h 28"/>
                    <a:gd name="T4" fmla="*/ 28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22"/>
                      </a:lnTo>
                      <a:lnTo>
                        <a:pt x="0" y="28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576" name="Freeform 3232"/>
                <p:cNvSpPr>
                  <a:spLocks/>
                </p:cNvSpPr>
                <p:nvPr/>
              </p:nvSpPr>
              <p:spPr bwMode="auto">
                <a:xfrm>
                  <a:off x="3168" y="2220"/>
                  <a:ext cx="0" cy="11"/>
                </a:xfrm>
                <a:custGeom>
                  <a:avLst/>
                  <a:gdLst>
                    <a:gd name="T0" fmla="*/ 11 h 11"/>
                    <a:gd name="T1" fmla="*/ 11 h 11"/>
                    <a:gd name="T2" fmla="*/ 5 h 11"/>
                    <a:gd name="T3" fmla="*/ 0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577" name="Freeform 3233"/>
                <p:cNvSpPr>
                  <a:spLocks/>
                </p:cNvSpPr>
                <p:nvPr/>
              </p:nvSpPr>
              <p:spPr bwMode="auto">
                <a:xfrm>
                  <a:off x="3168" y="2220"/>
                  <a:ext cx="6" cy="11"/>
                </a:xfrm>
                <a:custGeom>
                  <a:avLst/>
                  <a:gdLst>
                    <a:gd name="T0" fmla="*/ 0 w 6"/>
                    <a:gd name="T1" fmla="*/ 0 h 11"/>
                    <a:gd name="T2" fmla="*/ 0 w 6"/>
                    <a:gd name="T3" fmla="*/ 5 h 11"/>
                    <a:gd name="T4" fmla="*/ 6 w 6"/>
                    <a:gd name="T5" fmla="*/ 11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6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578" name="Freeform 3234"/>
                <p:cNvSpPr>
                  <a:spLocks/>
                </p:cNvSpPr>
                <p:nvPr/>
              </p:nvSpPr>
              <p:spPr bwMode="auto">
                <a:xfrm>
                  <a:off x="3174" y="2220"/>
                  <a:ext cx="0" cy="11"/>
                </a:xfrm>
                <a:custGeom>
                  <a:avLst/>
                  <a:gdLst>
                    <a:gd name="T0" fmla="*/ 11 h 11"/>
                    <a:gd name="T1" fmla="*/ 5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579" name="Freeform 3235"/>
                <p:cNvSpPr>
                  <a:spLocks/>
                </p:cNvSpPr>
                <p:nvPr/>
              </p:nvSpPr>
              <p:spPr bwMode="auto">
                <a:xfrm>
                  <a:off x="3174" y="2209"/>
                  <a:ext cx="0" cy="11"/>
                </a:xfrm>
                <a:custGeom>
                  <a:avLst/>
                  <a:gdLst>
                    <a:gd name="T0" fmla="*/ 11 h 11"/>
                    <a:gd name="T1" fmla="*/ 5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580" name="Freeform 3236"/>
                <p:cNvSpPr>
                  <a:spLocks/>
                </p:cNvSpPr>
                <p:nvPr/>
              </p:nvSpPr>
              <p:spPr bwMode="auto">
                <a:xfrm>
                  <a:off x="3174" y="2209"/>
                  <a:ext cx="0" cy="16"/>
                </a:xfrm>
                <a:custGeom>
                  <a:avLst/>
                  <a:gdLst>
                    <a:gd name="T0" fmla="*/ 0 h 16"/>
                    <a:gd name="T1" fmla="*/ 5 h 16"/>
                    <a:gd name="T2" fmla="*/ 11 h 16"/>
                    <a:gd name="T3" fmla="*/ 16 h 16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6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581" name="Freeform 3237"/>
                <p:cNvSpPr>
                  <a:spLocks/>
                </p:cNvSpPr>
                <p:nvPr/>
              </p:nvSpPr>
              <p:spPr bwMode="auto">
                <a:xfrm>
                  <a:off x="3174" y="2214"/>
                  <a:ext cx="0" cy="11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582" name="Line 3238"/>
                <p:cNvSpPr>
                  <a:spLocks noChangeShapeType="1"/>
                </p:cNvSpPr>
                <p:nvPr/>
              </p:nvSpPr>
              <p:spPr bwMode="auto">
                <a:xfrm>
                  <a:off x="3174" y="2214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583" name="Freeform 3239"/>
                <p:cNvSpPr>
                  <a:spLocks/>
                </p:cNvSpPr>
                <p:nvPr/>
              </p:nvSpPr>
              <p:spPr bwMode="auto">
                <a:xfrm>
                  <a:off x="3174" y="2203"/>
                  <a:ext cx="5" cy="11"/>
                </a:xfrm>
                <a:custGeom>
                  <a:avLst/>
                  <a:gdLst>
                    <a:gd name="T0" fmla="*/ 0 w 5"/>
                    <a:gd name="T1" fmla="*/ 11 h 11"/>
                    <a:gd name="T2" fmla="*/ 0 w 5"/>
                    <a:gd name="T3" fmla="*/ 6 h 11"/>
                    <a:gd name="T4" fmla="*/ 5 w 5"/>
                    <a:gd name="T5" fmla="*/ 0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584" name="Freeform 3240"/>
                <p:cNvSpPr>
                  <a:spLocks/>
                </p:cNvSpPr>
                <p:nvPr/>
              </p:nvSpPr>
              <p:spPr bwMode="auto">
                <a:xfrm>
                  <a:off x="3179" y="2203"/>
                  <a:ext cx="0" cy="17"/>
                </a:xfrm>
                <a:custGeom>
                  <a:avLst/>
                  <a:gdLst>
                    <a:gd name="T0" fmla="*/ 0 h 17"/>
                    <a:gd name="T1" fmla="*/ 0 h 17"/>
                    <a:gd name="T2" fmla="*/ 6 h 17"/>
                    <a:gd name="T3" fmla="*/ 17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585" name="Line 3241"/>
                <p:cNvSpPr>
                  <a:spLocks noChangeShapeType="1"/>
                </p:cNvSpPr>
                <p:nvPr/>
              </p:nvSpPr>
              <p:spPr bwMode="auto">
                <a:xfrm>
                  <a:off x="3179" y="2220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586" name="Freeform 3242"/>
                <p:cNvSpPr>
                  <a:spLocks/>
                </p:cNvSpPr>
                <p:nvPr/>
              </p:nvSpPr>
              <p:spPr bwMode="auto">
                <a:xfrm>
                  <a:off x="3179" y="2220"/>
                  <a:ext cx="0" cy="17"/>
                </a:xfrm>
                <a:custGeom>
                  <a:avLst/>
                  <a:gdLst>
                    <a:gd name="T0" fmla="*/ 0 h 17"/>
                    <a:gd name="T1" fmla="*/ 5 h 17"/>
                    <a:gd name="T2" fmla="*/ 11 h 17"/>
                    <a:gd name="T3" fmla="*/ 17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587" name="Freeform 3243"/>
                <p:cNvSpPr>
                  <a:spLocks/>
                </p:cNvSpPr>
                <p:nvPr/>
              </p:nvSpPr>
              <p:spPr bwMode="auto">
                <a:xfrm>
                  <a:off x="3179" y="2209"/>
                  <a:ext cx="0" cy="28"/>
                </a:xfrm>
                <a:custGeom>
                  <a:avLst/>
                  <a:gdLst>
                    <a:gd name="T0" fmla="*/ 28 h 28"/>
                    <a:gd name="T1" fmla="*/ 22 h 28"/>
                    <a:gd name="T2" fmla="*/ 16 h 28"/>
                    <a:gd name="T3" fmla="*/ 5 h 28"/>
                    <a:gd name="T4" fmla="*/ 0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28"/>
                      </a:moveTo>
                      <a:lnTo>
                        <a:pt x="0" y="22"/>
                      </a:lnTo>
                      <a:lnTo>
                        <a:pt x="0" y="16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588" name="Line 3244"/>
                <p:cNvSpPr>
                  <a:spLocks noChangeShapeType="1"/>
                </p:cNvSpPr>
                <p:nvPr/>
              </p:nvSpPr>
              <p:spPr bwMode="auto">
                <a:xfrm>
                  <a:off x="3179" y="2209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589" name="Freeform 3245"/>
                <p:cNvSpPr>
                  <a:spLocks/>
                </p:cNvSpPr>
                <p:nvPr/>
              </p:nvSpPr>
              <p:spPr bwMode="auto">
                <a:xfrm>
                  <a:off x="3179" y="2209"/>
                  <a:ext cx="6" cy="28"/>
                </a:xfrm>
                <a:custGeom>
                  <a:avLst/>
                  <a:gdLst>
                    <a:gd name="T0" fmla="*/ 0 w 6"/>
                    <a:gd name="T1" fmla="*/ 0 h 28"/>
                    <a:gd name="T2" fmla="*/ 0 w 6"/>
                    <a:gd name="T3" fmla="*/ 5 h 28"/>
                    <a:gd name="T4" fmla="*/ 0 w 6"/>
                    <a:gd name="T5" fmla="*/ 16 h 28"/>
                    <a:gd name="T6" fmla="*/ 6 w 6"/>
                    <a:gd name="T7" fmla="*/ 22 h 28"/>
                    <a:gd name="T8" fmla="*/ 6 w 6"/>
                    <a:gd name="T9" fmla="*/ 28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28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6"/>
                      </a:lnTo>
                      <a:lnTo>
                        <a:pt x="6" y="22"/>
                      </a:lnTo>
                      <a:lnTo>
                        <a:pt x="6" y="28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590" name="Freeform 3246"/>
                <p:cNvSpPr>
                  <a:spLocks/>
                </p:cNvSpPr>
                <p:nvPr/>
              </p:nvSpPr>
              <p:spPr bwMode="auto">
                <a:xfrm>
                  <a:off x="3185" y="2231"/>
                  <a:ext cx="0" cy="6"/>
                </a:xfrm>
                <a:custGeom>
                  <a:avLst/>
                  <a:gdLst>
                    <a:gd name="T0" fmla="*/ 6 h 6"/>
                    <a:gd name="T1" fmla="*/ 6 h 6"/>
                    <a:gd name="T2" fmla="*/ 0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591" name="Line 3247"/>
                <p:cNvSpPr>
                  <a:spLocks noChangeShapeType="1"/>
                </p:cNvSpPr>
                <p:nvPr/>
              </p:nvSpPr>
              <p:spPr bwMode="auto">
                <a:xfrm>
                  <a:off x="3185" y="2231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592" name="Line 3248"/>
                <p:cNvSpPr>
                  <a:spLocks noChangeShapeType="1"/>
                </p:cNvSpPr>
                <p:nvPr/>
              </p:nvSpPr>
              <p:spPr bwMode="auto">
                <a:xfrm flipV="1">
                  <a:off x="3185" y="2225"/>
                  <a:ext cx="0" cy="6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593" name="Line 3249"/>
                <p:cNvSpPr>
                  <a:spLocks noChangeShapeType="1"/>
                </p:cNvSpPr>
                <p:nvPr/>
              </p:nvSpPr>
              <p:spPr bwMode="auto">
                <a:xfrm>
                  <a:off x="3185" y="2225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594" name="Line 3250"/>
                <p:cNvSpPr>
                  <a:spLocks noChangeShapeType="1"/>
                </p:cNvSpPr>
                <p:nvPr/>
              </p:nvSpPr>
              <p:spPr bwMode="auto">
                <a:xfrm flipV="1">
                  <a:off x="3185" y="2220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595" name="Freeform 3251"/>
                <p:cNvSpPr>
                  <a:spLocks/>
                </p:cNvSpPr>
                <p:nvPr/>
              </p:nvSpPr>
              <p:spPr bwMode="auto">
                <a:xfrm>
                  <a:off x="3185" y="2203"/>
                  <a:ext cx="5" cy="17"/>
                </a:xfrm>
                <a:custGeom>
                  <a:avLst/>
                  <a:gdLst>
                    <a:gd name="T0" fmla="*/ 0 w 5"/>
                    <a:gd name="T1" fmla="*/ 17 h 17"/>
                    <a:gd name="T2" fmla="*/ 0 w 5"/>
                    <a:gd name="T3" fmla="*/ 6 h 17"/>
                    <a:gd name="T4" fmla="*/ 5 w 5"/>
                    <a:gd name="T5" fmla="*/ 0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17">
                      <a:moveTo>
                        <a:pt x="0" y="17"/>
                      </a:moveTo>
                      <a:lnTo>
                        <a:pt x="0" y="6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596" name="Freeform 3252"/>
                <p:cNvSpPr>
                  <a:spLocks/>
                </p:cNvSpPr>
                <p:nvPr/>
              </p:nvSpPr>
              <p:spPr bwMode="auto">
                <a:xfrm>
                  <a:off x="3190" y="2203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597" name="Freeform 3253"/>
                <p:cNvSpPr>
                  <a:spLocks/>
                </p:cNvSpPr>
                <p:nvPr/>
              </p:nvSpPr>
              <p:spPr bwMode="auto">
                <a:xfrm>
                  <a:off x="3190" y="2214"/>
                  <a:ext cx="0" cy="11"/>
                </a:xfrm>
                <a:custGeom>
                  <a:avLst/>
                  <a:gdLst>
                    <a:gd name="T0" fmla="*/ 0 h 11"/>
                    <a:gd name="T1" fmla="*/ 6 h 11"/>
                    <a:gd name="T2" fmla="*/ 11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598" name="Line 3254"/>
                <p:cNvSpPr>
                  <a:spLocks noChangeShapeType="1"/>
                </p:cNvSpPr>
                <p:nvPr/>
              </p:nvSpPr>
              <p:spPr bwMode="auto">
                <a:xfrm>
                  <a:off x="3190" y="2225"/>
                  <a:ext cx="0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599" name="Line 3255"/>
                <p:cNvSpPr>
                  <a:spLocks noChangeShapeType="1"/>
                </p:cNvSpPr>
                <p:nvPr/>
              </p:nvSpPr>
              <p:spPr bwMode="auto">
                <a:xfrm flipV="1">
                  <a:off x="3190" y="2220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00" name="Freeform 3256"/>
                <p:cNvSpPr>
                  <a:spLocks/>
                </p:cNvSpPr>
                <p:nvPr/>
              </p:nvSpPr>
              <p:spPr bwMode="auto">
                <a:xfrm>
                  <a:off x="3190" y="2220"/>
                  <a:ext cx="0" cy="17"/>
                </a:xfrm>
                <a:custGeom>
                  <a:avLst/>
                  <a:gdLst>
                    <a:gd name="T0" fmla="*/ 0 h 17"/>
                    <a:gd name="T1" fmla="*/ 5 h 17"/>
                    <a:gd name="T2" fmla="*/ 11 h 17"/>
                    <a:gd name="T3" fmla="*/ 17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01" name="Freeform 3257"/>
                <p:cNvSpPr>
                  <a:spLocks/>
                </p:cNvSpPr>
                <p:nvPr/>
              </p:nvSpPr>
              <p:spPr bwMode="auto">
                <a:xfrm>
                  <a:off x="3190" y="2220"/>
                  <a:ext cx="5" cy="17"/>
                </a:xfrm>
                <a:custGeom>
                  <a:avLst/>
                  <a:gdLst>
                    <a:gd name="T0" fmla="*/ 0 w 5"/>
                    <a:gd name="T1" fmla="*/ 17 h 17"/>
                    <a:gd name="T2" fmla="*/ 0 w 5"/>
                    <a:gd name="T3" fmla="*/ 17 h 17"/>
                    <a:gd name="T4" fmla="*/ 0 w 5"/>
                    <a:gd name="T5" fmla="*/ 5 h 17"/>
                    <a:gd name="T6" fmla="*/ 5 w 5"/>
                    <a:gd name="T7" fmla="*/ 0 h 1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" h="17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02" name="Freeform 3258"/>
                <p:cNvSpPr>
                  <a:spLocks/>
                </p:cNvSpPr>
                <p:nvPr/>
              </p:nvSpPr>
              <p:spPr bwMode="auto">
                <a:xfrm>
                  <a:off x="3195" y="2220"/>
                  <a:ext cx="0" cy="17"/>
                </a:xfrm>
                <a:custGeom>
                  <a:avLst/>
                  <a:gdLst>
                    <a:gd name="T0" fmla="*/ 0 h 17"/>
                    <a:gd name="T1" fmla="*/ 0 h 17"/>
                    <a:gd name="T2" fmla="*/ 5 h 17"/>
                    <a:gd name="T3" fmla="*/ 17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03" name="Line 3259"/>
                <p:cNvSpPr>
                  <a:spLocks noChangeShapeType="1"/>
                </p:cNvSpPr>
                <p:nvPr/>
              </p:nvSpPr>
              <p:spPr bwMode="auto">
                <a:xfrm>
                  <a:off x="3195" y="2237"/>
                  <a:ext cx="0" cy="5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04" name="Freeform 3260"/>
                <p:cNvSpPr>
                  <a:spLocks/>
                </p:cNvSpPr>
                <p:nvPr/>
              </p:nvSpPr>
              <p:spPr bwMode="auto">
                <a:xfrm>
                  <a:off x="3195" y="2214"/>
                  <a:ext cx="0" cy="28"/>
                </a:xfrm>
                <a:custGeom>
                  <a:avLst/>
                  <a:gdLst>
                    <a:gd name="T0" fmla="*/ 28 h 28"/>
                    <a:gd name="T1" fmla="*/ 23 h 28"/>
                    <a:gd name="T2" fmla="*/ 11 h 28"/>
                    <a:gd name="T3" fmla="*/ 6 h 28"/>
                    <a:gd name="T4" fmla="*/ 0 h 28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8">
                      <a:moveTo>
                        <a:pt x="0" y="28"/>
                      </a:moveTo>
                      <a:lnTo>
                        <a:pt x="0" y="23"/>
                      </a:ln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05" name="Freeform 3261"/>
                <p:cNvSpPr>
                  <a:spLocks/>
                </p:cNvSpPr>
                <p:nvPr/>
              </p:nvSpPr>
              <p:spPr bwMode="auto">
                <a:xfrm>
                  <a:off x="3195" y="2214"/>
                  <a:ext cx="0" cy="11"/>
                </a:xfrm>
                <a:custGeom>
                  <a:avLst/>
                  <a:gdLst>
                    <a:gd name="T0" fmla="*/ 0 h 11"/>
                    <a:gd name="T1" fmla="*/ 0 h 11"/>
                    <a:gd name="T2" fmla="*/ 6 h 11"/>
                    <a:gd name="T3" fmla="*/ 11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06" name="Line 3262"/>
                <p:cNvSpPr>
                  <a:spLocks noChangeShapeType="1"/>
                </p:cNvSpPr>
                <p:nvPr/>
              </p:nvSpPr>
              <p:spPr bwMode="auto">
                <a:xfrm>
                  <a:off x="3195" y="2225"/>
                  <a:ext cx="1" cy="1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07" name="Freeform 3263"/>
                <p:cNvSpPr>
                  <a:spLocks/>
                </p:cNvSpPr>
                <p:nvPr/>
              </p:nvSpPr>
              <p:spPr bwMode="auto">
                <a:xfrm>
                  <a:off x="3195" y="2225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6 h 6"/>
                    <a:gd name="T4" fmla="*/ 6 w 6"/>
                    <a:gd name="T5" fmla="*/ 6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08" name="Freeform 3264"/>
                <p:cNvSpPr>
                  <a:spLocks/>
                </p:cNvSpPr>
                <p:nvPr/>
              </p:nvSpPr>
              <p:spPr bwMode="auto">
                <a:xfrm>
                  <a:off x="3201" y="2220"/>
                  <a:ext cx="0" cy="11"/>
                </a:xfrm>
                <a:custGeom>
                  <a:avLst/>
                  <a:gdLst>
                    <a:gd name="T0" fmla="*/ 11 h 11"/>
                    <a:gd name="T1" fmla="*/ 5 h 11"/>
                    <a:gd name="T2" fmla="*/ 0 h 1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09" name="Freeform 3265"/>
                <p:cNvSpPr>
                  <a:spLocks/>
                </p:cNvSpPr>
                <p:nvPr/>
              </p:nvSpPr>
              <p:spPr bwMode="auto">
                <a:xfrm>
                  <a:off x="3201" y="2220"/>
                  <a:ext cx="0" cy="17"/>
                </a:xfrm>
                <a:custGeom>
                  <a:avLst/>
                  <a:gdLst>
                    <a:gd name="T0" fmla="*/ 0 h 17"/>
                    <a:gd name="T1" fmla="*/ 0 h 17"/>
                    <a:gd name="T2" fmla="*/ 5 h 17"/>
                    <a:gd name="T3" fmla="*/ 17 h 17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10" name="Line 3266"/>
                <p:cNvSpPr>
                  <a:spLocks noChangeShapeType="1"/>
                </p:cNvSpPr>
                <p:nvPr/>
              </p:nvSpPr>
              <p:spPr bwMode="auto">
                <a:xfrm>
                  <a:off x="3201" y="2237"/>
                  <a:ext cx="0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11" name="Freeform 3267"/>
                <p:cNvSpPr>
                  <a:spLocks/>
                </p:cNvSpPr>
                <p:nvPr/>
              </p:nvSpPr>
              <p:spPr bwMode="auto">
                <a:xfrm>
                  <a:off x="3201" y="2220"/>
                  <a:ext cx="0" cy="17"/>
                </a:xfrm>
                <a:custGeom>
                  <a:avLst/>
                  <a:gdLst>
                    <a:gd name="T0" fmla="*/ 17 h 17"/>
                    <a:gd name="T1" fmla="*/ 5 h 17"/>
                    <a:gd name="T2" fmla="*/ 0 h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7">
                      <a:moveTo>
                        <a:pt x="0" y="17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12" name="Freeform 3268"/>
                <p:cNvSpPr>
                  <a:spLocks/>
                </p:cNvSpPr>
                <p:nvPr/>
              </p:nvSpPr>
              <p:spPr bwMode="auto">
                <a:xfrm>
                  <a:off x="3201" y="2220"/>
                  <a:ext cx="0" cy="11"/>
                </a:xfrm>
                <a:custGeom>
                  <a:avLst/>
                  <a:gdLst>
                    <a:gd name="T0" fmla="*/ 0 h 11"/>
                    <a:gd name="T1" fmla="*/ 0 h 11"/>
                    <a:gd name="T2" fmla="*/ 5 h 11"/>
                    <a:gd name="T3" fmla="*/ 11 h 1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13" name="Freeform 3269"/>
                <p:cNvSpPr>
                  <a:spLocks/>
                </p:cNvSpPr>
                <p:nvPr/>
              </p:nvSpPr>
              <p:spPr bwMode="auto">
                <a:xfrm>
                  <a:off x="3201" y="2214"/>
                  <a:ext cx="5" cy="17"/>
                </a:xfrm>
                <a:custGeom>
                  <a:avLst/>
                  <a:gdLst>
                    <a:gd name="T0" fmla="*/ 0 w 5"/>
                    <a:gd name="T1" fmla="*/ 17 h 17"/>
                    <a:gd name="T2" fmla="*/ 0 w 5"/>
                    <a:gd name="T3" fmla="*/ 11 h 17"/>
                    <a:gd name="T4" fmla="*/ 0 w 5"/>
                    <a:gd name="T5" fmla="*/ 6 h 17"/>
                    <a:gd name="T6" fmla="*/ 5 w 5"/>
                    <a:gd name="T7" fmla="*/ 0 h 1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" h="17">
                      <a:moveTo>
                        <a:pt x="0" y="17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14" name="Freeform 3270"/>
                <p:cNvSpPr>
                  <a:spLocks/>
                </p:cNvSpPr>
                <p:nvPr/>
              </p:nvSpPr>
              <p:spPr bwMode="auto">
                <a:xfrm>
                  <a:off x="3206" y="2214"/>
                  <a:ext cx="0" cy="23"/>
                </a:xfrm>
                <a:custGeom>
                  <a:avLst/>
                  <a:gdLst>
                    <a:gd name="T0" fmla="*/ 0 h 23"/>
                    <a:gd name="T1" fmla="*/ 6 h 23"/>
                    <a:gd name="T2" fmla="*/ 11 h 23"/>
                    <a:gd name="T3" fmla="*/ 17 h 23"/>
                    <a:gd name="T4" fmla="*/ 23 h 23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2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15" name="Freeform 3271"/>
                <p:cNvSpPr>
                  <a:spLocks/>
                </p:cNvSpPr>
                <p:nvPr/>
              </p:nvSpPr>
              <p:spPr bwMode="auto">
                <a:xfrm>
                  <a:off x="3206" y="2231"/>
                  <a:ext cx="0" cy="6"/>
                </a:xfrm>
                <a:custGeom>
                  <a:avLst/>
                  <a:gdLst>
                    <a:gd name="T0" fmla="*/ 6 h 6"/>
                    <a:gd name="T1" fmla="*/ 6 h 6"/>
                    <a:gd name="T2" fmla="*/ 0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16" name="Line 3272"/>
                <p:cNvSpPr>
                  <a:spLocks noChangeShapeType="1"/>
                </p:cNvSpPr>
                <p:nvPr/>
              </p:nvSpPr>
              <p:spPr bwMode="auto">
                <a:xfrm>
                  <a:off x="3206" y="2231"/>
                  <a:ext cx="1" cy="0"/>
                </a:xfrm>
                <a:prstGeom prst="line">
                  <a:avLst/>
                </a:prstGeom>
                <a:noFill/>
                <a:ln w="6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5146" name="Rectangle 3275"/>
            <p:cNvSpPr>
              <a:spLocks noChangeArrowheads="1"/>
            </p:cNvSpPr>
            <p:nvPr/>
          </p:nvSpPr>
          <p:spPr bwMode="auto">
            <a:xfrm>
              <a:off x="169" y="2831"/>
              <a:ext cx="1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</a:rPr>
                <a:t>15</a:t>
              </a:r>
              <a:endParaRPr lang="ru-RU"/>
            </a:p>
          </p:txBody>
        </p:sp>
        <p:sp>
          <p:nvSpPr>
            <p:cNvPr id="5147" name="Rectangle 3276"/>
            <p:cNvSpPr>
              <a:spLocks noChangeArrowheads="1"/>
            </p:cNvSpPr>
            <p:nvPr/>
          </p:nvSpPr>
          <p:spPr bwMode="auto">
            <a:xfrm>
              <a:off x="252" y="2831"/>
              <a:ext cx="6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</a:rPr>
                <a:t> </a:t>
              </a:r>
              <a:endParaRPr lang="ru-RU"/>
            </a:p>
          </p:txBody>
        </p:sp>
        <p:sp>
          <p:nvSpPr>
            <p:cNvPr id="5148" name="Rectangle 3277"/>
            <p:cNvSpPr>
              <a:spLocks noChangeArrowheads="1"/>
            </p:cNvSpPr>
            <p:nvPr/>
          </p:nvSpPr>
          <p:spPr bwMode="auto">
            <a:xfrm>
              <a:off x="400" y="2831"/>
              <a:ext cx="1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</a:rPr>
                <a:t>20</a:t>
              </a:r>
              <a:endParaRPr lang="ru-RU"/>
            </a:p>
          </p:txBody>
        </p:sp>
        <p:sp>
          <p:nvSpPr>
            <p:cNvPr id="5149" name="Rectangle 3278"/>
            <p:cNvSpPr>
              <a:spLocks noChangeArrowheads="1"/>
            </p:cNvSpPr>
            <p:nvPr/>
          </p:nvSpPr>
          <p:spPr bwMode="auto">
            <a:xfrm>
              <a:off x="483" y="2831"/>
              <a:ext cx="6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</a:rPr>
                <a:t> </a:t>
              </a:r>
              <a:endParaRPr lang="ru-RU"/>
            </a:p>
          </p:txBody>
        </p:sp>
        <p:sp>
          <p:nvSpPr>
            <p:cNvPr id="5150" name="Rectangle 3279"/>
            <p:cNvSpPr>
              <a:spLocks noChangeArrowheads="1"/>
            </p:cNvSpPr>
            <p:nvPr/>
          </p:nvSpPr>
          <p:spPr bwMode="auto">
            <a:xfrm>
              <a:off x="630" y="2831"/>
              <a:ext cx="1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</a:rPr>
                <a:t>25</a:t>
              </a:r>
              <a:endParaRPr lang="ru-RU"/>
            </a:p>
          </p:txBody>
        </p:sp>
        <p:sp>
          <p:nvSpPr>
            <p:cNvPr id="5151" name="Rectangle 3280"/>
            <p:cNvSpPr>
              <a:spLocks noChangeArrowheads="1"/>
            </p:cNvSpPr>
            <p:nvPr/>
          </p:nvSpPr>
          <p:spPr bwMode="auto">
            <a:xfrm>
              <a:off x="713" y="2831"/>
              <a:ext cx="6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</a:rPr>
                <a:t> </a:t>
              </a:r>
              <a:endParaRPr lang="ru-RU"/>
            </a:p>
          </p:txBody>
        </p:sp>
        <p:sp>
          <p:nvSpPr>
            <p:cNvPr id="5152" name="Rectangle 3281"/>
            <p:cNvSpPr>
              <a:spLocks noChangeArrowheads="1"/>
            </p:cNvSpPr>
            <p:nvPr/>
          </p:nvSpPr>
          <p:spPr bwMode="auto">
            <a:xfrm>
              <a:off x="860" y="2831"/>
              <a:ext cx="1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</a:rPr>
                <a:t>30</a:t>
              </a:r>
              <a:endParaRPr lang="ru-RU"/>
            </a:p>
          </p:txBody>
        </p:sp>
        <p:sp>
          <p:nvSpPr>
            <p:cNvPr id="5153" name="Rectangle 3282"/>
            <p:cNvSpPr>
              <a:spLocks noChangeArrowheads="1"/>
            </p:cNvSpPr>
            <p:nvPr/>
          </p:nvSpPr>
          <p:spPr bwMode="auto">
            <a:xfrm>
              <a:off x="943" y="2831"/>
              <a:ext cx="6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</a:rPr>
                <a:t> </a:t>
              </a:r>
              <a:endParaRPr lang="ru-RU"/>
            </a:p>
          </p:txBody>
        </p:sp>
        <p:sp>
          <p:nvSpPr>
            <p:cNvPr id="5154" name="Rectangle 3283"/>
            <p:cNvSpPr>
              <a:spLocks noChangeArrowheads="1"/>
            </p:cNvSpPr>
            <p:nvPr/>
          </p:nvSpPr>
          <p:spPr bwMode="auto">
            <a:xfrm>
              <a:off x="1320" y="2831"/>
              <a:ext cx="1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</a:rPr>
                <a:t>40</a:t>
              </a:r>
              <a:endParaRPr lang="ru-RU"/>
            </a:p>
          </p:txBody>
        </p:sp>
        <p:sp>
          <p:nvSpPr>
            <p:cNvPr id="5155" name="Rectangle 3284"/>
            <p:cNvSpPr>
              <a:spLocks noChangeArrowheads="1"/>
            </p:cNvSpPr>
            <p:nvPr/>
          </p:nvSpPr>
          <p:spPr bwMode="auto">
            <a:xfrm>
              <a:off x="1403" y="2831"/>
              <a:ext cx="6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</a:rPr>
                <a:t> </a:t>
              </a:r>
              <a:endParaRPr lang="ru-RU"/>
            </a:p>
          </p:txBody>
        </p:sp>
        <p:sp>
          <p:nvSpPr>
            <p:cNvPr id="5156" name="Rectangle 3285"/>
            <p:cNvSpPr>
              <a:spLocks noChangeArrowheads="1"/>
            </p:cNvSpPr>
            <p:nvPr/>
          </p:nvSpPr>
          <p:spPr bwMode="auto">
            <a:xfrm>
              <a:off x="1551" y="2831"/>
              <a:ext cx="1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</a:rPr>
                <a:t>45</a:t>
              </a:r>
              <a:endParaRPr lang="ru-RU"/>
            </a:p>
          </p:txBody>
        </p:sp>
        <p:sp>
          <p:nvSpPr>
            <p:cNvPr id="5157" name="Rectangle 3286"/>
            <p:cNvSpPr>
              <a:spLocks noChangeArrowheads="1"/>
            </p:cNvSpPr>
            <p:nvPr/>
          </p:nvSpPr>
          <p:spPr bwMode="auto">
            <a:xfrm>
              <a:off x="1633" y="2831"/>
              <a:ext cx="6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</a:rPr>
                <a:t> </a:t>
              </a:r>
              <a:endParaRPr lang="ru-RU"/>
            </a:p>
          </p:txBody>
        </p:sp>
        <p:sp>
          <p:nvSpPr>
            <p:cNvPr id="5158" name="Rectangle 3287"/>
            <p:cNvSpPr>
              <a:spLocks noChangeArrowheads="1"/>
            </p:cNvSpPr>
            <p:nvPr/>
          </p:nvSpPr>
          <p:spPr bwMode="auto">
            <a:xfrm>
              <a:off x="2012" y="2831"/>
              <a:ext cx="1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</a:rPr>
                <a:t>55</a:t>
              </a:r>
              <a:endParaRPr lang="ru-RU"/>
            </a:p>
          </p:txBody>
        </p:sp>
        <p:sp>
          <p:nvSpPr>
            <p:cNvPr id="5159" name="Rectangle 3288"/>
            <p:cNvSpPr>
              <a:spLocks noChangeArrowheads="1"/>
            </p:cNvSpPr>
            <p:nvPr/>
          </p:nvSpPr>
          <p:spPr bwMode="auto">
            <a:xfrm>
              <a:off x="2094" y="2831"/>
              <a:ext cx="6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</a:rPr>
                <a:t> </a:t>
              </a:r>
              <a:endParaRPr lang="ru-RU"/>
            </a:p>
          </p:txBody>
        </p:sp>
        <p:sp>
          <p:nvSpPr>
            <p:cNvPr id="5160" name="Rectangle 3289"/>
            <p:cNvSpPr>
              <a:spLocks noChangeArrowheads="1"/>
            </p:cNvSpPr>
            <p:nvPr/>
          </p:nvSpPr>
          <p:spPr bwMode="auto">
            <a:xfrm>
              <a:off x="2242" y="2831"/>
              <a:ext cx="1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</a:rPr>
                <a:t>60</a:t>
              </a:r>
              <a:endParaRPr lang="ru-RU"/>
            </a:p>
          </p:txBody>
        </p:sp>
        <p:sp>
          <p:nvSpPr>
            <p:cNvPr id="5161" name="Rectangle 3290"/>
            <p:cNvSpPr>
              <a:spLocks noChangeArrowheads="1"/>
            </p:cNvSpPr>
            <p:nvPr/>
          </p:nvSpPr>
          <p:spPr bwMode="auto">
            <a:xfrm>
              <a:off x="2324" y="2831"/>
              <a:ext cx="6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</a:rPr>
                <a:t> </a:t>
              </a:r>
              <a:endParaRPr lang="ru-RU"/>
            </a:p>
          </p:txBody>
        </p:sp>
        <p:sp>
          <p:nvSpPr>
            <p:cNvPr id="5162" name="Rectangle 3291"/>
            <p:cNvSpPr>
              <a:spLocks noChangeArrowheads="1"/>
            </p:cNvSpPr>
            <p:nvPr/>
          </p:nvSpPr>
          <p:spPr bwMode="auto">
            <a:xfrm>
              <a:off x="2472" y="2831"/>
              <a:ext cx="1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</a:rPr>
                <a:t>65</a:t>
              </a:r>
              <a:endParaRPr lang="ru-RU"/>
            </a:p>
          </p:txBody>
        </p:sp>
        <p:sp>
          <p:nvSpPr>
            <p:cNvPr id="5163" name="Rectangle 3292"/>
            <p:cNvSpPr>
              <a:spLocks noChangeArrowheads="1"/>
            </p:cNvSpPr>
            <p:nvPr/>
          </p:nvSpPr>
          <p:spPr bwMode="auto">
            <a:xfrm>
              <a:off x="2555" y="2831"/>
              <a:ext cx="6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</a:rPr>
                <a:t> </a:t>
              </a:r>
              <a:endParaRPr lang="ru-RU"/>
            </a:p>
          </p:txBody>
        </p:sp>
        <p:sp>
          <p:nvSpPr>
            <p:cNvPr id="5164" name="Rectangle 3293"/>
            <p:cNvSpPr>
              <a:spLocks noChangeArrowheads="1"/>
            </p:cNvSpPr>
            <p:nvPr/>
          </p:nvSpPr>
          <p:spPr bwMode="auto">
            <a:xfrm>
              <a:off x="2702" y="2831"/>
              <a:ext cx="1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</a:rPr>
                <a:t>70</a:t>
              </a:r>
              <a:endParaRPr lang="ru-RU"/>
            </a:p>
          </p:txBody>
        </p:sp>
        <p:sp>
          <p:nvSpPr>
            <p:cNvPr id="5165" name="Rectangle 3294"/>
            <p:cNvSpPr>
              <a:spLocks noChangeArrowheads="1"/>
            </p:cNvSpPr>
            <p:nvPr/>
          </p:nvSpPr>
          <p:spPr bwMode="auto">
            <a:xfrm>
              <a:off x="2785" y="2831"/>
              <a:ext cx="6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</a:rPr>
                <a:t> </a:t>
              </a:r>
              <a:endParaRPr lang="ru-RU"/>
            </a:p>
          </p:txBody>
        </p:sp>
        <p:sp>
          <p:nvSpPr>
            <p:cNvPr id="5166" name="Rectangle 3295"/>
            <p:cNvSpPr>
              <a:spLocks noChangeArrowheads="1"/>
            </p:cNvSpPr>
            <p:nvPr/>
          </p:nvSpPr>
          <p:spPr bwMode="auto">
            <a:xfrm>
              <a:off x="2932" y="2831"/>
              <a:ext cx="1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</a:rPr>
                <a:t>75</a:t>
              </a:r>
              <a:endParaRPr lang="ru-RU"/>
            </a:p>
          </p:txBody>
        </p:sp>
        <p:sp>
          <p:nvSpPr>
            <p:cNvPr id="5167" name="Rectangle 3296"/>
            <p:cNvSpPr>
              <a:spLocks noChangeArrowheads="1"/>
            </p:cNvSpPr>
            <p:nvPr/>
          </p:nvSpPr>
          <p:spPr bwMode="auto">
            <a:xfrm>
              <a:off x="3015" y="2831"/>
              <a:ext cx="6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</a:rPr>
                <a:t> </a:t>
              </a:r>
              <a:endParaRPr lang="ru-RU"/>
            </a:p>
          </p:txBody>
        </p:sp>
        <p:sp>
          <p:nvSpPr>
            <p:cNvPr id="5168" name="Rectangle 3297"/>
            <p:cNvSpPr>
              <a:spLocks noChangeArrowheads="1"/>
            </p:cNvSpPr>
            <p:nvPr/>
          </p:nvSpPr>
          <p:spPr bwMode="auto">
            <a:xfrm>
              <a:off x="3163" y="2831"/>
              <a:ext cx="1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</a:rPr>
                <a:t>80</a:t>
              </a:r>
              <a:endParaRPr lang="ru-RU"/>
            </a:p>
          </p:txBody>
        </p:sp>
        <p:sp>
          <p:nvSpPr>
            <p:cNvPr id="5169" name="Rectangle 3298"/>
            <p:cNvSpPr>
              <a:spLocks noChangeArrowheads="1"/>
            </p:cNvSpPr>
            <p:nvPr/>
          </p:nvSpPr>
          <p:spPr bwMode="auto">
            <a:xfrm>
              <a:off x="3246" y="2831"/>
              <a:ext cx="6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</a:rPr>
                <a:t> </a:t>
              </a:r>
              <a:endParaRPr lang="ru-RU"/>
            </a:p>
          </p:txBody>
        </p:sp>
        <p:grpSp>
          <p:nvGrpSpPr>
            <p:cNvPr id="5170" name="Group 3314"/>
            <p:cNvGrpSpPr>
              <a:grpSpLocks/>
            </p:cNvGrpSpPr>
            <p:nvPr/>
          </p:nvGrpSpPr>
          <p:grpSpPr bwMode="auto">
            <a:xfrm>
              <a:off x="215" y="2786"/>
              <a:ext cx="2993" cy="32"/>
              <a:chOff x="215" y="2786"/>
              <a:chExt cx="2993" cy="32"/>
            </a:xfrm>
          </p:grpSpPr>
          <p:sp>
            <p:nvSpPr>
              <p:cNvPr id="5336" name="Line 3299"/>
              <p:cNvSpPr>
                <a:spLocks noChangeShapeType="1"/>
              </p:cNvSpPr>
              <p:nvPr/>
            </p:nvSpPr>
            <p:spPr bwMode="auto">
              <a:xfrm>
                <a:off x="215" y="2786"/>
                <a:ext cx="2993" cy="0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37" name="Line 3300"/>
              <p:cNvSpPr>
                <a:spLocks noChangeShapeType="1"/>
              </p:cNvSpPr>
              <p:nvPr/>
            </p:nvSpPr>
            <p:spPr bwMode="auto">
              <a:xfrm>
                <a:off x="216" y="2786"/>
                <a:ext cx="0" cy="32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38" name="Line 3301"/>
              <p:cNvSpPr>
                <a:spLocks noChangeShapeType="1"/>
              </p:cNvSpPr>
              <p:nvPr/>
            </p:nvSpPr>
            <p:spPr bwMode="auto">
              <a:xfrm>
                <a:off x="446" y="2786"/>
                <a:ext cx="0" cy="32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39" name="Line 3302"/>
              <p:cNvSpPr>
                <a:spLocks noChangeShapeType="1"/>
              </p:cNvSpPr>
              <p:nvPr/>
            </p:nvSpPr>
            <p:spPr bwMode="auto">
              <a:xfrm>
                <a:off x="676" y="2786"/>
                <a:ext cx="0" cy="32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0" name="Line 3303"/>
              <p:cNvSpPr>
                <a:spLocks noChangeShapeType="1"/>
              </p:cNvSpPr>
              <p:nvPr/>
            </p:nvSpPr>
            <p:spPr bwMode="auto">
              <a:xfrm>
                <a:off x="906" y="2786"/>
                <a:ext cx="0" cy="32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1" name="Line 3304"/>
              <p:cNvSpPr>
                <a:spLocks noChangeShapeType="1"/>
              </p:cNvSpPr>
              <p:nvPr/>
            </p:nvSpPr>
            <p:spPr bwMode="auto">
              <a:xfrm>
                <a:off x="1136" y="2786"/>
                <a:ext cx="0" cy="32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2" name="Line 3305"/>
              <p:cNvSpPr>
                <a:spLocks noChangeShapeType="1"/>
              </p:cNvSpPr>
              <p:nvPr/>
            </p:nvSpPr>
            <p:spPr bwMode="auto">
              <a:xfrm>
                <a:off x="1366" y="2786"/>
                <a:ext cx="0" cy="32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3" name="Line 3306"/>
              <p:cNvSpPr>
                <a:spLocks noChangeShapeType="1"/>
              </p:cNvSpPr>
              <p:nvPr/>
            </p:nvSpPr>
            <p:spPr bwMode="auto">
              <a:xfrm>
                <a:off x="1597" y="2786"/>
                <a:ext cx="0" cy="32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4" name="Line 3307"/>
              <p:cNvSpPr>
                <a:spLocks noChangeShapeType="1"/>
              </p:cNvSpPr>
              <p:nvPr/>
            </p:nvSpPr>
            <p:spPr bwMode="auto">
              <a:xfrm>
                <a:off x="1826" y="2786"/>
                <a:ext cx="0" cy="32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5" name="Line 3308"/>
              <p:cNvSpPr>
                <a:spLocks noChangeShapeType="1"/>
              </p:cNvSpPr>
              <p:nvPr/>
            </p:nvSpPr>
            <p:spPr bwMode="auto">
              <a:xfrm>
                <a:off x="2057" y="2786"/>
                <a:ext cx="0" cy="32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6" name="Line 3309"/>
              <p:cNvSpPr>
                <a:spLocks noChangeShapeType="1"/>
              </p:cNvSpPr>
              <p:nvPr/>
            </p:nvSpPr>
            <p:spPr bwMode="auto">
              <a:xfrm>
                <a:off x="2287" y="2786"/>
                <a:ext cx="0" cy="32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7" name="Line 3310"/>
              <p:cNvSpPr>
                <a:spLocks noChangeShapeType="1"/>
              </p:cNvSpPr>
              <p:nvPr/>
            </p:nvSpPr>
            <p:spPr bwMode="auto">
              <a:xfrm>
                <a:off x="2517" y="2786"/>
                <a:ext cx="0" cy="32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8" name="Line 3311"/>
              <p:cNvSpPr>
                <a:spLocks noChangeShapeType="1"/>
              </p:cNvSpPr>
              <p:nvPr/>
            </p:nvSpPr>
            <p:spPr bwMode="auto">
              <a:xfrm>
                <a:off x="2747" y="2786"/>
                <a:ext cx="0" cy="32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9" name="Line 3312"/>
              <p:cNvSpPr>
                <a:spLocks noChangeShapeType="1"/>
              </p:cNvSpPr>
              <p:nvPr/>
            </p:nvSpPr>
            <p:spPr bwMode="auto">
              <a:xfrm>
                <a:off x="2977" y="2786"/>
                <a:ext cx="0" cy="32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50" name="Line 3313"/>
              <p:cNvSpPr>
                <a:spLocks noChangeShapeType="1"/>
              </p:cNvSpPr>
              <p:nvPr/>
            </p:nvSpPr>
            <p:spPr bwMode="auto">
              <a:xfrm>
                <a:off x="3208" y="2786"/>
                <a:ext cx="0" cy="32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5171" name="Rectangle 3315"/>
            <p:cNvSpPr>
              <a:spLocks noChangeArrowheads="1"/>
            </p:cNvSpPr>
            <p:nvPr/>
          </p:nvSpPr>
          <p:spPr bwMode="auto">
            <a:xfrm>
              <a:off x="1090" y="2831"/>
              <a:ext cx="1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</a:rPr>
                <a:t>35</a:t>
              </a:r>
              <a:endParaRPr lang="ru-RU"/>
            </a:p>
          </p:txBody>
        </p:sp>
        <p:sp>
          <p:nvSpPr>
            <p:cNvPr id="5172" name="Rectangle 3316"/>
            <p:cNvSpPr>
              <a:spLocks noChangeArrowheads="1"/>
            </p:cNvSpPr>
            <p:nvPr/>
          </p:nvSpPr>
          <p:spPr bwMode="auto">
            <a:xfrm>
              <a:off x="1173" y="2831"/>
              <a:ext cx="6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</a:rPr>
                <a:t> </a:t>
              </a:r>
              <a:endParaRPr lang="ru-RU"/>
            </a:p>
          </p:txBody>
        </p:sp>
        <p:sp>
          <p:nvSpPr>
            <p:cNvPr id="5173" name="Rectangle 3317"/>
            <p:cNvSpPr>
              <a:spLocks noChangeArrowheads="1"/>
            </p:cNvSpPr>
            <p:nvPr/>
          </p:nvSpPr>
          <p:spPr bwMode="auto">
            <a:xfrm>
              <a:off x="1781" y="2831"/>
              <a:ext cx="1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</a:rPr>
                <a:t>50</a:t>
              </a:r>
              <a:endParaRPr lang="ru-RU"/>
            </a:p>
          </p:txBody>
        </p:sp>
        <p:sp>
          <p:nvSpPr>
            <p:cNvPr id="5174" name="Rectangle 3318"/>
            <p:cNvSpPr>
              <a:spLocks noChangeArrowheads="1"/>
            </p:cNvSpPr>
            <p:nvPr/>
          </p:nvSpPr>
          <p:spPr bwMode="auto">
            <a:xfrm>
              <a:off x="1863" y="2831"/>
              <a:ext cx="6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</a:rPr>
                <a:t> </a:t>
              </a:r>
              <a:endParaRPr lang="ru-RU"/>
            </a:p>
          </p:txBody>
        </p:sp>
        <p:grpSp>
          <p:nvGrpSpPr>
            <p:cNvPr id="5175" name="Group 3322"/>
            <p:cNvGrpSpPr>
              <a:grpSpLocks/>
            </p:cNvGrpSpPr>
            <p:nvPr/>
          </p:nvGrpSpPr>
          <p:grpSpPr bwMode="auto">
            <a:xfrm>
              <a:off x="3139" y="2137"/>
              <a:ext cx="54" cy="54"/>
              <a:chOff x="3139" y="2137"/>
              <a:chExt cx="54" cy="54"/>
            </a:xfrm>
          </p:grpSpPr>
          <p:pic>
            <p:nvPicPr>
              <p:cNvPr id="5333" name="Picture 3319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9" y="2137"/>
                <a:ext cx="54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34" name="Picture 3320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9" y="2137"/>
                <a:ext cx="54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35" name="Oval 3321"/>
              <p:cNvSpPr>
                <a:spLocks noChangeArrowheads="1"/>
              </p:cNvSpPr>
              <p:nvPr/>
            </p:nvSpPr>
            <p:spPr bwMode="auto">
              <a:xfrm>
                <a:off x="3139" y="2137"/>
                <a:ext cx="53" cy="52"/>
              </a:xfrm>
              <a:prstGeom prst="ellipse">
                <a:avLst/>
              </a:prstGeom>
              <a:noFill/>
              <a:ln w="6" cap="rnd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76" name="Group 3326"/>
            <p:cNvGrpSpPr>
              <a:grpSpLocks/>
            </p:cNvGrpSpPr>
            <p:nvPr/>
          </p:nvGrpSpPr>
          <p:grpSpPr bwMode="auto">
            <a:xfrm>
              <a:off x="609" y="2054"/>
              <a:ext cx="54" cy="54"/>
              <a:chOff x="609" y="2054"/>
              <a:chExt cx="54" cy="54"/>
            </a:xfrm>
          </p:grpSpPr>
          <p:pic>
            <p:nvPicPr>
              <p:cNvPr id="5330" name="Picture 332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" y="2054"/>
                <a:ext cx="54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31" name="Picture 332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" y="2054"/>
                <a:ext cx="54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32" name="Oval 3325"/>
              <p:cNvSpPr>
                <a:spLocks noChangeArrowheads="1"/>
              </p:cNvSpPr>
              <p:nvPr/>
            </p:nvSpPr>
            <p:spPr bwMode="auto">
              <a:xfrm>
                <a:off x="609" y="2054"/>
                <a:ext cx="52" cy="53"/>
              </a:xfrm>
              <a:prstGeom prst="ellipse">
                <a:avLst/>
              </a:prstGeom>
              <a:noFill/>
              <a:ln w="6" cap="rnd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77" name="Group 3330"/>
            <p:cNvGrpSpPr>
              <a:grpSpLocks/>
            </p:cNvGrpSpPr>
            <p:nvPr/>
          </p:nvGrpSpPr>
          <p:grpSpPr bwMode="auto">
            <a:xfrm>
              <a:off x="1022" y="1178"/>
              <a:ext cx="54" cy="54"/>
              <a:chOff x="1022" y="1178"/>
              <a:chExt cx="54" cy="54"/>
            </a:xfrm>
          </p:grpSpPr>
          <p:pic>
            <p:nvPicPr>
              <p:cNvPr id="5327" name="Picture 3327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2" y="1178"/>
                <a:ext cx="54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28" name="Picture 3328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2" y="1178"/>
                <a:ext cx="54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29" name="Oval 3329"/>
              <p:cNvSpPr>
                <a:spLocks noChangeArrowheads="1"/>
              </p:cNvSpPr>
              <p:nvPr/>
            </p:nvSpPr>
            <p:spPr bwMode="auto">
              <a:xfrm>
                <a:off x="1023" y="1178"/>
                <a:ext cx="52" cy="53"/>
              </a:xfrm>
              <a:prstGeom prst="ellipse">
                <a:avLst/>
              </a:prstGeom>
              <a:noFill/>
              <a:ln w="6" cap="rnd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78" name="Group 3334"/>
            <p:cNvGrpSpPr>
              <a:grpSpLocks/>
            </p:cNvGrpSpPr>
            <p:nvPr/>
          </p:nvGrpSpPr>
          <p:grpSpPr bwMode="auto">
            <a:xfrm>
              <a:off x="1142" y="1526"/>
              <a:ext cx="54" cy="54"/>
              <a:chOff x="1142" y="1526"/>
              <a:chExt cx="54" cy="54"/>
            </a:xfrm>
          </p:grpSpPr>
          <p:pic>
            <p:nvPicPr>
              <p:cNvPr id="5324" name="Picture 3331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" y="1526"/>
                <a:ext cx="54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25" name="Picture 3332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" y="1526"/>
                <a:ext cx="54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26" name="Oval 3333"/>
              <p:cNvSpPr>
                <a:spLocks noChangeArrowheads="1"/>
              </p:cNvSpPr>
              <p:nvPr/>
            </p:nvSpPr>
            <p:spPr bwMode="auto">
              <a:xfrm>
                <a:off x="1142" y="1527"/>
                <a:ext cx="52" cy="52"/>
              </a:xfrm>
              <a:prstGeom prst="ellipse">
                <a:avLst/>
              </a:prstGeom>
              <a:noFill/>
              <a:ln w="6" cap="rnd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79" name="Group 3338"/>
            <p:cNvGrpSpPr>
              <a:grpSpLocks/>
            </p:cNvGrpSpPr>
            <p:nvPr/>
          </p:nvGrpSpPr>
          <p:grpSpPr bwMode="auto">
            <a:xfrm>
              <a:off x="1304" y="2141"/>
              <a:ext cx="55" cy="54"/>
              <a:chOff x="1304" y="2141"/>
              <a:chExt cx="55" cy="54"/>
            </a:xfrm>
          </p:grpSpPr>
          <p:pic>
            <p:nvPicPr>
              <p:cNvPr id="5321" name="Picture 3335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4" y="2141"/>
                <a:ext cx="55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22" name="Picture 3336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4" y="2141"/>
                <a:ext cx="55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23" name="Oval 3337"/>
              <p:cNvSpPr>
                <a:spLocks noChangeArrowheads="1"/>
              </p:cNvSpPr>
              <p:nvPr/>
            </p:nvSpPr>
            <p:spPr bwMode="auto">
              <a:xfrm>
                <a:off x="1305" y="2142"/>
                <a:ext cx="52" cy="52"/>
              </a:xfrm>
              <a:prstGeom prst="ellipse">
                <a:avLst/>
              </a:prstGeom>
              <a:noFill/>
              <a:ln w="6" cap="rnd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80" name="Group 3342"/>
            <p:cNvGrpSpPr>
              <a:grpSpLocks/>
            </p:cNvGrpSpPr>
            <p:nvPr/>
          </p:nvGrpSpPr>
          <p:grpSpPr bwMode="auto">
            <a:xfrm>
              <a:off x="1377" y="1946"/>
              <a:ext cx="55" cy="55"/>
              <a:chOff x="1377" y="1946"/>
              <a:chExt cx="55" cy="55"/>
            </a:xfrm>
          </p:grpSpPr>
          <p:pic>
            <p:nvPicPr>
              <p:cNvPr id="5318" name="Picture 3339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7" y="1946"/>
                <a:ext cx="55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19" name="Picture 3340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7" y="1946"/>
                <a:ext cx="55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20" name="Oval 3341"/>
              <p:cNvSpPr>
                <a:spLocks noChangeArrowheads="1"/>
              </p:cNvSpPr>
              <p:nvPr/>
            </p:nvSpPr>
            <p:spPr bwMode="auto">
              <a:xfrm>
                <a:off x="1378" y="1947"/>
                <a:ext cx="53" cy="52"/>
              </a:xfrm>
              <a:prstGeom prst="ellipse">
                <a:avLst/>
              </a:prstGeom>
              <a:noFill/>
              <a:ln w="6" cap="rnd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81" name="Group 3346"/>
            <p:cNvGrpSpPr>
              <a:grpSpLocks/>
            </p:cNvGrpSpPr>
            <p:nvPr/>
          </p:nvGrpSpPr>
          <p:grpSpPr bwMode="auto">
            <a:xfrm>
              <a:off x="1506" y="2153"/>
              <a:ext cx="54" cy="54"/>
              <a:chOff x="1506" y="2153"/>
              <a:chExt cx="54" cy="54"/>
            </a:xfrm>
          </p:grpSpPr>
          <p:pic>
            <p:nvPicPr>
              <p:cNvPr id="5315" name="Picture 3343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06" y="2153"/>
                <a:ext cx="54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16" name="Picture 3344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06" y="2153"/>
                <a:ext cx="54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17" name="Oval 3345"/>
              <p:cNvSpPr>
                <a:spLocks noChangeArrowheads="1"/>
              </p:cNvSpPr>
              <p:nvPr/>
            </p:nvSpPr>
            <p:spPr bwMode="auto">
              <a:xfrm>
                <a:off x="1506" y="2153"/>
                <a:ext cx="53" cy="52"/>
              </a:xfrm>
              <a:prstGeom prst="ellipse">
                <a:avLst/>
              </a:prstGeom>
              <a:noFill/>
              <a:ln w="6" cap="rnd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82" name="Group 3350"/>
            <p:cNvGrpSpPr>
              <a:grpSpLocks/>
            </p:cNvGrpSpPr>
            <p:nvPr/>
          </p:nvGrpSpPr>
          <p:grpSpPr bwMode="auto">
            <a:xfrm>
              <a:off x="1779" y="1804"/>
              <a:ext cx="54" cy="54"/>
              <a:chOff x="1779" y="1804"/>
              <a:chExt cx="54" cy="54"/>
            </a:xfrm>
          </p:grpSpPr>
          <p:pic>
            <p:nvPicPr>
              <p:cNvPr id="5312" name="Picture 3347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9" y="1804"/>
                <a:ext cx="54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13" name="Picture 3348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9" y="1804"/>
                <a:ext cx="54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14" name="Oval 3349"/>
              <p:cNvSpPr>
                <a:spLocks noChangeArrowheads="1"/>
              </p:cNvSpPr>
              <p:nvPr/>
            </p:nvSpPr>
            <p:spPr bwMode="auto">
              <a:xfrm>
                <a:off x="1779" y="1804"/>
                <a:ext cx="53" cy="53"/>
              </a:xfrm>
              <a:prstGeom prst="ellipse">
                <a:avLst/>
              </a:prstGeom>
              <a:noFill/>
              <a:ln w="6" cap="rnd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83" name="Group 3354"/>
            <p:cNvGrpSpPr>
              <a:grpSpLocks/>
            </p:cNvGrpSpPr>
            <p:nvPr/>
          </p:nvGrpSpPr>
          <p:grpSpPr bwMode="auto">
            <a:xfrm>
              <a:off x="1990" y="1718"/>
              <a:ext cx="55" cy="54"/>
              <a:chOff x="1990" y="1718"/>
              <a:chExt cx="55" cy="54"/>
            </a:xfrm>
          </p:grpSpPr>
          <p:pic>
            <p:nvPicPr>
              <p:cNvPr id="5309" name="Picture 3351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0" y="1718"/>
                <a:ext cx="55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10" name="Picture 3352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0" y="1718"/>
                <a:ext cx="55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11" name="Oval 3353"/>
              <p:cNvSpPr>
                <a:spLocks noChangeArrowheads="1"/>
              </p:cNvSpPr>
              <p:nvPr/>
            </p:nvSpPr>
            <p:spPr bwMode="auto">
              <a:xfrm>
                <a:off x="1991" y="1719"/>
                <a:ext cx="53" cy="52"/>
              </a:xfrm>
              <a:prstGeom prst="ellipse">
                <a:avLst/>
              </a:prstGeom>
              <a:noFill/>
              <a:ln w="6" cap="rnd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84" name="Group 3358"/>
            <p:cNvGrpSpPr>
              <a:grpSpLocks/>
            </p:cNvGrpSpPr>
            <p:nvPr/>
          </p:nvGrpSpPr>
          <p:grpSpPr bwMode="auto">
            <a:xfrm>
              <a:off x="2150" y="2062"/>
              <a:ext cx="54" cy="54"/>
              <a:chOff x="2150" y="2062"/>
              <a:chExt cx="54" cy="54"/>
            </a:xfrm>
          </p:grpSpPr>
          <p:pic>
            <p:nvPicPr>
              <p:cNvPr id="5306" name="Picture 3355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0" y="2062"/>
                <a:ext cx="54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07" name="Picture 3356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0" y="2062"/>
                <a:ext cx="54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08" name="Oval 3357"/>
              <p:cNvSpPr>
                <a:spLocks noChangeArrowheads="1"/>
              </p:cNvSpPr>
              <p:nvPr/>
            </p:nvSpPr>
            <p:spPr bwMode="auto">
              <a:xfrm>
                <a:off x="2150" y="2062"/>
                <a:ext cx="53" cy="53"/>
              </a:xfrm>
              <a:prstGeom prst="ellipse">
                <a:avLst/>
              </a:prstGeom>
              <a:noFill/>
              <a:ln w="6" cap="rnd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85" name="Group 3362"/>
            <p:cNvGrpSpPr>
              <a:grpSpLocks/>
            </p:cNvGrpSpPr>
            <p:nvPr/>
          </p:nvGrpSpPr>
          <p:grpSpPr bwMode="auto">
            <a:xfrm>
              <a:off x="2372" y="1888"/>
              <a:ext cx="55" cy="54"/>
              <a:chOff x="2372" y="1888"/>
              <a:chExt cx="55" cy="54"/>
            </a:xfrm>
          </p:grpSpPr>
          <p:pic>
            <p:nvPicPr>
              <p:cNvPr id="5303" name="Picture 3359"/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2" y="1888"/>
                <a:ext cx="55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04" name="Picture 3360"/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2" y="1888"/>
                <a:ext cx="55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05" name="Oval 3361"/>
              <p:cNvSpPr>
                <a:spLocks noChangeArrowheads="1"/>
              </p:cNvSpPr>
              <p:nvPr/>
            </p:nvSpPr>
            <p:spPr bwMode="auto">
              <a:xfrm>
                <a:off x="2372" y="1888"/>
                <a:ext cx="53" cy="52"/>
              </a:xfrm>
              <a:prstGeom prst="ellipse">
                <a:avLst/>
              </a:prstGeom>
              <a:noFill/>
              <a:ln w="6" cap="rnd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86" name="Group 3366"/>
            <p:cNvGrpSpPr>
              <a:grpSpLocks/>
            </p:cNvGrpSpPr>
            <p:nvPr/>
          </p:nvGrpSpPr>
          <p:grpSpPr bwMode="auto">
            <a:xfrm>
              <a:off x="2448" y="1912"/>
              <a:ext cx="54" cy="54"/>
              <a:chOff x="2448" y="1912"/>
              <a:chExt cx="54" cy="54"/>
            </a:xfrm>
          </p:grpSpPr>
          <p:pic>
            <p:nvPicPr>
              <p:cNvPr id="5300" name="Picture 3363"/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8" y="1912"/>
                <a:ext cx="54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01" name="Picture 3364"/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8" y="1912"/>
                <a:ext cx="54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02" name="Oval 3365"/>
              <p:cNvSpPr>
                <a:spLocks noChangeArrowheads="1"/>
              </p:cNvSpPr>
              <p:nvPr/>
            </p:nvSpPr>
            <p:spPr bwMode="auto">
              <a:xfrm>
                <a:off x="2448" y="1912"/>
                <a:ext cx="53" cy="52"/>
              </a:xfrm>
              <a:prstGeom prst="ellipse">
                <a:avLst/>
              </a:prstGeom>
              <a:noFill/>
              <a:ln w="6" cap="rnd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87" name="Group 3370"/>
            <p:cNvGrpSpPr>
              <a:grpSpLocks/>
            </p:cNvGrpSpPr>
            <p:nvPr/>
          </p:nvGrpSpPr>
          <p:grpSpPr bwMode="auto">
            <a:xfrm>
              <a:off x="2703" y="2119"/>
              <a:ext cx="54" cy="54"/>
              <a:chOff x="2703" y="2119"/>
              <a:chExt cx="54" cy="54"/>
            </a:xfrm>
          </p:grpSpPr>
          <p:pic>
            <p:nvPicPr>
              <p:cNvPr id="5297" name="Picture 3367"/>
              <p:cNvPicPr>
                <a:picLocks noChangeAspect="1" noChangeArrowheads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3" y="2119"/>
                <a:ext cx="54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98" name="Picture 3368"/>
              <p:cNvPicPr>
                <a:picLocks noChangeAspect="1" noChangeArrowheads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3" y="2119"/>
                <a:ext cx="54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99" name="Oval 3369"/>
              <p:cNvSpPr>
                <a:spLocks noChangeArrowheads="1"/>
              </p:cNvSpPr>
              <p:nvPr/>
            </p:nvSpPr>
            <p:spPr bwMode="auto">
              <a:xfrm>
                <a:off x="2703" y="2119"/>
                <a:ext cx="53" cy="52"/>
              </a:xfrm>
              <a:prstGeom prst="ellipse">
                <a:avLst/>
              </a:prstGeom>
              <a:noFill/>
              <a:ln w="6" cap="rnd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88" name="Group 3374"/>
            <p:cNvGrpSpPr>
              <a:grpSpLocks/>
            </p:cNvGrpSpPr>
            <p:nvPr/>
          </p:nvGrpSpPr>
          <p:grpSpPr bwMode="auto">
            <a:xfrm>
              <a:off x="2810" y="2057"/>
              <a:ext cx="50" cy="50"/>
              <a:chOff x="2810" y="2057"/>
              <a:chExt cx="50" cy="50"/>
            </a:xfrm>
          </p:grpSpPr>
          <p:pic>
            <p:nvPicPr>
              <p:cNvPr id="5294" name="Picture 3371"/>
              <p:cNvPicPr>
                <a:picLocks noChangeAspect="1" noChangeArrowheads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0" y="2057"/>
                <a:ext cx="50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95" name="Picture 3372"/>
              <p:cNvPicPr>
                <a:picLocks noChangeAspect="1" noChangeArrowheads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0" y="2057"/>
                <a:ext cx="50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96" name="Oval 3373"/>
              <p:cNvSpPr>
                <a:spLocks noChangeArrowheads="1"/>
              </p:cNvSpPr>
              <p:nvPr/>
            </p:nvSpPr>
            <p:spPr bwMode="auto">
              <a:xfrm>
                <a:off x="2810" y="2057"/>
                <a:ext cx="50" cy="50"/>
              </a:xfrm>
              <a:prstGeom prst="ellipse">
                <a:avLst/>
              </a:prstGeom>
              <a:noFill/>
              <a:ln w="6" cap="rnd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89" name="Group 3378"/>
            <p:cNvGrpSpPr>
              <a:grpSpLocks/>
            </p:cNvGrpSpPr>
            <p:nvPr/>
          </p:nvGrpSpPr>
          <p:grpSpPr bwMode="auto">
            <a:xfrm>
              <a:off x="2978" y="2111"/>
              <a:ext cx="51" cy="50"/>
              <a:chOff x="2978" y="2111"/>
              <a:chExt cx="51" cy="50"/>
            </a:xfrm>
          </p:grpSpPr>
          <p:pic>
            <p:nvPicPr>
              <p:cNvPr id="5291" name="Picture 3375"/>
              <p:cNvPicPr>
                <a:picLocks noChangeAspect="1" noChangeArrowheads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8" y="2111"/>
                <a:ext cx="51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92" name="Picture 3376"/>
              <p:cNvPicPr>
                <a:picLocks noChangeAspect="1" noChangeArrowheads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8" y="2111"/>
                <a:ext cx="51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93" name="Oval 3377"/>
              <p:cNvSpPr>
                <a:spLocks noChangeArrowheads="1"/>
              </p:cNvSpPr>
              <p:nvPr/>
            </p:nvSpPr>
            <p:spPr bwMode="auto">
              <a:xfrm>
                <a:off x="2979" y="2111"/>
                <a:ext cx="49" cy="50"/>
              </a:xfrm>
              <a:prstGeom prst="ellipse">
                <a:avLst/>
              </a:prstGeom>
              <a:noFill/>
              <a:ln w="6" cap="rnd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90" name="Group 3382"/>
            <p:cNvGrpSpPr>
              <a:grpSpLocks/>
            </p:cNvGrpSpPr>
            <p:nvPr/>
          </p:nvGrpSpPr>
          <p:grpSpPr bwMode="auto">
            <a:xfrm>
              <a:off x="3079" y="2138"/>
              <a:ext cx="50" cy="51"/>
              <a:chOff x="3079" y="2138"/>
              <a:chExt cx="50" cy="51"/>
            </a:xfrm>
          </p:grpSpPr>
          <p:pic>
            <p:nvPicPr>
              <p:cNvPr id="5288" name="Picture 3379"/>
              <p:cNvPicPr>
                <a:picLocks noChangeAspect="1" noChangeArrowheads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9" y="2138"/>
                <a:ext cx="50" cy="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89" name="Picture 3380"/>
              <p:cNvPicPr>
                <a:picLocks noChangeAspect="1" noChangeArrowheads="1"/>
              </p:cNvPicPr>
              <p:nvPr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9" y="2138"/>
                <a:ext cx="50" cy="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90" name="Oval 3381"/>
              <p:cNvSpPr>
                <a:spLocks noChangeArrowheads="1"/>
              </p:cNvSpPr>
              <p:nvPr/>
            </p:nvSpPr>
            <p:spPr bwMode="auto">
              <a:xfrm>
                <a:off x="3079" y="2139"/>
                <a:ext cx="49" cy="49"/>
              </a:xfrm>
              <a:prstGeom prst="ellipse">
                <a:avLst/>
              </a:prstGeom>
              <a:noFill/>
              <a:ln w="6" cap="rnd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91" name="Group 3385"/>
            <p:cNvGrpSpPr>
              <a:grpSpLocks/>
            </p:cNvGrpSpPr>
            <p:nvPr/>
          </p:nvGrpSpPr>
          <p:grpSpPr bwMode="auto">
            <a:xfrm>
              <a:off x="516" y="1316"/>
              <a:ext cx="42" cy="43"/>
              <a:chOff x="516" y="1316"/>
              <a:chExt cx="42" cy="43"/>
            </a:xfrm>
          </p:grpSpPr>
          <p:pic>
            <p:nvPicPr>
              <p:cNvPr id="5286" name="Picture 3383"/>
              <p:cNvPicPr>
                <a:picLocks noChangeAspect="1" noChangeArrowheads="1"/>
              </p:cNvPicPr>
              <p:nvPr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6" y="1316"/>
                <a:ext cx="42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87" name="Rectangle 3384"/>
              <p:cNvSpPr>
                <a:spLocks noChangeArrowheads="1"/>
              </p:cNvSpPr>
              <p:nvPr/>
            </p:nvSpPr>
            <p:spPr bwMode="auto">
              <a:xfrm>
                <a:off x="516" y="1317"/>
                <a:ext cx="41" cy="42"/>
              </a:xfrm>
              <a:prstGeom prst="rect">
                <a:avLst/>
              </a:prstGeom>
              <a:noFill/>
              <a:ln w="6" cap="rnd">
                <a:solidFill>
                  <a:srgbClr val="3333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92" name="Group 3388"/>
            <p:cNvGrpSpPr>
              <a:grpSpLocks/>
            </p:cNvGrpSpPr>
            <p:nvPr/>
          </p:nvGrpSpPr>
          <p:grpSpPr bwMode="auto">
            <a:xfrm>
              <a:off x="810" y="2168"/>
              <a:ext cx="43" cy="42"/>
              <a:chOff x="810" y="2168"/>
              <a:chExt cx="43" cy="42"/>
            </a:xfrm>
          </p:grpSpPr>
          <p:pic>
            <p:nvPicPr>
              <p:cNvPr id="5284" name="Picture 3386"/>
              <p:cNvPicPr>
                <a:picLocks noChangeAspect="1" noChangeArrowheads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0" y="2168"/>
                <a:ext cx="43" cy="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85" name="Rectangle 3387"/>
              <p:cNvSpPr>
                <a:spLocks noChangeArrowheads="1"/>
              </p:cNvSpPr>
              <p:nvPr/>
            </p:nvSpPr>
            <p:spPr bwMode="auto">
              <a:xfrm>
                <a:off x="811" y="2168"/>
                <a:ext cx="42" cy="42"/>
              </a:xfrm>
              <a:prstGeom prst="rect">
                <a:avLst/>
              </a:prstGeom>
              <a:noFill/>
              <a:ln w="6" cap="rnd">
                <a:solidFill>
                  <a:srgbClr val="3333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93" name="Group 3391"/>
            <p:cNvGrpSpPr>
              <a:grpSpLocks/>
            </p:cNvGrpSpPr>
            <p:nvPr/>
          </p:nvGrpSpPr>
          <p:grpSpPr bwMode="auto">
            <a:xfrm>
              <a:off x="948" y="2123"/>
              <a:ext cx="43" cy="43"/>
              <a:chOff x="948" y="2123"/>
              <a:chExt cx="43" cy="43"/>
            </a:xfrm>
          </p:grpSpPr>
          <p:pic>
            <p:nvPicPr>
              <p:cNvPr id="5282" name="Picture 3389"/>
              <p:cNvPicPr>
                <a:picLocks noChangeAspect="1" noChangeArrowheads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8" y="2123"/>
                <a:ext cx="43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83" name="Rectangle 3390"/>
              <p:cNvSpPr>
                <a:spLocks noChangeArrowheads="1"/>
              </p:cNvSpPr>
              <p:nvPr/>
            </p:nvSpPr>
            <p:spPr bwMode="auto">
              <a:xfrm>
                <a:off x="949" y="2123"/>
                <a:ext cx="42" cy="42"/>
              </a:xfrm>
              <a:prstGeom prst="rect">
                <a:avLst/>
              </a:prstGeom>
              <a:noFill/>
              <a:ln w="6" cap="rnd">
                <a:solidFill>
                  <a:srgbClr val="3333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94" name="Group 3394"/>
            <p:cNvGrpSpPr>
              <a:grpSpLocks/>
            </p:cNvGrpSpPr>
            <p:nvPr/>
          </p:nvGrpSpPr>
          <p:grpSpPr bwMode="auto">
            <a:xfrm>
              <a:off x="1166" y="1999"/>
              <a:ext cx="43" cy="42"/>
              <a:chOff x="1166" y="1999"/>
              <a:chExt cx="43" cy="42"/>
            </a:xfrm>
          </p:grpSpPr>
          <p:pic>
            <p:nvPicPr>
              <p:cNvPr id="5280" name="Picture 3392"/>
              <p:cNvPicPr>
                <a:picLocks noChangeAspect="1" noChangeArrowheads="1"/>
              </p:cNvPicPr>
              <p:nvPr/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6" y="1999"/>
                <a:ext cx="43" cy="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81" name="Rectangle 3393"/>
              <p:cNvSpPr>
                <a:spLocks noChangeArrowheads="1"/>
              </p:cNvSpPr>
              <p:nvPr/>
            </p:nvSpPr>
            <p:spPr bwMode="auto">
              <a:xfrm>
                <a:off x="1167" y="1999"/>
                <a:ext cx="42" cy="42"/>
              </a:xfrm>
              <a:prstGeom prst="rect">
                <a:avLst/>
              </a:prstGeom>
              <a:noFill/>
              <a:ln w="6" cap="rnd">
                <a:solidFill>
                  <a:srgbClr val="3333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95" name="Group 3397"/>
            <p:cNvGrpSpPr>
              <a:grpSpLocks/>
            </p:cNvGrpSpPr>
            <p:nvPr/>
          </p:nvGrpSpPr>
          <p:grpSpPr bwMode="auto">
            <a:xfrm>
              <a:off x="1462" y="2147"/>
              <a:ext cx="42" cy="43"/>
              <a:chOff x="1462" y="2147"/>
              <a:chExt cx="42" cy="43"/>
            </a:xfrm>
          </p:grpSpPr>
          <p:pic>
            <p:nvPicPr>
              <p:cNvPr id="5278" name="Picture 3395"/>
              <p:cNvPicPr>
                <a:picLocks noChangeAspect="1" noChangeArrowheads="1"/>
              </p:cNvPicPr>
              <p:nvPr/>
            </p:nvPicPr>
            <p:blipFill>
              <a:blip r:embed="rId3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2" y="2147"/>
                <a:ext cx="42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79" name="Rectangle 3396"/>
              <p:cNvSpPr>
                <a:spLocks noChangeArrowheads="1"/>
              </p:cNvSpPr>
              <p:nvPr/>
            </p:nvSpPr>
            <p:spPr bwMode="auto">
              <a:xfrm>
                <a:off x="1462" y="2148"/>
                <a:ext cx="42" cy="42"/>
              </a:xfrm>
              <a:prstGeom prst="rect">
                <a:avLst/>
              </a:prstGeom>
              <a:noFill/>
              <a:ln w="6" cap="rnd">
                <a:solidFill>
                  <a:srgbClr val="3333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96" name="Group 3400"/>
            <p:cNvGrpSpPr>
              <a:grpSpLocks/>
            </p:cNvGrpSpPr>
            <p:nvPr/>
          </p:nvGrpSpPr>
          <p:grpSpPr bwMode="auto">
            <a:xfrm>
              <a:off x="1566" y="2137"/>
              <a:ext cx="42" cy="42"/>
              <a:chOff x="1566" y="2137"/>
              <a:chExt cx="42" cy="42"/>
            </a:xfrm>
          </p:grpSpPr>
          <p:pic>
            <p:nvPicPr>
              <p:cNvPr id="5276" name="Picture 3398"/>
              <p:cNvPicPr>
                <a:picLocks noChangeAspect="1" noChangeArrowheads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6" y="2137"/>
                <a:ext cx="42" cy="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77" name="Rectangle 3399"/>
              <p:cNvSpPr>
                <a:spLocks noChangeArrowheads="1"/>
              </p:cNvSpPr>
              <p:nvPr/>
            </p:nvSpPr>
            <p:spPr bwMode="auto">
              <a:xfrm>
                <a:off x="1566" y="2137"/>
                <a:ext cx="42" cy="41"/>
              </a:xfrm>
              <a:prstGeom prst="rect">
                <a:avLst/>
              </a:prstGeom>
              <a:noFill/>
              <a:ln w="6" cap="rnd">
                <a:solidFill>
                  <a:srgbClr val="3333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97" name="Group 3403"/>
            <p:cNvGrpSpPr>
              <a:grpSpLocks/>
            </p:cNvGrpSpPr>
            <p:nvPr/>
          </p:nvGrpSpPr>
          <p:grpSpPr bwMode="auto">
            <a:xfrm>
              <a:off x="1666" y="2138"/>
              <a:ext cx="43" cy="43"/>
              <a:chOff x="1666" y="2138"/>
              <a:chExt cx="43" cy="43"/>
            </a:xfrm>
          </p:grpSpPr>
          <p:pic>
            <p:nvPicPr>
              <p:cNvPr id="5274" name="Picture 3401"/>
              <p:cNvPicPr>
                <a:picLocks noChangeAspect="1" noChangeArrowheads="1"/>
              </p:cNvPicPr>
              <p:nvPr/>
            </p:nvPicPr>
            <p:blipFill>
              <a:blip r:embed="rId3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6" y="2138"/>
                <a:ext cx="43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75" name="Rectangle 3402"/>
              <p:cNvSpPr>
                <a:spLocks noChangeArrowheads="1"/>
              </p:cNvSpPr>
              <p:nvPr/>
            </p:nvSpPr>
            <p:spPr bwMode="auto">
              <a:xfrm>
                <a:off x="1666" y="2139"/>
                <a:ext cx="42" cy="42"/>
              </a:xfrm>
              <a:prstGeom prst="rect">
                <a:avLst/>
              </a:prstGeom>
              <a:noFill/>
              <a:ln w="6" cap="rnd">
                <a:solidFill>
                  <a:srgbClr val="3333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98" name="Group 3406"/>
            <p:cNvGrpSpPr>
              <a:grpSpLocks/>
            </p:cNvGrpSpPr>
            <p:nvPr/>
          </p:nvGrpSpPr>
          <p:grpSpPr bwMode="auto">
            <a:xfrm>
              <a:off x="1739" y="2114"/>
              <a:ext cx="43" cy="43"/>
              <a:chOff x="1739" y="2114"/>
              <a:chExt cx="43" cy="43"/>
            </a:xfrm>
          </p:grpSpPr>
          <p:pic>
            <p:nvPicPr>
              <p:cNvPr id="5272" name="Picture 3404"/>
              <p:cNvPicPr>
                <a:picLocks noChangeAspect="1" noChangeArrowheads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39" y="2114"/>
                <a:ext cx="43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73" name="Rectangle 3405"/>
              <p:cNvSpPr>
                <a:spLocks noChangeArrowheads="1"/>
              </p:cNvSpPr>
              <p:nvPr/>
            </p:nvSpPr>
            <p:spPr bwMode="auto">
              <a:xfrm>
                <a:off x="1739" y="2114"/>
                <a:ext cx="42" cy="42"/>
              </a:xfrm>
              <a:prstGeom prst="rect">
                <a:avLst/>
              </a:prstGeom>
              <a:noFill/>
              <a:ln w="6" cap="rnd">
                <a:solidFill>
                  <a:srgbClr val="3333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99" name="Group 3409"/>
            <p:cNvGrpSpPr>
              <a:grpSpLocks/>
            </p:cNvGrpSpPr>
            <p:nvPr/>
          </p:nvGrpSpPr>
          <p:grpSpPr bwMode="auto">
            <a:xfrm>
              <a:off x="1983" y="2105"/>
              <a:ext cx="43" cy="43"/>
              <a:chOff x="1983" y="2105"/>
              <a:chExt cx="43" cy="43"/>
            </a:xfrm>
          </p:grpSpPr>
          <p:pic>
            <p:nvPicPr>
              <p:cNvPr id="5270" name="Picture 3407"/>
              <p:cNvPicPr>
                <a:picLocks noChangeAspect="1" noChangeArrowheads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3" y="2105"/>
                <a:ext cx="43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71" name="Rectangle 3408"/>
              <p:cNvSpPr>
                <a:spLocks noChangeArrowheads="1"/>
              </p:cNvSpPr>
              <p:nvPr/>
            </p:nvSpPr>
            <p:spPr bwMode="auto">
              <a:xfrm>
                <a:off x="1984" y="2105"/>
                <a:ext cx="42" cy="42"/>
              </a:xfrm>
              <a:prstGeom prst="rect">
                <a:avLst/>
              </a:prstGeom>
              <a:noFill/>
              <a:ln w="6" cap="rnd">
                <a:solidFill>
                  <a:srgbClr val="3333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200" name="Group 3412"/>
            <p:cNvGrpSpPr>
              <a:grpSpLocks/>
            </p:cNvGrpSpPr>
            <p:nvPr/>
          </p:nvGrpSpPr>
          <p:grpSpPr bwMode="auto">
            <a:xfrm>
              <a:off x="2121" y="2137"/>
              <a:ext cx="43" cy="42"/>
              <a:chOff x="2121" y="2137"/>
              <a:chExt cx="43" cy="42"/>
            </a:xfrm>
          </p:grpSpPr>
          <p:pic>
            <p:nvPicPr>
              <p:cNvPr id="5268" name="Picture 3410"/>
              <p:cNvPicPr>
                <a:picLocks noChangeAspect="1" noChangeArrowheads="1"/>
              </p:cNvPicPr>
              <p:nvPr/>
            </p:nvPicPr>
            <p:blipFill>
              <a:blip r:embed="rId4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1" y="2137"/>
                <a:ext cx="43" cy="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69" name="Rectangle 3411"/>
              <p:cNvSpPr>
                <a:spLocks noChangeArrowheads="1"/>
              </p:cNvSpPr>
              <p:nvPr/>
            </p:nvSpPr>
            <p:spPr bwMode="auto">
              <a:xfrm>
                <a:off x="2121" y="2137"/>
                <a:ext cx="42" cy="42"/>
              </a:xfrm>
              <a:prstGeom prst="rect">
                <a:avLst/>
              </a:prstGeom>
              <a:noFill/>
              <a:ln w="6" cap="rnd">
                <a:solidFill>
                  <a:srgbClr val="3333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201" name="Group 3415"/>
            <p:cNvGrpSpPr>
              <a:grpSpLocks/>
            </p:cNvGrpSpPr>
            <p:nvPr/>
          </p:nvGrpSpPr>
          <p:grpSpPr bwMode="auto">
            <a:xfrm>
              <a:off x="2272" y="2137"/>
              <a:ext cx="43" cy="42"/>
              <a:chOff x="2272" y="2137"/>
              <a:chExt cx="43" cy="42"/>
            </a:xfrm>
          </p:grpSpPr>
          <p:pic>
            <p:nvPicPr>
              <p:cNvPr id="5266" name="Picture 3413"/>
              <p:cNvPicPr>
                <a:picLocks noChangeAspect="1" noChangeArrowheads="1"/>
              </p:cNvPicPr>
              <p:nvPr/>
            </p:nvPicPr>
            <p:blipFill>
              <a:blip r:embed="rId4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2" y="2137"/>
                <a:ext cx="43" cy="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67" name="Rectangle 3414"/>
              <p:cNvSpPr>
                <a:spLocks noChangeArrowheads="1"/>
              </p:cNvSpPr>
              <p:nvPr/>
            </p:nvSpPr>
            <p:spPr bwMode="auto">
              <a:xfrm>
                <a:off x="2272" y="2137"/>
                <a:ext cx="42" cy="42"/>
              </a:xfrm>
              <a:prstGeom prst="rect">
                <a:avLst/>
              </a:prstGeom>
              <a:noFill/>
              <a:ln w="6" cap="rnd">
                <a:solidFill>
                  <a:srgbClr val="3333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202" name="Group 3418"/>
            <p:cNvGrpSpPr>
              <a:grpSpLocks/>
            </p:cNvGrpSpPr>
            <p:nvPr/>
          </p:nvGrpSpPr>
          <p:grpSpPr bwMode="auto">
            <a:xfrm>
              <a:off x="2350" y="2137"/>
              <a:ext cx="43" cy="42"/>
              <a:chOff x="2350" y="2137"/>
              <a:chExt cx="43" cy="42"/>
            </a:xfrm>
          </p:grpSpPr>
          <p:pic>
            <p:nvPicPr>
              <p:cNvPr id="5264" name="Picture 3416"/>
              <p:cNvPicPr>
                <a:picLocks noChangeAspect="1" noChangeArrowheads="1"/>
              </p:cNvPicPr>
              <p:nvPr/>
            </p:nvPicPr>
            <p:blipFill>
              <a:blip r:embed="rId4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0" y="2137"/>
                <a:ext cx="43" cy="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65" name="Rectangle 3417"/>
              <p:cNvSpPr>
                <a:spLocks noChangeArrowheads="1"/>
              </p:cNvSpPr>
              <p:nvPr/>
            </p:nvSpPr>
            <p:spPr bwMode="auto">
              <a:xfrm>
                <a:off x="2350" y="2137"/>
                <a:ext cx="42" cy="42"/>
              </a:xfrm>
              <a:prstGeom prst="rect">
                <a:avLst/>
              </a:prstGeom>
              <a:noFill/>
              <a:ln w="6" cap="rnd">
                <a:solidFill>
                  <a:srgbClr val="3333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203" name="Group 3421"/>
            <p:cNvGrpSpPr>
              <a:grpSpLocks/>
            </p:cNvGrpSpPr>
            <p:nvPr/>
          </p:nvGrpSpPr>
          <p:grpSpPr bwMode="auto">
            <a:xfrm>
              <a:off x="2501" y="2137"/>
              <a:ext cx="43" cy="42"/>
              <a:chOff x="2501" y="2137"/>
              <a:chExt cx="43" cy="42"/>
            </a:xfrm>
          </p:grpSpPr>
          <p:pic>
            <p:nvPicPr>
              <p:cNvPr id="5262" name="Picture 3419"/>
              <p:cNvPicPr>
                <a:picLocks noChangeAspect="1" noChangeArrowheads="1"/>
              </p:cNvPicPr>
              <p:nvPr/>
            </p:nvPicPr>
            <p:blipFill>
              <a:blip r:embed="rId4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1" y="2137"/>
                <a:ext cx="43" cy="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63" name="Rectangle 3420"/>
              <p:cNvSpPr>
                <a:spLocks noChangeArrowheads="1"/>
              </p:cNvSpPr>
              <p:nvPr/>
            </p:nvSpPr>
            <p:spPr bwMode="auto">
              <a:xfrm>
                <a:off x="2501" y="2137"/>
                <a:ext cx="42" cy="42"/>
              </a:xfrm>
              <a:prstGeom prst="rect">
                <a:avLst/>
              </a:prstGeom>
              <a:noFill/>
              <a:ln w="6" cap="rnd">
                <a:solidFill>
                  <a:srgbClr val="3333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204" name="Group 3424"/>
            <p:cNvGrpSpPr>
              <a:grpSpLocks/>
            </p:cNvGrpSpPr>
            <p:nvPr/>
          </p:nvGrpSpPr>
          <p:grpSpPr bwMode="auto">
            <a:xfrm>
              <a:off x="2639" y="2148"/>
              <a:ext cx="43" cy="42"/>
              <a:chOff x="2639" y="2148"/>
              <a:chExt cx="43" cy="42"/>
            </a:xfrm>
          </p:grpSpPr>
          <p:pic>
            <p:nvPicPr>
              <p:cNvPr id="5260" name="Picture 3422"/>
              <p:cNvPicPr>
                <a:picLocks noChangeAspect="1" noChangeArrowheads="1"/>
              </p:cNvPicPr>
              <p:nvPr/>
            </p:nvPicPr>
            <p:blipFill>
              <a:blip r:embed="rId4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9" y="2148"/>
                <a:ext cx="43" cy="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61" name="Rectangle 3423"/>
              <p:cNvSpPr>
                <a:spLocks noChangeArrowheads="1"/>
              </p:cNvSpPr>
              <p:nvPr/>
            </p:nvSpPr>
            <p:spPr bwMode="auto">
              <a:xfrm>
                <a:off x="2639" y="2148"/>
                <a:ext cx="42" cy="42"/>
              </a:xfrm>
              <a:prstGeom prst="rect">
                <a:avLst/>
              </a:prstGeom>
              <a:noFill/>
              <a:ln w="6" cap="rnd">
                <a:solidFill>
                  <a:srgbClr val="3333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205" name="Group 3427"/>
            <p:cNvGrpSpPr>
              <a:grpSpLocks/>
            </p:cNvGrpSpPr>
            <p:nvPr/>
          </p:nvGrpSpPr>
          <p:grpSpPr bwMode="auto">
            <a:xfrm>
              <a:off x="2746" y="2139"/>
              <a:ext cx="42" cy="42"/>
              <a:chOff x="2746" y="2139"/>
              <a:chExt cx="42" cy="42"/>
            </a:xfrm>
          </p:grpSpPr>
          <p:pic>
            <p:nvPicPr>
              <p:cNvPr id="5258" name="Picture 3425"/>
              <p:cNvPicPr>
                <a:picLocks noChangeAspect="1" noChangeArrowheads="1"/>
              </p:cNvPicPr>
              <p:nvPr/>
            </p:nvPicPr>
            <p:blipFill>
              <a:blip r:embed="rId4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6" y="2139"/>
                <a:ext cx="42" cy="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59" name="Rectangle 3426"/>
              <p:cNvSpPr>
                <a:spLocks noChangeArrowheads="1"/>
              </p:cNvSpPr>
              <p:nvPr/>
            </p:nvSpPr>
            <p:spPr bwMode="auto">
              <a:xfrm>
                <a:off x="2746" y="2139"/>
                <a:ext cx="41" cy="42"/>
              </a:xfrm>
              <a:prstGeom prst="rect">
                <a:avLst/>
              </a:prstGeom>
              <a:noFill/>
              <a:ln w="6" cap="rnd">
                <a:solidFill>
                  <a:srgbClr val="3333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206" name="Group 3430"/>
            <p:cNvGrpSpPr>
              <a:grpSpLocks/>
            </p:cNvGrpSpPr>
            <p:nvPr/>
          </p:nvGrpSpPr>
          <p:grpSpPr bwMode="auto">
            <a:xfrm>
              <a:off x="2845" y="2143"/>
              <a:ext cx="43" cy="42"/>
              <a:chOff x="2845" y="2143"/>
              <a:chExt cx="43" cy="42"/>
            </a:xfrm>
          </p:grpSpPr>
          <p:pic>
            <p:nvPicPr>
              <p:cNvPr id="5256" name="Picture 3428"/>
              <p:cNvPicPr>
                <a:picLocks noChangeAspect="1" noChangeArrowheads="1"/>
              </p:cNvPicPr>
              <p:nvPr/>
            </p:nvPicPr>
            <p:blipFill>
              <a:blip r:embed="rId4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5" y="2143"/>
                <a:ext cx="43" cy="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57" name="Rectangle 3429"/>
              <p:cNvSpPr>
                <a:spLocks noChangeArrowheads="1"/>
              </p:cNvSpPr>
              <p:nvPr/>
            </p:nvSpPr>
            <p:spPr bwMode="auto">
              <a:xfrm>
                <a:off x="2846" y="2143"/>
                <a:ext cx="41" cy="42"/>
              </a:xfrm>
              <a:prstGeom prst="rect">
                <a:avLst/>
              </a:prstGeom>
              <a:noFill/>
              <a:ln w="6" cap="rnd">
                <a:solidFill>
                  <a:srgbClr val="3333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207" name="Group 3433"/>
            <p:cNvGrpSpPr>
              <a:grpSpLocks/>
            </p:cNvGrpSpPr>
            <p:nvPr/>
          </p:nvGrpSpPr>
          <p:grpSpPr bwMode="auto">
            <a:xfrm>
              <a:off x="2897" y="2143"/>
              <a:ext cx="42" cy="42"/>
              <a:chOff x="2897" y="2143"/>
              <a:chExt cx="42" cy="42"/>
            </a:xfrm>
          </p:grpSpPr>
          <p:pic>
            <p:nvPicPr>
              <p:cNvPr id="5254" name="Picture 3431"/>
              <p:cNvPicPr>
                <a:picLocks noChangeAspect="1" noChangeArrowheads="1"/>
              </p:cNvPicPr>
              <p:nvPr/>
            </p:nvPicPr>
            <p:blipFill>
              <a:blip r:embed="rId3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97" y="2143"/>
                <a:ext cx="42" cy="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55" name="Rectangle 3432"/>
              <p:cNvSpPr>
                <a:spLocks noChangeArrowheads="1"/>
              </p:cNvSpPr>
              <p:nvPr/>
            </p:nvSpPr>
            <p:spPr bwMode="auto">
              <a:xfrm>
                <a:off x="2897" y="2143"/>
                <a:ext cx="41" cy="42"/>
              </a:xfrm>
              <a:prstGeom prst="rect">
                <a:avLst/>
              </a:prstGeom>
              <a:noFill/>
              <a:ln w="6" cap="rnd">
                <a:solidFill>
                  <a:srgbClr val="3333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208" name="Group 3437"/>
            <p:cNvGrpSpPr>
              <a:grpSpLocks/>
            </p:cNvGrpSpPr>
            <p:nvPr/>
          </p:nvGrpSpPr>
          <p:grpSpPr bwMode="auto">
            <a:xfrm>
              <a:off x="447" y="2336"/>
              <a:ext cx="54" cy="55"/>
              <a:chOff x="447" y="2336"/>
              <a:chExt cx="54" cy="55"/>
            </a:xfrm>
          </p:grpSpPr>
          <p:pic>
            <p:nvPicPr>
              <p:cNvPr id="5251" name="Picture 3434"/>
              <p:cNvPicPr>
                <a:picLocks noChangeAspect="1" noChangeArrowheads="1"/>
              </p:cNvPicPr>
              <p:nvPr/>
            </p:nvPicPr>
            <p:blipFill>
              <a:blip r:embed="rId4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7" y="2336"/>
                <a:ext cx="54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52" name="Picture 3435"/>
              <p:cNvPicPr>
                <a:picLocks noChangeAspect="1" noChangeArrowheads="1"/>
              </p:cNvPicPr>
              <p:nvPr/>
            </p:nvPicPr>
            <p:blipFill>
              <a:blip r:embed="rId4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7" y="2336"/>
                <a:ext cx="54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53" name="Freeform 3436"/>
              <p:cNvSpPr>
                <a:spLocks/>
              </p:cNvSpPr>
              <p:nvPr/>
            </p:nvSpPr>
            <p:spPr bwMode="auto">
              <a:xfrm>
                <a:off x="447" y="2337"/>
                <a:ext cx="53" cy="53"/>
              </a:xfrm>
              <a:custGeom>
                <a:avLst/>
                <a:gdLst>
                  <a:gd name="T0" fmla="*/ 27 w 53"/>
                  <a:gd name="T1" fmla="*/ 0 h 53"/>
                  <a:gd name="T2" fmla="*/ 0 w 53"/>
                  <a:gd name="T3" fmla="*/ 27 h 53"/>
                  <a:gd name="T4" fmla="*/ 27 w 53"/>
                  <a:gd name="T5" fmla="*/ 53 h 53"/>
                  <a:gd name="T6" fmla="*/ 53 w 53"/>
                  <a:gd name="T7" fmla="*/ 27 h 53"/>
                  <a:gd name="T8" fmla="*/ 27 w 53"/>
                  <a:gd name="T9" fmla="*/ 0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53">
                    <a:moveTo>
                      <a:pt x="27" y="0"/>
                    </a:moveTo>
                    <a:lnTo>
                      <a:pt x="0" y="27"/>
                    </a:lnTo>
                    <a:lnTo>
                      <a:pt x="27" y="53"/>
                    </a:lnTo>
                    <a:lnTo>
                      <a:pt x="53" y="27"/>
                    </a:lnTo>
                    <a:lnTo>
                      <a:pt x="27" y="0"/>
                    </a:lnTo>
                    <a:close/>
                  </a:path>
                </a:pathLst>
              </a:custGeom>
              <a:noFill/>
              <a:ln w="6" cap="rnd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5209" name="Group 3441"/>
            <p:cNvGrpSpPr>
              <a:grpSpLocks/>
            </p:cNvGrpSpPr>
            <p:nvPr/>
          </p:nvGrpSpPr>
          <p:grpSpPr bwMode="auto">
            <a:xfrm>
              <a:off x="724" y="2181"/>
              <a:ext cx="55" cy="54"/>
              <a:chOff x="724" y="2181"/>
              <a:chExt cx="55" cy="54"/>
            </a:xfrm>
          </p:grpSpPr>
          <p:pic>
            <p:nvPicPr>
              <p:cNvPr id="5248" name="Picture 3438"/>
              <p:cNvPicPr>
                <a:picLocks noChangeAspect="1" noChangeArrowheads="1"/>
              </p:cNvPicPr>
              <p:nvPr/>
            </p:nvPicPr>
            <p:blipFill>
              <a:blip r:embed="rId4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4" y="2181"/>
                <a:ext cx="55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49" name="Picture 3439"/>
              <p:cNvPicPr>
                <a:picLocks noChangeAspect="1" noChangeArrowheads="1"/>
              </p:cNvPicPr>
              <p:nvPr/>
            </p:nvPicPr>
            <p:blipFill>
              <a:blip r:embed="rId4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4" y="2181"/>
                <a:ext cx="55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50" name="Freeform 3440"/>
              <p:cNvSpPr>
                <a:spLocks/>
              </p:cNvSpPr>
              <p:nvPr/>
            </p:nvSpPr>
            <p:spPr bwMode="auto">
              <a:xfrm>
                <a:off x="724" y="2181"/>
                <a:ext cx="53" cy="53"/>
              </a:xfrm>
              <a:custGeom>
                <a:avLst/>
                <a:gdLst>
                  <a:gd name="T0" fmla="*/ 27 w 53"/>
                  <a:gd name="T1" fmla="*/ 0 h 53"/>
                  <a:gd name="T2" fmla="*/ 0 w 53"/>
                  <a:gd name="T3" fmla="*/ 26 h 53"/>
                  <a:gd name="T4" fmla="*/ 27 w 53"/>
                  <a:gd name="T5" fmla="*/ 53 h 53"/>
                  <a:gd name="T6" fmla="*/ 53 w 53"/>
                  <a:gd name="T7" fmla="*/ 26 h 53"/>
                  <a:gd name="T8" fmla="*/ 27 w 53"/>
                  <a:gd name="T9" fmla="*/ 0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53">
                    <a:moveTo>
                      <a:pt x="27" y="0"/>
                    </a:moveTo>
                    <a:lnTo>
                      <a:pt x="0" y="26"/>
                    </a:lnTo>
                    <a:lnTo>
                      <a:pt x="27" y="53"/>
                    </a:lnTo>
                    <a:lnTo>
                      <a:pt x="53" y="26"/>
                    </a:lnTo>
                    <a:lnTo>
                      <a:pt x="27" y="0"/>
                    </a:lnTo>
                    <a:close/>
                  </a:path>
                </a:pathLst>
              </a:custGeom>
              <a:noFill/>
              <a:ln w="6" cap="rnd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5210" name="Group 3445"/>
            <p:cNvGrpSpPr>
              <a:grpSpLocks/>
            </p:cNvGrpSpPr>
            <p:nvPr/>
          </p:nvGrpSpPr>
          <p:grpSpPr bwMode="auto">
            <a:xfrm>
              <a:off x="1180" y="2123"/>
              <a:ext cx="54" cy="54"/>
              <a:chOff x="1180" y="2123"/>
              <a:chExt cx="54" cy="54"/>
            </a:xfrm>
          </p:grpSpPr>
          <p:pic>
            <p:nvPicPr>
              <p:cNvPr id="5245" name="Picture 3442"/>
              <p:cNvPicPr>
                <a:picLocks noChangeAspect="1" noChangeArrowheads="1"/>
              </p:cNvPicPr>
              <p:nvPr/>
            </p:nvPicPr>
            <p:blipFill>
              <a:blip r:embed="rId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" y="2123"/>
                <a:ext cx="54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46" name="Picture 3443"/>
              <p:cNvPicPr>
                <a:picLocks noChangeAspect="1" noChangeArrowheads="1"/>
              </p:cNvPicPr>
              <p:nvPr/>
            </p:nvPicPr>
            <p:blipFill>
              <a:blip r:embed="rId4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" y="2123"/>
                <a:ext cx="54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47" name="Freeform 3444"/>
              <p:cNvSpPr>
                <a:spLocks/>
              </p:cNvSpPr>
              <p:nvPr/>
            </p:nvSpPr>
            <p:spPr bwMode="auto">
              <a:xfrm>
                <a:off x="1180" y="2123"/>
                <a:ext cx="53" cy="53"/>
              </a:xfrm>
              <a:custGeom>
                <a:avLst/>
                <a:gdLst>
                  <a:gd name="T0" fmla="*/ 27 w 53"/>
                  <a:gd name="T1" fmla="*/ 0 h 53"/>
                  <a:gd name="T2" fmla="*/ 0 w 53"/>
                  <a:gd name="T3" fmla="*/ 27 h 53"/>
                  <a:gd name="T4" fmla="*/ 27 w 53"/>
                  <a:gd name="T5" fmla="*/ 53 h 53"/>
                  <a:gd name="T6" fmla="*/ 53 w 53"/>
                  <a:gd name="T7" fmla="*/ 27 h 53"/>
                  <a:gd name="T8" fmla="*/ 27 w 53"/>
                  <a:gd name="T9" fmla="*/ 0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53">
                    <a:moveTo>
                      <a:pt x="27" y="0"/>
                    </a:moveTo>
                    <a:lnTo>
                      <a:pt x="0" y="27"/>
                    </a:lnTo>
                    <a:lnTo>
                      <a:pt x="27" y="53"/>
                    </a:lnTo>
                    <a:lnTo>
                      <a:pt x="53" y="27"/>
                    </a:lnTo>
                    <a:lnTo>
                      <a:pt x="27" y="0"/>
                    </a:lnTo>
                    <a:close/>
                  </a:path>
                </a:pathLst>
              </a:custGeom>
              <a:noFill/>
              <a:ln w="6" cap="rnd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5211" name="Rectangle 3446"/>
            <p:cNvSpPr>
              <a:spLocks noChangeArrowheads="1"/>
            </p:cNvSpPr>
            <p:nvPr/>
          </p:nvSpPr>
          <p:spPr bwMode="auto">
            <a:xfrm>
              <a:off x="1551" y="2934"/>
              <a:ext cx="26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</a:rPr>
                <a:t>2</a:t>
              </a:r>
              <a:r>
                <a:rPr lang="ru-RU" sz="1000" b="0">
                  <a:solidFill>
                    <a:srgbClr val="000000"/>
                  </a:solidFill>
                  <a:sym typeface="Symbol" pitchFamily="18" charset="2"/>
                </a:rPr>
                <a:t></a:t>
              </a:r>
              <a:r>
                <a:rPr lang="ru-RU" sz="1000" b="0">
                  <a:solidFill>
                    <a:srgbClr val="000000"/>
                  </a:solidFill>
                </a:rPr>
                <a:t>, </a:t>
              </a:r>
              <a:r>
                <a:rPr lang="en-US" sz="1000" b="0">
                  <a:solidFill>
                    <a:srgbClr val="000000"/>
                  </a:solidFill>
                </a:rPr>
                <a:t>deg</a:t>
              </a:r>
              <a:endParaRPr lang="ru-RU"/>
            </a:p>
          </p:txBody>
        </p:sp>
        <p:sp>
          <p:nvSpPr>
            <p:cNvPr id="5212" name="Rectangle 3447"/>
            <p:cNvSpPr>
              <a:spLocks noChangeArrowheads="1"/>
            </p:cNvSpPr>
            <p:nvPr/>
          </p:nvSpPr>
          <p:spPr bwMode="auto">
            <a:xfrm>
              <a:off x="1851" y="2934"/>
              <a:ext cx="6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</a:rPr>
                <a:t> </a:t>
              </a:r>
              <a:endParaRPr lang="ru-RU"/>
            </a:p>
          </p:txBody>
        </p:sp>
        <p:grpSp>
          <p:nvGrpSpPr>
            <p:cNvPr id="5213" name="Group 3450"/>
            <p:cNvGrpSpPr>
              <a:grpSpLocks/>
            </p:cNvGrpSpPr>
            <p:nvPr/>
          </p:nvGrpSpPr>
          <p:grpSpPr bwMode="auto">
            <a:xfrm>
              <a:off x="2248" y="1388"/>
              <a:ext cx="43" cy="42"/>
              <a:chOff x="2248" y="1388"/>
              <a:chExt cx="43" cy="42"/>
            </a:xfrm>
          </p:grpSpPr>
          <p:pic>
            <p:nvPicPr>
              <p:cNvPr id="5243" name="Picture 3448"/>
              <p:cNvPicPr>
                <a:picLocks noChangeAspect="1" noChangeArrowheads="1"/>
              </p:cNvPicPr>
              <p:nvPr/>
            </p:nvPicPr>
            <p:blipFill>
              <a:blip r:embed="rId5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8" y="1388"/>
                <a:ext cx="43" cy="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44" name="Rectangle 3449"/>
              <p:cNvSpPr>
                <a:spLocks noChangeArrowheads="1"/>
              </p:cNvSpPr>
              <p:nvPr/>
            </p:nvSpPr>
            <p:spPr bwMode="auto">
              <a:xfrm>
                <a:off x="2248" y="1388"/>
                <a:ext cx="42" cy="42"/>
              </a:xfrm>
              <a:prstGeom prst="rect">
                <a:avLst/>
              </a:prstGeom>
              <a:noFill/>
              <a:ln w="6" cap="rnd">
                <a:solidFill>
                  <a:srgbClr val="3333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214" name="Group 3454"/>
            <p:cNvGrpSpPr>
              <a:grpSpLocks/>
            </p:cNvGrpSpPr>
            <p:nvPr/>
          </p:nvGrpSpPr>
          <p:grpSpPr bwMode="auto">
            <a:xfrm>
              <a:off x="2248" y="1246"/>
              <a:ext cx="54" cy="54"/>
              <a:chOff x="2248" y="1246"/>
              <a:chExt cx="54" cy="54"/>
            </a:xfrm>
          </p:grpSpPr>
          <p:pic>
            <p:nvPicPr>
              <p:cNvPr id="5240" name="Picture 3451"/>
              <p:cNvPicPr>
                <a:picLocks noChangeAspect="1" noChangeArrowheads="1"/>
              </p:cNvPicPr>
              <p:nvPr/>
            </p:nvPicPr>
            <p:blipFill>
              <a:blip r:embed="rId5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8" y="1246"/>
                <a:ext cx="54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41" name="Picture 3452"/>
              <p:cNvPicPr>
                <a:picLocks noChangeAspect="1" noChangeArrowheads="1"/>
              </p:cNvPicPr>
              <p:nvPr/>
            </p:nvPicPr>
            <p:blipFill>
              <a:blip r:embed="rId5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8" y="1246"/>
                <a:ext cx="54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42" name="Oval 3453"/>
              <p:cNvSpPr>
                <a:spLocks noChangeArrowheads="1"/>
              </p:cNvSpPr>
              <p:nvPr/>
            </p:nvSpPr>
            <p:spPr bwMode="auto">
              <a:xfrm>
                <a:off x="2248" y="1247"/>
                <a:ext cx="53" cy="52"/>
              </a:xfrm>
              <a:prstGeom prst="ellipse">
                <a:avLst/>
              </a:prstGeom>
              <a:noFill/>
              <a:ln w="6" cap="rnd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215" name="Group 3458"/>
            <p:cNvGrpSpPr>
              <a:grpSpLocks/>
            </p:cNvGrpSpPr>
            <p:nvPr/>
          </p:nvGrpSpPr>
          <p:grpSpPr bwMode="auto">
            <a:xfrm>
              <a:off x="2248" y="1519"/>
              <a:ext cx="54" cy="54"/>
              <a:chOff x="2248" y="1519"/>
              <a:chExt cx="54" cy="54"/>
            </a:xfrm>
          </p:grpSpPr>
          <p:pic>
            <p:nvPicPr>
              <p:cNvPr id="5237" name="Picture 3455"/>
              <p:cNvPicPr>
                <a:picLocks noChangeAspect="1" noChangeArrowheads="1"/>
              </p:cNvPicPr>
              <p:nvPr/>
            </p:nvPicPr>
            <p:blipFill>
              <a:blip r:embed="rId5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8" y="1519"/>
                <a:ext cx="54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38" name="Picture 3456"/>
              <p:cNvPicPr>
                <a:picLocks noChangeAspect="1" noChangeArrowheads="1"/>
              </p:cNvPicPr>
              <p:nvPr/>
            </p:nvPicPr>
            <p:blipFill>
              <a:blip r:embed="rId5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8" y="1519"/>
                <a:ext cx="54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39" name="Freeform 3457"/>
              <p:cNvSpPr>
                <a:spLocks/>
              </p:cNvSpPr>
              <p:nvPr/>
            </p:nvSpPr>
            <p:spPr bwMode="auto">
              <a:xfrm>
                <a:off x="2248" y="1519"/>
                <a:ext cx="53" cy="53"/>
              </a:xfrm>
              <a:custGeom>
                <a:avLst/>
                <a:gdLst>
                  <a:gd name="T0" fmla="*/ 26 w 53"/>
                  <a:gd name="T1" fmla="*/ 0 h 53"/>
                  <a:gd name="T2" fmla="*/ 0 w 53"/>
                  <a:gd name="T3" fmla="*/ 26 h 53"/>
                  <a:gd name="T4" fmla="*/ 26 w 53"/>
                  <a:gd name="T5" fmla="*/ 53 h 53"/>
                  <a:gd name="T6" fmla="*/ 53 w 53"/>
                  <a:gd name="T7" fmla="*/ 26 h 53"/>
                  <a:gd name="T8" fmla="*/ 26 w 53"/>
                  <a:gd name="T9" fmla="*/ 0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53">
                    <a:moveTo>
                      <a:pt x="26" y="0"/>
                    </a:moveTo>
                    <a:lnTo>
                      <a:pt x="0" y="26"/>
                    </a:lnTo>
                    <a:lnTo>
                      <a:pt x="26" y="53"/>
                    </a:lnTo>
                    <a:lnTo>
                      <a:pt x="53" y="26"/>
                    </a:lnTo>
                    <a:lnTo>
                      <a:pt x="26" y="0"/>
                    </a:lnTo>
                    <a:close/>
                  </a:path>
                </a:pathLst>
              </a:custGeom>
              <a:noFill/>
              <a:ln w="6" cap="rnd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5216" name="Rectangle 3459"/>
            <p:cNvSpPr>
              <a:spLocks noChangeArrowheads="1"/>
            </p:cNvSpPr>
            <p:nvPr/>
          </p:nvSpPr>
          <p:spPr bwMode="auto">
            <a:xfrm>
              <a:off x="2331" y="1487"/>
              <a:ext cx="7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</a:rPr>
                <a:t>-</a:t>
              </a:r>
              <a:endParaRPr lang="ru-RU"/>
            </a:p>
          </p:txBody>
        </p:sp>
        <p:sp>
          <p:nvSpPr>
            <p:cNvPr id="5217" name="Rectangle 3460"/>
            <p:cNvSpPr>
              <a:spLocks noChangeArrowheads="1"/>
            </p:cNvSpPr>
            <p:nvPr/>
          </p:nvSpPr>
          <p:spPr bwMode="auto">
            <a:xfrm>
              <a:off x="2356" y="1487"/>
              <a:ext cx="6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</a:rPr>
                <a:t> </a:t>
              </a:r>
              <a:endParaRPr lang="ru-RU"/>
            </a:p>
          </p:txBody>
        </p:sp>
        <p:sp>
          <p:nvSpPr>
            <p:cNvPr id="5218" name="Rectangle 3461"/>
            <p:cNvSpPr>
              <a:spLocks noChangeArrowheads="1"/>
            </p:cNvSpPr>
            <p:nvPr/>
          </p:nvSpPr>
          <p:spPr bwMode="auto">
            <a:xfrm>
              <a:off x="2374" y="1487"/>
              <a:ext cx="16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</a:rPr>
                <a:t>SiO</a:t>
              </a:r>
              <a:endParaRPr lang="ru-RU"/>
            </a:p>
          </p:txBody>
        </p:sp>
        <p:sp>
          <p:nvSpPr>
            <p:cNvPr id="5219" name="Rectangle 3462"/>
            <p:cNvSpPr>
              <a:spLocks noChangeArrowheads="1"/>
            </p:cNvSpPr>
            <p:nvPr/>
          </p:nvSpPr>
          <p:spPr bwMode="auto">
            <a:xfrm>
              <a:off x="2484" y="1529"/>
              <a:ext cx="57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 b="0">
                  <a:solidFill>
                    <a:srgbClr val="000000"/>
                  </a:solidFill>
                </a:rPr>
                <a:t>2</a:t>
              </a:r>
              <a:endParaRPr lang="ru-RU"/>
            </a:p>
          </p:txBody>
        </p:sp>
        <p:sp>
          <p:nvSpPr>
            <p:cNvPr id="5220" name="Rectangle 3463"/>
            <p:cNvSpPr>
              <a:spLocks noChangeArrowheads="1"/>
            </p:cNvSpPr>
            <p:nvPr/>
          </p:nvSpPr>
          <p:spPr bwMode="auto">
            <a:xfrm>
              <a:off x="2510" y="1487"/>
              <a:ext cx="6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</a:rPr>
                <a:t> </a:t>
              </a:r>
              <a:endParaRPr lang="ru-RU"/>
            </a:p>
          </p:txBody>
        </p:sp>
        <p:sp>
          <p:nvSpPr>
            <p:cNvPr id="5221" name="Rectangle 3464"/>
            <p:cNvSpPr>
              <a:spLocks noChangeArrowheads="1"/>
            </p:cNvSpPr>
            <p:nvPr/>
          </p:nvSpPr>
          <p:spPr bwMode="auto">
            <a:xfrm>
              <a:off x="2529" y="1487"/>
              <a:ext cx="2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</a:rPr>
                <a:t>(</a:t>
              </a:r>
              <a:r>
                <a:rPr lang="en-US" sz="1000" b="0">
                  <a:solidFill>
                    <a:srgbClr val="000000"/>
                  </a:solidFill>
                </a:rPr>
                <a:t>Quarz</a:t>
              </a:r>
              <a:r>
                <a:rPr lang="ru-RU" sz="1000" b="0">
                  <a:solidFill>
                    <a:srgbClr val="000000"/>
                  </a:solidFill>
                </a:rPr>
                <a:t>)</a:t>
              </a:r>
              <a:endParaRPr lang="ru-RU"/>
            </a:p>
          </p:txBody>
        </p:sp>
        <p:sp>
          <p:nvSpPr>
            <p:cNvPr id="5222" name="Rectangle 3465"/>
            <p:cNvSpPr>
              <a:spLocks noChangeArrowheads="1"/>
            </p:cNvSpPr>
            <p:nvPr/>
          </p:nvSpPr>
          <p:spPr bwMode="auto">
            <a:xfrm>
              <a:off x="2781" y="1487"/>
              <a:ext cx="6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</a:rPr>
                <a:t> </a:t>
              </a:r>
              <a:endParaRPr lang="ru-RU"/>
            </a:p>
          </p:txBody>
        </p:sp>
        <p:sp>
          <p:nvSpPr>
            <p:cNvPr id="5223" name="Rectangle 3466"/>
            <p:cNvSpPr>
              <a:spLocks noChangeArrowheads="1"/>
            </p:cNvSpPr>
            <p:nvPr/>
          </p:nvSpPr>
          <p:spPr bwMode="auto">
            <a:xfrm>
              <a:off x="2331" y="1348"/>
              <a:ext cx="7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</a:rPr>
                <a:t>-</a:t>
              </a:r>
              <a:endParaRPr lang="ru-RU"/>
            </a:p>
          </p:txBody>
        </p:sp>
        <p:sp>
          <p:nvSpPr>
            <p:cNvPr id="5224" name="Rectangle 3467"/>
            <p:cNvSpPr>
              <a:spLocks noChangeArrowheads="1"/>
            </p:cNvSpPr>
            <p:nvPr/>
          </p:nvSpPr>
          <p:spPr bwMode="auto">
            <a:xfrm>
              <a:off x="2356" y="1348"/>
              <a:ext cx="6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</a:rPr>
                <a:t> </a:t>
              </a:r>
              <a:endParaRPr lang="ru-RU"/>
            </a:p>
          </p:txBody>
        </p:sp>
        <p:sp>
          <p:nvSpPr>
            <p:cNvPr id="5225" name="Rectangle 3468"/>
            <p:cNvSpPr>
              <a:spLocks noChangeArrowheads="1"/>
            </p:cNvSpPr>
            <p:nvPr/>
          </p:nvSpPr>
          <p:spPr bwMode="auto">
            <a:xfrm>
              <a:off x="2374" y="1348"/>
              <a:ext cx="16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</a:rPr>
                <a:t>SiO</a:t>
              </a:r>
              <a:endParaRPr lang="ru-RU"/>
            </a:p>
          </p:txBody>
        </p:sp>
        <p:sp>
          <p:nvSpPr>
            <p:cNvPr id="5226" name="Rectangle 3469"/>
            <p:cNvSpPr>
              <a:spLocks noChangeArrowheads="1"/>
            </p:cNvSpPr>
            <p:nvPr/>
          </p:nvSpPr>
          <p:spPr bwMode="auto">
            <a:xfrm>
              <a:off x="2484" y="1389"/>
              <a:ext cx="57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 b="0">
                  <a:solidFill>
                    <a:srgbClr val="000000"/>
                  </a:solidFill>
                </a:rPr>
                <a:t>2</a:t>
              </a:r>
              <a:endParaRPr lang="ru-RU"/>
            </a:p>
          </p:txBody>
        </p:sp>
        <p:sp>
          <p:nvSpPr>
            <p:cNvPr id="5227" name="Rectangle 3470"/>
            <p:cNvSpPr>
              <a:spLocks noChangeArrowheads="1"/>
            </p:cNvSpPr>
            <p:nvPr/>
          </p:nvSpPr>
          <p:spPr bwMode="auto">
            <a:xfrm>
              <a:off x="2510" y="1348"/>
              <a:ext cx="6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</a:rPr>
                <a:t> </a:t>
              </a:r>
              <a:endParaRPr lang="ru-RU"/>
            </a:p>
          </p:txBody>
        </p:sp>
        <p:sp>
          <p:nvSpPr>
            <p:cNvPr id="5228" name="Rectangle 3472"/>
            <p:cNvSpPr>
              <a:spLocks noChangeArrowheads="1"/>
            </p:cNvSpPr>
            <p:nvPr/>
          </p:nvSpPr>
          <p:spPr bwMode="auto">
            <a:xfrm>
              <a:off x="2554" y="1348"/>
              <a:ext cx="42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</a:rPr>
                <a:t>(Cristobalite)</a:t>
              </a:r>
              <a:endParaRPr lang="ru-RU"/>
            </a:p>
          </p:txBody>
        </p:sp>
        <p:sp>
          <p:nvSpPr>
            <p:cNvPr id="5229" name="Rectangle 3475"/>
            <p:cNvSpPr>
              <a:spLocks noChangeArrowheads="1"/>
            </p:cNvSpPr>
            <p:nvPr/>
          </p:nvSpPr>
          <p:spPr bwMode="auto">
            <a:xfrm>
              <a:off x="2331" y="1205"/>
              <a:ext cx="7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</a:rPr>
                <a:t>-</a:t>
              </a:r>
              <a:endParaRPr lang="ru-RU"/>
            </a:p>
          </p:txBody>
        </p:sp>
        <p:sp>
          <p:nvSpPr>
            <p:cNvPr id="5230" name="Rectangle 3476"/>
            <p:cNvSpPr>
              <a:spLocks noChangeArrowheads="1"/>
            </p:cNvSpPr>
            <p:nvPr/>
          </p:nvSpPr>
          <p:spPr bwMode="auto">
            <a:xfrm>
              <a:off x="2356" y="1205"/>
              <a:ext cx="6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</a:rPr>
                <a:t> </a:t>
              </a:r>
              <a:endParaRPr lang="ru-RU"/>
            </a:p>
          </p:txBody>
        </p:sp>
        <p:sp>
          <p:nvSpPr>
            <p:cNvPr id="5231" name="Rectangle 3477"/>
            <p:cNvSpPr>
              <a:spLocks noChangeArrowheads="1"/>
            </p:cNvSpPr>
            <p:nvPr/>
          </p:nvSpPr>
          <p:spPr bwMode="auto">
            <a:xfrm>
              <a:off x="2374" y="1205"/>
              <a:ext cx="130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</a:rPr>
                <a:t>Fe</a:t>
              </a:r>
              <a:endParaRPr lang="ru-RU"/>
            </a:p>
          </p:txBody>
        </p:sp>
        <p:sp>
          <p:nvSpPr>
            <p:cNvPr id="5232" name="Rectangle 3478"/>
            <p:cNvSpPr>
              <a:spLocks noChangeArrowheads="1"/>
            </p:cNvSpPr>
            <p:nvPr/>
          </p:nvSpPr>
          <p:spPr bwMode="auto">
            <a:xfrm>
              <a:off x="2452" y="1247"/>
              <a:ext cx="57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 b="0">
                  <a:solidFill>
                    <a:srgbClr val="000000"/>
                  </a:solidFill>
                </a:rPr>
                <a:t>2</a:t>
              </a:r>
              <a:endParaRPr lang="ru-RU"/>
            </a:p>
          </p:txBody>
        </p:sp>
        <p:sp>
          <p:nvSpPr>
            <p:cNvPr id="5233" name="Rectangle 3479"/>
            <p:cNvSpPr>
              <a:spLocks noChangeArrowheads="1"/>
            </p:cNvSpPr>
            <p:nvPr/>
          </p:nvSpPr>
          <p:spPr bwMode="auto">
            <a:xfrm>
              <a:off x="2478" y="1205"/>
              <a:ext cx="10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</a:rPr>
                <a:t>O</a:t>
              </a:r>
              <a:endParaRPr lang="ru-RU"/>
            </a:p>
          </p:txBody>
        </p:sp>
        <p:sp>
          <p:nvSpPr>
            <p:cNvPr id="5234" name="Rectangle 3480"/>
            <p:cNvSpPr>
              <a:spLocks noChangeArrowheads="1"/>
            </p:cNvSpPr>
            <p:nvPr/>
          </p:nvSpPr>
          <p:spPr bwMode="auto">
            <a:xfrm>
              <a:off x="2532" y="1247"/>
              <a:ext cx="57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 b="0">
                  <a:solidFill>
                    <a:srgbClr val="000000"/>
                  </a:solidFill>
                </a:rPr>
                <a:t>3</a:t>
              </a:r>
              <a:endParaRPr lang="ru-RU"/>
            </a:p>
          </p:txBody>
        </p:sp>
        <p:sp>
          <p:nvSpPr>
            <p:cNvPr id="5235" name="Rectangle 3483"/>
            <p:cNvSpPr>
              <a:spLocks noChangeArrowheads="1"/>
            </p:cNvSpPr>
            <p:nvPr/>
          </p:nvSpPr>
          <p:spPr bwMode="auto">
            <a:xfrm>
              <a:off x="2602" y="1211"/>
              <a:ext cx="35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</a:rPr>
                <a:t>(Hematite)</a:t>
              </a:r>
              <a:endParaRPr lang="ru-RU"/>
            </a:p>
          </p:txBody>
        </p:sp>
        <p:sp>
          <p:nvSpPr>
            <p:cNvPr id="5236" name="Rectangle 3485"/>
            <p:cNvSpPr>
              <a:spLocks noChangeArrowheads="1"/>
            </p:cNvSpPr>
            <p:nvPr/>
          </p:nvSpPr>
          <p:spPr bwMode="auto">
            <a:xfrm>
              <a:off x="2896" y="1205"/>
              <a:ext cx="6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</a:rPr>
                <a:t> </a:t>
              </a:r>
              <a:endParaRPr lang="ru-RU"/>
            </a:p>
          </p:txBody>
        </p:sp>
      </p:grpSp>
      <p:sp>
        <p:nvSpPr>
          <p:cNvPr id="5142" name="Прямоугольник 66999"/>
          <p:cNvSpPr>
            <a:spLocks noChangeArrowheads="1"/>
          </p:cNvSpPr>
          <p:nvPr/>
        </p:nvSpPr>
        <p:spPr bwMode="auto">
          <a:xfrm>
            <a:off x="422275" y="4897438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/>
              <a:t>Annealing at </a:t>
            </a:r>
            <a:r>
              <a:rPr lang="ru-RU" sz="1400"/>
              <a:t>T=1300 </a:t>
            </a:r>
            <a:r>
              <a:rPr lang="ru-RU" sz="1400">
                <a:sym typeface="Symbol" pitchFamily="18" charset="2"/>
              </a:rPr>
              <a:t></a:t>
            </a:r>
            <a:r>
              <a:rPr lang="ru-RU" sz="1400"/>
              <a:t>C </a:t>
            </a:r>
            <a:r>
              <a:rPr lang="en-US" sz="1400"/>
              <a:t>in air (8 h)</a:t>
            </a:r>
            <a:endParaRPr lang="ru-RU" sz="140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68288" y="0"/>
            <a:ext cx="86296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anchor="ctr"/>
          <a:lstStyle/>
          <a:p>
            <a:pPr algn="ctr" defTabSz="762000" eaLnBrk="1" hangingPunct="1">
              <a:lnSpc>
                <a:spcPct val="80000"/>
              </a:lnSpc>
            </a:pPr>
            <a:r>
              <a:rPr lang="en-US" sz="3200">
                <a:solidFill>
                  <a:srgbClr val="000099"/>
                </a:solidFill>
              </a:rPr>
              <a:t>HTM investigations</a:t>
            </a:r>
            <a:endParaRPr lang="ru-RU" sz="3200">
              <a:solidFill>
                <a:srgbClr val="000099"/>
              </a:solidFill>
            </a:endParaRPr>
          </a:p>
        </p:txBody>
      </p:sp>
      <p:sp>
        <p:nvSpPr>
          <p:cNvPr id="9219" name="Номер слайда 2"/>
          <p:cNvSpPr txBox="1">
            <a:spLocks noGrp="1"/>
          </p:cNvSpPr>
          <p:nvPr/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383C562C-1AB8-468A-86A2-72E1A4B7A549}" type="slidenum">
              <a:rPr lang="en-GB" sz="1400">
                <a:solidFill>
                  <a:schemeClr val="tx2"/>
                </a:solidFill>
              </a:rPr>
              <a:pPr eaLnBrk="1" hangingPunct="1"/>
              <a:t>5</a:t>
            </a:fld>
            <a:endParaRPr lang="en-GB" sz="1400">
              <a:solidFill>
                <a:schemeClr val="tx2"/>
              </a:solidFill>
            </a:endParaRPr>
          </a:p>
        </p:txBody>
      </p:sp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9221" name="Picture 89" descr="Untitled-1"/>
          <p:cNvPicPr>
            <a:picLocks noChangeAspect="1" noChangeArrowheads="1"/>
          </p:cNvPicPr>
          <p:nvPr/>
        </p:nvPicPr>
        <p:blipFill>
          <a:blip r:embed="rId5">
            <a:lum bright="-30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487488"/>
            <a:ext cx="2141538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90" descr="Untitled-1"/>
          <p:cNvPicPr>
            <a:picLocks noChangeAspect="1" noChangeArrowheads="1"/>
          </p:cNvPicPr>
          <p:nvPr/>
        </p:nvPicPr>
        <p:blipFill>
          <a:blip r:embed="rId6" cstate="print">
            <a:lum bright="-30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75" y="1487488"/>
            <a:ext cx="2133600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Oval 91"/>
          <p:cNvSpPr>
            <a:spLocks noChangeArrowheads="1"/>
          </p:cNvSpPr>
          <p:nvPr/>
        </p:nvSpPr>
        <p:spPr bwMode="auto">
          <a:xfrm>
            <a:off x="3868738" y="2784475"/>
            <a:ext cx="252412" cy="252413"/>
          </a:xfrm>
          <a:prstGeom prst="ellipse">
            <a:avLst/>
          </a:prstGeom>
          <a:noFill/>
          <a:ln w="19050" algn="ctr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4" name="Oval 92"/>
          <p:cNvSpPr>
            <a:spLocks noChangeArrowheads="1"/>
          </p:cNvSpPr>
          <p:nvPr/>
        </p:nvSpPr>
        <p:spPr bwMode="auto">
          <a:xfrm>
            <a:off x="3306763" y="2755900"/>
            <a:ext cx="252412" cy="252413"/>
          </a:xfrm>
          <a:prstGeom prst="ellipse">
            <a:avLst/>
          </a:prstGeom>
          <a:noFill/>
          <a:ln w="19050" algn="ctr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5" name="Text Box 93"/>
          <p:cNvSpPr txBox="1">
            <a:spLocks noChangeAspect="1" noChangeArrowheads="1"/>
          </p:cNvSpPr>
          <p:nvPr/>
        </p:nvSpPr>
        <p:spPr bwMode="auto">
          <a:xfrm>
            <a:off x="1039813" y="3090863"/>
            <a:ext cx="122872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400"/>
              <a:t>14</a:t>
            </a:r>
            <a:r>
              <a:rPr lang="ru-RU" sz="1400"/>
              <a:t>00 </a:t>
            </a:r>
            <a:r>
              <a:rPr lang="ru-RU" sz="1400">
                <a:sym typeface="Symbol" pitchFamily="18" charset="2"/>
              </a:rPr>
              <a:t></a:t>
            </a:r>
            <a:r>
              <a:rPr lang="ru-RU" sz="1400"/>
              <a:t>С</a:t>
            </a:r>
          </a:p>
        </p:txBody>
      </p:sp>
      <p:sp>
        <p:nvSpPr>
          <p:cNvPr id="9226" name="Text Box 94"/>
          <p:cNvSpPr txBox="1">
            <a:spLocks noChangeAspect="1" noChangeArrowheads="1"/>
          </p:cNvSpPr>
          <p:nvPr/>
        </p:nvSpPr>
        <p:spPr bwMode="auto">
          <a:xfrm>
            <a:off x="2835275" y="3090863"/>
            <a:ext cx="21336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400"/>
              <a:t>1435 </a:t>
            </a:r>
            <a:r>
              <a:rPr lang="ru-RU" sz="1400">
                <a:sym typeface="Symbol" pitchFamily="18" charset="2"/>
              </a:rPr>
              <a:t></a:t>
            </a:r>
            <a:r>
              <a:rPr lang="ru-RU" sz="1400"/>
              <a:t>С</a:t>
            </a:r>
            <a:r>
              <a:rPr lang="en-US" sz="1400"/>
              <a:t> </a:t>
            </a:r>
            <a:r>
              <a:rPr lang="ru-RU" sz="1400"/>
              <a:t>–</a:t>
            </a:r>
            <a:r>
              <a:rPr lang="en-US" sz="1400"/>
              <a:t> start of sample motion</a:t>
            </a:r>
            <a:endParaRPr lang="ru-RU" sz="1400"/>
          </a:p>
        </p:txBody>
      </p:sp>
      <p:pic>
        <p:nvPicPr>
          <p:cNvPr id="9227" name="Picture 95" descr="Untitled-1"/>
          <p:cNvPicPr>
            <a:picLocks noChangeAspect="1" noChangeArrowheads="1"/>
          </p:cNvPicPr>
          <p:nvPr/>
        </p:nvPicPr>
        <p:blipFill>
          <a:blip r:embed="rId7" cstate="print">
            <a:lum bright="-30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503613"/>
            <a:ext cx="2133600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Text Box 96"/>
          <p:cNvSpPr txBox="1">
            <a:spLocks noChangeAspect="1" noChangeArrowheads="1"/>
          </p:cNvSpPr>
          <p:nvPr/>
        </p:nvSpPr>
        <p:spPr bwMode="auto">
          <a:xfrm>
            <a:off x="612775" y="5100638"/>
            <a:ext cx="2133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400"/>
              <a:t>1</a:t>
            </a:r>
            <a:r>
              <a:rPr lang="ru-RU" sz="1400"/>
              <a:t>550 </a:t>
            </a:r>
            <a:r>
              <a:rPr lang="ru-RU" sz="1400">
                <a:sym typeface="Symbol" pitchFamily="18" charset="2"/>
              </a:rPr>
              <a:t></a:t>
            </a:r>
            <a:r>
              <a:rPr lang="ru-RU" sz="1400"/>
              <a:t>С – </a:t>
            </a:r>
            <a:r>
              <a:rPr lang="en-US" sz="1400"/>
              <a:t>start of sample melting</a:t>
            </a:r>
            <a:endParaRPr lang="ru-RU" sz="1400"/>
          </a:p>
        </p:txBody>
      </p:sp>
      <p:sp>
        <p:nvSpPr>
          <p:cNvPr id="9229" name="Oval 97"/>
          <p:cNvSpPr>
            <a:spLocks noChangeArrowheads="1"/>
          </p:cNvSpPr>
          <p:nvPr/>
        </p:nvSpPr>
        <p:spPr bwMode="auto">
          <a:xfrm>
            <a:off x="2016125" y="3503613"/>
            <a:ext cx="360363" cy="360362"/>
          </a:xfrm>
          <a:prstGeom prst="ellipse">
            <a:avLst/>
          </a:prstGeom>
          <a:noFill/>
          <a:ln w="19050" algn="ctr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0" name="Oval 98"/>
          <p:cNvSpPr>
            <a:spLocks noChangeArrowheads="1"/>
          </p:cNvSpPr>
          <p:nvPr/>
        </p:nvSpPr>
        <p:spPr bwMode="auto">
          <a:xfrm>
            <a:off x="912813" y="4619625"/>
            <a:ext cx="252412" cy="252413"/>
          </a:xfrm>
          <a:prstGeom prst="ellipse">
            <a:avLst/>
          </a:prstGeom>
          <a:noFill/>
          <a:ln w="19050" algn="ctr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1" name="Oval 99"/>
          <p:cNvSpPr>
            <a:spLocks noChangeArrowheads="1"/>
          </p:cNvSpPr>
          <p:nvPr/>
        </p:nvSpPr>
        <p:spPr bwMode="auto">
          <a:xfrm>
            <a:off x="1368425" y="4848225"/>
            <a:ext cx="252413" cy="252413"/>
          </a:xfrm>
          <a:prstGeom prst="ellipse">
            <a:avLst/>
          </a:prstGeom>
          <a:noFill/>
          <a:ln w="19050" algn="ctr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2" name="Oval 100"/>
          <p:cNvSpPr>
            <a:spLocks noChangeArrowheads="1"/>
          </p:cNvSpPr>
          <p:nvPr/>
        </p:nvSpPr>
        <p:spPr bwMode="auto">
          <a:xfrm>
            <a:off x="704850" y="4187825"/>
            <a:ext cx="252413" cy="252413"/>
          </a:xfrm>
          <a:prstGeom prst="ellipse">
            <a:avLst/>
          </a:prstGeom>
          <a:noFill/>
          <a:ln w="19050" algn="ctr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9233" name="Picture 101" descr="Untitled-1"/>
          <p:cNvPicPr>
            <a:picLocks noChangeAspect="1" noChangeArrowheads="1"/>
          </p:cNvPicPr>
          <p:nvPr/>
        </p:nvPicPr>
        <p:blipFill>
          <a:blip r:embed="rId8" cstate="print">
            <a:lum bright="-30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75" y="3503613"/>
            <a:ext cx="215582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4" name="Text Box 102"/>
          <p:cNvSpPr txBox="1">
            <a:spLocks noChangeAspect="1" noChangeArrowheads="1"/>
          </p:cNvSpPr>
          <p:nvPr/>
        </p:nvSpPr>
        <p:spPr bwMode="auto">
          <a:xfrm>
            <a:off x="2857500" y="5100638"/>
            <a:ext cx="2133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400"/>
              <a:t>1</a:t>
            </a:r>
            <a:r>
              <a:rPr lang="ru-RU" sz="1400"/>
              <a:t>600 </a:t>
            </a:r>
            <a:r>
              <a:rPr lang="ru-RU" sz="1400">
                <a:sym typeface="Symbol" pitchFamily="18" charset="2"/>
              </a:rPr>
              <a:t></a:t>
            </a:r>
            <a:r>
              <a:rPr lang="ru-RU" sz="1400"/>
              <a:t>С – </a:t>
            </a:r>
            <a:r>
              <a:rPr lang="en-US" sz="1400"/>
              <a:t>begin of intensive melting</a:t>
            </a:r>
            <a:endParaRPr lang="ru-RU" sz="1400"/>
          </a:p>
        </p:txBody>
      </p:sp>
      <p:pic>
        <p:nvPicPr>
          <p:cNvPr id="3543" name="FeOx-SiO2_sample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749300"/>
            <a:ext cx="3379788" cy="253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44" name="FeOx-SiO2_sample2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75" y="3503613"/>
            <a:ext cx="3354388" cy="251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84" fill="hold"/>
                                        <p:tgtEl>
                                          <p:spTgt spid="35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6024" fill="hold"/>
                                        <p:tgtEl>
                                          <p:spTgt spid="35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5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35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4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5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44"/>
                  </p:tgtEl>
                </p:cond>
              </p:nextCondLst>
            </p:seq>
            <p:video>
              <p:cMediaNode>
                <p:cTn id="1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543"/>
                </p:tgtEl>
              </p:cMediaNode>
            </p:video>
            <p:video>
              <p:cMediaNode>
                <p:cTn id="2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54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68288" y="0"/>
            <a:ext cx="86296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anchor="ctr"/>
          <a:lstStyle/>
          <a:p>
            <a:pPr algn="ctr" defTabSz="762000" eaLnBrk="1" hangingPunct="1">
              <a:lnSpc>
                <a:spcPct val="80000"/>
              </a:lnSpc>
            </a:pPr>
            <a:r>
              <a:rPr lang="en-US" sz="3200">
                <a:solidFill>
                  <a:srgbClr val="000099"/>
                </a:solidFill>
              </a:rPr>
              <a:t>Test matrix</a:t>
            </a:r>
            <a:endParaRPr lang="ru-RU" sz="3200">
              <a:solidFill>
                <a:srgbClr val="000099"/>
              </a:solidFill>
            </a:endParaRPr>
          </a:p>
        </p:txBody>
      </p:sp>
      <p:sp>
        <p:nvSpPr>
          <p:cNvPr id="10243" name="Номер слайда 2"/>
          <p:cNvSpPr txBox="1">
            <a:spLocks noGrp="1"/>
          </p:cNvSpPr>
          <p:nvPr/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4FD543F0-8FB3-4A7C-9AC3-0E45C2FA6F06}" type="slidenum">
              <a:rPr lang="en-GB" sz="1400">
                <a:solidFill>
                  <a:schemeClr val="tx2"/>
                </a:solidFill>
              </a:rPr>
              <a:pPr eaLnBrk="1" hangingPunct="1"/>
              <a:t>6</a:t>
            </a:fld>
            <a:endParaRPr lang="en-GB" sz="1400">
              <a:solidFill>
                <a:schemeClr val="tx2"/>
              </a:solidFill>
            </a:endParaRPr>
          </a:p>
        </p:txBody>
      </p:sp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1" name="Group 829"/>
          <p:cNvGraphicFramePr>
            <a:graphicFrameLocks noGrp="1"/>
          </p:cNvGraphicFramePr>
          <p:nvPr/>
        </p:nvGraphicFramePr>
        <p:xfrm>
          <a:off x="1263650" y="1038225"/>
          <a:ext cx="3109913" cy="4338633"/>
        </p:xfrm>
        <a:graphic>
          <a:graphicData uri="http://schemas.openxmlformats.org/drawingml/2006/table">
            <a:tbl>
              <a:tblPr/>
              <a:tblGrid>
                <a:gridCol w="811113"/>
                <a:gridCol w="577779"/>
                <a:gridCol w="606351"/>
                <a:gridCol w="1114670"/>
              </a:tblGrid>
              <a:tr h="716502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Test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1429" marR="91429" marT="45733" marB="45733" anchor="ctr" horzOverflow="overflow">
                    <a:lnL cap="flat">
                      <a:noFill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T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  <a:sym typeface="Symbol" pitchFamily="18" charset="2"/>
                        </a:rPr>
                        <a:t>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  <a:sym typeface="Symbol" pitchFamily="18" charset="2"/>
                        </a:rPr>
                        <a:t>C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91429" marR="91429" marT="45733" marB="45733" anchor="ctr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Exp. time, min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1429" marR="91429" marT="45733" marB="45733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Note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1429" marR="91429" marT="45733" marB="45733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409">
                <a:tc rowSpan="2"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L="91429" marR="91429" marT="45733" marB="45733" anchor="ctr">
                    <a:lnL cap="flat">
                      <a:noFill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2105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L="91429" marR="91429" marT="45733" marB="45733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L="91429" marR="91429" marT="45733" marB="45733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Annealing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1429" marR="91429" marT="45733" marB="45733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</a:tr>
              <a:tr h="3292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2163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L="91429" marR="91429" marT="45733" marB="45733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L="91429" marR="91429" marT="45733" marB="45733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Quenching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1429" marR="91429" marT="45733" marB="45733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</a:tr>
              <a:tr h="274409">
                <a:tc rowSpan="2"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L="91429" marR="91429" marT="45733" marB="45733" anchor="ctr">
                    <a:lnL cap="flat">
                      <a:noFill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53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29" marR="91429" marT="45733" marB="45733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L="91429" marR="91429" marT="45733" marB="45733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Annealing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1429" marR="91429" marT="45733" marB="45733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</a:tr>
              <a:tr h="3292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1604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L="91429" marR="91429" marT="45733" marB="45733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L="91429" marR="91429" marT="45733" marB="45733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Quenching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29" marR="91429" marT="45733" marB="45733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</a:tr>
              <a:tr h="274409">
                <a:tc rowSpan="2"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L="91429" marR="91429" marT="45733" marB="45733" anchor="ctr">
                    <a:lnL cap="flat">
                      <a:noFill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1600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L="91429" marR="91429" marT="45733" marB="45733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L="91429" marR="91429" marT="45733" marB="45733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Annealing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1429" marR="91429" marT="45733" marB="45733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30000"/>
                      </a:srgbClr>
                    </a:solidFill>
                  </a:tcPr>
                </a:tc>
              </a:tr>
              <a:tr h="3292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1603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L="91429" marR="91429" marT="45733" marB="45733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L="91429" marR="91429" marT="45733" marB="45733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Quenching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1429" marR="91429" marT="45733" marB="45733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30000"/>
                      </a:srgbClr>
                    </a:solidFill>
                  </a:tcPr>
                </a:tc>
              </a:tr>
              <a:tr h="274409">
                <a:tc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L="91429" marR="91429" marT="45733" marB="45733" anchor="ctr">
                    <a:lnL cap="flat">
                      <a:noFill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1586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L="91429" marR="91429" marT="45733" marB="45733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L="91429" marR="91429" marT="45733" marB="45733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Quenching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1429" marR="91429" marT="45733" marB="45733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30000"/>
                      </a:srgbClr>
                    </a:solidFill>
                  </a:tcPr>
                </a:tc>
              </a:tr>
              <a:tr h="329292">
                <a:tc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L="91429" marR="91429" marT="45733" marB="45733" anchor="ctr">
                    <a:lnL cap="flat">
                      <a:noFill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L="91429" marR="91429" marT="45733" marB="45733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L="91429" marR="91429" marT="45733" marB="45733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</a:rPr>
                        <a:t>Uncontrolled overheating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1429" marR="91429" marT="45733" marB="45733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30000"/>
                      </a:srgbClr>
                    </a:solidFill>
                  </a:tcPr>
                </a:tc>
              </a:tr>
              <a:tr h="274409">
                <a:tc rowSpan="2"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6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L="91429" marR="91429" marT="45733" marB="45733" anchor="ctr">
                    <a:lnL cap="flat">
                      <a:noFill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1650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L="91429" marR="91429" marT="45733" marB="45733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L="91429" marR="91429" marT="45733" marB="45733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Annealing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1429" marR="91429" marT="45733" marB="45733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  <a:alpha val="30000"/>
                      </a:schemeClr>
                    </a:solidFill>
                  </a:tcPr>
                </a:tc>
              </a:tr>
              <a:tr h="3292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692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L="91429" marR="91429" marT="45733" marB="45733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L="91429" marR="91429" marT="45733" marB="45733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Quenching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1429" marR="91429" marT="45733" marB="45733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  <a:alpha val="30000"/>
                      </a:schemeClr>
                    </a:solidFill>
                  </a:tcPr>
                </a:tc>
              </a:tr>
              <a:tr h="274409">
                <a:tc rowSpan="2"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7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L="91429" marR="91429" marT="45733" marB="45733" anchor="ctr">
                    <a:lnL cap="flat">
                      <a:noFill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7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00</a:t>
                      </a:r>
                    </a:p>
                  </a:txBody>
                  <a:tcPr marL="91429" marR="91429" marT="45733" marB="45733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L="91429" marR="91429" marT="45733" marB="45733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Annealing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1429" marR="91429" marT="45733" marB="45733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  <a:alpha val="30000"/>
                      </a:schemeClr>
                    </a:solidFill>
                  </a:tcPr>
                </a:tc>
              </a:tr>
              <a:tr h="3292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7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91429" marR="91429" marT="45733" marB="45733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L="91429" marR="91429" marT="45733" marB="45733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Quenching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1429" marR="91429" marT="45733" marB="45733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  <a:alpha val="3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Group 829"/>
          <p:cNvGraphicFramePr>
            <a:graphicFrameLocks noGrp="1"/>
          </p:cNvGraphicFramePr>
          <p:nvPr/>
        </p:nvGraphicFramePr>
        <p:xfrm>
          <a:off x="4664075" y="1038225"/>
          <a:ext cx="3109913" cy="3405186"/>
        </p:xfrm>
        <a:graphic>
          <a:graphicData uri="http://schemas.openxmlformats.org/drawingml/2006/table">
            <a:tbl>
              <a:tblPr/>
              <a:tblGrid>
                <a:gridCol w="811113"/>
                <a:gridCol w="577779"/>
                <a:gridCol w="606351"/>
                <a:gridCol w="1114670"/>
              </a:tblGrid>
              <a:tr h="716403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Test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1429" marR="91429" marT="45727" marB="45727" anchor="ctr" horzOverflow="overflow">
                    <a:lnL cap="flat">
                      <a:noFill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T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  <a:sym typeface="Symbol" pitchFamily="18" charset="2"/>
                        </a:rPr>
                        <a:t>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  <a:sym typeface="Symbol" pitchFamily="18" charset="2"/>
                        </a:rPr>
                        <a:t>C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91429" marR="91429" marT="45727" marB="45727" anchor="ctr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Exp. time, min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1429" marR="91429" marT="45727" marB="45727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Note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1429" marR="91429" marT="45727" marB="45727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71">
                <a:tc rowSpan="2"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8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L="91429" marR="91429" marT="45727" marB="45727" anchor="ctr">
                    <a:lnL cap="flat">
                      <a:noFill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18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00</a:t>
                      </a:r>
                    </a:p>
                  </a:txBody>
                  <a:tcPr marL="91429" marR="91429" marT="45727" marB="45727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L="91429" marR="91429" marT="45727" marB="45727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Annealing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1429" marR="91429" marT="45727" marB="45727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</a:tr>
              <a:tr h="3292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868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L="91429" marR="91429" marT="45727" marB="45727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L="91429" marR="91429" marT="45727" marB="45727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Quenching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1429" marR="91429" marT="45727" marB="45727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</a:tr>
              <a:tr h="274371">
                <a:tc rowSpan="2"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9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L="91429" marR="91429" marT="45727" marB="45727" anchor="ctr">
                    <a:lnL cap="flat">
                      <a:noFill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900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L="91429" marR="91429" marT="45727" marB="45727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L="91429" marR="91429" marT="45727" marB="45727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Annealing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1429" marR="91429" marT="45727" marB="45727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</a:tr>
              <a:tr h="3292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1878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L="91429" marR="91429" marT="45727" marB="45727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L="91429" marR="91429" marT="45727" marB="45727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Quenching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29" marR="91429" marT="45727" marB="45727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</a:tr>
              <a:tr h="274371">
                <a:tc rowSpan="2"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L="91429" marR="91429" marT="45727" marB="45727" anchor="ctr">
                    <a:lnL cap="flat">
                      <a:noFill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1950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L="91429" marR="91429" marT="45727" marB="45727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L="91429" marR="91429" marT="45727" marB="45727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Annealing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1429" marR="91429" marT="45727" marB="45727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30000"/>
                      </a:srgbClr>
                    </a:solidFill>
                  </a:tcPr>
                </a:tc>
              </a:tr>
              <a:tr h="3292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1924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L="91429" marR="91429" marT="45727" marB="45727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L="91429" marR="91429" marT="45727" marB="45727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Quenching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1429" marR="91429" marT="45727" marB="45727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30000"/>
                      </a:srgbClr>
                    </a:solidFill>
                  </a:tcPr>
                </a:tc>
              </a:tr>
              <a:tr h="274371">
                <a:tc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11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L="91429" marR="91429" marT="45727" marB="45727" anchor="ctr">
                    <a:lnL cap="flat">
                      <a:noFill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1888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L="91429" marR="91429" marT="45727" marB="45727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L="91429" marR="91429" marT="45727" marB="45727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Quenching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1429" marR="91429" marT="45727" marB="45727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30000"/>
                      </a:srgbClr>
                    </a:solidFill>
                  </a:tcPr>
                </a:tc>
              </a:tr>
              <a:tr h="274371">
                <a:tc rowSpan="2"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12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L="91429" marR="91429" marT="45727" marB="45727" anchor="ctr">
                    <a:lnL cap="flat">
                      <a:noFill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2000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L="91429" marR="91429" marT="45727" marB="45727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L="91429" marR="91429" marT="45727" marB="45727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Annealing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1429" marR="91429" marT="45727" marB="45727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  <a:alpha val="30000"/>
                      </a:schemeClr>
                    </a:solidFill>
                  </a:tcPr>
                </a:tc>
              </a:tr>
              <a:tr h="3292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2000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L="91429" marR="91429" marT="45727" marB="45727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L="91429" marR="91429" marT="45727" marB="45727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Quenching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1429" marR="91429" marT="45727" marB="45727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  <a:alpha val="3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360" name="Rectangle 15"/>
          <p:cNvSpPr>
            <a:spLocks noChangeArrowheads="1"/>
          </p:cNvSpPr>
          <p:nvPr/>
        </p:nvSpPr>
        <p:spPr bwMode="auto">
          <a:xfrm>
            <a:off x="577850" y="493713"/>
            <a:ext cx="81724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defTabSz="762000"/>
            <a:r>
              <a:rPr lang="en-US" sz="2000">
                <a:solidFill>
                  <a:srgbClr val="000099"/>
                </a:solidFill>
              </a:rPr>
              <a:t>Peculiarities</a:t>
            </a:r>
            <a:r>
              <a:rPr lang="ru-RU" sz="2000">
                <a:solidFill>
                  <a:srgbClr val="000099"/>
                </a:solidFill>
              </a:rPr>
              <a:t>:</a:t>
            </a:r>
            <a:r>
              <a:rPr lang="ru-RU"/>
              <a:t> </a:t>
            </a:r>
            <a:r>
              <a:rPr lang="en-US" sz="2000">
                <a:solidFill>
                  <a:srgbClr val="000099"/>
                </a:solidFill>
              </a:rPr>
              <a:t>10</a:t>
            </a:r>
            <a:r>
              <a:rPr lang="ru-RU" sz="2000">
                <a:solidFill>
                  <a:srgbClr val="000099"/>
                </a:solidFill>
              </a:rPr>
              <a:t> </a:t>
            </a:r>
            <a:r>
              <a:rPr lang="ru-RU" sz="2000">
                <a:solidFill>
                  <a:srgbClr val="000099"/>
                </a:solidFill>
                <a:sym typeface="Symbol" pitchFamily="18" charset="2"/>
              </a:rPr>
              <a:t></a:t>
            </a:r>
            <a:r>
              <a:rPr lang="en-US" sz="2000">
                <a:solidFill>
                  <a:srgbClr val="000099"/>
                </a:solidFill>
                <a:sym typeface="Symbol" pitchFamily="18" charset="2"/>
              </a:rPr>
              <a:t>C/</a:t>
            </a:r>
            <a:r>
              <a:rPr lang="en-US" sz="2000">
                <a:solidFill>
                  <a:srgbClr val="000099"/>
                </a:solidFill>
              </a:rPr>
              <a:t>min. exposure</a:t>
            </a:r>
            <a:r>
              <a:rPr lang="ru-RU" sz="2000">
                <a:solidFill>
                  <a:srgbClr val="000099"/>
                </a:solidFill>
              </a:rPr>
              <a:t>, </a:t>
            </a:r>
            <a:r>
              <a:rPr lang="en-US" sz="2000">
                <a:solidFill>
                  <a:srgbClr val="000099"/>
                </a:solidFill>
              </a:rPr>
              <a:t>quenching </a:t>
            </a:r>
            <a:endParaRPr lang="en-GB" sz="2000">
              <a:solidFill>
                <a:srgbClr val="000099"/>
              </a:solidFill>
            </a:endParaRPr>
          </a:p>
        </p:txBody>
      </p:sp>
      <p:sp>
        <p:nvSpPr>
          <p:cNvPr id="1036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036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8" t="33662" r="34348" b="12608"/>
          <a:stretch>
            <a:fillRect/>
          </a:stretch>
        </p:blipFill>
        <p:spPr bwMode="auto">
          <a:xfrm>
            <a:off x="7026275" y="4427538"/>
            <a:ext cx="2000250" cy="171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68288" y="0"/>
            <a:ext cx="86296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anchor="ctr"/>
          <a:lstStyle/>
          <a:p>
            <a:pPr algn="ctr" defTabSz="762000" eaLnBrk="1" hangingPunct="1">
              <a:lnSpc>
                <a:spcPct val="80000"/>
              </a:lnSpc>
            </a:pPr>
            <a:r>
              <a:rPr lang="en-US" sz="3200">
                <a:solidFill>
                  <a:srgbClr val="000099"/>
                </a:solidFill>
              </a:rPr>
              <a:t>Preliminary results</a:t>
            </a:r>
            <a:endParaRPr lang="ru-RU" sz="3200">
              <a:solidFill>
                <a:srgbClr val="000099"/>
              </a:solidFill>
            </a:endParaRPr>
          </a:p>
        </p:txBody>
      </p:sp>
      <p:sp>
        <p:nvSpPr>
          <p:cNvPr id="11267" name="Номер слайда 2"/>
          <p:cNvSpPr txBox="1">
            <a:spLocks noGrp="1"/>
          </p:cNvSpPr>
          <p:nvPr/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5FABDF2C-A3F0-4DB2-9E39-4FFCCD4160B6}" type="slidenum">
              <a:rPr lang="en-GB" sz="1400">
                <a:solidFill>
                  <a:schemeClr val="tx2"/>
                </a:solidFill>
              </a:rPr>
              <a:pPr eaLnBrk="1" hangingPunct="1"/>
              <a:t>7</a:t>
            </a:fld>
            <a:endParaRPr lang="en-GB" sz="1400">
              <a:solidFill>
                <a:schemeClr val="tx2"/>
              </a:solidFill>
            </a:endParaRPr>
          </a:p>
        </p:txBody>
      </p:sp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-360363" y="25400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" name="Line 2"/>
          <p:cNvSpPr>
            <a:spLocks noChangeAspect="1" noChangeShapeType="1"/>
          </p:cNvSpPr>
          <p:nvPr/>
        </p:nvSpPr>
        <p:spPr bwMode="auto">
          <a:xfrm flipV="1">
            <a:off x="1631950" y="5235575"/>
            <a:ext cx="5472113" cy="0"/>
          </a:xfrm>
          <a:prstGeom prst="line">
            <a:avLst/>
          </a:prstGeom>
          <a:noFill/>
          <a:ln w="25400">
            <a:solidFill>
              <a:srgbClr val="808080"/>
            </a:solidFill>
            <a:prstDash val="lgDashDot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sz="1800">
              <a:latin typeface="+mn-lt"/>
            </a:endParaRPr>
          </a:p>
        </p:txBody>
      </p:sp>
      <p:sp>
        <p:nvSpPr>
          <p:cNvPr id="22" name="Freeform 3"/>
          <p:cNvSpPr>
            <a:spLocks noChangeAspect="1"/>
          </p:cNvSpPr>
          <p:nvPr/>
        </p:nvSpPr>
        <p:spPr bwMode="auto">
          <a:xfrm>
            <a:off x="2444750" y="4217988"/>
            <a:ext cx="198438" cy="428625"/>
          </a:xfrm>
          <a:custGeom>
            <a:avLst/>
            <a:gdLst>
              <a:gd name="T0" fmla="*/ 0 w 330"/>
              <a:gd name="T1" fmla="*/ 885 h 885"/>
              <a:gd name="T2" fmla="*/ 330 w 330"/>
              <a:gd name="T3" fmla="*/ 0 h 8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30" h="885">
                <a:moveTo>
                  <a:pt x="0" y="885"/>
                </a:moveTo>
                <a:cubicBezTo>
                  <a:pt x="30" y="585"/>
                  <a:pt x="180" y="180"/>
                  <a:pt x="330" y="0"/>
                </a:cubicBezTo>
              </a:path>
            </a:pathLst>
          </a:custGeom>
          <a:noFill/>
          <a:ln w="25400" cap="flat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 sz="1800">
              <a:latin typeface="+mn-lt"/>
            </a:endParaRPr>
          </a:p>
        </p:txBody>
      </p:sp>
      <p:sp>
        <p:nvSpPr>
          <p:cNvPr id="23" name="Freeform 4"/>
          <p:cNvSpPr>
            <a:spLocks noChangeAspect="1"/>
          </p:cNvSpPr>
          <p:nvPr/>
        </p:nvSpPr>
        <p:spPr bwMode="auto">
          <a:xfrm>
            <a:off x="1911350" y="4368800"/>
            <a:ext cx="606425" cy="280988"/>
          </a:xfrm>
          <a:custGeom>
            <a:avLst/>
            <a:gdLst>
              <a:gd name="T0" fmla="*/ 990 w 990"/>
              <a:gd name="T1" fmla="*/ 504 h 504"/>
              <a:gd name="T2" fmla="*/ 0 w 990"/>
              <a:gd name="T3" fmla="*/ 0 h 50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90" h="504">
                <a:moveTo>
                  <a:pt x="990" y="504"/>
                </a:moveTo>
                <a:cubicBezTo>
                  <a:pt x="575" y="193"/>
                  <a:pt x="415" y="103"/>
                  <a:pt x="0" y="0"/>
                </a:cubicBezTo>
              </a:path>
            </a:pathLst>
          </a:custGeom>
          <a:noFill/>
          <a:ln w="25400" cap="flat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 sz="1800">
              <a:latin typeface="+mn-lt"/>
            </a:endParaRPr>
          </a:p>
        </p:txBody>
      </p:sp>
      <p:sp>
        <p:nvSpPr>
          <p:cNvPr id="24" name="Line 6"/>
          <p:cNvSpPr>
            <a:spLocks noChangeShapeType="1"/>
          </p:cNvSpPr>
          <p:nvPr/>
        </p:nvSpPr>
        <p:spPr bwMode="auto">
          <a:xfrm flipH="1" flipV="1">
            <a:off x="1722438" y="4337050"/>
            <a:ext cx="188912" cy="30163"/>
          </a:xfrm>
          <a:prstGeom prst="line">
            <a:avLst/>
          </a:prstGeom>
          <a:noFill/>
          <a:ln w="254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sz="1800">
              <a:latin typeface="+mn-lt"/>
            </a:endParaRPr>
          </a:p>
        </p:txBody>
      </p:sp>
      <p:sp>
        <p:nvSpPr>
          <p:cNvPr id="25" name="Freeform 7"/>
          <p:cNvSpPr>
            <a:spLocks noChangeAspect="1"/>
          </p:cNvSpPr>
          <p:nvPr/>
        </p:nvSpPr>
        <p:spPr bwMode="auto">
          <a:xfrm>
            <a:off x="2659063" y="3265488"/>
            <a:ext cx="476250" cy="944562"/>
          </a:xfrm>
          <a:custGeom>
            <a:avLst/>
            <a:gdLst>
              <a:gd name="T0" fmla="*/ 0 w 330"/>
              <a:gd name="T1" fmla="*/ 885 h 885"/>
              <a:gd name="T2" fmla="*/ 330 w 330"/>
              <a:gd name="T3" fmla="*/ 0 h 8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30" h="885">
                <a:moveTo>
                  <a:pt x="0" y="885"/>
                </a:moveTo>
                <a:cubicBezTo>
                  <a:pt x="30" y="585"/>
                  <a:pt x="180" y="180"/>
                  <a:pt x="330" y="0"/>
                </a:cubicBezTo>
              </a:path>
            </a:pathLst>
          </a:custGeom>
          <a:noFill/>
          <a:ln w="25400" cap="flat" cmpd="sng">
            <a:solidFill>
              <a:srgbClr val="80808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sz="1800">
              <a:latin typeface="+mn-lt"/>
            </a:endParaRPr>
          </a:p>
        </p:txBody>
      </p:sp>
      <p:sp>
        <p:nvSpPr>
          <p:cNvPr id="26" name="Freeform 8"/>
          <p:cNvSpPr>
            <a:spLocks noChangeAspect="1"/>
          </p:cNvSpPr>
          <p:nvPr/>
        </p:nvSpPr>
        <p:spPr bwMode="auto">
          <a:xfrm flipH="1">
            <a:off x="5722938" y="3265488"/>
            <a:ext cx="477837" cy="944562"/>
          </a:xfrm>
          <a:custGeom>
            <a:avLst/>
            <a:gdLst>
              <a:gd name="T0" fmla="*/ 0 w 330"/>
              <a:gd name="T1" fmla="*/ 885 h 885"/>
              <a:gd name="T2" fmla="*/ 330 w 330"/>
              <a:gd name="T3" fmla="*/ 0 h 8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30" h="885">
                <a:moveTo>
                  <a:pt x="0" y="885"/>
                </a:moveTo>
                <a:cubicBezTo>
                  <a:pt x="30" y="585"/>
                  <a:pt x="180" y="180"/>
                  <a:pt x="330" y="0"/>
                </a:cubicBezTo>
              </a:path>
            </a:pathLst>
          </a:custGeom>
          <a:noFill/>
          <a:ln w="25400" cap="flat" cmpd="sng">
            <a:solidFill>
              <a:srgbClr val="80808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sz="1800">
              <a:latin typeface="+mn-lt"/>
            </a:endParaRPr>
          </a:p>
        </p:txBody>
      </p:sp>
      <p:sp>
        <p:nvSpPr>
          <p:cNvPr id="27" name="Freeform 9"/>
          <p:cNvSpPr>
            <a:spLocks noChangeAspect="1"/>
          </p:cNvSpPr>
          <p:nvPr/>
        </p:nvSpPr>
        <p:spPr bwMode="auto">
          <a:xfrm>
            <a:off x="6203950" y="2930525"/>
            <a:ext cx="896938" cy="1279525"/>
          </a:xfrm>
          <a:custGeom>
            <a:avLst/>
            <a:gdLst>
              <a:gd name="T0" fmla="*/ 0 w 595"/>
              <a:gd name="T1" fmla="*/ 1818 h 1818"/>
              <a:gd name="T2" fmla="*/ 595 w 595"/>
              <a:gd name="T3" fmla="*/ 0 h 181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95" h="1818">
                <a:moveTo>
                  <a:pt x="0" y="1818"/>
                </a:moveTo>
                <a:cubicBezTo>
                  <a:pt x="54" y="996"/>
                  <a:pt x="264" y="436"/>
                  <a:pt x="595" y="0"/>
                </a:cubicBezTo>
              </a:path>
            </a:pathLst>
          </a:custGeom>
          <a:noFill/>
          <a:ln w="25400" cap="flat" cmpd="sng">
            <a:solidFill>
              <a:srgbClr val="80808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sz="1800">
              <a:latin typeface="+mn-lt"/>
            </a:endParaRPr>
          </a:p>
        </p:txBody>
      </p:sp>
      <p:sp>
        <p:nvSpPr>
          <p:cNvPr id="28" name="Line 10"/>
          <p:cNvSpPr>
            <a:spLocks noChangeAspect="1" noChangeShapeType="1"/>
          </p:cNvSpPr>
          <p:nvPr/>
        </p:nvSpPr>
        <p:spPr bwMode="auto">
          <a:xfrm>
            <a:off x="2663825" y="4217988"/>
            <a:ext cx="4405313" cy="0"/>
          </a:xfrm>
          <a:prstGeom prst="line">
            <a:avLst/>
          </a:prstGeom>
          <a:noFill/>
          <a:ln w="25400">
            <a:solidFill>
              <a:srgbClr val="8080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 sz="1800">
              <a:latin typeface="+mn-lt"/>
            </a:endParaRPr>
          </a:p>
        </p:txBody>
      </p:sp>
      <p:grpSp>
        <p:nvGrpSpPr>
          <p:cNvPr id="11277" name="Group 12"/>
          <p:cNvGrpSpPr>
            <a:grpSpLocks noChangeAspect="1"/>
          </p:cNvGrpSpPr>
          <p:nvPr/>
        </p:nvGrpSpPr>
        <p:grpSpPr bwMode="auto">
          <a:xfrm>
            <a:off x="2179638" y="925513"/>
            <a:ext cx="4375150" cy="4529137"/>
            <a:chOff x="7228" y="5177"/>
            <a:chExt cx="5453" cy="6693"/>
          </a:xfrm>
        </p:grpSpPr>
        <p:sp>
          <p:nvSpPr>
            <p:cNvPr id="30" name="Line 13"/>
            <p:cNvSpPr>
              <a:spLocks noChangeAspect="1" noChangeShapeType="1"/>
            </p:cNvSpPr>
            <p:nvPr/>
          </p:nvSpPr>
          <p:spPr bwMode="auto">
            <a:xfrm>
              <a:off x="12679" y="5177"/>
              <a:ext cx="2" cy="6693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31" name="Line 14"/>
            <p:cNvSpPr>
              <a:spLocks noChangeAspect="1" noChangeShapeType="1"/>
            </p:cNvSpPr>
            <p:nvPr/>
          </p:nvSpPr>
          <p:spPr bwMode="auto">
            <a:xfrm>
              <a:off x="11998" y="5177"/>
              <a:ext cx="0" cy="6693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32" name="Line 15"/>
            <p:cNvSpPr>
              <a:spLocks noChangeAspect="1" noChangeShapeType="1"/>
            </p:cNvSpPr>
            <p:nvPr/>
          </p:nvSpPr>
          <p:spPr bwMode="auto">
            <a:xfrm>
              <a:off x="11318" y="5177"/>
              <a:ext cx="0" cy="6693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33" name="Line 16"/>
            <p:cNvSpPr>
              <a:spLocks noChangeAspect="1" noChangeShapeType="1"/>
            </p:cNvSpPr>
            <p:nvPr/>
          </p:nvSpPr>
          <p:spPr bwMode="auto">
            <a:xfrm>
              <a:off x="10635" y="5177"/>
              <a:ext cx="2" cy="6693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34" name="Line 17"/>
            <p:cNvSpPr>
              <a:spLocks noChangeAspect="1" noChangeShapeType="1"/>
            </p:cNvSpPr>
            <p:nvPr/>
          </p:nvSpPr>
          <p:spPr bwMode="auto">
            <a:xfrm>
              <a:off x="9955" y="5177"/>
              <a:ext cx="0" cy="6693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35" name="Line 18"/>
            <p:cNvSpPr>
              <a:spLocks noChangeAspect="1" noChangeShapeType="1"/>
            </p:cNvSpPr>
            <p:nvPr/>
          </p:nvSpPr>
          <p:spPr bwMode="auto">
            <a:xfrm>
              <a:off x="9274" y="5177"/>
              <a:ext cx="0" cy="6693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36" name="Line 19"/>
            <p:cNvSpPr>
              <a:spLocks noChangeAspect="1" noChangeShapeType="1"/>
            </p:cNvSpPr>
            <p:nvPr/>
          </p:nvSpPr>
          <p:spPr bwMode="auto">
            <a:xfrm>
              <a:off x="8591" y="5177"/>
              <a:ext cx="0" cy="6693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37" name="Line 20"/>
            <p:cNvSpPr>
              <a:spLocks noChangeAspect="1" noChangeShapeType="1"/>
            </p:cNvSpPr>
            <p:nvPr/>
          </p:nvSpPr>
          <p:spPr bwMode="auto">
            <a:xfrm>
              <a:off x="7909" y="5177"/>
              <a:ext cx="2" cy="6693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38" name="Line 21"/>
            <p:cNvSpPr>
              <a:spLocks noChangeAspect="1" noChangeShapeType="1"/>
            </p:cNvSpPr>
            <p:nvPr/>
          </p:nvSpPr>
          <p:spPr bwMode="auto">
            <a:xfrm>
              <a:off x="7228" y="5177"/>
              <a:ext cx="2" cy="6693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800">
                <a:latin typeface="+mn-lt"/>
              </a:endParaRPr>
            </a:p>
          </p:txBody>
        </p:sp>
      </p:grpSp>
      <p:grpSp>
        <p:nvGrpSpPr>
          <p:cNvPr id="11278" name="Group 25"/>
          <p:cNvGrpSpPr>
            <a:grpSpLocks noChangeAspect="1"/>
          </p:cNvGrpSpPr>
          <p:nvPr/>
        </p:nvGrpSpPr>
        <p:grpSpPr bwMode="auto">
          <a:xfrm>
            <a:off x="1635125" y="1057275"/>
            <a:ext cx="5465763" cy="4079875"/>
            <a:chOff x="6546" y="5627"/>
            <a:chExt cx="6815" cy="5790"/>
          </a:xfrm>
        </p:grpSpPr>
        <p:sp>
          <p:nvSpPr>
            <p:cNvPr id="40" name="Line 26"/>
            <p:cNvSpPr>
              <a:spLocks noChangeAspect="1" noChangeShapeType="1"/>
            </p:cNvSpPr>
            <p:nvPr/>
          </p:nvSpPr>
          <p:spPr bwMode="auto">
            <a:xfrm>
              <a:off x="6546" y="9493"/>
              <a:ext cx="6815" cy="2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41" name="Line 27"/>
            <p:cNvSpPr>
              <a:spLocks noChangeAspect="1" noChangeShapeType="1"/>
            </p:cNvSpPr>
            <p:nvPr/>
          </p:nvSpPr>
          <p:spPr bwMode="auto">
            <a:xfrm>
              <a:off x="6546" y="11417"/>
              <a:ext cx="6815" cy="0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42" name="Line 28"/>
            <p:cNvSpPr>
              <a:spLocks noChangeAspect="1" noChangeShapeType="1"/>
            </p:cNvSpPr>
            <p:nvPr/>
          </p:nvSpPr>
          <p:spPr bwMode="auto">
            <a:xfrm>
              <a:off x="6546" y="10462"/>
              <a:ext cx="6815" cy="2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43" name="Line 29"/>
            <p:cNvSpPr>
              <a:spLocks noChangeAspect="1" noChangeShapeType="1"/>
            </p:cNvSpPr>
            <p:nvPr/>
          </p:nvSpPr>
          <p:spPr bwMode="auto">
            <a:xfrm>
              <a:off x="6546" y="8533"/>
              <a:ext cx="6815" cy="2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44" name="Line 30"/>
            <p:cNvSpPr>
              <a:spLocks noChangeAspect="1" noChangeShapeType="1"/>
            </p:cNvSpPr>
            <p:nvPr/>
          </p:nvSpPr>
          <p:spPr bwMode="auto">
            <a:xfrm>
              <a:off x="6546" y="7567"/>
              <a:ext cx="6815" cy="2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150" name="Line 29"/>
            <p:cNvSpPr>
              <a:spLocks noChangeAspect="1" noChangeShapeType="1"/>
            </p:cNvSpPr>
            <p:nvPr/>
          </p:nvSpPr>
          <p:spPr bwMode="auto">
            <a:xfrm>
              <a:off x="6546" y="7560"/>
              <a:ext cx="6815" cy="0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151" name="Line 30"/>
            <p:cNvSpPr>
              <a:spLocks noChangeAspect="1" noChangeShapeType="1"/>
            </p:cNvSpPr>
            <p:nvPr/>
          </p:nvSpPr>
          <p:spPr bwMode="auto">
            <a:xfrm>
              <a:off x="6546" y="6591"/>
              <a:ext cx="6815" cy="2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158" name="Line 29"/>
            <p:cNvSpPr>
              <a:spLocks noChangeAspect="1" noChangeShapeType="1"/>
            </p:cNvSpPr>
            <p:nvPr/>
          </p:nvSpPr>
          <p:spPr bwMode="auto">
            <a:xfrm>
              <a:off x="6546" y="6594"/>
              <a:ext cx="6815" cy="2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159" name="Line 30"/>
            <p:cNvSpPr>
              <a:spLocks noChangeAspect="1" noChangeShapeType="1"/>
            </p:cNvSpPr>
            <p:nvPr/>
          </p:nvSpPr>
          <p:spPr bwMode="auto">
            <a:xfrm>
              <a:off x="6546" y="5627"/>
              <a:ext cx="6815" cy="2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800">
                <a:latin typeface="+mn-lt"/>
              </a:endParaRPr>
            </a:p>
          </p:txBody>
        </p:sp>
      </p:grpSp>
      <p:sp>
        <p:nvSpPr>
          <p:cNvPr id="45" name="Text Box 34"/>
          <p:cNvSpPr txBox="1">
            <a:spLocks noChangeAspect="1" noChangeArrowheads="1"/>
          </p:cNvSpPr>
          <p:nvPr/>
        </p:nvSpPr>
        <p:spPr bwMode="auto">
          <a:xfrm>
            <a:off x="906463" y="4324350"/>
            <a:ext cx="6699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>
              <a:defRPr/>
            </a:pPr>
            <a:r>
              <a:rPr lang="en-US" sz="1800">
                <a:latin typeface="+mn-lt"/>
              </a:rPr>
              <a:t>1500</a:t>
            </a:r>
            <a:endParaRPr lang="ru-RU" sz="1800">
              <a:latin typeface="+mn-lt"/>
            </a:endParaRPr>
          </a:p>
        </p:txBody>
      </p:sp>
      <p:sp>
        <p:nvSpPr>
          <p:cNvPr id="46" name="Text Box 35"/>
          <p:cNvSpPr txBox="1">
            <a:spLocks noChangeAspect="1" noChangeArrowheads="1"/>
          </p:cNvSpPr>
          <p:nvPr/>
        </p:nvSpPr>
        <p:spPr bwMode="auto">
          <a:xfrm>
            <a:off x="906463" y="3652838"/>
            <a:ext cx="6699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>
              <a:defRPr/>
            </a:pPr>
            <a:r>
              <a:rPr lang="en-US" sz="1800">
                <a:latin typeface="+mn-lt"/>
              </a:rPr>
              <a:t>1600</a:t>
            </a:r>
            <a:endParaRPr lang="ru-RU" sz="1800">
              <a:latin typeface="+mn-lt"/>
            </a:endParaRPr>
          </a:p>
        </p:txBody>
      </p:sp>
      <p:sp>
        <p:nvSpPr>
          <p:cNvPr id="47" name="Text Box 36"/>
          <p:cNvSpPr txBox="1">
            <a:spLocks noChangeAspect="1" noChangeArrowheads="1"/>
          </p:cNvSpPr>
          <p:nvPr/>
        </p:nvSpPr>
        <p:spPr bwMode="auto">
          <a:xfrm>
            <a:off x="906463" y="4995863"/>
            <a:ext cx="669925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>
              <a:defRPr/>
            </a:pPr>
            <a:r>
              <a:rPr lang="en-US" sz="1800">
                <a:latin typeface="+mn-lt"/>
              </a:rPr>
              <a:t>1400</a:t>
            </a:r>
            <a:endParaRPr lang="ru-RU" sz="1800">
              <a:latin typeface="+mn-lt"/>
            </a:endParaRPr>
          </a:p>
        </p:txBody>
      </p:sp>
      <p:sp>
        <p:nvSpPr>
          <p:cNvPr id="48" name="Text Box 37"/>
          <p:cNvSpPr txBox="1">
            <a:spLocks noChangeAspect="1" noChangeArrowheads="1"/>
          </p:cNvSpPr>
          <p:nvPr/>
        </p:nvSpPr>
        <p:spPr bwMode="auto">
          <a:xfrm>
            <a:off x="906463" y="2979738"/>
            <a:ext cx="6699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>
              <a:defRPr/>
            </a:pPr>
            <a:r>
              <a:rPr lang="en-US" sz="1800">
                <a:latin typeface="+mn-lt"/>
              </a:rPr>
              <a:t>17</a:t>
            </a:r>
            <a:r>
              <a:rPr lang="ru-RU" sz="1800">
                <a:latin typeface="+mn-lt"/>
              </a:rPr>
              <a:t>00</a:t>
            </a:r>
          </a:p>
        </p:txBody>
      </p:sp>
      <p:sp>
        <p:nvSpPr>
          <p:cNvPr id="49" name="Text Box 38"/>
          <p:cNvSpPr txBox="1">
            <a:spLocks noChangeAspect="1" noChangeArrowheads="1"/>
          </p:cNvSpPr>
          <p:nvPr/>
        </p:nvSpPr>
        <p:spPr bwMode="auto">
          <a:xfrm>
            <a:off x="1273175" y="5521325"/>
            <a:ext cx="60864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71550">
              <a:tabLst>
                <a:tab pos="266700" algn="ctr"/>
                <a:tab pos="1079500" algn="ctr"/>
                <a:tab pos="1885950" algn="ctr"/>
                <a:tab pos="2692400" algn="ctr"/>
                <a:tab pos="3498850" algn="ctr"/>
                <a:tab pos="4305300" algn="ct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971550">
              <a:tabLst>
                <a:tab pos="266700" algn="ctr"/>
                <a:tab pos="1079500" algn="ctr"/>
                <a:tab pos="1885950" algn="ctr"/>
                <a:tab pos="2692400" algn="ctr"/>
                <a:tab pos="3498850" algn="ctr"/>
                <a:tab pos="4305300" algn="ct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971550">
              <a:tabLst>
                <a:tab pos="266700" algn="ctr"/>
                <a:tab pos="1079500" algn="ctr"/>
                <a:tab pos="1885950" algn="ctr"/>
                <a:tab pos="2692400" algn="ctr"/>
                <a:tab pos="3498850" algn="ctr"/>
                <a:tab pos="4305300" algn="ct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971550">
              <a:tabLst>
                <a:tab pos="266700" algn="ctr"/>
                <a:tab pos="1079500" algn="ctr"/>
                <a:tab pos="1885950" algn="ctr"/>
                <a:tab pos="2692400" algn="ctr"/>
                <a:tab pos="3498850" algn="ctr"/>
                <a:tab pos="4305300" algn="ct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971550">
              <a:tabLst>
                <a:tab pos="266700" algn="ctr"/>
                <a:tab pos="1079500" algn="ctr"/>
                <a:tab pos="1885950" algn="ctr"/>
                <a:tab pos="2692400" algn="ctr"/>
                <a:tab pos="3498850" algn="ctr"/>
                <a:tab pos="4305300" algn="ct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971550" fontAlgn="base">
              <a:spcBef>
                <a:spcPct val="0"/>
              </a:spcBef>
              <a:spcAft>
                <a:spcPct val="0"/>
              </a:spcAft>
              <a:tabLst>
                <a:tab pos="266700" algn="ctr"/>
                <a:tab pos="1079500" algn="ctr"/>
                <a:tab pos="1885950" algn="ctr"/>
                <a:tab pos="2692400" algn="ctr"/>
                <a:tab pos="3498850" algn="ctr"/>
                <a:tab pos="4305300" algn="ct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971550" fontAlgn="base">
              <a:spcBef>
                <a:spcPct val="0"/>
              </a:spcBef>
              <a:spcAft>
                <a:spcPct val="0"/>
              </a:spcAft>
              <a:tabLst>
                <a:tab pos="266700" algn="ctr"/>
                <a:tab pos="1079500" algn="ctr"/>
                <a:tab pos="1885950" algn="ctr"/>
                <a:tab pos="2692400" algn="ctr"/>
                <a:tab pos="3498850" algn="ctr"/>
                <a:tab pos="4305300" algn="ct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971550" fontAlgn="base">
              <a:spcBef>
                <a:spcPct val="0"/>
              </a:spcBef>
              <a:spcAft>
                <a:spcPct val="0"/>
              </a:spcAft>
              <a:tabLst>
                <a:tab pos="266700" algn="ctr"/>
                <a:tab pos="1079500" algn="ctr"/>
                <a:tab pos="1885950" algn="ctr"/>
                <a:tab pos="2692400" algn="ctr"/>
                <a:tab pos="3498850" algn="ctr"/>
                <a:tab pos="4305300" algn="ct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971550" fontAlgn="base">
              <a:spcBef>
                <a:spcPct val="0"/>
              </a:spcBef>
              <a:spcAft>
                <a:spcPct val="0"/>
              </a:spcAft>
              <a:tabLst>
                <a:tab pos="266700" algn="ctr"/>
                <a:tab pos="1079500" algn="ctr"/>
                <a:tab pos="1885950" algn="ctr"/>
                <a:tab pos="2692400" algn="ctr"/>
                <a:tab pos="3498850" algn="ctr"/>
                <a:tab pos="4305300" algn="ct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tabLst>
                <a:tab pos="360363" algn="ctr"/>
                <a:tab pos="1430338" algn="ctr"/>
                <a:tab pos="2601913" algn="ctr"/>
                <a:tab pos="3670300" algn="ctr"/>
                <a:tab pos="4752975" algn="ctr"/>
                <a:tab pos="5834063" algn="ctr"/>
              </a:tabLst>
              <a:defRPr/>
            </a:pPr>
            <a:r>
              <a:rPr lang="ru-RU" sz="1800" dirty="0" smtClean="0">
                <a:latin typeface="+mn-lt"/>
              </a:rPr>
              <a:t>	</a:t>
            </a:r>
            <a:r>
              <a:rPr lang="it-IT" sz="1800" dirty="0" smtClean="0">
                <a:latin typeface="+mn-lt"/>
              </a:rPr>
              <a:t>FeO</a:t>
            </a:r>
            <a:r>
              <a:rPr lang="it-IT" sz="1800" baseline="-25000" dirty="0" smtClean="0">
                <a:latin typeface="+mn-lt"/>
              </a:rPr>
              <a:t>x	</a:t>
            </a:r>
            <a:r>
              <a:rPr lang="it-IT" sz="1800" dirty="0" smtClean="0">
                <a:latin typeface="+mn-lt"/>
              </a:rPr>
              <a:t>20	40	60	80	SiO</a:t>
            </a:r>
            <a:r>
              <a:rPr lang="it-IT" sz="1800" baseline="-25000" dirty="0" smtClean="0">
                <a:latin typeface="+mn-lt"/>
              </a:rPr>
              <a:t>2</a:t>
            </a:r>
            <a:endParaRPr lang="it-IT" sz="1800" dirty="0" smtClean="0">
              <a:latin typeface="+mn-lt"/>
            </a:endParaRPr>
          </a:p>
          <a:p>
            <a:pPr algn="ctr">
              <a:defRPr/>
            </a:pPr>
            <a:r>
              <a:rPr lang="en-US" sz="1800" dirty="0" err="1" smtClean="0">
                <a:latin typeface="+mn-lt"/>
              </a:rPr>
              <a:t>mol</a:t>
            </a:r>
            <a:r>
              <a:rPr lang="ru-RU" sz="1800" dirty="0" smtClean="0">
                <a:latin typeface="+mn-lt"/>
              </a:rPr>
              <a:t>.</a:t>
            </a:r>
            <a:r>
              <a:rPr lang="it-IT" sz="1800" dirty="0" smtClean="0">
                <a:latin typeface="+mn-lt"/>
              </a:rPr>
              <a:t>%</a:t>
            </a:r>
            <a:endParaRPr lang="ru-RU" sz="1800" dirty="0" smtClean="0">
              <a:latin typeface="+mn-lt"/>
            </a:endParaRPr>
          </a:p>
        </p:txBody>
      </p:sp>
      <p:sp>
        <p:nvSpPr>
          <p:cNvPr id="50" name="Line 39"/>
          <p:cNvSpPr>
            <a:spLocks noChangeAspect="1" noChangeShapeType="1"/>
          </p:cNvSpPr>
          <p:nvPr/>
        </p:nvSpPr>
        <p:spPr bwMode="auto">
          <a:xfrm>
            <a:off x="1631950" y="5457825"/>
            <a:ext cx="54816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sz="1800">
              <a:latin typeface="+mn-lt"/>
            </a:endParaRPr>
          </a:p>
        </p:txBody>
      </p:sp>
      <p:grpSp>
        <p:nvGrpSpPr>
          <p:cNvPr id="11285" name="Group 40"/>
          <p:cNvGrpSpPr>
            <a:grpSpLocks noChangeAspect="1"/>
          </p:cNvGrpSpPr>
          <p:nvPr/>
        </p:nvGrpSpPr>
        <p:grpSpPr bwMode="auto">
          <a:xfrm>
            <a:off x="1635125" y="923925"/>
            <a:ext cx="5478463" cy="4530725"/>
            <a:chOff x="6545" y="4974"/>
            <a:chExt cx="6831" cy="6896"/>
          </a:xfrm>
        </p:grpSpPr>
        <p:sp>
          <p:nvSpPr>
            <p:cNvPr id="52" name="Line 41"/>
            <p:cNvSpPr>
              <a:spLocks noChangeAspect="1" noChangeShapeType="1"/>
            </p:cNvSpPr>
            <p:nvPr/>
          </p:nvSpPr>
          <p:spPr bwMode="auto">
            <a:xfrm>
              <a:off x="6545" y="4974"/>
              <a:ext cx="0" cy="68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53" name="Line 42"/>
            <p:cNvSpPr>
              <a:spLocks noChangeAspect="1" noChangeShapeType="1"/>
            </p:cNvSpPr>
            <p:nvPr/>
          </p:nvSpPr>
          <p:spPr bwMode="auto">
            <a:xfrm>
              <a:off x="13376" y="5177"/>
              <a:ext cx="0" cy="66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800">
                <a:latin typeface="+mn-lt"/>
              </a:endParaRPr>
            </a:p>
          </p:txBody>
        </p:sp>
      </p:grpSp>
      <p:sp>
        <p:nvSpPr>
          <p:cNvPr id="54" name="Text Box 43"/>
          <p:cNvSpPr txBox="1">
            <a:spLocks noChangeAspect="1" noChangeArrowheads="1"/>
          </p:cNvSpPr>
          <p:nvPr/>
        </p:nvSpPr>
        <p:spPr bwMode="auto">
          <a:xfrm>
            <a:off x="4043363" y="2486025"/>
            <a:ext cx="8826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3333CC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lIns="39319" tIns="19660" rIns="39319" bIns="19660"/>
          <a:lstStyle/>
          <a:p>
            <a:pPr algn="ctr">
              <a:defRPr/>
            </a:pPr>
            <a:r>
              <a:rPr lang="en-US" sz="1800" dirty="0">
                <a:latin typeface="+mn-lt"/>
              </a:rPr>
              <a:t>L</a:t>
            </a:r>
            <a:endParaRPr lang="ru-RU" sz="1800" dirty="0">
              <a:latin typeface="+mn-lt"/>
            </a:endParaRPr>
          </a:p>
        </p:txBody>
      </p:sp>
      <p:sp>
        <p:nvSpPr>
          <p:cNvPr id="55" name="Line 47"/>
          <p:cNvSpPr>
            <a:spLocks noChangeAspect="1" noChangeShapeType="1"/>
          </p:cNvSpPr>
          <p:nvPr/>
        </p:nvSpPr>
        <p:spPr bwMode="auto">
          <a:xfrm flipH="1">
            <a:off x="1930400" y="3695700"/>
            <a:ext cx="273050" cy="347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 sz="1800">
              <a:latin typeface="+mn-lt"/>
            </a:endParaRPr>
          </a:p>
        </p:txBody>
      </p:sp>
      <p:sp>
        <p:nvSpPr>
          <p:cNvPr id="56" name="Rectangle 48"/>
          <p:cNvSpPr>
            <a:spLocks noChangeAspect="1" noChangeArrowheads="1"/>
          </p:cNvSpPr>
          <p:nvPr/>
        </p:nvSpPr>
        <p:spPr bwMode="auto">
          <a:xfrm>
            <a:off x="1722438" y="3414713"/>
            <a:ext cx="1103312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defRPr/>
            </a:pPr>
            <a:r>
              <a:rPr lang="en-US" sz="1800" dirty="0">
                <a:latin typeface="+mn-lt"/>
              </a:rPr>
              <a:t>Fe</a:t>
            </a:r>
            <a:r>
              <a:rPr lang="ru-RU" sz="1800" baseline="-25000" dirty="0">
                <a:latin typeface="+mn-lt"/>
              </a:rPr>
              <a:t>3</a:t>
            </a:r>
            <a:r>
              <a:rPr lang="en-US" sz="1800" dirty="0">
                <a:latin typeface="+mn-lt"/>
              </a:rPr>
              <a:t>O</a:t>
            </a:r>
            <a:r>
              <a:rPr lang="ru-RU" sz="1800" baseline="-25000" dirty="0">
                <a:latin typeface="+mn-lt"/>
              </a:rPr>
              <a:t>4</a:t>
            </a:r>
            <a:r>
              <a:rPr lang="en-US" sz="1800" baseline="-25000" dirty="0">
                <a:latin typeface="+mn-lt"/>
              </a:rPr>
              <a:t> </a:t>
            </a:r>
            <a:r>
              <a:rPr lang="ru-RU" sz="1800" dirty="0">
                <a:latin typeface="+mn-lt"/>
              </a:rPr>
              <a:t>+</a:t>
            </a:r>
            <a:r>
              <a:rPr lang="en-US" sz="1800" dirty="0">
                <a:latin typeface="+mn-lt"/>
              </a:rPr>
              <a:t> L</a:t>
            </a:r>
            <a:endParaRPr lang="ru-RU" sz="1800" dirty="0">
              <a:latin typeface="+mn-lt"/>
            </a:endParaRPr>
          </a:p>
        </p:txBody>
      </p:sp>
      <p:sp>
        <p:nvSpPr>
          <p:cNvPr id="57" name="Rectangle 49"/>
          <p:cNvSpPr>
            <a:spLocks noChangeAspect="1" noChangeArrowheads="1"/>
          </p:cNvSpPr>
          <p:nvPr/>
        </p:nvSpPr>
        <p:spPr bwMode="auto">
          <a:xfrm>
            <a:off x="4014788" y="3824288"/>
            <a:ext cx="1697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defRPr/>
            </a:pPr>
            <a:r>
              <a:rPr lang="en-US" sz="1800">
                <a:latin typeface="+mn-lt"/>
              </a:rPr>
              <a:t>SiO</a:t>
            </a:r>
            <a:r>
              <a:rPr lang="en-US" sz="1800" baseline="-25000">
                <a:latin typeface="+mn-lt"/>
              </a:rPr>
              <a:t>2 </a:t>
            </a:r>
            <a:r>
              <a:rPr lang="en-US" sz="1800">
                <a:latin typeface="+mn-lt"/>
              </a:rPr>
              <a:t>+</a:t>
            </a:r>
            <a:r>
              <a:rPr lang="ru-RU" sz="1800">
                <a:latin typeface="+mn-lt"/>
              </a:rPr>
              <a:t>Ж</a:t>
            </a:r>
          </a:p>
        </p:txBody>
      </p:sp>
      <p:sp>
        <p:nvSpPr>
          <p:cNvPr id="58" name="Line 50"/>
          <p:cNvSpPr>
            <a:spLocks noChangeAspect="1" noChangeShapeType="1"/>
          </p:cNvSpPr>
          <p:nvPr/>
        </p:nvSpPr>
        <p:spPr bwMode="auto">
          <a:xfrm>
            <a:off x="6802438" y="2998788"/>
            <a:ext cx="217487" cy="222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 sz="1800">
              <a:latin typeface="+mn-lt"/>
            </a:endParaRPr>
          </a:p>
        </p:txBody>
      </p:sp>
      <p:sp>
        <p:nvSpPr>
          <p:cNvPr id="59" name="Rectangle 51"/>
          <p:cNvSpPr>
            <a:spLocks noChangeAspect="1" noChangeArrowheads="1"/>
          </p:cNvSpPr>
          <p:nvPr/>
        </p:nvSpPr>
        <p:spPr bwMode="auto">
          <a:xfrm>
            <a:off x="5594350" y="2892425"/>
            <a:ext cx="13303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defRPr/>
            </a:pPr>
            <a:r>
              <a:rPr lang="en-US" sz="1800" dirty="0">
                <a:latin typeface="+mn-lt"/>
              </a:rPr>
              <a:t>SiO</a:t>
            </a:r>
            <a:r>
              <a:rPr lang="en-US" sz="1800" baseline="-25000" dirty="0">
                <a:latin typeface="+mn-lt"/>
              </a:rPr>
              <a:t>2 </a:t>
            </a:r>
            <a:r>
              <a:rPr lang="en-US" sz="1800" dirty="0">
                <a:latin typeface="+mn-lt"/>
              </a:rPr>
              <a:t>+ L</a:t>
            </a:r>
            <a:endParaRPr lang="ru-RU" sz="1800" dirty="0">
              <a:latin typeface="+mn-lt"/>
            </a:endParaRPr>
          </a:p>
        </p:txBody>
      </p:sp>
      <p:sp>
        <p:nvSpPr>
          <p:cNvPr id="60" name="Rectangle 52"/>
          <p:cNvSpPr>
            <a:spLocks noChangeAspect="1" noChangeArrowheads="1"/>
          </p:cNvSpPr>
          <p:nvPr/>
        </p:nvSpPr>
        <p:spPr bwMode="auto">
          <a:xfrm>
            <a:off x="4789488" y="2435225"/>
            <a:ext cx="18446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defRPr/>
            </a:pPr>
            <a:r>
              <a:rPr lang="en-US" sz="1800" dirty="0">
                <a:latin typeface="+mn-lt"/>
              </a:rPr>
              <a:t>L</a:t>
            </a:r>
            <a:r>
              <a:rPr lang="ru-RU" sz="1800" baseline="-25000" dirty="0">
                <a:latin typeface="+mn-lt"/>
              </a:rPr>
              <a:t>1</a:t>
            </a:r>
            <a:r>
              <a:rPr lang="ru-RU" sz="1800" dirty="0">
                <a:latin typeface="+mn-lt"/>
              </a:rPr>
              <a:t>+</a:t>
            </a:r>
            <a:r>
              <a:rPr lang="en-US" sz="1800" dirty="0">
                <a:latin typeface="+mn-lt"/>
              </a:rPr>
              <a:t>L</a:t>
            </a:r>
            <a:r>
              <a:rPr lang="ru-RU" sz="1800" baseline="-25000" dirty="0">
                <a:latin typeface="+mn-lt"/>
              </a:rPr>
              <a:t>2</a:t>
            </a:r>
            <a:endParaRPr lang="ru-RU" sz="1800" dirty="0">
              <a:latin typeface="+mn-lt"/>
            </a:endParaRPr>
          </a:p>
        </p:txBody>
      </p:sp>
      <p:sp>
        <p:nvSpPr>
          <p:cNvPr id="61" name="Rectangle 53"/>
          <p:cNvSpPr>
            <a:spLocks noChangeAspect="1" noChangeArrowheads="1"/>
          </p:cNvSpPr>
          <p:nvPr/>
        </p:nvSpPr>
        <p:spPr bwMode="auto">
          <a:xfrm>
            <a:off x="3598863" y="5208588"/>
            <a:ext cx="20399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defRPr/>
            </a:pPr>
            <a:r>
              <a:rPr lang="en-US" sz="1800">
                <a:latin typeface="+mn-lt"/>
              </a:rPr>
              <a:t>Fe</a:t>
            </a:r>
            <a:r>
              <a:rPr lang="en-US" sz="1800" baseline="-25000">
                <a:latin typeface="+mn-lt"/>
              </a:rPr>
              <a:t>2</a:t>
            </a:r>
            <a:r>
              <a:rPr lang="en-US" sz="1800">
                <a:latin typeface="+mn-lt"/>
              </a:rPr>
              <a:t>O</a:t>
            </a:r>
            <a:r>
              <a:rPr lang="en-US" sz="1800" baseline="-25000">
                <a:latin typeface="+mn-lt"/>
              </a:rPr>
              <a:t>3 </a:t>
            </a:r>
            <a:r>
              <a:rPr lang="ru-RU" sz="1800">
                <a:latin typeface="+mn-lt"/>
              </a:rPr>
              <a:t>+</a:t>
            </a:r>
            <a:r>
              <a:rPr lang="en-US" sz="1800">
                <a:latin typeface="+mn-lt"/>
              </a:rPr>
              <a:t> SiO</a:t>
            </a:r>
            <a:r>
              <a:rPr lang="en-US" sz="1800" baseline="-25000">
                <a:latin typeface="+mn-lt"/>
              </a:rPr>
              <a:t>2</a:t>
            </a:r>
            <a:endParaRPr lang="ru-RU" sz="1800">
              <a:latin typeface="+mn-lt"/>
            </a:endParaRPr>
          </a:p>
        </p:txBody>
      </p:sp>
      <p:sp>
        <p:nvSpPr>
          <p:cNvPr id="62" name="Rectangle 63"/>
          <p:cNvSpPr>
            <a:spLocks noChangeAspect="1" noChangeArrowheads="1"/>
          </p:cNvSpPr>
          <p:nvPr/>
        </p:nvSpPr>
        <p:spPr bwMode="auto">
          <a:xfrm>
            <a:off x="5962650" y="4745038"/>
            <a:ext cx="9572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defRPr/>
            </a:pPr>
            <a:r>
              <a:rPr lang="ru-RU" sz="1800">
                <a:latin typeface="+mn-lt"/>
              </a:rPr>
              <a:t>14</a:t>
            </a:r>
            <a:r>
              <a:rPr lang="en-US" sz="1800">
                <a:latin typeface="+mn-lt"/>
              </a:rPr>
              <a:t>3</a:t>
            </a:r>
            <a:r>
              <a:rPr lang="ru-RU" sz="1800">
                <a:latin typeface="+mn-lt"/>
              </a:rPr>
              <a:t>5</a:t>
            </a:r>
          </a:p>
        </p:txBody>
      </p:sp>
      <p:sp>
        <p:nvSpPr>
          <p:cNvPr id="63" name="Text Box 76"/>
          <p:cNvSpPr txBox="1">
            <a:spLocks noChangeAspect="1" noChangeArrowheads="1"/>
          </p:cNvSpPr>
          <p:nvPr/>
        </p:nvSpPr>
        <p:spPr bwMode="auto">
          <a:xfrm>
            <a:off x="5056188" y="3886200"/>
            <a:ext cx="10509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defRPr/>
            </a:pPr>
            <a:r>
              <a:rPr lang="en-US" sz="1800">
                <a:latin typeface="+mn-lt"/>
              </a:rPr>
              <a:t>1550</a:t>
            </a:r>
            <a:endParaRPr lang="ru-RU" sz="1800">
              <a:latin typeface="+mn-lt"/>
            </a:endParaRPr>
          </a:p>
        </p:txBody>
      </p:sp>
      <p:sp>
        <p:nvSpPr>
          <p:cNvPr id="64" name="Text Box 79"/>
          <p:cNvSpPr txBox="1">
            <a:spLocks noChangeAspect="1" noChangeArrowheads="1"/>
          </p:cNvSpPr>
          <p:nvPr/>
        </p:nvSpPr>
        <p:spPr bwMode="auto">
          <a:xfrm>
            <a:off x="906463" y="2301875"/>
            <a:ext cx="66992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>
              <a:defRPr/>
            </a:pPr>
            <a:r>
              <a:rPr lang="en-US" sz="1800" dirty="0">
                <a:latin typeface="+mn-lt"/>
              </a:rPr>
              <a:t>18</a:t>
            </a:r>
            <a:r>
              <a:rPr lang="ru-RU" sz="1800" dirty="0">
                <a:latin typeface="+mn-lt"/>
              </a:rPr>
              <a:t>00</a:t>
            </a:r>
          </a:p>
        </p:txBody>
      </p:sp>
      <p:sp>
        <p:nvSpPr>
          <p:cNvPr id="65" name="Rectangle 83"/>
          <p:cNvSpPr>
            <a:spLocks noChangeAspect="1" noChangeArrowheads="1"/>
          </p:cNvSpPr>
          <p:nvPr/>
        </p:nvSpPr>
        <p:spPr bwMode="auto">
          <a:xfrm>
            <a:off x="3598863" y="4681538"/>
            <a:ext cx="20399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defRPr/>
            </a:pPr>
            <a:r>
              <a:rPr lang="en-US" sz="1800">
                <a:latin typeface="+mn-lt"/>
              </a:rPr>
              <a:t>Fe</a:t>
            </a:r>
            <a:r>
              <a:rPr lang="ru-RU" sz="1800" baseline="-25000">
                <a:latin typeface="+mn-lt"/>
              </a:rPr>
              <a:t>3</a:t>
            </a:r>
            <a:r>
              <a:rPr lang="en-US" sz="1800">
                <a:latin typeface="+mn-lt"/>
              </a:rPr>
              <a:t>O</a:t>
            </a:r>
            <a:r>
              <a:rPr lang="ru-RU" sz="1800" baseline="-25000">
                <a:latin typeface="+mn-lt"/>
              </a:rPr>
              <a:t>4</a:t>
            </a:r>
            <a:r>
              <a:rPr lang="ru-RU" sz="1800">
                <a:latin typeface="+mn-lt"/>
              </a:rPr>
              <a:t> +</a:t>
            </a:r>
            <a:r>
              <a:rPr lang="en-US" sz="1800">
                <a:latin typeface="+mn-lt"/>
              </a:rPr>
              <a:t> SiO</a:t>
            </a:r>
            <a:r>
              <a:rPr lang="en-US" sz="1800" baseline="-25000">
                <a:latin typeface="+mn-lt"/>
              </a:rPr>
              <a:t>2</a:t>
            </a:r>
            <a:endParaRPr lang="ru-RU" sz="1800">
              <a:latin typeface="+mn-lt"/>
            </a:endParaRPr>
          </a:p>
        </p:txBody>
      </p:sp>
      <p:sp>
        <p:nvSpPr>
          <p:cNvPr id="66" name="Text Box 84"/>
          <p:cNvSpPr txBox="1">
            <a:spLocks noChangeAspect="1" noChangeArrowheads="1"/>
          </p:cNvSpPr>
          <p:nvPr/>
        </p:nvSpPr>
        <p:spPr bwMode="auto">
          <a:xfrm>
            <a:off x="1212850" y="639763"/>
            <a:ext cx="917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defRPr/>
            </a:pPr>
            <a:r>
              <a:rPr lang="en-US" sz="1800" dirty="0">
                <a:latin typeface="+mn-lt"/>
              </a:rPr>
              <a:t>T</a:t>
            </a:r>
            <a:r>
              <a:rPr lang="ru-RU" sz="1800" dirty="0">
                <a:latin typeface="+mn-lt"/>
              </a:rPr>
              <a:t>, </a:t>
            </a:r>
            <a:r>
              <a:rPr lang="ru-RU" sz="1800" dirty="0">
                <a:latin typeface="+mn-lt"/>
                <a:sym typeface="Symbol" pitchFamily="18" charset="2"/>
              </a:rPr>
              <a:t></a:t>
            </a:r>
            <a:r>
              <a:rPr lang="ru-RU" sz="1800" dirty="0">
                <a:latin typeface="+mn-lt"/>
              </a:rPr>
              <a:t>С</a:t>
            </a:r>
          </a:p>
        </p:txBody>
      </p:sp>
      <p:sp>
        <p:nvSpPr>
          <p:cNvPr id="67" name="Line 87"/>
          <p:cNvSpPr>
            <a:spLocks noChangeShapeType="1"/>
          </p:cNvSpPr>
          <p:nvPr/>
        </p:nvSpPr>
        <p:spPr bwMode="auto">
          <a:xfrm>
            <a:off x="1641475" y="4127500"/>
            <a:ext cx="5472113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sz="1800">
              <a:latin typeface="+mn-lt"/>
            </a:endParaRPr>
          </a:p>
        </p:txBody>
      </p:sp>
      <p:sp>
        <p:nvSpPr>
          <p:cNvPr id="68" name="Freeform 92"/>
          <p:cNvSpPr>
            <a:spLocks/>
          </p:cNvSpPr>
          <p:nvPr/>
        </p:nvSpPr>
        <p:spPr bwMode="auto">
          <a:xfrm>
            <a:off x="1643063" y="3836988"/>
            <a:ext cx="1014412" cy="273050"/>
          </a:xfrm>
          <a:custGeom>
            <a:avLst/>
            <a:gdLst>
              <a:gd name="T0" fmla="*/ 474 w 474"/>
              <a:gd name="T1" fmla="*/ 128 h 128"/>
              <a:gd name="T2" fmla="*/ 0 w 474"/>
              <a:gd name="T3" fmla="*/ 1 h 12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74" h="128">
                <a:moveTo>
                  <a:pt x="474" y="128"/>
                </a:moveTo>
                <a:cubicBezTo>
                  <a:pt x="67" y="0"/>
                  <a:pt x="99" y="27"/>
                  <a:pt x="0" y="1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sz="1800">
              <a:latin typeface="+mn-lt"/>
            </a:endParaRPr>
          </a:p>
        </p:txBody>
      </p:sp>
      <p:sp>
        <p:nvSpPr>
          <p:cNvPr id="69" name="Freeform 93"/>
          <p:cNvSpPr>
            <a:spLocks/>
          </p:cNvSpPr>
          <p:nvPr/>
        </p:nvSpPr>
        <p:spPr bwMode="auto">
          <a:xfrm>
            <a:off x="2689225" y="3436938"/>
            <a:ext cx="1990725" cy="671512"/>
          </a:xfrm>
          <a:custGeom>
            <a:avLst/>
            <a:gdLst>
              <a:gd name="T0" fmla="*/ 0 w 734"/>
              <a:gd name="T1" fmla="*/ 166 h 166"/>
              <a:gd name="T2" fmla="*/ 734 w 734"/>
              <a:gd name="T3" fmla="*/ 9 h 16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34" h="166">
                <a:moveTo>
                  <a:pt x="0" y="166"/>
                </a:moveTo>
                <a:cubicBezTo>
                  <a:pt x="667" y="0"/>
                  <a:pt x="612" y="35"/>
                  <a:pt x="734" y="9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sz="1800">
              <a:latin typeface="+mn-lt"/>
            </a:endParaRPr>
          </a:p>
        </p:txBody>
      </p:sp>
      <p:sp>
        <p:nvSpPr>
          <p:cNvPr id="70" name="Line 94"/>
          <p:cNvSpPr>
            <a:spLocks noChangeShapeType="1"/>
          </p:cNvSpPr>
          <p:nvPr/>
        </p:nvSpPr>
        <p:spPr bwMode="auto">
          <a:xfrm flipV="1">
            <a:off x="4679950" y="831850"/>
            <a:ext cx="306388" cy="2611438"/>
          </a:xfrm>
          <a:custGeom>
            <a:avLst/>
            <a:gdLst>
              <a:gd name="connsiteX0" fmla="*/ 0 w 255202"/>
              <a:gd name="connsiteY0" fmla="*/ 0 h 2379257"/>
              <a:gd name="connsiteX1" fmla="*/ 255202 w 255202"/>
              <a:gd name="connsiteY1" fmla="*/ 2379257 h 2379257"/>
              <a:gd name="connsiteX0" fmla="*/ 0 w 306717"/>
              <a:gd name="connsiteY0" fmla="*/ 0 h 2611076"/>
              <a:gd name="connsiteX1" fmla="*/ 306717 w 306717"/>
              <a:gd name="connsiteY1" fmla="*/ 2611076 h 2611076"/>
              <a:gd name="connsiteX0" fmla="*/ 0 w 306717"/>
              <a:gd name="connsiteY0" fmla="*/ 0 h 2611076"/>
              <a:gd name="connsiteX1" fmla="*/ 306717 w 306717"/>
              <a:gd name="connsiteY1" fmla="*/ 2611076 h 2611076"/>
              <a:gd name="connsiteX0" fmla="*/ 0 w 306717"/>
              <a:gd name="connsiteY0" fmla="*/ 0 h 2611076"/>
              <a:gd name="connsiteX1" fmla="*/ 306717 w 306717"/>
              <a:gd name="connsiteY1" fmla="*/ 2611076 h 2611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6717" h="2611076">
                <a:moveTo>
                  <a:pt x="0" y="0"/>
                </a:moveTo>
                <a:cubicBezTo>
                  <a:pt x="85067" y="793086"/>
                  <a:pt x="118619" y="1792232"/>
                  <a:pt x="306717" y="2611076"/>
                </a:cubicBezTo>
              </a:path>
            </a:pathLst>
          </a:cu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sz="1800">
              <a:latin typeface="+mn-lt"/>
            </a:endParaRPr>
          </a:p>
        </p:txBody>
      </p:sp>
      <p:sp>
        <p:nvSpPr>
          <p:cNvPr id="71" name="Line 95"/>
          <p:cNvSpPr>
            <a:spLocks noChangeShapeType="1"/>
          </p:cNvSpPr>
          <p:nvPr/>
        </p:nvSpPr>
        <p:spPr bwMode="auto">
          <a:xfrm flipH="1" flipV="1">
            <a:off x="6019800" y="925513"/>
            <a:ext cx="760413" cy="2522537"/>
          </a:xfrm>
          <a:custGeom>
            <a:avLst/>
            <a:gdLst>
              <a:gd name="connsiteX0" fmla="*/ 0 w 673495"/>
              <a:gd name="connsiteY0" fmla="*/ 0 h 2441516"/>
              <a:gd name="connsiteX1" fmla="*/ 673495 w 673495"/>
              <a:gd name="connsiteY1" fmla="*/ 2441516 h 2441516"/>
              <a:gd name="connsiteX0" fmla="*/ 0 w 673495"/>
              <a:gd name="connsiteY0" fmla="*/ 0 h 2441516"/>
              <a:gd name="connsiteX1" fmla="*/ 673495 w 673495"/>
              <a:gd name="connsiteY1" fmla="*/ 2441516 h 2441516"/>
              <a:gd name="connsiteX0" fmla="*/ 0 w 673495"/>
              <a:gd name="connsiteY0" fmla="*/ 0 h 2441516"/>
              <a:gd name="connsiteX1" fmla="*/ 673495 w 673495"/>
              <a:gd name="connsiteY1" fmla="*/ 2441516 h 2441516"/>
              <a:gd name="connsiteX0" fmla="*/ 0 w 673495"/>
              <a:gd name="connsiteY0" fmla="*/ 0 h 2544547"/>
              <a:gd name="connsiteX1" fmla="*/ 673495 w 673495"/>
              <a:gd name="connsiteY1" fmla="*/ 2544547 h 2544547"/>
              <a:gd name="connsiteX0" fmla="*/ 0 w 673495"/>
              <a:gd name="connsiteY0" fmla="*/ 0 h 2544547"/>
              <a:gd name="connsiteX1" fmla="*/ 673495 w 673495"/>
              <a:gd name="connsiteY1" fmla="*/ 2544547 h 2544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73495" h="2544547">
                <a:moveTo>
                  <a:pt x="0" y="0"/>
                </a:moveTo>
                <a:cubicBezTo>
                  <a:pt x="87797" y="891809"/>
                  <a:pt x="320208" y="1730708"/>
                  <a:pt x="673495" y="2544547"/>
                </a:cubicBezTo>
              </a:path>
            </a:pathLst>
          </a:cu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sz="1800">
              <a:latin typeface="+mn-lt"/>
            </a:endParaRPr>
          </a:p>
        </p:txBody>
      </p:sp>
      <p:sp>
        <p:nvSpPr>
          <p:cNvPr id="72" name="Line 96"/>
          <p:cNvSpPr>
            <a:spLocks noChangeShapeType="1"/>
          </p:cNvSpPr>
          <p:nvPr/>
        </p:nvSpPr>
        <p:spPr bwMode="auto">
          <a:xfrm>
            <a:off x="1641475" y="4978400"/>
            <a:ext cx="5472113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sz="1800">
              <a:latin typeface="+mn-lt"/>
            </a:endParaRPr>
          </a:p>
        </p:txBody>
      </p:sp>
      <p:sp>
        <p:nvSpPr>
          <p:cNvPr id="73" name="Oval 88"/>
          <p:cNvSpPr>
            <a:spLocks noChangeAspect="1" noChangeArrowheads="1"/>
          </p:cNvSpPr>
          <p:nvPr/>
        </p:nvSpPr>
        <p:spPr bwMode="auto">
          <a:xfrm>
            <a:off x="2609850" y="4060825"/>
            <a:ext cx="112713" cy="115888"/>
          </a:xfrm>
          <a:prstGeom prst="ellipse">
            <a:avLst/>
          </a:prstGeom>
          <a:solidFill>
            <a:srgbClr val="00FFFF"/>
          </a:solidFill>
          <a:ln w="12700">
            <a:solidFill>
              <a:srgbClr val="993366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1800">
              <a:latin typeface="+mn-lt"/>
            </a:endParaRPr>
          </a:p>
        </p:txBody>
      </p:sp>
      <p:sp>
        <p:nvSpPr>
          <p:cNvPr id="74" name="Line 5"/>
          <p:cNvSpPr>
            <a:spLocks noChangeAspect="1" noChangeShapeType="1"/>
          </p:cNvSpPr>
          <p:nvPr/>
        </p:nvSpPr>
        <p:spPr bwMode="auto">
          <a:xfrm>
            <a:off x="1643063" y="4635500"/>
            <a:ext cx="5457825" cy="0"/>
          </a:xfrm>
          <a:prstGeom prst="lin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 sz="1800">
              <a:latin typeface="+mn-lt"/>
            </a:endParaRPr>
          </a:p>
        </p:txBody>
      </p:sp>
      <p:sp>
        <p:nvSpPr>
          <p:cNvPr id="75" name="Text Box 97"/>
          <p:cNvSpPr txBox="1">
            <a:spLocks noChangeAspect="1" noChangeArrowheads="1"/>
          </p:cNvSpPr>
          <p:nvPr/>
        </p:nvSpPr>
        <p:spPr bwMode="auto">
          <a:xfrm>
            <a:off x="4967288" y="3163888"/>
            <a:ext cx="10525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defRPr/>
            </a:pPr>
            <a:r>
              <a:rPr lang="en-US" sz="1800" dirty="0">
                <a:latin typeface="+mn-lt"/>
              </a:rPr>
              <a:t>1</a:t>
            </a:r>
            <a:r>
              <a:rPr lang="ru-RU" sz="1800" dirty="0">
                <a:latin typeface="+mn-lt"/>
              </a:rPr>
              <a:t>6</a:t>
            </a:r>
            <a:r>
              <a:rPr lang="en-US" sz="1800" dirty="0">
                <a:latin typeface="+mn-lt"/>
              </a:rPr>
              <a:t>5</a:t>
            </a:r>
            <a:r>
              <a:rPr lang="ru-RU" sz="1800" dirty="0">
                <a:latin typeface="+mn-lt"/>
              </a:rPr>
              <a:t>0</a:t>
            </a:r>
          </a:p>
        </p:txBody>
      </p:sp>
      <p:sp>
        <p:nvSpPr>
          <p:cNvPr id="76" name="Freeform 98"/>
          <p:cNvSpPr>
            <a:spLocks/>
          </p:cNvSpPr>
          <p:nvPr/>
        </p:nvSpPr>
        <p:spPr bwMode="auto">
          <a:xfrm>
            <a:off x="6804025" y="2932113"/>
            <a:ext cx="309563" cy="515937"/>
          </a:xfrm>
          <a:custGeom>
            <a:avLst/>
            <a:gdLst>
              <a:gd name="T0" fmla="*/ 0 w 288"/>
              <a:gd name="T1" fmla="*/ 401 h 401"/>
              <a:gd name="T2" fmla="*/ 288 w 288"/>
              <a:gd name="T3" fmla="*/ 0 h 40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88" h="401">
                <a:moveTo>
                  <a:pt x="0" y="401"/>
                </a:moveTo>
                <a:cubicBezTo>
                  <a:pt x="198" y="93"/>
                  <a:pt x="228" y="83"/>
                  <a:pt x="288" y="0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sz="1800">
              <a:latin typeface="+mn-lt"/>
            </a:endParaRPr>
          </a:p>
        </p:txBody>
      </p:sp>
      <p:sp>
        <p:nvSpPr>
          <p:cNvPr id="78" name="Line 89"/>
          <p:cNvSpPr>
            <a:spLocks noChangeShapeType="1"/>
          </p:cNvSpPr>
          <p:nvPr/>
        </p:nvSpPr>
        <p:spPr bwMode="auto">
          <a:xfrm>
            <a:off x="4737100" y="3446463"/>
            <a:ext cx="2332038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sz="1800">
              <a:latin typeface="+mn-lt"/>
            </a:endParaRPr>
          </a:p>
        </p:txBody>
      </p:sp>
      <p:sp>
        <p:nvSpPr>
          <p:cNvPr id="79" name="Oval 91"/>
          <p:cNvSpPr>
            <a:spLocks noChangeAspect="1" noChangeArrowheads="1"/>
          </p:cNvSpPr>
          <p:nvPr/>
        </p:nvSpPr>
        <p:spPr bwMode="auto">
          <a:xfrm>
            <a:off x="6724650" y="3386138"/>
            <a:ext cx="112713" cy="115887"/>
          </a:xfrm>
          <a:prstGeom prst="ellipse">
            <a:avLst/>
          </a:prstGeom>
          <a:solidFill>
            <a:srgbClr val="00FFFF"/>
          </a:solidFill>
          <a:ln w="12700">
            <a:solidFill>
              <a:srgbClr val="993366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1800">
              <a:latin typeface="+mn-lt"/>
            </a:endParaRPr>
          </a:p>
        </p:txBody>
      </p:sp>
      <p:sp>
        <p:nvSpPr>
          <p:cNvPr id="143" name="Oval 91"/>
          <p:cNvSpPr>
            <a:spLocks noChangeAspect="1" noChangeArrowheads="1"/>
          </p:cNvSpPr>
          <p:nvPr/>
        </p:nvSpPr>
        <p:spPr bwMode="auto">
          <a:xfrm>
            <a:off x="6442075" y="2681288"/>
            <a:ext cx="114300" cy="114300"/>
          </a:xfrm>
          <a:prstGeom prst="ellipse">
            <a:avLst/>
          </a:prstGeom>
          <a:solidFill>
            <a:srgbClr val="00FFFF"/>
          </a:solidFill>
          <a:ln w="12700">
            <a:solidFill>
              <a:srgbClr val="993366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1800">
              <a:latin typeface="+mn-lt"/>
            </a:endParaRPr>
          </a:p>
        </p:txBody>
      </p:sp>
      <p:sp>
        <p:nvSpPr>
          <p:cNvPr id="144" name="Oval 91"/>
          <p:cNvSpPr>
            <a:spLocks noChangeAspect="1" noChangeArrowheads="1"/>
          </p:cNvSpPr>
          <p:nvPr/>
        </p:nvSpPr>
        <p:spPr bwMode="auto">
          <a:xfrm>
            <a:off x="4624388" y="3378200"/>
            <a:ext cx="112712" cy="115888"/>
          </a:xfrm>
          <a:prstGeom prst="ellipse">
            <a:avLst/>
          </a:prstGeom>
          <a:solidFill>
            <a:srgbClr val="00FFFF"/>
          </a:solidFill>
          <a:ln w="12700">
            <a:solidFill>
              <a:srgbClr val="993366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1800">
              <a:latin typeface="+mn-lt"/>
            </a:endParaRPr>
          </a:p>
        </p:txBody>
      </p:sp>
      <p:sp>
        <p:nvSpPr>
          <p:cNvPr id="145" name="Oval 91"/>
          <p:cNvSpPr>
            <a:spLocks noChangeAspect="1" noChangeArrowheads="1"/>
          </p:cNvSpPr>
          <p:nvPr/>
        </p:nvSpPr>
        <p:spPr bwMode="auto">
          <a:xfrm>
            <a:off x="6570663" y="1938338"/>
            <a:ext cx="114300" cy="115887"/>
          </a:xfrm>
          <a:prstGeom prst="ellipse">
            <a:avLst/>
          </a:prstGeom>
          <a:solidFill>
            <a:srgbClr val="00FFFF"/>
          </a:solidFill>
          <a:ln w="12700">
            <a:solidFill>
              <a:srgbClr val="993366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1800">
              <a:latin typeface="+mn-lt"/>
            </a:endParaRPr>
          </a:p>
        </p:txBody>
      </p:sp>
      <p:sp>
        <p:nvSpPr>
          <p:cNvPr id="146" name="Oval 91"/>
          <p:cNvSpPr>
            <a:spLocks noChangeAspect="1" noChangeArrowheads="1"/>
          </p:cNvSpPr>
          <p:nvPr/>
        </p:nvSpPr>
        <p:spPr bwMode="auto">
          <a:xfrm>
            <a:off x="3486150" y="1982788"/>
            <a:ext cx="112713" cy="115887"/>
          </a:xfrm>
          <a:prstGeom prst="ellipse">
            <a:avLst/>
          </a:prstGeom>
          <a:solidFill>
            <a:srgbClr val="00FFFF"/>
          </a:solidFill>
          <a:ln w="12700">
            <a:solidFill>
              <a:srgbClr val="993366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1800">
              <a:latin typeface="+mn-lt"/>
            </a:endParaRPr>
          </a:p>
        </p:txBody>
      </p:sp>
      <p:sp>
        <p:nvSpPr>
          <p:cNvPr id="147" name="Oval 91"/>
          <p:cNvSpPr>
            <a:spLocks noChangeAspect="1" noChangeArrowheads="1"/>
          </p:cNvSpPr>
          <p:nvPr/>
        </p:nvSpPr>
        <p:spPr bwMode="auto">
          <a:xfrm>
            <a:off x="4894263" y="1981200"/>
            <a:ext cx="112712" cy="115888"/>
          </a:xfrm>
          <a:prstGeom prst="ellipse">
            <a:avLst/>
          </a:prstGeom>
          <a:solidFill>
            <a:srgbClr val="00FFFF"/>
          </a:solidFill>
          <a:ln w="12700">
            <a:solidFill>
              <a:srgbClr val="993366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1800">
              <a:latin typeface="+mn-lt"/>
            </a:endParaRPr>
          </a:p>
        </p:txBody>
      </p:sp>
      <p:sp>
        <p:nvSpPr>
          <p:cNvPr id="148" name="Oval 91"/>
          <p:cNvSpPr>
            <a:spLocks noChangeAspect="1" noChangeArrowheads="1"/>
          </p:cNvSpPr>
          <p:nvPr/>
        </p:nvSpPr>
        <p:spPr bwMode="auto">
          <a:xfrm>
            <a:off x="6089650" y="1851025"/>
            <a:ext cx="112713" cy="115888"/>
          </a:xfrm>
          <a:prstGeom prst="ellipse">
            <a:avLst/>
          </a:prstGeom>
          <a:solidFill>
            <a:srgbClr val="00FFFF"/>
          </a:solidFill>
          <a:ln w="12700">
            <a:solidFill>
              <a:srgbClr val="993366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1800">
              <a:latin typeface="+mn-lt"/>
            </a:endParaRPr>
          </a:p>
        </p:txBody>
      </p:sp>
      <p:sp>
        <p:nvSpPr>
          <p:cNvPr id="149" name="Oval 91"/>
          <p:cNvSpPr>
            <a:spLocks noChangeAspect="1" noChangeArrowheads="1"/>
          </p:cNvSpPr>
          <p:nvPr/>
        </p:nvSpPr>
        <p:spPr bwMode="auto">
          <a:xfrm>
            <a:off x="4619625" y="1812925"/>
            <a:ext cx="112713" cy="115888"/>
          </a:xfrm>
          <a:prstGeom prst="ellipse">
            <a:avLst/>
          </a:prstGeom>
          <a:solidFill>
            <a:srgbClr val="00FFFF"/>
          </a:solidFill>
          <a:ln w="12700">
            <a:solidFill>
              <a:srgbClr val="993366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1800">
              <a:latin typeface="+mn-lt"/>
            </a:endParaRPr>
          </a:p>
        </p:txBody>
      </p:sp>
      <p:sp>
        <p:nvSpPr>
          <p:cNvPr id="152" name="Text Box 79"/>
          <p:cNvSpPr txBox="1">
            <a:spLocks noChangeAspect="1" noChangeArrowheads="1"/>
          </p:cNvSpPr>
          <p:nvPr/>
        </p:nvSpPr>
        <p:spPr bwMode="auto">
          <a:xfrm>
            <a:off x="906463" y="1595438"/>
            <a:ext cx="66992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>
              <a:defRPr/>
            </a:pPr>
            <a:r>
              <a:rPr lang="en-US" sz="1800" dirty="0">
                <a:latin typeface="+mn-lt"/>
              </a:rPr>
              <a:t>19</a:t>
            </a:r>
            <a:r>
              <a:rPr lang="ru-RU" sz="1800" dirty="0">
                <a:latin typeface="+mn-lt"/>
              </a:rPr>
              <a:t>00</a:t>
            </a:r>
          </a:p>
        </p:txBody>
      </p:sp>
      <p:sp>
        <p:nvSpPr>
          <p:cNvPr id="153" name="Oval 91"/>
          <p:cNvSpPr>
            <a:spLocks noChangeAspect="1" noChangeArrowheads="1"/>
          </p:cNvSpPr>
          <p:nvPr/>
        </p:nvSpPr>
        <p:spPr bwMode="auto">
          <a:xfrm>
            <a:off x="3751263" y="1431925"/>
            <a:ext cx="112712" cy="115888"/>
          </a:xfrm>
          <a:prstGeom prst="ellipse">
            <a:avLst/>
          </a:prstGeom>
          <a:solidFill>
            <a:srgbClr val="00FFFF"/>
          </a:solidFill>
          <a:ln w="12700">
            <a:solidFill>
              <a:srgbClr val="993366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1800">
              <a:latin typeface="+mn-lt"/>
            </a:endParaRPr>
          </a:p>
        </p:txBody>
      </p:sp>
      <p:sp>
        <p:nvSpPr>
          <p:cNvPr id="154" name="Oval 91"/>
          <p:cNvSpPr>
            <a:spLocks noChangeAspect="1" noChangeArrowheads="1"/>
          </p:cNvSpPr>
          <p:nvPr/>
        </p:nvSpPr>
        <p:spPr bwMode="auto">
          <a:xfrm>
            <a:off x="4933950" y="1431925"/>
            <a:ext cx="114300" cy="115888"/>
          </a:xfrm>
          <a:prstGeom prst="ellipse">
            <a:avLst/>
          </a:prstGeom>
          <a:solidFill>
            <a:srgbClr val="00FFFF"/>
          </a:solidFill>
          <a:ln w="12700">
            <a:solidFill>
              <a:srgbClr val="993366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1800">
              <a:latin typeface="+mn-lt"/>
            </a:endParaRPr>
          </a:p>
        </p:txBody>
      </p:sp>
      <p:sp>
        <p:nvSpPr>
          <p:cNvPr id="155" name="Oval 91"/>
          <p:cNvSpPr>
            <a:spLocks noChangeAspect="1" noChangeArrowheads="1"/>
          </p:cNvSpPr>
          <p:nvPr/>
        </p:nvSpPr>
        <p:spPr bwMode="auto">
          <a:xfrm>
            <a:off x="6496050" y="1431925"/>
            <a:ext cx="114300" cy="115888"/>
          </a:xfrm>
          <a:prstGeom prst="ellipse">
            <a:avLst/>
          </a:prstGeom>
          <a:solidFill>
            <a:srgbClr val="00FFFF"/>
          </a:solidFill>
          <a:ln w="12700">
            <a:solidFill>
              <a:srgbClr val="993366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1800">
              <a:latin typeface="+mn-lt"/>
            </a:endParaRPr>
          </a:p>
        </p:txBody>
      </p:sp>
      <p:sp>
        <p:nvSpPr>
          <p:cNvPr id="156" name="Line 94"/>
          <p:cNvSpPr>
            <a:spLocks noChangeShapeType="1"/>
          </p:cNvSpPr>
          <p:nvPr/>
        </p:nvSpPr>
        <p:spPr bwMode="auto">
          <a:xfrm flipV="1">
            <a:off x="3641725" y="1376363"/>
            <a:ext cx="82550" cy="925512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sz="1800">
              <a:latin typeface="+mn-lt"/>
            </a:endParaRPr>
          </a:p>
        </p:txBody>
      </p:sp>
      <p:sp>
        <p:nvSpPr>
          <p:cNvPr id="157" name="Text Box 43"/>
          <p:cNvSpPr txBox="1">
            <a:spLocks noChangeAspect="1" noChangeArrowheads="1"/>
          </p:cNvSpPr>
          <p:nvPr/>
        </p:nvSpPr>
        <p:spPr bwMode="auto">
          <a:xfrm>
            <a:off x="3494088" y="1628775"/>
            <a:ext cx="884237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3333CC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lIns="39319" tIns="19660" rIns="39319" bIns="19660"/>
          <a:lstStyle/>
          <a:p>
            <a:pPr algn="ctr">
              <a:defRPr/>
            </a:pPr>
            <a:r>
              <a:rPr lang="ru-RU" sz="1800" dirty="0">
                <a:latin typeface="+mn-lt"/>
              </a:rPr>
              <a:t>?</a:t>
            </a:r>
          </a:p>
        </p:txBody>
      </p:sp>
      <p:sp>
        <p:nvSpPr>
          <p:cNvPr id="160" name="Text Box 79"/>
          <p:cNvSpPr txBox="1">
            <a:spLocks noChangeAspect="1" noChangeArrowheads="1"/>
          </p:cNvSpPr>
          <p:nvPr/>
        </p:nvSpPr>
        <p:spPr bwMode="auto">
          <a:xfrm>
            <a:off x="906463" y="925513"/>
            <a:ext cx="66992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>
              <a:defRPr/>
            </a:pPr>
            <a:r>
              <a:rPr lang="ru-RU" sz="1800" dirty="0">
                <a:latin typeface="+mn-lt"/>
              </a:rPr>
              <a:t>2000</a:t>
            </a:r>
          </a:p>
        </p:txBody>
      </p:sp>
      <p:sp>
        <p:nvSpPr>
          <p:cNvPr id="161" name="Oval 91"/>
          <p:cNvSpPr>
            <a:spLocks noChangeAspect="1" noChangeArrowheads="1"/>
          </p:cNvSpPr>
          <p:nvPr/>
        </p:nvSpPr>
        <p:spPr bwMode="auto">
          <a:xfrm>
            <a:off x="4713288" y="1006475"/>
            <a:ext cx="112712" cy="114300"/>
          </a:xfrm>
          <a:prstGeom prst="ellipse">
            <a:avLst/>
          </a:prstGeom>
          <a:solidFill>
            <a:srgbClr val="00FFFF"/>
          </a:solidFill>
          <a:ln w="12700">
            <a:solidFill>
              <a:srgbClr val="993366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1800">
              <a:latin typeface="+mn-lt"/>
            </a:endParaRPr>
          </a:p>
        </p:txBody>
      </p:sp>
      <p:sp>
        <p:nvSpPr>
          <p:cNvPr id="162" name="Oval 91"/>
          <p:cNvSpPr>
            <a:spLocks noChangeAspect="1" noChangeArrowheads="1"/>
          </p:cNvSpPr>
          <p:nvPr/>
        </p:nvSpPr>
        <p:spPr bwMode="auto">
          <a:xfrm>
            <a:off x="5686425" y="1003300"/>
            <a:ext cx="112713" cy="114300"/>
          </a:xfrm>
          <a:prstGeom prst="ellipse">
            <a:avLst/>
          </a:prstGeom>
          <a:solidFill>
            <a:srgbClr val="00FFFF"/>
          </a:solidFill>
          <a:ln w="12700">
            <a:solidFill>
              <a:srgbClr val="993366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1800">
              <a:latin typeface="+mn-lt"/>
            </a:endParaRPr>
          </a:p>
        </p:txBody>
      </p:sp>
      <p:sp>
        <p:nvSpPr>
          <p:cNvPr id="163" name="Text Box 43"/>
          <p:cNvSpPr txBox="1">
            <a:spLocks noChangeAspect="1" noChangeArrowheads="1"/>
          </p:cNvSpPr>
          <p:nvPr/>
        </p:nvSpPr>
        <p:spPr bwMode="auto">
          <a:xfrm>
            <a:off x="4991100" y="1462088"/>
            <a:ext cx="13430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3333CC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lIns="39319" tIns="19660" rIns="39319" bIns="19660"/>
          <a:lstStyle/>
          <a:p>
            <a:pPr algn="ctr">
              <a:defRPr/>
            </a:pPr>
            <a:r>
              <a:rPr lang="ru-RU" sz="4400" dirty="0">
                <a:latin typeface="+mn-lt"/>
              </a:rPr>
              <a:t>?</a:t>
            </a:r>
          </a:p>
        </p:txBody>
      </p:sp>
      <p:pic>
        <p:nvPicPr>
          <p:cNvPr id="11328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8" y="623888"/>
            <a:ext cx="1344612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29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5" y="258763"/>
            <a:ext cx="73025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30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91"/>
          <a:stretch>
            <a:fillRect/>
          </a:stretch>
        </p:blipFill>
        <p:spPr bwMode="auto">
          <a:xfrm>
            <a:off x="7197725" y="2119313"/>
            <a:ext cx="149542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31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50" y="3494088"/>
            <a:ext cx="1425575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332" name="Прямая со стрелкой 11"/>
          <p:cNvCxnSpPr>
            <a:cxnSpLocks noChangeShapeType="1"/>
            <a:stCxn id="11331" idx="1"/>
          </p:cNvCxnSpPr>
          <p:nvPr/>
        </p:nvCxnSpPr>
        <p:spPr bwMode="auto">
          <a:xfrm flipH="1" flipV="1">
            <a:off x="6334125" y="3448050"/>
            <a:ext cx="898525" cy="757238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round/>
            <a:headEnd type="none" w="sm" len="sm"/>
            <a:tailEnd type="arrow" w="med" len="med"/>
          </a:ln>
        </p:spPr>
      </p:cxnSp>
      <p:cxnSp>
        <p:nvCxnSpPr>
          <p:cNvPr id="11333" name="Прямая со стрелкой 13"/>
          <p:cNvCxnSpPr>
            <a:cxnSpLocks noChangeShapeType="1"/>
          </p:cNvCxnSpPr>
          <p:nvPr/>
        </p:nvCxnSpPr>
        <p:spPr bwMode="auto">
          <a:xfrm flipH="1" flipV="1">
            <a:off x="5903913" y="2174875"/>
            <a:ext cx="1209675" cy="390525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round/>
            <a:headEnd type="none" w="sm" len="sm"/>
            <a:tailEnd type="arrow" w="med" len="med"/>
          </a:ln>
        </p:spPr>
      </p:cxnSp>
      <p:cxnSp>
        <p:nvCxnSpPr>
          <p:cNvPr id="11334" name="Прямая со стрелкой 172"/>
          <p:cNvCxnSpPr>
            <a:cxnSpLocks noChangeShapeType="1"/>
          </p:cNvCxnSpPr>
          <p:nvPr/>
        </p:nvCxnSpPr>
        <p:spPr bwMode="auto">
          <a:xfrm flipH="1" flipV="1">
            <a:off x="5903913" y="1057275"/>
            <a:ext cx="1209675" cy="234950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round/>
            <a:headEnd type="none" w="sm" len="sm"/>
            <a:tailEnd type="arrow" w="med" len="med"/>
          </a:ln>
        </p:spPr>
      </p:cxnSp>
      <p:sp>
        <p:nvSpPr>
          <p:cNvPr id="175" name="Text Box 43"/>
          <p:cNvSpPr txBox="1">
            <a:spLocks noChangeAspect="1" noChangeArrowheads="1"/>
          </p:cNvSpPr>
          <p:nvPr/>
        </p:nvSpPr>
        <p:spPr bwMode="auto">
          <a:xfrm>
            <a:off x="2208213" y="3700463"/>
            <a:ext cx="882650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3333CC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lIns="39319" tIns="19660" rIns="39319" bIns="19660"/>
          <a:lstStyle/>
          <a:p>
            <a:pPr algn="ctr">
              <a:defRPr/>
            </a:pPr>
            <a:r>
              <a:rPr lang="ru-RU" sz="1800" dirty="0">
                <a:latin typeface="+mn-lt"/>
              </a:rPr>
              <a:t>?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2"/>
          <p:cNvSpPr txBox="1">
            <a:spLocks noGrp="1"/>
          </p:cNvSpPr>
          <p:nvPr/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CE48ABEA-10EF-415A-8954-7716ADDD58E8}" type="slidenum">
              <a:rPr lang="en-GB" sz="1400">
                <a:solidFill>
                  <a:schemeClr val="tx2"/>
                </a:solidFill>
              </a:rPr>
              <a:pPr eaLnBrk="1" hangingPunct="1"/>
              <a:t>8</a:t>
            </a:fld>
            <a:endParaRPr lang="en-GB" sz="1400">
              <a:solidFill>
                <a:schemeClr val="tx2"/>
              </a:solidFill>
            </a:endParaRPr>
          </a:p>
        </p:txBody>
      </p:sp>
      <p:sp>
        <p:nvSpPr>
          <p:cNvPr id="96" name="Rectangle 2"/>
          <p:cNvSpPr>
            <a:spLocks noChangeArrowheads="1"/>
          </p:cNvSpPr>
          <p:nvPr/>
        </p:nvSpPr>
        <p:spPr bwMode="auto">
          <a:xfrm>
            <a:off x="268288" y="0"/>
            <a:ext cx="862965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 anchor="ctr"/>
          <a:lstStyle/>
          <a:p>
            <a:pPr algn="ctr" defTabSz="762000" eaLnBrk="1" hangingPunct="1">
              <a:lnSpc>
                <a:spcPct val="80000"/>
              </a:lnSpc>
              <a:defRPr/>
            </a:pPr>
            <a:r>
              <a:rPr lang="en-US" sz="3200" dirty="0">
                <a:solidFill>
                  <a:srgbClr val="000099"/>
                </a:solidFill>
              </a:rPr>
              <a:t>Conclusions</a:t>
            </a:r>
            <a:endParaRPr lang="ru-RU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50863" y="696913"/>
            <a:ext cx="82867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200">
                <a:solidFill>
                  <a:srgbClr val="000099"/>
                </a:solidFill>
              </a:rPr>
              <a:t>The miscibility gap in the FeO</a:t>
            </a:r>
            <a:r>
              <a:rPr lang="en-US" sz="2200" baseline="-25000">
                <a:solidFill>
                  <a:srgbClr val="000099"/>
                </a:solidFill>
              </a:rPr>
              <a:t>x</a:t>
            </a:r>
            <a:r>
              <a:rPr lang="en-US" sz="2200">
                <a:solidFill>
                  <a:srgbClr val="000099"/>
                </a:solidFill>
              </a:rPr>
              <a:t>-SiO</a:t>
            </a:r>
            <a:r>
              <a:rPr lang="en-US" sz="2200" baseline="-25000">
                <a:solidFill>
                  <a:srgbClr val="000099"/>
                </a:solidFill>
              </a:rPr>
              <a:t>2</a:t>
            </a:r>
            <a:r>
              <a:rPr lang="en-US" sz="2200">
                <a:solidFill>
                  <a:srgbClr val="000099"/>
                </a:solidFill>
              </a:rPr>
              <a:t> system was observed</a:t>
            </a:r>
          </a:p>
          <a:p>
            <a:r>
              <a:rPr lang="ru-RU" sz="800">
                <a:solidFill>
                  <a:srgbClr val="000099"/>
                </a:solidFill>
              </a:rPr>
              <a:t/>
            </a:r>
            <a:br>
              <a:rPr lang="ru-RU" sz="800">
                <a:solidFill>
                  <a:srgbClr val="000099"/>
                </a:solidFill>
              </a:rPr>
            </a:br>
            <a:r>
              <a:rPr lang="en-US" sz="2200">
                <a:solidFill>
                  <a:srgbClr val="000099"/>
                </a:solidFill>
              </a:rPr>
              <a:t>Monotectic and eutectic temperatures  is outlined</a:t>
            </a:r>
            <a:endParaRPr lang="ru-RU" sz="2200">
              <a:solidFill>
                <a:srgbClr val="000099"/>
              </a:solidFill>
            </a:endParaRPr>
          </a:p>
          <a:p>
            <a:r>
              <a:rPr lang="ru-RU" sz="800">
                <a:solidFill>
                  <a:srgbClr val="000099"/>
                </a:solidFill>
              </a:rPr>
              <a:t/>
            </a:r>
            <a:br>
              <a:rPr lang="ru-RU" sz="800">
                <a:solidFill>
                  <a:srgbClr val="000099"/>
                </a:solidFill>
              </a:rPr>
            </a:br>
            <a:r>
              <a:rPr lang="en-US" sz="2200">
                <a:solidFill>
                  <a:srgbClr val="000099"/>
                </a:solidFill>
              </a:rPr>
              <a:t>Tie lines was estimated</a:t>
            </a:r>
            <a:r>
              <a:rPr lang="ru-RU" sz="2200">
                <a:solidFill>
                  <a:srgbClr val="000099"/>
                </a:solidFill>
              </a:rPr>
              <a:t/>
            </a:r>
            <a:br>
              <a:rPr lang="ru-RU" sz="2200">
                <a:solidFill>
                  <a:srgbClr val="000099"/>
                </a:solidFill>
              </a:rPr>
            </a:br>
            <a:r>
              <a:rPr lang="ru-RU" sz="800">
                <a:solidFill>
                  <a:srgbClr val="000099"/>
                </a:solidFill>
              </a:rPr>
              <a:t/>
            </a:r>
            <a:br>
              <a:rPr lang="ru-RU" sz="800">
                <a:solidFill>
                  <a:srgbClr val="000099"/>
                </a:solidFill>
              </a:rPr>
            </a:br>
            <a:r>
              <a:rPr lang="en-US">
                <a:solidFill>
                  <a:srgbClr val="CC0066"/>
                </a:solidFill>
              </a:rPr>
              <a:t>Twelve</a:t>
            </a:r>
            <a:r>
              <a:rPr lang="en-US" sz="2000">
                <a:solidFill>
                  <a:srgbClr val="000099"/>
                </a:solidFill>
              </a:rPr>
              <a:t> </a:t>
            </a:r>
            <a:r>
              <a:rPr lang="en-US" sz="2400">
                <a:solidFill>
                  <a:srgbClr val="000099"/>
                </a:solidFill>
              </a:rPr>
              <a:t>experiments have been made</a:t>
            </a:r>
            <a:r>
              <a:rPr lang="ru-RU" sz="2000">
                <a:solidFill>
                  <a:srgbClr val="000099"/>
                </a:solidFill>
              </a:rPr>
              <a:t> </a:t>
            </a:r>
            <a:endParaRPr lang="en-US" sz="2000">
              <a:solidFill>
                <a:srgbClr val="000099"/>
              </a:solidFill>
            </a:endParaRPr>
          </a:p>
          <a:p>
            <a:endParaRPr lang="en-US" sz="2000">
              <a:solidFill>
                <a:srgbClr val="000099"/>
              </a:solidFill>
            </a:endParaRPr>
          </a:p>
          <a:p>
            <a:r>
              <a:rPr lang="en-US" sz="2000">
                <a:solidFill>
                  <a:srgbClr val="000099"/>
                </a:solidFill>
              </a:rPr>
              <a:t>There is very many differences  with previous works</a:t>
            </a:r>
          </a:p>
          <a:p>
            <a:pPr algn="ctr"/>
            <a:r>
              <a:rPr lang="ru-RU" sz="1000">
                <a:solidFill>
                  <a:srgbClr val="000099"/>
                </a:solidFill>
              </a:rPr>
              <a:t/>
            </a:r>
            <a:br>
              <a:rPr lang="ru-RU" sz="1000">
                <a:solidFill>
                  <a:srgbClr val="000099"/>
                </a:solidFill>
              </a:rPr>
            </a:br>
            <a:endParaRPr lang="en-US" sz="2000">
              <a:solidFill>
                <a:srgbClr val="000099"/>
              </a:solidFill>
            </a:endParaRPr>
          </a:p>
          <a:p>
            <a:r>
              <a:rPr lang="en-US" sz="2000">
                <a:solidFill>
                  <a:srgbClr val="000099"/>
                </a:solidFill>
              </a:rPr>
              <a:t>A research strategy modifications and step by step calculation adjustment is needed</a:t>
            </a:r>
            <a:endParaRPr lang="ru-RU" sz="200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Progress report of the &amp;#x0D;&amp;#x0A;UO2-SiO2 system&amp;quot;&quot;/&gt;&lt;property id=&quot;20307&quot; value=&quot;266&quot;/&gt;&lt;/object&gt;&lt;object type=&quot;3&quot; unique_id=&quot;10240&quot;&gt;&lt;property id=&quot;20148&quot; value=&quot;5&quot;/&gt;&lt;property id=&quot;20300&quot; value=&quot;Slide 2 - &amp;quot;Literature review&amp;quot;&quot;/&gt;&lt;property id=&quot;20307&quot; value=&quot;385&quot;/&gt;&lt;/object&gt;&lt;object type=&quot;3&quot; unique_id=&quot;10241&quot;&gt;&lt;property id=&quot;20148&quot; value=&quot;5&quot;/&gt;&lt;property id=&quot;20300&quot; value=&quot;Slide 3&quot;/&gt;&lt;property id=&quot;20307&quot; value=&quot;386&quot;/&gt;&lt;/object&gt;&lt;object type=&quot;3&quot; unique_id=&quot;10242&quot;&gt;&lt;property id=&quot;20148&quot; value=&quot;5&quot;/&gt;&lt;property id=&quot;20300&quot; value=&quot;Slide 4&quot;/&gt;&lt;property id=&quot;20307&quot; value=&quot;387&quot;/&gt;&lt;/object&gt;&lt;object type=&quot;3&quot; unique_id=&quot;10243&quot;&gt;&lt;property id=&quot;20148&quot; value=&quot;5&quot;/&gt;&lt;property id=&quot;20300&quot; value=&quot;Slide 5&quot;/&gt;&lt;property id=&quot;20307&quot; value=&quot;388&quot;/&gt;&lt;/object&gt;&lt;object type=&quot;3&quot; unique_id=&quot;10244&quot;&gt;&lt;property id=&quot;20148&quot; value=&quot;5&quot;/&gt;&lt;property id=&quot;20300&quot; value=&quot;Slide 6&quot;/&gt;&lt;property id=&quot;20307&quot; value=&quot;389&quot;/&gt;&lt;/object&gt;&lt;object type=&quot;3&quot; unique_id=&quot;10245&quot;&gt;&lt;property id=&quot;20148&quot; value=&quot;5&quot;/&gt;&lt;property id=&quot;20300&quot; value=&quot;Slide 7&quot;/&gt;&lt;property id=&quot;20307&quot; value=&quot;390&quot;/&gt;&lt;/object&gt;&lt;object type=&quot;3&quot; unique_id=&quot;10246&quot;&gt;&lt;property id=&quot;20148&quot; value=&quot;5&quot;/&gt;&lt;property id=&quot;20300&quot; value=&quot;Slide 8&quot;/&gt;&lt;property id=&quot;20307&quot; value=&quot;391&quot;/&gt;&lt;/object&gt;&lt;object type=&quot;3&quot; unique_id=&quot;10247&quot;&gt;&lt;property id=&quot;20148&quot; value=&quot;5&quot;/&gt;&lt;property id=&quot;20300&quot; value=&quot;Slide 9&quot;/&gt;&lt;property id=&quot;20307&quot; value=&quot;392&quot;/&gt;&lt;/object&gt;&lt;object type=&quot;3&quot; unique_id=&quot;10248&quot;&gt;&lt;property id=&quot;20148&quot; value=&quot;5&quot;/&gt;&lt;property id=&quot;20300&quot; value=&quot;Slide 10&quot;/&gt;&lt;property id=&quot;20307&quot; value=&quot;393&quot;/&gt;&lt;/object&gt;&lt;object type=&quot;3&quot; unique_id=&quot;10249&quot;&gt;&lt;property id=&quot;20148&quot; value=&quot;5&quot;/&gt;&lt;property id=&quot;20300&quot; value=&quot;Slide 11&quot;/&gt;&lt;property id=&quot;20307&quot; value=&quot;394&quot;/&gt;&lt;/object&gt;&lt;object type=&quot;3&quot; unique_id=&quot;10250&quot;&gt;&lt;property id=&quot;20148&quot; value=&quot;5&quot;/&gt;&lt;property id=&quot;20300&quot; value=&quot;Slide 12&quot;/&gt;&lt;property id=&quot;20307&quot; value=&quot;395&quot;/&gt;&lt;/object&gt;&lt;object type=&quot;3&quot; unique_id=&quot;10251&quot;&gt;&lt;property id=&quot;20148&quot; value=&quot;5&quot;/&gt;&lt;property id=&quot;20300&quot; value=&quot;Slide 13&quot;/&gt;&lt;property id=&quot;20307&quot; value=&quot;396&quot;/&gt;&lt;/object&gt;&lt;object type=&quot;3&quot; unique_id=&quot;10252&quot;&gt;&lt;property id=&quot;20148&quot; value=&quot;5&quot;/&gt;&lt;property id=&quot;20300&quot; value=&quot;Slide 15&quot;/&gt;&lt;property id=&quot;20307&quot; value=&quot;397&quot;/&gt;&lt;/object&gt;&lt;object type=&quot;3&quot; unique_id=&quot;10253&quot;&gt;&lt;property id=&quot;20148&quot; value=&quot;5&quot;/&gt;&lt;property id=&quot;20300&quot; value=&quot;Slide 18&quot;/&gt;&lt;property id=&quot;20307&quot; value=&quot;398&quot;/&gt;&lt;/object&gt;&lt;object type=&quot;3&quot; unique_id=&quot;10254&quot;&gt;&lt;property id=&quot;20148&quot; value=&quot;5&quot;/&gt;&lt;property id=&quot;20300&quot; value=&quot;Slide 20&quot;/&gt;&lt;property id=&quot;20307&quot; value=&quot;399&quot;/&gt;&lt;/object&gt;&lt;object type=&quot;3&quot; unique_id=&quot;10255&quot;&gt;&lt;property id=&quot;20148&quot; value=&quot;5&quot;/&gt;&lt;property id=&quot;20300&quot; value=&quot;Slide 24&quot;/&gt;&lt;property id=&quot;20307&quot; value=&quot;400&quot;/&gt;&lt;/object&gt;&lt;object type=&quot;3&quot; unique_id=&quot;10256&quot;&gt;&lt;property id=&quot;20148&quot; value=&quot;5&quot;/&gt;&lt;property id=&quot;20300&quot; value=&quot;Slide 23&quot;/&gt;&lt;property id=&quot;20307&quot; value=&quot;401&quot;/&gt;&lt;/object&gt;&lt;object type=&quot;3&quot; unique_id=&quot;10257&quot;&gt;&lt;property id=&quot;20148&quot; value=&quot;5&quot;/&gt;&lt;property id=&quot;20300&quot; value=&quot;Slide 27&quot;/&gt;&lt;property id=&quot;20307&quot; value=&quot;402&quot;/&gt;&lt;/object&gt;&lt;object type=&quot;3&quot; unique_id=&quot;10258&quot;&gt;&lt;property id=&quot;20148&quot; value=&quot;5&quot;/&gt;&lt;property id=&quot;20300&quot; value=&quot;Slide 28&quot;/&gt;&lt;property id=&quot;20307&quot; value=&quot;403&quot;/&gt;&lt;/object&gt;&lt;object type=&quot;3&quot; unique_id=&quot;10259&quot;&gt;&lt;property id=&quot;20148&quot; value=&quot;5&quot;/&gt;&lt;property id=&quot;20300&quot; value=&quot;Slide 30&quot;/&gt;&lt;property id=&quot;20307&quot; value=&quot;404&quot;/&gt;&lt;/object&gt;&lt;object type=&quot;3&quot; unique_id=&quot;10283&quot;&gt;&lt;property id=&quot;20148&quot; value=&quot;5&quot;/&gt;&lt;property id=&quot;20300&quot; value=&quot;Slide 14&quot;/&gt;&lt;property id=&quot;20307&quot; value=&quot;405&quot;/&gt;&lt;/object&gt;&lt;object type=&quot;3&quot; unique_id=&quot;10380&quot;&gt;&lt;property id=&quot;20148&quot; value=&quot;5&quot;/&gt;&lt;property id=&quot;20300&quot; value=&quot;Slide 16&quot;/&gt;&lt;property id=&quot;20307&quot; value=&quot;406&quot;/&gt;&lt;/object&gt;&lt;object type=&quot;3&quot; unique_id=&quot;10606&quot;&gt;&lt;property id=&quot;20148&quot; value=&quot;5&quot;/&gt;&lt;property id=&quot;20300&quot; value=&quot;Slide 17&quot;/&gt;&lt;property id=&quot;20307&quot; value=&quot;407&quot;/&gt;&lt;/object&gt;&lt;object type=&quot;3&quot; unique_id=&quot;11023&quot;&gt;&lt;property id=&quot;20148&quot; value=&quot;5&quot;/&gt;&lt;property id=&quot;20300&quot; value=&quot;Slide 19&quot;/&gt;&lt;property id=&quot;20307&quot; value=&quot;408&quot;/&gt;&lt;/object&gt;&lt;object type=&quot;3&quot; unique_id=&quot;11105&quot;&gt;&lt;property id=&quot;20148&quot; value=&quot;5&quot;/&gt;&lt;property id=&quot;20300&quot; value=&quot;Slide 21&quot;/&gt;&lt;property id=&quot;20307&quot; value=&quot;409&quot;/&gt;&lt;/object&gt;&lt;object type=&quot;3&quot; unique_id=&quot;11302&quot;&gt;&lt;property id=&quot;20148&quot; value=&quot;5&quot;/&gt;&lt;property id=&quot;20300&quot; value=&quot;Slide 22&quot;/&gt;&lt;property id=&quot;20307&quot; value=&quot;410&quot;/&gt;&lt;/object&gt;&lt;object type=&quot;3&quot; unique_id=&quot;11303&quot;&gt;&lt;property id=&quot;20148&quot; value=&quot;5&quot;/&gt;&lt;property id=&quot;20300&quot; value=&quot;Slide 25&quot;/&gt;&lt;property id=&quot;20307&quot; value=&quot;411&quot;/&gt;&lt;/object&gt;&lt;object type=&quot;3&quot; unique_id=&quot;11304&quot;&gt;&lt;property id=&quot;20148&quot; value=&quot;5&quot;/&gt;&lt;property id=&quot;20300&quot; value=&quot;Slide 26&quot;/&gt;&lt;property id=&quot;20307&quot; value=&quot;412&quot;/&gt;&lt;/object&gt;&lt;object type=&quot;3&quot; unique_id=&quot;11615&quot;&gt;&lt;property id=&quot;20148&quot; value=&quot;5&quot;/&gt;&lt;property id=&quot;20300&quot; value=&quot;Slide 29&quot;/&gt;&lt;property id=&quot;20307&quot; value=&quot;414&quot;/&gt;&lt;/object&gt;&lt;object type=&quot;3&quot; unique_id=&quot;11616&quot;&gt;&lt;property id=&quot;20148&quot; value=&quot;5&quot;/&gt;&lt;property id=&quot;20300&quot; value=&quot;Slide 31&quot;/&gt;&lt;property id=&quot;20307&quot; value=&quot;41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14847</TotalTime>
  <Words>495</Words>
  <Application>Microsoft Office PowerPoint</Application>
  <PresentationFormat>Bildschirmpräsentation (4:3)</PresentationFormat>
  <Paragraphs>273</Paragraphs>
  <Slides>8</Slides>
  <Notes>8</Notes>
  <HiddenSlides>0</HiddenSlides>
  <MMClips>2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7" baseType="lpstr">
      <vt:lpstr>Calibri</vt:lpstr>
      <vt:lpstr>Arial</vt:lpstr>
      <vt:lpstr>Arial Unicode MS</vt:lpstr>
      <vt:lpstr>Times New Roman CYR</vt:lpstr>
      <vt:lpstr>Wingdings</vt:lpstr>
      <vt:lpstr>Symbol</vt:lpstr>
      <vt:lpstr>Times New Roman</vt:lpstr>
      <vt:lpstr>Оформление по умолчанию</vt:lpstr>
      <vt:lpstr>CorelDRAW 7.0 Graphic</vt:lpstr>
      <vt:lpstr>New results  in the SiO2-FeOx system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PRECOS ISTC project</dc:title>
  <dc:subject>Corphad 7Meeting</dc:subject>
  <dc:creator>S Bechta</dc:creator>
  <cp:lastModifiedBy>Peters, Ursula</cp:lastModifiedBy>
  <cp:revision>1053</cp:revision>
  <cp:lastPrinted>2001-10-30T08:59:27Z</cp:lastPrinted>
  <dcterms:created xsi:type="dcterms:W3CDTF">1998-10-12T06:52:06Z</dcterms:created>
  <dcterms:modified xsi:type="dcterms:W3CDTF">2012-10-18T18:38:25Z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asmolov@nsi.kiae.ru</vt:lpwstr>
  </property>
  <property fmtid="{D5CDD505-2E9C-101B-9397-08002B2CF9AE}" pid="8" name="HomePage">
    <vt:lpwstr>http:\\www.nsi.kiae.ru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10140862</vt:i4>
  </property>
  <property fmtid="{D5CDD505-2E9C-101B-9397-08002B2CF9AE}" pid="14" name="TextColor">
    <vt:i4>0</vt:i4>
  </property>
  <property fmtid="{D5CDD505-2E9C-101B-9397-08002B2CF9AE}" pid="15" name="LinkColor">
    <vt:i4>16711680</vt:i4>
  </property>
  <property fmtid="{D5CDD505-2E9C-101B-9397-08002B2CF9AE}" pid="16" name="VisitedColor">
    <vt:i4>10040268</vt:i4>
  </property>
  <property fmtid="{D5CDD505-2E9C-101B-9397-08002B2CF9AE}" pid="17" name="TransparentButton">
    <vt:i4>-1</vt:i4>
  </property>
  <property fmtid="{D5CDD505-2E9C-101B-9397-08002B2CF9AE}" pid="18" name="ButtonType">
    <vt:i4>1</vt:i4>
  </property>
  <property fmtid="{D5CDD505-2E9C-101B-9397-08002B2CF9AE}" pid="19" name="ShowNotes">
    <vt:bool>true</vt:bool>
  </property>
  <property fmtid="{D5CDD505-2E9C-101B-9397-08002B2CF9AE}" pid="20" name="NavBtnPos">
    <vt:i4>1</vt:i4>
  </property>
  <property fmtid="{D5CDD505-2E9C-101B-9397-08002B2CF9AE}" pid="21" name="OutputDir">
    <vt:lpwstr>C:\PRG10\ASMOLOV</vt:lpwstr>
  </property>
  <property fmtid="{D5CDD505-2E9C-101B-9397-08002B2CF9AE}" pid="22" name="Description0">
    <vt:lpwstr>New results _x000b_in the SiO2-FeOx system.</vt:lpwstr>
  </property>
</Properties>
</file>