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6" r:id="rId2"/>
    <p:sldId id="383" r:id="rId3"/>
    <p:sldId id="370" r:id="rId4"/>
    <p:sldId id="405" r:id="rId5"/>
    <p:sldId id="372" r:id="rId6"/>
    <p:sldId id="373" r:id="rId7"/>
    <p:sldId id="382" r:id="rId8"/>
    <p:sldId id="364" r:id="rId9"/>
    <p:sldId id="404" r:id="rId10"/>
    <p:sldId id="371" r:id="rId11"/>
  </p:sldIdLst>
  <p:sldSz cx="9144000" cy="6858000" type="screen4x3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847638"/>
    <a:srgbClr val="83732D"/>
    <a:srgbClr val="993300"/>
    <a:srgbClr val="008000"/>
    <a:srgbClr val="00CC00"/>
    <a:srgbClr val="FF0000"/>
    <a:srgbClr val="FF0066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83" autoAdjust="0"/>
  </p:normalViewPr>
  <p:slideViewPr>
    <p:cSldViewPr snapToGrid="0">
      <p:cViewPr>
        <p:scale>
          <a:sx n="91" d="100"/>
          <a:sy n="91" d="100"/>
        </p:scale>
        <p:origin x="-1210" y="-29"/>
      </p:cViewPr>
      <p:guideLst>
        <p:guide orient="horz" pos="4258"/>
        <p:guide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-1956" y="-90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49" tIns="46076" rIns="92149" bIns="46076" numCol="1" anchor="t" anchorCtr="0" compatLnSpc="1">
            <a:prstTxWarp prst="textNoShape">
              <a:avLst/>
            </a:prstTxWarp>
          </a:bodyPr>
          <a:lstStyle>
            <a:lvl1pPr defTabSz="922338">
              <a:defRPr sz="1200" b="0">
                <a:latin typeface="Times New Roman CYR" charset="-52"/>
              </a:defRPr>
            </a:lvl1pPr>
          </a:lstStyle>
          <a:p>
            <a:endParaRPr lang="ru-RU"/>
          </a:p>
        </p:txBody>
      </p:sp>
      <p:sp>
        <p:nvSpPr>
          <p:cNvPr id="2867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49" tIns="46076" rIns="92149" bIns="46076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 b="0">
                <a:latin typeface="Times New Roman CYR" charset="-52"/>
              </a:defRPr>
            </a:lvl1pPr>
          </a:lstStyle>
          <a:p>
            <a:endParaRPr lang="ru-RU"/>
          </a:p>
        </p:txBody>
      </p:sp>
      <p:sp>
        <p:nvSpPr>
          <p:cNvPr id="2867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4481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49" tIns="46076" rIns="92149" bIns="46076" numCol="1" anchor="b" anchorCtr="0" compatLnSpc="1">
            <a:prstTxWarp prst="textNoShape">
              <a:avLst/>
            </a:prstTxWarp>
          </a:bodyPr>
          <a:lstStyle>
            <a:lvl1pPr defTabSz="922338">
              <a:defRPr sz="1200" b="0">
                <a:latin typeface="Times New Roman CYR" charset="-52"/>
              </a:defRPr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93705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72370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 CYR" charset="-52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 CYR" charset="-52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 CYR" charset="-52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 CYR" charset="-52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 CYR" charset="-52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Rot="1" noChangeArrowheads="1" noTextEdit="1"/>
          </p:cNvSpPr>
          <p:nvPr>
            <p:ph type="sldImg"/>
          </p:nvPr>
        </p:nvSpPr>
        <p:spPr bwMode="auto">
          <a:xfrm>
            <a:off x="919163" y="746125"/>
            <a:ext cx="4959350" cy="3719513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1038" y="4713288"/>
            <a:ext cx="5435600" cy="44672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1635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914400"/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20750" y="746125"/>
            <a:ext cx="4959350" cy="37195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7059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06463" y="4713288"/>
            <a:ext cx="4984750" cy="44672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914400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8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88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914400"/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17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2179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914400"/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22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19163" y="746125"/>
            <a:ext cx="4959350" cy="37195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422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06463" y="4713288"/>
            <a:ext cx="4984750" cy="44672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914400"/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56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919163" y="746125"/>
            <a:ext cx="4959350" cy="37195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856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06463" y="4713288"/>
            <a:ext cx="4984750" cy="44672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defTabSz="914400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 </a:t>
            </a:r>
            <a:r>
              <a:rPr lang="en-US" sz="1300" b="1">
                <a:solidFill>
                  <a:srgbClr val="A50021"/>
                </a:solidFill>
              </a:rPr>
              <a:t>1</a:t>
            </a:r>
            <a:r>
              <a:rPr lang="en-US" sz="1300" b="1" baseline="30000">
                <a:solidFill>
                  <a:srgbClr val="A50021"/>
                </a:solidFill>
              </a:rPr>
              <a:t>st</a:t>
            </a:r>
            <a:r>
              <a:rPr lang="en-US" sz="1300" b="1">
                <a:solidFill>
                  <a:srgbClr val="A50021"/>
                </a:solidFill>
              </a:rPr>
              <a:t> PRECOS Project Meeting, July 10, 2008, St. Petersburg</a:t>
            </a:r>
            <a:r>
              <a:rPr lang="en-GB"/>
              <a:t>    </a:t>
            </a:r>
            <a:fld id="{CA14289F-5DA6-4D20-BD0F-FC6AF3440075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125637"/>
      </p:ext>
    </p:extLst>
  </p:cSld>
  <p:clrMapOvr>
    <a:masterClrMapping/>
  </p:clrMapOvr>
  <p:transition advClick="0">
    <p:zoom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 </a:t>
            </a:r>
            <a:r>
              <a:rPr lang="en-US" sz="1300" b="1">
                <a:solidFill>
                  <a:srgbClr val="A50021"/>
                </a:solidFill>
              </a:rPr>
              <a:t>1</a:t>
            </a:r>
            <a:r>
              <a:rPr lang="en-US" sz="1300" b="1" baseline="30000">
                <a:solidFill>
                  <a:srgbClr val="A50021"/>
                </a:solidFill>
              </a:rPr>
              <a:t>st</a:t>
            </a:r>
            <a:r>
              <a:rPr lang="en-US" sz="1300" b="1">
                <a:solidFill>
                  <a:srgbClr val="A50021"/>
                </a:solidFill>
              </a:rPr>
              <a:t> PRECOS Project Meeting, July 10, 2008, St. Petersburg</a:t>
            </a:r>
            <a:r>
              <a:rPr lang="en-GB"/>
              <a:t>    </a:t>
            </a:r>
            <a:fld id="{CAD7593A-761D-4F53-B1A0-B28F9F07A071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540766"/>
      </p:ext>
    </p:extLst>
  </p:cSld>
  <p:clrMapOvr>
    <a:masterClrMapping/>
  </p:clrMapOvr>
  <p:transition advClick="0">
    <p:zoom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91300" y="0"/>
            <a:ext cx="1968500" cy="6096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85800" y="0"/>
            <a:ext cx="5753100" cy="60960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 </a:t>
            </a:r>
            <a:r>
              <a:rPr lang="en-US" sz="1300" b="1">
                <a:solidFill>
                  <a:srgbClr val="A50021"/>
                </a:solidFill>
              </a:rPr>
              <a:t>1</a:t>
            </a:r>
            <a:r>
              <a:rPr lang="en-US" sz="1300" b="1" baseline="30000">
                <a:solidFill>
                  <a:srgbClr val="A50021"/>
                </a:solidFill>
              </a:rPr>
              <a:t>st</a:t>
            </a:r>
            <a:r>
              <a:rPr lang="en-US" sz="1300" b="1">
                <a:solidFill>
                  <a:srgbClr val="A50021"/>
                </a:solidFill>
              </a:rPr>
              <a:t> PRECOS Project Meeting, July 10, 2008, St. Petersburg</a:t>
            </a:r>
            <a:r>
              <a:rPr lang="en-GB"/>
              <a:t>    </a:t>
            </a:r>
            <a:fld id="{D9F7DED5-09A6-40BF-A07A-3791698DDD86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508290"/>
      </p:ext>
    </p:extLst>
  </p:cSld>
  <p:clrMapOvr>
    <a:masterClrMapping/>
  </p:clrMapOvr>
  <p:transition advClick="0">
    <p:zoom dir="in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el, Text und Clip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5813" y="0"/>
            <a:ext cx="7773987" cy="6524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ClipArt-Platzhalt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>
          <a:xfrm>
            <a:off x="3713163" y="6400800"/>
            <a:ext cx="4341812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 </a:t>
            </a:r>
            <a:r>
              <a:rPr lang="en-US" sz="1300" b="1">
                <a:solidFill>
                  <a:srgbClr val="A50021"/>
                </a:solidFill>
              </a:rPr>
              <a:t>1</a:t>
            </a:r>
            <a:r>
              <a:rPr lang="en-US" sz="1300" b="1" baseline="30000">
                <a:solidFill>
                  <a:srgbClr val="A50021"/>
                </a:solidFill>
              </a:rPr>
              <a:t>st</a:t>
            </a:r>
            <a:r>
              <a:rPr lang="en-US" sz="1300" b="1">
                <a:solidFill>
                  <a:srgbClr val="A50021"/>
                </a:solidFill>
              </a:rPr>
              <a:t> PRECOS Project Meeting, July 10, 2008, St. Petersburg</a:t>
            </a:r>
            <a:r>
              <a:rPr lang="en-GB"/>
              <a:t>    </a:t>
            </a:r>
            <a:fld id="{84A62B98-9403-4762-85DE-AABE58FE4F0B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787439"/>
      </p:ext>
    </p:extLst>
  </p:cSld>
  <p:clrMapOvr>
    <a:masterClrMapping/>
  </p:clrMapOvr>
  <p:transition advClick="0">
    <p:zoom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 </a:t>
            </a:r>
            <a:r>
              <a:rPr lang="en-US" sz="1300" b="1">
                <a:solidFill>
                  <a:srgbClr val="A50021"/>
                </a:solidFill>
              </a:rPr>
              <a:t>1</a:t>
            </a:r>
            <a:r>
              <a:rPr lang="en-US" sz="1300" b="1" baseline="30000">
                <a:solidFill>
                  <a:srgbClr val="A50021"/>
                </a:solidFill>
              </a:rPr>
              <a:t>st</a:t>
            </a:r>
            <a:r>
              <a:rPr lang="en-US" sz="1300" b="1">
                <a:solidFill>
                  <a:srgbClr val="A50021"/>
                </a:solidFill>
              </a:rPr>
              <a:t> PRECOS Project Meeting, July 10, 2008, St. Petersburg</a:t>
            </a:r>
            <a:r>
              <a:rPr lang="en-GB"/>
              <a:t>    </a:t>
            </a:r>
            <a:fld id="{540B5EF5-99E3-4202-8B7A-470614529174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566572"/>
      </p:ext>
    </p:extLst>
  </p:cSld>
  <p:clrMapOvr>
    <a:masterClrMapping/>
  </p:clrMapOvr>
  <p:transition advClick="0">
    <p:zoom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 </a:t>
            </a:r>
            <a:r>
              <a:rPr lang="en-US" sz="1300" b="1">
                <a:solidFill>
                  <a:srgbClr val="A50021"/>
                </a:solidFill>
              </a:rPr>
              <a:t>1</a:t>
            </a:r>
            <a:r>
              <a:rPr lang="en-US" sz="1300" b="1" baseline="30000">
                <a:solidFill>
                  <a:srgbClr val="A50021"/>
                </a:solidFill>
              </a:rPr>
              <a:t>st</a:t>
            </a:r>
            <a:r>
              <a:rPr lang="en-US" sz="1300" b="1">
                <a:solidFill>
                  <a:srgbClr val="A50021"/>
                </a:solidFill>
              </a:rPr>
              <a:t> PRECOS Project Meeting, July 10, 2008, St. Petersburg</a:t>
            </a:r>
            <a:r>
              <a:rPr lang="en-GB"/>
              <a:t>    </a:t>
            </a:r>
            <a:fld id="{14334775-A882-45F5-B0D9-FE9E75D9743A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004304"/>
      </p:ext>
    </p:extLst>
  </p:cSld>
  <p:clrMapOvr>
    <a:masterClrMapping/>
  </p:clrMapOvr>
  <p:transition advClick="0">
    <p:zoom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 </a:t>
            </a:r>
            <a:r>
              <a:rPr lang="en-US" sz="1300" b="1">
                <a:solidFill>
                  <a:srgbClr val="A50021"/>
                </a:solidFill>
              </a:rPr>
              <a:t>1</a:t>
            </a:r>
            <a:r>
              <a:rPr lang="en-US" sz="1300" b="1" baseline="30000">
                <a:solidFill>
                  <a:srgbClr val="A50021"/>
                </a:solidFill>
              </a:rPr>
              <a:t>st</a:t>
            </a:r>
            <a:r>
              <a:rPr lang="en-US" sz="1300" b="1">
                <a:solidFill>
                  <a:srgbClr val="A50021"/>
                </a:solidFill>
              </a:rPr>
              <a:t> PRECOS Project Meeting, July 10, 2008, St. Petersburg</a:t>
            </a:r>
            <a:r>
              <a:rPr lang="en-GB"/>
              <a:t>    </a:t>
            </a:r>
            <a:fld id="{F5FB3BC3-BC96-4797-854B-6AA8D742D231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815171"/>
      </p:ext>
    </p:extLst>
  </p:cSld>
  <p:clrMapOvr>
    <a:masterClrMapping/>
  </p:clrMapOvr>
  <p:transition advClick="0">
    <p:zoom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 </a:t>
            </a:r>
            <a:r>
              <a:rPr lang="en-US" sz="1300" b="1">
                <a:solidFill>
                  <a:srgbClr val="A50021"/>
                </a:solidFill>
              </a:rPr>
              <a:t>1</a:t>
            </a:r>
            <a:r>
              <a:rPr lang="en-US" sz="1300" b="1" baseline="30000">
                <a:solidFill>
                  <a:srgbClr val="A50021"/>
                </a:solidFill>
              </a:rPr>
              <a:t>st</a:t>
            </a:r>
            <a:r>
              <a:rPr lang="en-US" sz="1300" b="1">
                <a:solidFill>
                  <a:srgbClr val="A50021"/>
                </a:solidFill>
              </a:rPr>
              <a:t> PRECOS Project Meeting, July 10, 2008, St. Petersburg</a:t>
            </a:r>
            <a:r>
              <a:rPr lang="en-GB"/>
              <a:t>    </a:t>
            </a:r>
            <a:fld id="{71EE8861-93A2-49A0-B2AC-57E3D36ECF90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6873865"/>
      </p:ext>
    </p:extLst>
  </p:cSld>
  <p:clrMapOvr>
    <a:masterClrMapping/>
  </p:clrMapOvr>
  <p:transition advClick="0">
    <p:zoom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 </a:t>
            </a:r>
            <a:r>
              <a:rPr lang="en-US" sz="1300" b="1">
                <a:solidFill>
                  <a:srgbClr val="A50021"/>
                </a:solidFill>
              </a:rPr>
              <a:t>1</a:t>
            </a:r>
            <a:r>
              <a:rPr lang="en-US" sz="1300" b="1" baseline="30000">
                <a:solidFill>
                  <a:srgbClr val="A50021"/>
                </a:solidFill>
              </a:rPr>
              <a:t>st</a:t>
            </a:r>
            <a:r>
              <a:rPr lang="en-US" sz="1300" b="1">
                <a:solidFill>
                  <a:srgbClr val="A50021"/>
                </a:solidFill>
              </a:rPr>
              <a:t> PRECOS Project Meeting, July 10, 2008, St. Petersburg</a:t>
            </a:r>
            <a:r>
              <a:rPr lang="en-GB"/>
              <a:t>    </a:t>
            </a:r>
            <a:fld id="{B8F969FC-1748-4667-BDFA-E9E061B2A50C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400380"/>
      </p:ext>
    </p:extLst>
  </p:cSld>
  <p:clrMapOvr>
    <a:masterClrMapping/>
  </p:clrMapOvr>
  <p:transition advClick="0">
    <p:zoom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 </a:t>
            </a:r>
            <a:r>
              <a:rPr lang="en-US" sz="1300" b="1">
                <a:solidFill>
                  <a:srgbClr val="A50021"/>
                </a:solidFill>
              </a:rPr>
              <a:t>1</a:t>
            </a:r>
            <a:r>
              <a:rPr lang="en-US" sz="1300" b="1" baseline="30000">
                <a:solidFill>
                  <a:srgbClr val="A50021"/>
                </a:solidFill>
              </a:rPr>
              <a:t>st</a:t>
            </a:r>
            <a:r>
              <a:rPr lang="en-US" sz="1300" b="1">
                <a:solidFill>
                  <a:srgbClr val="A50021"/>
                </a:solidFill>
              </a:rPr>
              <a:t> PRECOS Project Meeting, July 10, 2008, St. Petersburg</a:t>
            </a:r>
            <a:r>
              <a:rPr lang="en-GB"/>
              <a:t>    </a:t>
            </a:r>
            <a:fld id="{51AB644E-C27F-4187-8E40-15C1F3349608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932350"/>
      </p:ext>
    </p:extLst>
  </p:cSld>
  <p:clrMapOvr>
    <a:masterClrMapping/>
  </p:clrMapOvr>
  <p:transition advClick="0">
    <p:zoom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 </a:t>
            </a:r>
            <a:r>
              <a:rPr lang="en-US" sz="1300" b="1">
                <a:solidFill>
                  <a:srgbClr val="A50021"/>
                </a:solidFill>
              </a:rPr>
              <a:t>1</a:t>
            </a:r>
            <a:r>
              <a:rPr lang="en-US" sz="1300" b="1" baseline="30000">
                <a:solidFill>
                  <a:srgbClr val="A50021"/>
                </a:solidFill>
              </a:rPr>
              <a:t>st</a:t>
            </a:r>
            <a:r>
              <a:rPr lang="en-US" sz="1300" b="1">
                <a:solidFill>
                  <a:srgbClr val="A50021"/>
                </a:solidFill>
              </a:rPr>
              <a:t> PRECOS Project Meeting, July 10, 2008, St. Petersburg</a:t>
            </a:r>
            <a:r>
              <a:rPr lang="en-GB"/>
              <a:t>    </a:t>
            </a:r>
            <a:fld id="{747F0114-4CAB-4AA9-ABFD-FCF39D4AA65D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792342"/>
      </p:ext>
    </p:extLst>
  </p:cSld>
  <p:clrMapOvr>
    <a:masterClrMapping/>
  </p:clrMapOvr>
  <p:transition advClick="0">
    <p:zoom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 </a:t>
            </a:r>
            <a:r>
              <a:rPr lang="en-US" sz="1300" b="1">
                <a:solidFill>
                  <a:srgbClr val="A50021"/>
                </a:solidFill>
              </a:rPr>
              <a:t>1</a:t>
            </a:r>
            <a:r>
              <a:rPr lang="en-US" sz="1300" b="1" baseline="30000">
                <a:solidFill>
                  <a:srgbClr val="A50021"/>
                </a:solidFill>
              </a:rPr>
              <a:t>st</a:t>
            </a:r>
            <a:r>
              <a:rPr lang="en-US" sz="1300" b="1">
                <a:solidFill>
                  <a:srgbClr val="A50021"/>
                </a:solidFill>
              </a:rPr>
              <a:t> PRECOS Project Meeting, July 10, 2008, St. Petersburg</a:t>
            </a:r>
            <a:r>
              <a:rPr lang="en-GB"/>
              <a:t>    </a:t>
            </a:r>
            <a:fld id="{CEE7828B-EBB2-44F1-95A8-8D65131960A4}" type="slidenum">
              <a:rPr lang="en-GB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9501311"/>
      </p:ext>
    </p:extLst>
  </p:cSld>
  <p:clrMapOvr>
    <a:masterClrMapping/>
  </p:clrMapOvr>
  <p:transition advClick="0">
    <p:zoom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85813" y="0"/>
            <a:ext cx="7773987" cy="65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15" tIns="46007" rIns="92015" bIns="4600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Щелчок правит 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15" tIns="46007" rIns="92015" bIns="460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Щелчок правит образец текста</a:t>
            </a:r>
          </a:p>
          <a:p>
            <a:pPr lvl="1"/>
            <a:r>
              <a:rPr lang="en-GB" smtClean="0"/>
              <a:t>Второй уровень</a:t>
            </a:r>
          </a:p>
          <a:p>
            <a:pPr lvl="2"/>
            <a:r>
              <a:rPr lang="en-GB" smtClean="0"/>
              <a:t>Третий уровень</a:t>
            </a:r>
          </a:p>
          <a:p>
            <a:pPr lvl="3"/>
            <a:r>
              <a:rPr lang="en-GB" smtClean="0"/>
              <a:t>Четвертый уровень</a:t>
            </a:r>
          </a:p>
          <a:p>
            <a:pPr lvl="4"/>
            <a:r>
              <a:rPr lang="en-GB" smtClean="0"/>
              <a:t>Пятый уровень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713163" y="6400800"/>
            <a:ext cx="4341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15" tIns="46007" rIns="92015" bIns="46007" numCol="1" anchor="ctr" anchorCtr="0" compatLnSpc="1">
            <a:prstTxWarp prst="textNoShape">
              <a:avLst/>
            </a:prstTxWarp>
          </a:bodyPr>
          <a:lstStyle>
            <a:lvl1pPr defTabSz="762000">
              <a:defRPr sz="1400" b="0">
                <a:solidFill>
                  <a:srgbClr val="000099"/>
                </a:solidFill>
              </a:defRPr>
            </a:lvl1pPr>
          </a:lstStyle>
          <a:p>
            <a:r>
              <a:rPr lang="en-GB"/>
              <a:t> </a:t>
            </a:r>
            <a:r>
              <a:rPr lang="en-US" sz="1300" b="1">
                <a:solidFill>
                  <a:srgbClr val="A50021"/>
                </a:solidFill>
              </a:rPr>
              <a:t>1</a:t>
            </a:r>
            <a:r>
              <a:rPr lang="en-US" sz="1300" b="1" baseline="30000">
                <a:solidFill>
                  <a:srgbClr val="A50021"/>
                </a:solidFill>
              </a:rPr>
              <a:t>st</a:t>
            </a:r>
            <a:r>
              <a:rPr lang="en-US" sz="1300" b="1">
                <a:solidFill>
                  <a:srgbClr val="A50021"/>
                </a:solidFill>
              </a:rPr>
              <a:t> PRECOS Project Meeting, July 10, 2008, St. Petersburg</a:t>
            </a:r>
            <a:r>
              <a:rPr lang="en-GB"/>
              <a:t>    </a:t>
            </a:r>
            <a:fld id="{F4C7EAA6-5DCD-45EE-BB8A-4B9EDF471097}" type="slidenum">
              <a:rPr lang="en-GB"/>
              <a:pPr/>
              <a:t>‹Nr.›</a:t>
            </a:fld>
            <a:endParaRPr lang="en-GB"/>
          </a:p>
        </p:txBody>
      </p:sp>
      <p:sp>
        <p:nvSpPr>
          <p:cNvPr id="1032" name="Line 8"/>
          <p:cNvSpPr>
            <a:spLocks noChangeShapeType="1"/>
          </p:cNvSpPr>
          <p:nvPr userDrawn="1"/>
        </p:nvSpPr>
        <p:spPr bwMode="auto">
          <a:xfrm>
            <a:off x="338138" y="6342063"/>
            <a:ext cx="861695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advClick="0">
    <p:zoom dir="in"/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4488" indent="-344488" algn="l" defTabSz="762000" rtl="0" eaLnBrk="0" fontAlgn="base" hangingPunct="0">
        <a:spcBef>
          <a:spcPct val="20000"/>
        </a:spcBef>
        <a:spcAft>
          <a:spcPct val="0"/>
        </a:spcAft>
        <a:buChar char="•"/>
        <a:defRPr sz="2300" b="1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 Unicode MS" pitchFamily="34" charset="-128"/>
        </a:defRPr>
      </a:lvl2pPr>
      <a:lvl3pPr marL="1141413" indent="-227013" algn="l" defTabSz="762000" rtl="0" eaLnBrk="0" fontAlgn="base" hangingPunct="0">
        <a:spcBef>
          <a:spcPct val="20000"/>
        </a:spcBef>
        <a:spcAft>
          <a:spcPct val="0"/>
        </a:spcAft>
        <a:buChar char="•"/>
        <a:defRPr sz="2300">
          <a:solidFill>
            <a:schemeClr val="tx1"/>
          </a:solidFill>
          <a:latin typeface="+mn-lt"/>
        </a:defRPr>
      </a:lvl3pPr>
      <a:lvl4pPr marL="1598613" indent="-227013" algn="l" defTabSz="762000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4pPr>
      <a:lvl5pPr marL="2057400" indent="-230188" algn="l" defTabSz="762000" rtl="0" eaLnBrk="0" fontAlgn="base" hangingPunct="0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5pPr>
      <a:lvl6pPr marL="2514600" indent="-230188" algn="l" defTabSz="762000" rtl="0" eaLnBrk="0" fontAlgn="base" hangingPunct="0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6pPr>
      <a:lvl7pPr marL="2971800" indent="-230188" algn="l" defTabSz="762000" rtl="0" eaLnBrk="0" fontAlgn="base" hangingPunct="0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7pPr>
      <a:lvl8pPr marL="3429000" indent="-230188" algn="l" defTabSz="762000" rtl="0" eaLnBrk="0" fontAlgn="base" hangingPunct="0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8pPr>
      <a:lvl9pPr marL="3886200" indent="-230188" algn="l" defTabSz="762000" rtl="0" eaLnBrk="0" fontAlgn="base" hangingPunct="0">
        <a:spcBef>
          <a:spcPct val="20000"/>
        </a:spcBef>
        <a:spcAft>
          <a:spcPct val="0"/>
        </a:spcAft>
        <a:buChar char="•"/>
        <a:defRPr sz="21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5588" y="2206625"/>
            <a:ext cx="8564562" cy="1746250"/>
          </a:xfrm>
        </p:spPr>
        <p:txBody>
          <a:bodyPr/>
          <a:lstStyle/>
          <a:p>
            <a:pPr>
              <a:spcBef>
                <a:spcPct val="30000"/>
              </a:spcBef>
            </a:pPr>
            <a:r>
              <a:rPr lang="en-US" sz="4400">
                <a:effectLst/>
              </a:rPr>
              <a:t>Status of</a:t>
            </a:r>
            <a:r>
              <a:rPr lang="en-US">
                <a:effectLst/>
              </a:rPr>
              <a:t> </a:t>
            </a:r>
            <a:r>
              <a:rPr lang="en-US" sz="4400">
                <a:effectLst/>
              </a:rPr>
              <a:t>PRECOS ISTC project #3813: </a:t>
            </a:r>
            <a:r>
              <a:rPr lang="en-US" sz="4400" u="sng">
                <a:effectLst/>
              </a:rPr>
              <a:t>P</a:t>
            </a:r>
            <a:r>
              <a:rPr lang="en-US" sz="4400">
                <a:effectLst/>
              </a:rPr>
              <a:t>hase </a:t>
            </a:r>
            <a:r>
              <a:rPr lang="en-US" sz="4400" u="sng">
                <a:effectLst/>
              </a:rPr>
              <a:t>re</a:t>
            </a:r>
            <a:r>
              <a:rPr lang="en-US" sz="4400">
                <a:effectLst/>
              </a:rPr>
              <a:t>lation in </a:t>
            </a:r>
            <a:r>
              <a:rPr lang="en-US" sz="4400" u="sng">
                <a:effectLst/>
              </a:rPr>
              <a:t>co</a:t>
            </a:r>
            <a:r>
              <a:rPr lang="en-US" sz="4400">
                <a:effectLst/>
              </a:rPr>
              <a:t>rium </a:t>
            </a:r>
            <a:r>
              <a:rPr lang="en-US" sz="4400" u="sng">
                <a:effectLst/>
              </a:rPr>
              <a:t>s</a:t>
            </a:r>
            <a:r>
              <a:rPr lang="en-US" sz="4400">
                <a:effectLst/>
              </a:rPr>
              <a:t>ystems</a:t>
            </a:r>
            <a:r>
              <a:rPr lang="en-US" sz="4900">
                <a:effectLst/>
              </a:rPr>
              <a:t> </a:t>
            </a:r>
            <a:br>
              <a:rPr lang="en-US" sz="4900">
                <a:effectLst/>
              </a:rPr>
            </a:br>
            <a:endParaRPr lang="en-US" sz="4900">
              <a:effectLst/>
            </a:endParaRPr>
          </a:p>
        </p:txBody>
      </p:sp>
      <p:grpSp>
        <p:nvGrpSpPr>
          <p:cNvPr id="147474" name="Group 18"/>
          <p:cNvGrpSpPr>
            <a:grpSpLocks/>
          </p:cNvGrpSpPr>
          <p:nvPr/>
        </p:nvGrpSpPr>
        <p:grpSpPr bwMode="auto">
          <a:xfrm>
            <a:off x="4797425" y="0"/>
            <a:ext cx="4098925" cy="1004888"/>
            <a:chOff x="3062" y="0"/>
            <a:chExt cx="2542" cy="592"/>
          </a:xfrm>
        </p:grpSpPr>
        <p:sp>
          <p:nvSpPr>
            <p:cNvPr id="147467" name="Rectangle 11"/>
            <p:cNvSpPr>
              <a:spLocks noChangeArrowheads="1"/>
            </p:cNvSpPr>
            <p:nvPr/>
          </p:nvSpPr>
          <p:spPr bwMode="auto">
            <a:xfrm>
              <a:off x="3062" y="122"/>
              <a:ext cx="1834" cy="3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15" tIns="46007" rIns="92015" bIns="46007">
              <a:spAutoFit/>
            </a:bodyPr>
            <a:lstStyle/>
            <a:p>
              <a:r>
                <a:rPr lang="en-GB" sz="1800"/>
                <a:t> </a:t>
              </a:r>
              <a:r>
                <a:rPr lang="en-US" sz="1800"/>
                <a:t>International Science and Technology Center</a:t>
              </a:r>
              <a:endParaRPr lang="en-GB" sz="1800"/>
            </a:p>
          </p:txBody>
        </p:sp>
        <p:pic>
          <p:nvPicPr>
            <p:cNvPr id="147468" name="Picture 1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83064"/>
            <a:stretch>
              <a:fillRect/>
            </a:stretch>
          </p:blipFill>
          <p:spPr bwMode="auto">
            <a:xfrm>
              <a:off x="4896" y="0"/>
              <a:ext cx="708" cy="5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7473" name="Group 17"/>
          <p:cNvGrpSpPr>
            <a:grpSpLocks/>
          </p:cNvGrpSpPr>
          <p:nvPr/>
        </p:nvGrpSpPr>
        <p:grpSpPr bwMode="auto">
          <a:xfrm>
            <a:off x="217488" y="55563"/>
            <a:ext cx="4498975" cy="912812"/>
            <a:chOff x="137" y="0"/>
            <a:chExt cx="2834" cy="576"/>
          </a:xfrm>
        </p:grpSpPr>
        <p:sp>
          <p:nvSpPr>
            <p:cNvPr id="147466" name="Rectangle 10"/>
            <p:cNvSpPr>
              <a:spLocks noChangeArrowheads="1"/>
            </p:cNvSpPr>
            <p:nvPr/>
          </p:nvSpPr>
          <p:spPr bwMode="auto">
            <a:xfrm>
              <a:off x="699" y="104"/>
              <a:ext cx="227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15" tIns="46007" rIns="92015" bIns="46007">
              <a:spAutoFit/>
            </a:bodyPr>
            <a:lstStyle/>
            <a:p>
              <a:r>
                <a:rPr lang="en-US" sz="1800">
                  <a:ea typeface="Arial Unicode MS" pitchFamily="34" charset="-128"/>
                  <a:cs typeface="Arial Unicode MS" pitchFamily="34" charset="-128"/>
                </a:rPr>
                <a:t>A.P. Alexandrov </a:t>
              </a:r>
              <a:r>
                <a:rPr lang="en-GB" sz="1800"/>
                <a:t>Research</a:t>
              </a:r>
              <a:r>
                <a:rPr lang="en-US" sz="1800"/>
                <a:t> </a:t>
              </a:r>
              <a:r>
                <a:rPr lang="en-GB" sz="1800"/>
                <a:t>Institute</a:t>
              </a:r>
              <a:r>
                <a:rPr lang="en-US" sz="1800"/>
                <a:t> of Technology</a:t>
              </a:r>
              <a:endParaRPr lang="en-GB" sz="1800"/>
            </a:p>
          </p:txBody>
        </p:sp>
        <p:graphicFrame>
          <p:nvGraphicFramePr>
            <p:cNvPr id="147469" name="Object 13"/>
            <p:cNvGraphicFramePr>
              <a:graphicFrameLocks noChangeAspect="1"/>
            </p:cNvGraphicFramePr>
            <p:nvPr/>
          </p:nvGraphicFramePr>
          <p:xfrm>
            <a:off x="137" y="0"/>
            <a:ext cx="517" cy="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43072" name="CorelDRAW" r:id="rId5" imgW="515520" imgH="574200" progId="CorelDraw.Graphic.7">
                    <p:embed/>
                  </p:oleObj>
                </mc:Choice>
                <mc:Fallback>
                  <p:oleObj name="CorelDRAW" r:id="rId5" imgW="515520" imgH="574200" progId="CorelDraw.Graphic.7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7" y="0"/>
                          <a:ext cx="517" cy="57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565150" y="4119563"/>
            <a:ext cx="7510463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15" tIns="46007" rIns="92015" bIns="46007" anchor="ctr"/>
          <a:lstStyle/>
          <a:p>
            <a:pPr marL="344488" indent="-344488">
              <a:lnSpc>
                <a:spcPct val="90000"/>
              </a:lnSpc>
              <a:spcBef>
                <a:spcPct val="20000"/>
              </a:spcBef>
            </a:pPr>
            <a:r>
              <a:rPr lang="en-GB" sz="2300"/>
              <a:t>Presented by S. </a:t>
            </a:r>
            <a:r>
              <a:rPr lang="en-US" sz="2300">
                <a:solidFill>
                  <a:srgbClr val="000000"/>
                </a:solidFill>
              </a:rPr>
              <a:t>Bechta</a:t>
            </a:r>
          </a:p>
          <a:p>
            <a:pPr marL="344488" indent="-344488">
              <a:lnSpc>
                <a:spcPct val="90000"/>
              </a:lnSpc>
              <a:spcBef>
                <a:spcPct val="20000"/>
              </a:spcBef>
            </a:pPr>
            <a:r>
              <a:rPr lang="en-US" sz="2300">
                <a:solidFill>
                  <a:srgbClr val="000000"/>
                </a:solidFill>
              </a:rPr>
              <a:t>1</a:t>
            </a:r>
            <a:r>
              <a:rPr lang="en-US" sz="2300" baseline="30000">
                <a:solidFill>
                  <a:srgbClr val="000000"/>
                </a:solidFill>
              </a:rPr>
              <a:t>st</a:t>
            </a:r>
            <a:r>
              <a:rPr lang="en-US" sz="2300">
                <a:solidFill>
                  <a:srgbClr val="000000"/>
                </a:solidFill>
              </a:rPr>
              <a:t> PRECOS Project Meeting</a:t>
            </a:r>
          </a:p>
          <a:p>
            <a:pPr marL="344488" indent="-344488">
              <a:lnSpc>
                <a:spcPct val="90000"/>
              </a:lnSpc>
              <a:spcBef>
                <a:spcPct val="20000"/>
              </a:spcBef>
            </a:pPr>
            <a:r>
              <a:rPr lang="en-US" sz="2300">
                <a:solidFill>
                  <a:srgbClr val="000000"/>
                </a:solidFill>
              </a:rPr>
              <a:t>July 10,  2008, St. Petersburg </a:t>
            </a:r>
            <a:endParaRPr lang="en-GB" sz="23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advClick="0">
    <p:cut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GB"/>
              <a:t> </a:t>
            </a:r>
            <a:r>
              <a:rPr lang="en-US" sz="1300" b="1">
                <a:solidFill>
                  <a:srgbClr val="A50021"/>
                </a:solidFill>
              </a:rPr>
              <a:t>1</a:t>
            </a:r>
            <a:r>
              <a:rPr lang="en-US" sz="1300" b="1" baseline="30000">
                <a:solidFill>
                  <a:srgbClr val="A50021"/>
                </a:solidFill>
              </a:rPr>
              <a:t>st</a:t>
            </a:r>
            <a:r>
              <a:rPr lang="en-US" sz="1300" b="1">
                <a:solidFill>
                  <a:srgbClr val="A50021"/>
                </a:solidFill>
              </a:rPr>
              <a:t> PRECOS Project Meeting, July 10, 2008, St. Petersburg</a:t>
            </a:r>
            <a:r>
              <a:rPr lang="en-GB"/>
              <a:t>    </a:t>
            </a:r>
            <a:fld id="{35B81306-CFDB-4ACB-8158-701016573270}" type="slidenum">
              <a:rPr lang="en-GB"/>
              <a:pPr/>
              <a:t>10</a:t>
            </a:fld>
            <a:endParaRPr lang="en-GB"/>
          </a:p>
        </p:txBody>
      </p:sp>
      <p:sp>
        <p:nvSpPr>
          <p:cNvPr id="558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52463" y="0"/>
            <a:ext cx="7772400" cy="652463"/>
          </a:xfrm>
        </p:spPr>
        <p:txBody>
          <a:bodyPr/>
          <a:lstStyle/>
          <a:p>
            <a:r>
              <a:rPr lang="en-US">
                <a:effectLst/>
              </a:rPr>
              <a:t>Objectives of the 1</a:t>
            </a:r>
            <a:r>
              <a:rPr lang="en-US" baseline="30000">
                <a:effectLst/>
              </a:rPr>
              <a:t>st</a:t>
            </a:r>
            <a:r>
              <a:rPr lang="en-US">
                <a:effectLst/>
              </a:rPr>
              <a:t> project meeting</a:t>
            </a:r>
            <a:endParaRPr lang="ru-RU">
              <a:effectLst/>
            </a:endParaRPr>
          </a:p>
        </p:txBody>
      </p:sp>
      <p:sp>
        <p:nvSpPr>
          <p:cNvPr id="558197" name="Text Box 117"/>
          <p:cNvSpPr txBox="1">
            <a:spLocks noChangeArrowheads="1"/>
          </p:cNvSpPr>
          <p:nvPr/>
        </p:nvSpPr>
        <p:spPr bwMode="auto">
          <a:xfrm>
            <a:off x="433388" y="831850"/>
            <a:ext cx="8489950" cy="115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79" tIns="45691" rIns="91379" bIns="45691">
            <a:spAutoFit/>
          </a:bodyPr>
          <a:lstStyle>
            <a:lvl1pPr>
              <a:defRPr sz="2400">
                <a:solidFill>
                  <a:schemeClr val="tx1"/>
                </a:solidFill>
                <a:latin typeface="Arial Unicode MS" pitchFamily="34" charset="-128"/>
              </a:defRPr>
            </a:lvl1pPr>
            <a:lvl2pPr marL="571500">
              <a:defRPr sz="2400">
                <a:solidFill>
                  <a:schemeClr val="tx1"/>
                </a:solidFill>
                <a:latin typeface="Arial Unicode MS" pitchFamily="34" charset="-128"/>
              </a:defRPr>
            </a:lvl2pPr>
            <a:lvl3pPr marL="1141413">
              <a:defRPr sz="2400">
                <a:solidFill>
                  <a:schemeClr val="tx1"/>
                </a:solidFill>
                <a:latin typeface="Arial Unicode MS" pitchFamily="34" charset="-128"/>
              </a:defRPr>
            </a:lvl3pPr>
            <a:lvl4pPr marL="1711325">
              <a:defRPr sz="2400">
                <a:solidFill>
                  <a:schemeClr val="tx1"/>
                </a:solidFill>
                <a:latin typeface="Arial Unicode MS" pitchFamily="34" charset="-128"/>
              </a:defRPr>
            </a:lvl4pPr>
            <a:lvl5pPr marL="2284413">
              <a:defRPr sz="2400">
                <a:solidFill>
                  <a:schemeClr val="tx1"/>
                </a:solidFill>
                <a:latin typeface="Arial Unicode MS" pitchFamily="34" charset="-128"/>
              </a:defRPr>
            </a:lvl5pPr>
            <a:lvl6pPr marL="2741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Unicode MS" pitchFamily="34" charset="-128"/>
              </a:defRPr>
            </a:lvl6pPr>
            <a:lvl7pPr marL="3198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Unicode MS" pitchFamily="34" charset="-128"/>
              </a:defRPr>
            </a:lvl7pPr>
            <a:lvl8pPr marL="36560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Unicode MS" pitchFamily="34" charset="-128"/>
              </a:defRPr>
            </a:lvl8pPr>
            <a:lvl9pPr marL="4113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Unicode MS" pitchFamily="34" charset="-128"/>
              </a:defRPr>
            </a:lvl9pPr>
          </a:lstStyle>
          <a:p>
            <a:endParaRPr lang="en-US" sz="2300">
              <a:solidFill>
                <a:srgbClr val="800000"/>
              </a:solidFill>
              <a:latin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sz="2300">
              <a:solidFill>
                <a:srgbClr val="800000"/>
              </a:solidFill>
              <a:latin typeface="Arial" pitchFamily="34" charset="0"/>
            </a:endParaRPr>
          </a:p>
          <a:p>
            <a:endParaRPr lang="en-US" sz="2300">
              <a:solidFill>
                <a:srgbClr val="800000"/>
              </a:solidFill>
              <a:latin typeface="Arial" pitchFamily="34" charset="0"/>
            </a:endParaRPr>
          </a:p>
        </p:txBody>
      </p:sp>
      <p:sp>
        <p:nvSpPr>
          <p:cNvPr id="558198" name="Rectangle 118"/>
          <p:cNvSpPr>
            <a:spLocks noChangeArrowheads="1"/>
          </p:cNvSpPr>
          <p:nvPr/>
        </p:nvSpPr>
        <p:spPr bwMode="auto">
          <a:xfrm>
            <a:off x="265113" y="1482725"/>
            <a:ext cx="8878887" cy="3503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accent2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79" tIns="45691" rIns="91379" bIns="45691">
            <a:spAutoFit/>
          </a:bodyPr>
          <a:lstStyle/>
          <a:p>
            <a:pPr>
              <a:spcBef>
                <a:spcPct val="60000"/>
              </a:spcBef>
              <a:buFont typeface="Wingdings" pitchFamily="2" charset="2"/>
              <a:buChar char="Ø"/>
            </a:pPr>
            <a:r>
              <a:rPr lang="ru-RU" sz="2100"/>
              <a:t> </a:t>
            </a:r>
            <a:r>
              <a:rPr lang="en-US" sz="2300"/>
              <a:t>Discuss approaches, test technique and logic</a:t>
            </a:r>
          </a:p>
          <a:p>
            <a:pPr>
              <a:spcBef>
                <a:spcPct val="60000"/>
              </a:spcBef>
              <a:buFont typeface="Wingdings" pitchFamily="2" charset="2"/>
              <a:buChar char="Ø"/>
            </a:pPr>
            <a:r>
              <a:rPr lang="en-US" sz="2300"/>
              <a:t> Coordinate long- and short-term plans with</a:t>
            </a:r>
            <a:br>
              <a:rPr lang="en-US" sz="2300"/>
            </a:br>
            <a:r>
              <a:rPr lang="en-US" sz="2300"/>
              <a:t>   collaborators</a:t>
            </a:r>
          </a:p>
          <a:p>
            <a:pPr>
              <a:spcBef>
                <a:spcPct val="60000"/>
              </a:spcBef>
              <a:buFont typeface="Wingdings" pitchFamily="2" charset="2"/>
              <a:buChar char="Ø"/>
            </a:pPr>
            <a:r>
              <a:rPr lang="en-US" sz="2300"/>
              <a:t> Discuss compositions to be studied in the1</a:t>
            </a:r>
            <a:r>
              <a:rPr lang="en-US" sz="2300" baseline="30000"/>
              <a:t>st</a:t>
            </a:r>
            <a:r>
              <a:rPr lang="en-US" sz="2300"/>
              <a:t> and 2</a:t>
            </a:r>
            <a:r>
              <a:rPr lang="en-US" sz="2300" baseline="30000"/>
              <a:t>nd</a:t>
            </a:r>
            <a:br>
              <a:rPr lang="en-US" sz="2300" baseline="30000"/>
            </a:br>
            <a:r>
              <a:rPr lang="en-US" sz="2300" baseline="30000"/>
              <a:t>   </a:t>
            </a:r>
            <a:r>
              <a:rPr lang="en-US" sz="2300"/>
              <a:t> quarter</a:t>
            </a:r>
          </a:p>
          <a:p>
            <a:pPr>
              <a:spcBef>
                <a:spcPct val="60000"/>
              </a:spcBef>
              <a:buFont typeface="Wingdings" pitchFamily="2" charset="2"/>
              <a:buChar char="Ø"/>
            </a:pPr>
            <a:r>
              <a:rPr lang="en-US" sz="2300"/>
              <a:t> Publications</a:t>
            </a:r>
            <a:endParaRPr lang="ru-RU" sz="2300"/>
          </a:p>
          <a:p>
            <a:pPr>
              <a:buFont typeface="Wingdings" pitchFamily="2" charset="2"/>
              <a:buChar char="Ø"/>
            </a:pPr>
            <a:endParaRPr lang="ru-RU" sz="2100"/>
          </a:p>
          <a:p>
            <a:pPr>
              <a:buFont typeface="Wingdings" pitchFamily="2" charset="2"/>
              <a:buNone/>
            </a:pPr>
            <a:endParaRPr lang="ru-RU" sz="2100"/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GB"/>
              <a:t> </a:t>
            </a:r>
            <a:r>
              <a:rPr lang="en-US" sz="1300" b="1">
                <a:solidFill>
                  <a:srgbClr val="A50021"/>
                </a:solidFill>
              </a:rPr>
              <a:t>1</a:t>
            </a:r>
            <a:r>
              <a:rPr lang="en-US" sz="1300" b="1" baseline="30000">
                <a:solidFill>
                  <a:srgbClr val="A50021"/>
                </a:solidFill>
              </a:rPr>
              <a:t>st</a:t>
            </a:r>
            <a:r>
              <a:rPr lang="en-US" sz="1300" b="1">
                <a:solidFill>
                  <a:srgbClr val="A50021"/>
                </a:solidFill>
              </a:rPr>
              <a:t> PRECOS Project Meeting, July 10, 2008, St. Petersburg</a:t>
            </a:r>
            <a:r>
              <a:rPr lang="en-GB"/>
              <a:t>    </a:t>
            </a:r>
            <a:fld id="{FC97B653-EA24-412C-95BB-87BC861FB0D0}" type="slidenum">
              <a:rPr lang="en-GB"/>
              <a:pPr/>
              <a:t>2</a:t>
            </a:fld>
            <a:endParaRPr lang="en-GB"/>
          </a:p>
        </p:txBody>
      </p:sp>
      <p:sp>
        <p:nvSpPr>
          <p:cNvPr id="5806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pPr defTabSz="914400"/>
            <a:r>
              <a:rPr lang="en-GB" sz="3200">
                <a:solidFill>
                  <a:srgbClr val="333399"/>
                </a:solidFill>
                <a:effectLst/>
                <a:cs typeface="Times New Roman" pitchFamily="18" charset="0"/>
              </a:rPr>
              <a:t>Contents</a:t>
            </a:r>
          </a:p>
        </p:txBody>
      </p:sp>
      <p:sp>
        <p:nvSpPr>
          <p:cNvPr id="580613" name="Rectangle 5"/>
          <p:cNvSpPr>
            <a:spLocks noChangeArrowheads="1"/>
          </p:cNvSpPr>
          <p:nvPr/>
        </p:nvSpPr>
        <p:spPr bwMode="auto">
          <a:xfrm>
            <a:off x="942975" y="1477963"/>
            <a:ext cx="8662988" cy="300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79" tIns="45691" rIns="91379" bIns="45691">
            <a:spAutoFit/>
          </a:bodyPr>
          <a:lstStyle/>
          <a:p>
            <a:pPr eaLnBrk="1" hangingPunct="1"/>
            <a:endParaRPr lang="en-US" sz="1800" i="1">
              <a:cs typeface="Arial" pitchFamily="34" charset="0"/>
            </a:endParaRPr>
          </a:p>
          <a:p>
            <a:pPr marL="815975" lvl="1" indent="-95250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GB" sz="2300">
                <a:effectLst>
                  <a:outerShdw blurRad="38100" dist="38100" dir="2700000" algn="tl">
                    <a:srgbClr val="FFFFFF"/>
                  </a:outerShdw>
                </a:effectLst>
              </a:rPr>
              <a:t> General information</a:t>
            </a:r>
            <a:endParaRPr lang="ru-RU" sz="230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815975" lvl="1" indent="-95250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GB" sz="2300">
                <a:effectLst>
                  <a:outerShdw blurRad="38100" dist="38100" dir="2700000" algn="tl">
                    <a:srgbClr val="FFFFFF"/>
                  </a:outerShdw>
                </a:effectLst>
              </a:rPr>
              <a:t> Project </a:t>
            </a:r>
            <a:r>
              <a:rPr lang="en-US" sz="2300">
                <a:effectLst>
                  <a:outerShdw blurRad="38100" dist="38100" dir="2700000" algn="tl">
                    <a:srgbClr val="FFFFFF"/>
                  </a:outerShdw>
                </a:effectLst>
              </a:rPr>
              <a:t>focus</a:t>
            </a:r>
          </a:p>
          <a:p>
            <a:pPr marL="815975" lvl="1" indent="-95250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300">
                <a:effectLst>
                  <a:outerShdw blurRad="38100" dist="38100" dir="2700000" algn="tl">
                    <a:srgbClr val="FFFFFF"/>
                  </a:outerShdw>
                </a:effectLst>
              </a:rPr>
              <a:t> Methodology</a:t>
            </a:r>
          </a:p>
          <a:p>
            <a:pPr marL="815975" lvl="1" indent="-95250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300"/>
              <a:t> Test matrix</a:t>
            </a:r>
          </a:p>
          <a:p>
            <a:pPr marL="815975" lvl="1" indent="-95250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US"/>
              <a:t> </a:t>
            </a:r>
            <a:r>
              <a:rPr lang="en-US" sz="2300"/>
              <a:t>Deliverables</a:t>
            </a:r>
          </a:p>
          <a:p>
            <a:pPr marL="815975" lvl="1" indent="-95250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300"/>
              <a:t> Conclusions</a:t>
            </a:r>
            <a:endParaRPr lang="en-GB" sz="2300"/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GB"/>
              <a:t> </a:t>
            </a:r>
            <a:r>
              <a:rPr lang="en-US" sz="1300" b="1">
                <a:solidFill>
                  <a:srgbClr val="A50021"/>
                </a:solidFill>
              </a:rPr>
              <a:t>1</a:t>
            </a:r>
            <a:r>
              <a:rPr lang="en-US" sz="1300" b="1" baseline="30000">
                <a:solidFill>
                  <a:srgbClr val="A50021"/>
                </a:solidFill>
              </a:rPr>
              <a:t>st</a:t>
            </a:r>
            <a:r>
              <a:rPr lang="en-US" sz="1300" b="1">
                <a:solidFill>
                  <a:srgbClr val="A50021"/>
                </a:solidFill>
              </a:rPr>
              <a:t> PRECOS Project Meeting, July 10, 2008, St. Petersburg</a:t>
            </a:r>
            <a:r>
              <a:rPr lang="en-GB"/>
              <a:t>    </a:t>
            </a:r>
            <a:fld id="{D2CB631A-4414-43B1-9F73-A7F785A76F53}" type="slidenum">
              <a:rPr lang="en-GB"/>
              <a:pPr/>
              <a:t>3</a:t>
            </a:fld>
            <a:endParaRPr lang="en-GB"/>
          </a:p>
        </p:txBody>
      </p:sp>
      <p:sp>
        <p:nvSpPr>
          <p:cNvPr id="556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defTabSz="914400"/>
            <a:r>
              <a:rPr lang="en-GB">
                <a:solidFill>
                  <a:srgbClr val="333399"/>
                </a:solidFill>
                <a:effectLst/>
                <a:cs typeface="Times New Roman" pitchFamily="18" charset="0"/>
              </a:rPr>
              <a:t>PRECOS project general information </a:t>
            </a:r>
          </a:p>
        </p:txBody>
      </p:sp>
      <p:sp>
        <p:nvSpPr>
          <p:cNvPr id="556035" name="Rectangle 3"/>
          <p:cNvSpPr>
            <a:spLocks noChangeArrowheads="1"/>
          </p:cNvSpPr>
          <p:nvPr/>
        </p:nvSpPr>
        <p:spPr bwMode="auto">
          <a:xfrm>
            <a:off x="679450" y="612775"/>
            <a:ext cx="761682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79" tIns="45691" rIns="91379" bIns="45691"/>
          <a:lstStyle/>
          <a:p>
            <a:pPr marL="344488" indent="-344488" algn="ctr" eaLnBrk="1" hangingPunct="1">
              <a:spcBef>
                <a:spcPct val="20000"/>
              </a:spcBef>
              <a:buSzPct val="85000"/>
            </a:pPr>
            <a:r>
              <a:rPr lang="en-GB" sz="1800">
                <a:cs typeface="Times New Roman" pitchFamily="18" charset="0"/>
              </a:rPr>
              <a:t>Project participants and coordination</a:t>
            </a:r>
          </a:p>
        </p:txBody>
      </p:sp>
      <p:grpSp>
        <p:nvGrpSpPr>
          <p:cNvPr id="556060" name="Group 28"/>
          <p:cNvGrpSpPr>
            <a:grpSpLocks/>
          </p:cNvGrpSpPr>
          <p:nvPr/>
        </p:nvGrpSpPr>
        <p:grpSpPr bwMode="auto">
          <a:xfrm>
            <a:off x="1160463" y="1063625"/>
            <a:ext cx="5761037" cy="3767138"/>
            <a:chOff x="731" y="670"/>
            <a:chExt cx="3628" cy="2373"/>
          </a:xfrm>
        </p:grpSpPr>
        <p:sp>
          <p:nvSpPr>
            <p:cNvPr id="556053" name="Rectangle 21"/>
            <p:cNvSpPr>
              <a:spLocks noChangeArrowheads="1"/>
            </p:cNvSpPr>
            <p:nvPr/>
          </p:nvSpPr>
          <p:spPr bwMode="auto">
            <a:xfrm>
              <a:off x="3549" y="993"/>
              <a:ext cx="810" cy="406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DDDDDD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/>
              </a:outerShdw>
            </a:effectLst>
          </p:spPr>
          <p:txBody>
            <a:bodyPr lIns="91379" tIns="45691" rIns="91379" bIns="45691"/>
            <a:lstStyle/>
            <a:p>
              <a:r>
                <a:rPr lang="en-GB" sz="1300"/>
                <a:t>Areva NP</a:t>
              </a:r>
              <a:r>
                <a:rPr lang="en-GB" sz="1300" b="0">
                  <a:latin typeface="Times New Roman" pitchFamily="18" charset="0"/>
                </a:rPr>
                <a:t>, Germany</a:t>
              </a:r>
            </a:p>
          </p:txBody>
        </p:sp>
        <p:sp>
          <p:nvSpPr>
            <p:cNvPr id="556037" name="Rectangle 5"/>
            <p:cNvSpPr>
              <a:spLocks noChangeArrowheads="1"/>
            </p:cNvSpPr>
            <p:nvPr/>
          </p:nvSpPr>
          <p:spPr bwMode="auto">
            <a:xfrm>
              <a:off x="740" y="1752"/>
              <a:ext cx="728" cy="405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DDDDDD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/>
              </a:outerShdw>
            </a:effectLst>
          </p:spPr>
          <p:txBody>
            <a:bodyPr lIns="91379" tIns="45691" rIns="91379" bIns="45691"/>
            <a:lstStyle/>
            <a:p>
              <a:r>
                <a:rPr lang="en-GB" sz="1300"/>
                <a:t>ISTC, Moscow</a:t>
              </a:r>
            </a:p>
          </p:txBody>
        </p:sp>
        <p:sp>
          <p:nvSpPr>
            <p:cNvPr id="556038" name="Rectangle 6"/>
            <p:cNvSpPr>
              <a:spLocks noChangeArrowheads="1"/>
            </p:cNvSpPr>
            <p:nvPr/>
          </p:nvSpPr>
          <p:spPr bwMode="auto">
            <a:xfrm>
              <a:off x="1215" y="985"/>
              <a:ext cx="647" cy="406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DDDDDD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/>
              </a:outerShdw>
            </a:effectLst>
          </p:spPr>
          <p:txBody>
            <a:bodyPr lIns="91379" tIns="45691" rIns="91379" bIns="45691"/>
            <a:lstStyle/>
            <a:p>
              <a:r>
                <a:rPr lang="en-GB" sz="1300"/>
                <a:t>FZK, </a:t>
              </a:r>
              <a:r>
                <a:rPr lang="en-GB" sz="1300" b="0"/>
                <a:t>Germany</a:t>
              </a:r>
            </a:p>
          </p:txBody>
        </p:sp>
        <p:sp>
          <p:nvSpPr>
            <p:cNvPr id="556039" name="Rectangle 7"/>
            <p:cNvSpPr>
              <a:spLocks noChangeArrowheads="1"/>
            </p:cNvSpPr>
            <p:nvPr/>
          </p:nvSpPr>
          <p:spPr bwMode="auto">
            <a:xfrm>
              <a:off x="1897" y="982"/>
              <a:ext cx="486" cy="407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DDDDDD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/>
              </a:outerShdw>
            </a:effectLst>
          </p:spPr>
          <p:txBody>
            <a:bodyPr lIns="91379" tIns="45691" rIns="91379" bIns="45691"/>
            <a:lstStyle/>
            <a:p>
              <a:r>
                <a:rPr lang="en-GB" sz="1300"/>
                <a:t>IRSN,</a:t>
              </a:r>
            </a:p>
            <a:p>
              <a:r>
                <a:rPr lang="en-GB" sz="1300" b="0"/>
                <a:t>France</a:t>
              </a:r>
            </a:p>
          </p:txBody>
        </p:sp>
        <p:sp>
          <p:nvSpPr>
            <p:cNvPr id="556040" name="Rectangle 8"/>
            <p:cNvSpPr>
              <a:spLocks noChangeArrowheads="1"/>
            </p:cNvSpPr>
            <p:nvPr/>
          </p:nvSpPr>
          <p:spPr bwMode="auto">
            <a:xfrm>
              <a:off x="2427" y="982"/>
              <a:ext cx="567" cy="407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DDDDDD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/>
              </a:outerShdw>
            </a:effectLst>
          </p:spPr>
          <p:txBody>
            <a:bodyPr lIns="91379" tIns="45691" rIns="91379" bIns="45691"/>
            <a:lstStyle/>
            <a:p>
              <a:r>
                <a:rPr lang="en-GB" sz="1300"/>
                <a:t>ITU, </a:t>
              </a:r>
            </a:p>
            <a:p>
              <a:r>
                <a:rPr lang="en-GB" sz="1300" b="0"/>
                <a:t>EU</a:t>
              </a:r>
            </a:p>
          </p:txBody>
        </p:sp>
        <p:sp>
          <p:nvSpPr>
            <p:cNvPr id="556041" name="Rectangle 9"/>
            <p:cNvSpPr>
              <a:spLocks noChangeArrowheads="1"/>
            </p:cNvSpPr>
            <p:nvPr/>
          </p:nvSpPr>
          <p:spPr bwMode="auto">
            <a:xfrm>
              <a:off x="3029" y="982"/>
              <a:ext cx="485" cy="407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DDDDDD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/>
              </a:outerShdw>
            </a:effectLst>
          </p:spPr>
          <p:txBody>
            <a:bodyPr lIns="91379" tIns="45691" rIns="91379" bIns="45691"/>
            <a:lstStyle/>
            <a:p>
              <a:r>
                <a:rPr lang="en-GB" sz="1300"/>
                <a:t>CEA,</a:t>
              </a:r>
            </a:p>
            <a:p>
              <a:r>
                <a:rPr lang="en-GB" sz="1300" b="0"/>
                <a:t>France</a:t>
              </a:r>
            </a:p>
          </p:txBody>
        </p:sp>
        <p:sp>
          <p:nvSpPr>
            <p:cNvPr id="556042" name="Rectangle 10"/>
            <p:cNvSpPr>
              <a:spLocks noChangeArrowheads="1"/>
            </p:cNvSpPr>
            <p:nvPr/>
          </p:nvSpPr>
          <p:spPr bwMode="auto">
            <a:xfrm>
              <a:off x="1215" y="670"/>
              <a:ext cx="3021" cy="304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DDDDDD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/>
              </a:outerShdw>
            </a:effectLst>
          </p:spPr>
          <p:txBody>
            <a:bodyPr lIns="91379" tIns="45691" rIns="91379" bIns="45691"/>
            <a:lstStyle/>
            <a:p>
              <a:pPr algn="ctr"/>
              <a:r>
                <a:rPr lang="en-GB" sz="1300"/>
                <a:t>Collaborators</a:t>
              </a:r>
            </a:p>
          </p:txBody>
        </p:sp>
        <p:sp>
          <p:nvSpPr>
            <p:cNvPr id="556043" name="Rectangle 11"/>
            <p:cNvSpPr>
              <a:spLocks noChangeArrowheads="1"/>
            </p:cNvSpPr>
            <p:nvPr/>
          </p:nvSpPr>
          <p:spPr bwMode="auto">
            <a:xfrm>
              <a:off x="2276" y="1755"/>
              <a:ext cx="1052" cy="303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DDDDDD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/>
              </a:outerShdw>
            </a:effectLst>
          </p:spPr>
          <p:txBody>
            <a:bodyPr lIns="91379" tIns="45691" rIns="91379" bIns="45691"/>
            <a:lstStyle/>
            <a:p>
              <a:r>
                <a:rPr lang="en-GB" sz="1300"/>
                <a:t>Steering committee</a:t>
              </a:r>
            </a:p>
          </p:txBody>
        </p:sp>
        <p:sp>
          <p:nvSpPr>
            <p:cNvPr id="556044" name="Rectangle 12"/>
            <p:cNvSpPr>
              <a:spLocks noChangeArrowheads="1"/>
            </p:cNvSpPr>
            <p:nvPr/>
          </p:nvSpPr>
          <p:spPr bwMode="auto">
            <a:xfrm>
              <a:off x="873" y="2314"/>
              <a:ext cx="3482" cy="304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DDDDDD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/>
              </a:outerShdw>
            </a:effectLst>
          </p:spPr>
          <p:txBody>
            <a:bodyPr lIns="91379" tIns="45691" rIns="91379" bIns="45691"/>
            <a:lstStyle/>
            <a:p>
              <a:r>
                <a:rPr lang="en-GB" sz="1300"/>
                <a:t>Operation Agent: A.P. Alexandrov RIT, Russia</a:t>
              </a:r>
            </a:p>
            <a:p>
              <a:pPr algn="ctr"/>
              <a:endParaRPr lang="en-GB" sz="1300"/>
            </a:p>
          </p:txBody>
        </p:sp>
        <p:sp>
          <p:nvSpPr>
            <p:cNvPr id="556045" name="Rectangle 13"/>
            <p:cNvSpPr>
              <a:spLocks noChangeArrowheads="1"/>
            </p:cNvSpPr>
            <p:nvPr/>
          </p:nvSpPr>
          <p:spPr bwMode="auto">
            <a:xfrm>
              <a:off x="757" y="1548"/>
              <a:ext cx="729" cy="204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DDDDDD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/>
              </a:outerShdw>
            </a:effectLst>
          </p:spPr>
          <p:txBody>
            <a:bodyPr lIns="91379" tIns="45691" rIns="91379" bIns="45691"/>
            <a:lstStyle/>
            <a:p>
              <a:r>
                <a:rPr lang="en-GB" sz="1300"/>
                <a:t>Coordinator </a:t>
              </a:r>
            </a:p>
          </p:txBody>
        </p:sp>
        <p:sp>
          <p:nvSpPr>
            <p:cNvPr id="556046" name="Line 14"/>
            <p:cNvSpPr>
              <a:spLocks noChangeShapeType="1"/>
            </p:cNvSpPr>
            <p:nvPr/>
          </p:nvSpPr>
          <p:spPr bwMode="auto">
            <a:xfrm>
              <a:off x="731" y="2189"/>
              <a:ext cx="81" cy="31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/>
              </a:outerShdw>
            </a:effectLst>
          </p:spPr>
          <p:txBody>
            <a:bodyPr/>
            <a:lstStyle/>
            <a:p>
              <a:endParaRPr lang="de-DE"/>
            </a:p>
          </p:txBody>
        </p:sp>
        <p:sp>
          <p:nvSpPr>
            <p:cNvPr id="556047" name="Line 15"/>
            <p:cNvSpPr>
              <a:spLocks noChangeShapeType="1"/>
            </p:cNvSpPr>
            <p:nvPr/>
          </p:nvSpPr>
          <p:spPr bwMode="auto">
            <a:xfrm flipH="1">
              <a:off x="3061" y="1434"/>
              <a:ext cx="342" cy="27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/>
              </a:outerShdw>
            </a:effectLst>
          </p:spPr>
          <p:txBody>
            <a:bodyPr/>
            <a:lstStyle/>
            <a:p>
              <a:endParaRPr lang="de-DE"/>
            </a:p>
          </p:txBody>
        </p:sp>
        <p:sp>
          <p:nvSpPr>
            <p:cNvPr id="556048" name="Line 16"/>
            <p:cNvSpPr>
              <a:spLocks noChangeShapeType="1"/>
            </p:cNvSpPr>
            <p:nvPr/>
          </p:nvSpPr>
          <p:spPr bwMode="auto">
            <a:xfrm>
              <a:off x="2477" y="1421"/>
              <a:ext cx="92" cy="24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/>
              </a:outerShdw>
            </a:effectLst>
          </p:spPr>
          <p:txBody>
            <a:bodyPr/>
            <a:lstStyle/>
            <a:p>
              <a:endParaRPr lang="de-DE"/>
            </a:p>
          </p:txBody>
        </p:sp>
        <p:sp>
          <p:nvSpPr>
            <p:cNvPr id="556049" name="Line 17"/>
            <p:cNvSpPr>
              <a:spLocks noChangeShapeType="1"/>
            </p:cNvSpPr>
            <p:nvPr/>
          </p:nvSpPr>
          <p:spPr bwMode="auto">
            <a:xfrm flipH="1">
              <a:off x="3392" y="1443"/>
              <a:ext cx="728" cy="4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/>
              </a:outerShdw>
            </a:effectLst>
          </p:spPr>
          <p:txBody>
            <a:bodyPr/>
            <a:lstStyle/>
            <a:p>
              <a:endParaRPr lang="de-DE"/>
            </a:p>
          </p:txBody>
        </p:sp>
        <p:sp>
          <p:nvSpPr>
            <p:cNvPr id="556050" name="Line 18"/>
            <p:cNvSpPr>
              <a:spLocks noChangeShapeType="1"/>
            </p:cNvSpPr>
            <p:nvPr/>
          </p:nvSpPr>
          <p:spPr bwMode="auto">
            <a:xfrm>
              <a:off x="1390" y="1456"/>
              <a:ext cx="890" cy="40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/>
              </a:outerShdw>
            </a:effectLst>
          </p:spPr>
          <p:txBody>
            <a:bodyPr/>
            <a:lstStyle/>
            <a:p>
              <a:endParaRPr lang="de-DE"/>
            </a:p>
          </p:txBody>
        </p:sp>
        <p:sp>
          <p:nvSpPr>
            <p:cNvPr id="556051" name="Line 19"/>
            <p:cNvSpPr>
              <a:spLocks noChangeShapeType="1"/>
            </p:cNvSpPr>
            <p:nvPr/>
          </p:nvSpPr>
          <p:spPr bwMode="auto">
            <a:xfrm>
              <a:off x="2700" y="2080"/>
              <a:ext cx="0" cy="23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/>
              </a:outerShdw>
            </a:effectLst>
          </p:spPr>
          <p:txBody>
            <a:bodyPr/>
            <a:lstStyle/>
            <a:p>
              <a:endParaRPr lang="de-DE"/>
            </a:p>
          </p:txBody>
        </p:sp>
        <p:sp>
          <p:nvSpPr>
            <p:cNvPr id="556052" name="Line 20"/>
            <p:cNvSpPr>
              <a:spLocks noChangeShapeType="1"/>
            </p:cNvSpPr>
            <p:nvPr/>
          </p:nvSpPr>
          <p:spPr bwMode="auto">
            <a:xfrm flipH="1">
              <a:off x="889" y="966"/>
              <a:ext cx="299" cy="5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/>
              </a:outerShdw>
            </a:effectLst>
          </p:spPr>
          <p:txBody>
            <a:bodyPr/>
            <a:lstStyle/>
            <a:p>
              <a:endParaRPr lang="de-DE"/>
            </a:p>
          </p:txBody>
        </p:sp>
        <p:sp>
          <p:nvSpPr>
            <p:cNvPr id="556054" name="Line 22"/>
            <p:cNvSpPr>
              <a:spLocks noChangeShapeType="1"/>
            </p:cNvSpPr>
            <p:nvPr/>
          </p:nvSpPr>
          <p:spPr bwMode="auto">
            <a:xfrm>
              <a:off x="1941" y="1399"/>
              <a:ext cx="405" cy="40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107763" dir="18900000" algn="ctr" rotWithShape="0">
                <a:srgbClr val="808080"/>
              </a:outerShdw>
            </a:effectLst>
          </p:spPr>
          <p:txBody>
            <a:bodyPr/>
            <a:lstStyle/>
            <a:p>
              <a:endParaRPr lang="de-DE"/>
            </a:p>
          </p:txBody>
        </p:sp>
        <p:sp>
          <p:nvSpPr>
            <p:cNvPr id="556055" name="Rectangle 23"/>
            <p:cNvSpPr>
              <a:spLocks noChangeArrowheads="1"/>
            </p:cNvSpPr>
            <p:nvPr/>
          </p:nvSpPr>
          <p:spPr bwMode="auto">
            <a:xfrm>
              <a:off x="873" y="2626"/>
              <a:ext cx="810" cy="406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DDDDDD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/>
              </a:outerShdw>
            </a:effectLst>
          </p:spPr>
          <p:txBody>
            <a:bodyPr lIns="91379" tIns="45691" rIns="91379" bIns="45691"/>
            <a:lstStyle/>
            <a:p>
              <a:r>
                <a:rPr lang="en-GB" sz="1300" b="0"/>
                <a:t>ISC RAS,</a:t>
              </a:r>
            </a:p>
            <a:p>
              <a:r>
                <a:rPr lang="en-GB" sz="1300" b="0"/>
                <a:t>Russia</a:t>
              </a:r>
            </a:p>
          </p:txBody>
        </p:sp>
        <p:sp>
          <p:nvSpPr>
            <p:cNvPr id="556056" name="Rectangle 24"/>
            <p:cNvSpPr>
              <a:spLocks noChangeArrowheads="1"/>
            </p:cNvSpPr>
            <p:nvPr/>
          </p:nvSpPr>
          <p:spPr bwMode="auto">
            <a:xfrm>
              <a:off x="1893" y="2636"/>
              <a:ext cx="971" cy="407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DDDDDD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/>
              </a:outerShdw>
            </a:effectLst>
          </p:spPr>
          <p:txBody>
            <a:bodyPr lIns="91379" tIns="45691" rIns="91379" bIns="45691"/>
            <a:lstStyle/>
            <a:p>
              <a:r>
                <a:rPr lang="en-GB" sz="1300" b="0"/>
                <a:t>IHT RAS (IVTAN),</a:t>
              </a:r>
            </a:p>
            <a:p>
              <a:r>
                <a:rPr lang="en-GB" sz="1300" b="0"/>
                <a:t>Russia</a:t>
              </a:r>
            </a:p>
          </p:txBody>
        </p:sp>
        <p:sp>
          <p:nvSpPr>
            <p:cNvPr id="556057" name="Rectangle 25"/>
            <p:cNvSpPr>
              <a:spLocks noChangeArrowheads="1"/>
            </p:cNvSpPr>
            <p:nvPr/>
          </p:nvSpPr>
          <p:spPr bwMode="auto">
            <a:xfrm>
              <a:off x="3114" y="2636"/>
              <a:ext cx="1214" cy="407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DDDDDD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18900000" algn="ctr" rotWithShape="0">
                <a:srgbClr val="808080"/>
              </a:outerShdw>
            </a:effectLst>
          </p:spPr>
          <p:txBody>
            <a:bodyPr lIns="91379" tIns="45691" rIns="91379" bIns="45691"/>
            <a:lstStyle/>
            <a:p>
              <a:r>
                <a:rPr lang="en-GB" sz="1300" b="0"/>
                <a:t>SPb State Electrotechnical University, Russia</a:t>
              </a:r>
            </a:p>
          </p:txBody>
        </p:sp>
      </p:grpSp>
      <p:graphicFrame>
        <p:nvGraphicFramePr>
          <p:cNvPr id="556061" name="Object 29"/>
          <p:cNvGraphicFramePr>
            <a:graphicFrameLocks noChangeAspect="1"/>
          </p:cNvGraphicFramePr>
          <p:nvPr>
            <p:ph idx="1"/>
          </p:nvPr>
        </p:nvGraphicFramePr>
        <p:xfrm>
          <a:off x="1276350" y="5043488"/>
          <a:ext cx="6607175" cy="175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6063" name="Документ" r:id="rId4" imgW="6058010" imgH="1617566" progId="Word.Document.8">
                  <p:embed/>
                </p:oleObj>
              </mc:Choice>
              <mc:Fallback>
                <p:oleObj name="Документ" r:id="rId4" imgW="6058010" imgH="1617566" progId="Word.Document.8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50" y="5043488"/>
                        <a:ext cx="6607175" cy="175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GB"/>
              <a:t> </a:t>
            </a:r>
            <a:r>
              <a:rPr lang="en-US" sz="1300" b="1">
                <a:solidFill>
                  <a:srgbClr val="A50021"/>
                </a:solidFill>
              </a:rPr>
              <a:t>1</a:t>
            </a:r>
            <a:r>
              <a:rPr lang="en-US" sz="1300" b="1" baseline="30000">
                <a:solidFill>
                  <a:srgbClr val="A50021"/>
                </a:solidFill>
              </a:rPr>
              <a:t>st</a:t>
            </a:r>
            <a:r>
              <a:rPr lang="en-US" sz="1300" b="1">
                <a:solidFill>
                  <a:srgbClr val="A50021"/>
                </a:solidFill>
              </a:rPr>
              <a:t> PRECOS Project Meeting, July 10, 2008, St. Petersburg</a:t>
            </a:r>
            <a:r>
              <a:rPr lang="en-GB"/>
              <a:t>    </a:t>
            </a:r>
            <a:fld id="{10459BA4-9AF4-4AC3-A80B-2CC7D55F6465}" type="slidenum">
              <a:rPr lang="en-GB"/>
              <a:pPr/>
              <a:t>4</a:t>
            </a:fld>
            <a:endParaRPr lang="en-GB"/>
          </a:p>
        </p:txBody>
      </p:sp>
      <p:sp>
        <p:nvSpPr>
          <p:cNvPr id="633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pPr defTabSz="914400"/>
            <a:r>
              <a:rPr lang="en-GB">
                <a:solidFill>
                  <a:srgbClr val="333399"/>
                </a:solidFill>
                <a:effectLst/>
                <a:cs typeface="Times New Roman" pitchFamily="18" charset="0"/>
              </a:rPr>
              <a:t> Deliverables</a:t>
            </a:r>
          </a:p>
        </p:txBody>
      </p:sp>
      <p:sp>
        <p:nvSpPr>
          <p:cNvPr id="633859" name="Rectangle 3"/>
          <p:cNvSpPr>
            <a:spLocks noChangeArrowheads="1"/>
          </p:cNvSpPr>
          <p:nvPr/>
        </p:nvSpPr>
        <p:spPr bwMode="auto">
          <a:xfrm>
            <a:off x="477838" y="723900"/>
            <a:ext cx="8666162" cy="5218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79" tIns="45691" rIns="91379" bIns="45691">
            <a:spAutoFit/>
          </a:bodyPr>
          <a:lstStyle/>
          <a:p>
            <a:pPr eaLnBrk="1" hangingPunct="1">
              <a:spcBef>
                <a:spcPct val="60000"/>
              </a:spcBef>
              <a:buFont typeface="Wingdings" pitchFamily="2" charset="2"/>
              <a:buChar char="Ø"/>
            </a:pPr>
            <a:r>
              <a:rPr lang="en-US" sz="1800" i="1"/>
              <a:t> </a:t>
            </a:r>
            <a:r>
              <a:rPr lang="en-US" sz="2100" i="1">
                <a:cs typeface="Arial" pitchFamily="34" charset="0"/>
              </a:rPr>
              <a:t>PRECOS test matrix has been finalized with collaborators at the</a:t>
            </a:r>
            <a:br>
              <a:rPr lang="en-US" sz="2100" i="1">
                <a:cs typeface="Arial" pitchFamily="34" charset="0"/>
              </a:rPr>
            </a:br>
            <a:r>
              <a:rPr lang="en-US" sz="2100" i="1">
                <a:cs typeface="Arial" pitchFamily="34" charset="0"/>
              </a:rPr>
              <a:t>   6</a:t>
            </a:r>
            <a:r>
              <a:rPr lang="en-US" sz="2100" i="1" baseline="30000">
                <a:cs typeface="Arial" pitchFamily="34" charset="0"/>
              </a:rPr>
              <a:t>th</a:t>
            </a:r>
            <a:r>
              <a:rPr lang="en-US" sz="2100" i="1">
                <a:cs typeface="Arial" pitchFamily="34" charset="0"/>
              </a:rPr>
              <a:t> and 7</a:t>
            </a:r>
            <a:r>
              <a:rPr lang="en-US" sz="2100" i="1" baseline="30000">
                <a:cs typeface="Arial" pitchFamily="34" charset="0"/>
              </a:rPr>
              <a:t>th</a:t>
            </a:r>
            <a:r>
              <a:rPr lang="en-US" sz="2100" i="1">
                <a:cs typeface="Arial" pitchFamily="34" charset="0"/>
              </a:rPr>
              <a:t> CORPHAD project meetings</a:t>
            </a:r>
            <a:r>
              <a:rPr lang="en-US" sz="2100" i="1"/>
              <a:t> </a:t>
            </a:r>
          </a:p>
          <a:p>
            <a:pPr eaLnBrk="1" hangingPunct="1">
              <a:spcBef>
                <a:spcPct val="60000"/>
              </a:spcBef>
              <a:buFont typeface="Wingdings" pitchFamily="2" charset="2"/>
              <a:buChar char="Ø"/>
            </a:pPr>
            <a:r>
              <a:rPr lang="en-US" sz="2100" i="1"/>
              <a:t> The project was approved for funding by 44</a:t>
            </a:r>
            <a:r>
              <a:rPr lang="en-US" sz="2100" i="1" baseline="30000"/>
              <a:t>th</a:t>
            </a:r>
            <a:r>
              <a:rPr lang="en-US" sz="2100" i="1"/>
              <a:t> ISTC MB in</a:t>
            </a:r>
            <a:br>
              <a:rPr lang="en-US" sz="2100" i="1"/>
            </a:br>
            <a:r>
              <a:rPr lang="en-US" sz="2100" i="1"/>
              <a:t>    December 2007</a:t>
            </a:r>
            <a:r>
              <a:rPr lang="ru-RU" sz="2100"/>
              <a:t> </a:t>
            </a:r>
          </a:p>
          <a:p>
            <a:pPr eaLnBrk="1" hangingPunct="1">
              <a:spcBef>
                <a:spcPct val="60000"/>
              </a:spcBef>
              <a:buFont typeface="Wingdings" pitchFamily="2" charset="2"/>
              <a:buChar char="Ø"/>
            </a:pPr>
            <a:r>
              <a:rPr lang="en-US" sz="2100" i="1">
                <a:cs typeface="Arial" pitchFamily="34" charset="0"/>
              </a:rPr>
              <a:t> Work Plan was prepared and sent to ROSATOM Export control</a:t>
            </a:r>
            <a:br>
              <a:rPr lang="en-US" sz="2100" i="1">
                <a:cs typeface="Arial" pitchFamily="34" charset="0"/>
              </a:rPr>
            </a:br>
            <a:r>
              <a:rPr lang="en-US" sz="2100" i="1">
                <a:cs typeface="Arial" pitchFamily="34" charset="0"/>
              </a:rPr>
              <a:t>    in January 2008</a:t>
            </a:r>
          </a:p>
          <a:p>
            <a:pPr eaLnBrk="1" hangingPunct="1">
              <a:spcBef>
                <a:spcPct val="60000"/>
              </a:spcBef>
              <a:buFont typeface="Wingdings" pitchFamily="2" charset="2"/>
              <a:buChar char="Ø"/>
            </a:pPr>
            <a:r>
              <a:rPr lang="en-US" sz="2100" i="1">
                <a:cs typeface="Arial" pitchFamily="34" charset="0"/>
              </a:rPr>
              <a:t> The Work Plan was approved by the Export control in the end of</a:t>
            </a:r>
            <a:br>
              <a:rPr lang="en-US" sz="2100" i="1">
                <a:cs typeface="Arial" pitchFamily="34" charset="0"/>
              </a:rPr>
            </a:br>
            <a:r>
              <a:rPr lang="en-US" sz="2100" i="1">
                <a:cs typeface="Arial" pitchFamily="34" charset="0"/>
              </a:rPr>
              <a:t>    February  2008. </a:t>
            </a:r>
            <a:r>
              <a:rPr lang="en-US" sz="2100">
                <a:cs typeface="Arial" pitchFamily="34" charset="0"/>
              </a:rPr>
              <a:t>Export licensing  is not necessary for PRECOS </a:t>
            </a:r>
          </a:p>
          <a:p>
            <a:pPr eaLnBrk="1" hangingPunct="1">
              <a:spcBef>
                <a:spcPct val="60000"/>
              </a:spcBef>
              <a:buFont typeface="Wingdings" pitchFamily="2" charset="2"/>
              <a:buChar char="Ø"/>
            </a:pPr>
            <a:r>
              <a:rPr lang="en-US" sz="2100" i="1">
                <a:cs typeface="Arial" pitchFamily="34" charset="0"/>
              </a:rPr>
              <a:t> The Work Plan was distributed after the 13</a:t>
            </a:r>
            <a:r>
              <a:rPr lang="en-US" sz="2100" i="1" baseline="30000">
                <a:cs typeface="Arial" pitchFamily="34" charset="0"/>
              </a:rPr>
              <a:t>th</a:t>
            </a:r>
            <a:r>
              <a:rPr lang="en-US" sz="2100" i="1">
                <a:cs typeface="Arial" pitchFamily="34" charset="0"/>
              </a:rPr>
              <a:t> CEG-SAM.</a:t>
            </a:r>
            <a:br>
              <a:rPr lang="en-US" sz="2100" i="1">
                <a:cs typeface="Arial" pitchFamily="34" charset="0"/>
              </a:rPr>
            </a:br>
            <a:r>
              <a:rPr lang="en-US" sz="2100" i="1">
                <a:cs typeface="Arial" pitchFamily="34" charset="0"/>
              </a:rPr>
              <a:t>   Collaborators have sent letters of the Work Plan consent to ISTC</a:t>
            </a:r>
          </a:p>
          <a:p>
            <a:pPr eaLnBrk="1" hangingPunct="1">
              <a:spcBef>
                <a:spcPct val="60000"/>
              </a:spcBef>
              <a:buFont typeface="Wingdings" pitchFamily="2" charset="2"/>
              <a:buChar char="Ø"/>
            </a:pPr>
            <a:r>
              <a:rPr lang="en-US" sz="2100" i="1">
                <a:cs typeface="Arial" pitchFamily="34" charset="0"/>
              </a:rPr>
              <a:t> Contract agreement has been signed and project started from</a:t>
            </a:r>
            <a:br>
              <a:rPr lang="en-US" sz="2100" i="1">
                <a:cs typeface="Arial" pitchFamily="34" charset="0"/>
              </a:rPr>
            </a:br>
            <a:r>
              <a:rPr lang="en-US" sz="2100" i="1">
                <a:cs typeface="Arial" pitchFamily="34" charset="0"/>
              </a:rPr>
              <a:t>   June 1, 2008</a:t>
            </a:r>
          </a:p>
          <a:p>
            <a:pPr eaLnBrk="1" hangingPunct="1">
              <a:buFont typeface="Wingdings" pitchFamily="2" charset="2"/>
              <a:buNone/>
            </a:pPr>
            <a:endParaRPr lang="en-US" sz="2100" i="1">
              <a:cs typeface="Arial" pitchFamily="34" charset="0"/>
            </a:endParaRPr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GB"/>
              <a:t> </a:t>
            </a:r>
            <a:r>
              <a:rPr lang="en-US" sz="1300" b="1">
                <a:solidFill>
                  <a:srgbClr val="A50021"/>
                </a:solidFill>
              </a:rPr>
              <a:t>1</a:t>
            </a:r>
            <a:r>
              <a:rPr lang="en-US" sz="1300" b="1" baseline="30000">
                <a:solidFill>
                  <a:srgbClr val="A50021"/>
                </a:solidFill>
              </a:rPr>
              <a:t>st</a:t>
            </a:r>
            <a:r>
              <a:rPr lang="en-US" sz="1300" b="1">
                <a:solidFill>
                  <a:srgbClr val="A50021"/>
                </a:solidFill>
              </a:rPr>
              <a:t> PRECOS Project Meeting, July 10, 2008, St. Petersburg</a:t>
            </a:r>
            <a:r>
              <a:rPr lang="en-GB"/>
              <a:t>    </a:t>
            </a:r>
            <a:fld id="{74A1AAA8-387F-4A0E-9644-9937A5545AE3}" type="slidenum">
              <a:rPr lang="en-GB"/>
              <a:pPr/>
              <a:t>5</a:t>
            </a:fld>
            <a:endParaRPr lang="en-GB"/>
          </a:p>
        </p:txBody>
      </p:sp>
      <p:sp>
        <p:nvSpPr>
          <p:cNvPr id="561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pPr defTabSz="914400"/>
            <a:r>
              <a:rPr lang="en-GB">
                <a:solidFill>
                  <a:srgbClr val="333399"/>
                </a:solidFill>
                <a:effectLst/>
                <a:cs typeface="Times New Roman" pitchFamily="18" charset="0"/>
              </a:rPr>
              <a:t>PRECOS project </a:t>
            </a:r>
            <a:r>
              <a:rPr lang="en-US">
                <a:solidFill>
                  <a:srgbClr val="333399"/>
                </a:solidFill>
                <a:effectLst/>
                <a:cs typeface="Times New Roman" pitchFamily="18" charset="0"/>
              </a:rPr>
              <a:t>focus</a:t>
            </a:r>
            <a:r>
              <a:rPr lang="en-GB">
                <a:solidFill>
                  <a:srgbClr val="333399"/>
                </a:solidFill>
                <a:effectLst/>
                <a:cs typeface="Times New Roman" pitchFamily="18" charset="0"/>
              </a:rPr>
              <a:t> </a:t>
            </a:r>
          </a:p>
        </p:txBody>
      </p:sp>
      <p:sp>
        <p:nvSpPr>
          <p:cNvPr id="561155" name="Rectangle 3"/>
          <p:cNvSpPr>
            <a:spLocks noChangeArrowheads="1"/>
          </p:cNvSpPr>
          <p:nvPr/>
        </p:nvSpPr>
        <p:spPr bwMode="auto">
          <a:xfrm>
            <a:off x="409575" y="1016000"/>
            <a:ext cx="873442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79" tIns="45691" rIns="91379" bIns="45691"/>
          <a:lstStyle/>
          <a:p>
            <a:pPr marL="344488" indent="-344488" eaLnBrk="1" hangingPunct="1">
              <a:lnSpc>
                <a:spcPct val="130000"/>
              </a:lnSpc>
              <a:spcBef>
                <a:spcPct val="40000"/>
              </a:spcBef>
              <a:buSzPct val="85000"/>
            </a:pPr>
            <a:r>
              <a:rPr lang="ru-RU" sz="2100">
                <a:cs typeface="Times New Roman" pitchFamily="18" charset="0"/>
              </a:rPr>
              <a:t>	</a:t>
            </a:r>
            <a:r>
              <a:rPr lang="en-GB" sz="2100">
                <a:cs typeface="Times New Roman" pitchFamily="18" charset="0"/>
              </a:rPr>
              <a:t>Project objective:</a:t>
            </a:r>
            <a:r>
              <a:rPr lang="en-US" sz="1500">
                <a:solidFill>
                  <a:srgbClr val="003399"/>
                </a:solidFill>
                <a:cs typeface="Times New Roman" pitchFamily="18" charset="0"/>
              </a:rPr>
              <a:t>        </a:t>
            </a:r>
            <a:br>
              <a:rPr lang="en-US" sz="1500">
                <a:solidFill>
                  <a:srgbClr val="003399"/>
                </a:solidFill>
                <a:cs typeface="Times New Roman" pitchFamily="18" charset="0"/>
              </a:rPr>
            </a:br>
            <a:r>
              <a:rPr lang="en-GB" sz="1800" i="1">
                <a:cs typeface="Times New Roman" pitchFamily="18" charset="0"/>
              </a:rPr>
              <a:t>Experimental study of phase diagrams of corium mixtures</a:t>
            </a:r>
            <a:r>
              <a:rPr lang="en-GB" sz="1800">
                <a:cs typeface="Times New Roman" pitchFamily="18" charset="0"/>
              </a:rPr>
              <a:t> relevant for in-and ex-vessel conditions</a:t>
            </a:r>
          </a:p>
        </p:txBody>
      </p:sp>
      <p:sp>
        <p:nvSpPr>
          <p:cNvPr id="561156" name="Rectangle 4"/>
          <p:cNvSpPr>
            <a:spLocks noChangeArrowheads="1"/>
          </p:cNvSpPr>
          <p:nvPr/>
        </p:nvSpPr>
        <p:spPr bwMode="auto">
          <a:xfrm>
            <a:off x="438150" y="4500563"/>
            <a:ext cx="76200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79" tIns="45691" rIns="91379" bIns="45691"/>
          <a:lstStyle/>
          <a:p>
            <a:pPr marL="344488" indent="-344488" eaLnBrk="1" hangingPunct="1">
              <a:spcBef>
                <a:spcPct val="20000"/>
              </a:spcBef>
              <a:buSzPct val="85000"/>
            </a:pPr>
            <a:r>
              <a:rPr lang="ru-RU" sz="2100">
                <a:cs typeface="Times New Roman" pitchFamily="18" charset="0"/>
              </a:rPr>
              <a:t>	</a:t>
            </a:r>
            <a:r>
              <a:rPr lang="en-GB" sz="2100">
                <a:cs typeface="Times New Roman" pitchFamily="18" charset="0"/>
              </a:rPr>
              <a:t>Data application</a:t>
            </a:r>
            <a:r>
              <a:rPr lang="en-GB" sz="2100">
                <a:solidFill>
                  <a:srgbClr val="003399"/>
                </a:solidFill>
                <a:cs typeface="Times New Roman" pitchFamily="18" charset="0"/>
              </a:rPr>
              <a:t> </a:t>
            </a:r>
          </a:p>
        </p:txBody>
      </p:sp>
      <p:sp>
        <p:nvSpPr>
          <p:cNvPr id="561157" name="Rectangle 5"/>
          <p:cNvSpPr>
            <a:spLocks noChangeArrowheads="1"/>
          </p:cNvSpPr>
          <p:nvPr/>
        </p:nvSpPr>
        <p:spPr bwMode="auto">
          <a:xfrm>
            <a:off x="477838" y="2403475"/>
            <a:ext cx="8666162" cy="233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79" tIns="45691" rIns="91379" bIns="45691">
            <a:spAutoFit/>
          </a:bodyPr>
          <a:lstStyle/>
          <a:p>
            <a:pPr eaLnBrk="1" hangingPunct="1"/>
            <a:endParaRPr lang="en-US" sz="1800" b="0" i="1">
              <a:cs typeface="Arial" pitchFamily="34" charset="0"/>
            </a:endParaRPr>
          </a:p>
          <a:p>
            <a:pPr lvl="1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GB" sz="1800" i="1">
                <a:cs typeface="Arial" pitchFamily="34" charset="0"/>
              </a:rPr>
              <a:t>Liquidus and solidus temperatures versus component concentrations</a:t>
            </a:r>
            <a:endParaRPr lang="en-GB" sz="1800" i="1">
              <a:cs typeface="Times New Roman" pitchFamily="18" charset="0"/>
            </a:endParaRPr>
          </a:p>
          <a:p>
            <a:pPr lvl="1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GB" sz="1800" i="1">
                <a:cs typeface="Arial" pitchFamily="34" charset="0"/>
              </a:rPr>
              <a:t>Temperature-concentration regions of the miscibility gap</a:t>
            </a:r>
            <a:endParaRPr lang="en-GB" sz="1800" i="1">
              <a:cs typeface="Times New Roman" pitchFamily="18" charset="0"/>
            </a:endParaRPr>
          </a:p>
          <a:p>
            <a:pPr lvl="1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1800" i="1">
                <a:cs typeface="Arial" pitchFamily="34" charset="0"/>
              </a:rPr>
              <a:t>Coordinates of eutectic, monotectic and other characteristic </a:t>
            </a:r>
            <a:br>
              <a:rPr lang="en-US" sz="1800" i="1">
                <a:cs typeface="Arial" pitchFamily="34" charset="0"/>
              </a:rPr>
            </a:br>
            <a:r>
              <a:rPr lang="en-US" sz="1800" i="1">
                <a:cs typeface="Arial" pitchFamily="34" charset="0"/>
              </a:rPr>
              <a:t>   system parameters</a:t>
            </a:r>
            <a:endParaRPr lang="en-GB" sz="1800" i="1">
              <a:cs typeface="Times New Roman" pitchFamily="18" charset="0"/>
            </a:endParaRPr>
          </a:p>
          <a:p>
            <a:pPr lvl="1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1800" i="1">
                <a:cs typeface="Arial" pitchFamily="34" charset="0"/>
              </a:rPr>
              <a:t>Solid solution solubility limits</a:t>
            </a:r>
          </a:p>
          <a:p>
            <a:pPr lvl="1" algn="just">
              <a:lnSpc>
                <a:spcPct val="120000"/>
              </a:lnSpc>
              <a:buFont typeface="Wingdings" pitchFamily="2" charset="2"/>
              <a:buChar char="Ø"/>
            </a:pPr>
            <a:endParaRPr lang="en-GB" sz="1800" i="1">
              <a:cs typeface="Arial" pitchFamily="34" charset="0"/>
            </a:endParaRPr>
          </a:p>
        </p:txBody>
      </p:sp>
      <p:sp>
        <p:nvSpPr>
          <p:cNvPr id="561158" name="Rectangle 6"/>
          <p:cNvSpPr>
            <a:spLocks noChangeArrowheads="1"/>
          </p:cNvSpPr>
          <p:nvPr/>
        </p:nvSpPr>
        <p:spPr bwMode="auto">
          <a:xfrm>
            <a:off x="450850" y="2195513"/>
            <a:ext cx="7620000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79" tIns="45691" rIns="91379" bIns="45691"/>
          <a:lstStyle/>
          <a:p>
            <a:pPr marL="344488" indent="-344488" eaLnBrk="1" hangingPunct="1">
              <a:spcBef>
                <a:spcPct val="20000"/>
              </a:spcBef>
              <a:buSzPct val="85000"/>
            </a:pPr>
            <a:r>
              <a:rPr lang="ru-RU" sz="2100">
                <a:cs typeface="Times New Roman" pitchFamily="18" charset="0"/>
              </a:rPr>
              <a:t>	</a:t>
            </a:r>
            <a:r>
              <a:rPr lang="en-GB" sz="2100">
                <a:cs typeface="Times New Roman" pitchFamily="18" charset="0"/>
              </a:rPr>
              <a:t>Experimental data</a:t>
            </a:r>
          </a:p>
        </p:txBody>
      </p:sp>
      <p:sp>
        <p:nvSpPr>
          <p:cNvPr id="561159" name="Rectangle 7"/>
          <p:cNvSpPr>
            <a:spLocks noChangeArrowheads="1"/>
          </p:cNvSpPr>
          <p:nvPr/>
        </p:nvSpPr>
        <p:spPr bwMode="auto">
          <a:xfrm>
            <a:off x="390525" y="4651375"/>
            <a:ext cx="6780213" cy="1352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79" tIns="45691" rIns="91379" bIns="45691">
            <a:spAutoFit/>
          </a:bodyPr>
          <a:lstStyle/>
          <a:p>
            <a:pPr eaLnBrk="1" hangingPunct="1"/>
            <a:endParaRPr lang="en-US" sz="1800" i="1">
              <a:cs typeface="Arial" pitchFamily="34" charset="0"/>
            </a:endParaRPr>
          </a:p>
          <a:p>
            <a:pPr lvl="1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GB" sz="1800" i="1">
                <a:cs typeface="Arial" pitchFamily="34" charset="0"/>
              </a:rPr>
              <a:t>Thermodynamic database optimisation</a:t>
            </a:r>
            <a:endParaRPr lang="en-GB" sz="1800" i="1">
              <a:cs typeface="Times New Roman" pitchFamily="18" charset="0"/>
            </a:endParaRPr>
          </a:p>
          <a:p>
            <a:pPr lvl="1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GB" sz="1800" i="1">
                <a:cs typeface="Arial" pitchFamily="34" charset="0"/>
              </a:rPr>
              <a:t>Thermodynamic code validation</a:t>
            </a:r>
            <a:endParaRPr lang="en-GB" sz="1800" i="1">
              <a:cs typeface="Times New Roman" pitchFamily="18" charset="0"/>
            </a:endParaRPr>
          </a:p>
          <a:p>
            <a:pPr lvl="1" algn="just">
              <a:lnSpc>
                <a:spcPct val="120000"/>
              </a:lnSpc>
              <a:buFont typeface="Wingdings" pitchFamily="2" charset="2"/>
              <a:buChar char="Ø"/>
            </a:pPr>
            <a:r>
              <a:rPr lang="en-GB" sz="1800" i="1">
                <a:cs typeface="Times New Roman" pitchFamily="18" charset="0"/>
              </a:rPr>
              <a:t>Corium behaviour modelling </a:t>
            </a:r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GB"/>
              <a:t> </a:t>
            </a:r>
            <a:r>
              <a:rPr lang="en-US" sz="1300" b="1">
                <a:solidFill>
                  <a:srgbClr val="A50021"/>
                </a:solidFill>
              </a:rPr>
              <a:t>1</a:t>
            </a:r>
            <a:r>
              <a:rPr lang="en-US" sz="1300" b="1" baseline="30000">
                <a:solidFill>
                  <a:srgbClr val="A50021"/>
                </a:solidFill>
              </a:rPr>
              <a:t>st</a:t>
            </a:r>
            <a:r>
              <a:rPr lang="en-US" sz="1300" b="1">
                <a:solidFill>
                  <a:srgbClr val="A50021"/>
                </a:solidFill>
              </a:rPr>
              <a:t> PRECOS Project Meeting, July 10, 2008, St. Petersburg</a:t>
            </a:r>
            <a:r>
              <a:rPr lang="en-GB"/>
              <a:t>    </a:t>
            </a:r>
            <a:fld id="{159456C5-A00F-4B5B-B73E-2BBAA30BB751}" type="slidenum">
              <a:rPr lang="en-GB"/>
              <a:pPr/>
              <a:t>6</a:t>
            </a:fld>
            <a:endParaRPr lang="en-GB"/>
          </a:p>
        </p:txBody>
      </p:sp>
      <p:sp>
        <p:nvSpPr>
          <p:cNvPr id="563202" name="Rectangle 2"/>
          <p:cNvSpPr>
            <a:spLocks noChangeArrowheads="1"/>
          </p:cNvSpPr>
          <p:nvPr/>
        </p:nvSpPr>
        <p:spPr bwMode="auto">
          <a:xfrm>
            <a:off x="422275" y="1741488"/>
            <a:ext cx="8483600" cy="193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79" tIns="45691" rIns="91379" bIns="45691"/>
          <a:lstStyle/>
          <a:p>
            <a:pPr marL="344488" indent="-344488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100"/>
              <a:t> Visual polythermal analysis in the cold crucible (VPA IMCC)</a:t>
            </a:r>
            <a:endParaRPr lang="en-US" sz="2100">
              <a:sym typeface="Symbol" pitchFamily="18" charset="2"/>
            </a:endParaRPr>
          </a:p>
          <a:p>
            <a:pPr marL="344488" indent="-344488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100"/>
              <a:t> </a:t>
            </a:r>
            <a:r>
              <a:rPr lang="en-US" sz="2100">
                <a:sym typeface="Symbol" pitchFamily="18" charset="2"/>
              </a:rPr>
              <a:t>Complex thermal analysis (DTA(DSC)/TG/MS)</a:t>
            </a:r>
          </a:p>
          <a:p>
            <a:pPr marL="344488" indent="-344488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100"/>
              <a:t> Visual polythermal analysis in the Galakhov microfurnace (GM)</a:t>
            </a:r>
            <a:endParaRPr lang="en-US" sz="2100">
              <a:sym typeface="Symbol" pitchFamily="18" charset="2"/>
            </a:endParaRPr>
          </a:p>
          <a:p>
            <a:pPr marL="344488" indent="-344488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100"/>
              <a:t> High-temperature microscopy (HTM)</a:t>
            </a:r>
            <a:endParaRPr lang="en-US" sz="2100">
              <a:sym typeface="Symbol" pitchFamily="18" charset="2"/>
            </a:endParaRPr>
          </a:p>
          <a:p>
            <a:pPr marL="344488" indent="-344488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100"/>
              <a:t> Laser pulse heating (LP)</a:t>
            </a:r>
            <a:endParaRPr lang="en-GB" sz="2100"/>
          </a:p>
        </p:txBody>
      </p:sp>
      <p:sp>
        <p:nvSpPr>
          <p:cNvPr id="563203" name="Rectangle 3"/>
          <p:cNvSpPr>
            <a:spLocks noChangeArrowheads="1"/>
          </p:cNvSpPr>
          <p:nvPr/>
        </p:nvSpPr>
        <p:spPr bwMode="auto">
          <a:xfrm>
            <a:off x="633413" y="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15" tIns="46007" rIns="92015" bIns="46007" anchor="ctr"/>
          <a:lstStyle/>
          <a:p>
            <a:pPr algn="ctr"/>
            <a:endParaRPr lang="ru-RU" sz="230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63206" name="Rectangle 6"/>
          <p:cNvSpPr>
            <a:spLocks noChangeArrowheads="1"/>
          </p:cNvSpPr>
          <p:nvPr/>
        </p:nvSpPr>
        <p:spPr bwMode="auto">
          <a:xfrm>
            <a:off x="334963" y="4491038"/>
            <a:ext cx="8480425" cy="66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79" tIns="45691" rIns="91379" bIns="45691"/>
          <a:lstStyle/>
          <a:p>
            <a:pPr marL="344488" indent="-344488" algn="just">
              <a:buFont typeface="Wingdings" pitchFamily="2" charset="2"/>
              <a:buChar char="ü"/>
            </a:pPr>
            <a:r>
              <a:rPr lang="en-US" sz="1800">
                <a:solidFill>
                  <a:srgbClr val="000099"/>
                </a:solidFill>
                <a:sym typeface="Symbol" pitchFamily="18" charset="2"/>
              </a:rPr>
              <a:t>These methods have been used in the projects: COLOSS, METCOR, CIRMAT, CIT, ENTHALPY, ECOSTAR, OECD/MASCA and CORPHAD</a:t>
            </a:r>
          </a:p>
          <a:p>
            <a:pPr marL="344488" indent="-344488" algn="just">
              <a:buFont typeface="Wingdings" pitchFamily="2" charset="2"/>
              <a:buChar char="ü"/>
            </a:pPr>
            <a:r>
              <a:rPr lang="en-US" sz="1800">
                <a:solidFill>
                  <a:srgbClr val="000099"/>
                </a:solidFill>
                <a:sym typeface="Symbol" pitchFamily="18" charset="2"/>
              </a:rPr>
              <a:t>To be presented in more details by Dr. V. Almyashev and Prof. M. Sheindlin </a:t>
            </a:r>
          </a:p>
          <a:p>
            <a:pPr marL="344488" indent="-344488" algn="just">
              <a:buFont typeface="Wingdings" pitchFamily="2" charset="2"/>
              <a:buChar char="ü"/>
            </a:pPr>
            <a:endParaRPr lang="en-US" sz="1800">
              <a:solidFill>
                <a:srgbClr val="000099"/>
              </a:solidFill>
              <a:sym typeface="Symbol" pitchFamily="18" charset="2"/>
            </a:endParaRPr>
          </a:p>
          <a:p>
            <a:pPr marL="344488" indent="-344488"/>
            <a:endParaRPr lang="en-GB" sz="1800">
              <a:solidFill>
                <a:srgbClr val="000099"/>
              </a:solidFill>
            </a:endParaRPr>
          </a:p>
        </p:txBody>
      </p:sp>
      <p:sp>
        <p:nvSpPr>
          <p:cNvPr id="563208" name="Rectangle 8"/>
          <p:cNvSpPr>
            <a:spLocks noGrp="1" noChangeArrowheads="1"/>
          </p:cNvSpPr>
          <p:nvPr>
            <p:ph type="title"/>
          </p:nvPr>
        </p:nvSpPr>
        <p:spPr>
          <a:xfrm>
            <a:off x="174625" y="455613"/>
            <a:ext cx="8478838" cy="762000"/>
          </a:xfrm>
          <a:noFill/>
          <a:ln/>
        </p:spPr>
        <p:txBody>
          <a:bodyPr/>
          <a:lstStyle/>
          <a:p>
            <a:r>
              <a:rPr lang="en-US">
                <a:effectLst/>
              </a:rPr>
              <a:t>Experimental methods of phase relation</a:t>
            </a:r>
            <a:r>
              <a:rPr lang="en-US"/>
              <a:t> </a:t>
            </a:r>
            <a:r>
              <a:rPr lang="en-US">
                <a:effectLst/>
              </a:rPr>
              <a:t> study</a:t>
            </a:r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GB"/>
              <a:t> </a:t>
            </a:r>
            <a:r>
              <a:rPr lang="en-US" sz="1300" b="1">
                <a:solidFill>
                  <a:srgbClr val="A50021"/>
                </a:solidFill>
              </a:rPr>
              <a:t>1</a:t>
            </a:r>
            <a:r>
              <a:rPr lang="en-US" sz="1300" b="1" baseline="30000">
                <a:solidFill>
                  <a:srgbClr val="A50021"/>
                </a:solidFill>
              </a:rPr>
              <a:t>st</a:t>
            </a:r>
            <a:r>
              <a:rPr lang="en-US" sz="1300" b="1">
                <a:solidFill>
                  <a:srgbClr val="A50021"/>
                </a:solidFill>
              </a:rPr>
              <a:t> PRECOS Project Meeting, July 10, 2008, St. Petersburg</a:t>
            </a:r>
            <a:r>
              <a:rPr lang="en-GB"/>
              <a:t>    </a:t>
            </a:r>
            <a:fld id="{F7494B3E-849E-46A8-B2C8-FD6C92CEF386}" type="slidenum">
              <a:rPr lang="en-GB"/>
              <a:pPr/>
              <a:t>7</a:t>
            </a:fld>
            <a:endParaRPr lang="en-GB"/>
          </a:p>
        </p:txBody>
      </p:sp>
      <p:sp>
        <p:nvSpPr>
          <p:cNvPr id="577539" name="Rectangle 3"/>
          <p:cNvSpPr>
            <a:spLocks noChangeArrowheads="1"/>
          </p:cNvSpPr>
          <p:nvPr/>
        </p:nvSpPr>
        <p:spPr bwMode="auto">
          <a:xfrm>
            <a:off x="633413" y="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15" tIns="46007" rIns="92015" bIns="46007" anchor="ctr"/>
          <a:lstStyle/>
          <a:p>
            <a:pPr algn="ctr"/>
            <a:endParaRPr lang="ru-RU" sz="230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77541" name="Rectangle 5"/>
          <p:cNvSpPr>
            <a:spLocks noChangeArrowheads="1"/>
          </p:cNvSpPr>
          <p:nvPr/>
        </p:nvSpPr>
        <p:spPr bwMode="auto">
          <a:xfrm>
            <a:off x="442913" y="868363"/>
            <a:ext cx="8291512" cy="323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79" tIns="45691" rIns="91379" bIns="45691"/>
          <a:lstStyle/>
          <a:p>
            <a:pPr marL="344488" indent="-344488"/>
            <a:endParaRPr lang="en-US" sz="2300">
              <a:solidFill>
                <a:schemeClr val="accent2"/>
              </a:solidFill>
              <a:sym typeface="Symbol" pitchFamily="18" charset="2"/>
            </a:endParaRPr>
          </a:p>
          <a:p>
            <a:pPr marL="344488" indent="-344488"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2100">
                <a:sym typeface="Symbol" pitchFamily="18" charset="2"/>
              </a:rPr>
              <a:t> </a:t>
            </a:r>
            <a:r>
              <a:rPr lang="en-US" sz="2100">
                <a:sym typeface="Symbol" pitchFamily="18" charset="2"/>
              </a:rPr>
              <a:t> Elemental analysis</a:t>
            </a:r>
          </a:p>
          <a:p>
            <a:pPr marL="344488" indent="-344488">
              <a:lnSpc>
                <a:spcPct val="120000"/>
              </a:lnSpc>
            </a:pPr>
            <a:r>
              <a:rPr lang="ru-RU" sz="2100">
                <a:sym typeface="Symbol" pitchFamily="18" charset="2"/>
              </a:rPr>
              <a:t>	</a:t>
            </a:r>
            <a:r>
              <a:rPr lang="en-US" sz="2100">
                <a:sym typeface="Symbol" pitchFamily="18" charset="2"/>
              </a:rPr>
              <a:t> X-ray fluorescence analysis (XRF)</a:t>
            </a:r>
          </a:p>
          <a:p>
            <a:pPr marL="344488" indent="-344488">
              <a:lnSpc>
                <a:spcPct val="120000"/>
              </a:lnSpc>
            </a:pPr>
            <a:r>
              <a:rPr lang="ru-RU" sz="2100">
                <a:sym typeface="Symbol" pitchFamily="18" charset="2"/>
              </a:rPr>
              <a:t>	</a:t>
            </a:r>
            <a:r>
              <a:rPr lang="en-US" sz="2100">
                <a:sym typeface="Symbol" pitchFamily="18" charset="2"/>
              </a:rPr>
              <a:t> Chemical analysis (</a:t>
            </a:r>
            <a:r>
              <a:rPr lang="ru-RU" sz="2100">
                <a:sym typeface="Symbol" pitchFamily="18" charset="2"/>
              </a:rPr>
              <a:t>С</a:t>
            </a:r>
            <a:r>
              <a:rPr lang="en-US" sz="2100">
                <a:sym typeface="Symbol" pitchFamily="18" charset="2"/>
              </a:rPr>
              <a:t>hA)</a:t>
            </a:r>
          </a:p>
          <a:p>
            <a:pPr marL="344488" indent="-344488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100">
                <a:sym typeface="Symbol" pitchFamily="18" charset="2"/>
              </a:rPr>
              <a:t> Phase analysis</a:t>
            </a:r>
          </a:p>
          <a:p>
            <a:pPr marL="344488" indent="-344488">
              <a:lnSpc>
                <a:spcPct val="120000"/>
              </a:lnSpc>
            </a:pPr>
            <a:r>
              <a:rPr lang="ru-RU" sz="2100">
                <a:sym typeface="Symbol" pitchFamily="18" charset="2"/>
              </a:rPr>
              <a:t>	</a:t>
            </a:r>
            <a:r>
              <a:rPr lang="en-US" sz="2100">
                <a:sym typeface="Symbol" pitchFamily="18" charset="2"/>
              </a:rPr>
              <a:t> X-ray powder diffraction analysis (XRD)</a:t>
            </a:r>
          </a:p>
          <a:p>
            <a:pPr marL="344488" indent="-344488">
              <a:lnSpc>
                <a:spcPct val="120000"/>
              </a:lnSpc>
            </a:pPr>
            <a:r>
              <a:rPr lang="ru-RU" sz="2100">
                <a:sym typeface="Symbol" pitchFamily="18" charset="2"/>
              </a:rPr>
              <a:t>	</a:t>
            </a:r>
            <a:r>
              <a:rPr lang="en-US" sz="2100">
                <a:sym typeface="Symbol" pitchFamily="18" charset="2"/>
              </a:rPr>
              <a:t> Energy-dispersive X-ray spectrometry (EDX)</a:t>
            </a:r>
          </a:p>
          <a:p>
            <a:pPr marL="344488" indent="-344488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100">
                <a:sym typeface="Symbol" pitchFamily="18" charset="2"/>
              </a:rPr>
              <a:t> Microstructure analysis</a:t>
            </a:r>
          </a:p>
          <a:p>
            <a:pPr marL="344488" indent="-344488">
              <a:lnSpc>
                <a:spcPct val="120000"/>
              </a:lnSpc>
            </a:pPr>
            <a:r>
              <a:rPr lang="ru-RU" sz="2100">
                <a:sym typeface="Symbol" pitchFamily="18" charset="2"/>
              </a:rPr>
              <a:t>	</a:t>
            </a:r>
            <a:r>
              <a:rPr lang="en-US" sz="2100">
                <a:sym typeface="Symbol" pitchFamily="18" charset="2"/>
              </a:rPr>
              <a:t> Optical microscopy</a:t>
            </a:r>
          </a:p>
          <a:p>
            <a:pPr marL="344488" indent="-344488">
              <a:lnSpc>
                <a:spcPct val="120000"/>
              </a:lnSpc>
            </a:pPr>
            <a:r>
              <a:rPr lang="ru-RU" sz="2100">
                <a:sym typeface="Symbol" pitchFamily="18" charset="2"/>
              </a:rPr>
              <a:t>	</a:t>
            </a:r>
            <a:r>
              <a:rPr lang="en-US" sz="2100">
                <a:sym typeface="Symbol" pitchFamily="18" charset="2"/>
              </a:rPr>
              <a:t> Scanning electron microscopy (SEM)</a:t>
            </a:r>
          </a:p>
          <a:p>
            <a:pPr marL="344488" indent="-344488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100">
                <a:sym typeface="Symbol" pitchFamily="18" charset="2"/>
              </a:rPr>
              <a:t> Oxygen determination </a:t>
            </a:r>
          </a:p>
          <a:p>
            <a:pPr marL="344488" indent="-344488">
              <a:lnSpc>
                <a:spcPct val="120000"/>
              </a:lnSpc>
              <a:buFont typeface="Wingdings" pitchFamily="2" charset="2"/>
              <a:buNone/>
            </a:pPr>
            <a:r>
              <a:rPr lang="en-US" sz="2100">
                <a:sym typeface="Symbol" pitchFamily="18" charset="2"/>
              </a:rPr>
              <a:t>       Carbothermic reduction </a:t>
            </a:r>
            <a:endParaRPr lang="en-GB" sz="2100">
              <a:sym typeface="Symbol" pitchFamily="18" charset="2"/>
            </a:endParaRPr>
          </a:p>
        </p:txBody>
      </p:sp>
      <p:sp>
        <p:nvSpPr>
          <p:cNvPr id="577544" name="Rectangle 8"/>
          <p:cNvSpPr>
            <a:spLocks noGrp="1" noChangeArrowheads="1"/>
          </p:cNvSpPr>
          <p:nvPr>
            <p:ph type="title"/>
          </p:nvPr>
        </p:nvSpPr>
        <p:spPr>
          <a:xfrm>
            <a:off x="725488" y="441325"/>
            <a:ext cx="7772400" cy="763588"/>
          </a:xfrm>
          <a:noFill/>
          <a:ln/>
        </p:spPr>
        <p:txBody>
          <a:bodyPr/>
          <a:lstStyle/>
          <a:p>
            <a:r>
              <a:rPr lang="en-US">
                <a:effectLst/>
              </a:rPr>
              <a:t>Methods of posttest analysis</a:t>
            </a:r>
            <a:endParaRPr lang="en-GB">
              <a:effectLst/>
            </a:endParaRPr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GB"/>
              <a:t> </a:t>
            </a:r>
            <a:r>
              <a:rPr lang="en-US" sz="1300" b="1">
                <a:solidFill>
                  <a:srgbClr val="A50021"/>
                </a:solidFill>
              </a:rPr>
              <a:t>1</a:t>
            </a:r>
            <a:r>
              <a:rPr lang="en-US" sz="1300" b="1" baseline="30000">
                <a:solidFill>
                  <a:srgbClr val="A50021"/>
                </a:solidFill>
              </a:rPr>
              <a:t>st</a:t>
            </a:r>
            <a:r>
              <a:rPr lang="en-US" sz="1300" b="1">
                <a:solidFill>
                  <a:srgbClr val="A50021"/>
                </a:solidFill>
              </a:rPr>
              <a:t> PRECOS Project Meeting, July 10, 2008, St. Petersburg</a:t>
            </a:r>
            <a:r>
              <a:rPr lang="en-GB"/>
              <a:t>    </a:t>
            </a:r>
            <a:fld id="{41E7C6A3-1B6B-4F6C-86F7-65C7E1F438F2}" type="slidenum">
              <a:rPr lang="en-GB"/>
              <a:pPr/>
              <a:t>8</a:t>
            </a:fld>
            <a:endParaRPr lang="en-GB"/>
          </a:p>
        </p:txBody>
      </p:sp>
      <p:sp>
        <p:nvSpPr>
          <p:cNvPr id="530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ffectLst/>
              </a:rPr>
              <a:t>PRECOS test matrix</a:t>
            </a:r>
            <a:endParaRPr lang="ru-RU">
              <a:effectLst/>
            </a:endParaRPr>
          </a:p>
        </p:txBody>
      </p:sp>
      <p:graphicFrame>
        <p:nvGraphicFramePr>
          <p:cNvPr id="531197" name="Group 765"/>
          <p:cNvGraphicFramePr>
            <a:graphicFrameLocks noGrp="1"/>
          </p:cNvGraphicFramePr>
          <p:nvPr>
            <p:ph sz="half" idx="2"/>
          </p:nvPr>
        </p:nvGraphicFramePr>
        <p:xfrm>
          <a:off x="385763" y="460375"/>
          <a:ext cx="8421687" cy="5392624"/>
        </p:xfrm>
        <a:graphic>
          <a:graphicData uri="http://schemas.openxmlformats.org/drawingml/2006/table">
            <a:tbl>
              <a:tblPr/>
              <a:tblGrid>
                <a:gridCol w="638175"/>
                <a:gridCol w="1865312"/>
                <a:gridCol w="1417638"/>
                <a:gridCol w="2484437"/>
                <a:gridCol w="1201738"/>
                <a:gridCol w="814387"/>
              </a:tblGrid>
              <a:tr h="652463">
                <a:tc>
                  <a:txBody>
                    <a:bodyPr/>
                    <a:lstStyle/>
                    <a:p>
                      <a:pPr marL="344488" marR="0" lvl="0" indent="-344488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Task</a:t>
                      </a:r>
                      <a:endParaRPr kumimoji="0" lang="en-GB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cap="flat">
                      <a:noFill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Composition</a:t>
                      </a:r>
                      <a:endParaRPr kumimoji="0" lang="en-GB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Atmosphere</a:t>
                      </a:r>
                      <a:endParaRPr kumimoji="0" lang="en-GB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Experimental data</a:t>
                      </a:r>
                      <a:endParaRPr kumimoji="0" lang="en-GB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763" marR="0" lvl="0" indent="-4763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Priority</a:t>
                      </a:r>
                      <a:br>
                        <a:rPr kumimoji="0" lang="en-GB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</a:br>
                      <a:r>
                        <a:rPr kumimoji="0" lang="en-GB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level</a:t>
                      </a:r>
                      <a:endParaRPr kumimoji="0" lang="en-GB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Pt N 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cap="flat">
                      <a:noFill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 marL="344488" marR="0" lvl="0" indent="-344488" algn="just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1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horzOverflow="overflow">
                    <a:lnL cap="flat">
                      <a:noFill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U-Zr-Fe-O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Argon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Selected points (liquidus, solidus, tie-lines in the miscibility gap)</a:t>
                      </a:r>
                      <a:endParaRPr kumimoji="0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1</a:t>
                      </a:r>
                      <a:endParaRPr kumimoji="0" lang="en-GB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6</a:t>
                      </a:r>
                      <a:endParaRPr kumimoji="0" lang="en-GB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522288">
                <a:tc rowSpan="3">
                  <a:txBody>
                    <a:bodyPr/>
                    <a:lstStyle/>
                    <a:p>
                      <a:pPr marL="344488" marR="0" lvl="0" indent="-344488" algn="just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2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horzOverflow="overflow">
                    <a:lnL cap="flat">
                      <a:noFill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just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ZrO</a:t>
                      </a:r>
                      <a:r>
                        <a:rPr kumimoji="0" lang="en-GB" sz="1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2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 - FeO</a:t>
                      </a:r>
                      <a:r>
                        <a:rPr kumimoji="0" lang="en-GB" sz="1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y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Air and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p</a:t>
                      </a:r>
                      <a:r>
                        <a:rPr kumimoji="0" lang="en-US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O</a:t>
                      </a:r>
                      <a:r>
                        <a:rPr kumimoji="0" lang="en-US" sz="1400" b="1" i="0" u="none" strike="noStrike" cap="none" normalizeH="0" baseline="-4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2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Times New Roman" pitchFamily="18" charset="0"/>
                        </a:rPr>
                        <a:t>control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379" marR="91379" marT="45691" marB="45691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liquidus, solidus, solubility limits</a:t>
                      </a:r>
                      <a:endParaRPr kumimoji="0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2</a:t>
                      </a:r>
                      <a:endParaRPr kumimoji="0" lang="en-GB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3</a:t>
                      </a:r>
                      <a:endParaRPr kumimoji="0" lang="en-GB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302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4488" marR="0" lvl="0" indent="-344488" algn="just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UO</a:t>
                      </a:r>
                      <a:r>
                        <a:rPr kumimoji="0" lang="en-GB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2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 - SiO</a:t>
                      </a:r>
                      <a:r>
                        <a:rPr kumimoji="0" lang="en-GB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Argon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liquidus, solidus, solubility limits, </a:t>
                      </a:r>
                      <a:endParaRPr kumimoji="0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eutectic point</a:t>
                      </a:r>
                      <a:endParaRPr kumimoji="0" lang="en-GB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1</a:t>
                      </a:r>
                      <a:endParaRPr kumimoji="0" lang="en-GB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7</a:t>
                      </a: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  <a:tr h="33655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CaO - UO</a:t>
                      </a:r>
                      <a:r>
                        <a:rPr kumimoji="0" lang="en-GB" sz="1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2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1</a:t>
                      </a:r>
                      <a:endParaRPr kumimoji="0" lang="en-GB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7</a:t>
                      </a:r>
                      <a:endParaRPr kumimoji="0" lang="en-GB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9613">
                <a:tc rowSpan="4">
                  <a:txBody>
                    <a:bodyPr/>
                    <a:lstStyle/>
                    <a:p>
                      <a:pPr marL="344488" marR="0" lvl="0" indent="-344488" algn="just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3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horzOverflow="overflow">
                    <a:lnL cap="flat">
                      <a:noFill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just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UO</a:t>
                      </a:r>
                      <a:r>
                        <a:rPr kumimoji="0" lang="en-GB" sz="1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2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 – FeO – SiO</a:t>
                      </a:r>
                      <a:r>
                        <a:rPr kumimoji="0" lang="en-GB" sz="1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2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liquidus, solidus solubility limits, tie-lines in the miscibility gap</a:t>
                      </a: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, ternary eutectic point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1</a:t>
                      </a:r>
                      <a:endParaRPr kumimoji="0" lang="en-GB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10</a:t>
                      </a:r>
                      <a:endParaRPr kumimoji="0" lang="en-GB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323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4488" marR="0" lvl="0" indent="-344488" algn="just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UO</a:t>
                      </a:r>
                      <a:r>
                        <a:rPr kumimoji="0" lang="en-GB" sz="1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2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 – FeO – CaO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liquidus, solidus solubility limits, </a:t>
                      </a: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ternary eutectic point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1</a:t>
                      </a:r>
                      <a:endParaRPr kumimoji="0" lang="en-GB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10</a:t>
                      </a:r>
                      <a:endParaRPr kumimoji="0" lang="en-GB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02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4488" marR="0" lvl="0" indent="-344488" algn="just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ZrO</a:t>
                      </a:r>
                      <a:r>
                        <a:rPr kumimoji="0" lang="en-GB" sz="1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2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 - FeO - SiO</a:t>
                      </a:r>
                      <a:r>
                        <a:rPr kumimoji="0" lang="en-GB" sz="1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2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4488" marR="0" lvl="0" indent="-344488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ternary eutectic point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2</a:t>
                      </a:r>
                      <a:endParaRPr kumimoji="0" lang="en-GB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2</a:t>
                      </a:r>
                      <a:endParaRPr kumimoji="0" lang="en-GB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8613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4488" marR="0" lvl="0" indent="-344488" algn="just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ZrO</a:t>
                      </a:r>
                      <a:r>
                        <a:rPr kumimoji="0" lang="en-GB" sz="1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2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 - FeO - CaO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ternary eutectic point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2</a:t>
                      </a:r>
                      <a:endParaRPr kumimoji="0" lang="en-GB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2</a:t>
                      </a:r>
                      <a:endParaRPr kumimoji="0" lang="en-GB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74725">
                <a:tc>
                  <a:txBody>
                    <a:bodyPr/>
                    <a:lstStyle/>
                    <a:p>
                      <a:pPr marL="344488" marR="0" lvl="0" indent="-344488" algn="just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4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horzOverflow="overflow">
                    <a:lnL cap="flat">
                      <a:noFill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Eutectic composition measurement of a realistic complex corium mixture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Argon or Air</a:t>
                      </a: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Systems proposed by partners: </a:t>
                      </a:r>
                      <a:br>
                        <a:rPr kumimoji="0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</a:br>
                      <a:r>
                        <a:rPr kumimoji="0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- French system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- German system </a:t>
                      </a:r>
                    </a:p>
                    <a:p>
                      <a:pPr marL="0" marR="0" lvl="0" indent="0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- Russian system</a:t>
                      </a:r>
                    </a:p>
                  </a:txBody>
                  <a:tcPr marL="91379" marR="91379" marT="45691" marB="45691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2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  <a:tc>
                  <a:txBody>
                    <a:bodyPr/>
                    <a:lstStyle/>
                    <a:p>
                      <a:pPr marL="344488" marR="0" lvl="0" indent="-344488" algn="ctr" defTabSz="7620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  <a:cs typeface="Times New Roman" pitchFamily="18" charset="0"/>
                        </a:rPr>
                        <a:t>3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Unicode MS" pitchFamily="34" charset="-128"/>
                      </a:endParaRPr>
                    </a:p>
                  </a:txBody>
                  <a:tcPr marL="91379" marR="91379" marT="45691" marB="45691" anchor="ctr" horzOverflow="overflow">
                    <a:lnL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cap="flat">
                      <a:noFill/>
                    </a:lnR>
                    <a:lnT w="19050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hlink"/>
                    </a:solidFill>
                  </a:tcPr>
                </a:tc>
              </a:tr>
            </a:tbl>
          </a:graphicData>
        </a:graphic>
      </p:graphicFrame>
      <p:sp>
        <p:nvSpPr>
          <p:cNvPr id="531158" name="Rectangle 726"/>
          <p:cNvSpPr>
            <a:spLocks noChangeArrowheads="1"/>
          </p:cNvSpPr>
          <p:nvPr/>
        </p:nvSpPr>
        <p:spPr bwMode="auto">
          <a:xfrm>
            <a:off x="409575" y="5795963"/>
            <a:ext cx="8734425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79" tIns="45691" rIns="91379" bIns="45691"/>
          <a:lstStyle/>
          <a:p>
            <a:pPr marL="457200" indent="-457200" eaLnBrk="1" hangingPunct="1">
              <a:spcBef>
                <a:spcPct val="25000"/>
              </a:spcBef>
              <a:buSzPct val="85000"/>
              <a:buFont typeface="Wingdings" pitchFamily="2" charset="2"/>
              <a:buChar char="Ø"/>
            </a:pPr>
            <a:r>
              <a:rPr lang="en-US" sz="1400">
                <a:cs typeface="Times New Roman" pitchFamily="18" charset="0"/>
              </a:rPr>
              <a:t>The matrix has been discussed and updated at the 6</a:t>
            </a:r>
            <a:r>
              <a:rPr lang="en-US" sz="1400" baseline="30000">
                <a:cs typeface="Times New Roman" pitchFamily="18" charset="0"/>
              </a:rPr>
              <a:t>th</a:t>
            </a:r>
            <a:r>
              <a:rPr lang="en-US" sz="1400">
                <a:cs typeface="Times New Roman" pitchFamily="18" charset="0"/>
              </a:rPr>
              <a:t> and 7</a:t>
            </a:r>
            <a:r>
              <a:rPr lang="en-US" sz="1400" baseline="30000">
                <a:cs typeface="Times New Roman" pitchFamily="18" charset="0"/>
              </a:rPr>
              <a:t>th</a:t>
            </a:r>
            <a:r>
              <a:rPr lang="en-US" sz="1400">
                <a:cs typeface="Times New Roman" pitchFamily="18" charset="0"/>
              </a:rPr>
              <a:t> CORPHAD Project meetings</a:t>
            </a:r>
          </a:p>
          <a:p>
            <a:pPr marL="457200" indent="-457200" eaLnBrk="1" hangingPunct="1">
              <a:spcBef>
                <a:spcPct val="25000"/>
              </a:spcBef>
              <a:buSzPct val="85000"/>
              <a:buFont typeface="Wingdings" pitchFamily="2" charset="2"/>
              <a:buChar char="Ø"/>
            </a:pPr>
            <a:r>
              <a:rPr lang="en-US" sz="1400">
                <a:cs typeface="Times New Roman" pitchFamily="18" charset="0"/>
              </a:rPr>
              <a:t>To be presented in more details by Prof. V. Gusarov</a:t>
            </a:r>
            <a:endParaRPr lang="en-GB" sz="1800">
              <a:cs typeface="Times New Roman" pitchFamily="18" charset="0"/>
            </a:endParaRPr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GB"/>
              <a:t> </a:t>
            </a:r>
            <a:r>
              <a:rPr lang="en-US" sz="1300" b="1">
                <a:solidFill>
                  <a:srgbClr val="A50021"/>
                </a:solidFill>
              </a:rPr>
              <a:t>1</a:t>
            </a:r>
            <a:r>
              <a:rPr lang="en-US" sz="1300" b="1" baseline="30000">
                <a:solidFill>
                  <a:srgbClr val="A50021"/>
                </a:solidFill>
              </a:rPr>
              <a:t>st</a:t>
            </a:r>
            <a:r>
              <a:rPr lang="en-US" sz="1300" b="1">
                <a:solidFill>
                  <a:srgbClr val="A50021"/>
                </a:solidFill>
              </a:rPr>
              <a:t> PRECOS Project Meeting, July 10, 2008, St. Petersburg</a:t>
            </a:r>
            <a:r>
              <a:rPr lang="en-GB"/>
              <a:t>    </a:t>
            </a:r>
            <a:fld id="{FC32AE3B-9A59-441B-BF57-CF1DB9F128C4}" type="slidenum">
              <a:rPr lang="en-GB"/>
              <a:pPr/>
              <a:t>9</a:t>
            </a:fld>
            <a:endParaRPr lang="en-GB"/>
          </a:p>
        </p:txBody>
      </p:sp>
      <p:sp>
        <p:nvSpPr>
          <p:cNvPr id="632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ffectLst/>
              </a:rPr>
              <a:t>PRECOS test matrix (2)</a:t>
            </a:r>
            <a:endParaRPr lang="ru-RU">
              <a:effectLst/>
            </a:endParaRPr>
          </a:p>
        </p:txBody>
      </p:sp>
      <p:sp>
        <p:nvSpPr>
          <p:cNvPr id="632932" name="Rectangle 100"/>
          <p:cNvSpPr>
            <a:spLocks noChangeArrowheads="1"/>
          </p:cNvSpPr>
          <p:nvPr/>
        </p:nvSpPr>
        <p:spPr bwMode="auto">
          <a:xfrm>
            <a:off x="231775" y="458788"/>
            <a:ext cx="8912225" cy="325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79" tIns="45691" rIns="91379" bIns="45691"/>
          <a:lstStyle/>
          <a:p>
            <a:pPr marL="344488" indent="-344488"/>
            <a:r>
              <a:rPr lang="en-US">
                <a:sym typeface="Symbol" pitchFamily="18" charset="2"/>
              </a:rPr>
              <a:t>Proposals on the experimental matrix implementation</a:t>
            </a:r>
          </a:p>
          <a:p>
            <a:pPr marL="344488" indent="-344488">
              <a:lnSpc>
                <a:spcPct val="120000"/>
              </a:lnSpc>
              <a:buFont typeface="Wingdings" pitchFamily="2" charset="2"/>
              <a:buChar char="Ø"/>
            </a:pPr>
            <a:r>
              <a:rPr lang="ru-RU" sz="2100">
                <a:sym typeface="Symbol" pitchFamily="18" charset="2"/>
              </a:rPr>
              <a:t> </a:t>
            </a:r>
            <a:r>
              <a:rPr lang="en-US" sz="2100">
                <a:sym typeface="Symbol" pitchFamily="18" charset="2"/>
              </a:rPr>
              <a:t>U-Zr-Fe-O system</a:t>
            </a:r>
          </a:p>
          <a:p>
            <a:pPr marL="344488" indent="-344488">
              <a:lnSpc>
                <a:spcPct val="120000"/>
              </a:lnSpc>
            </a:pPr>
            <a:r>
              <a:rPr lang="ru-RU" sz="2100">
                <a:sym typeface="Symbol" pitchFamily="18" charset="2"/>
              </a:rPr>
              <a:t>	</a:t>
            </a:r>
            <a:r>
              <a:rPr lang="en-US" sz="2100">
                <a:sym typeface="Symbol" pitchFamily="18" charset="2"/>
              </a:rPr>
              <a:t> Start with these experiments in IVTAN</a:t>
            </a:r>
          </a:p>
          <a:p>
            <a:pPr marL="344488" indent="-344488">
              <a:lnSpc>
                <a:spcPct val="120000"/>
              </a:lnSpc>
            </a:pPr>
            <a:r>
              <a:rPr lang="ru-RU" sz="2100">
                <a:sym typeface="Symbol" pitchFamily="18" charset="2"/>
              </a:rPr>
              <a:t>	</a:t>
            </a:r>
            <a:r>
              <a:rPr lang="en-US" sz="2100">
                <a:sym typeface="Symbol" pitchFamily="18" charset="2"/>
              </a:rPr>
              <a:t> Plan NITI tests on this system for the 3</a:t>
            </a:r>
            <a:r>
              <a:rPr lang="en-US" sz="2100" baseline="30000">
                <a:sym typeface="Symbol" pitchFamily="18" charset="2"/>
              </a:rPr>
              <a:t>rd</a:t>
            </a:r>
            <a:r>
              <a:rPr lang="en-US" sz="2100">
                <a:sym typeface="Symbol" pitchFamily="18" charset="2"/>
              </a:rPr>
              <a:t> year </a:t>
            </a:r>
            <a:br>
              <a:rPr lang="en-US" sz="2100">
                <a:sym typeface="Symbol" pitchFamily="18" charset="2"/>
              </a:rPr>
            </a:br>
            <a:r>
              <a:rPr lang="en-US" sz="2100">
                <a:sym typeface="Symbol" pitchFamily="18" charset="2"/>
              </a:rPr>
              <a:t>(to prepare the levitation facility)</a:t>
            </a:r>
          </a:p>
          <a:p>
            <a:pPr marL="344488" indent="-344488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100">
                <a:sym typeface="Symbol" pitchFamily="18" charset="2"/>
              </a:rPr>
              <a:t> ZrO</a:t>
            </a:r>
            <a:r>
              <a:rPr lang="en-US" sz="2100" baseline="-25000">
                <a:sym typeface="Symbol" pitchFamily="18" charset="2"/>
              </a:rPr>
              <a:t>2</a:t>
            </a:r>
            <a:r>
              <a:rPr lang="en-US" sz="2100">
                <a:sym typeface="Symbol" pitchFamily="18" charset="2"/>
              </a:rPr>
              <a:t> – FeO</a:t>
            </a:r>
            <a:r>
              <a:rPr lang="en-US" sz="2100" baseline="-25000">
                <a:sym typeface="Symbol" pitchFamily="18" charset="2"/>
              </a:rPr>
              <a:t>y </a:t>
            </a:r>
            <a:r>
              <a:rPr lang="en-US" sz="2100">
                <a:sym typeface="Symbol" pitchFamily="18" charset="2"/>
              </a:rPr>
              <a:t>system</a:t>
            </a:r>
          </a:p>
          <a:p>
            <a:pPr marL="344488" indent="-344488">
              <a:lnSpc>
                <a:spcPct val="120000"/>
              </a:lnSpc>
              <a:buFont typeface="Wingdings" pitchFamily="2" charset="2"/>
              <a:buNone/>
            </a:pPr>
            <a:r>
              <a:rPr lang="en-US" sz="2100">
                <a:sym typeface="Symbol" pitchFamily="18" charset="2"/>
              </a:rPr>
              <a:t>	 Start with these experiments in ISC in the 1</a:t>
            </a:r>
            <a:r>
              <a:rPr lang="en-US" sz="2100" baseline="30000">
                <a:sym typeface="Symbol" pitchFamily="18" charset="2"/>
              </a:rPr>
              <a:t>st</a:t>
            </a:r>
            <a:r>
              <a:rPr lang="en-US" sz="2100">
                <a:sym typeface="Symbol" pitchFamily="18" charset="2"/>
              </a:rPr>
              <a:t> quarter</a:t>
            </a:r>
          </a:p>
          <a:p>
            <a:pPr marL="344488" indent="-344488">
              <a:lnSpc>
                <a:spcPct val="120000"/>
              </a:lnSpc>
              <a:buFont typeface="Wingdings" pitchFamily="2" charset="2"/>
              <a:buNone/>
            </a:pPr>
            <a:r>
              <a:rPr lang="ru-RU" sz="2100">
                <a:sym typeface="Symbol" pitchFamily="18" charset="2"/>
              </a:rPr>
              <a:t>	</a:t>
            </a:r>
            <a:r>
              <a:rPr lang="en-US" sz="2100">
                <a:sym typeface="Symbol" pitchFamily="18" charset="2"/>
              </a:rPr>
              <a:t> Proposals to be presented by O. Almyasheva</a:t>
            </a:r>
          </a:p>
          <a:p>
            <a:pPr marL="344488" indent="-344488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100">
                <a:sym typeface="Symbol" pitchFamily="18" charset="2"/>
              </a:rPr>
              <a:t> UO</a:t>
            </a:r>
            <a:r>
              <a:rPr lang="en-US" sz="2100" baseline="-25000">
                <a:sym typeface="Symbol" pitchFamily="18" charset="2"/>
              </a:rPr>
              <a:t>2</a:t>
            </a:r>
            <a:r>
              <a:rPr lang="en-US" sz="2100">
                <a:sym typeface="Symbol" pitchFamily="18" charset="2"/>
              </a:rPr>
              <a:t> - SiO</a:t>
            </a:r>
            <a:r>
              <a:rPr lang="en-US" sz="2100" baseline="-25000">
                <a:sym typeface="Symbol" pitchFamily="18" charset="2"/>
              </a:rPr>
              <a:t>2 </a:t>
            </a:r>
            <a:r>
              <a:rPr lang="en-US" sz="2100">
                <a:sym typeface="Symbol" pitchFamily="18" charset="2"/>
              </a:rPr>
              <a:t>system</a:t>
            </a:r>
          </a:p>
          <a:p>
            <a:pPr marL="344488" indent="-344488">
              <a:lnSpc>
                <a:spcPct val="120000"/>
              </a:lnSpc>
            </a:pPr>
            <a:r>
              <a:rPr lang="ru-RU" sz="2100">
                <a:sym typeface="Symbol" pitchFamily="18" charset="2"/>
              </a:rPr>
              <a:t>	</a:t>
            </a:r>
            <a:r>
              <a:rPr lang="en-US" sz="2100">
                <a:sym typeface="Symbol" pitchFamily="18" charset="2"/>
              </a:rPr>
              <a:t> Start with these experiments in NITI in the 1</a:t>
            </a:r>
            <a:r>
              <a:rPr lang="en-US" sz="2100" baseline="30000">
                <a:sym typeface="Symbol" pitchFamily="18" charset="2"/>
              </a:rPr>
              <a:t>st</a:t>
            </a:r>
            <a:r>
              <a:rPr lang="en-US" sz="2100">
                <a:sym typeface="Symbol" pitchFamily="18" charset="2"/>
              </a:rPr>
              <a:t> quarter</a:t>
            </a:r>
          </a:p>
          <a:p>
            <a:pPr marL="344488" indent="-344488">
              <a:lnSpc>
                <a:spcPct val="120000"/>
              </a:lnSpc>
            </a:pPr>
            <a:r>
              <a:rPr lang="ru-RU" sz="2100">
                <a:sym typeface="Symbol" pitchFamily="18" charset="2"/>
              </a:rPr>
              <a:t>	</a:t>
            </a:r>
            <a:r>
              <a:rPr lang="en-US" sz="2100">
                <a:sym typeface="Symbol" pitchFamily="18" charset="2"/>
              </a:rPr>
              <a:t> Proposals to be presented by Dr. L. Mezentseva</a:t>
            </a:r>
          </a:p>
          <a:p>
            <a:pPr marL="344488" indent="-344488">
              <a:lnSpc>
                <a:spcPct val="120000"/>
              </a:lnSpc>
              <a:buFont typeface="Wingdings" pitchFamily="2" charset="2"/>
              <a:buChar char="Ø"/>
            </a:pPr>
            <a:r>
              <a:rPr lang="en-US" sz="2100">
                <a:sym typeface="Symbol" pitchFamily="18" charset="2"/>
              </a:rPr>
              <a:t> CaO - UO</a:t>
            </a:r>
            <a:r>
              <a:rPr lang="en-US" sz="2100" baseline="-25000">
                <a:sym typeface="Symbol" pitchFamily="18" charset="2"/>
              </a:rPr>
              <a:t>2</a:t>
            </a:r>
            <a:endParaRPr lang="en-US" sz="2100">
              <a:sym typeface="Symbol" pitchFamily="18" charset="2"/>
            </a:endParaRPr>
          </a:p>
          <a:p>
            <a:pPr marL="344488" indent="-344488">
              <a:lnSpc>
                <a:spcPct val="120000"/>
              </a:lnSpc>
              <a:buFont typeface="Wingdings" pitchFamily="2" charset="2"/>
              <a:buNone/>
            </a:pPr>
            <a:r>
              <a:rPr lang="en-US" sz="2100">
                <a:sym typeface="Symbol" pitchFamily="18" charset="2"/>
              </a:rPr>
              <a:t>      Start with these experiments in ISC and NITI in the 2</a:t>
            </a:r>
            <a:r>
              <a:rPr lang="en-US" sz="2100" baseline="30000">
                <a:sym typeface="Symbol" pitchFamily="18" charset="2"/>
              </a:rPr>
              <a:t>nd</a:t>
            </a:r>
            <a:r>
              <a:rPr lang="en-US" sz="2100">
                <a:sym typeface="Symbol" pitchFamily="18" charset="2"/>
              </a:rPr>
              <a:t> quarter</a:t>
            </a:r>
          </a:p>
          <a:p>
            <a:pPr marL="344488" indent="-344488">
              <a:lnSpc>
                <a:spcPct val="120000"/>
              </a:lnSpc>
              <a:buFont typeface="Wingdings" pitchFamily="2" charset="2"/>
              <a:buNone/>
            </a:pPr>
            <a:r>
              <a:rPr lang="en-US" sz="2100">
                <a:sym typeface="Symbol" pitchFamily="18" charset="2"/>
              </a:rPr>
              <a:t>	 Proposals to be presented by Prof. V. Gusarov</a:t>
            </a:r>
          </a:p>
          <a:p>
            <a:pPr marL="344488" indent="-344488">
              <a:lnSpc>
                <a:spcPct val="120000"/>
              </a:lnSpc>
              <a:buFont typeface="Wingdings" pitchFamily="2" charset="2"/>
              <a:buNone/>
            </a:pPr>
            <a:endParaRPr lang="en-GB" sz="2100">
              <a:sym typeface="Symbol" pitchFamily="18" charset="2"/>
            </a:endParaRPr>
          </a:p>
        </p:txBody>
      </p:sp>
    </p:spTree>
  </p:cSld>
  <p:clrMapOvr>
    <a:masterClrMapping/>
  </p:clrMapOvr>
  <p:transition advClick="0">
    <p:zoom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603</Words>
  <Application>Microsoft Office PowerPoint</Application>
  <PresentationFormat>Bildschirmpräsentation (4:3)</PresentationFormat>
  <Paragraphs>159</Paragraphs>
  <Slides>10</Slides>
  <Notes>7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2</vt:i4>
      </vt:variant>
      <vt:variant>
        <vt:lpstr>Folientitel</vt:lpstr>
      </vt:variant>
      <vt:variant>
        <vt:i4>10</vt:i4>
      </vt:variant>
    </vt:vector>
  </HeadingPairs>
  <TitlesOfParts>
    <vt:vector size="19" baseType="lpstr">
      <vt:lpstr>Arial Unicode MS</vt:lpstr>
      <vt:lpstr>Arial</vt:lpstr>
      <vt:lpstr>Times New Roman CYR</vt:lpstr>
      <vt:lpstr>Times New Roman</vt:lpstr>
      <vt:lpstr>Wingdings</vt:lpstr>
      <vt:lpstr>Symbol</vt:lpstr>
      <vt:lpstr>Оформление по умолчанию</vt:lpstr>
      <vt:lpstr>CorelDRAW 7.0 Graphic</vt:lpstr>
      <vt:lpstr>Документ Microsoft Word</vt:lpstr>
      <vt:lpstr>Status of PRECOS ISTC project #3813: Phase relation in corium systems  </vt:lpstr>
      <vt:lpstr>Contents</vt:lpstr>
      <vt:lpstr>PRECOS project general information </vt:lpstr>
      <vt:lpstr> Deliverables</vt:lpstr>
      <vt:lpstr>PRECOS project focus </vt:lpstr>
      <vt:lpstr>Experimental methods of phase relation  study</vt:lpstr>
      <vt:lpstr>Methods of posttest analysis</vt:lpstr>
      <vt:lpstr>PRECOS test matrix</vt:lpstr>
      <vt:lpstr>PRECOS test matrix (2)</vt:lpstr>
      <vt:lpstr>Objectives of the 1st project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PRECOS Status</dc:title>
  <dc:subject>1 Meeting</dc:subject>
  <dc:creator>S Bechta</dc:creator>
  <cp:lastModifiedBy>Peters, Ursula</cp:lastModifiedBy>
  <cp:revision>765</cp:revision>
  <cp:lastPrinted>2001-10-30T08:59:27Z</cp:lastPrinted>
  <dcterms:created xsi:type="dcterms:W3CDTF">1998-10-12T06:52:06Z</dcterms:created>
  <dcterms:modified xsi:type="dcterms:W3CDTF">2012-10-18T16:32:28Z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2</vt:i4>
  </property>
  <property fmtid="{D5CDD505-2E9C-101B-9397-08002B2CF9AE}" pid="7" name="MailAddress">
    <vt:lpwstr>asmolov@nsi.kiae.ru</vt:lpwstr>
  </property>
  <property fmtid="{D5CDD505-2E9C-101B-9397-08002B2CF9AE}" pid="8" name="HomePage">
    <vt:lpwstr>http:\\www.nsi.kiae.ru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10140862</vt:i4>
  </property>
  <property fmtid="{D5CDD505-2E9C-101B-9397-08002B2CF9AE}" pid="14" name="TextColor">
    <vt:i4>0</vt:i4>
  </property>
  <property fmtid="{D5CDD505-2E9C-101B-9397-08002B2CF9AE}" pid="15" name="LinkColor">
    <vt:i4>16711680</vt:i4>
  </property>
  <property fmtid="{D5CDD505-2E9C-101B-9397-08002B2CF9AE}" pid="16" name="VisitedColor">
    <vt:i4>10040268</vt:i4>
  </property>
  <property fmtid="{D5CDD505-2E9C-101B-9397-08002B2CF9AE}" pid="17" name="TransparentButton">
    <vt:i4>-1</vt:i4>
  </property>
  <property fmtid="{D5CDD505-2E9C-101B-9397-08002B2CF9AE}" pid="18" name="ButtonType">
    <vt:i4>1</vt:i4>
  </property>
  <property fmtid="{D5CDD505-2E9C-101B-9397-08002B2CF9AE}" pid="19" name="ShowNotes">
    <vt:bool>true</vt:bool>
  </property>
  <property fmtid="{D5CDD505-2E9C-101B-9397-08002B2CF9AE}" pid="20" name="NavBtnPos">
    <vt:i4>1</vt:i4>
  </property>
  <property fmtid="{D5CDD505-2E9C-101B-9397-08002B2CF9AE}" pid="21" name="OutputDir">
    <vt:lpwstr>C:\PRG10\ASMOLOV</vt:lpwstr>
  </property>
  <property fmtid="{D5CDD505-2E9C-101B-9397-08002B2CF9AE}" pid="22" name="Description0">
    <vt:lpwstr>PRECOS project status</vt:lpwstr>
  </property>
</Properties>
</file>