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4" r:id="rId2"/>
    <p:sldId id="387" r:id="rId3"/>
    <p:sldId id="388" r:id="rId4"/>
    <p:sldId id="389" r:id="rId5"/>
    <p:sldId id="390" r:id="rId6"/>
    <p:sldId id="391" r:id="rId7"/>
    <p:sldId id="392" r:id="rId8"/>
    <p:sldId id="393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CC33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1394" autoAdjust="0"/>
  </p:normalViewPr>
  <p:slideViewPr>
    <p:cSldViewPr snapToGrid="0">
      <p:cViewPr>
        <p:scale>
          <a:sx n="88" d="100"/>
          <a:sy n="88" d="100"/>
        </p:scale>
        <p:origin x="-1392" y="-24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920" y="-90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6" tIns="46074" rIns="92146" bIns="46074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210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8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7" tIns="45718" rIns="91437" bIns="4571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99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0750" y="746125"/>
            <a:ext cx="4960938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20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88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4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6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4A65F2F8-8951-4FC4-86AC-70F7A950ACB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0818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7765F0D9-ECE6-4173-8A7F-B0FEAA442C5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768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56A0CF34-0F3B-4DEE-B920-58BF9D1C775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123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7414557E-AAFA-468B-9C7B-58D63B5871F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158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83FCB0A1-3506-4AAB-9D47-65F8288CBDB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7551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2C2F0BCF-F31A-4821-9781-F694A61FC0A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150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48642120-59F2-4124-880A-15FD1908A10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058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16D50223-3B03-48D2-91A4-09B8F9D2010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712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ACB06644-62F8-404C-876F-CA95252533B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3759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50E793D4-25F3-4DC6-86DB-E1A22F1158A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12653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30D36CA8-EA76-44FA-9C8C-FC7C17596BE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1140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75425"/>
            <a:ext cx="8818563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200" baseline="0">
                <a:solidFill>
                  <a:srgbClr val="000099"/>
                </a:solidFill>
              </a:defRPr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1EDE2A23-4DAE-444F-9D18-9D9336B10E65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27050" y="6589713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938" y="233997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>
                <a:effectLst/>
              </a:rPr>
              <a:t> </a:t>
            </a:r>
            <a:r>
              <a:rPr lang="en-US" sz="4400"/>
              <a:t>Status of</a:t>
            </a:r>
            <a:r>
              <a:rPr lang="en-US"/>
              <a:t> </a:t>
            </a:r>
            <a:r>
              <a:rPr lang="en-US" sz="4400"/>
              <a:t>PRECOS ISTC project 3813: </a:t>
            </a:r>
            <a:r>
              <a:rPr lang="en-US" sz="4400" u="sng"/>
              <a:t>P</a:t>
            </a:r>
            <a:r>
              <a:rPr lang="en-US" sz="4400"/>
              <a:t>hase </a:t>
            </a:r>
            <a:r>
              <a:rPr lang="en-US" sz="4400" u="sng"/>
              <a:t>re</a:t>
            </a:r>
            <a:r>
              <a:rPr lang="en-US" sz="4400"/>
              <a:t>lation in </a:t>
            </a:r>
            <a:r>
              <a:rPr lang="en-US" sz="4400" u="sng"/>
              <a:t>co</a:t>
            </a:r>
            <a:r>
              <a:rPr lang="en-US" sz="4400"/>
              <a:t>rium </a:t>
            </a:r>
            <a:r>
              <a:rPr lang="en-US" sz="4400" u="sng"/>
              <a:t>s</a:t>
            </a:r>
            <a:r>
              <a:rPr lang="en-US" sz="4400"/>
              <a:t>ystems</a:t>
            </a:r>
            <a:r>
              <a:rPr lang="en-US" sz="4900"/>
              <a:t> </a:t>
            </a:r>
            <a:r>
              <a:rPr lang="en-US" sz="4800">
                <a:effectLst/>
              </a:rPr>
              <a:t/>
            </a:r>
            <a:br>
              <a:rPr lang="en-US" sz="4800">
                <a:effectLst/>
              </a:rPr>
            </a:br>
            <a:endParaRPr lang="en-US" sz="4800">
              <a:effectLst/>
            </a:endParaRPr>
          </a:p>
        </p:txBody>
      </p:sp>
      <p:grpSp>
        <p:nvGrpSpPr>
          <p:cNvPr id="781315" name="Group 3"/>
          <p:cNvGrpSpPr>
            <a:grpSpLocks/>
          </p:cNvGrpSpPr>
          <p:nvPr/>
        </p:nvGrpSpPr>
        <p:grpSpPr bwMode="auto">
          <a:xfrm>
            <a:off x="3836988" y="0"/>
            <a:ext cx="5307012" cy="1712913"/>
            <a:chOff x="3062" y="0"/>
            <a:chExt cx="2542" cy="592"/>
          </a:xfrm>
        </p:grpSpPr>
        <p:sp>
          <p:nvSpPr>
            <p:cNvPr id="781316" name="Rectangle 4"/>
            <p:cNvSpPr>
              <a:spLocks noChangeArrowheads="1"/>
            </p:cNvSpPr>
            <p:nvPr/>
          </p:nvSpPr>
          <p:spPr bwMode="auto">
            <a:xfrm>
              <a:off x="3062" y="122"/>
              <a:ext cx="183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 baseline="0"/>
                <a:t> 		</a:t>
              </a:r>
            </a:p>
          </p:txBody>
        </p:sp>
        <p:pic>
          <p:nvPicPr>
            <p:cNvPr id="78131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1318" name="Group 6"/>
          <p:cNvGrpSpPr>
            <a:grpSpLocks/>
          </p:cNvGrpSpPr>
          <p:nvPr/>
        </p:nvGrpSpPr>
        <p:grpSpPr bwMode="auto">
          <a:xfrm>
            <a:off x="0" y="130175"/>
            <a:ext cx="4498975" cy="914400"/>
            <a:chOff x="137" y="0"/>
            <a:chExt cx="2834" cy="576"/>
          </a:xfrm>
        </p:grpSpPr>
        <p:sp>
          <p:nvSpPr>
            <p:cNvPr id="781319" name="Rectangle 7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 baseline="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 baseline="0"/>
                <a:t>Research</a:t>
              </a:r>
              <a:r>
                <a:rPr lang="en-US" sz="1800" baseline="0"/>
                <a:t> </a:t>
              </a:r>
              <a:r>
                <a:rPr lang="en-GB" sz="1800" baseline="0"/>
                <a:t>Institute</a:t>
              </a:r>
              <a:r>
                <a:rPr lang="en-US" sz="1800" baseline="0"/>
                <a:t> of Technology</a:t>
              </a:r>
              <a:endParaRPr lang="en-GB" sz="1800" baseline="0"/>
            </a:p>
          </p:txBody>
        </p:sp>
        <p:graphicFrame>
          <p:nvGraphicFramePr>
            <p:cNvPr id="781320" name="Object 8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1330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81329" name="Rectangle 5"/>
          <p:cNvSpPr>
            <a:spLocks noChangeArrowheads="1"/>
          </p:cNvSpPr>
          <p:nvPr/>
        </p:nvSpPr>
        <p:spPr bwMode="auto">
          <a:xfrm>
            <a:off x="608013" y="4648200"/>
            <a:ext cx="751046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15" tIns="46007" rIns="92015" bIns="46007" anchor="ctr"/>
          <a:lstStyle/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GB" sz="2300" baseline="0"/>
              <a:t>Presented by S. </a:t>
            </a:r>
            <a:r>
              <a:rPr lang="en-US" sz="2300" baseline="0">
                <a:solidFill>
                  <a:srgbClr val="000000"/>
                </a:solidFill>
              </a:rPr>
              <a:t>Bechta</a:t>
            </a: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4</a:t>
            </a:r>
            <a:r>
              <a:rPr lang="en-US" sz="2400">
                <a:solidFill>
                  <a:srgbClr val="000000"/>
                </a:solidFill>
              </a:rPr>
              <a:t>th</a:t>
            </a:r>
            <a:r>
              <a:rPr lang="en-US" sz="2400" baseline="0">
                <a:solidFill>
                  <a:srgbClr val="000000"/>
                </a:solidFill>
              </a:rPr>
              <a:t>  PRECOS Project Meeting</a:t>
            </a: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June 8,  2011, St. Petersburg</a:t>
            </a:r>
            <a:endParaRPr lang="en-GB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409CF83C-8127-48F6-8367-0523B19B116B}" type="slidenum">
              <a:rPr lang="en-GB"/>
              <a:pPr/>
              <a:t>2</a:t>
            </a:fld>
            <a:endParaRPr lang="en-GB"/>
          </a:p>
        </p:txBody>
      </p:sp>
      <p:sp>
        <p:nvSpPr>
          <p:cNvPr id="978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525" y="33655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Contents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657225" y="1377950"/>
            <a:ext cx="776605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79" tIns="45691" rIns="91379" bIns="45691">
            <a:spAutoFit/>
          </a:bodyPr>
          <a:lstStyle/>
          <a:p>
            <a:pPr eaLnBrk="1" hangingPunct="1">
              <a:spcBef>
                <a:spcPct val="30000"/>
              </a:spcBef>
            </a:pPr>
            <a:endParaRPr lang="en-US" sz="2400" i="1" baseline="0">
              <a:cs typeface="Arial" pitchFamily="34" charset="0"/>
            </a:endParaRP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GB" sz="2400" baseline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GB" sz="2400" baseline="0"/>
              <a:t>General information</a:t>
            </a:r>
            <a:endParaRPr lang="ru-RU" sz="2400" baseline="0"/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GB" sz="2400" baseline="0"/>
              <a:t> Project </a:t>
            </a:r>
            <a:r>
              <a:rPr lang="en-US" sz="2400" baseline="0"/>
              <a:t>focus</a:t>
            </a: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400" baseline="0"/>
              <a:t> Test matrix</a:t>
            </a: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400" baseline="0"/>
              <a:t> Objectives of the 3</a:t>
            </a:r>
            <a:r>
              <a:rPr lang="en-US" sz="2400"/>
              <a:t>rd</a:t>
            </a:r>
            <a:r>
              <a:rPr lang="en-US" sz="2400" baseline="0"/>
              <a:t> project meeting</a:t>
            </a: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400" baseline="0"/>
              <a:t> Status of actions adopted by the 2</a:t>
            </a:r>
            <a:r>
              <a:rPr lang="en-US" sz="2400"/>
              <a:t>nd</a:t>
            </a:r>
            <a:r>
              <a:rPr lang="en-US" sz="2400" baseline="0"/>
              <a:t> project</a:t>
            </a:r>
            <a:br>
              <a:rPr lang="en-US" sz="2400" baseline="0"/>
            </a:br>
            <a:r>
              <a:rPr lang="en-US" sz="2400" baseline="0"/>
              <a:t>  meeting</a:t>
            </a:r>
            <a:endParaRPr lang="en-GB" sz="2400" baseline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B14A8B9F-0702-42B0-80A8-F4B20176BA43}" type="slidenum">
              <a:rPr lang="en-GB"/>
              <a:pPr/>
              <a:t>3</a:t>
            </a:fld>
            <a:endParaRPr lang="en-GB"/>
          </a:p>
        </p:txBody>
      </p:sp>
      <p:sp>
        <p:nvSpPr>
          <p:cNvPr id="980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1525" y="0"/>
            <a:ext cx="7773988" cy="473075"/>
          </a:xfrm>
        </p:spPr>
        <p:txBody>
          <a:bodyPr lIns="92015" tIns="46007" rIns="92015" bIns="46007"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Participating organizations</a:t>
            </a:r>
          </a:p>
        </p:txBody>
      </p:sp>
      <p:grpSp>
        <p:nvGrpSpPr>
          <p:cNvPr id="980995" name="Group 42"/>
          <p:cNvGrpSpPr>
            <a:grpSpLocks/>
          </p:cNvGrpSpPr>
          <p:nvPr/>
        </p:nvGrpSpPr>
        <p:grpSpPr bwMode="auto">
          <a:xfrm>
            <a:off x="1019175" y="700088"/>
            <a:ext cx="6464300" cy="4905375"/>
            <a:chOff x="731" y="670"/>
            <a:chExt cx="3629" cy="2691"/>
          </a:xfrm>
        </p:grpSpPr>
        <p:sp>
          <p:nvSpPr>
            <p:cNvPr id="556053" name="Rectangle 21"/>
            <p:cNvSpPr>
              <a:spLocks noChangeArrowheads="1"/>
            </p:cNvSpPr>
            <p:nvPr/>
          </p:nvSpPr>
          <p:spPr bwMode="auto">
            <a:xfrm>
              <a:off x="3550" y="993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Areva NP</a:t>
              </a:r>
              <a:r>
                <a:rPr lang="en-GB" sz="1500" b="0" baseline="0">
                  <a:latin typeface="Times New Roman" pitchFamily="18" charset="0"/>
                </a:rPr>
                <a:t>, Germany</a:t>
              </a:r>
            </a:p>
          </p:txBody>
        </p:sp>
        <p:sp>
          <p:nvSpPr>
            <p:cNvPr id="556037" name="Rectangle 5"/>
            <p:cNvSpPr>
              <a:spLocks noChangeArrowheads="1"/>
            </p:cNvSpPr>
            <p:nvPr/>
          </p:nvSpPr>
          <p:spPr bwMode="auto">
            <a:xfrm>
              <a:off x="740" y="1752"/>
              <a:ext cx="728" cy="4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300" baseline="0"/>
                <a:t>ISTC, Moscow</a:t>
              </a:r>
            </a:p>
          </p:txBody>
        </p:sp>
        <p:sp>
          <p:nvSpPr>
            <p:cNvPr id="556038" name="Rectangle 6"/>
            <p:cNvSpPr>
              <a:spLocks noChangeArrowheads="1"/>
            </p:cNvSpPr>
            <p:nvPr/>
          </p:nvSpPr>
          <p:spPr bwMode="auto">
            <a:xfrm>
              <a:off x="1215" y="985"/>
              <a:ext cx="647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FZK, </a:t>
              </a:r>
              <a:r>
                <a:rPr lang="en-GB" sz="1500" b="0" baseline="0"/>
                <a:t>Germany</a:t>
              </a:r>
            </a:p>
          </p:txBody>
        </p:sp>
        <p:sp>
          <p:nvSpPr>
            <p:cNvPr id="556039" name="Rectangle 7"/>
            <p:cNvSpPr>
              <a:spLocks noChangeArrowheads="1"/>
            </p:cNvSpPr>
            <p:nvPr/>
          </p:nvSpPr>
          <p:spPr bwMode="auto">
            <a:xfrm>
              <a:off x="1897" y="982"/>
              <a:ext cx="487" cy="4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IRSN,</a:t>
              </a:r>
            </a:p>
            <a:p>
              <a:pPr>
                <a:defRPr/>
              </a:pPr>
              <a:r>
                <a:rPr lang="en-GB" sz="1500" b="0" baseline="0"/>
                <a:t>France</a:t>
              </a:r>
            </a:p>
          </p:txBody>
        </p:sp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427" y="982"/>
              <a:ext cx="568" cy="4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ITU, </a:t>
              </a:r>
            </a:p>
            <a:p>
              <a:pPr>
                <a:defRPr/>
              </a:pPr>
              <a:r>
                <a:rPr lang="en-GB" sz="1500" b="0" baseline="0"/>
                <a:t>EU</a:t>
              </a:r>
            </a:p>
          </p:txBody>
        </p:sp>
        <p:sp>
          <p:nvSpPr>
            <p:cNvPr id="556041" name="Rectangle 9"/>
            <p:cNvSpPr>
              <a:spLocks noChangeArrowheads="1"/>
            </p:cNvSpPr>
            <p:nvPr/>
          </p:nvSpPr>
          <p:spPr bwMode="auto">
            <a:xfrm>
              <a:off x="3030" y="982"/>
              <a:ext cx="485" cy="4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CEA,</a:t>
              </a:r>
            </a:p>
            <a:p>
              <a:pPr>
                <a:defRPr/>
              </a:pPr>
              <a:r>
                <a:rPr lang="en-GB" sz="1500" b="0" baseline="0"/>
                <a:t>France</a:t>
              </a:r>
            </a:p>
          </p:txBody>
        </p:sp>
        <p:sp>
          <p:nvSpPr>
            <p:cNvPr id="556042" name="Rectangle 10"/>
            <p:cNvSpPr>
              <a:spLocks noChangeArrowheads="1"/>
            </p:cNvSpPr>
            <p:nvPr/>
          </p:nvSpPr>
          <p:spPr bwMode="auto">
            <a:xfrm>
              <a:off x="1215" y="670"/>
              <a:ext cx="3022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700" baseline="0"/>
                <a:t>Collaborators</a:t>
              </a:r>
            </a:p>
          </p:txBody>
        </p:sp>
        <p:sp>
          <p:nvSpPr>
            <p:cNvPr id="556043" name="Rectangle 11"/>
            <p:cNvSpPr>
              <a:spLocks noChangeArrowheads="1"/>
            </p:cNvSpPr>
            <p:nvPr/>
          </p:nvSpPr>
          <p:spPr bwMode="auto">
            <a:xfrm>
              <a:off x="2276" y="1755"/>
              <a:ext cx="1053" cy="30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500" baseline="0"/>
                <a:t>Steering committee</a:t>
              </a:r>
            </a:p>
          </p:txBody>
        </p:sp>
        <p:sp>
          <p:nvSpPr>
            <p:cNvPr id="556044" name="Rectangle 12"/>
            <p:cNvSpPr>
              <a:spLocks noChangeArrowheads="1"/>
            </p:cNvSpPr>
            <p:nvPr/>
          </p:nvSpPr>
          <p:spPr bwMode="auto">
            <a:xfrm>
              <a:off x="873" y="2314"/>
              <a:ext cx="3484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500" baseline="0"/>
                <a:t>Operation Agent: A.P. Alexandrov RIT, Russia</a:t>
              </a:r>
            </a:p>
            <a:p>
              <a:pPr algn="ctr">
                <a:defRPr/>
              </a:pPr>
              <a:endParaRPr lang="en-GB" sz="1500" baseline="0"/>
            </a:p>
          </p:txBody>
        </p:sp>
        <p:sp>
          <p:nvSpPr>
            <p:cNvPr id="556045" name="Rectangle 13"/>
            <p:cNvSpPr>
              <a:spLocks noChangeArrowheads="1"/>
            </p:cNvSpPr>
            <p:nvPr/>
          </p:nvSpPr>
          <p:spPr bwMode="auto">
            <a:xfrm>
              <a:off x="757" y="1548"/>
              <a:ext cx="729" cy="2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Coordinator </a:t>
              </a:r>
            </a:p>
          </p:txBody>
        </p:sp>
        <p:sp>
          <p:nvSpPr>
            <p:cNvPr id="556046" name="Line 14"/>
            <p:cNvSpPr>
              <a:spLocks noChangeShapeType="1"/>
            </p:cNvSpPr>
            <p:nvPr/>
          </p:nvSpPr>
          <p:spPr bwMode="auto">
            <a:xfrm>
              <a:off x="731" y="2189"/>
              <a:ext cx="81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7" name="Line 15"/>
            <p:cNvSpPr>
              <a:spLocks noChangeShapeType="1"/>
            </p:cNvSpPr>
            <p:nvPr/>
          </p:nvSpPr>
          <p:spPr bwMode="auto">
            <a:xfrm flipH="1">
              <a:off x="3062" y="1434"/>
              <a:ext cx="341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8" name="Line 16"/>
            <p:cNvSpPr>
              <a:spLocks noChangeShapeType="1"/>
            </p:cNvSpPr>
            <p:nvPr/>
          </p:nvSpPr>
          <p:spPr bwMode="auto">
            <a:xfrm>
              <a:off x="2477" y="1421"/>
              <a:ext cx="93" cy="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9" name="Line 17"/>
            <p:cNvSpPr>
              <a:spLocks noChangeShapeType="1"/>
            </p:cNvSpPr>
            <p:nvPr/>
          </p:nvSpPr>
          <p:spPr bwMode="auto">
            <a:xfrm flipH="1">
              <a:off x="3393" y="1443"/>
              <a:ext cx="728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0" name="Line 18"/>
            <p:cNvSpPr>
              <a:spLocks noChangeShapeType="1"/>
            </p:cNvSpPr>
            <p:nvPr/>
          </p:nvSpPr>
          <p:spPr bwMode="auto">
            <a:xfrm>
              <a:off x="1390" y="1456"/>
              <a:ext cx="890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1" name="Line 19"/>
            <p:cNvSpPr>
              <a:spLocks noChangeShapeType="1"/>
            </p:cNvSpPr>
            <p:nvPr/>
          </p:nvSpPr>
          <p:spPr bwMode="auto">
            <a:xfrm>
              <a:off x="2701" y="2080"/>
              <a:ext cx="0" cy="2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2" name="Line 20"/>
            <p:cNvSpPr>
              <a:spLocks noChangeShapeType="1"/>
            </p:cNvSpPr>
            <p:nvPr/>
          </p:nvSpPr>
          <p:spPr bwMode="auto">
            <a:xfrm flipH="1">
              <a:off x="889" y="966"/>
              <a:ext cx="299" cy="5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4" name="Line 22"/>
            <p:cNvSpPr>
              <a:spLocks noChangeShapeType="1"/>
            </p:cNvSpPr>
            <p:nvPr/>
          </p:nvSpPr>
          <p:spPr bwMode="auto">
            <a:xfrm>
              <a:off x="1941" y="1399"/>
              <a:ext cx="405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5" name="Rectangle 23"/>
            <p:cNvSpPr>
              <a:spLocks noChangeArrowheads="1"/>
            </p:cNvSpPr>
            <p:nvPr/>
          </p:nvSpPr>
          <p:spPr bwMode="auto">
            <a:xfrm>
              <a:off x="1529" y="2635"/>
              <a:ext cx="810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300" b="0" baseline="0"/>
                <a:t>ISC RAS,</a:t>
              </a:r>
            </a:p>
            <a:p>
              <a:pPr>
                <a:defRPr/>
              </a:pPr>
              <a:r>
                <a:rPr lang="en-GB" sz="1300" b="0" baseline="0"/>
                <a:t>Russia</a:t>
              </a:r>
            </a:p>
          </p:txBody>
        </p:sp>
        <p:sp>
          <p:nvSpPr>
            <p:cNvPr id="556056" name="Rectangle 24"/>
            <p:cNvSpPr>
              <a:spLocks noChangeArrowheads="1"/>
            </p:cNvSpPr>
            <p:nvPr/>
          </p:nvSpPr>
          <p:spPr bwMode="auto">
            <a:xfrm>
              <a:off x="874" y="2601"/>
              <a:ext cx="555" cy="4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IVTAN,</a:t>
              </a:r>
            </a:p>
            <a:p>
              <a:pPr>
                <a:defRPr/>
              </a:pPr>
              <a:r>
                <a:rPr lang="en-GB" sz="1500" b="0" baseline="0"/>
                <a:t>Russia</a:t>
              </a:r>
            </a:p>
          </p:txBody>
        </p:sp>
        <p:sp>
          <p:nvSpPr>
            <p:cNvPr id="556057" name="Rectangle 25"/>
            <p:cNvSpPr>
              <a:spLocks noChangeArrowheads="1"/>
            </p:cNvSpPr>
            <p:nvPr/>
          </p:nvSpPr>
          <p:spPr bwMode="auto">
            <a:xfrm>
              <a:off x="3416" y="2627"/>
              <a:ext cx="938" cy="5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SPb State Electrotechnical University,</a:t>
              </a:r>
              <a:r>
                <a:rPr lang="en-GB" sz="1500" b="0" baseline="0"/>
                <a:t> </a:t>
              </a:r>
            </a:p>
            <a:p>
              <a:pPr>
                <a:defRPr/>
              </a:pPr>
              <a:r>
                <a:rPr lang="en-GB" sz="1500" b="0" baseline="0"/>
                <a:t>Russia</a:t>
              </a:r>
            </a:p>
          </p:txBody>
        </p:sp>
        <p:sp>
          <p:nvSpPr>
            <p:cNvPr id="981017" name="Line 31"/>
            <p:cNvSpPr>
              <a:spLocks noChangeShapeType="1"/>
            </p:cNvSpPr>
            <p:nvPr/>
          </p:nvSpPr>
          <p:spPr bwMode="auto">
            <a:xfrm>
              <a:off x="1545" y="2659"/>
              <a:ext cx="790" cy="36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1018" name="Line 32"/>
            <p:cNvSpPr>
              <a:spLocks noChangeShapeType="1"/>
            </p:cNvSpPr>
            <p:nvPr/>
          </p:nvSpPr>
          <p:spPr bwMode="auto">
            <a:xfrm flipH="1">
              <a:off x="1516" y="2659"/>
              <a:ext cx="749" cy="36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67" name="Rectangle 35"/>
            <p:cNvSpPr>
              <a:spLocks noChangeArrowheads="1"/>
            </p:cNvSpPr>
            <p:nvPr/>
          </p:nvSpPr>
          <p:spPr bwMode="auto">
            <a:xfrm>
              <a:off x="2428" y="2640"/>
              <a:ext cx="963" cy="52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SPb State </a:t>
              </a:r>
            </a:p>
            <a:p>
              <a:pPr>
                <a:defRPr/>
              </a:pPr>
              <a:r>
                <a:rPr lang="en-GB" sz="1500" baseline="0"/>
                <a:t>Technological University</a:t>
              </a:r>
              <a:r>
                <a:rPr lang="en-GB" sz="1300" b="0" baseline="0"/>
                <a:t>, Russia</a:t>
              </a:r>
            </a:p>
          </p:txBody>
        </p:sp>
        <p:sp>
          <p:nvSpPr>
            <p:cNvPr id="981020" name="Line 37"/>
            <p:cNvSpPr>
              <a:spLocks noChangeShapeType="1"/>
            </p:cNvSpPr>
            <p:nvPr/>
          </p:nvSpPr>
          <p:spPr bwMode="auto">
            <a:xfrm>
              <a:off x="1914" y="3040"/>
              <a:ext cx="0" cy="283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1021" name="Line 39"/>
            <p:cNvSpPr>
              <a:spLocks noChangeShapeType="1"/>
            </p:cNvSpPr>
            <p:nvPr/>
          </p:nvSpPr>
          <p:spPr bwMode="auto">
            <a:xfrm flipH="1">
              <a:off x="1908" y="3344"/>
              <a:ext cx="1861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1022" name="Line 40"/>
            <p:cNvSpPr>
              <a:spLocks noChangeShapeType="1"/>
            </p:cNvSpPr>
            <p:nvPr/>
          </p:nvSpPr>
          <p:spPr bwMode="auto">
            <a:xfrm flipV="1">
              <a:off x="3775" y="3172"/>
              <a:ext cx="0" cy="17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1023" name="Line 41"/>
            <p:cNvSpPr>
              <a:spLocks noChangeShapeType="1"/>
            </p:cNvSpPr>
            <p:nvPr/>
          </p:nvSpPr>
          <p:spPr bwMode="auto">
            <a:xfrm flipV="1">
              <a:off x="2901" y="3183"/>
              <a:ext cx="0" cy="17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81024" name="Rectangle 32"/>
          <p:cNvSpPr>
            <a:spLocks noChangeArrowheads="1"/>
          </p:cNvSpPr>
          <p:nvPr/>
        </p:nvSpPr>
        <p:spPr bwMode="auto">
          <a:xfrm>
            <a:off x="668338" y="5672138"/>
            <a:ext cx="88423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9388" lvl="1" indent="3175"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baseline="0">
                <a:solidFill>
                  <a:srgbClr val="003366"/>
                </a:solidFill>
              </a:rPr>
              <a:t> Altogether about 50 people (1 Acc + 6 Prof + 23 PhD + engineers)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048A0BF6-FED4-45FF-8826-863E229529D6}" type="slidenum">
              <a:rPr lang="en-GB"/>
              <a:pPr/>
              <a:t>4</a:t>
            </a:fld>
            <a:endParaRPr lang="en-GB"/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</a:t>
            </a:r>
            <a:r>
              <a:rPr lang="en-US">
                <a:solidFill>
                  <a:srgbClr val="333399"/>
                </a:solidFill>
                <a:effectLst/>
                <a:cs typeface="Times New Roman" pitchFamily="18" charset="0"/>
              </a:rPr>
              <a:t>focus</a:t>
            </a:r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983043" name="Rectangle 3"/>
          <p:cNvSpPr>
            <a:spLocks noChangeArrowheads="1"/>
          </p:cNvSpPr>
          <p:nvPr/>
        </p:nvSpPr>
        <p:spPr bwMode="auto">
          <a:xfrm>
            <a:off x="409575" y="1016000"/>
            <a:ext cx="87344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lnSpc>
                <a:spcPct val="130000"/>
              </a:lnSpc>
              <a:spcBef>
                <a:spcPct val="40000"/>
              </a:spcBef>
              <a:buSzPct val="85000"/>
            </a:pPr>
            <a:r>
              <a:rPr lang="ru-RU" sz="2100" baseline="0">
                <a:cs typeface="Times New Roman" pitchFamily="18" charset="0"/>
              </a:rPr>
              <a:t>	</a:t>
            </a:r>
            <a:r>
              <a:rPr lang="en-GB" sz="2100" baseline="0">
                <a:cs typeface="Times New Roman" pitchFamily="18" charset="0"/>
              </a:rPr>
              <a:t>Project objective:</a:t>
            </a:r>
            <a:r>
              <a:rPr lang="en-US" sz="1500" baseline="0">
                <a:solidFill>
                  <a:srgbClr val="003399"/>
                </a:solidFill>
                <a:cs typeface="Times New Roman" pitchFamily="18" charset="0"/>
              </a:rPr>
              <a:t>        </a:t>
            </a:r>
            <a:br>
              <a:rPr lang="en-US" sz="1500" baseline="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GB" sz="1800" i="1" baseline="0">
                <a:cs typeface="Times New Roman" pitchFamily="18" charset="0"/>
              </a:rPr>
              <a:t>Experimental study of phase diagrams of corium mixtures</a:t>
            </a:r>
            <a:r>
              <a:rPr lang="en-GB" sz="1800" baseline="0">
                <a:cs typeface="Times New Roman" pitchFamily="18" charset="0"/>
              </a:rPr>
              <a:t> relevant for in-and ex-vessel conditions</a:t>
            </a:r>
          </a:p>
        </p:txBody>
      </p:sp>
      <p:sp>
        <p:nvSpPr>
          <p:cNvPr id="983044" name="Rectangle 4"/>
          <p:cNvSpPr>
            <a:spLocks noChangeArrowheads="1"/>
          </p:cNvSpPr>
          <p:nvPr/>
        </p:nvSpPr>
        <p:spPr bwMode="auto">
          <a:xfrm>
            <a:off x="438150" y="4500563"/>
            <a:ext cx="7620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spcBef>
                <a:spcPct val="20000"/>
              </a:spcBef>
              <a:buSzPct val="85000"/>
            </a:pPr>
            <a:r>
              <a:rPr lang="ru-RU" sz="2100" baseline="0">
                <a:cs typeface="Times New Roman" pitchFamily="18" charset="0"/>
              </a:rPr>
              <a:t>	</a:t>
            </a:r>
            <a:r>
              <a:rPr lang="en-GB" sz="2100" baseline="0">
                <a:cs typeface="Times New Roman" pitchFamily="18" charset="0"/>
              </a:rPr>
              <a:t>Data application</a:t>
            </a:r>
            <a:r>
              <a:rPr lang="en-GB" sz="2100" baseline="0">
                <a:solidFill>
                  <a:srgbClr val="003399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983045" name="Rectangle 5"/>
          <p:cNvSpPr>
            <a:spLocks noChangeArrowheads="1"/>
          </p:cNvSpPr>
          <p:nvPr/>
        </p:nvSpPr>
        <p:spPr bwMode="auto">
          <a:xfrm>
            <a:off x="477838" y="2403475"/>
            <a:ext cx="8666162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/>
            <a:endParaRPr lang="en-US" sz="1800" b="0" i="1" baseline="0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 baseline="0">
                <a:cs typeface="Arial" pitchFamily="34" charset="0"/>
              </a:rPr>
              <a:t>Liquidus and solidus temperatures versus component concentrations</a:t>
            </a:r>
            <a:endParaRPr lang="en-GB" sz="1800" i="1" baseline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 baseline="0">
                <a:cs typeface="Arial" pitchFamily="34" charset="0"/>
              </a:rPr>
              <a:t>Temperature-concentration regions of the miscibility gap</a:t>
            </a:r>
            <a:endParaRPr lang="en-GB" sz="1800" i="1" baseline="0"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 baseline="0">
                <a:cs typeface="Arial" pitchFamily="34" charset="0"/>
              </a:rPr>
              <a:t>Coordinates of eutectic, monotectic and other characteristic </a:t>
            </a:r>
            <a:br>
              <a:rPr lang="en-US" sz="1800" i="1" baseline="0">
                <a:cs typeface="Arial" pitchFamily="34" charset="0"/>
              </a:rPr>
            </a:br>
            <a:r>
              <a:rPr lang="en-US" sz="1800" i="1" baseline="0">
                <a:cs typeface="Arial" pitchFamily="34" charset="0"/>
              </a:rPr>
              <a:t>   system parameters</a:t>
            </a:r>
            <a:endParaRPr lang="en-GB" sz="1800" i="1" baseline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 baseline="0">
                <a:cs typeface="Arial" pitchFamily="34" charset="0"/>
              </a:rPr>
              <a:t>Solid solution solubility limits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endParaRPr lang="en-GB" sz="1800" i="1" baseline="0">
              <a:cs typeface="Arial" pitchFamily="34" charset="0"/>
            </a:endParaRPr>
          </a:p>
        </p:txBody>
      </p:sp>
      <p:sp>
        <p:nvSpPr>
          <p:cNvPr id="983046" name="Rectangle 6"/>
          <p:cNvSpPr>
            <a:spLocks noChangeArrowheads="1"/>
          </p:cNvSpPr>
          <p:nvPr/>
        </p:nvSpPr>
        <p:spPr bwMode="auto">
          <a:xfrm>
            <a:off x="450850" y="2195513"/>
            <a:ext cx="76200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spcBef>
                <a:spcPct val="20000"/>
              </a:spcBef>
              <a:buSzPct val="85000"/>
            </a:pPr>
            <a:r>
              <a:rPr lang="ru-RU" sz="2100" baseline="0">
                <a:cs typeface="Times New Roman" pitchFamily="18" charset="0"/>
              </a:rPr>
              <a:t>	</a:t>
            </a:r>
            <a:r>
              <a:rPr lang="en-GB" sz="2100" baseline="0">
                <a:cs typeface="Times New Roman" pitchFamily="18" charset="0"/>
              </a:rPr>
              <a:t>Experimental data</a:t>
            </a:r>
          </a:p>
        </p:txBody>
      </p:sp>
      <p:sp>
        <p:nvSpPr>
          <p:cNvPr id="983047" name="Rectangle 7"/>
          <p:cNvSpPr>
            <a:spLocks noChangeArrowheads="1"/>
          </p:cNvSpPr>
          <p:nvPr/>
        </p:nvSpPr>
        <p:spPr bwMode="auto">
          <a:xfrm>
            <a:off x="390525" y="4651375"/>
            <a:ext cx="6780213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/>
            <a:endParaRPr lang="en-US" sz="1800" i="1" baseline="0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 baseline="0">
                <a:cs typeface="Arial" pitchFamily="34" charset="0"/>
              </a:rPr>
              <a:t>Thermodynamic database optimization</a:t>
            </a:r>
            <a:endParaRPr lang="en-GB" sz="1800" i="1" baseline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 baseline="0">
                <a:cs typeface="Arial" pitchFamily="34" charset="0"/>
              </a:rPr>
              <a:t>Thermodynamic code validation</a:t>
            </a:r>
            <a:endParaRPr lang="en-GB" sz="1800" i="1" baseline="0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 baseline="0">
                <a:cs typeface="Times New Roman" pitchFamily="18" charset="0"/>
              </a:rPr>
              <a:t>Corium behaviour modeling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75636C9B-DA47-47F6-A1F4-FA72E7DD6303}" type="slidenum">
              <a:rPr lang="en-GB"/>
              <a:pPr/>
              <a:t>5</a:t>
            </a:fld>
            <a:endParaRPr lang="en-GB"/>
          </a:p>
        </p:txBody>
      </p:sp>
      <p:sp>
        <p:nvSpPr>
          <p:cNvPr id="985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Contract information </a:t>
            </a:r>
          </a:p>
        </p:txBody>
      </p:sp>
      <p:graphicFrame>
        <p:nvGraphicFramePr>
          <p:cNvPr id="985091" name="Object 8"/>
          <p:cNvGraphicFramePr>
            <a:graphicFrameLocks noChangeAspect="1"/>
          </p:cNvGraphicFramePr>
          <p:nvPr/>
        </p:nvGraphicFramePr>
        <p:xfrm>
          <a:off x="250825" y="738188"/>
          <a:ext cx="8789988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093" name="Документ" r:id="rId4" imgW="6038935" imgH="1611457" progId="Word.Document.8">
                  <p:embed/>
                </p:oleObj>
              </mc:Choice>
              <mc:Fallback>
                <p:oleObj name="Документ" r:id="rId4" imgW="6038935" imgH="1611457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8382" b="29036"/>
                      <a:stretch>
                        <a:fillRect/>
                      </a:stretch>
                    </p:blipFill>
                    <p:spPr bwMode="auto">
                      <a:xfrm>
                        <a:off x="250825" y="738188"/>
                        <a:ext cx="8789988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5092" name="Rectangle 9"/>
          <p:cNvSpPr>
            <a:spLocks noChangeArrowheads="1"/>
          </p:cNvSpPr>
          <p:nvPr/>
        </p:nvSpPr>
        <p:spPr bwMode="auto">
          <a:xfrm>
            <a:off x="179388" y="2867025"/>
            <a:ext cx="8964612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marL="571500" lvl="1"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2000" baseline="0">
                <a:solidFill>
                  <a:srgbClr val="003366"/>
                </a:solidFill>
              </a:rPr>
              <a:t>  Project extension for 2 quarters without additional funding has</a:t>
            </a:r>
            <a:br>
              <a:rPr lang="en-GB" sz="2000" baseline="0">
                <a:solidFill>
                  <a:srgbClr val="003366"/>
                </a:solidFill>
              </a:rPr>
            </a:br>
            <a:r>
              <a:rPr lang="en-GB" sz="2000" baseline="0">
                <a:solidFill>
                  <a:srgbClr val="003366"/>
                </a:solidFill>
              </a:rPr>
              <a:t>    been approved by ISTC in February 2011</a:t>
            </a:r>
          </a:p>
          <a:p>
            <a:pPr marL="571500" lvl="1">
              <a:lnSpc>
                <a:spcPct val="120000"/>
              </a:lnSpc>
              <a:buFont typeface="Wingdings" pitchFamily="2" charset="2"/>
              <a:buChar char="ü"/>
            </a:pPr>
            <a:endParaRPr lang="en-GB" sz="2000" baseline="0">
              <a:solidFill>
                <a:srgbClr val="003366"/>
              </a:solidFill>
            </a:endParaRPr>
          </a:p>
          <a:p>
            <a:pPr marL="571500" lvl="1"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2000" baseline="0">
                <a:solidFill>
                  <a:srgbClr val="003366"/>
                </a:solidFill>
              </a:rPr>
              <a:t> We would like to discuss with collaborators and ISTC staff a</a:t>
            </a:r>
            <a:br>
              <a:rPr lang="en-GB" sz="2000" baseline="0">
                <a:solidFill>
                  <a:srgbClr val="003366"/>
                </a:solidFill>
              </a:rPr>
            </a:br>
            <a:r>
              <a:rPr lang="en-GB" sz="2000" baseline="0">
                <a:solidFill>
                  <a:srgbClr val="003366"/>
                </a:solidFill>
              </a:rPr>
              <a:t>   possibility  of project prolongation ( with additional funding, if</a:t>
            </a:r>
            <a:br>
              <a:rPr lang="en-GB" sz="2000" baseline="0">
                <a:solidFill>
                  <a:srgbClr val="003366"/>
                </a:solidFill>
              </a:rPr>
            </a:br>
            <a:r>
              <a:rPr lang="en-GB" sz="2000" baseline="0">
                <a:solidFill>
                  <a:srgbClr val="003366"/>
                </a:solidFill>
              </a:rPr>
              <a:t>    there is a chance). Motivation:</a:t>
            </a:r>
          </a:p>
          <a:p>
            <a:pPr marL="571500" lvl="1">
              <a:lnSpc>
                <a:spcPct val="120000"/>
              </a:lnSpc>
              <a:buFontTx/>
              <a:buChar char="-"/>
            </a:pPr>
            <a:r>
              <a:rPr lang="en-GB" sz="2000" baseline="0">
                <a:solidFill>
                  <a:srgbClr val="003366"/>
                </a:solidFill>
              </a:rPr>
              <a:t> to extent experimental studies;</a:t>
            </a:r>
          </a:p>
          <a:p>
            <a:pPr marL="571500" lvl="1">
              <a:lnSpc>
                <a:spcPct val="120000"/>
              </a:lnSpc>
              <a:buFontTx/>
              <a:buChar char="-"/>
            </a:pPr>
            <a:r>
              <a:rPr lang="en-GB" sz="2000" baseline="0">
                <a:solidFill>
                  <a:srgbClr val="003366"/>
                </a:solidFill>
              </a:rPr>
              <a:t> to keep alive the existed collaboration format through ISTC</a:t>
            </a:r>
            <a:br>
              <a:rPr lang="en-GB" sz="2000" baseline="0">
                <a:solidFill>
                  <a:srgbClr val="003366"/>
                </a:solidFill>
              </a:rPr>
            </a:br>
            <a:r>
              <a:rPr lang="en-GB" sz="2000" baseline="0">
                <a:solidFill>
                  <a:srgbClr val="003366"/>
                </a:solidFill>
              </a:rPr>
              <a:t>  and PRECOS Steering Committee </a:t>
            </a:r>
            <a:endParaRPr lang="ru-RU" sz="2000" baseline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D45F06E8-30C4-407D-BD09-EF175162F35E}" type="slidenum">
              <a:rPr lang="en-GB"/>
              <a:pPr/>
              <a:t>6</a:t>
            </a:fld>
            <a:endParaRPr lang="en-GB"/>
          </a:p>
        </p:txBody>
      </p:sp>
      <p:sp>
        <p:nvSpPr>
          <p:cNvPr id="987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15" tIns="46007" rIns="92015" bIns="46007"/>
          <a:lstStyle/>
          <a:p>
            <a:r>
              <a:rPr lang="en-US">
                <a:effectLst/>
              </a:rPr>
              <a:t>PRECOS test matrix</a:t>
            </a:r>
            <a:endParaRPr lang="ru-RU">
              <a:effectLst/>
            </a:endParaRPr>
          </a:p>
        </p:txBody>
      </p:sp>
      <p:graphicFrame>
        <p:nvGraphicFramePr>
          <p:cNvPr id="987214" name="Group 78"/>
          <p:cNvGraphicFramePr>
            <a:graphicFrameLocks noGrp="1"/>
          </p:cNvGraphicFramePr>
          <p:nvPr>
            <p:ph sz="half" idx="4294967295"/>
          </p:nvPr>
        </p:nvGraphicFramePr>
        <p:xfrm>
          <a:off x="385763" y="433388"/>
          <a:ext cx="8421687" cy="5597528"/>
        </p:xfrm>
        <a:graphic>
          <a:graphicData uri="http://schemas.openxmlformats.org/drawingml/2006/table">
            <a:tbl>
              <a:tblPr/>
              <a:tblGrid>
                <a:gridCol w="638175"/>
                <a:gridCol w="1954212"/>
                <a:gridCol w="1328738"/>
                <a:gridCol w="2484437"/>
                <a:gridCol w="1201738"/>
                <a:gridCol w="814387"/>
              </a:tblGrid>
              <a:tr h="652463"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Task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Composition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Atmosphere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Experimental data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4763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Priority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level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Pt N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U-Zr-Fe-O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Selected points (liquidus, solidus, tie-lines in the miscibility gap)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 rowSpan="3"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y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300" b="1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control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SiO</a:t>
                      </a:r>
                      <a:r>
                        <a:rPr kumimoji="0" lang="en-GB" sz="13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Nitrogen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62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CaO - UO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9613">
                <a:tc rowSpan="4"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SiO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tie-lines in the miscibility gap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2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CaO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SiO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3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CaO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composition measurement of a realistic complex corium mixture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 or Air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Systems proposed by partners: 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French system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German system 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Russian system</a:t>
                      </a: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7211" name="Rectangle 835"/>
          <p:cNvSpPr>
            <a:spLocks noChangeArrowheads="1"/>
          </p:cNvSpPr>
          <p:nvPr/>
        </p:nvSpPr>
        <p:spPr bwMode="auto">
          <a:xfrm>
            <a:off x="463550" y="6400800"/>
            <a:ext cx="176213" cy="1238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baseline="0"/>
          </a:p>
        </p:txBody>
      </p:sp>
      <p:sp>
        <p:nvSpPr>
          <p:cNvPr id="987212" name="Rectangle 836"/>
          <p:cNvSpPr>
            <a:spLocks noChangeArrowheads="1"/>
          </p:cNvSpPr>
          <p:nvPr/>
        </p:nvSpPr>
        <p:spPr bwMode="auto">
          <a:xfrm>
            <a:off x="1868488" y="6424613"/>
            <a:ext cx="176212" cy="123825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baseline="0"/>
          </a:p>
        </p:txBody>
      </p:sp>
      <p:sp>
        <p:nvSpPr>
          <p:cNvPr id="987213" name="Rectangle 838"/>
          <p:cNvSpPr>
            <a:spLocks noChangeArrowheads="1"/>
          </p:cNvSpPr>
          <p:nvPr/>
        </p:nvSpPr>
        <p:spPr bwMode="auto">
          <a:xfrm>
            <a:off x="595313" y="6148388"/>
            <a:ext cx="4502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aseline="0"/>
              <a:t>- In progress      - Delay</a:t>
            </a:r>
            <a:r>
              <a:rPr lang="en-US" sz="2000" baseline="0"/>
              <a:t> </a:t>
            </a:r>
            <a:r>
              <a:rPr lang="ru-RU" baseline="0"/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B719BC9C-0BA5-4D2B-95D2-50FB025AEE33}" type="slidenum">
              <a:rPr lang="en-GB"/>
              <a:pPr/>
              <a:t>7</a:t>
            </a:fld>
            <a:endParaRPr lang="en-GB"/>
          </a:p>
        </p:txBody>
      </p:sp>
      <p:sp>
        <p:nvSpPr>
          <p:cNvPr id="988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6225"/>
            <a:ext cx="9144000" cy="417513"/>
          </a:xfrm>
        </p:spPr>
        <p:txBody>
          <a:bodyPr lIns="92015" tIns="46007" rIns="92015" bIns="46007"/>
          <a:lstStyle/>
          <a:p>
            <a:r>
              <a:rPr lang="en-US">
                <a:effectLst/>
              </a:rPr>
              <a:t>Status of actions adopted by the 3</a:t>
            </a:r>
            <a:r>
              <a:rPr lang="en-US" baseline="30000">
                <a:effectLst/>
              </a:rPr>
              <a:t>rd</a:t>
            </a:r>
            <a:r>
              <a:rPr lang="en-US">
                <a:effectLst/>
              </a:rPr>
              <a:t> project meeting</a:t>
            </a:r>
            <a:br>
              <a:rPr lang="en-US">
                <a:effectLst/>
              </a:rPr>
            </a:br>
            <a:endParaRPr lang="ru-RU">
              <a:effectLst/>
            </a:endParaRPr>
          </a:p>
        </p:txBody>
      </p:sp>
      <p:sp>
        <p:nvSpPr>
          <p:cNvPr id="988163" name="Text Box 3"/>
          <p:cNvSpPr txBox="1">
            <a:spLocks noChangeArrowheads="1"/>
          </p:cNvSpPr>
          <p:nvPr/>
        </p:nvSpPr>
        <p:spPr bwMode="auto">
          <a:xfrm>
            <a:off x="358775" y="2720975"/>
            <a:ext cx="7974013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379" tIns="45691" rIns="91379" bIns="45691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BZ" sz="23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Action</a:t>
            </a:r>
            <a:r>
              <a:rPr lang="en-GB" sz="23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(6) </a:t>
            </a:r>
            <a:r>
              <a:rPr lang="en-US" sz="23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The Operation Agent will provide collaborators with the data on melt contamination with the crucible material in the already performed tests in 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UO</a:t>
            </a:r>
            <a:r>
              <a:rPr lang="en-GB" sz="2100" baseline="-3000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FeO</a:t>
            </a:r>
            <a:r>
              <a:rPr lang="en-GB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CaO</a:t>
            </a:r>
            <a:r>
              <a:rPr lang="en-BZ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and 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UO</a:t>
            </a:r>
            <a:r>
              <a:rPr lang="en-GB" sz="2100" baseline="-3000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FeO</a:t>
            </a:r>
            <a:r>
              <a:rPr lang="en-GB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SiO</a:t>
            </a:r>
            <a:r>
              <a:rPr lang="en-GB" sz="2100" baseline="-3000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en-GB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system</a:t>
            </a:r>
            <a:r>
              <a:rPr lang="en-BZ" sz="21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n-US" sz="2300" baseline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. Collaborators will come to a decision concerning reasonability of continuing tests in Mo crucibles.</a:t>
            </a:r>
          </a:p>
          <a:p>
            <a:endParaRPr lang="en-US" sz="2300" baseline="0">
              <a:solidFill>
                <a:srgbClr val="003399"/>
              </a:solidFill>
              <a:latin typeface="Arial" pitchFamily="34" charset="0"/>
            </a:endParaRPr>
          </a:p>
          <a:p>
            <a:r>
              <a:rPr lang="en-US" sz="2300" baseline="0">
                <a:solidFill>
                  <a:srgbClr val="003399"/>
                </a:solidFill>
                <a:latin typeface="Arial" pitchFamily="34" charset="0"/>
              </a:rPr>
              <a:t>The data on melt contamination will be provided in presentations of V. Almjashev</a:t>
            </a:r>
            <a:endParaRPr lang="en-US" sz="2300" baseline="0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988164" name="Rectangle 4"/>
          <p:cNvSpPr>
            <a:spLocks noChangeArrowheads="1"/>
          </p:cNvSpPr>
          <p:nvPr/>
        </p:nvSpPr>
        <p:spPr bwMode="auto">
          <a:xfrm>
            <a:off x="188913" y="862013"/>
            <a:ext cx="8955087" cy="234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BZ" sz="2400" baseline="0">
                <a:cs typeface="Times New Roman" pitchFamily="18" charset="0"/>
              </a:rPr>
              <a:t>Action</a:t>
            </a:r>
            <a:r>
              <a:rPr lang="en-US" sz="2400" baseline="0">
                <a:cs typeface="Times New Roman" pitchFamily="18" charset="0"/>
              </a:rPr>
              <a:t> (5) </a:t>
            </a:r>
            <a:r>
              <a:rPr lang="en-BZ" sz="2400" baseline="0">
                <a:cs typeface="Times New Roman" pitchFamily="18" charset="0"/>
              </a:rPr>
              <a:t>M</a:t>
            </a:r>
            <a:r>
              <a:rPr lang="en-US" sz="2400" baseline="0">
                <a:cs typeface="Times New Roman" pitchFamily="18" charset="0"/>
              </a:rPr>
              <a:t>. </a:t>
            </a:r>
            <a:r>
              <a:rPr lang="en-BZ" sz="2400" baseline="0">
                <a:cs typeface="Times New Roman" pitchFamily="18" charset="0"/>
              </a:rPr>
              <a:t>Barrachin </a:t>
            </a:r>
            <a:r>
              <a:rPr lang="en-US" sz="2400" baseline="0">
                <a:cs typeface="Times New Roman" pitchFamily="18" charset="0"/>
              </a:rPr>
              <a:t>will send a copy of the paper by </a:t>
            </a:r>
            <a:r>
              <a:rPr lang="en-GB" sz="2400" baseline="0">
                <a:cs typeface="Times New Roman" pitchFamily="18" charset="0"/>
              </a:rPr>
              <a:t>Pialoux </a:t>
            </a:r>
            <a:r>
              <a:rPr lang="en-US" sz="2400" baseline="0">
                <a:cs typeface="Times New Roman" pitchFamily="18" charset="0"/>
              </a:rPr>
              <a:t>on the studies of the subsolidus domain of the </a:t>
            </a:r>
            <a:r>
              <a:rPr lang="en-US" sz="2400" u="sng" baseline="0">
                <a:cs typeface="Times New Roman" pitchFamily="18" charset="0"/>
              </a:rPr>
              <a:t>UO</a:t>
            </a:r>
            <a:r>
              <a:rPr lang="en-US" sz="2400" u="sng" baseline="-30000">
                <a:cs typeface="Times New Roman" pitchFamily="18" charset="0"/>
              </a:rPr>
              <a:t>2</a:t>
            </a:r>
            <a:r>
              <a:rPr lang="en-US" sz="2400" baseline="0">
                <a:cs typeface="Times New Roman" pitchFamily="18" charset="0"/>
              </a:rPr>
              <a:t>-CaO diagram.</a:t>
            </a:r>
          </a:p>
          <a:p>
            <a:r>
              <a:rPr lang="en-US" sz="2400" baseline="0">
                <a:solidFill>
                  <a:srgbClr val="003399"/>
                </a:solidFill>
                <a:cs typeface="Times New Roman" pitchFamily="18" charset="0"/>
              </a:rPr>
              <a:t>The paper has been received. Thanks to Marc!</a:t>
            </a:r>
          </a:p>
          <a:p>
            <a:endParaRPr lang="en-US" sz="2400" baseline="0">
              <a:solidFill>
                <a:srgbClr val="003399"/>
              </a:solidFill>
              <a:cs typeface="Times New Roman" pitchFamily="18" charset="0"/>
            </a:endParaRPr>
          </a:p>
          <a:p>
            <a:endParaRPr lang="en-US" baseline="0"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362D82BF-E4ED-4961-91E2-4DE9C651C3DD}" type="slidenum">
              <a:rPr lang="en-GB"/>
              <a:pPr/>
              <a:t>8</a:t>
            </a:fld>
            <a:endParaRPr lang="en-GB"/>
          </a:p>
        </p:txBody>
      </p:sp>
      <p:sp>
        <p:nvSpPr>
          <p:cNvPr id="989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0688" y="276225"/>
            <a:ext cx="8494712" cy="488950"/>
          </a:xfrm>
        </p:spPr>
        <p:txBody>
          <a:bodyPr lIns="92015" tIns="46007" rIns="92015" bIns="46007"/>
          <a:lstStyle/>
          <a:p>
            <a:r>
              <a:rPr lang="en-US">
                <a:effectLst/>
              </a:rPr>
              <a:t>4</a:t>
            </a:r>
            <a:r>
              <a:rPr lang="en-US" baseline="30000">
                <a:effectLst/>
              </a:rPr>
              <a:t>th</a:t>
            </a:r>
            <a:r>
              <a:rPr lang="en-US">
                <a:effectLst/>
              </a:rPr>
              <a:t> meeting objectives</a:t>
            </a:r>
            <a:r>
              <a:rPr lang="en-US" sz="2400">
                <a:effectLst/>
              </a:rPr>
              <a:t/>
            </a:r>
            <a:br>
              <a:rPr lang="en-US" sz="2400">
                <a:effectLst/>
              </a:rPr>
            </a:br>
            <a:endParaRPr lang="ru-RU" sz="2400">
              <a:effectLst/>
            </a:endParaRPr>
          </a:p>
        </p:txBody>
      </p:sp>
      <p:sp>
        <p:nvSpPr>
          <p:cNvPr id="989187" name="Text Box 3"/>
          <p:cNvSpPr txBox="1">
            <a:spLocks noChangeArrowheads="1"/>
          </p:cNvSpPr>
          <p:nvPr/>
        </p:nvSpPr>
        <p:spPr bwMode="auto">
          <a:xfrm>
            <a:off x="433388" y="831850"/>
            <a:ext cx="84899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379" tIns="45691" rIns="91379" bIns="45691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endParaRPr lang="en-US" sz="2300" baseline="0">
              <a:solidFill>
                <a:srgbClr val="8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sz="2300" baseline="0">
              <a:solidFill>
                <a:srgbClr val="800000"/>
              </a:solidFill>
              <a:latin typeface="Arial" pitchFamily="34" charset="0"/>
            </a:endParaRPr>
          </a:p>
          <a:p>
            <a:endParaRPr lang="en-US" sz="2300" baseline="0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989188" name="Rectangle 4"/>
          <p:cNvSpPr>
            <a:spLocks noChangeArrowheads="1"/>
          </p:cNvSpPr>
          <p:nvPr/>
        </p:nvSpPr>
        <p:spPr bwMode="auto">
          <a:xfrm>
            <a:off x="290513" y="938213"/>
            <a:ext cx="8524875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379" tIns="45691" rIns="91379" bIns="45691">
            <a:spAutoFit/>
          </a:bodyPr>
          <a:lstStyle/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ru-RU" sz="2500" baseline="0"/>
              <a:t> </a:t>
            </a:r>
            <a:r>
              <a:rPr lang="en-US" sz="2500" baseline="0"/>
              <a:t>Discuss results of the performed experiments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500" baseline="0"/>
              <a:t> Coordinate plans of the future quarter, in particular,</a:t>
            </a:r>
            <a:br>
              <a:rPr lang="en-US" sz="2500" baseline="0"/>
            </a:br>
            <a:r>
              <a:rPr lang="en-US" sz="2500" baseline="0"/>
              <a:t>    specify conditions of tests to be carried out for</a:t>
            </a:r>
            <a:br>
              <a:rPr lang="en-US" sz="2500" baseline="0"/>
            </a:br>
            <a:r>
              <a:rPr lang="en-US" sz="2500" baseline="0"/>
              <a:t>    the last task of the project: prototypic complex</a:t>
            </a:r>
            <a:br>
              <a:rPr lang="en-US" sz="2500" baseline="0"/>
            </a:br>
            <a:r>
              <a:rPr lang="en-US" sz="2500" baseline="0"/>
              <a:t>    corium study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500" baseline="0"/>
              <a:t> Discuss possibility of 2</a:t>
            </a:r>
            <a:r>
              <a:rPr lang="en-US" sz="2500"/>
              <a:t>nd</a:t>
            </a:r>
            <a:r>
              <a:rPr lang="en-US" sz="2500" baseline="0"/>
              <a:t> project extension to keep</a:t>
            </a:r>
            <a:br>
              <a:rPr lang="en-US" sz="2500" baseline="0"/>
            </a:br>
            <a:r>
              <a:rPr lang="en-US" sz="2500" baseline="0"/>
              <a:t>    the collaboration up to ISTC closure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500" baseline="0"/>
              <a:t> Other matters (new collaborators, publications, etc)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500" baseline="0"/>
              <a:t> ???</a:t>
            </a:r>
            <a:r>
              <a:rPr lang="en-US" sz="2100" baseline="0"/>
              <a:t> </a:t>
            </a:r>
            <a:endParaRPr lang="ru-RU" sz="3200" b="0" baseline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Bildschirmpräsentation (4:3)</PresentationFormat>
  <Paragraphs>130</Paragraphs>
  <Slides>8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 Unicode MS</vt:lpstr>
      <vt:lpstr>Arial</vt:lpstr>
      <vt:lpstr>Times New Roman CYR</vt:lpstr>
      <vt:lpstr>Times New Roman</vt:lpstr>
      <vt:lpstr>Wingdings</vt:lpstr>
      <vt:lpstr>Оформление по умолчанию</vt:lpstr>
      <vt:lpstr>CorelDRAW 7.0 Graphic</vt:lpstr>
      <vt:lpstr>Документ Microsoft Word</vt:lpstr>
      <vt:lpstr> Status of PRECOS ISTC project 3813: Phase relation in corium systems  </vt:lpstr>
      <vt:lpstr>Contents</vt:lpstr>
      <vt:lpstr>Participating organizations</vt:lpstr>
      <vt:lpstr>PRECOS project focus </vt:lpstr>
      <vt:lpstr>Contract information </vt:lpstr>
      <vt:lpstr>PRECOS test matrix</vt:lpstr>
      <vt:lpstr>Status of actions adopted by the 3rd project meeting </vt:lpstr>
      <vt:lpstr>4th meeting objectives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PRECOS ISTC project</dc:title>
  <dc:subject>4 PRECOS Meeting</dc:subject>
  <dc:creator>S Bechta</dc:creator>
  <cp:lastModifiedBy>Peters, Ursula</cp:lastModifiedBy>
  <cp:revision>999</cp:revision>
  <cp:lastPrinted>2001-10-30T08:59:27Z</cp:lastPrinted>
  <dcterms:created xsi:type="dcterms:W3CDTF">1998-10-12T06:52:06Z</dcterms:created>
  <dcterms:modified xsi:type="dcterms:W3CDTF">2012-10-18T18:36:21Z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PRECOS ISTC project 3813: Phase relation in corium systems.</vt:lpwstr>
  </property>
</Properties>
</file>