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22"/>
  </p:notesMasterIdLst>
  <p:handoutMasterIdLst>
    <p:handoutMasterId r:id="rId23"/>
  </p:handoutMasterIdLst>
  <p:sldIdLst>
    <p:sldId id="304" r:id="rId2"/>
    <p:sldId id="359" r:id="rId3"/>
    <p:sldId id="415" r:id="rId4"/>
    <p:sldId id="419" r:id="rId5"/>
    <p:sldId id="345" r:id="rId6"/>
    <p:sldId id="423" r:id="rId7"/>
    <p:sldId id="382" r:id="rId8"/>
    <p:sldId id="427" r:id="rId9"/>
    <p:sldId id="428" r:id="rId10"/>
    <p:sldId id="429" r:id="rId11"/>
    <p:sldId id="403" r:id="rId12"/>
    <p:sldId id="404" r:id="rId13"/>
    <p:sldId id="418" r:id="rId14"/>
    <p:sldId id="407" r:id="rId15"/>
    <p:sldId id="424" r:id="rId16"/>
    <p:sldId id="421" r:id="rId17"/>
    <p:sldId id="408" r:id="rId18"/>
    <p:sldId id="409" r:id="rId19"/>
    <p:sldId id="411" r:id="rId20"/>
    <p:sldId id="412" r:id="rId21"/>
  </p:sldIdLst>
  <p:sldSz cx="9144000" cy="6858000" type="screen4x3"/>
  <p:notesSz cx="6854825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0066FF"/>
    <a:srgbClr val="009999"/>
    <a:srgbClr val="D60093"/>
    <a:srgbClr val="B0ECF6"/>
    <a:srgbClr val="588DCE"/>
    <a:srgbClr val="FFFF00"/>
    <a:srgbClr val="E8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60"/>
  </p:normalViewPr>
  <p:slideViewPr>
    <p:cSldViewPr>
      <p:cViewPr>
        <p:scale>
          <a:sx n="100" d="100"/>
          <a:sy n="100" d="100"/>
        </p:scale>
        <p:origin x="-835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3071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1475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226748D7-DEC6-4A4F-847F-36E3C7A8A45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92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9013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6025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1475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8C6F3A4E-A558-4705-B910-D8DF714F593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92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B3D90-EFE5-41CE-BBB9-ECE38DD9064C}" type="slidenum">
              <a:rPr lang="ru-RU"/>
              <a:pPr/>
              <a:t>1</a:t>
            </a:fld>
            <a:endParaRPr lang="ru-RU"/>
          </a:p>
        </p:txBody>
      </p:sp>
      <p:sp>
        <p:nvSpPr>
          <p:cNvPr id="104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89013" y="731838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632325"/>
            <a:ext cx="5026025" cy="4386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CC3DB-7F0A-4F86-B0BA-4FF440428085}" type="slidenum">
              <a:rPr lang="ru-RU"/>
              <a:pPr/>
              <a:t>4</a:t>
            </a:fld>
            <a:endParaRPr lang="ru-RU"/>
          </a:p>
        </p:txBody>
      </p:sp>
      <p:sp>
        <p:nvSpPr>
          <p:cNvPr id="455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80B94-AC1A-4BEA-B578-AC14A39441CF}" type="slidenum">
              <a:rPr lang="ru-RU"/>
              <a:pPr/>
              <a:t>5</a:t>
            </a:fld>
            <a:endParaRPr lang="ru-RU"/>
          </a:p>
        </p:txBody>
      </p:sp>
      <p:sp>
        <p:nvSpPr>
          <p:cNvPr id="371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4611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4612" name="Rectangle 10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3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4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8F63C1-BE26-454E-8A69-1A9F8C97D750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CACE2-21DB-4338-B923-9A9DD093C6C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2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CDFE6-2921-4786-91CE-8ADB8FD9EB0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8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C038A-1981-441F-958D-8C2714CF54C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1D36B-AAD1-4C27-8642-4A7CA660C5C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23195-6FEA-4602-ACEC-5CA5EFD470A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4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A6235-D2F8-4F57-84D6-6CADE001BBD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5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B7745-66A0-4DE9-B897-1F400918EC3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8F057-C73D-4D23-B316-F976406BC73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0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06CB-8418-4422-A06F-70E12CE4173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A8527-1858-409A-95FA-F9D3C0D3811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3DC1">
                <a:gamma/>
                <a:shade val="54510"/>
                <a:invGamma/>
              </a:srgbClr>
            </a:gs>
            <a:gs pos="100000">
              <a:srgbClr val="433D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8068522-7F47-4D8C-B9F6-91685D714073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838200" y="1600200"/>
            <a:ext cx="7920038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ru-RU" sz="2800" b="1">
              <a:solidFill>
                <a:schemeClr val="folHlink"/>
              </a:solidFill>
              <a:latin typeface="Arial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Fuel assembly tests</a:t>
            </a:r>
            <a:r>
              <a:rPr lang="ru-RU" sz="32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under severe accident conditions</a:t>
            </a:r>
            <a:r>
              <a:rPr lang="ru-RU" sz="2800">
                <a:latin typeface="Arial" charset="0"/>
              </a:rPr>
              <a:t> 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en-US" sz="20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(Project status</a:t>
            </a:r>
            <a:r>
              <a:rPr lang="en-US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# 3194</a:t>
            </a:r>
            <a:r>
              <a:rPr lang="en-US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r>
              <a:rPr lang="ru-RU" sz="28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042988" y="5842000"/>
            <a:ext cx="7345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Podolsk, Russia, September 1</a:t>
            </a:r>
            <a:r>
              <a:rPr lang="ru-RU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GB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2005</a:t>
            </a:r>
            <a:r>
              <a:rPr lang="ru-RU"/>
              <a:t> 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3167063" y="4076700"/>
            <a:ext cx="4068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i="1">
              <a:solidFill>
                <a:schemeClr val="folHlink"/>
              </a:solidFill>
              <a:latin typeface="Arbat" pitchFamily="2" charset="0"/>
            </a:endParaRP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92138" y="282575"/>
            <a:ext cx="2673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FSUE SRI SIA “LUCH”</a:t>
            </a:r>
            <a:r>
              <a:rPr lang="ru-RU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IBRAE RAS</a:t>
            </a:r>
          </a:p>
          <a:p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OKB “Gidropress”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F1A9-B695-4E93-A6C5-5E9B5C3FADFB}" type="slidenum">
              <a:rPr lang="ru-RU"/>
              <a:pPr/>
              <a:t>10</a:t>
            </a:fld>
            <a:endParaRPr lang="ru-RU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457200"/>
          </a:xfrm>
        </p:spPr>
        <p:txBody>
          <a:bodyPr/>
          <a:lstStyle/>
          <a:p>
            <a:r>
              <a:rPr lang="ru-RU" sz="2800" b="1">
                <a:latin typeface="Arial" charset="0"/>
              </a:rPr>
              <a:t>2.3. </a:t>
            </a:r>
            <a:r>
              <a:rPr lang="en-US" sz="2800" b="1">
                <a:latin typeface="Arial" charset="0"/>
              </a:rPr>
              <a:t>Fuel rod simulators</a:t>
            </a:r>
            <a:endParaRPr lang="ru-RU" sz="2800" b="1"/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503238" y="71755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QUENCH-06</a:t>
            </a:r>
            <a:endParaRPr lang="ru-RU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71044" name="Text Box 4"/>
          <p:cNvSpPr txBox="1">
            <a:spLocks noChangeArrowheads="1"/>
          </p:cNvSpPr>
          <p:nvPr/>
        </p:nvSpPr>
        <p:spPr bwMode="auto">
          <a:xfrm>
            <a:off x="2124075" y="71437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  <a:latin typeface="Arial" charset="0"/>
              </a:rPr>
              <a:t>PARAMETER</a:t>
            </a:r>
            <a:endParaRPr lang="ru-RU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287338" y="6092825"/>
            <a:ext cx="3059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Heating rod           Heating fuel rod</a:t>
            </a:r>
            <a:endParaRPr lang="ru-RU" sz="1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71046" name="Picture 6" descr="ТвэлН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8" t="4150" r="13303" b="7312"/>
          <a:stretch>
            <a:fillRect/>
          </a:stretch>
        </p:blipFill>
        <p:spPr bwMode="auto">
          <a:xfrm>
            <a:off x="142875" y="1125538"/>
            <a:ext cx="1905000" cy="48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47" name="Picture 7" descr="Твэ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3" t="2269" r="18217"/>
          <a:stretch>
            <a:fillRect/>
          </a:stretch>
        </p:blipFill>
        <p:spPr bwMode="auto">
          <a:xfrm>
            <a:off x="2051050" y="1125538"/>
            <a:ext cx="1714500" cy="48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48" name="Text Box 8"/>
          <p:cNvSpPr txBox="1">
            <a:spLocks noChangeArrowheads="1"/>
          </p:cNvSpPr>
          <p:nvPr/>
        </p:nvSpPr>
        <p:spPr bwMode="auto">
          <a:xfrm>
            <a:off x="4727575" y="728663"/>
            <a:ext cx="343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technical characteristics</a:t>
            </a:r>
            <a:endParaRPr lang="ru-RU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10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6350" y="1125538"/>
            <a:ext cx="5149850" cy="2808287"/>
          </a:xfrm>
          <a:noFill/>
          <a:ln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Model assembly</a:t>
            </a:r>
            <a:r>
              <a:rPr lang="ru-RU" sz="1600" b="1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chemeClr val="folHlink"/>
                </a:solidFill>
                <a:latin typeface="Arial" charset="0"/>
              </a:rPr>
              <a:t>     </a:t>
            </a:r>
            <a:r>
              <a:rPr lang="en-US" sz="1600" b="1">
                <a:solidFill>
                  <a:schemeClr val="folHlink"/>
                </a:solidFill>
                <a:effectLst/>
                <a:latin typeface="Arial" charset="0"/>
              </a:rPr>
              <a:t>PARAMETER</a:t>
            </a:r>
            <a:r>
              <a:rPr lang="ru-RU" sz="1600" b="1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chemeClr val="folHlink"/>
                </a:solidFill>
                <a:latin typeface="Arial" charset="0"/>
              </a:rPr>
              <a:t>     QUENCH-06</a:t>
            </a:r>
            <a:endParaRPr lang="ru-RU" sz="1600" b="1">
              <a:solidFill>
                <a:schemeClr val="folHlink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rgbClr val="B0ECF6"/>
                </a:solidFill>
                <a:latin typeface="Arial" charset="0"/>
              </a:rPr>
              <a:t>Cladding	</a:t>
            </a:r>
            <a:r>
              <a:rPr lang="ru-RU" sz="1600" b="1">
                <a:latin typeface="Arial" charset="0"/>
              </a:rPr>
              <a:t>	        </a:t>
            </a:r>
            <a:r>
              <a:rPr lang="en-US" sz="1600" b="1">
                <a:latin typeface="Arial" charset="0"/>
              </a:rPr>
              <a:t>Zr1%Nb</a:t>
            </a:r>
            <a:r>
              <a:rPr lang="ru-RU" sz="1600" b="1">
                <a:latin typeface="Arial" charset="0"/>
              </a:rPr>
              <a:t> 	 </a:t>
            </a:r>
            <a:r>
              <a:rPr lang="en-US" sz="1600" b="1">
                <a:latin typeface="Arial" charset="0"/>
              </a:rPr>
              <a:t>Zry-4</a:t>
            </a:r>
            <a:endParaRPr lang="ru-RU" sz="16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b="1">
                <a:latin typeface="Arial" charset="0"/>
              </a:rPr>
              <a:t>- </a:t>
            </a:r>
            <a:r>
              <a:rPr lang="en-US" sz="1600" b="1">
                <a:latin typeface="Arial" charset="0"/>
              </a:rPr>
              <a:t>diameter, mm	</a:t>
            </a:r>
            <a:r>
              <a:rPr lang="ru-RU" sz="1600" b="1">
                <a:latin typeface="Arial" charset="0"/>
              </a:rPr>
              <a:t>        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9.13x0.7</a:t>
            </a:r>
            <a:r>
              <a:rPr lang="ru-RU" sz="1600" b="1">
                <a:latin typeface="Arial" charset="0"/>
              </a:rPr>
              <a:t>         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10.75x0.725</a:t>
            </a:r>
            <a:endParaRPr lang="ru-RU" sz="1600" b="1">
              <a:solidFill>
                <a:srgbClr val="FFFF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b="1">
                <a:latin typeface="Arial" charset="0"/>
              </a:rPr>
              <a:t>- </a:t>
            </a:r>
            <a:r>
              <a:rPr lang="en-US" sz="1600" b="1">
                <a:latin typeface="Arial" charset="0"/>
              </a:rPr>
              <a:t>length, mm	</a:t>
            </a:r>
            <a:r>
              <a:rPr lang="ru-RU" sz="1600" b="1">
                <a:latin typeface="Arial" charset="0"/>
              </a:rPr>
              <a:t>        </a:t>
            </a:r>
            <a:r>
              <a:rPr lang="en-US" sz="1600" b="1">
                <a:latin typeface="Arial" charset="0"/>
              </a:rPr>
              <a:t>3370</a:t>
            </a:r>
            <a:r>
              <a:rPr lang="ru-RU" sz="1600" b="1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	 2480 	</a:t>
            </a:r>
            <a:endParaRPr lang="ru-RU" sz="1600" b="1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rgbClr val="B0ECF6"/>
                </a:solidFill>
                <a:latin typeface="Arial" charset="0"/>
              </a:rPr>
              <a:t>Heater	</a:t>
            </a:r>
            <a:r>
              <a:rPr lang="en-US" sz="1600" b="1">
                <a:latin typeface="Arial" charset="0"/>
              </a:rPr>
              <a:t>	</a:t>
            </a:r>
            <a:r>
              <a:rPr lang="ru-RU" sz="1600" b="1">
                <a:latin typeface="Arial" charset="0"/>
              </a:rPr>
              <a:t>        </a:t>
            </a:r>
            <a:r>
              <a:rPr lang="en-US" sz="1600" b="1">
                <a:latin typeface="Arial" charset="0"/>
              </a:rPr>
              <a:t>W</a:t>
            </a:r>
            <a:r>
              <a:rPr lang="ru-RU" sz="1600" b="1">
                <a:latin typeface="Arial" charset="0"/>
              </a:rPr>
              <a:t>	 </a:t>
            </a:r>
            <a:r>
              <a:rPr lang="en-US" sz="1600" b="1">
                <a:latin typeface="Arial" charset="0"/>
              </a:rPr>
              <a:t>	W</a:t>
            </a:r>
            <a:r>
              <a:rPr lang="ru-RU" sz="16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	</a:t>
            </a:r>
            <a:endParaRPr lang="ru-RU" sz="16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>
                <a:latin typeface="Arial" charset="0"/>
              </a:rPr>
              <a:t> </a:t>
            </a:r>
            <a:r>
              <a:rPr lang="ru-RU" sz="1600" b="1">
                <a:latin typeface="Arial" charset="0"/>
              </a:rPr>
              <a:t>- </a:t>
            </a:r>
            <a:r>
              <a:rPr lang="en-US" sz="1600" b="1">
                <a:latin typeface="Arial" charset="0"/>
              </a:rPr>
              <a:t>length, mm</a:t>
            </a:r>
            <a:r>
              <a:rPr lang="ru-RU" sz="1600" b="1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	</a:t>
            </a:r>
            <a:r>
              <a:rPr lang="ru-RU" sz="1600" b="1">
                <a:latin typeface="Arial" charset="0"/>
              </a:rPr>
              <a:t>       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1275</a:t>
            </a:r>
            <a:r>
              <a:rPr lang="ru-RU" sz="1600" b="1">
                <a:latin typeface="Arial" charset="0"/>
              </a:rPr>
              <a:t>  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	1024 	</a:t>
            </a:r>
            <a:endParaRPr lang="ru-RU" sz="1600" b="1">
              <a:solidFill>
                <a:srgbClr val="FFFF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b="1">
                <a:latin typeface="Arial" charset="0"/>
              </a:rPr>
              <a:t> - </a:t>
            </a:r>
            <a:r>
              <a:rPr lang="en-US" sz="1600" b="1">
                <a:latin typeface="Arial" charset="0"/>
              </a:rPr>
              <a:t>diameter, mm</a:t>
            </a:r>
            <a:r>
              <a:rPr lang="ru-RU" sz="1600" b="1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	</a:t>
            </a:r>
            <a:r>
              <a:rPr lang="ru-RU" sz="1600" b="1">
                <a:latin typeface="Arial" charset="0"/>
              </a:rPr>
              <a:t>        4 </a:t>
            </a:r>
            <a:r>
              <a:rPr lang="en-US" sz="1600" b="1">
                <a:latin typeface="Arial" charset="0"/>
              </a:rPr>
              <a:t>	</a:t>
            </a:r>
            <a:r>
              <a:rPr lang="ru-RU" sz="1600" b="1">
                <a:latin typeface="Arial" charset="0"/>
              </a:rPr>
              <a:t>                6</a:t>
            </a: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rgbClr val="B0ECF6"/>
                </a:solidFill>
                <a:latin typeface="Arial" charset="0"/>
              </a:rPr>
              <a:t>Pellets	</a:t>
            </a:r>
            <a:r>
              <a:rPr lang="en-US" sz="1600" b="1">
                <a:solidFill>
                  <a:schemeClr val="tx2"/>
                </a:solidFill>
                <a:latin typeface="Arial" charset="0"/>
              </a:rPr>
              <a:t>	</a:t>
            </a:r>
            <a:r>
              <a:rPr lang="ru-RU" sz="1600" b="1">
                <a:latin typeface="Arial" charset="0"/>
              </a:rPr>
              <a:t>        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UO</a:t>
            </a:r>
            <a:r>
              <a:rPr lang="en-US" sz="1200" b="1">
                <a:solidFill>
                  <a:srgbClr val="FFFF00"/>
                </a:solidFill>
                <a:latin typeface="Arial" charset="0"/>
              </a:rPr>
              <a:t>2</a:t>
            </a:r>
            <a:r>
              <a:rPr lang="ru-RU" sz="1600" b="1">
                <a:latin typeface="Arial" charset="0"/>
              </a:rPr>
              <a:t> 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	 </a:t>
            </a:r>
            <a:r>
              <a:rPr lang="ru-RU" sz="1600" b="1">
                <a:solidFill>
                  <a:srgbClr val="FFFF00"/>
                </a:solidFill>
                <a:latin typeface="Arial" charset="0"/>
              </a:rPr>
              <a:t>               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ZrO</a:t>
            </a:r>
            <a:r>
              <a:rPr lang="en-US" sz="1200" b="1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 	</a:t>
            </a:r>
            <a:endParaRPr lang="ru-RU" sz="1200" b="1">
              <a:solidFill>
                <a:srgbClr val="FFFF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1600" b="1">
                <a:latin typeface="Arial" charset="0"/>
              </a:rPr>
              <a:t> - </a:t>
            </a:r>
            <a:r>
              <a:rPr lang="en-US" sz="1600" b="1">
                <a:latin typeface="Arial" charset="0"/>
              </a:rPr>
              <a:t>diameter, mm</a:t>
            </a:r>
            <a:r>
              <a:rPr lang="ru-RU" sz="1600" b="1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	</a:t>
            </a:r>
            <a:r>
              <a:rPr lang="ru-RU" sz="1600" b="1">
                <a:latin typeface="Arial" charset="0"/>
              </a:rPr>
              <a:t>        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7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		 9</a:t>
            </a:r>
            <a:r>
              <a:rPr lang="ru-RU" sz="16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B8BD-5333-4B25-B08B-906E4A94C313}" type="slidenum">
              <a:rPr lang="ru-RU"/>
              <a:pPr/>
              <a:t>11</a:t>
            </a:fld>
            <a:endParaRPr lang="ru-RU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latin typeface="Arial" charset="0"/>
              </a:rPr>
              <a:t>2.4. </a:t>
            </a:r>
            <a:r>
              <a:rPr lang="en-US" sz="2400" b="1">
                <a:latin typeface="Arial" charset="0"/>
              </a:rPr>
              <a:t>Arrangement of model assembly temperature measurements</a:t>
            </a:r>
            <a:endParaRPr lang="ru-RU" sz="2400" b="1"/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323850" y="5697538"/>
            <a:ext cx="356235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thermocouples in the assembly 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total, including;</a:t>
            </a: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22 - </a:t>
            </a: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WRe, 18 - NiCr</a:t>
            </a:r>
            <a:endParaRPr lang="ru-RU" sz="1600">
              <a:latin typeface="Arial" charset="0"/>
            </a:endParaRP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1258888" y="8001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QUENCH-06</a:t>
            </a:r>
            <a:endParaRPr lang="ru-RU">
              <a:solidFill>
                <a:schemeClr val="folHlink"/>
              </a:solidFill>
            </a:endParaRPr>
          </a:p>
        </p:txBody>
      </p:sp>
      <p:sp>
        <p:nvSpPr>
          <p:cNvPr id="437257" name="Text Box 9"/>
          <p:cNvSpPr txBox="1">
            <a:spLocks noChangeArrowheads="1"/>
          </p:cNvSpPr>
          <p:nvPr/>
        </p:nvSpPr>
        <p:spPr bwMode="auto">
          <a:xfrm>
            <a:off x="6264275" y="8001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folHlink"/>
                </a:solidFill>
                <a:latin typeface="Arial" charset="0"/>
              </a:rPr>
              <a:t>PARAMETER</a:t>
            </a:r>
            <a:endParaRPr lang="ru-RU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37259" name="Text Box 11"/>
          <p:cNvSpPr txBox="1">
            <a:spLocks noChangeArrowheads="1"/>
          </p:cNvSpPr>
          <p:nvPr/>
        </p:nvSpPr>
        <p:spPr bwMode="auto">
          <a:xfrm>
            <a:off x="4619625" y="5661025"/>
            <a:ext cx="452437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thermocouples in the assembly </a:t>
            </a:r>
          </a:p>
          <a:p>
            <a:pPr>
              <a:lnSpc>
                <a:spcPct val="80000"/>
              </a:lnSpc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total, including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:</a:t>
            </a:r>
          </a:p>
          <a:p>
            <a:pPr>
              <a:lnSpc>
                <a:spcPct val="80000"/>
              </a:lnSpc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28 - </a:t>
            </a: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WRe, 19 - XA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endParaRPr lang="ru-RU" sz="16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pressure control in fuel rods and assembly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24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pressure pick-ups</a:t>
            </a: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37261" name="Picture 13" descr="КИП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22490" r="38011" b="2008"/>
          <a:stretch>
            <a:fillRect/>
          </a:stretch>
        </p:blipFill>
        <p:spPr bwMode="auto">
          <a:xfrm>
            <a:off x="5292725" y="1125538"/>
            <a:ext cx="269240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62" name="Picture 14" descr="Quench06 КИП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t="7925" b="12814"/>
          <a:stretch>
            <a:fillRect/>
          </a:stretch>
        </p:blipFill>
        <p:spPr bwMode="auto">
          <a:xfrm>
            <a:off x="576263" y="1160463"/>
            <a:ext cx="2905125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AECE-F0F4-476A-BF55-2B3DA41F5E01}" type="slidenum">
              <a:rPr lang="ru-RU"/>
              <a:pPr/>
              <a:t>12</a:t>
            </a:fld>
            <a:endParaRPr lang="ru-RU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ru-RU" sz="2400" b="1">
                <a:latin typeface="Arial" charset="0"/>
              </a:rPr>
              <a:t>2.5. </a:t>
            </a:r>
            <a:r>
              <a:rPr lang="en-US" sz="2400" b="1">
                <a:latin typeface="Arial" charset="0"/>
              </a:rPr>
              <a:t>Gas analysis system</a:t>
            </a:r>
            <a:endParaRPr lang="ru-RU" sz="2400" b="1">
              <a:latin typeface="Arial" charset="0"/>
            </a:endParaRPr>
          </a:p>
        </p:txBody>
      </p:sp>
      <p:sp>
        <p:nvSpPr>
          <p:cNvPr id="438283" name="Text Box 11"/>
          <p:cNvSpPr txBox="1">
            <a:spLocks noChangeArrowheads="1"/>
          </p:cNvSpPr>
          <p:nvPr/>
        </p:nvSpPr>
        <p:spPr bwMode="auto">
          <a:xfrm>
            <a:off x="1655763" y="4329113"/>
            <a:ext cx="52578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Monitoring the hydrogen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concentration change</a:t>
            </a: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</a:t>
            </a:r>
            <a:r>
              <a:rPr lang="ru-RU" sz="1600" b="1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gas analyzer	     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АВ-7: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concentration measurement range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0-50%</a:t>
            </a:r>
            <a:r>
              <a:rPr lang="en-US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vol.</a:t>
            </a:r>
            <a:endParaRPr lang="ru-RU" sz="1600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absolute permissible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error limit                                          	     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to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0.5%.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Discrete monitoring</a:t>
            </a:r>
            <a:r>
              <a:rPr lang="ru-RU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</a:t>
            </a: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sampling system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1600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gas chromatograph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ЛХМ-80МД: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sampling interval	      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- 1 - 10 </a:t>
            </a:r>
            <a:r>
              <a:rPr lang="en-US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s,</a:t>
            </a:r>
            <a:endParaRPr lang="ru-RU" sz="1600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sampling tanks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1 - 2 </a:t>
            </a:r>
            <a:r>
              <a:rPr lang="en-US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 ,</a:t>
            </a:r>
            <a:endParaRPr lang="ru-RU" sz="1600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sampling time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         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 </a:t>
            </a:r>
            <a:r>
              <a:rPr lang="ru-RU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0.3</a:t>
            </a:r>
            <a:r>
              <a:rPr lang="en-US" sz="16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s.</a:t>
            </a:r>
            <a:endParaRPr lang="ru-RU" sz="1600">
              <a:solidFill>
                <a:srgbClr val="B0ECF6"/>
              </a:solidFill>
              <a:latin typeface="Arial" charset="0"/>
            </a:endParaRPr>
          </a:p>
        </p:txBody>
      </p:sp>
      <p:pic>
        <p:nvPicPr>
          <p:cNvPr id="438284" name="Picture 12" descr="Газоанализ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9"/>
          <a:stretch>
            <a:fillRect/>
          </a:stretch>
        </p:blipFill>
        <p:spPr bwMode="auto">
          <a:xfrm>
            <a:off x="971550" y="512763"/>
            <a:ext cx="6875463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6811-DFBB-4FF2-B7C8-DBFBDF4C1469}" type="slidenum">
              <a:rPr lang="ru-RU"/>
              <a:pPr/>
              <a:t>13</a:t>
            </a:fld>
            <a:endParaRPr lang="ru-RU"/>
          </a:p>
        </p:txBody>
      </p:sp>
      <p:sp>
        <p:nvSpPr>
          <p:cNvPr id="452610" name="Text Box 1026"/>
          <p:cNvSpPr txBox="1">
            <a:spLocks noChangeArrowheads="1"/>
          </p:cNvSpPr>
          <p:nvPr/>
        </p:nvSpPr>
        <p:spPr bwMode="auto">
          <a:xfrm>
            <a:off x="1763713" y="2312988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452611" name="Text Box 1027"/>
          <p:cNvSpPr txBox="1">
            <a:spLocks noChangeArrowheads="1"/>
          </p:cNvSpPr>
          <p:nvPr/>
        </p:nvSpPr>
        <p:spPr bwMode="auto">
          <a:xfrm>
            <a:off x="1258888" y="1412875"/>
            <a:ext cx="313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452612" name="Text Box 1028"/>
          <p:cNvSpPr txBox="1">
            <a:spLocks noChangeArrowheads="1"/>
          </p:cNvSpPr>
          <p:nvPr/>
        </p:nvSpPr>
        <p:spPr bwMode="auto">
          <a:xfrm>
            <a:off x="1439863" y="981075"/>
            <a:ext cx="482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452613" name="Rectangle 10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52614" name="Text Box 1030"/>
          <p:cNvSpPr txBox="1">
            <a:spLocks noChangeArrowheads="1"/>
          </p:cNvSpPr>
          <p:nvPr/>
        </p:nvSpPr>
        <p:spPr bwMode="auto">
          <a:xfrm>
            <a:off x="2339975" y="3681413"/>
            <a:ext cx="460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452615" name="Text Box 1031"/>
          <p:cNvSpPr txBox="1">
            <a:spLocks noChangeArrowheads="1"/>
          </p:cNvSpPr>
          <p:nvPr/>
        </p:nvSpPr>
        <p:spPr bwMode="auto">
          <a:xfrm>
            <a:off x="2447925" y="3284538"/>
            <a:ext cx="568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Arial" charset="0"/>
            </a:endParaRPr>
          </a:p>
        </p:txBody>
      </p:sp>
      <p:sp>
        <p:nvSpPr>
          <p:cNvPr id="452616" name="Rectangle 103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r>
              <a:rPr lang="ru-RU" sz="2400" b="1">
                <a:latin typeface="Arial" charset="0"/>
              </a:rPr>
              <a:t>2.6. </a:t>
            </a:r>
            <a:r>
              <a:rPr lang="en-US" sz="2400" b="1">
                <a:latin typeface="Arial" charset="0"/>
              </a:rPr>
              <a:t>Test facility</a:t>
            </a:r>
            <a:endParaRPr lang="ru-RU" sz="2400" b="1"/>
          </a:p>
        </p:txBody>
      </p:sp>
      <p:sp>
        <p:nvSpPr>
          <p:cNvPr id="452617" name="Text Box 1033"/>
          <p:cNvSpPr txBox="1">
            <a:spLocks noChangeArrowheads="1"/>
          </p:cNvSpPr>
          <p:nvPr/>
        </p:nvSpPr>
        <p:spPr bwMode="auto">
          <a:xfrm>
            <a:off x="4495800" y="2286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2618" name="Text Box 1034"/>
          <p:cNvSpPr txBox="1">
            <a:spLocks noChangeArrowheads="1"/>
          </p:cNvSpPr>
          <p:nvPr/>
        </p:nvSpPr>
        <p:spPr bwMode="auto">
          <a:xfrm>
            <a:off x="304800" y="1600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2620" name="Text Box 1036"/>
          <p:cNvSpPr txBox="1">
            <a:spLocks noChangeArrowheads="1"/>
          </p:cNvSpPr>
          <p:nvPr/>
        </p:nvSpPr>
        <p:spPr bwMode="auto">
          <a:xfrm>
            <a:off x="3311525" y="441325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Functional diagram</a:t>
            </a:r>
            <a:r>
              <a:rPr lang="en-US" sz="2400">
                <a:latin typeface="Times New Roman" pitchFamily="18" charset="0"/>
              </a:rPr>
              <a:t> </a:t>
            </a:r>
            <a:endParaRPr lang="ru-RU" sz="2400">
              <a:latin typeface="Times New Roman" pitchFamily="18" charset="0"/>
            </a:endParaRPr>
          </a:p>
        </p:txBody>
      </p:sp>
      <p:pic>
        <p:nvPicPr>
          <p:cNvPr id="452623" name="Picture 1039" descr="StendC_КИП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8" b="7315"/>
          <a:stretch>
            <a:fillRect/>
          </a:stretch>
        </p:blipFill>
        <p:spPr bwMode="auto">
          <a:xfrm>
            <a:off x="719138" y="944563"/>
            <a:ext cx="7488237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625" name="Text Box 1041"/>
          <p:cNvSpPr txBox="1">
            <a:spLocks noChangeArrowheads="1"/>
          </p:cNvSpPr>
          <p:nvPr/>
        </p:nvSpPr>
        <p:spPr bwMode="auto">
          <a:xfrm>
            <a:off x="107950" y="5373688"/>
            <a:ext cx="91630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Monitoring the steam path water balance: flow meters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 -</a:t>
            </a:r>
            <a:r>
              <a:rPr lang="ru-RU" sz="16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Р1, ДР, </a:t>
            </a:r>
          </a:p>
          <a:p>
            <a:r>
              <a:rPr lang="en-US" sz="1600" b="1">
                <a:solidFill>
                  <a:srgbClr val="B0ECF6"/>
                </a:solidFill>
                <a:latin typeface="Arial" charset="0"/>
              </a:rPr>
              <a:t>level gauges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 – 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h1, h4, h5.</a:t>
            </a:r>
          </a:p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Monitoring the water balance of the top and bottom flooding system: flow meters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 Р2, Р3,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 P4,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 </a:t>
            </a:r>
          </a:p>
          <a:p>
            <a:r>
              <a:rPr lang="en-US" sz="1600" b="1">
                <a:solidFill>
                  <a:srgbClr val="B0ECF6"/>
                </a:solidFill>
                <a:latin typeface="Arial" charset="0"/>
              </a:rPr>
              <a:t>level gauges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 – </a:t>
            </a:r>
            <a:r>
              <a:rPr lang="en-US" sz="1600" b="1">
                <a:solidFill>
                  <a:srgbClr val="B0ECF6"/>
                </a:solidFill>
                <a:latin typeface="Arial" charset="0"/>
              </a:rPr>
              <a:t>h2, h7.</a:t>
            </a:r>
            <a:endParaRPr lang="ru-RU" sz="1600" b="1">
              <a:solidFill>
                <a:srgbClr val="B0ECF6"/>
              </a:solidFill>
              <a:latin typeface="Arial" charset="0"/>
            </a:endParaRPr>
          </a:p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Monitoring the gas flow rate: flow meters</a:t>
            </a:r>
            <a:r>
              <a:rPr lang="ru-RU" sz="1600" b="1">
                <a:solidFill>
                  <a:srgbClr val="B0ECF6"/>
                </a:solidFill>
                <a:latin typeface="Arial" charset="0"/>
              </a:rPr>
              <a:t> – Р5, Р9.</a:t>
            </a:r>
            <a:endParaRPr lang="en-US" sz="1600" b="1">
              <a:solidFill>
                <a:srgbClr val="B0ECF6"/>
              </a:solidFill>
              <a:latin typeface="Arial" charset="0"/>
            </a:endParaRPr>
          </a:p>
          <a:p>
            <a:endParaRPr lang="ru-RU" sz="1600" b="1">
              <a:solidFill>
                <a:srgbClr val="B0ECF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4932-2AB8-4046-B2CC-E44AC2C2B3CA}" type="slidenum">
              <a:rPr lang="ru-RU"/>
              <a:pPr/>
              <a:t>14</a:t>
            </a:fld>
            <a:endParaRPr lang="ru-RU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00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>
                <a:solidFill>
                  <a:schemeClr val="folHlink"/>
                </a:solidFill>
                <a:latin typeface="Arial" charset="0"/>
              </a:rPr>
              <a:t>3. </a:t>
            </a:r>
            <a:r>
              <a:rPr lang="en-US" sz="3200">
                <a:solidFill>
                  <a:schemeClr val="folHlink"/>
                </a:solidFill>
                <a:latin typeface="Arial" charset="0"/>
              </a:rPr>
              <a:t>Development of the top flooding system</a:t>
            </a:r>
            <a:endParaRPr lang="ru-RU" sz="32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0" y="657225"/>
            <a:ext cx="90011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4.1. </a:t>
            </a:r>
            <a:r>
              <a:rPr lang="en-US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Object of tests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 of top flooding the WWER-1000 19-rod model FA                                      with 18 heating fuel rods</a:t>
            </a: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215900" y="2565400"/>
            <a:ext cx="4067175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medium</a:t>
            </a:r>
            <a:r>
              <a:rPr 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</a:t>
            </a:r>
            <a:r>
              <a:rPr lang="en-US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steam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 of medium</a:t>
            </a:r>
            <a:r>
              <a:rPr 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- 773 К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flow rate of medium</a:t>
            </a:r>
            <a:r>
              <a:rPr 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- 1 г/с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assembly initial 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</a:t>
            </a:r>
            <a:r>
              <a:rPr 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- 773 К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rate of  temperature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rise</a:t>
            </a:r>
            <a:r>
              <a:rPr 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</a:t>
            </a:r>
            <a:r>
              <a:rPr lang="en-US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          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 К/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maximum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     </a:t>
            </a:r>
            <a:r>
              <a:rPr lang="ru-RU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- 1573-1675 К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 flooding system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water flow rate</a:t>
            </a:r>
            <a:r>
              <a:rPr lang="ru-RU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</a:t>
            </a:r>
            <a:r>
              <a:rPr lang="en-US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- 20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g/s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endParaRPr lang="ru-RU" b="1">
              <a:solidFill>
                <a:srgbClr val="0099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1351" name="Text Box 7"/>
          <p:cNvSpPr txBox="1">
            <a:spLocks noChangeArrowheads="1"/>
          </p:cNvSpPr>
          <p:nvPr/>
        </p:nvSpPr>
        <p:spPr bwMode="auto">
          <a:xfrm>
            <a:off x="5219700" y="2060575"/>
            <a:ext cx="309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Sequence diagram of tests</a:t>
            </a:r>
            <a:endParaRPr lang="ru-RU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41353" name="Picture 9" descr="Циклограм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" r="2065" b="9088"/>
          <a:stretch>
            <a:fillRect/>
          </a:stretch>
        </p:blipFill>
        <p:spPr bwMode="auto">
          <a:xfrm>
            <a:off x="4246563" y="2565400"/>
            <a:ext cx="4897437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4" name="Rectangle 10"/>
          <p:cNvSpPr>
            <a:spLocks noChangeArrowheads="1"/>
          </p:cNvSpPr>
          <p:nvPr/>
        </p:nvSpPr>
        <p:spPr bwMode="auto">
          <a:xfrm>
            <a:off x="503238" y="2024063"/>
            <a:ext cx="241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Testing parameters</a:t>
            </a:r>
            <a:endParaRPr lang="ru-RU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D55-5F37-4AC0-89DA-4FB6548FECAD}" type="slidenum">
              <a:rPr lang="ru-RU"/>
              <a:pPr/>
              <a:t>15</a:t>
            </a:fld>
            <a:endParaRPr lang="ru-RU"/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4967288" y="368300"/>
            <a:ext cx="413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Flow diagram of the top and bottom </a:t>
            </a:r>
          </a:p>
          <a:p>
            <a:pPr algn="ctr"/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flooding system</a:t>
            </a:r>
            <a:endParaRPr lang="ru-RU" sz="1600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0" y="368300"/>
            <a:ext cx="410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General view of top flooding system</a:t>
            </a:r>
            <a:endParaRPr lang="ru-RU">
              <a:solidFill>
                <a:srgbClr val="B0ECF6"/>
              </a:solidFill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4440238" y="4184650"/>
            <a:ext cx="241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Main technical data</a:t>
            </a:r>
            <a:endParaRPr lang="ru-RU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4643438" y="4437063"/>
            <a:ext cx="4208462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 flooding:</a:t>
            </a: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buffer vessel capacity	</a:t>
            </a: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en-US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10 </a:t>
            </a:r>
            <a:r>
              <a:rPr lang="en-US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</a:t>
            </a: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back pressure	       </a:t>
            </a: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- </a:t>
            </a:r>
            <a:r>
              <a:rPr lang="en-US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8 </a:t>
            </a:r>
            <a:r>
              <a:rPr lang="en-US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atm (g)</a:t>
            </a: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 of medium</a:t>
            </a: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- </a:t>
            </a:r>
            <a:r>
              <a:rPr lang="en-US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353 К</a:t>
            </a: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number of injectors        </a:t>
            </a: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- 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24</a:t>
            </a:r>
          </a:p>
          <a:p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flooding water flow rate</a:t>
            </a: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- </a:t>
            </a:r>
            <a:r>
              <a:rPr lang="en-US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40 </a:t>
            </a:r>
            <a:r>
              <a:rPr lang="en-US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g/s</a:t>
            </a:r>
            <a:endParaRPr lang="ru-RU" sz="16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Bottom flooding:</a:t>
            </a:r>
            <a:endParaRPr lang="ru-RU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 of medium       </a:t>
            </a: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en-US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353 К</a:t>
            </a: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flooding water flow rate</a:t>
            </a: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</a:t>
            </a: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</a:t>
            </a:r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200 </a:t>
            </a:r>
            <a:r>
              <a:rPr lang="en-US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g/s</a:t>
            </a:r>
            <a:endParaRPr lang="ru-RU" sz="16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1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460807" name="Picture 7" descr="Сборка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9" r="1173"/>
          <a:stretch>
            <a:fillRect/>
          </a:stretch>
        </p:blipFill>
        <p:spPr bwMode="auto">
          <a:xfrm>
            <a:off x="358775" y="944563"/>
            <a:ext cx="2987675" cy="52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8" name="Picture 8" descr="Залив сверху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t="3413" r="45847" b="53214"/>
          <a:stretch>
            <a:fillRect/>
          </a:stretch>
        </p:blipFill>
        <p:spPr bwMode="auto">
          <a:xfrm>
            <a:off x="2159000" y="3681413"/>
            <a:ext cx="2209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9" name="Picture 9" descr="Система В зали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3493" r="65977" b="8871"/>
          <a:stretch>
            <a:fillRect/>
          </a:stretch>
        </p:blipFill>
        <p:spPr bwMode="auto">
          <a:xfrm>
            <a:off x="5400675" y="1196975"/>
            <a:ext cx="263048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5C3B-F40D-4497-94FD-FCECAA43DB6D}" type="slidenum">
              <a:rPr lang="ru-RU"/>
              <a:pPr/>
              <a:t>16</a:t>
            </a:fld>
            <a:endParaRPr lang="ru-RU"/>
          </a:p>
        </p:txBody>
      </p:sp>
      <p:sp>
        <p:nvSpPr>
          <p:cNvPr id="4577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48974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1400">
                <a:latin typeface="Arial" charset="0"/>
              </a:rPr>
              <a:t>       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-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steam flow rate at temperature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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 760 К 		</a:t>
            </a:r>
            <a:r>
              <a:rPr lang="ru-RU" sz="2000" b="1">
                <a:solidFill>
                  <a:srgbClr val="B0ECF6"/>
                </a:solidFill>
                <a:latin typeface="Arial" charset="0"/>
                <a:sym typeface="Symbol" pitchFamily="18" charset="2"/>
              </a:rPr>
              <a:t> </a:t>
            </a:r>
            <a:r>
              <a:rPr lang="ru-RU" sz="2000" b="1">
                <a:solidFill>
                  <a:srgbClr val="B0ECF6"/>
                </a:solidFill>
                <a:latin typeface="Arial" charset="0"/>
              </a:rPr>
              <a:t>1 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g/s;</a:t>
            </a:r>
            <a:r>
              <a:rPr lang="ru-RU" sz="2000" b="1">
                <a:solidFill>
                  <a:srgbClr val="FFFF00"/>
                </a:solidFill>
              </a:rPr>
              <a:t> </a:t>
            </a:r>
            <a:br>
              <a:rPr lang="ru-RU" sz="2000" b="1">
                <a:solidFill>
                  <a:srgbClr val="FFFF00"/>
                </a:solidFill>
              </a:rPr>
            </a:br>
            <a:r>
              <a:rPr lang="ru-RU" sz="2000" b="1">
                <a:solidFill>
                  <a:srgbClr val="FFFF00"/>
                </a:solidFill>
                <a:latin typeface="Arial" charset="0"/>
              </a:rPr>
              <a:t>-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maximum total electric power of model FA           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rgbClr val="B0ECF6"/>
                </a:solidFill>
                <a:latin typeface="Arial" charset="0"/>
                <a:sym typeface="Symbol" pitchFamily="18" charset="2"/>
              </a:rPr>
              <a:t></a:t>
            </a:r>
            <a:r>
              <a:rPr lang="ru-RU" sz="2000" b="1">
                <a:solidFill>
                  <a:srgbClr val="B0ECF6"/>
                </a:solidFill>
                <a:latin typeface="Arial" charset="0"/>
              </a:rPr>
              <a:t> 8 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kW;</a:t>
            </a:r>
            <a:r>
              <a:rPr lang="ru-RU" sz="2000" b="1">
                <a:solidFill>
                  <a:srgbClr val="B0ECF6"/>
                </a:solidFill>
                <a:latin typeface="Arial" charset="0"/>
              </a:rPr>
              <a:t/>
            </a:r>
            <a:br>
              <a:rPr lang="ru-RU" sz="2000" b="1">
                <a:solidFill>
                  <a:srgbClr val="B0ECF6"/>
                </a:solidFill>
                <a:latin typeface="Arial" charset="0"/>
              </a:rPr>
            </a:br>
            <a:r>
              <a:rPr lang="ru-RU" sz="2000" b="1">
                <a:solidFill>
                  <a:srgbClr val="FFFF00"/>
                </a:solidFill>
                <a:latin typeface="Arial" charset="0"/>
              </a:rPr>
              <a:t>-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water flow rate of top flooding system at argon pressure in the buffer vessel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of </a:t>
            </a:r>
            <a:r>
              <a:rPr lang="ru-RU" sz="2000" b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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 8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atm (g)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 			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	</a:t>
            </a:r>
            <a:r>
              <a:rPr lang="ru-RU" sz="2000" b="1">
                <a:solidFill>
                  <a:srgbClr val="B0ECF6"/>
                </a:solidFill>
                <a:latin typeface="Arial" charset="0"/>
                <a:sym typeface="Symbol" pitchFamily="18" charset="2"/>
              </a:rPr>
              <a:t></a:t>
            </a:r>
            <a:r>
              <a:rPr lang="ru-RU" sz="2000" b="1">
                <a:solidFill>
                  <a:srgbClr val="B0ECF6"/>
                </a:solidFill>
                <a:latin typeface="Arial" charset="0"/>
              </a:rPr>
              <a:t> 20 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g/s;</a:t>
            </a:r>
            <a:r>
              <a:rPr lang="ru-RU" sz="2000" b="1">
                <a:solidFill>
                  <a:srgbClr val="FFFF00"/>
                </a:solidFill>
              </a:rPr>
              <a:t> </a:t>
            </a:r>
            <a:r>
              <a:rPr lang="ru-RU" sz="2000" b="1">
                <a:solidFill>
                  <a:srgbClr val="B0ECF6"/>
                </a:solidFill>
                <a:latin typeface="Arial" charset="0"/>
              </a:rPr>
              <a:t/>
            </a:r>
            <a:br>
              <a:rPr lang="ru-RU" sz="2000" b="1">
                <a:solidFill>
                  <a:srgbClr val="B0ECF6"/>
                </a:solidFill>
                <a:latin typeface="Arial" charset="0"/>
              </a:rPr>
            </a:br>
            <a:r>
              <a:rPr lang="ru-RU" sz="2000" b="1">
                <a:solidFill>
                  <a:srgbClr val="FFFF00"/>
                </a:solidFill>
                <a:latin typeface="Arial" charset="0"/>
              </a:rPr>
              <a:t>-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maximum temperature of fuel rod cladding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 	</a:t>
            </a:r>
            <a:r>
              <a:rPr lang="ru-RU" sz="2000" b="1">
                <a:solidFill>
                  <a:srgbClr val="B0ECF6"/>
                </a:solidFill>
                <a:latin typeface="Arial" charset="0"/>
                <a:sym typeface="Symbol" pitchFamily="18" charset="2"/>
              </a:rPr>
              <a:t></a:t>
            </a:r>
            <a:r>
              <a:rPr lang="ru-RU" sz="2000" b="1">
                <a:solidFill>
                  <a:srgbClr val="B0ECF6"/>
                </a:solidFill>
                <a:latin typeface="Arial" charset="0"/>
              </a:rPr>
              <a:t> 1670 К;</a:t>
            </a:r>
            <a:br>
              <a:rPr lang="ru-RU" sz="2000" b="1">
                <a:solidFill>
                  <a:srgbClr val="B0ECF6"/>
                </a:solidFill>
                <a:latin typeface="Arial" charset="0"/>
              </a:rPr>
            </a:br>
            <a:r>
              <a:rPr lang="ru-RU" sz="2000" b="1">
                <a:solidFill>
                  <a:srgbClr val="FFFF00"/>
                </a:solidFill>
                <a:latin typeface="Arial" charset="0"/>
              </a:rPr>
              <a:t>-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zone of FA maximum temperature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latin typeface="Arial" charset="0"/>
              </a:rPr>
              <a:t>    (1550</a:t>
            </a:r>
            <a:r>
              <a:rPr lang="ru-RU" sz="2000" b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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1674 К) 					</a:t>
            </a:r>
            <a:r>
              <a:rPr lang="ru-RU" sz="2000" b="1">
                <a:solidFill>
                  <a:srgbClr val="B0ECF6"/>
                </a:solidFill>
                <a:latin typeface="Arial" charset="0"/>
              </a:rPr>
              <a:t>900</a:t>
            </a:r>
            <a:r>
              <a:rPr lang="ru-RU" sz="2000" b="1">
                <a:solidFill>
                  <a:srgbClr val="B0ECF6"/>
                </a:solidFill>
                <a:latin typeface="Arial" charset="0"/>
                <a:sym typeface="Symbol" pitchFamily="18" charset="2"/>
              </a:rPr>
              <a:t></a:t>
            </a:r>
            <a:r>
              <a:rPr lang="ru-RU" sz="2000" b="1">
                <a:solidFill>
                  <a:srgbClr val="B0ECF6"/>
                </a:solidFill>
                <a:latin typeface="Arial" charset="0"/>
              </a:rPr>
              <a:t>1250 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mm;</a:t>
            </a:r>
            <a:r>
              <a:rPr lang="ru-RU" sz="2000" b="1">
                <a:solidFill>
                  <a:srgbClr val="B0ECF6"/>
                </a:solidFill>
                <a:latin typeface="Arial" charset="0"/>
              </a:rPr>
              <a:t/>
            </a:r>
            <a:br>
              <a:rPr lang="ru-RU" sz="2000" b="1">
                <a:solidFill>
                  <a:srgbClr val="B0ECF6"/>
                </a:solidFill>
                <a:latin typeface="Arial" charset="0"/>
              </a:rPr>
            </a:br>
            <a:r>
              <a:rPr lang="ru-RU" sz="2000" b="1">
                <a:solidFill>
                  <a:srgbClr val="FFFF00"/>
                </a:solidFill>
                <a:latin typeface="Arial" charset="0"/>
              </a:rPr>
              <a:t>-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heat-up rate of the heating fuel rods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latin typeface="Arial" charset="0"/>
              </a:rPr>
              <a:t>   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at the level of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Z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=(900</a:t>
            </a:r>
            <a:r>
              <a:rPr lang="ru-RU" sz="2000" b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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1250)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	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 			</a:t>
            </a:r>
            <a:r>
              <a:rPr lang="ru-RU" sz="2000" b="1">
                <a:solidFill>
                  <a:srgbClr val="B0ECF6"/>
                </a:solidFill>
                <a:latin typeface="Arial" charset="0"/>
                <a:sym typeface="Symbol" pitchFamily="18" charset="2"/>
              </a:rPr>
              <a:t></a:t>
            </a:r>
            <a:r>
              <a:rPr lang="ru-RU" sz="2000" b="1">
                <a:solidFill>
                  <a:srgbClr val="B0ECF6"/>
                </a:solidFill>
                <a:latin typeface="Arial" charset="0"/>
              </a:rPr>
              <a:t> 1 К/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s</a:t>
            </a:r>
            <a:endParaRPr lang="ru-RU" sz="2000" b="1">
              <a:solidFill>
                <a:srgbClr val="B0ECF6"/>
              </a:solidFill>
              <a:latin typeface="Arial" charset="0"/>
            </a:endParaRPr>
          </a:p>
        </p:txBody>
      </p:sp>
      <p:sp>
        <p:nvSpPr>
          <p:cNvPr id="457732" name="Text Box 1028"/>
          <p:cNvSpPr txBox="1">
            <a:spLocks noChangeArrowheads="1"/>
          </p:cNvSpPr>
          <p:nvPr/>
        </p:nvSpPr>
        <p:spPr bwMode="auto">
          <a:xfrm>
            <a:off x="1655763" y="225425"/>
            <a:ext cx="3760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B0ECF6"/>
                </a:solidFill>
                <a:latin typeface="Arial" charset="0"/>
              </a:rPr>
              <a:t>Test parameters realized</a:t>
            </a:r>
            <a:endParaRPr lang="ru-RU" sz="2400" b="1">
              <a:solidFill>
                <a:srgbClr val="B0ECF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17C3-1BF6-463C-A0F8-4FC4A42015C3}" type="slidenum">
              <a:rPr lang="ru-RU"/>
              <a:pPr/>
              <a:t>17</a:t>
            </a:fld>
            <a:endParaRPr lang="ru-RU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15888"/>
            <a:ext cx="8686800" cy="533400"/>
          </a:xfrm>
        </p:spPr>
        <p:txBody>
          <a:bodyPr/>
          <a:lstStyle/>
          <a:p>
            <a:r>
              <a:rPr lang="en-US" sz="2400" b="1">
                <a:latin typeface="Arial" charset="0"/>
              </a:rPr>
              <a:t>Test results</a:t>
            </a:r>
            <a:endParaRPr lang="ru-RU" sz="2400" b="1">
              <a:latin typeface="Arial" charset="0"/>
            </a:endParaRPr>
          </a:p>
        </p:txBody>
      </p:sp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623888" y="6165850"/>
            <a:ext cx="3336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 of fuel rod claddings  </a:t>
            </a:r>
          </a:p>
          <a:p>
            <a:pPr algn="ctr"/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over FA height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1763713" y="558800"/>
            <a:ext cx="505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Change of the main  test parameters</a:t>
            </a:r>
            <a:endParaRPr lang="ru-RU" sz="2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2386" name="Text Box 18"/>
          <p:cNvSpPr txBox="1">
            <a:spLocks noChangeArrowheads="1"/>
          </p:cNvSpPr>
          <p:nvPr/>
        </p:nvSpPr>
        <p:spPr bwMode="auto">
          <a:xfrm>
            <a:off x="5072063" y="6165850"/>
            <a:ext cx="3222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Temperature of fuel rod claddings</a:t>
            </a:r>
            <a:endParaRPr lang="ru-RU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sections</a:t>
            </a:r>
            <a:r>
              <a:rPr lang="ru-RU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Z=1000-1250</a:t>
            </a:r>
            <a:endParaRPr lang="ru-RU" sz="1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42387" name="Picture 19" descr="10-12 ТЭ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r="26604" b="14133"/>
          <a:stretch>
            <a:fillRect/>
          </a:stretch>
        </p:blipFill>
        <p:spPr bwMode="auto">
          <a:xfrm>
            <a:off x="5219700" y="1052513"/>
            <a:ext cx="3243263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88" name="Picture 20" descr="Все ТЭ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5" r="19382" b="5911"/>
          <a:stretch>
            <a:fillRect/>
          </a:stretch>
        </p:blipFill>
        <p:spPr bwMode="auto">
          <a:xfrm>
            <a:off x="503238" y="1016000"/>
            <a:ext cx="3584575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56DF-595C-4352-9235-38FE2FA6C67F}" type="slidenum">
              <a:rPr lang="ru-RU"/>
              <a:pPr/>
              <a:t>18</a:t>
            </a:fld>
            <a:endParaRPr lang="ru-RU"/>
          </a:p>
        </p:txBody>
      </p:sp>
      <p:sp>
        <p:nvSpPr>
          <p:cNvPr id="443403" name="Text Box 11"/>
          <p:cNvSpPr txBox="1">
            <a:spLocks noChangeArrowheads="1"/>
          </p:cNvSpPr>
          <p:nvPr/>
        </p:nvSpPr>
        <p:spPr bwMode="auto">
          <a:xfrm>
            <a:off x="1908175" y="379413"/>
            <a:ext cx="5286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Time history of the model  FA top flooding</a:t>
            </a:r>
            <a:endParaRPr lang="ru-RU" sz="2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3414" name="Text Box 22"/>
          <p:cNvSpPr txBox="1">
            <a:spLocks noChangeArrowheads="1"/>
          </p:cNvSpPr>
          <p:nvPr/>
        </p:nvSpPr>
        <p:spPr bwMode="auto">
          <a:xfrm>
            <a:off x="250825" y="6165850"/>
            <a:ext cx="3868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 flooding time history of  the 2-nd row</a:t>
            </a:r>
            <a:endParaRPr lang="ru-RU" sz="1600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3415" name="Text Box 23"/>
          <p:cNvSpPr txBox="1">
            <a:spLocks noChangeArrowheads="1"/>
          </p:cNvSpPr>
          <p:nvPr/>
        </p:nvSpPr>
        <p:spPr bwMode="auto">
          <a:xfrm>
            <a:off x="5040313" y="6165850"/>
            <a:ext cx="382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 flooding time history of  the 3-rd row</a:t>
            </a:r>
            <a:endParaRPr lang="ru-RU" sz="1600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3419" name="Rectangle 27"/>
          <p:cNvSpPr>
            <a:spLocks noChangeArrowheads="1"/>
          </p:cNvSpPr>
          <p:nvPr/>
        </p:nvSpPr>
        <p:spPr bwMode="auto">
          <a:xfrm>
            <a:off x="287338" y="6416675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first grid cooling time is 24 s)</a:t>
            </a:r>
            <a:endParaRPr lang="ru-RU" sz="1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3420" name="Rectangle 28"/>
          <p:cNvSpPr>
            <a:spLocks noChangeArrowheads="1"/>
          </p:cNvSpPr>
          <p:nvPr/>
        </p:nvSpPr>
        <p:spPr bwMode="auto">
          <a:xfrm>
            <a:off x="5003800" y="6381750"/>
            <a:ext cx="4572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first grid cooling time is 34 s)</a:t>
            </a:r>
            <a:endParaRPr lang="ru-RU" sz="1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endParaRPr lang="ru-RU" sz="1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43423" name="Picture 31" descr="2-й ря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" r="52252" b="45473"/>
          <a:stretch>
            <a:fillRect/>
          </a:stretch>
        </p:blipFill>
        <p:spPr bwMode="auto">
          <a:xfrm>
            <a:off x="358775" y="981075"/>
            <a:ext cx="3814763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24" name="Picture 32" descr="3-й ря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 r="51649" b="45148"/>
          <a:stretch>
            <a:fillRect/>
          </a:stretch>
        </p:blipFill>
        <p:spPr bwMode="auto">
          <a:xfrm>
            <a:off x="5040313" y="981075"/>
            <a:ext cx="3582987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6ED4-CE0D-4334-BD05-6D9F3597368C}" type="slidenum">
              <a:rPr lang="ru-RU"/>
              <a:pPr/>
              <a:t>19</a:t>
            </a:fld>
            <a:endParaRPr lang="ru-RU"/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215900" y="152400"/>
            <a:ext cx="8928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Development of the procedure for the FA post-test preserving and disassembling </a:t>
            </a:r>
            <a:endParaRPr lang="ru-RU" sz="2400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45457" name="Picture 17" descr="T5"/>
          <p:cNvPicPr>
            <a:picLocks noChangeAspect="1" noChangeArrowheads="1"/>
          </p:cNvPicPr>
          <p:nvPr/>
        </p:nvPicPr>
        <p:blipFill>
          <a:blip r:embed="rId2" cstate="print">
            <a:lum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r="10451" b="2524"/>
          <a:stretch>
            <a:fillRect/>
          </a:stretch>
        </p:blipFill>
        <p:spPr bwMode="auto">
          <a:xfrm>
            <a:off x="6804025" y="4221163"/>
            <a:ext cx="21971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5458" name="Picture 18" descr="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5206" r="19214" b="4550"/>
          <a:stretch>
            <a:fillRect/>
          </a:stretch>
        </p:blipFill>
        <p:spPr bwMode="auto">
          <a:xfrm>
            <a:off x="3887788" y="4221163"/>
            <a:ext cx="219551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62" name="Text Box 22"/>
          <p:cNvSpPr txBox="1">
            <a:spLocks noChangeArrowheads="1"/>
          </p:cNvSpPr>
          <p:nvPr/>
        </p:nvSpPr>
        <p:spPr bwMode="auto">
          <a:xfrm>
            <a:off x="1293813" y="1052513"/>
            <a:ext cx="686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Appearance of templets over FA height following preserving, </a:t>
            </a:r>
          </a:p>
          <a:p>
            <a:pPr algn="ctr"/>
            <a:r>
              <a:rPr lang="en-US" b="1">
                <a:latin typeface="Arial" charset="0"/>
              </a:rPr>
              <a:t>disassembling and grinding</a:t>
            </a:r>
            <a:endParaRPr lang="ru-RU" b="1">
              <a:latin typeface="Arial" charset="0"/>
            </a:endParaRPr>
          </a:p>
        </p:txBody>
      </p:sp>
      <p:sp>
        <p:nvSpPr>
          <p:cNvPr id="445466" name="Text Box 26"/>
          <p:cNvSpPr txBox="1">
            <a:spLocks noChangeArrowheads="1"/>
          </p:cNvSpPr>
          <p:nvPr/>
        </p:nvSpPr>
        <p:spPr bwMode="auto">
          <a:xfrm>
            <a:off x="5364163" y="6345238"/>
            <a:ext cx="220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       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Cross section</a:t>
            </a:r>
            <a:endParaRPr lang="ru-RU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45472" name="Text Box 32"/>
          <p:cNvSpPr txBox="1">
            <a:spLocks noChangeArrowheads="1"/>
          </p:cNvSpPr>
          <p:nvPr/>
        </p:nvSpPr>
        <p:spPr bwMode="auto">
          <a:xfrm>
            <a:off x="1584325" y="638175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Arial" charset="0"/>
              </a:rPr>
              <a:t>Scheme</a:t>
            </a:r>
            <a:endParaRPr lang="ru-RU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445476" name="Picture 36" descr="Рис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23622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77" name="Picture 37" descr="Рис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2786063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78" name="Picture 38" descr="Рис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916113"/>
            <a:ext cx="2786062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2B5-2DEE-4CDD-A5A8-03E412DD596E}" type="slidenum">
              <a:rPr lang="ru-RU"/>
              <a:pPr/>
              <a:t>2</a:t>
            </a:fld>
            <a:endParaRPr lang="ru-RU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5175"/>
            <a:ext cx="8915400" cy="55800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>
                <a:latin typeface="Arial" charset="0"/>
              </a:rPr>
              <a:t>Objective:</a:t>
            </a:r>
            <a:endParaRPr lang="en-US" sz="20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     Investigation of behaviour of WWER-1000 fuel assembly simulators, completed with standard structural materials (fuel rod claddings and spacing grids of alloy 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Zr+1%Nb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, fuel pellets of uranium dioxide),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under the simulated conditions of severe accident including the Phase of  low-rate cooling (quench) with top flooding and   high-rate cooling (quench) with simultaneous top and bottom flooding</a:t>
            </a:r>
            <a:r>
              <a:rPr lang="ru-RU" sz="2000" b="1">
                <a:solidFill>
                  <a:srgbClr val="FFFF00"/>
                </a:solidFill>
                <a:latin typeface="Arial" charset="0"/>
              </a:rPr>
              <a:t>.</a:t>
            </a:r>
            <a:endParaRPr lang="en-US" sz="20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000">
              <a:solidFill>
                <a:srgbClr val="B0ECF6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>
                <a:solidFill>
                  <a:srgbClr val="FFFF00"/>
                </a:solidFill>
                <a:effectLst/>
                <a:latin typeface="Arial" charset="0"/>
              </a:rPr>
              <a:t>Implementation</a:t>
            </a:r>
            <a:r>
              <a:rPr lang="ru-RU" sz="2800" b="1">
                <a:effectLst/>
                <a:latin typeface="Arial" charset="0"/>
              </a:rPr>
              <a:t>:</a:t>
            </a:r>
            <a:r>
              <a:rPr lang="en-US" sz="2400" b="1" u="sng">
                <a:solidFill>
                  <a:srgbClr val="B0ECF6"/>
                </a:solidFill>
                <a:latin typeface="Arial" charset="0"/>
              </a:rPr>
              <a:t> </a:t>
            </a:r>
            <a:endParaRPr lang="en-US" sz="2400">
              <a:solidFill>
                <a:srgbClr val="B0ECF6"/>
              </a:solidFill>
              <a:latin typeface="Arial" charset="0"/>
            </a:endParaRPr>
          </a:p>
          <a:p>
            <a:r>
              <a:rPr lang="en-US" sz="2000" b="1">
                <a:solidFill>
                  <a:srgbClr val="FFFF00"/>
                </a:solidFill>
                <a:latin typeface="Arial" charset="0"/>
              </a:rPr>
              <a:t>FSUE SRI SIA “LUCH”</a:t>
            </a:r>
            <a:r>
              <a:rPr lang="en-US" sz="2000">
                <a:solidFill>
                  <a:srgbClr val="B0ECF6"/>
                </a:solidFill>
                <a:latin typeface="Arial" charset="0"/>
              </a:rPr>
              <a:t> – 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assembling the FA simulators and the system of top and bottom flooding, preparing and performing the tests.</a:t>
            </a:r>
            <a:r>
              <a:rPr lang="en-US" sz="2000">
                <a:solidFill>
                  <a:srgbClr val="B0ECF6"/>
                </a:solidFill>
                <a:latin typeface="Arial" charset="0"/>
              </a:rPr>
              <a:t> </a:t>
            </a:r>
          </a:p>
          <a:p>
            <a:r>
              <a:rPr lang="en-US" sz="2000" b="1">
                <a:solidFill>
                  <a:srgbClr val="FFFF00"/>
                </a:solidFill>
                <a:latin typeface="Arial" charset="0"/>
              </a:rPr>
              <a:t>IBRAE RAS</a:t>
            </a:r>
            <a:r>
              <a:rPr lang="en-US" sz="2000">
                <a:solidFill>
                  <a:srgbClr val="B0ECF6"/>
                </a:solidFill>
                <a:latin typeface="Arial" charset="0"/>
              </a:rPr>
              <a:t> – 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calculational analysis of the tests.</a:t>
            </a:r>
          </a:p>
          <a:p>
            <a:r>
              <a:rPr lang="en-US" sz="2000" b="1">
                <a:solidFill>
                  <a:srgbClr val="FFFF00"/>
                </a:solidFill>
                <a:latin typeface="Arial" charset="0"/>
              </a:rPr>
              <a:t>OKB “Gidropress”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B0ECF6"/>
                </a:solidFill>
                <a:latin typeface="Arial" charset="0"/>
              </a:rPr>
              <a:t>– 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choosing and justifying the test scenario, calculational analysis. </a:t>
            </a:r>
            <a:endParaRPr lang="ru-RU" sz="2000" b="1">
              <a:solidFill>
                <a:srgbClr val="B0ECF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F632-C89F-443F-AE80-D06FCC6348D6}" type="slidenum">
              <a:rPr lang="ru-RU"/>
              <a:pPr/>
              <a:t>20</a:t>
            </a:fld>
            <a:endParaRPr lang="ru-RU"/>
          </a:p>
        </p:txBody>
      </p:sp>
      <p:sp>
        <p:nvSpPr>
          <p:cNvPr id="446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  <a:noFill/>
          <a:ln/>
        </p:spPr>
        <p:txBody>
          <a:bodyPr/>
          <a:lstStyle/>
          <a:p>
            <a:r>
              <a:rPr lang="en-US" sz="3200" b="1">
                <a:solidFill>
                  <a:srgbClr val="B0ECF6"/>
                </a:solidFill>
                <a:latin typeface="Arial" charset="0"/>
              </a:rPr>
              <a:t>Conclusions</a:t>
            </a:r>
            <a:endParaRPr lang="ru-RU" sz="3200">
              <a:latin typeface="Arial" charset="0"/>
            </a:endParaRP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115888" y="873125"/>
            <a:ext cx="9028112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 the basis of the calculational analysis of probable scenario of </a:t>
            </a:r>
          </a:p>
          <a:p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WWER-1000 severe accident the scenario of the 1-st test has been</a:t>
            </a:r>
          </a:p>
          <a:p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chosen and justified.</a:t>
            </a: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system of the model fuel assembly top emergency flooding has </a:t>
            </a:r>
          </a:p>
          <a:p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been developed using calculations and experiments under the simulated </a:t>
            </a:r>
          </a:p>
          <a:p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conditions of beyond design basis accident at WWER-1000 RP </a:t>
            </a:r>
          </a:p>
          <a:p>
            <a:r>
              <a:rPr lang="ru-RU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(Т</a:t>
            </a:r>
            <a:r>
              <a:rPr 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clad</a:t>
            </a:r>
            <a:r>
              <a:rPr lang="ru-RU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&lt;167</a:t>
            </a:r>
            <a:r>
              <a:rPr 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ru-RU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К)</a:t>
            </a:r>
            <a:r>
              <a:rPr 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ru-RU" sz="2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endParaRPr lang="ru-RU" sz="20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</a:t>
            </a:r>
            <a:r>
              <a:rPr lang="en-US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effect of spacing grids on the model assembly cooling </a:t>
            </a:r>
          </a:p>
          <a:p>
            <a:r>
              <a:rPr lang="en-US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time history under top flooding has been established.</a:t>
            </a:r>
            <a:r>
              <a:rPr lang="ru-RU" sz="2000" b="1">
                <a:solidFill>
                  <a:srgbClr val="588D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endParaRPr lang="ru-RU" sz="2000" b="1">
              <a:solidFill>
                <a:srgbClr val="588DC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 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procedure for the model FA post-test  preserving and </a:t>
            </a:r>
          </a:p>
          <a:p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disassembling has been developed  for performing the subsequent  </a:t>
            </a:r>
          </a:p>
          <a:p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material study. </a:t>
            </a:r>
            <a:endParaRPr lang="ru-RU" sz="2000" b="1">
              <a:solidFill>
                <a:srgbClr val="433DC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endParaRPr lang="ru-RU" sz="1800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DF04-9941-43C2-B0BD-CA4C346476C3}" type="slidenum">
              <a:rPr lang="ru-RU"/>
              <a:pPr/>
              <a:t>3</a:t>
            </a:fld>
            <a:endParaRPr lang="ru-RU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374063" cy="671512"/>
          </a:xfrm>
        </p:spPr>
        <p:txBody>
          <a:bodyPr/>
          <a:lstStyle/>
          <a:p>
            <a:pPr algn="l"/>
            <a:r>
              <a:rPr lang="ru-RU" sz="3200" i="1">
                <a:solidFill>
                  <a:schemeClr val="folHlink"/>
                </a:solidFill>
                <a:latin typeface="Arial" charset="0"/>
              </a:rPr>
              <a:t>   </a:t>
            </a:r>
            <a:r>
              <a:rPr lang="en-US" sz="3200" i="1">
                <a:solidFill>
                  <a:schemeClr val="folHlink"/>
                </a:solidFill>
                <a:latin typeface="Arial" charset="0"/>
              </a:rPr>
              <a:t>Task 1</a:t>
            </a:r>
            <a:r>
              <a:rPr lang="ru-RU" sz="3200">
                <a:solidFill>
                  <a:schemeClr val="folHlink"/>
                </a:solidFill>
                <a:latin typeface="Arial" charset="0"/>
              </a:rPr>
              <a:t> (</a:t>
            </a:r>
            <a:r>
              <a:rPr lang="en-US" sz="3200">
                <a:solidFill>
                  <a:schemeClr val="folHlink"/>
                </a:solidFill>
                <a:latin typeface="Arial" charset="0"/>
              </a:rPr>
              <a:t> I – IV quarters</a:t>
            </a:r>
            <a:r>
              <a:rPr lang="ru-RU" sz="3200">
                <a:solidFill>
                  <a:schemeClr val="folHlink"/>
                </a:solidFill>
                <a:latin typeface="Arial" charset="0"/>
              </a:rPr>
              <a:t>)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800100"/>
            <a:ext cx="8856662" cy="5868988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2400" b="1">
                <a:latin typeface="Arial" charset="0"/>
              </a:rPr>
              <a:t>     </a:t>
            </a:r>
            <a:r>
              <a:rPr lang="en-US" sz="2400" b="1">
                <a:latin typeface="Arial" charset="0"/>
              </a:rPr>
              <a:t>Preparing  and performing the 1-st test at the test bench PARAMETER under simulated conditions  of severe accident including the Phase of top low-rate flooding the model assembly.</a:t>
            </a:r>
            <a:endParaRPr lang="ru-RU" sz="2400" b="1">
              <a:latin typeface="Arial" charset="0"/>
            </a:endParaRP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611188" y="2565400"/>
            <a:ext cx="575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tasks of the 1-st stage (1 quarter)</a:t>
            </a: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215900" y="2924175"/>
            <a:ext cx="87487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Choosing and justifying the 1-st test scenario</a:t>
            </a:r>
            <a:r>
              <a:rPr lang="ru-RU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Development of the main tasks of the 1-st test.</a:t>
            </a:r>
            <a:endParaRPr lang="ru-RU" sz="2400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Completing the FA simulator and preparing the process systems of the test bench for performing the 1-st test.</a:t>
            </a:r>
            <a:endParaRPr lang="ru-RU" sz="2400" b="1">
              <a:solidFill>
                <a:srgbClr val="B0ECF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DD1B-38F7-47C1-B80C-56EC7DE043D9}" type="slidenum">
              <a:rPr lang="ru-RU"/>
              <a:pPr/>
              <a:t>4</a:t>
            </a:fld>
            <a:endParaRPr lang="ru-RU"/>
          </a:p>
        </p:txBody>
      </p:sp>
      <p:sp>
        <p:nvSpPr>
          <p:cNvPr id="45465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76263" y="0"/>
            <a:ext cx="8229600" cy="94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>
                <a:solidFill>
                  <a:srgbClr val="FFCC66"/>
                </a:solidFill>
                <a:latin typeface="Arial" charset="0"/>
              </a:rPr>
              <a:t/>
            </a:r>
            <a:br>
              <a:rPr lang="ru-RU" sz="3200">
                <a:solidFill>
                  <a:srgbClr val="FFCC66"/>
                </a:solidFill>
                <a:latin typeface="Arial" charset="0"/>
              </a:rPr>
            </a:br>
            <a:r>
              <a:rPr lang="ru-RU" sz="3200">
                <a:solidFill>
                  <a:srgbClr val="FFCC66"/>
                </a:solidFill>
                <a:latin typeface="Arial" charset="0"/>
              </a:rPr>
              <a:t>1. </a:t>
            </a:r>
            <a:r>
              <a:rPr lang="en-US" sz="3200">
                <a:solidFill>
                  <a:srgbClr val="FFCC66"/>
                </a:solidFill>
                <a:latin typeface="Arial" charset="0"/>
              </a:rPr>
              <a:t>Justification of the test scenario</a:t>
            </a:r>
            <a:r>
              <a:rPr lang="en-US" sz="3600" b="1">
                <a:latin typeface="Arial" charset="0"/>
              </a:rPr>
              <a:t/>
            </a:r>
            <a:br>
              <a:rPr lang="en-US" sz="3600" b="1">
                <a:latin typeface="Arial" charset="0"/>
              </a:rPr>
            </a:br>
            <a:r>
              <a:rPr lang="en-US" sz="3600" b="1">
                <a:latin typeface="Arial" charset="0"/>
              </a:rPr>
              <a:t> </a:t>
            </a:r>
            <a:r>
              <a:rPr lang="ru-RU" sz="2400" b="1">
                <a:latin typeface="Arial" charset="0"/>
              </a:rPr>
              <a:t>1.1.</a:t>
            </a:r>
            <a:r>
              <a:rPr lang="ru-RU" sz="3600" b="1"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WWER-1000</a:t>
            </a:r>
            <a:r>
              <a:rPr lang="ru-RU" sz="3600" b="1"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ECCS </a:t>
            </a:r>
            <a:endParaRPr lang="ru-RU" sz="2400" b="1">
              <a:latin typeface="Arial" charset="0"/>
            </a:endParaRPr>
          </a:p>
        </p:txBody>
      </p:sp>
      <p:sp>
        <p:nvSpPr>
          <p:cNvPr id="454659" name="Text Box 2051"/>
          <p:cNvSpPr txBox="1">
            <a:spLocks noChangeArrowheads="1"/>
          </p:cNvSpPr>
          <p:nvPr/>
        </p:nvSpPr>
        <p:spPr bwMode="auto">
          <a:xfrm>
            <a:off x="3352800" y="2590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4660" name="Rectangle 2052"/>
          <p:cNvSpPr>
            <a:spLocks noChangeArrowheads="1"/>
          </p:cNvSpPr>
          <p:nvPr/>
        </p:nvSpPr>
        <p:spPr bwMode="auto">
          <a:xfrm>
            <a:off x="0" y="147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54661" name="Rectangle 205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54662" name="Text Box 2054"/>
          <p:cNvSpPr txBox="1">
            <a:spLocks noChangeArrowheads="1"/>
          </p:cNvSpPr>
          <p:nvPr/>
        </p:nvSpPr>
        <p:spPr bwMode="auto">
          <a:xfrm>
            <a:off x="4608513" y="5516563"/>
            <a:ext cx="46799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600">
                <a:latin typeface="Arial" charset="0"/>
              </a:rPr>
              <a:t> 1, 2 </a:t>
            </a:r>
            <a:r>
              <a:rPr lang="en-US" sz="1600">
                <a:latin typeface="Arial" charset="0"/>
              </a:rPr>
              <a:t>– ECCS high- and low pressure hydroaccumulators</a:t>
            </a:r>
          </a:p>
          <a:p>
            <a:r>
              <a:rPr lang="ru-RU" sz="16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3 – reactor</a:t>
            </a:r>
            <a:endParaRPr lang="en-US">
              <a:latin typeface="Arial" charset="0"/>
            </a:endParaRPr>
          </a:p>
        </p:txBody>
      </p:sp>
      <p:sp>
        <p:nvSpPr>
          <p:cNvPr id="454663" name="Rectangle 2055"/>
          <p:cNvSpPr>
            <a:spLocks noChangeArrowheads="1"/>
          </p:cNvSpPr>
          <p:nvPr/>
        </p:nvSpPr>
        <p:spPr bwMode="auto">
          <a:xfrm>
            <a:off x="4643438" y="1087438"/>
            <a:ext cx="44132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latin typeface="Arial" charset="0"/>
              </a:rPr>
              <a:t>Scheme of implementation of </a:t>
            </a:r>
          </a:p>
          <a:p>
            <a:pPr>
              <a:lnSpc>
                <a:spcPct val="80000"/>
              </a:lnSpc>
            </a:pPr>
            <a:r>
              <a:rPr lang="en-US" b="1">
                <a:latin typeface="Arial" charset="0"/>
              </a:rPr>
              <a:t>simultaneous top and bottom flooding </a:t>
            </a:r>
          </a:p>
          <a:p>
            <a:pPr>
              <a:lnSpc>
                <a:spcPct val="80000"/>
              </a:lnSpc>
            </a:pPr>
            <a:r>
              <a:rPr lang="en-US" b="1">
                <a:latin typeface="Arial" charset="0"/>
              </a:rPr>
              <a:t>the core</a:t>
            </a:r>
            <a:endParaRPr lang="en-US" b="1"/>
          </a:p>
        </p:txBody>
      </p:sp>
      <p:pic>
        <p:nvPicPr>
          <p:cNvPr id="454664" name="Picture 2056" descr="WW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1" b="52269"/>
          <a:stretch>
            <a:fillRect/>
          </a:stretch>
        </p:blipFill>
        <p:spPr bwMode="auto">
          <a:xfrm>
            <a:off x="5148263" y="1881188"/>
            <a:ext cx="3357562" cy="35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665" name="Picture 2057" descr="WW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54" b="43289"/>
          <a:stretch>
            <a:fillRect/>
          </a:stretch>
        </p:blipFill>
        <p:spPr bwMode="auto">
          <a:xfrm>
            <a:off x="287338" y="1881188"/>
            <a:ext cx="3708400" cy="35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4667" name="Rectangle 2059"/>
          <p:cNvSpPr>
            <a:spLocks noChangeArrowheads="1"/>
          </p:cNvSpPr>
          <p:nvPr/>
        </p:nvSpPr>
        <p:spPr bwMode="auto">
          <a:xfrm>
            <a:off x="431800" y="1209675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WWER-1000 (outline)</a:t>
            </a:r>
            <a:endParaRPr lang="ru-RU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38A5-8BE6-439B-AAC4-C7A35CA97D18}" type="slidenum">
              <a:rPr lang="ru-RU"/>
              <a:pPr/>
              <a:t>5</a:t>
            </a:fld>
            <a:endParaRPr lang="ru-RU"/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3352800" y="2590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0" y="147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72752" name="Rectangle 16"/>
          <p:cNvSpPr>
            <a:spLocks noChangeArrowheads="1"/>
          </p:cNvSpPr>
          <p:nvPr/>
        </p:nvSpPr>
        <p:spPr bwMode="auto">
          <a:xfrm>
            <a:off x="0" y="0"/>
            <a:ext cx="883920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</a:t>
            </a: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1.2.</a:t>
            </a:r>
            <a:r>
              <a:rPr lang="ru-RU" sz="2400" b="1">
                <a:solidFill>
                  <a:srgbClr val="B0EC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Probable scenario of accident at WWER-1000</a:t>
            </a:r>
            <a:endParaRPr 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coolant piping break with simultaneous ECCS failure</a:t>
            </a: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Restoring one ECCS channel at the stage of  severe accident at  Tclad&gt;2250 K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core water flooding from top and bottom with total flow rate of  200 kg/s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7275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519488"/>
            <a:ext cx="42481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275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19488"/>
            <a:ext cx="424815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59" name="Rectangle 23"/>
          <p:cNvSpPr>
            <a:spLocks noChangeArrowheads="1"/>
          </p:cNvSpPr>
          <p:nvPr/>
        </p:nvSpPr>
        <p:spPr bwMode="auto">
          <a:xfrm>
            <a:off x="215900" y="6200775"/>
            <a:ext cx="42973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>
                <a:solidFill>
                  <a:srgbClr val="FFFF00"/>
                </a:solidFill>
                <a:latin typeface="Arial" charset="0"/>
              </a:rPr>
              <a:t>Flooding in 1950 second from accident onset</a:t>
            </a:r>
            <a:r>
              <a:rPr lang="ru-RU"/>
              <a:t> </a:t>
            </a:r>
          </a:p>
        </p:txBody>
      </p:sp>
      <p:sp>
        <p:nvSpPr>
          <p:cNvPr id="372760" name="Rectangle 24"/>
          <p:cNvSpPr>
            <a:spLocks noChangeArrowheads="1"/>
          </p:cNvSpPr>
          <p:nvPr/>
        </p:nvSpPr>
        <p:spPr bwMode="auto">
          <a:xfrm>
            <a:off x="4679950" y="6211888"/>
            <a:ext cx="4225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>
                <a:solidFill>
                  <a:srgbClr val="FFFF00"/>
                </a:solidFill>
                <a:latin typeface="Arial" charset="0"/>
              </a:rPr>
              <a:t>Flooding in 1990 second from accident onset</a:t>
            </a:r>
            <a:endParaRPr lang="ru-RU" sz="1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2761" name="Rectangle 25"/>
          <p:cNvSpPr>
            <a:spLocks noChangeArrowheads="1"/>
          </p:cNvSpPr>
          <p:nvPr/>
        </p:nvSpPr>
        <p:spPr bwMode="auto">
          <a:xfrm>
            <a:off x="250825" y="2852738"/>
            <a:ext cx="86772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solidFill>
                  <a:srgbClr val="E8F9FC"/>
                </a:solidFill>
                <a:latin typeface="Arial" charset="0"/>
              </a:rPr>
              <a:t>Temperature of fuel rod claddings over the core height in the most-powered radial region</a:t>
            </a:r>
            <a:endParaRPr lang="ru-RU" b="1">
              <a:solidFill>
                <a:srgbClr val="E8F9FC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F091-DDB0-475A-9E30-978715F120B8}" type="slidenum">
              <a:rPr lang="ru-RU"/>
              <a:pPr/>
              <a:t>6</a:t>
            </a:fld>
            <a:endParaRPr lang="ru-RU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44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latin typeface="Arial" charset="0"/>
              </a:rPr>
              <a:t>1.3. </a:t>
            </a:r>
            <a:r>
              <a:rPr lang="en-US" sz="2400" b="1">
                <a:latin typeface="Arial" charset="0"/>
              </a:rPr>
              <a:t>Main conclusions of the calculational analysis of severe accident scenario</a:t>
            </a:r>
            <a:r>
              <a:rPr lang="en-US" sz="4000"/>
              <a:t> </a:t>
            </a:r>
            <a:endParaRPr lang="ru-RU" sz="400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48712" cy="43926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chemeClr val="folHlink"/>
                </a:solidFill>
                <a:latin typeface="Arial" charset="0"/>
              </a:rPr>
              <a:t>Design of WWER-1000 emergency cooling system provides for simultaneous top and bottom flooding the overheated core</a:t>
            </a:r>
            <a:endParaRPr lang="en-US" sz="2400" b="1">
              <a:latin typeface="Arial" charset="0"/>
            </a:endParaRPr>
          </a:p>
          <a:p>
            <a:pPr lvl="1"/>
            <a:r>
              <a:rPr lang="en-US" sz="2400" b="1">
                <a:solidFill>
                  <a:srgbClr val="FFFF00"/>
                </a:solidFill>
                <a:latin typeface="Arial" charset="0"/>
              </a:rPr>
              <a:t>Overheating stage:</a:t>
            </a:r>
          </a:p>
          <a:p>
            <a:pPr lvl="2"/>
            <a:r>
              <a:rPr lang="en-US" sz="2000" b="1">
                <a:latin typeface="Arial" charset="0"/>
              </a:rPr>
              <a:t>rate of cladding heating – 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1…2 K/s</a:t>
            </a:r>
            <a:r>
              <a:rPr lang="ru-RU" sz="2000" b="1">
                <a:latin typeface="Arial" charset="0"/>
              </a:rPr>
              <a:t>;</a:t>
            </a:r>
            <a:endParaRPr lang="en-US" sz="2000" b="1">
              <a:latin typeface="Arial" charset="0"/>
            </a:endParaRPr>
          </a:p>
          <a:p>
            <a:pPr lvl="2"/>
            <a:r>
              <a:rPr lang="en-US" sz="2000" b="1">
                <a:latin typeface="Arial" charset="0"/>
              </a:rPr>
              <a:t>steam flow rate – 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0.2 g/s per a fuel rod (4 g/s for 19 rods FA);</a:t>
            </a:r>
            <a:endParaRPr lang="en-US" sz="2000" b="1">
              <a:latin typeface="Arial" charset="0"/>
            </a:endParaRPr>
          </a:p>
          <a:p>
            <a:pPr lvl="1"/>
            <a:r>
              <a:rPr lang="en-US" sz="2400" b="1">
                <a:solidFill>
                  <a:srgbClr val="FFFF00"/>
                </a:solidFill>
                <a:latin typeface="Arial" charset="0"/>
              </a:rPr>
              <a:t>Flooding stage:</a:t>
            </a:r>
          </a:p>
          <a:p>
            <a:pPr lvl="2">
              <a:lnSpc>
                <a:spcPct val="120000"/>
              </a:lnSpc>
            </a:pPr>
            <a:r>
              <a:rPr lang="en-US" sz="2000" b="1">
                <a:latin typeface="Arial" charset="0"/>
              </a:rPr>
              <a:t>top flooding – to 2 g/s per a fuel rod (40 g/s for 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19 rods FA);</a:t>
            </a:r>
            <a:endParaRPr lang="ru-RU" sz="2000" b="1">
              <a:latin typeface="Arial" charset="0"/>
            </a:endParaRPr>
          </a:p>
          <a:p>
            <a:pPr lvl="2">
              <a:lnSpc>
                <a:spcPct val="120000"/>
              </a:lnSpc>
            </a:pPr>
            <a:r>
              <a:rPr lang="en-US" sz="2000" b="1">
                <a:latin typeface="Arial" charset="0"/>
              </a:rPr>
              <a:t>bottom flooding</a:t>
            </a:r>
            <a:r>
              <a:rPr lang="ru-RU" sz="2000" b="1">
                <a:latin typeface="Arial" charset="0"/>
              </a:rPr>
              <a:t> – </a:t>
            </a:r>
            <a:r>
              <a:rPr lang="en-US" sz="2000" b="1">
                <a:latin typeface="Arial" charset="0"/>
              </a:rPr>
              <a:t>to 5 g/s per a fuel rod (100 g/s for </a:t>
            </a:r>
            <a:r>
              <a:rPr lang="en-US" sz="2000" b="1">
                <a:solidFill>
                  <a:srgbClr val="B0ECF6"/>
                </a:solidFill>
                <a:latin typeface="Arial" charset="0"/>
              </a:rPr>
              <a:t>19 rods FA).</a:t>
            </a:r>
            <a:endParaRPr lang="ru-RU" sz="2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86DE-C932-447A-B7B5-74902F91D1C7}" type="slidenum">
              <a:rPr lang="ru-RU"/>
              <a:pPr/>
              <a:t>7</a:t>
            </a:fld>
            <a:endParaRPr lang="ru-RU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20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3200">
                <a:solidFill>
                  <a:schemeClr val="folHlink"/>
                </a:solidFill>
                <a:latin typeface="Arial" charset="0"/>
              </a:rPr>
            </a:br>
            <a:r>
              <a:rPr lang="ru-RU" sz="3200">
                <a:solidFill>
                  <a:schemeClr val="folHlink"/>
                </a:solidFill>
                <a:latin typeface="Arial" charset="0"/>
              </a:rPr>
              <a:t> 2. </a:t>
            </a:r>
            <a:r>
              <a:rPr lang="en-US" sz="3200">
                <a:solidFill>
                  <a:schemeClr val="folHlink"/>
                </a:solidFill>
                <a:latin typeface="Arial" charset="0"/>
              </a:rPr>
              <a:t>Main tasks of the 1-st test</a:t>
            </a:r>
            <a:r>
              <a:rPr lang="ru-RU" sz="4000"/>
              <a:t> </a:t>
            </a:r>
            <a:br>
              <a:rPr lang="ru-RU" sz="4000"/>
            </a:br>
            <a:endParaRPr lang="ru-RU" sz="24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97320" name="Text Box 8"/>
          <p:cNvSpPr txBox="1">
            <a:spLocks noChangeArrowheads="1"/>
          </p:cNvSpPr>
          <p:nvPr/>
        </p:nvSpPr>
        <p:spPr bwMode="auto">
          <a:xfrm>
            <a:off x="250825" y="1160463"/>
            <a:ext cx="8497888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ru-RU" sz="2400" b="1">
                <a:latin typeface="Arial" charset="0"/>
              </a:rPr>
              <a:t>  </a:t>
            </a:r>
            <a:r>
              <a:rPr lang="en-US" sz="2400" b="1">
                <a:latin typeface="Arial" charset="0"/>
              </a:rPr>
              <a:t>Development of the scenario of the 1-st test considering the results of the test QUENCH-06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ru-RU" sz="2400" b="1">
                <a:latin typeface="Arial" charset="0"/>
              </a:rPr>
              <a:t>  </a:t>
            </a:r>
            <a:r>
              <a:rPr lang="en-US" sz="2400" b="1">
                <a:latin typeface="Arial" charset="0"/>
              </a:rPr>
              <a:t>Experimental development of the model fuel assembly top flooding system</a:t>
            </a:r>
            <a:endParaRPr lang="ru-RU" sz="2400" b="1">
              <a:latin typeface="Arial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Study of behaviour and state of WWER-1000 model fuel assembly under simulated conditions of severe accident including the  Phase of low-rate (quench) top flooding the model assembly</a:t>
            </a:r>
            <a:endParaRPr lang="ru-RU" sz="2400" b="1">
              <a:latin typeface="Arial" charset="0"/>
            </a:endParaRPr>
          </a:p>
          <a:p>
            <a:endParaRPr lang="ru-RU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1165-866D-40FD-84C4-A0ADF428D940}" type="slidenum">
              <a:rPr lang="ru-RU"/>
              <a:pPr/>
              <a:t>8</a:t>
            </a:fld>
            <a:endParaRPr lang="ru-RU"/>
          </a:p>
        </p:txBody>
      </p:sp>
      <p:sp>
        <p:nvSpPr>
          <p:cNvPr id="468994" name="Text Box 2"/>
          <p:cNvSpPr txBox="1">
            <a:spLocks noChangeArrowheads="1"/>
          </p:cNvSpPr>
          <p:nvPr/>
        </p:nvSpPr>
        <p:spPr bwMode="auto">
          <a:xfrm>
            <a:off x="107950" y="1268413"/>
            <a:ext cx="8877300" cy="4643437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folHlink"/>
                </a:solidFill>
                <a:latin typeface="Arial" charset="0"/>
              </a:rPr>
              <a:t>Model assembly</a:t>
            </a:r>
            <a:r>
              <a:rPr lang="ru-RU" sz="2000">
                <a:latin typeface="Arial" charset="0"/>
              </a:rPr>
              <a:t>	</a:t>
            </a:r>
            <a:r>
              <a:rPr lang="en-US" sz="2000">
                <a:latin typeface="Arial" charset="0"/>
              </a:rPr>
              <a:t>         </a:t>
            </a:r>
            <a:r>
              <a:rPr lang="en-US" sz="2000" b="1">
                <a:solidFill>
                  <a:schemeClr val="folHlink"/>
                </a:solidFill>
                <a:latin typeface="Arial" charset="0"/>
              </a:rPr>
              <a:t>WWER-1000 (PARAMETER)</a:t>
            </a:r>
            <a:r>
              <a:rPr lang="ru-RU" sz="2000">
                <a:latin typeface="Arial" charset="0"/>
              </a:rPr>
              <a:t>      </a:t>
            </a:r>
            <a:r>
              <a:rPr lang="en-US" sz="2000" b="1">
                <a:solidFill>
                  <a:schemeClr val="folHlink"/>
                </a:solidFill>
                <a:latin typeface="Arial" charset="0"/>
              </a:rPr>
              <a:t>QUENCH-06</a:t>
            </a:r>
          </a:p>
          <a:p>
            <a:endParaRPr lang="ru-RU">
              <a:solidFill>
                <a:srgbClr val="B0ECF6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B0ECF6"/>
                </a:solidFill>
                <a:latin typeface="Arial" charset="0"/>
              </a:rPr>
              <a:t>Coolant</a:t>
            </a:r>
            <a:r>
              <a:rPr lang="ru-RU">
                <a:latin typeface="Arial" charset="0"/>
              </a:rPr>
              <a:t>				  </a:t>
            </a:r>
            <a:r>
              <a:rPr lang="en-US">
                <a:latin typeface="Arial" charset="0"/>
              </a:rPr>
              <a:t>steam/argon</a:t>
            </a:r>
            <a:r>
              <a:rPr lang="ru-RU">
                <a:latin typeface="Arial" charset="0"/>
              </a:rPr>
              <a:t>			</a:t>
            </a:r>
            <a:r>
              <a:rPr lang="en-US">
                <a:latin typeface="Arial" charset="0"/>
              </a:rPr>
              <a:t>steam/argon</a:t>
            </a:r>
            <a:endParaRPr lang="ru-RU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B0ECF6"/>
                </a:solidFill>
                <a:latin typeface="Arial" charset="0"/>
              </a:rPr>
              <a:t>Flow rate of coolant, g/s</a:t>
            </a:r>
            <a:r>
              <a:rPr lang="ru-RU">
                <a:latin typeface="Arial" charset="0"/>
              </a:rPr>
              <a:t>		  3/3				3/3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B0ECF6"/>
                </a:solidFill>
                <a:latin typeface="Arial" charset="0"/>
              </a:rPr>
              <a:t>Temperature of </a:t>
            </a:r>
            <a:r>
              <a:rPr lang="en-US">
                <a:solidFill>
                  <a:srgbClr val="B0ECF6"/>
                </a:solidFill>
              </a:rPr>
              <a:t>coolant</a:t>
            </a:r>
            <a:r>
              <a:rPr lang="en-US">
                <a:solidFill>
                  <a:srgbClr val="B0ECF6"/>
                </a:solidFill>
                <a:latin typeface="Arial" charset="0"/>
              </a:rPr>
              <a:t>,</a:t>
            </a:r>
            <a:r>
              <a:rPr lang="ru-RU">
                <a:solidFill>
                  <a:srgbClr val="B0ECF6"/>
                </a:solidFill>
                <a:latin typeface="Arial" charset="0"/>
              </a:rPr>
              <a:t> К</a:t>
            </a:r>
            <a:r>
              <a:rPr lang="ru-RU">
                <a:latin typeface="Arial" charset="0"/>
              </a:rPr>
              <a:t>		  773 				873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B0ECF6"/>
                </a:solidFill>
                <a:latin typeface="Arial" charset="0"/>
              </a:rPr>
              <a:t>Rate of cladding heating,</a:t>
            </a:r>
            <a:r>
              <a:rPr lang="ru-RU">
                <a:solidFill>
                  <a:srgbClr val="B0ECF6"/>
                </a:solidFill>
                <a:latin typeface="Arial" charset="0"/>
              </a:rPr>
              <a:t> К/</a:t>
            </a:r>
            <a:r>
              <a:rPr lang="en-US">
                <a:solidFill>
                  <a:srgbClr val="B0ECF6"/>
                </a:solidFill>
                <a:latin typeface="Arial" charset="0"/>
              </a:rPr>
              <a:t>s</a:t>
            </a:r>
            <a:r>
              <a:rPr lang="ru-RU">
                <a:latin typeface="Arial" charset="0"/>
              </a:rPr>
              <a:t>	  0.5				0.3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B0ECF6"/>
                </a:solidFill>
                <a:latin typeface="Arial" charset="0"/>
              </a:rPr>
              <a:t>Temperature of claddings 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B0ECF6"/>
                </a:solidFill>
                <a:latin typeface="Arial" charset="0"/>
              </a:rPr>
              <a:t>at the pre-oxidation  stage,</a:t>
            </a:r>
            <a:r>
              <a:rPr lang="ru-RU">
                <a:solidFill>
                  <a:srgbClr val="B0ECF6"/>
                </a:solidFill>
                <a:latin typeface="Arial" charset="0"/>
              </a:rPr>
              <a:t> К</a:t>
            </a:r>
            <a:r>
              <a:rPr lang="ru-RU">
                <a:latin typeface="Arial" charset="0"/>
              </a:rPr>
              <a:t>	  1473				1473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B0ECF6"/>
                </a:solidFill>
                <a:latin typeface="Arial" charset="0"/>
              </a:rPr>
              <a:t>Time of pre-oxidation, s</a:t>
            </a:r>
            <a:r>
              <a:rPr lang="ru-RU">
                <a:solidFill>
                  <a:srgbClr val="B0ECF6"/>
                </a:solidFill>
                <a:latin typeface="Arial" charset="0"/>
              </a:rPr>
              <a:t>с</a:t>
            </a:r>
            <a:r>
              <a:rPr lang="ru-RU">
                <a:latin typeface="Arial" charset="0"/>
              </a:rPr>
              <a:t>		  3000				4000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B0ECF6"/>
                </a:solidFill>
                <a:latin typeface="Arial" charset="0"/>
              </a:rPr>
              <a:t>Maximum cladding temperature,</a:t>
            </a:r>
            <a:r>
              <a:rPr lang="ru-RU">
                <a:solidFill>
                  <a:srgbClr val="B0ECF6"/>
                </a:solidFill>
                <a:latin typeface="Arial" charset="0"/>
              </a:rPr>
              <a:t> К</a:t>
            </a:r>
            <a:r>
              <a:rPr lang="ru-RU">
                <a:latin typeface="Arial" charset="0"/>
              </a:rPr>
              <a:t>	  2273				1973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B0ECF6"/>
                </a:solidFill>
                <a:latin typeface="Arial" charset="0"/>
              </a:rPr>
              <a:t>Mode of quenching    </a:t>
            </a:r>
            <a:r>
              <a:rPr lang="ru-RU">
                <a:latin typeface="Arial" charset="0"/>
              </a:rPr>
              <a:t>		  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top flooding</a:t>
            </a:r>
            <a:r>
              <a:rPr lang="ru-RU">
                <a:solidFill>
                  <a:srgbClr val="FFFF00"/>
                </a:solidFill>
                <a:latin typeface="Arial" charset="0"/>
              </a:rPr>
              <a:t>		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           bottom flooding</a:t>
            </a:r>
            <a:endParaRPr lang="ru-RU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B0ECF6"/>
                </a:solidFill>
                <a:latin typeface="Arial" charset="0"/>
              </a:rPr>
              <a:t>Coolant at quench stage</a:t>
            </a:r>
            <a:r>
              <a:rPr lang="ru-RU">
                <a:latin typeface="Arial" charset="0"/>
              </a:rPr>
              <a:t>		  </a:t>
            </a:r>
            <a:r>
              <a:rPr lang="en-US">
                <a:latin typeface="Arial" charset="0"/>
              </a:rPr>
              <a:t>water</a:t>
            </a:r>
            <a:r>
              <a:rPr lang="ru-RU">
                <a:latin typeface="Arial" charset="0"/>
              </a:rPr>
              <a:t>				 </a:t>
            </a:r>
            <a:r>
              <a:rPr lang="en-US">
                <a:latin typeface="Arial" charset="0"/>
              </a:rPr>
              <a:t>water</a:t>
            </a:r>
            <a:endParaRPr lang="ru-RU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B0ECF6"/>
                </a:solidFill>
                <a:latin typeface="Arial" charset="0"/>
              </a:rPr>
              <a:t>Flow rate of </a:t>
            </a:r>
            <a:r>
              <a:rPr lang="en-US">
                <a:solidFill>
                  <a:srgbClr val="B0ECF6"/>
                </a:solidFill>
              </a:rPr>
              <a:t>water</a:t>
            </a:r>
            <a:r>
              <a:rPr lang="en-US">
                <a:solidFill>
                  <a:srgbClr val="B0ECF6"/>
                </a:solidFill>
                <a:latin typeface="Arial" charset="0"/>
              </a:rPr>
              <a:t>, g/s</a:t>
            </a:r>
            <a:r>
              <a:rPr lang="ru-RU">
                <a:latin typeface="Arial" charset="0"/>
              </a:rPr>
              <a:t>		  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to</a:t>
            </a:r>
            <a:r>
              <a:rPr lang="ru-RU">
                <a:latin typeface="Arial" charset="0"/>
              </a:rPr>
              <a:t> </a:t>
            </a:r>
            <a:r>
              <a:rPr lang="ru-RU">
                <a:solidFill>
                  <a:srgbClr val="FFFF00"/>
                </a:solidFill>
                <a:latin typeface="Arial" charset="0"/>
              </a:rPr>
              <a:t>20 (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from top</a:t>
            </a:r>
            <a:r>
              <a:rPr lang="ru-RU">
                <a:solidFill>
                  <a:srgbClr val="FFFF00"/>
                </a:solidFill>
                <a:latin typeface="Arial" charset="0"/>
              </a:rPr>
              <a:t>)		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         </a:t>
            </a:r>
            <a:r>
              <a:rPr lang="ru-RU">
                <a:solidFill>
                  <a:srgbClr val="FFFF00"/>
                </a:solidFill>
                <a:latin typeface="Arial" charset="0"/>
              </a:rPr>
              <a:t>40 (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from bottom</a:t>
            </a:r>
            <a:r>
              <a:rPr lang="ru-RU">
                <a:solidFill>
                  <a:srgbClr val="FFFF00"/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B0ECF6"/>
                </a:solidFill>
                <a:latin typeface="Arial" charset="0"/>
              </a:rPr>
              <a:t>Temperature of </a:t>
            </a:r>
            <a:r>
              <a:rPr lang="en-US">
                <a:solidFill>
                  <a:srgbClr val="B0ECF6"/>
                </a:solidFill>
              </a:rPr>
              <a:t>water</a:t>
            </a:r>
            <a:r>
              <a:rPr lang="en-US">
                <a:solidFill>
                  <a:srgbClr val="B0ECF6"/>
                </a:solidFill>
                <a:latin typeface="Arial" charset="0"/>
              </a:rPr>
              <a:t>,</a:t>
            </a:r>
            <a:r>
              <a:rPr lang="ru-RU">
                <a:solidFill>
                  <a:srgbClr val="B0ECF6"/>
                </a:solidFill>
                <a:latin typeface="Arial" charset="0"/>
              </a:rPr>
              <a:t> К</a:t>
            </a:r>
            <a:r>
              <a:rPr lang="ru-RU">
                <a:latin typeface="Arial" charset="0"/>
              </a:rPr>
              <a:t>		  323</a:t>
            </a: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179388" y="225425"/>
            <a:ext cx="8748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" charset="0"/>
              </a:rPr>
              <a:t>2.1. </a:t>
            </a:r>
            <a:r>
              <a:rPr lang="en-US" sz="2400" b="1">
                <a:latin typeface="Arial" charset="0"/>
              </a:rPr>
              <a:t>Proposed parameters for the 1-st test</a:t>
            </a:r>
            <a:endParaRPr lang="ru-RU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8D0B-A8CD-41C6-8F44-0A07DD0F41CB}" type="slidenum">
              <a:rPr lang="ru-RU"/>
              <a:pPr/>
              <a:t>9</a:t>
            </a:fld>
            <a:endParaRPr lang="ru-RU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88913"/>
            <a:ext cx="8470900" cy="971550"/>
          </a:xfrm>
        </p:spPr>
        <p:txBody>
          <a:bodyPr/>
          <a:lstStyle/>
          <a:p>
            <a:r>
              <a:rPr lang="ru-RU" sz="2800" b="1">
                <a:latin typeface="Arial" charset="0"/>
              </a:rPr>
              <a:t>2.2. </a:t>
            </a:r>
            <a:r>
              <a:rPr lang="en-US" sz="2800" b="1">
                <a:latin typeface="Arial" charset="0"/>
              </a:rPr>
              <a:t>Test assembly</a:t>
            </a:r>
            <a:r>
              <a:rPr lang="ru-RU" sz="4000" b="1">
                <a:latin typeface="Arial" charset="0"/>
              </a:rPr>
              <a:t/>
            </a:r>
            <a:br>
              <a:rPr lang="ru-RU" sz="4000" b="1">
                <a:latin typeface="Arial" charset="0"/>
              </a:rPr>
            </a:br>
            <a:r>
              <a:rPr lang="ru-RU" sz="2400" b="1">
                <a:solidFill>
                  <a:srgbClr val="FFFF00"/>
                </a:solidFill>
                <a:latin typeface="Arial" charset="0"/>
              </a:rPr>
              <a:t>(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analog of model assembly in the test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QUENCH-06</a:t>
            </a:r>
            <a:r>
              <a:rPr lang="ru-RU" sz="2400" b="1">
                <a:solidFill>
                  <a:srgbClr val="FFFF00"/>
                </a:solidFill>
                <a:latin typeface="Arial" charset="0"/>
              </a:rPr>
              <a:t>)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20825"/>
            <a:ext cx="8482012" cy="5076825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solidFill>
                  <a:schemeClr val="folHlink"/>
                </a:solidFill>
                <a:latin typeface="Arial" charset="0"/>
              </a:rPr>
              <a:t>Bundle</a:t>
            </a:r>
            <a:r>
              <a:rPr lang="ru-RU" sz="2000" b="1">
                <a:latin typeface="Arial" charset="0"/>
              </a:rPr>
              <a:t>		</a:t>
            </a:r>
            <a:r>
              <a:rPr lang="en-US" sz="2000" b="1">
                <a:latin typeface="Arial" charset="0"/>
              </a:rPr>
              <a:t>             </a:t>
            </a:r>
            <a:r>
              <a:rPr lang="ru-RU" sz="2000" b="1">
                <a:latin typeface="Arial" charset="0"/>
              </a:rPr>
              <a:t>			</a:t>
            </a:r>
            <a:r>
              <a:rPr lang="en-US" sz="2000" b="1">
                <a:solidFill>
                  <a:schemeClr val="folHlink"/>
                </a:solidFill>
                <a:latin typeface="Arial" charset="0"/>
              </a:rPr>
              <a:t>PARAMETER</a:t>
            </a:r>
            <a:r>
              <a:rPr lang="ru-RU" sz="2000" b="1">
                <a:latin typeface="Arial" charset="0"/>
              </a:rPr>
              <a:t>    </a:t>
            </a:r>
            <a:r>
              <a:rPr lang="en-US" sz="2000" b="1">
                <a:solidFill>
                  <a:schemeClr val="folHlink"/>
                </a:solidFill>
                <a:latin typeface="Arial" charset="0"/>
              </a:rPr>
              <a:t>QUENCH-06 </a:t>
            </a:r>
            <a:r>
              <a:rPr lang="en-US" sz="2000" b="1">
                <a:latin typeface="Arial" charset="0"/>
              </a:rPr>
              <a:t>	</a:t>
            </a:r>
            <a:endParaRPr lang="ru-RU" sz="2000" b="1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>
                <a:latin typeface="Arial" charset="0"/>
              </a:rPr>
              <a:t>number of fuel rods</a:t>
            </a:r>
            <a:r>
              <a:rPr lang="ru-RU" sz="1800" b="1">
                <a:latin typeface="Arial" charset="0"/>
              </a:rPr>
              <a:t>			 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19</a:t>
            </a:r>
            <a:r>
              <a:rPr lang="ru-RU" sz="1800" b="1">
                <a:latin typeface="Arial" charset="0"/>
              </a:rPr>
              <a:t> 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		 21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latin typeface="Arial" charset="0"/>
              </a:rPr>
              <a:t> - </a:t>
            </a:r>
            <a:r>
              <a:rPr lang="en-US" sz="1800" b="1">
                <a:latin typeface="Arial" charset="0"/>
              </a:rPr>
              <a:t>heated              </a:t>
            </a:r>
            <a:r>
              <a:rPr lang="ru-RU" sz="1800" b="1">
                <a:latin typeface="Arial" charset="0"/>
              </a:rPr>
              <a:t>			 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18</a:t>
            </a:r>
            <a:r>
              <a:rPr lang="ru-RU" sz="1800" b="1">
                <a:latin typeface="Arial" charset="0"/>
              </a:rPr>
              <a:t> 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		 20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latin typeface="Arial" charset="0"/>
              </a:rPr>
              <a:t> - </a:t>
            </a:r>
            <a:r>
              <a:rPr lang="en-US" sz="1800" b="1">
                <a:latin typeface="Arial" charset="0"/>
              </a:rPr>
              <a:t>passive</a:t>
            </a:r>
            <a:r>
              <a:rPr lang="ru-RU" sz="1800" b="1">
                <a:latin typeface="Arial" charset="0"/>
              </a:rPr>
              <a:t>				 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1		 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>
                <a:solidFill>
                  <a:schemeClr val="folHlink"/>
                </a:solidFill>
                <a:latin typeface="Arial" charset="0"/>
              </a:rPr>
              <a:t>Grid type</a:t>
            </a:r>
            <a:r>
              <a:rPr lang="ru-RU" sz="1800" b="1">
                <a:latin typeface="Arial" charset="0"/>
              </a:rPr>
              <a:t>				 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triangle</a:t>
            </a:r>
            <a:r>
              <a:rPr lang="ru-RU" sz="1800" b="1">
                <a:latin typeface="Arial" charset="0"/>
              </a:rPr>
              <a:t>      </a:t>
            </a:r>
            <a:r>
              <a:rPr lang="en-US" sz="1800" b="1">
                <a:latin typeface="Arial" charset="0"/>
              </a:rPr>
              <a:t>          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square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	</a:t>
            </a:r>
            <a:endParaRPr lang="ru-RU" sz="1800" b="1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>
                <a:latin typeface="Arial" charset="0"/>
              </a:rPr>
              <a:t>Grid  pitch, mm         </a:t>
            </a:r>
            <a:r>
              <a:rPr lang="ru-RU" sz="1800" b="1">
                <a:latin typeface="Arial" charset="0"/>
              </a:rPr>
              <a:t>			 </a:t>
            </a:r>
            <a:r>
              <a:rPr lang="ru-RU" sz="1800" b="1">
                <a:solidFill>
                  <a:srgbClr val="FFFF00"/>
                </a:solidFill>
                <a:latin typeface="Arial" charset="0"/>
              </a:rPr>
              <a:t>12.75</a:t>
            </a:r>
            <a:r>
              <a:rPr lang="ru-RU" sz="1800" b="1">
                <a:latin typeface="Arial" charset="0"/>
              </a:rPr>
              <a:t> 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	               </a:t>
            </a:r>
            <a:r>
              <a:rPr lang="ru-RU" sz="1800" b="1">
                <a:solidFill>
                  <a:srgbClr val="FFFF00"/>
                </a:solidFill>
                <a:latin typeface="Arial" charset="0"/>
              </a:rPr>
              <a:t>14.3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 	</a:t>
            </a:r>
            <a:endParaRPr lang="ru-RU" sz="1800" b="1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>
                <a:solidFill>
                  <a:schemeClr val="folHlink"/>
                </a:solidFill>
                <a:latin typeface="Arial" charset="0"/>
              </a:rPr>
              <a:t>Spacing grid                     	</a:t>
            </a:r>
            <a:r>
              <a:rPr lang="en-US" sz="1800" b="1">
                <a:latin typeface="Arial" charset="0"/>
              </a:rPr>
              <a:t>		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Zr1%Nb</a:t>
            </a:r>
            <a:r>
              <a:rPr lang="en-US" sz="1800" b="1">
                <a:latin typeface="Arial" charset="0"/>
              </a:rPr>
              <a:t> </a:t>
            </a:r>
            <a:r>
              <a:rPr lang="ru-RU" sz="1800" b="1">
                <a:latin typeface="Arial" charset="0"/>
              </a:rPr>
              <a:t>             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Zry/Inconel	</a:t>
            </a:r>
            <a:endParaRPr lang="ru-RU" sz="1800" b="1">
              <a:solidFill>
                <a:srgbClr val="B0ECF6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latin typeface="Arial" charset="0"/>
              </a:rPr>
              <a:t> - </a:t>
            </a:r>
            <a:r>
              <a:rPr lang="en-US" sz="1800" b="1">
                <a:latin typeface="Arial" charset="0"/>
              </a:rPr>
              <a:t>height, mm				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20</a:t>
            </a: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	 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             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42/38 	</a:t>
            </a:r>
            <a:endParaRPr lang="ru-RU" sz="1800" b="1">
              <a:solidFill>
                <a:srgbClr val="B0ECF6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latin typeface="Arial" charset="0"/>
              </a:rPr>
              <a:t> - </a:t>
            </a:r>
            <a:r>
              <a:rPr lang="en-US" sz="1800" b="1">
                <a:latin typeface="Arial" charset="0"/>
              </a:rPr>
              <a:t>spacing, mm				 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255</a:t>
            </a: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		 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500</a:t>
            </a:r>
            <a:endParaRPr lang="ru-RU" sz="1800" b="1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>
                <a:solidFill>
                  <a:schemeClr val="folHlink"/>
                </a:solidFill>
                <a:latin typeface="Arial" charset="0"/>
              </a:rPr>
              <a:t>Shroud            </a:t>
            </a:r>
            <a:r>
              <a:rPr lang="en-US" sz="1800" b="1">
                <a:latin typeface="Arial" charset="0"/>
              </a:rPr>
              <a:t>				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 Zr1%Nb</a:t>
            </a: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	</a:t>
            </a: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Zry	</a:t>
            </a:r>
            <a:endParaRPr lang="ru-RU" sz="1800" b="1">
              <a:solidFill>
                <a:srgbClr val="B0ECF6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latin typeface="Arial" charset="0"/>
              </a:rPr>
              <a:t> - </a:t>
            </a:r>
            <a:r>
              <a:rPr lang="en-US" sz="1800" b="1">
                <a:latin typeface="Arial" charset="0"/>
              </a:rPr>
              <a:t>shape 				 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hexahedron</a:t>
            </a:r>
            <a:r>
              <a:rPr lang="en-US" sz="1800" b="1">
                <a:latin typeface="Arial" charset="0"/>
              </a:rPr>
              <a:t> </a:t>
            </a:r>
            <a:r>
              <a:rPr lang="ru-RU" sz="1800" b="1">
                <a:latin typeface="Arial" charset="0"/>
              </a:rPr>
              <a:t> </a:t>
            </a:r>
            <a:r>
              <a:rPr lang="en-US" sz="1800" b="1">
                <a:latin typeface="Arial" charset="0"/>
              </a:rPr>
              <a:t>     </a:t>
            </a:r>
            <a:r>
              <a:rPr lang="ru-RU" sz="1800" b="1">
                <a:latin typeface="Arial" charset="0"/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cylinder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	</a:t>
            </a:r>
            <a:endParaRPr lang="ru-RU" sz="1800" b="1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latin typeface="Arial" charset="0"/>
              </a:rPr>
              <a:t> - </a:t>
            </a:r>
            <a:r>
              <a:rPr lang="en-US" sz="1800" b="1">
                <a:latin typeface="Arial" charset="0"/>
              </a:rPr>
              <a:t>height, mm</a:t>
            </a:r>
            <a:r>
              <a:rPr lang="ru-RU" sz="1800" b="1">
                <a:latin typeface="Arial" charset="0"/>
              </a:rPr>
              <a:t>				 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1550</a:t>
            </a:r>
            <a:r>
              <a:rPr lang="ru-RU" sz="1800" b="1">
                <a:latin typeface="Arial" charset="0"/>
              </a:rPr>
              <a:t> 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	               1600 	</a:t>
            </a:r>
            <a:r>
              <a:rPr lang="ru-RU" sz="1800" b="1">
                <a:latin typeface="Arial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>
                <a:solidFill>
                  <a:schemeClr val="folHlink"/>
                </a:solidFill>
                <a:latin typeface="Arial" charset="0"/>
              </a:rPr>
              <a:t>Thermal insulation</a:t>
            </a:r>
            <a:r>
              <a:rPr lang="ru-RU" sz="1800" b="1">
                <a:latin typeface="Arial" charset="0"/>
              </a:rPr>
              <a:t>			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ZrO</a:t>
            </a:r>
            <a:r>
              <a:rPr lang="en-US" sz="1400" b="1">
                <a:solidFill>
                  <a:srgbClr val="B0ECF6"/>
                </a:solidFill>
                <a:latin typeface="Arial" charset="0"/>
              </a:rPr>
              <a:t>2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 ZYFB-3	 ZrO</a:t>
            </a:r>
            <a:r>
              <a:rPr lang="en-US" sz="1400" b="1">
                <a:solidFill>
                  <a:srgbClr val="B0ECF6"/>
                </a:solidFill>
                <a:latin typeface="Arial" charset="0"/>
              </a:rPr>
              <a:t>2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 ZYFB-3</a:t>
            </a:r>
            <a:endParaRPr lang="ru-RU" sz="1800" b="1">
              <a:solidFill>
                <a:srgbClr val="B0ECF6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latin typeface="Arial" charset="0"/>
              </a:rPr>
              <a:t> - </a:t>
            </a:r>
            <a:r>
              <a:rPr lang="en-US" sz="1800" b="1">
                <a:latin typeface="Arial" charset="0"/>
              </a:rPr>
              <a:t>thickness, mm				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25</a:t>
            </a: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	 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             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36.77 	</a:t>
            </a:r>
            <a:endParaRPr lang="ru-RU" sz="1800" b="1">
              <a:solidFill>
                <a:srgbClr val="B0ECF6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>
                <a:latin typeface="Arial" charset="0"/>
              </a:rPr>
              <a:t> - </a:t>
            </a:r>
            <a:r>
              <a:rPr lang="en-US" sz="1800" b="1">
                <a:latin typeface="Arial" charset="0"/>
              </a:rPr>
              <a:t>height, mm				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1550</a:t>
            </a:r>
            <a:r>
              <a:rPr lang="en-US" sz="1800" b="1">
                <a:latin typeface="Arial" charset="0"/>
              </a:rPr>
              <a:t>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	 </a:t>
            </a:r>
            <a:r>
              <a:rPr lang="ru-RU" sz="1800" b="1">
                <a:solidFill>
                  <a:srgbClr val="B0ECF6"/>
                </a:solidFill>
                <a:latin typeface="Arial" charset="0"/>
              </a:rPr>
              <a:t>              </a:t>
            </a:r>
            <a:r>
              <a:rPr lang="en-US" sz="1800" b="1">
                <a:solidFill>
                  <a:srgbClr val="B0ECF6"/>
                </a:solidFill>
                <a:latin typeface="Arial" charset="0"/>
              </a:rPr>
              <a:t>1324 	</a:t>
            </a:r>
            <a:endParaRPr lang="ru-RU" sz="1800" b="1">
              <a:solidFill>
                <a:srgbClr val="B0ECF6"/>
              </a:solidFill>
              <a:latin typeface="Arial" charset="0"/>
            </a:endParaRPr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2543175" y="1135063"/>
            <a:ext cx="3792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Main technical characteristics</a:t>
            </a: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FFFF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1000</Words>
  <Application>Microsoft Office PowerPoint</Application>
  <PresentationFormat>Bildschirmpräsentation (4:3)</PresentationFormat>
  <Paragraphs>209</Paragraphs>
  <Slides>20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Times New Roman</vt:lpstr>
      <vt:lpstr>Tahoma</vt:lpstr>
      <vt:lpstr>Arial</vt:lpstr>
      <vt:lpstr>Wingdings</vt:lpstr>
      <vt:lpstr>Arbat</vt:lpstr>
      <vt:lpstr>Symbol</vt:lpstr>
      <vt:lpstr>Текстура</vt:lpstr>
      <vt:lpstr>PowerPoint-Präsentation</vt:lpstr>
      <vt:lpstr>PowerPoint-Präsentation</vt:lpstr>
      <vt:lpstr>   Task 1 ( I – IV quarters)</vt:lpstr>
      <vt:lpstr> 1. Justification of the test scenario  1.1. WWER-1000 ECCS </vt:lpstr>
      <vt:lpstr>PowerPoint-Präsentation</vt:lpstr>
      <vt:lpstr>1.3. Main conclusions of the calculational analysis of severe accident scenario </vt:lpstr>
      <vt:lpstr>  2. Main tasks of the 1-st test  </vt:lpstr>
      <vt:lpstr>PowerPoint-Präsentation</vt:lpstr>
      <vt:lpstr>2.2. Test assembly (analog of model assembly in the test QUENCH-06)</vt:lpstr>
      <vt:lpstr>2.3. Fuel rod simulators</vt:lpstr>
      <vt:lpstr>2.4. Arrangement of model assembly temperature measurements</vt:lpstr>
      <vt:lpstr>2.5. Gas analysis system</vt:lpstr>
      <vt:lpstr>2.6. Test facility</vt:lpstr>
      <vt:lpstr>3. Development of the top flooding system</vt:lpstr>
      <vt:lpstr>PowerPoint-Präsentation</vt:lpstr>
      <vt:lpstr>PowerPoint-Präsentation</vt:lpstr>
      <vt:lpstr>Test results</vt:lpstr>
      <vt:lpstr>PowerPoint-Präsentation</vt:lpstr>
      <vt:lpstr>PowerPoint-Präsentation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419</cp:revision>
  <cp:lastPrinted>2005-07-14T06:02:59Z</cp:lastPrinted>
  <dcterms:created xsi:type="dcterms:W3CDTF">2002-08-21T11:50:12Z</dcterms:created>
  <dcterms:modified xsi:type="dcterms:W3CDTF">2012-10-09T10:21:06Z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Project status</vt:lpwstr>
  </property>
</Properties>
</file>