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0" r:id="rId2"/>
  </p:sldMasterIdLst>
  <p:notesMasterIdLst>
    <p:notesMasterId r:id="rId24"/>
  </p:notesMasterIdLst>
  <p:handoutMasterIdLst>
    <p:handoutMasterId r:id="rId25"/>
  </p:handoutMasterIdLst>
  <p:sldIdLst>
    <p:sldId id="258" r:id="rId3"/>
    <p:sldId id="361" r:id="rId4"/>
    <p:sldId id="362" r:id="rId5"/>
    <p:sldId id="281" r:id="rId6"/>
    <p:sldId id="363" r:id="rId7"/>
    <p:sldId id="364" r:id="rId8"/>
    <p:sldId id="367" r:id="rId9"/>
    <p:sldId id="366" r:id="rId10"/>
    <p:sldId id="368" r:id="rId11"/>
    <p:sldId id="360" r:id="rId12"/>
    <p:sldId id="340" r:id="rId13"/>
    <p:sldId id="339" r:id="rId14"/>
    <p:sldId id="325" r:id="rId15"/>
    <p:sldId id="305" r:id="rId16"/>
    <p:sldId id="369" r:id="rId17"/>
    <p:sldId id="371" r:id="rId18"/>
    <p:sldId id="370" r:id="rId19"/>
    <p:sldId id="372" r:id="rId20"/>
    <p:sldId id="375" r:id="rId21"/>
    <p:sldId id="376" r:id="rId22"/>
    <p:sldId id="373" r:id="rId23"/>
  </p:sldIdLst>
  <p:sldSz cx="9144000" cy="6858000" type="screen4x3"/>
  <p:notesSz cx="6797675" cy="9926638"/>
  <p:defaultTextStyle>
    <a:defPPr>
      <a:defRPr lang="fr-FR"/>
    </a:defPPr>
    <a:lvl1pPr algn="l" rtl="0" fontAlgn="base">
      <a:spcBef>
        <a:spcPct val="20000"/>
      </a:spcBef>
      <a:spcAft>
        <a:spcPct val="0"/>
      </a:spcAft>
      <a:defRPr sz="1400" b="1" kern="1200">
        <a:solidFill>
          <a:srgbClr val="E52E81"/>
        </a:solidFill>
        <a:latin typeface="Arial" charset="0"/>
        <a:ea typeface="+mn-ea"/>
        <a:cs typeface="+mn-cs"/>
      </a:defRPr>
    </a:lvl1pPr>
    <a:lvl2pPr marL="457200" algn="l" rtl="0" fontAlgn="base">
      <a:spcBef>
        <a:spcPct val="20000"/>
      </a:spcBef>
      <a:spcAft>
        <a:spcPct val="0"/>
      </a:spcAft>
      <a:defRPr sz="1400" b="1" kern="1200">
        <a:solidFill>
          <a:srgbClr val="E52E81"/>
        </a:solidFill>
        <a:latin typeface="Arial" charset="0"/>
        <a:ea typeface="+mn-ea"/>
        <a:cs typeface="+mn-cs"/>
      </a:defRPr>
    </a:lvl2pPr>
    <a:lvl3pPr marL="914400" algn="l" rtl="0" fontAlgn="base">
      <a:spcBef>
        <a:spcPct val="20000"/>
      </a:spcBef>
      <a:spcAft>
        <a:spcPct val="0"/>
      </a:spcAft>
      <a:defRPr sz="1400" b="1" kern="1200">
        <a:solidFill>
          <a:srgbClr val="E52E81"/>
        </a:solidFill>
        <a:latin typeface="Arial" charset="0"/>
        <a:ea typeface="+mn-ea"/>
        <a:cs typeface="+mn-cs"/>
      </a:defRPr>
    </a:lvl3pPr>
    <a:lvl4pPr marL="1371600" algn="l" rtl="0" fontAlgn="base">
      <a:spcBef>
        <a:spcPct val="20000"/>
      </a:spcBef>
      <a:spcAft>
        <a:spcPct val="0"/>
      </a:spcAft>
      <a:defRPr sz="1400" b="1" kern="1200">
        <a:solidFill>
          <a:srgbClr val="E52E81"/>
        </a:solidFill>
        <a:latin typeface="Arial" charset="0"/>
        <a:ea typeface="+mn-ea"/>
        <a:cs typeface="+mn-cs"/>
      </a:defRPr>
    </a:lvl4pPr>
    <a:lvl5pPr marL="1828800" algn="l" rtl="0" fontAlgn="base">
      <a:spcBef>
        <a:spcPct val="20000"/>
      </a:spcBef>
      <a:spcAft>
        <a:spcPct val="0"/>
      </a:spcAft>
      <a:defRPr sz="1400" b="1" kern="1200">
        <a:solidFill>
          <a:srgbClr val="E52E81"/>
        </a:solidFill>
        <a:latin typeface="Arial" charset="0"/>
        <a:ea typeface="+mn-ea"/>
        <a:cs typeface="+mn-cs"/>
      </a:defRPr>
    </a:lvl5pPr>
    <a:lvl6pPr marL="2286000" algn="l" defTabSz="914400" rtl="0" eaLnBrk="1" latinLnBrk="0" hangingPunct="1">
      <a:defRPr sz="1400" b="1" kern="1200">
        <a:solidFill>
          <a:srgbClr val="E52E81"/>
        </a:solidFill>
        <a:latin typeface="Arial" charset="0"/>
        <a:ea typeface="+mn-ea"/>
        <a:cs typeface="+mn-cs"/>
      </a:defRPr>
    </a:lvl6pPr>
    <a:lvl7pPr marL="2743200" algn="l" defTabSz="914400" rtl="0" eaLnBrk="1" latinLnBrk="0" hangingPunct="1">
      <a:defRPr sz="1400" b="1" kern="1200">
        <a:solidFill>
          <a:srgbClr val="E52E81"/>
        </a:solidFill>
        <a:latin typeface="Arial" charset="0"/>
        <a:ea typeface="+mn-ea"/>
        <a:cs typeface="+mn-cs"/>
      </a:defRPr>
    </a:lvl7pPr>
    <a:lvl8pPr marL="3200400" algn="l" defTabSz="914400" rtl="0" eaLnBrk="1" latinLnBrk="0" hangingPunct="1">
      <a:defRPr sz="1400" b="1" kern="1200">
        <a:solidFill>
          <a:srgbClr val="E52E81"/>
        </a:solidFill>
        <a:latin typeface="Arial" charset="0"/>
        <a:ea typeface="+mn-ea"/>
        <a:cs typeface="+mn-cs"/>
      </a:defRPr>
    </a:lvl8pPr>
    <a:lvl9pPr marL="3657600" algn="l" defTabSz="914400" rtl="0" eaLnBrk="1" latinLnBrk="0" hangingPunct="1">
      <a:defRPr sz="1400" b="1" kern="1200">
        <a:solidFill>
          <a:srgbClr val="E52E8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trick Levi"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C7B7"/>
    <a:srgbClr val="0098A1"/>
    <a:srgbClr val="AD007C"/>
    <a:srgbClr val="79CAE2"/>
    <a:srgbClr val="873486"/>
    <a:srgbClr val="9BCFB9"/>
    <a:srgbClr val="0000FF"/>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53" autoAdjust="0"/>
    <p:restoredTop sz="94660"/>
  </p:normalViewPr>
  <p:slideViewPr>
    <p:cSldViewPr>
      <p:cViewPr>
        <p:scale>
          <a:sx n="75" d="100"/>
          <a:sy n="75" d="100"/>
        </p:scale>
        <p:origin x="-1555" y="-37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5714"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200" b="0">
                <a:solidFill>
                  <a:schemeClr val="tx1"/>
                </a:solidFill>
              </a:defRPr>
            </a:lvl1pPr>
          </a:lstStyle>
          <a:p>
            <a:endParaRPr lang="en-US"/>
          </a:p>
        </p:txBody>
      </p:sp>
      <p:sp>
        <p:nvSpPr>
          <p:cNvPr id="115715" name="Rectangle 3"/>
          <p:cNvSpPr>
            <a:spLocks noGrp="1" noChangeArrowheads="1"/>
          </p:cNvSpPr>
          <p:nvPr>
            <p:ph type="dt" sz="quarter"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200" b="0">
                <a:solidFill>
                  <a:schemeClr val="tx1"/>
                </a:solidFill>
              </a:defRPr>
            </a:lvl1pPr>
          </a:lstStyle>
          <a:p>
            <a:endParaRPr lang="en-US"/>
          </a:p>
        </p:txBody>
      </p:sp>
      <p:sp>
        <p:nvSpPr>
          <p:cNvPr id="115716" name="Rectangle 4"/>
          <p:cNvSpPr>
            <a:spLocks noGrp="1" noChangeArrowheads="1"/>
          </p:cNvSpPr>
          <p:nvPr>
            <p:ph type="ftr" sz="quarter" idx="2"/>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defRPr sz="1200" b="0">
                <a:solidFill>
                  <a:schemeClr val="tx1"/>
                </a:solidFill>
              </a:defRPr>
            </a:lvl1pPr>
          </a:lstStyle>
          <a:p>
            <a:endParaRPr lang="en-US"/>
          </a:p>
        </p:txBody>
      </p:sp>
      <p:sp>
        <p:nvSpPr>
          <p:cNvPr id="115717" name="Rectangle 5"/>
          <p:cNvSpPr>
            <a:spLocks noGrp="1" noChangeArrowheads="1"/>
          </p:cNvSpPr>
          <p:nvPr>
            <p:ph type="sldNum" sz="quarter" idx="3"/>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defRPr sz="1200" b="0">
                <a:solidFill>
                  <a:schemeClr val="tx1"/>
                </a:solidFill>
              </a:defRPr>
            </a:lvl1pPr>
          </a:lstStyle>
          <a:p>
            <a:fld id="{F3295121-8779-493E-8693-CBC919F0D83A}" type="slidenum">
              <a:rPr lang="en-US"/>
              <a:pPr/>
              <a:t>‹Nr.›</a:t>
            </a:fld>
            <a:endParaRPr lang="en-US"/>
          </a:p>
        </p:txBody>
      </p:sp>
    </p:spTree>
    <p:extLst>
      <p:ext uri="{BB962C8B-B14F-4D97-AF65-F5344CB8AC3E}">
        <p14:creationId xmlns:p14="http://schemas.microsoft.com/office/powerpoint/2010/main" val="26672683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200" b="0">
                <a:solidFill>
                  <a:schemeClr val="tx1"/>
                </a:solidFill>
              </a:defRPr>
            </a:lvl1pPr>
          </a:lstStyle>
          <a:p>
            <a:endParaRPr lang="fr-FR"/>
          </a:p>
        </p:txBody>
      </p:sp>
      <p:sp>
        <p:nvSpPr>
          <p:cNvPr id="15363" name="Rectangle 3"/>
          <p:cNvSpPr>
            <a:spLocks noGrp="1" noChangeArrowheads="1"/>
          </p:cNvSpPr>
          <p:nvPr>
            <p:ph type="dt"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200" b="0">
                <a:solidFill>
                  <a:schemeClr val="tx1"/>
                </a:solidFill>
              </a:defRPr>
            </a:lvl1pPr>
          </a:lstStyle>
          <a:p>
            <a:endParaRPr lang="fr-FR"/>
          </a:p>
        </p:txBody>
      </p:sp>
      <p:sp>
        <p:nvSpPr>
          <p:cNvPr id="15364" name="Rectangle 4"/>
          <p:cNvSpPr>
            <a:spLocks noRot="1" noChangeArrowheads="1" noTextEdit="1"/>
          </p:cNvSpPr>
          <p:nvPr>
            <p:ph type="sldImg" idx="2"/>
          </p:nvPr>
        </p:nvSpPr>
        <p:spPr bwMode="auto">
          <a:xfrm>
            <a:off x="915988" y="744538"/>
            <a:ext cx="4965700"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5365" name="Rectangle 5"/>
          <p:cNvSpPr>
            <a:spLocks noGrp="1" noChangeArrowheads="1"/>
          </p:cNvSpPr>
          <p:nvPr>
            <p:ph type="body" sz="quarter" idx="3"/>
          </p:nvPr>
        </p:nvSpPr>
        <p:spPr bwMode="auto">
          <a:xfrm>
            <a:off x="679450" y="4714875"/>
            <a:ext cx="5438775"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5366" name="Rectangle 6"/>
          <p:cNvSpPr>
            <a:spLocks noGrp="1" noChangeArrowheads="1"/>
          </p:cNvSpPr>
          <p:nvPr>
            <p:ph type="ftr" sz="quarter" idx="4"/>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defRPr sz="1200" b="0">
                <a:solidFill>
                  <a:schemeClr val="tx1"/>
                </a:solidFill>
              </a:defRPr>
            </a:lvl1pPr>
          </a:lstStyle>
          <a:p>
            <a:endParaRPr lang="fr-FR"/>
          </a:p>
        </p:txBody>
      </p:sp>
      <p:sp>
        <p:nvSpPr>
          <p:cNvPr id="15367" name="Rectangle 7"/>
          <p:cNvSpPr>
            <a:spLocks noGrp="1" noChangeArrowheads="1"/>
          </p:cNvSpPr>
          <p:nvPr>
            <p:ph type="sldNum" sz="quarter" idx="5"/>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defRPr sz="1200" b="0">
                <a:solidFill>
                  <a:schemeClr val="tx1"/>
                </a:solidFill>
              </a:defRPr>
            </a:lvl1pPr>
          </a:lstStyle>
          <a:p>
            <a:fld id="{50981389-6FFB-4A7E-A01F-B2D2ADC13B55}" type="slidenum">
              <a:rPr lang="fr-FR"/>
              <a:pPr/>
              <a:t>‹Nr.›</a:t>
            </a:fld>
            <a:endParaRPr lang="fr-FR"/>
          </a:p>
        </p:txBody>
      </p:sp>
    </p:spTree>
    <p:extLst>
      <p:ext uri="{BB962C8B-B14F-4D97-AF65-F5344CB8AC3E}">
        <p14:creationId xmlns:p14="http://schemas.microsoft.com/office/powerpoint/2010/main" val="105636731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EAEAEA-E1AF-42B3-A040-7BB63443A050}" type="slidenum">
              <a:rPr lang="fr-FR"/>
              <a:pPr/>
              <a:t>2</a:t>
            </a:fld>
            <a:endParaRPr lang="fr-FR"/>
          </a:p>
        </p:txBody>
      </p:sp>
      <p:sp>
        <p:nvSpPr>
          <p:cNvPr id="174082" name="Rectangle 2"/>
          <p:cNvSpPr>
            <a:spLocks noRot="1" noChangeArrowheads="1" noTextEdit="1"/>
          </p:cNvSpPr>
          <p:nvPr>
            <p:ph type="sldImg"/>
          </p:nvPr>
        </p:nvSpPr>
        <p:spPr>
          <a:xfrm>
            <a:off x="919163" y="746125"/>
            <a:ext cx="4960937" cy="3721100"/>
          </a:xfrm>
          <a:ln/>
        </p:spPr>
      </p:sp>
      <p:sp>
        <p:nvSpPr>
          <p:cNvPr id="174083" name="Rectangle 3"/>
          <p:cNvSpPr>
            <a:spLocks noGrp="1" noChangeArrowheads="1"/>
          </p:cNvSpPr>
          <p:nvPr>
            <p:ph type="body" idx="1"/>
          </p:nvPr>
        </p:nvSpPr>
        <p:spPr>
          <a:xfrm>
            <a:off x="679450" y="4714875"/>
            <a:ext cx="5438775" cy="4465638"/>
          </a:xfrm>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012831-A0B7-4E3B-8659-E5E3AF7779A9}" type="slidenum">
              <a:rPr lang="fr-FR"/>
              <a:pPr/>
              <a:t>14</a:t>
            </a:fld>
            <a:endParaRPr lang="fr-FR"/>
          </a:p>
        </p:txBody>
      </p:sp>
      <p:sp>
        <p:nvSpPr>
          <p:cNvPr id="91138" name="Rectangle 2"/>
          <p:cNvSpPr>
            <a:spLocks noRot="1" noChangeArrowheads="1" noTextEdit="1"/>
          </p:cNvSpPr>
          <p:nvPr>
            <p:ph type="sldImg"/>
          </p:nvPr>
        </p:nvSpPr>
        <p:spPr>
          <a:xfrm>
            <a:off x="620713" y="508000"/>
            <a:ext cx="5543550" cy="4157663"/>
          </a:xfrm>
          <a:ln/>
        </p:spPr>
      </p:sp>
      <p:sp>
        <p:nvSpPr>
          <p:cNvPr id="91139" name="Rectangle 3"/>
          <p:cNvSpPr>
            <a:spLocks noGrp="1" noChangeArrowheads="1"/>
          </p:cNvSpPr>
          <p:nvPr>
            <p:ph type="body" idx="1"/>
          </p:nvPr>
        </p:nvSpPr>
        <p:spPr>
          <a:xfrm>
            <a:off x="730250" y="5321300"/>
            <a:ext cx="5399088" cy="3843338"/>
          </a:xfrm>
        </p:spPr>
        <p:txBody>
          <a:bodyPr/>
          <a:lstStyle/>
          <a:p>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0CB103-65D1-4D86-901D-A0E68A216E84}" type="slidenum">
              <a:rPr lang="fr-FR"/>
              <a:pPr/>
              <a:t>15</a:t>
            </a:fld>
            <a:endParaRPr lang="fr-FR"/>
          </a:p>
        </p:txBody>
      </p:sp>
      <p:sp>
        <p:nvSpPr>
          <p:cNvPr id="192514" name="Rectangle 2"/>
          <p:cNvSpPr>
            <a:spLocks noRot="1" noChangeArrowheads="1" noTextEdit="1"/>
          </p:cNvSpPr>
          <p:nvPr>
            <p:ph type="sldImg"/>
          </p:nvPr>
        </p:nvSpPr>
        <p:spPr>
          <a:xfrm>
            <a:off x="620713" y="508000"/>
            <a:ext cx="5543550" cy="4157663"/>
          </a:xfrm>
          <a:ln/>
        </p:spPr>
      </p:sp>
      <p:sp>
        <p:nvSpPr>
          <p:cNvPr id="192515" name="Rectangle 3"/>
          <p:cNvSpPr>
            <a:spLocks noGrp="1" noChangeArrowheads="1"/>
          </p:cNvSpPr>
          <p:nvPr>
            <p:ph type="body" idx="1"/>
          </p:nvPr>
        </p:nvSpPr>
        <p:spPr>
          <a:xfrm>
            <a:off x="730250" y="5321300"/>
            <a:ext cx="5399088" cy="3843338"/>
          </a:xfrm>
        </p:spPr>
        <p:txBody>
          <a:bodyPr/>
          <a:lstStyle/>
          <a:p>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B7EDA7-E430-42B1-9093-8A046E9342A9}" type="slidenum">
              <a:rPr lang="fr-FR"/>
              <a:pPr/>
              <a:t>16</a:t>
            </a:fld>
            <a:endParaRPr lang="fr-FR"/>
          </a:p>
        </p:txBody>
      </p:sp>
      <p:sp>
        <p:nvSpPr>
          <p:cNvPr id="196610" name="Rectangle 2"/>
          <p:cNvSpPr>
            <a:spLocks noRot="1" noChangeArrowheads="1" noTextEdit="1"/>
          </p:cNvSpPr>
          <p:nvPr>
            <p:ph type="sldImg"/>
          </p:nvPr>
        </p:nvSpPr>
        <p:spPr>
          <a:xfrm>
            <a:off x="620713" y="508000"/>
            <a:ext cx="5543550" cy="4157663"/>
          </a:xfrm>
          <a:ln/>
        </p:spPr>
      </p:sp>
      <p:sp>
        <p:nvSpPr>
          <p:cNvPr id="196611" name="Rectangle 3"/>
          <p:cNvSpPr>
            <a:spLocks noGrp="1" noChangeArrowheads="1"/>
          </p:cNvSpPr>
          <p:nvPr>
            <p:ph type="body" idx="1"/>
          </p:nvPr>
        </p:nvSpPr>
        <p:spPr>
          <a:xfrm>
            <a:off x="730250" y="5321300"/>
            <a:ext cx="5399088" cy="3843338"/>
          </a:xfrm>
        </p:spPr>
        <p:txBody>
          <a:bodyPr/>
          <a:lstStyle/>
          <a:p>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327FA1-1CEB-4CBE-85C9-E659E13D6402}" type="slidenum">
              <a:rPr lang="fr-FR"/>
              <a:pPr/>
              <a:t>17</a:t>
            </a:fld>
            <a:endParaRPr lang="fr-FR"/>
          </a:p>
        </p:txBody>
      </p:sp>
      <p:sp>
        <p:nvSpPr>
          <p:cNvPr id="194562" name="Rectangle 2"/>
          <p:cNvSpPr>
            <a:spLocks noRot="1" noChangeArrowheads="1" noTextEdit="1"/>
          </p:cNvSpPr>
          <p:nvPr>
            <p:ph type="sldImg"/>
          </p:nvPr>
        </p:nvSpPr>
        <p:spPr>
          <a:xfrm>
            <a:off x="620713" y="508000"/>
            <a:ext cx="5543550" cy="4157663"/>
          </a:xfrm>
          <a:ln/>
        </p:spPr>
      </p:sp>
      <p:sp>
        <p:nvSpPr>
          <p:cNvPr id="194563" name="Rectangle 3"/>
          <p:cNvSpPr>
            <a:spLocks noGrp="1" noChangeArrowheads="1"/>
          </p:cNvSpPr>
          <p:nvPr>
            <p:ph type="body" idx="1"/>
          </p:nvPr>
        </p:nvSpPr>
        <p:spPr>
          <a:xfrm>
            <a:off x="730250" y="5321300"/>
            <a:ext cx="5399088" cy="3843338"/>
          </a:xfrm>
        </p:spPr>
        <p:txBody>
          <a:bodyPr/>
          <a:lstStyle/>
          <a:p>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4601F8-FA38-4C84-8AB6-7B1598FB5F2F}" type="slidenum">
              <a:rPr lang="fr-FR"/>
              <a:pPr/>
              <a:t>18</a:t>
            </a:fld>
            <a:endParaRPr lang="fr-FR"/>
          </a:p>
        </p:txBody>
      </p:sp>
      <p:sp>
        <p:nvSpPr>
          <p:cNvPr id="198658" name="Rectangle 2"/>
          <p:cNvSpPr>
            <a:spLocks noRot="1" noChangeArrowheads="1" noTextEdit="1"/>
          </p:cNvSpPr>
          <p:nvPr>
            <p:ph type="sldImg"/>
          </p:nvPr>
        </p:nvSpPr>
        <p:spPr>
          <a:xfrm>
            <a:off x="620713" y="508000"/>
            <a:ext cx="5543550" cy="4157663"/>
          </a:xfrm>
          <a:ln/>
        </p:spPr>
      </p:sp>
      <p:sp>
        <p:nvSpPr>
          <p:cNvPr id="198659" name="Rectangle 3"/>
          <p:cNvSpPr>
            <a:spLocks noGrp="1" noChangeArrowheads="1"/>
          </p:cNvSpPr>
          <p:nvPr>
            <p:ph type="body" idx="1"/>
          </p:nvPr>
        </p:nvSpPr>
        <p:spPr>
          <a:xfrm>
            <a:off x="730250" y="5321300"/>
            <a:ext cx="5399088" cy="3843338"/>
          </a:xfrm>
        </p:spPr>
        <p:txBody>
          <a:bodyPr/>
          <a:lstStyle/>
          <a:p>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91383B-457D-4D0C-9A38-4FA8063A1CE6}" type="slidenum">
              <a:rPr lang="fr-FR"/>
              <a:pPr/>
              <a:t>19</a:t>
            </a:fld>
            <a:endParaRPr lang="fr-FR"/>
          </a:p>
        </p:txBody>
      </p:sp>
      <p:sp>
        <p:nvSpPr>
          <p:cNvPr id="204802" name="Rectangle 2"/>
          <p:cNvSpPr>
            <a:spLocks noRot="1" noChangeArrowheads="1" noTextEdit="1"/>
          </p:cNvSpPr>
          <p:nvPr>
            <p:ph type="sldImg"/>
          </p:nvPr>
        </p:nvSpPr>
        <p:spPr>
          <a:xfrm>
            <a:off x="620713" y="508000"/>
            <a:ext cx="5543550" cy="4157663"/>
          </a:xfrm>
          <a:ln/>
        </p:spPr>
      </p:sp>
      <p:sp>
        <p:nvSpPr>
          <p:cNvPr id="204803" name="Rectangle 3"/>
          <p:cNvSpPr>
            <a:spLocks noGrp="1" noChangeArrowheads="1"/>
          </p:cNvSpPr>
          <p:nvPr>
            <p:ph type="body" idx="1"/>
          </p:nvPr>
        </p:nvSpPr>
        <p:spPr>
          <a:xfrm>
            <a:off x="730250" y="5321300"/>
            <a:ext cx="5399088" cy="3843338"/>
          </a:xfrm>
        </p:spPr>
        <p:txBody>
          <a:bodyPr/>
          <a:lstStyle/>
          <a:p>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FCEF0D-3470-4EA6-899E-5136E9E00B7F}" type="slidenum">
              <a:rPr lang="fr-FR"/>
              <a:pPr/>
              <a:t>20</a:t>
            </a:fld>
            <a:endParaRPr lang="fr-FR"/>
          </a:p>
        </p:txBody>
      </p:sp>
      <p:sp>
        <p:nvSpPr>
          <p:cNvPr id="206850" name="Rectangle 2"/>
          <p:cNvSpPr>
            <a:spLocks noRot="1" noChangeArrowheads="1" noTextEdit="1"/>
          </p:cNvSpPr>
          <p:nvPr>
            <p:ph type="sldImg"/>
          </p:nvPr>
        </p:nvSpPr>
        <p:spPr>
          <a:xfrm>
            <a:off x="620713" y="508000"/>
            <a:ext cx="5543550" cy="4157663"/>
          </a:xfrm>
          <a:ln/>
        </p:spPr>
      </p:sp>
      <p:sp>
        <p:nvSpPr>
          <p:cNvPr id="206851" name="Rectangle 3"/>
          <p:cNvSpPr>
            <a:spLocks noGrp="1" noChangeArrowheads="1"/>
          </p:cNvSpPr>
          <p:nvPr>
            <p:ph type="body" idx="1"/>
          </p:nvPr>
        </p:nvSpPr>
        <p:spPr>
          <a:xfrm>
            <a:off x="730250" y="5321300"/>
            <a:ext cx="5399088" cy="3843338"/>
          </a:xfrm>
        </p:spPr>
        <p:txBody>
          <a:bodyPr/>
          <a:lstStyle/>
          <a:p>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772618-7E7A-429E-90FE-53100C7703AC}" type="slidenum">
              <a:rPr lang="fr-FR"/>
              <a:pPr/>
              <a:t>21</a:t>
            </a:fld>
            <a:endParaRPr lang="fr-FR"/>
          </a:p>
        </p:txBody>
      </p:sp>
      <p:sp>
        <p:nvSpPr>
          <p:cNvPr id="200706" name="Rectangle 2"/>
          <p:cNvSpPr>
            <a:spLocks noRot="1" noChangeArrowheads="1" noTextEdit="1"/>
          </p:cNvSpPr>
          <p:nvPr>
            <p:ph type="sldImg"/>
          </p:nvPr>
        </p:nvSpPr>
        <p:spPr>
          <a:xfrm>
            <a:off x="620713" y="508000"/>
            <a:ext cx="5543550" cy="4157663"/>
          </a:xfrm>
          <a:ln/>
        </p:spPr>
      </p:sp>
      <p:sp>
        <p:nvSpPr>
          <p:cNvPr id="200707" name="Rectangle 3"/>
          <p:cNvSpPr>
            <a:spLocks noGrp="1" noChangeArrowheads="1"/>
          </p:cNvSpPr>
          <p:nvPr>
            <p:ph type="body" idx="1"/>
          </p:nvPr>
        </p:nvSpPr>
        <p:spPr>
          <a:xfrm>
            <a:off x="730250" y="5321300"/>
            <a:ext cx="5399088" cy="3843338"/>
          </a:xfrm>
        </p:spPr>
        <p:txBody>
          <a:bodyPr/>
          <a:lstStyle/>
          <a:p>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1FCF48-5B25-4C73-B1B9-710AB3EAC6E0}" type="slidenum">
              <a:rPr lang="fr-FR"/>
              <a:pPr/>
              <a:t>3</a:t>
            </a:fld>
            <a:endParaRPr lang="fr-FR"/>
          </a:p>
        </p:txBody>
      </p:sp>
      <p:sp>
        <p:nvSpPr>
          <p:cNvPr id="176130" name="Rectangle 2"/>
          <p:cNvSpPr>
            <a:spLocks noRot="1" noChangeArrowheads="1" noTextEdit="1"/>
          </p:cNvSpPr>
          <p:nvPr>
            <p:ph type="sldImg"/>
          </p:nvPr>
        </p:nvSpPr>
        <p:spPr>
          <a:xfrm>
            <a:off x="919163" y="747713"/>
            <a:ext cx="4959350" cy="3719512"/>
          </a:xfrm>
          <a:ln/>
        </p:spPr>
      </p:sp>
      <p:sp>
        <p:nvSpPr>
          <p:cNvPr id="176131" name="Rectangle 3"/>
          <p:cNvSpPr>
            <a:spLocks noGrp="1" noChangeArrowheads="1"/>
          </p:cNvSpPr>
          <p:nvPr>
            <p:ph type="body" idx="1"/>
          </p:nvPr>
        </p:nvSpPr>
        <p:spPr>
          <a:xfrm>
            <a:off x="906463" y="4714875"/>
            <a:ext cx="4984750" cy="4464050"/>
          </a:xfrm>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94AF36-F178-42C7-A406-F4A14630D6CE}" type="slidenum">
              <a:rPr lang="fr-FR"/>
              <a:pPr/>
              <a:t>4</a:t>
            </a:fld>
            <a:endParaRPr lang="fr-FR"/>
          </a:p>
        </p:txBody>
      </p:sp>
      <p:sp>
        <p:nvSpPr>
          <p:cNvPr id="62466" name="Rectangle 2"/>
          <p:cNvSpPr>
            <a:spLocks noRot="1" noChangeArrowheads="1" noTextEdit="1"/>
          </p:cNvSpPr>
          <p:nvPr>
            <p:ph type="sldImg"/>
          </p:nvPr>
        </p:nvSpPr>
        <p:spPr>
          <a:xfrm>
            <a:off x="917575" y="744538"/>
            <a:ext cx="4962525" cy="3722687"/>
          </a:xfrm>
          <a:ln/>
        </p:spPr>
      </p:sp>
      <p:sp>
        <p:nvSpPr>
          <p:cNvPr id="62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580B8C-7BF0-44A2-8540-C4E091C4D493}" type="slidenum">
              <a:rPr lang="fr-FR"/>
              <a:pPr/>
              <a:t>5</a:t>
            </a:fld>
            <a:endParaRPr lang="fr-FR"/>
          </a:p>
        </p:txBody>
      </p:sp>
      <p:sp>
        <p:nvSpPr>
          <p:cNvPr id="178178" name="Rectangle 2"/>
          <p:cNvSpPr>
            <a:spLocks noRot="1" noChangeArrowheads="1" noTextEdit="1"/>
          </p:cNvSpPr>
          <p:nvPr>
            <p:ph type="sldImg"/>
          </p:nvPr>
        </p:nvSpPr>
        <p:spPr>
          <a:xfrm>
            <a:off x="917575" y="744538"/>
            <a:ext cx="4962525" cy="3722687"/>
          </a:xfrm>
          <a:ln/>
        </p:spPr>
      </p:sp>
      <p:sp>
        <p:nvSpPr>
          <p:cNvPr id="178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D7B522-0ADC-4FB8-8468-D858FC3153AE}" type="slidenum">
              <a:rPr lang="fr-FR"/>
              <a:pPr/>
              <a:t>6</a:t>
            </a:fld>
            <a:endParaRPr lang="fr-FR"/>
          </a:p>
        </p:txBody>
      </p:sp>
      <p:sp>
        <p:nvSpPr>
          <p:cNvPr id="180226" name="Rectangle 2"/>
          <p:cNvSpPr>
            <a:spLocks noRot="1" noChangeArrowheads="1" noTextEdit="1"/>
          </p:cNvSpPr>
          <p:nvPr>
            <p:ph type="sldImg"/>
          </p:nvPr>
        </p:nvSpPr>
        <p:spPr>
          <a:xfrm>
            <a:off x="917575" y="744538"/>
            <a:ext cx="4962525" cy="3722687"/>
          </a:xfrm>
          <a:ln/>
        </p:spPr>
      </p:sp>
      <p:sp>
        <p:nvSpPr>
          <p:cNvPr id="180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3BA948-7FDD-4C00-9E56-A06BAE14F1F1}" type="slidenum">
              <a:rPr lang="fr-FR"/>
              <a:pPr/>
              <a:t>7</a:t>
            </a:fld>
            <a:endParaRPr lang="fr-FR"/>
          </a:p>
        </p:txBody>
      </p:sp>
      <p:sp>
        <p:nvSpPr>
          <p:cNvPr id="187394" name="Rectangle 2"/>
          <p:cNvSpPr>
            <a:spLocks noRot="1" noChangeArrowheads="1" noTextEdit="1"/>
          </p:cNvSpPr>
          <p:nvPr>
            <p:ph type="sldImg"/>
          </p:nvPr>
        </p:nvSpPr>
        <p:spPr>
          <a:xfrm>
            <a:off x="917575" y="744538"/>
            <a:ext cx="4964113" cy="3722687"/>
          </a:xfrm>
          <a:ln/>
        </p:spPr>
      </p:sp>
      <p:sp>
        <p:nvSpPr>
          <p:cNvPr id="187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F2D564-1CFB-4105-83DD-8FDFE2B929B2}" type="slidenum">
              <a:rPr lang="fr-FR"/>
              <a:pPr/>
              <a:t>8</a:t>
            </a:fld>
            <a:endParaRPr lang="fr-FR"/>
          </a:p>
        </p:txBody>
      </p:sp>
      <p:sp>
        <p:nvSpPr>
          <p:cNvPr id="185346" name="Rectangle 2"/>
          <p:cNvSpPr>
            <a:spLocks noRot="1" noChangeArrowheads="1" noTextEdit="1"/>
          </p:cNvSpPr>
          <p:nvPr>
            <p:ph type="sldImg"/>
          </p:nvPr>
        </p:nvSpPr>
        <p:spPr>
          <a:xfrm>
            <a:off x="917575" y="744538"/>
            <a:ext cx="4964113" cy="3722687"/>
          </a:xfrm>
          <a:ln/>
        </p:spPr>
      </p:sp>
      <p:sp>
        <p:nvSpPr>
          <p:cNvPr id="185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74C9D5-93D4-4147-B816-AB838F349101}" type="slidenum">
              <a:rPr lang="fr-FR"/>
              <a:pPr/>
              <a:t>9</a:t>
            </a:fld>
            <a:endParaRPr lang="fr-FR"/>
          </a:p>
        </p:txBody>
      </p:sp>
      <p:sp>
        <p:nvSpPr>
          <p:cNvPr id="189442" name="Rectangle 2"/>
          <p:cNvSpPr>
            <a:spLocks noRot="1" noChangeArrowheads="1" noTextEdit="1"/>
          </p:cNvSpPr>
          <p:nvPr>
            <p:ph type="sldImg"/>
          </p:nvPr>
        </p:nvSpPr>
        <p:spPr>
          <a:xfrm>
            <a:off x="917575" y="744538"/>
            <a:ext cx="4964113" cy="3722687"/>
          </a:xfrm>
          <a:ln/>
        </p:spPr>
      </p:sp>
      <p:sp>
        <p:nvSpPr>
          <p:cNvPr id="189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1CA216-66D9-4CA4-9A34-F2E3AEAE480E}" type="slidenum">
              <a:rPr lang="fr-FR"/>
              <a:pPr/>
              <a:t>10</a:t>
            </a:fld>
            <a:endParaRPr lang="fr-FR"/>
          </a:p>
        </p:txBody>
      </p:sp>
      <p:sp>
        <p:nvSpPr>
          <p:cNvPr id="172034" name="Rectangle 2"/>
          <p:cNvSpPr>
            <a:spLocks noRot="1" noChangeArrowheads="1" noTextEdit="1"/>
          </p:cNvSpPr>
          <p:nvPr>
            <p:ph type="sldImg"/>
          </p:nvPr>
        </p:nvSpPr>
        <p:spPr>
          <a:xfrm>
            <a:off x="917575" y="744538"/>
            <a:ext cx="4962525" cy="3722687"/>
          </a:xfrm>
          <a:ln/>
        </p:spPr>
      </p:sp>
      <p:sp>
        <p:nvSpPr>
          <p:cNvPr id="17203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258888" y="2159000"/>
            <a:ext cx="5399087" cy="1800225"/>
          </a:xfrm>
        </p:spPr>
        <p:txBody>
          <a:bodyPr anchor="t"/>
          <a:lstStyle>
            <a:lvl1pPr algn="l">
              <a:lnSpc>
                <a:spcPct val="95000"/>
              </a:lnSpc>
              <a:defRPr sz="4000">
                <a:solidFill>
                  <a:schemeClr val="tx1"/>
                </a:solidFill>
              </a:defRPr>
            </a:lvl1pPr>
          </a:lstStyle>
          <a:p>
            <a:pPr lvl="0"/>
            <a:r>
              <a:rPr lang="en-GB" noProof="0" smtClean="0"/>
              <a:t>Cliquez pour modifier le style du titre</a:t>
            </a:r>
          </a:p>
        </p:txBody>
      </p:sp>
      <p:sp>
        <p:nvSpPr>
          <p:cNvPr id="3075" name="Rectangle 3"/>
          <p:cNvSpPr>
            <a:spLocks noGrp="1" noChangeArrowheads="1"/>
          </p:cNvSpPr>
          <p:nvPr>
            <p:ph type="subTitle" idx="1"/>
          </p:nvPr>
        </p:nvSpPr>
        <p:spPr>
          <a:xfrm>
            <a:off x="1258888" y="3962400"/>
            <a:ext cx="5399087" cy="1800225"/>
          </a:xfrm>
        </p:spPr>
        <p:txBody>
          <a:bodyPr/>
          <a:lstStyle>
            <a:lvl1pPr marL="0" indent="0">
              <a:lnSpc>
                <a:spcPct val="95000"/>
              </a:lnSpc>
              <a:buFont typeface="Arial" charset="0"/>
              <a:buNone/>
              <a:defRPr sz="3000" b="0"/>
            </a:lvl1pPr>
          </a:lstStyle>
          <a:p>
            <a:pPr lvl="0"/>
            <a:r>
              <a:rPr lang="en-GB" noProof="0" smtClean="0"/>
              <a:t>Cliquez pour modifier le style des sous-titres du masque</a:t>
            </a:r>
          </a:p>
        </p:txBody>
      </p:sp>
      <p:pic>
        <p:nvPicPr>
          <p:cNvPr id="3082" name="Picture 10" descr="areva-ppt-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81900" y="5826125"/>
            <a:ext cx="1287463" cy="774700"/>
          </a:xfrm>
          <a:prstGeom prst="rect">
            <a:avLst/>
          </a:prstGeom>
          <a:noFill/>
          <a:extLst>
            <a:ext uri="{909E8E84-426E-40DD-AFC4-6F175D3DCCD1}">
              <a14:hiddenFill xmlns:a14="http://schemas.microsoft.com/office/drawing/2010/main">
                <a:solidFill>
                  <a:srgbClr val="FFFFFF"/>
                </a:solidFill>
              </a14:hiddenFill>
            </a:ext>
          </a:extLst>
        </p:spPr>
      </p:pic>
      <p:sp>
        <p:nvSpPr>
          <p:cNvPr id="3093" name="Freeform 21"/>
          <p:cNvSpPr>
            <a:spLocks/>
          </p:cNvSpPr>
          <p:nvPr userDrawn="1"/>
        </p:nvSpPr>
        <p:spPr bwMode="auto">
          <a:xfrm>
            <a:off x="6985000" y="0"/>
            <a:ext cx="2159000" cy="2159000"/>
          </a:xfrm>
          <a:custGeom>
            <a:avLst/>
            <a:gdLst>
              <a:gd name="T0" fmla="*/ 139 w 139"/>
              <a:gd name="T1" fmla="*/ 70 h 139"/>
              <a:gd name="T2" fmla="*/ 139 w 139"/>
              <a:gd name="T3" fmla="*/ 70 h 139"/>
              <a:gd name="T4" fmla="*/ 139 w 139"/>
              <a:gd name="T5" fmla="*/ 70 h 139"/>
              <a:gd name="T6" fmla="*/ 139 w 139"/>
              <a:gd name="T7" fmla="*/ 0 h 139"/>
              <a:gd name="T8" fmla="*/ 70 w 139"/>
              <a:gd name="T9" fmla="*/ 0 h 139"/>
              <a:gd name="T10" fmla="*/ 70 w 139"/>
              <a:gd name="T11" fmla="*/ 0 h 139"/>
              <a:gd name="T12" fmla="*/ 69 w 139"/>
              <a:gd name="T13" fmla="*/ 0 h 139"/>
              <a:gd name="T14" fmla="*/ 0 w 139"/>
              <a:gd name="T15" fmla="*/ 70 h 139"/>
              <a:gd name="T16" fmla="*/ 0 w 139"/>
              <a:gd name="T17" fmla="*/ 70 h 139"/>
              <a:gd name="T18" fmla="*/ 0 w 139"/>
              <a:gd name="T19" fmla="*/ 70 h 139"/>
              <a:gd name="T20" fmla="*/ 0 w 139"/>
              <a:gd name="T21" fmla="*/ 139 h 139"/>
              <a:gd name="T22" fmla="*/ 70 w 139"/>
              <a:gd name="T23" fmla="*/ 139 h 139"/>
              <a:gd name="T24" fmla="*/ 70 w 139"/>
              <a:gd name="T25" fmla="*/ 139 h 139"/>
              <a:gd name="T26" fmla="*/ 139 w 139"/>
              <a:gd name="T27" fmla="*/ 70 h 139"/>
              <a:gd name="T28" fmla="*/ 139 w 139"/>
              <a:gd name="T29" fmla="*/ 7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9" h="139">
                <a:moveTo>
                  <a:pt x="139" y="70"/>
                </a:moveTo>
                <a:cubicBezTo>
                  <a:pt x="139" y="70"/>
                  <a:pt x="139" y="70"/>
                  <a:pt x="139" y="70"/>
                </a:cubicBezTo>
                <a:cubicBezTo>
                  <a:pt x="139" y="70"/>
                  <a:pt x="139" y="70"/>
                  <a:pt x="139" y="70"/>
                </a:cubicBezTo>
                <a:cubicBezTo>
                  <a:pt x="139" y="0"/>
                  <a:pt x="139" y="0"/>
                  <a:pt x="139" y="0"/>
                </a:cubicBezTo>
                <a:cubicBezTo>
                  <a:pt x="70" y="0"/>
                  <a:pt x="70" y="0"/>
                  <a:pt x="70" y="0"/>
                </a:cubicBezTo>
                <a:cubicBezTo>
                  <a:pt x="70" y="0"/>
                  <a:pt x="70" y="0"/>
                  <a:pt x="70" y="0"/>
                </a:cubicBezTo>
                <a:cubicBezTo>
                  <a:pt x="70" y="0"/>
                  <a:pt x="69" y="0"/>
                  <a:pt x="69" y="0"/>
                </a:cubicBezTo>
                <a:cubicBezTo>
                  <a:pt x="31" y="0"/>
                  <a:pt x="0" y="31"/>
                  <a:pt x="0" y="70"/>
                </a:cubicBezTo>
                <a:cubicBezTo>
                  <a:pt x="0" y="70"/>
                  <a:pt x="0" y="70"/>
                  <a:pt x="0" y="70"/>
                </a:cubicBezTo>
                <a:cubicBezTo>
                  <a:pt x="0" y="70"/>
                  <a:pt x="0" y="70"/>
                  <a:pt x="0" y="70"/>
                </a:cubicBezTo>
                <a:cubicBezTo>
                  <a:pt x="0" y="139"/>
                  <a:pt x="0" y="139"/>
                  <a:pt x="0" y="139"/>
                </a:cubicBezTo>
                <a:cubicBezTo>
                  <a:pt x="70" y="139"/>
                  <a:pt x="70" y="139"/>
                  <a:pt x="70" y="139"/>
                </a:cubicBezTo>
                <a:cubicBezTo>
                  <a:pt x="70" y="139"/>
                  <a:pt x="70" y="139"/>
                  <a:pt x="70" y="139"/>
                </a:cubicBezTo>
                <a:cubicBezTo>
                  <a:pt x="108" y="139"/>
                  <a:pt x="139" y="108"/>
                  <a:pt x="139" y="70"/>
                </a:cubicBezTo>
                <a:cubicBezTo>
                  <a:pt x="139" y="70"/>
                  <a:pt x="139" y="70"/>
                  <a:pt x="139" y="7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Fußzeilenplatzhalter 3"/>
          <p:cNvSpPr>
            <a:spLocks noGrp="1"/>
          </p:cNvSpPr>
          <p:nvPr>
            <p:ph type="ftr" sz="quarter" idx="10"/>
          </p:nvPr>
        </p:nvSpPr>
        <p:spPr/>
        <p:txBody>
          <a:bodyPr/>
          <a:lstStyle>
            <a:lvl1pPr>
              <a:defRPr/>
            </a:lvl1pPr>
          </a:lstStyle>
          <a:p>
            <a:r>
              <a:rPr lang="en-GB"/>
              <a:t>Manfred Fischer, AREVA NP GmbH</a:t>
            </a:r>
          </a:p>
        </p:txBody>
      </p:sp>
    </p:spTree>
    <p:extLst>
      <p:ext uri="{BB962C8B-B14F-4D97-AF65-F5344CB8AC3E}">
        <p14:creationId xmlns:p14="http://schemas.microsoft.com/office/powerpoint/2010/main" val="963733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459538" y="257175"/>
            <a:ext cx="1960562" cy="568007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574675" y="257175"/>
            <a:ext cx="5732463" cy="568007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Fußzeilenplatzhalter 3"/>
          <p:cNvSpPr>
            <a:spLocks noGrp="1"/>
          </p:cNvSpPr>
          <p:nvPr>
            <p:ph type="ftr" sz="quarter" idx="10"/>
          </p:nvPr>
        </p:nvSpPr>
        <p:spPr/>
        <p:txBody>
          <a:bodyPr/>
          <a:lstStyle>
            <a:lvl1pPr>
              <a:defRPr/>
            </a:lvl1pPr>
          </a:lstStyle>
          <a:p>
            <a:r>
              <a:rPr lang="en-GB"/>
              <a:t>Manfred Fischer, AREVA NP GmbH</a:t>
            </a:r>
          </a:p>
        </p:txBody>
      </p:sp>
    </p:spTree>
    <p:extLst>
      <p:ext uri="{BB962C8B-B14F-4D97-AF65-F5344CB8AC3E}">
        <p14:creationId xmlns:p14="http://schemas.microsoft.com/office/powerpoint/2010/main" val="15119843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2000250" y="257175"/>
            <a:ext cx="5757863" cy="900113"/>
          </a:xfrm>
        </p:spPr>
        <p:txBody>
          <a:bodyPr/>
          <a:lstStyle/>
          <a:p>
            <a:r>
              <a:rPr lang="de-DE" smtClean="0"/>
              <a:t>Titelmasterformat durch Klicken bearbeiten</a:t>
            </a:r>
            <a:endParaRPr lang="de-DE"/>
          </a:p>
        </p:txBody>
      </p:sp>
      <p:sp>
        <p:nvSpPr>
          <p:cNvPr id="3" name="Tabellenplatzhalter 2"/>
          <p:cNvSpPr>
            <a:spLocks noGrp="1"/>
          </p:cNvSpPr>
          <p:nvPr>
            <p:ph type="tbl" idx="1"/>
          </p:nvPr>
        </p:nvSpPr>
        <p:spPr>
          <a:xfrm>
            <a:off x="574675" y="1619250"/>
            <a:ext cx="7845425" cy="4318000"/>
          </a:xfrm>
        </p:spPr>
        <p:txBody>
          <a:bodyPr/>
          <a:lstStyle/>
          <a:p>
            <a:endParaRPr lang="de-DE"/>
          </a:p>
        </p:txBody>
      </p:sp>
      <p:sp>
        <p:nvSpPr>
          <p:cNvPr id="4" name="Fußzeilenplatzhalter 3"/>
          <p:cNvSpPr>
            <a:spLocks noGrp="1"/>
          </p:cNvSpPr>
          <p:nvPr>
            <p:ph type="ftr" sz="quarter" idx="10"/>
          </p:nvPr>
        </p:nvSpPr>
        <p:spPr>
          <a:xfrm>
            <a:off x="574675" y="6526213"/>
            <a:ext cx="6118225" cy="269875"/>
          </a:xfrm>
        </p:spPr>
        <p:txBody>
          <a:bodyPr/>
          <a:lstStyle>
            <a:lvl1pPr>
              <a:defRPr/>
            </a:lvl1pPr>
          </a:lstStyle>
          <a:p>
            <a:r>
              <a:rPr lang="en-GB"/>
              <a:t>Manfred Fischer, AREVA NP GmbH</a:t>
            </a:r>
          </a:p>
        </p:txBody>
      </p:sp>
    </p:spTree>
    <p:extLst>
      <p:ext uri="{BB962C8B-B14F-4D97-AF65-F5344CB8AC3E}">
        <p14:creationId xmlns:p14="http://schemas.microsoft.com/office/powerpoint/2010/main" val="17326468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prstGeom prst="rect">
            <a:avLst/>
          </a:prstGeo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Tree>
    <p:extLst>
      <p:ext uri="{BB962C8B-B14F-4D97-AF65-F5344CB8AC3E}">
        <p14:creationId xmlns:p14="http://schemas.microsoft.com/office/powerpoint/2010/main" val="28149248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Inhaltsplatzhalter 2"/>
          <p:cNvSpPr>
            <a:spLocks noGrp="1"/>
          </p:cNvSpPr>
          <p:nvPr>
            <p:ph idx="1"/>
          </p:nvPr>
        </p:nvSpPr>
        <p:spPr>
          <a:xfrm>
            <a:off x="457200" y="1600200"/>
            <a:ext cx="8229600" cy="4525963"/>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144574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Tree>
    <p:extLst>
      <p:ext uri="{BB962C8B-B14F-4D97-AF65-F5344CB8AC3E}">
        <p14:creationId xmlns:p14="http://schemas.microsoft.com/office/powerpoint/2010/main" val="12364459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2452303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9484693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Tree>
    <p:extLst>
      <p:ext uri="{BB962C8B-B14F-4D97-AF65-F5344CB8AC3E}">
        <p14:creationId xmlns:p14="http://schemas.microsoft.com/office/powerpoint/2010/main" val="30228771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6273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Fußzeilenplatzhalter 3"/>
          <p:cNvSpPr>
            <a:spLocks noGrp="1"/>
          </p:cNvSpPr>
          <p:nvPr>
            <p:ph type="ftr" sz="quarter" idx="10"/>
          </p:nvPr>
        </p:nvSpPr>
        <p:spPr/>
        <p:txBody>
          <a:bodyPr/>
          <a:lstStyle>
            <a:lvl1pPr>
              <a:defRPr/>
            </a:lvl1pPr>
          </a:lstStyle>
          <a:p>
            <a:r>
              <a:rPr lang="en-GB"/>
              <a:t>Manfred Fischer, AREVA NP GmbH</a:t>
            </a:r>
          </a:p>
        </p:txBody>
      </p:sp>
    </p:spTree>
    <p:extLst>
      <p:ext uri="{BB962C8B-B14F-4D97-AF65-F5344CB8AC3E}">
        <p14:creationId xmlns:p14="http://schemas.microsoft.com/office/powerpoint/2010/main" val="29023610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extLst>
      <p:ext uri="{BB962C8B-B14F-4D97-AF65-F5344CB8AC3E}">
        <p14:creationId xmlns:p14="http://schemas.microsoft.com/office/powerpoint/2010/main" val="31319601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extLst>
      <p:ext uri="{BB962C8B-B14F-4D97-AF65-F5344CB8AC3E}">
        <p14:creationId xmlns:p14="http://schemas.microsoft.com/office/powerpoint/2010/main" val="30046040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1600200"/>
            <a:ext cx="8229600" cy="4525963"/>
          </a:xfrm>
          <a:prstGeom prst="rect">
            <a:avLst/>
          </a:prstGeo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8489783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a:prstGeom prst="rect">
            <a:avLst/>
          </a:prstGeo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a:prstGeom prst="rect">
            <a:avLst/>
          </a:prstGeo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19355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Fußzeilenplatzhalter 3"/>
          <p:cNvSpPr>
            <a:spLocks noGrp="1"/>
          </p:cNvSpPr>
          <p:nvPr>
            <p:ph type="ftr" sz="quarter" idx="10"/>
          </p:nvPr>
        </p:nvSpPr>
        <p:spPr/>
        <p:txBody>
          <a:bodyPr/>
          <a:lstStyle>
            <a:lvl1pPr>
              <a:defRPr/>
            </a:lvl1pPr>
          </a:lstStyle>
          <a:p>
            <a:r>
              <a:rPr lang="en-GB"/>
              <a:t>Manfred Fischer, AREVA NP GmbH</a:t>
            </a:r>
          </a:p>
        </p:txBody>
      </p:sp>
    </p:spTree>
    <p:extLst>
      <p:ext uri="{BB962C8B-B14F-4D97-AF65-F5344CB8AC3E}">
        <p14:creationId xmlns:p14="http://schemas.microsoft.com/office/powerpoint/2010/main" val="2658761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574675" y="1619250"/>
            <a:ext cx="3846513"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573588" y="1619250"/>
            <a:ext cx="3846512"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Fußzeilenplatzhalter 4"/>
          <p:cNvSpPr>
            <a:spLocks noGrp="1"/>
          </p:cNvSpPr>
          <p:nvPr>
            <p:ph type="ftr" sz="quarter" idx="10"/>
          </p:nvPr>
        </p:nvSpPr>
        <p:spPr/>
        <p:txBody>
          <a:bodyPr/>
          <a:lstStyle>
            <a:lvl1pPr>
              <a:defRPr/>
            </a:lvl1pPr>
          </a:lstStyle>
          <a:p>
            <a:r>
              <a:rPr lang="en-GB"/>
              <a:t>Manfred Fischer, AREVA NP GmbH</a:t>
            </a:r>
          </a:p>
        </p:txBody>
      </p:sp>
    </p:spTree>
    <p:extLst>
      <p:ext uri="{BB962C8B-B14F-4D97-AF65-F5344CB8AC3E}">
        <p14:creationId xmlns:p14="http://schemas.microsoft.com/office/powerpoint/2010/main" val="2870214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Fußzeilenplatzhalter 6"/>
          <p:cNvSpPr>
            <a:spLocks noGrp="1"/>
          </p:cNvSpPr>
          <p:nvPr>
            <p:ph type="ftr" sz="quarter" idx="10"/>
          </p:nvPr>
        </p:nvSpPr>
        <p:spPr/>
        <p:txBody>
          <a:bodyPr/>
          <a:lstStyle>
            <a:lvl1pPr>
              <a:defRPr/>
            </a:lvl1pPr>
          </a:lstStyle>
          <a:p>
            <a:r>
              <a:rPr lang="en-GB"/>
              <a:t>Manfred Fischer, AREVA NP GmbH</a:t>
            </a:r>
          </a:p>
        </p:txBody>
      </p:sp>
    </p:spTree>
    <p:extLst>
      <p:ext uri="{BB962C8B-B14F-4D97-AF65-F5344CB8AC3E}">
        <p14:creationId xmlns:p14="http://schemas.microsoft.com/office/powerpoint/2010/main" val="3863338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Fußzeilenplatzhalter 2"/>
          <p:cNvSpPr>
            <a:spLocks noGrp="1"/>
          </p:cNvSpPr>
          <p:nvPr>
            <p:ph type="ftr" sz="quarter" idx="10"/>
          </p:nvPr>
        </p:nvSpPr>
        <p:spPr/>
        <p:txBody>
          <a:bodyPr/>
          <a:lstStyle>
            <a:lvl1pPr>
              <a:defRPr/>
            </a:lvl1pPr>
          </a:lstStyle>
          <a:p>
            <a:r>
              <a:rPr lang="en-GB"/>
              <a:t>Manfred Fischer, AREVA NP GmbH</a:t>
            </a:r>
          </a:p>
        </p:txBody>
      </p:sp>
    </p:spTree>
    <p:extLst>
      <p:ext uri="{BB962C8B-B14F-4D97-AF65-F5344CB8AC3E}">
        <p14:creationId xmlns:p14="http://schemas.microsoft.com/office/powerpoint/2010/main" val="3217741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ußzeilenplatzhalter 1"/>
          <p:cNvSpPr>
            <a:spLocks noGrp="1"/>
          </p:cNvSpPr>
          <p:nvPr>
            <p:ph type="ftr" sz="quarter" idx="10"/>
          </p:nvPr>
        </p:nvSpPr>
        <p:spPr/>
        <p:txBody>
          <a:bodyPr/>
          <a:lstStyle>
            <a:lvl1pPr>
              <a:defRPr/>
            </a:lvl1pPr>
          </a:lstStyle>
          <a:p>
            <a:r>
              <a:rPr lang="en-GB"/>
              <a:t>Manfred Fischer, AREVA NP GmbH</a:t>
            </a:r>
          </a:p>
        </p:txBody>
      </p:sp>
    </p:spTree>
    <p:extLst>
      <p:ext uri="{BB962C8B-B14F-4D97-AF65-F5344CB8AC3E}">
        <p14:creationId xmlns:p14="http://schemas.microsoft.com/office/powerpoint/2010/main" val="1696700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Fußzeilenplatzhalter 4"/>
          <p:cNvSpPr>
            <a:spLocks noGrp="1"/>
          </p:cNvSpPr>
          <p:nvPr>
            <p:ph type="ftr" sz="quarter" idx="10"/>
          </p:nvPr>
        </p:nvSpPr>
        <p:spPr/>
        <p:txBody>
          <a:bodyPr/>
          <a:lstStyle>
            <a:lvl1pPr>
              <a:defRPr/>
            </a:lvl1pPr>
          </a:lstStyle>
          <a:p>
            <a:r>
              <a:rPr lang="en-GB"/>
              <a:t>Manfred Fischer, AREVA NP GmbH</a:t>
            </a:r>
          </a:p>
        </p:txBody>
      </p:sp>
    </p:spTree>
    <p:extLst>
      <p:ext uri="{BB962C8B-B14F-4D97-AF65-F5344CB8AC3E}">
        <p14:creationId xmlns:p14="http://schemas.microsoft.com/office/powerpoint/2010/main" val="2695508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Fußzeilenplatzhalter 4"/>
          <p:cNvSpPr>
            <a:spLocks noGrp="1"/>
          </p:cNvSpPr>
          <p:nvPr>
            <p:ph type="ftr" sz="quarter" idx="10"/>
          </p:nvPr>
        </p:nvSpPr>
        <p:spPr/>
        <p:txBody>
          <a:bodyPr/>
          <a:lstStyle>
            <a:lvl1pPr>
              <a:defRPr/>
            </a:lvl1pPr>
          </a:lstStyle>
          <a:p>
            <a:r>
              <a:rPr lang="en-GB"/>
              <a:t>Manfred Fischer, AREVA NP GmbH</a:t>
            </a:r>
          </a:p>
        </p:txBody>
      </p:sp>
    </p:spTree>
    <p:extLst>
      <p:ext uri="{BB962C8B-B14F-4D97-AF65-F5344CB8AC3E}">
        <p14:creationId xmlns:p14="http://schemas.microsoft.com/office/powerpoint/2010/main" val="1540080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5.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35" name="Group 11"/>
          <p:cNvGrpSpPr>
            <a:grpSpLocks/>
          </p:cNvGrpSpPr>
          <p:nvPr/>
        </p:nvGrpSpPr>
        <p:grpSpPr bwMode="auto">
          <a:xfrm>
            <a:off x="0" y="6161088"/>
            <a:ext cx="8907463" cy="493712"/>
            <a:chOff x="0" y="3881"/>
            <a:chExt cx="5611" cy="311"/>
          </a:xfrm>
        </p:grpSpPr>
        <p:pic>
          <p:nvPicPr>
            <p:cNvPr id="1034" name="Picture 10" descr="areva-ppt-11"/>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l="3084"/>
            <a:stretch>
              <a:fillRect/>
            </a:stretch>
          </p:blipFill>
          <p:spPr bwMode="auto">
            <a:xfrm>
              <a:off x="0" y="4053"/>
              <a:ext cx="4988" cy="16"/>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areva-ppt-9"/>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5093" y="3881"/>
              <a:ext cx="518" cy="311"/>
            </a:xfrm>
            <a:prstGeom prst="rect">
              <a:avLst/>
            </a:prstGeom>
            <a:noFill/>
            <a:extLst>
              <a:ext uri="{909E8E84-426E-40DD-AFC4-6F175D3DCCD1}">
                <a14:hiddenFill xmlns:a14="http://schemas.microsoft.com/office/drawing/2010/main">
                  <a:solidFill>
                    <a:srgbClr val="FFFFFF"/>
                  </a:solidFill>
                </a14:hiddenFill>
              </a:ext>
            </a:extLst>
          </p:spPr>
        </p:pic>
      </p:grpSp>
      <p:sp>
        <p:nvSpPr>
          <p:cNvPr id="1026" name="Rectangle 2"/>
          <p:cNvSpPr>
            <a:spLocks noGrp="1" noChangeArrowheads="1"/>
          </p:cNvSpPr>
          <p:nvPr>
            <p:ph type="title"/>
          </p:nvPr>
        </p:nvSpPr>
        <p:spPr bwMode="auto">
          <a:xfrm>
            <a:off x="2000250" y="257175"/>
            <a:ext cx="5757863" cy="90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GB" smtClean="0"/>
              <a:t>Cliquez pour modifier le style du titre</a:t>
            </a:r>
          </a:p>
        </p:txBody>
      </p:sp>
      <p:sp>
        <p:nvSpPr>
          <p:cNvPr id="1027" name="Rectangle 3"/>
          <p:cNvSpPr>
            <a:spLocks noGrp="1" noChangeArrowheads="1"/>
          </p:cNvSpPr>
          <p:nvPr>
            <p:ph type="body" idx="1"/>
          </p:nvPr>
        </p:nvSpPr>
        <p:spPr bwMode="auto">
          <a:xfrm>
            <a:off x="574675" y="1619250"/>
            <a:ext cx="7845425" cy="431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smtClean="0"/>
              <a:t>Cliquez pour modifier les styles du texte du masque</a:t>
            </a:r>
          </a:p>
          <a:p>
            <a:pPr lvl="1"/>
            <a:r>
              <a:rPr lang="en-GB" smtClean="0"/>
              <a:t>Deuxième niveau</a:t>
            </a:r>
          </a:p>
          <a:p>
            <a:pPr lvl="2"/>
            <a:r>
              <a:rPr lang="en-GB" smtClean="0"/>
              <a:t>Troisième niveau</a:t>
            </a:r>
          </a:p>
          <a:p>
            <a:pPr lvl="3"/>
            <a:r>
              <a:rPr lang="en-GB" smtClean="0"/>
              <a:t>Quatrième niveau</a:t>
            </a:r>
          </a:p>
        </p:txBody>
      </p:sp>
      <p:sp>
        <p:nvSpPr>
          <p:cNvPr id="1029" name="Rectangle 5"/>
          <p:cNvSpPr>
            <a:spLocks noGrp="1" noChangeArrowheads="1"/>
          </p:cNvSpPr>
          <p:nvPr>
            <p:ph type="ftr" sz="quarter" idx="3"/>
          </p:nvPr>
        </p:nvSpPr>
        <p:spPr bwMode="auto">
          <a:xfrm>
            <a:off x="574675" y="6526213"/>
            <a:ext cx="6118225"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spcBef>
                <a:spcPct val="0"/>
              </a:spcBef>
              <a:defRPr sz="1000" b="0">
                <a:solidFill>
                  <a:schemeClr val="tx1"/>
                </a:solidFill>
              </a:defRPr>
            </a:lvl1pPr>
          </a:lstStyle>
          <a:p>
            <a:r>
              <a:rPr lang="en-GB"/>
              <a:t>Manfred Fischer, AREVA NP GmbH</a:t>
            </a:r>
          </a:p>
        </p:txBody>
      </p:sp>
      <p:sp>
        <p:nvSpPr>
          <p:cNvPr id="1038" name="Freeform 14"/>
          <p:cNvSpPr>
            <a:spLocks/>
          </p:cNvSpPr>
          <p:nvPr userDrawn="1"/>
        </p:nvSpPr>
        <p:spPr bwMode="auto">
          <a:xfrm>
            <a:off x="8064500" y="0"/>
            <a:ext cx="1079500" cy="1079500"/>
          </a:xfrm>
          <a:custGeom>
            <a:avLst/>
            <a:gdLst>
              <a:gd name="T0" fmla="*/ 139 w 139"/>
              <a:gd name="T1" fmla="*/ 70 h 139"/>
              <a:gd name="T2" fmla="*/ 139 w 139"/>
              <a:gd name="T3" fmla="*/ 70 h 139"/>
              <a:gd name="T4" fmla="*/ 139 w 139"/>
              <a:gd name="T5" fmla="*/ 70 h 139"/>
              <a:gd name="T6" fmla="*/ 139 w 139"/>
              <a:gd name="T7" fmla="*/ 0 h 139"/>
              <a:gd name="T8" fmla="*/ 70 w 139"/>
              <a:gd name="T9" fmla="*/ 0 h 139"/>
              <a:gd name="T10" fmla="*/ 70 w 139"/>
              <a:gd name="T11" fmla="*/ 0 h 139"/>
              <a:gd name="T12" fmla="*/ 69 w 139"/>
              <a:gd name="T13" fmla="*/ 0 h 139"/>
              <a:gd name="T14" fmla="*/ 0 w 139"/>
              <a:gd name="T15" fmla="*/ 70 h 139"/>
              <a:gd name="T16" fmla="*/ 0 w 139"/>
              <a:gd name="T17" fmla="*/ 70 h 139"/>
              <a:gd name="T18" fmla="*/ 0 w 139"/>
              <a:gd name="T19" fmla="*/ 70 h 139"/>
              <a:gd name="T20" fmla="*/ 0 w 139"/>
              <a:gd name="T21" fmla="*/ 139 h 139"/>
              <a:gd name="T22" fmla="*/ 70 w 139"/>
              <a:gd name="T23" fmla="*/ 139 h 139"/>
              <a:gd name="T24" fmla="*/ 70 w 139"/>
              <a:gd name="T25" fmla="*/ 139 h 139"/>
              <a:gd name="T26" fmla="*/ 139 w 139"/>
              <a:gd name="T27" fmla="*/ 70 h 139"/>
              <a:gd name="T28" fmla="*/ 139 w 139"/>
              <a:gd name="T29" fmla="*/ 7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9" h="139">
                <a:moveTo>
                  <a:pt x="139" y="70"/>
                </a:moveTo>
                <a:cubicBezTo>
                  <a:pt x="139" y="70"/>
                  <a:pt x="139" y="70"/>
                  <a:pt x="139" y="70"/>
                </a:cubicBezTo>
                <a:cubicBezTo>
                  <a:pt x="139" y="70"/>
                  <a:pt x="139" y="70"/>
                  <a:pt x="139" y="70"/>
                </a:cubicBezTo>
                <a:cubicBezTo>
                  <a:pt x="139" y="0"/>
                  <a:pt x="139" y="0"/>
                  <a:pt x="139" y="0"/>
                </a:cubicBezTo>
                <a:cubicBezTo>
                  <a:pt x="70" y="0"/>
                  <a:pt x="70" y="0"/>
                  <a:pt x="70" y="0"/>
                </a:cubicBezTo>
                <a:cubicBezTo>
                  <a:pt x="70" y="0"/>
                  <a:pt x="70" y="0"/>
                  <a:pt x="70" y="0"/>
                </a:cubicBezTo>
                <a:cubicBezTo>
                  <a:pt x="70" y="0"/>
                  <a:pt x="69" y="0"/>
                  <a:pt x="69" y="0"/>
                </a:cubicBezTo>
                <a:cubicBezTo>
                  <a:pt x="31" y="0"/>
                  <a:pt x="0" y="31"/>
                  <a:pt x="0" y="70"/>
                </a:cubicBezTo>
                <a:cubicBezTo>
                  <a:pt x="0" y="70"/>
                  <a:pt x="0" y="70"/>
                  <a:pt x="0" y="70"/>
                </a:cubicBezTo>
                <a:cubicBezTo>
                  <a:pt x="0" y="70"/>
                  <a:pt x="0" y="70"/>
                  <a:pt x="0" y="70"/>
                </a:cubicBezTo>
                <a:cubicBezTo>
                  <a:pt x="0" y="139"/>
                  <a:pt x="0" y="139"/>
                  <a:pt x="0" y="139"/>
                </a:cubicBezTo>
                <a:cubicBezTo>
                  <a:pt x="70" y="139"/>
                  <a:pt x="70" y="139"/>
                  <a:pt x="70" y="139"/>
                </a:cubicBezTo>
                <a:cubicBezTo>
                  <a:pt x="70" y="139"/>
                  <a:pt x="70" y="139"/>
                  <a:pt x="70" y="139"/>
                </a:cubicBezTo>
                <a:cubicBezTo>
                  <a:pt x="108" y="139"/>
                  <a:pt x="139" y="108"/>
                  <a:pt x="139" y="70"/>
                </a:cubicBezTo>
                <a:cubicBezTo>
                  <a:pt x="139" y="70"/>
                  <a:pt x="139" y="70"/>
                  <a:pt x="139" y="7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72" r:id="rId12"/>
  </p:sldLayoutIdLst>
  <p:timing>
    <p:tnLst>
      <p:par>
        <p:cTn id="1" dur="indefinite" restart="never" nodeType="tmRoot"/>
      </p:par>
    </p:tnLst>
  </p:timing>
  <p:hf sldNum="0" hdr="0" dt="0"/>
  <p:txStyles>
    <p:titleStyle>
      <a:lvl1pPr algn="r" rtl="0" fontAlgn="base">
        <a:lnSpc>
          <a:spcPct val="90000"/>
        </a:lnSpc>
        <a:spcBef>
          <a:spcPct val="0"/>
        </a:spcBef>
        <a:spcAft>
          <a:spcPct val="0"/>
        </a:spcAft>
        <a:defRPr sz="3000" b="1">
          <a:solidFill>
            <a:schemeClr val="tx2"/>
          </a:solidFill>
          <a:latin typeface="+mj-lt"/>
          <a:ea typeface="+mj-ea"/>
          <a:cs typeface="+mj-cs"/>
        </a:defRPr>
      </a:lvl1pPr>
      <a:lvl2pPr algn="r" rtl="0" fontAlgn="base">
        <a:lnSpc>
          <a:spcPct val="90000"/>
        </a:lnSpc>
        <a:spcBef>
          <a:spcPct val="0"/>
        </a:spcBef>
        <a:spcAft>
          <a:spcPct val="0"/>
        </a:spcAft>
        <a:defRPr sz="3000" b="1">
          <a:solidFill>
            <a:schemeClr val="tx2"/>
          </a:solidFill>
          <a:latin typeface="Arial" charset="0"/>
        </a:defRPr>
      </a:lvl2pPr>
      <a:lvl3pPr algn="r" rtl="0" fontAlgn="base">
        <a:lnSpc>
          <a:spcPct val="90000"/>
        </a:lnSpc>
        <a:spcBef>
          <a:spcPct val="0"/>
        </a:spcBef>
        <a:spcAft>
          <a:spcPct val="0"/>
        </a:spcAft>
        <a:defRPr sz="3000" b="1">
          <a:solidFill>
            <a:schemeClr val="tx2"/>
          </a:solidFill>
          <a:latin typeface="Arial" charset="0"/>
        </a:defRPr>
      </a:lvl3pPr>
      <a:lvl4pPr algn="r" rtl="0" fontAlgn="base">
        <a:lnSpc>
          <a:spcPct val="90000"/>
        </a:lnSpc>
        <a:spcBef>
          <a:spcPct val="0"/>
        </a:spcBef>
        <a:spcAft>
          <a:spcPct val="0"/>
        </a:spcAft>
        <a:defRPr sz="3000" b="1">
          <a:solidFill>
            <a:schemeClr val="tx2"/>
          </a:solidFill>
          <a:latin typeface="Arial" charset="0"/>
        </a:defRPr>
      </a:lvl4pPr>
      <a:lvl5pPr algn="r" rtl="0" fontAlgn="base">
        <a:lnSpc>
          <a:spcPct val="90000"/>
        </a:lnSpc>
        <a:spcBef>
          <a:spcPct val="0"/>
        </a:spcBef>
        <a:spcAft>
          <a:spcPct val="0"/>
        </a:spcAft>
        <a:defRPr sz="3000" b="1">
          <a:solidFill>
            <a:schemeClr val="tx2"/>
          </a:solidFill>
          <a:latin typeface="Arial" charset="0"/>
        </a:defRPr>
      </a:lvl5pPr>
      <a:lvl6pPr marL="457200" algn="r" rtl="0" fontAlgn="base">
        <a:lnSpc>
          <a:spcPct val="90000"/>
        </a:lnSpc>
        <a:spcBef>
          <a:spcPct val="0"/>
        </a:spcBef>
        <a:spcAft>
          <a:spcPct val="0"/>
        </a:spcAft>
        <a:defRPr sz="3000" b="1">
          <a:solidFill>
            <a:schemeClr val="tx2"/>
          </a:solidFill>
          <a:latin typeface="Arial" charset="0"/>
        </a:defRPr>
      </a:lvl6pPr>
      <a:lvl7pPr marL="914400" algn="r" rtl="0" fontAlgn="base">
        <a:lnSpc>
          <a:spcPct val="90000"/>
        </a:lnSpc>
        <a:spcBef>
          <a:spcPct val="0"/>
        </a:spcBef>
        <a:spcAft>
          <a:spcPct val="0"/>
        </a:spcAft>
        <a:defRPr sz="3000" b="1">
          <a:solidFill>
            <a:schemeClr val="tx2"/>
          </a:solidFill>
          <a:latin typeface="Arial" charset="0"/>
        </a:defRPr>
      </a:lvl7pPr>
      <a:lvl8pPr marL="1371600" algn="r" rtl="0" fontAlgn="base">
        <a:lnSpc>
          <a:spcPct val="90000"/>
        </a:lnSpc>
        <a:spcBef>
          <a:spcPct val="0"/>
        </a:spcBef>
        <a:spcAft>
          <a:spcPct val="0"/>
        </a:spcAft>
        <a:defRPr sz="3000" b="1">
          <a:solidFill>
            <a:schemeClr val="tx2"/>
          </a:solidFill>
          <a:latin typeface="Arial" charset="0"/>
        </a:defRPr>
      </a:lvl8pPr>
      <a:lvl9pPr marL="1828800" algn="r" rtl="0" fontAlgn="base">
        <a:lnSpc>
          <a:spcPct val="90000"/>
        </a:lnSpc>
        <a:spcBef>
          <a:spcPct val="0"/>
        </a:spcBef>
        <a:spcAft>
          <a:spcPct val="0"/>
        </a:spcAft>
        <a:defRPr sz="3000" b="1">
          <a:solidFill>
            <a:schemeClr val="tx2"/>
          </a:solidFill>
          <a:latin typeface="Arial" charset="0"/>
        </a:defRPr>
      </a:lvl9pPr>
    </p:titleStyle>
    <p:bodyStyle>
      <a:lvl1pPr marL="271463" indent="-271463" algn="l" rtl="0" fontAlgn="base">
        <a:spcBef>
          <a:spcPct val="20000"/>
        </a:spcBef>
        <a:spcAft>
          <a:spcPct val="20000"/>
        </a:spcAft>
        <a:buClr>
          <a:schemeClr val="tx2"/>
        </a:buClr>
        <a:buFont typeface="Arial" charset="0"/>
        <a:buBlip>
          <a:blip r:embed="rId16"/>
        </a:buBlip>
        <a:defRPr sz="2000" b="1">
          <a:solidFill>
            <a:schemeClr val="tx1"/>
          </a:solidFill>
          <a:latin typeface="+mn-lt"/>
          <a:ea typeface="+mn-ea"/>
          <a:cs typeface="+mn-cs"/>
        </a:defRPr>
      </a:lvl1pPr>
      <a:lvl2pPr marL="717550" indent="-268288" algn="l" rtl="0" fontAlgn="base">
        <a:spcBef>
          <a:spcPct val="20000"/>
        </a:spcBef>
        <a:spcAft>
          <a:spcPct val="10000"/>
        </a:spcAft>
        <a:buClr>
          <a:schemeClr val="accent1"/>
        </a:buClr>
        <a:buSzPct val="95000"/>
        <a:buFont typeface="Wingdings" pitchFamily="2" charset="2"/>
        <a:buChar char="u"/>
        <a:defRPr sz="1600" b="1">
          <a:solidFill>
            <a:schemeClr val="tx1"/>
          </a:solidFill>
          <a:latin typeface="+mn-lt"/>
        </a:defRPr>
      </a:lvl2pPr>
      <a:lvl3pPr marL="1073150" indent="-176213" algn="l" rtl="0" fontAlgn="base">
        <a:spcBef>
          <a:spcPct val="20000"/>
        </a:spcBef>
        <a:spcAft>
          <a:spcPct val="0"/>
        </a:spcAft>
        <a:buClr>
          <a:schemeClr val="tx2"/>
        </a:buClr>
        <a:buFont typeface="Symbol" pitchFamily="18" charset="2"/>
        <a:buChar char="·"/>
        <a:defRPr sz="1400">
          <a:solidFill>
            <a:schemeClr val="tx1"/>
          </a:solidFill>
          <a:latin typeface="+mn-lt"/>
        </a:defRPr>
      </a:lvl3pPr>
      <a:lvl4pPr marL="1436688" indent="-93663" algn="l" rtl="0" fontAlgn="base">
        <a:spcBef>
          <a:spcPct val="20000"/>
        </a:spcBef>
        <a:spcAft>
          <a:spcPct val="0"/>
        </a:spcAft>
        <a:buClr>
          <a:schemeClr val="tx1"/>
        </a:buClr>
        <a:buFont typeface="Arial" charset="0"/>
        <a:buChar char="-"/>
        <a:defRPr sz="1200">
          <a:solidFill>
            <a:schemeClr val="tx1"/>
          </a:solidFill>
          <a:latin typeface="+mn-lt"/>
        </a:defRPr>
      </a:lvl4pPr>
      <a:lvl5pPr marL="1973263" indent="-179388" algn="l" rtl="0" fontAlgn="base">
        <a:spcBef>
          <a:spcPct val="20000"/>
        </a:spcBef>
        <a:spcAft>
          <a:spcPct val="0"/>
        </a:spcAft>
        <a:buFont typeface="Arial" charset="0"/>
        <a:buChar char="­"/>
        <a:defRPr sz="1200">
          <a:solidFill>
            <a:schemeClr val="tx1"/>
          </a:solidFill>
          <a:latin typeface="+mn-lt"/>
        </a:defRPr>
      </a:lvl5pPr>
      <a:lvl6pPr marL="2430463" indent="-179388" algn="l" rtl="0" fontAlgn="base">
        <a:spcBef>
          <a:spcPct val="20000"/>
        </a:spcBef>
        <a:spcAft>
          <a:spcPct val="0"/>
        </a:spcAft>
        <a:buFont typeface="Arial" charset="0"/>
        <a:buChar char="­"/>
        <a:defRPr sz="1200">
          <a:solidFill>
            <a:schemeClr val="tx1"/>
          </a:solidFill>
          <a:latin typeface="+mn-lt"/>
        </a:defRPr>
      </a:lvl6pPr>
      <a:lvl7pPr marL="2887663" indent="-179388" algn="l" rtl="0" fontAlgn="base">
        <a:spcBef>
          <a:spcPct val="20000"/>
        </a:spcBef>
        <a:spcAft>
          <a:spcPct val="0"/>
        </a:spcAft>
        <a:buFont typeface="Arial" charset="0"/>
        <a:buChar char="­"/>
        <a:defRPr sz="1200">
          <a:solidFill>
            <a:schemeClr val="tx1"/>
          </a:solidFill>
          <a:latin typeface="+mn-lt"/>
        </a:defRPr>
      </a:lvl7pPr>
      <a:lvl8pPr marL="3344863" indent="-179388" algn="l" rtl="0" fontAlgn="base">
        <a:spcBef>
          <a:spcPct val="20000"/>
        </a:spcBef>
        <a:spcAft>
          <a:spcPct val="0"/>
        </a:spcAft>
        <a:buFont typeface="Arial" charset="0"/>
        <a:buChar char="­"/>
        <a:defRPr sz="1200">
          <a:solidFill>
            <a:schemeClr val="tx1"/>
          </a:solidFill>
          <a:latin typeface="+mn-lt"/>
        </a:defRPr>
      </a:lvl8pPr>
      <a:lvl9pPr marL="3802063" indent="-179388" algn="l" rtl="0" fontAlgn="base">
        <a:spcBef>
          <a:spcPct val="20000"/>
        </a:spcBef>
        <a:spcAft>
          <a:spcPct val="0"/>
        </a:spcAft>
        <a:buFont typeface="Arial" charset="0"/>
        <a:buChar char="­"/>
        <a:defRPr sz="12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7" name="Picture 7" descr="Areva-ppt-1"/>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43263" y="2611438"/>
            <a:ext cx="2655887" cy="1635125"/>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6.emf"/></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11188" y="2420938"/>
            <a:ext cx="7632700" cy="1441450"/>
          </a:xfrm>
        </p:spPr>
        <p:txBody>
          <a:bodyPr/>
          <a:lstStyle/>
          <a:p>
            <a:pPr algn="r"/>
            <a:r>
              <a:rPr lang="en-GB" sz="3200" i="1"/>
              <a:t>Background and Target of the planned ISTC Partner experiment</a:t>
            </a:r>
            <a:br>
              <a:rPr lang="en-GB" sz="3200" i="1"/>
            </a:br>
            <a:r>
              <a:rPr lang="en-GB" sz="3200" i="1"/>
              <a:t>EPICOR</a:t>
            </a:r>
            <a:br>
              <a:rPr lang="en-GB" sz="3200" i="1"/>
            </a:br>
            <a:r>
              <a:rPr lang="en-GB" sz="3200" i="1"/>
              <a:t> </a:t>
            </a:r>
            <a:r>
              <a:rPr lang="en-US" sz="3200"/>
              <a:t/>
            </a:r>
            <a:br>
              <a:rPr lang="en-US" sz="3200"/>
            </a:br>
            <a:endParaRPr lang="en-GB" sz="3200"/>
          </a:p>
        </p:txBody>
      </p:sp>
      <p:sp>
        <p:nvSpPr>
          <p:cNvPr id="8196" name="Text Box 4"/>
          <p:cNvSpPr txBox="1">
            <a:spLocks noChangeArrowheads="1"/>
          </p:cNvSpPr>
          <p:nvPr/>
        </p:nvSpPr>
        <p:spPr bwMode="auto">
          <a:xfrm>
            <a:off x="4787900" y="4076700"/>
            <a:ext cx="3529013" cy="792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spcBef>
                <a:spcPct val="10000"/>
              </a:spcBef>
            </a:pPr>
            <a:r>
              <a:rPr lang="fr-FR" sz="2000" b="0" i="1">
                <a:solidFill>
                  <a:schemeClr val="tx1"/>
                </a:solidFill>
              </a:rPr>
              <a:t>Manfred Fischer, NEPA-G</a:t>
            </a:r>
          </a:p>
          <a:p>
            <a:pPr>
              <a:spcBef>
                <a:spcPct val="10000"/>
              </a:spcBef>
            </a:pPr>
            <a:r>
              <a:rPr lang="fr-FR" sz="2000" b="0" i="1">
                <a:solidFill>
                  <a:schemeClr val="tx1"/>
                </a:solidFill>
              </a:rPr>
              <a:t>St Petersburg – June 1, 2010</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3"/>
          <p:cNvSpPr>
            <a:spLocks noGrp="1"/>
          </p:cNvSpPr>
          <p:nvPr>
            <p:ph type="ftr" sz="quarter" idx="10"/>
          </p:nvPr>
        </p:nvSpPr>
        <p:spPr/>
        <p:txBody>
          <a:bodyPr/>
          <a:lstStyle/>
          <a:p>
            <a:r>
              <a:rPr lang="en-GB"/>
              <a:t>Manfred Fischer, AREVA NP GmbH</a:t>
            </a:r>
          </a:p>
        </p:txBody>
      </p:sp>
      <p:sp>
        <p:nvSpPr>
          <p:cNvPr id="171010" name="Rectangle 2"/>
          <p:cNvSpPr>
            <a:spLocks noGrp="1" noChangeArrowheads="1"/>
          </p:cNvSpPr>
          <p:nvPr>
            <p:ph type="body" idx="1"/>
          </p:nvPr>
        </p:nvSpPr>
        <p:spPr>
          <a:xfrm>
            <a:off x="611188" y="2708275"/>
            <a:ext cx="8064500" cy="3168650"/>
          </a:xfrm>
        </p:spPr>
        <p:txBody>
          <a:bodyPr/>
          <a:lstStyle/>
          <a:p>
            <a:pPr lvl="1">
              <a:lnSpc>
                <a:spcPct val="90000"/>
              </a:lnSpc>
            </a:pPr>
            <a:r>
              <a:rPr lang="en-GB" sz="1800">
                <a:solidFill>
                  <a:srgbClr val="0000FF"/>
                </a:solidFill>
              </a:rPr>
              <a:t>Formation of a dense metallic phase</a:t>
            </a:r>
          </a:p>
          <a:p>
            <a:pPr lvl="1">
              <a:lnSpc>
                <a:spcPct val="90000"/>
              </a:lnSpc>
              <a:buClr>
                <a:srgbClr val="0098A1"/>
              </a:buClr>
            </a:pPr>
            <a:r>
              <a:rPr lang="en-GB" sz="1800"/>
              <a:t>Miscibility gap(s) in the oxide system</a:t>
            </a:r>
          </a:p>
          <a:p>
            <a:pPr lvl="1">
              <a:lnSpc>
                <a:spcPct val="90000"/>
              </a:lnSpc>
            </a:pPr>
            <a:r>
              <a:rPr lang="en-GB" sz="1800"/>
              <a:t>Interactions with </a:t>
            </a:r>
            <a:r>
              <a:rPr lang="en-GB" sz="1800">
                <a:solidFill>
                  <a:srgbClr val="0000FF"/>
                </a:solidFill>
              </a:rPr>
              <a:t>B</a:t>
            </a:r>
            <a:r>
              <a:rPr lang="en-GB" sz="1800" baseline="-25000">
                <a:solidFill>
                  <a:srgbClr val="0000FF"/>
                </a:solidFill>
              </a:rPr>
              <a:t>4</a:t>
            </a:r>
            <a:r>
              <a:rPr lang="en-GB" sz="1800">
                <a:solidFill>
                  <a:srgbClr val="0000FF"/>
                </a:solidFill>
              </a:rPr>
              <a:t>C</a:t>
            </a:r>
            <a:r>
              <a:rPr lang="en-GB" sz="1800"/>
              <a:t> and B</a:t>
            </a:r>
            <a:r>
              <a:rPr lang="en-GB" sz="1800" baseline="-25000"/>
              <a:t>2</a:t>
            </a:r>
            <a:r>
              <a:rPr lang="en-GB" sz="1800"/>
              <a:t>O</a:t>
            </a:r>
            <a:r>
              <a:rPr lang="en-GB" sz="1800" baseline="-25000"/>
              <a:t>3</a:t>
            </a:r>
          </a:p>
          <a:p>
            <a:pPr lvl="1">
              <a:lnSpc>
                <a:spcPct val="90000"/>
              </a:lnSpc>
            </a:pPr>
            <a:r>
              <a:rPr lang="en-GB" sz="1800"/>
              <a:t>Decay heat distribution between oxide and metal</a:t>
            </a:r>
          </a:p>
          <a:p>
            <a:pPr lvl="1">
              <a:lnSpc>
                <a:spcPct val="90000"/>
              </a:lnSpc>
              <a:buClr>
                <a:schemeClr val="accent2"/>
              </a:buClr>
            </a:pPr>
            <a:r>
              <a:rPr lang="en-GB" sz="1800"/>
              <a:t>Interaction of oxidic melt with vessel steel</a:t>
            </a:r>
          </a:p>
          <a:p>
            <a:pPr lvl="1">
              <a:lnSpc>
                <a:spcPct val="90000"/>
              </a:lnSpc>
              <a:buClr>
                <a:schemeClr val="tx2"/>
              </a:buClr>
            </a:pPr>
            <a:r>
              <a:rPr lang="en-GB" sz="1800">
                <a:solidFill>
                  <a:srgbClr val="0000FF"/>
                </a:solidFill>
              </a:rPr>
              <a:t>Formation of an oxidic crust on the upper metal layer </a:t>
            </a:r>
          </a:p>
          <a:p>
            <a:pPr lvl="1">
              <a:lnSpc>
                <a:spcPct val="90000"/>
              </a:lnSpc>
              <a:buClr>
                <a:schemeClr val="tx2"/>
              </a:buClr>
            </a:pPr>
            <a:endParaRPr lang="en-GB" sz="1800">
              <a:solidFill>
                <a:srgbClr val="0000FF"/>
              </a:solidFill>
            </a:endParaRPr>
          </a:p>
          <a:p>
            <a:pPr lvl="1">
              <a:lnSpc>
                <a:spcPct val="90000"/>
              </a:lnSpc>
              <a:buClr>
                <a:schemeClr val="tx2"/>
              </a:buClr>
              <a:buFont typeface="Wingdings" pitchFamily="2" charset="2"/>
              <a:buNone/>
            </a:pPr>
            <a:r>
              <a:rPr lang="en-GB" sz="1800">
                <a:solidFill>
                  <a:srgbClr val="0000FF"/>
                </a:solidFill>
              </a:rPr>
              <a:t>	Uncertainties related with the formation of a dense metallic and surface crusts have the highest potential impact on the validation of IVR</a:t>
            </a:r>
            <a:r>
              <a:rPr lang="en-GB" sz="1800"/>
              <a:t> </a:t>
            </a:r>
            <a:r>
              <a:rPr lang="en-GB" sz="1800">
                <a:solidFill>
                  <a:srgbClr val="0000FF"/>
                </a:solidFill>
              </a:rPr>
              <a:t>for KERENA</a:t>
            </a:r>
            <a:r>
              <a:rPr lang="en-GB" sz="1800">
                <a:solidFill>
                  <a:srgbClr val="0000FF"/>
                </a:solidFill>
                <a:cs typeface="Arial" charset="0"/>
              </a:rPr>
              <a:t>™</a:t>
            </a:r>
          </a:p>
          <a:p>
            <a:pPr>
              <a:lnSpc>
                <a:spcPct val="90000"/>
              </a:lnSpc>
            </a:pPr>
            <a:endParaRPr lang="en-GB" sz="1800">
              <a:solidFill>
                <a:srgbClr val="0000FF"/>
              </a:solidFill>
            </a:endParaRPr>
          </a:p>
        </p:txBody>
      </p:sp>
      <p:sp>
        <p:nvSpPr>
          <p:cNvPr id="171011" name="Rectangle 3"/>
          <p:cNvSpPr>
            <a:spLocks noGrp="1" noChangeArrowheads="1"/>
          </p:cNvSpPr>
          <p:nvPr>
            <p:ph type="title"/>
          </p:nvPr>
        </p:nvSpPr>
        <p:spPr>
          <a:xfrm>
            <a:off x="755650" y="549275"/>
            <a:ext cx="7053263" cy="719138"/>
          </a:xfrm>
        </p:spPr>
        <p:txBody>
          <a:bodyPr/>
          <a:lstStyle/>
          <a:p>
            <a:r>
              <a:rPr lang="en-GB" sz="2400" i="1"/>
              <a:t>Assessment of thermochemical phenomena with potential impact on IVR</a:t>
            </a:r>
          </a:p>
        </p:txBody>
      </p:sp>
      <p:sp>
        <p:nvSpPr>
          <p:cNvPr id="171012" name="Text Box 4"/>
          <p:cNvSpPr txBox="1">
            <a:spLocks noChangeArrowheads="1"/>
          </p:cNvSpPr>
          <p:nvPr/>
        </p:nvSpPr>
        <p:spPr bwMode="auto">
          <a:xfrm>
            <a:off x="7019925" y="2133600"/>
            <a:ext cx="1584325" cy="1169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buClr>
                <a:schemeClr val="accent1"/>
              </a:buClr>
              <a:buSzPct val="120000"/>
              <a:buFont typeface="Arial" charset="0"/>
              <a:buChar char="■"/>
            </a:pPr>
            <a:r>
              <a:rPr lang="en-US" i="1">
                <a:solidFill>
                  <a:schemeClr val="hlink"/>
                </a:solidFill>
              </a:rPr>
              <a:t>  </a:t>
            </a:r>
            <a:r>
              <a:rPr lang="en-US" i="1">
                <a:solidFill>
                  <a:schemeClr val="tx1"/>
                </a:solidFill>
              </a:rPr>
              <a:t>MASCA</a:t>
            </a:r>
          </a:p>
          <a:p>
            <a:pPr>
              <a:spcBef>
                <a:spcPct val="50000"/>
              </a:spcBef>
              <a:buClr>
                <a:srgbClr val="0098A1"/>
              </a:buClr>
              <a:buSzPct val="120000"/>
              <a:buFont typeface="Arial" charset="0"/>
              <a:buChar char="■"/>
            </a:pPr>
            <a:r>
              <a:rPr lang="en-US" i="1">
                <a:solidFill>
                  <a:schemeClr val="hlink"/>
                </a:solidFill>
              </a:rPr>
              <a:t>  </a:t>
            </a:r>
            <a:r>
              <a:rPr lang="en-US" i="1">
                <a:solidFill>
                  <a:schemeClr val="tx1"/>
                </a:solidFill>
              </a:rPr>
              <a:t>RASPLAV</a:t>
            </a:r>
          </a:p>
          <a:p>
            <a:pPr>
              <a:spcBef>
                <a:spcPct val="50000"/>
              </a:spcBef>
              <a:buClr>
                <a:schemeClr val="accent2"/>
              </a:buClr>
              <a:buSzPct val="120000"/>
              <a:buFont typeface="Arial" charset="0"/>
              <a:buChar char="■"/>
            </a:pPr>
            <a:r>
              <a:rPr lang="en-US" i="1">
                <a:solidFill>
                  <a:schemeClr val="hlink"/>
                </a:solidFill>
              </a:rPr>
              <a:t>  </a:t>
            </a:r>
            <a:r>
              <a:rPr lang="en-US" i="1">
                <a:solidFill>
                  <a:schemeClr val="tx1"/>
                </a:solidFill>
              </a:rPr>
              <a:t>METCOR/-P</a:t>
            </a:r>
          </a:p>
          <a:p>
            <a:pPr>
              <a:spcBef>
                <a:spcPct val="50000"/>
              </a:spcBef>
              <a:buClr>
                <a:schemeClr val="tx2"/>
              </a:buClr>
              <a:buSzPct val="120000"/>
              <a:buFont typeface="Arial" charset="0"/>
              <a:buChar char="■"/>
            </a:pPr>
            <a:r>
              <a:rPr lang="en-US" i="1">
                <a:solidFill>
                  <a:schemeClr val="hlink"/>
                </a:solidFill>
              </a:rPr>
              <a:t>  </a:t>
            </a:r>
            <a:r>
              <a:rPr lang="en-US" i="1">
                <a:solidFill>
                  <a:schemeClr val="tx1"/>
                </a:solidFill>
              </a:rPr>
              <a:t>AREVA-NP</a:t>
            </a:r>
            <a:r>
              <a:rPr lang="en-US" i="1">
                <a:solidFill>
                  <a:schemeClr val="hlink"/>
                </a:solidFill>
              </a:rPr>
              <a:t>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Fußzeilenplatzhalter 3"/>
          <p:cNvSpPr>
            <a:spLocks noGrp="1"/>
          </p:cNvSpPr>
          <p:nvPr>
            <p:ph type="ftr" sz="quarter" idx="10"/>
          </p:nvPr>
        </p:nvSpPr>
        <p:spPr/>
        <p:txBody>
          <a:bodyPr/>
          <a:lstStyle/>
          <a:p>
            <a:r>
              <a:rPr lang="en-GB"/>
              <a:t>Manfred Fischer, AREVA NP GmbH</a:t>
            </a:r>
          </a:p>
        </p:txBody>
      </p:sp>
      <p:sp>
        <p:nvSpPr>
          <p:cNvPr id="144386" name="Rectangle 2"/>
          <p:cNvSpPr>
            <a:spLocks noGrp="1" noChangeArrowheads="1"/>
          </p:cNvSpPr>
          <p:nvPr>
            <p:ph type="title"/>
          </p:nvPr>
        </p:nvSpPr>
        <p:spPr>
          <a:xfrm>
            <a:off x="395288" y="260350"/>
            <a:ext cx="7488237" cy="720725"/>
          </a:xfrm>
        </p:spPr>
        <p:txBody>
          <a:bodyPr/>
          <a:lstStyle/>
          <a:p>
            <a:r>
              <a:rPr lang="en-US" sz="2400" i="1"/>
              <a:t>Formation and behavior of a dense metallic phase</a:t>
            </a:r>
            <a:br>
              <a:rPr lang="en-US" sz="2400" i="1"/>
            </a:br>
            <a:r>
              <a:rPr lang="en-US" sz="2400" i="1"/>
              <a:t>MASCA Matrix-1: Experimental findings</a:t>
            </a:r>
            <a:endParaRPr lang="en-GB" sz="2400" i="1"/>
          </a:p>
        </p:txBody>
      </p:sp>
      <p:grpSp>
        <p:nvGrpSpPr>
          <p:cNvPr id="144387" name="Group 3"/>
          <p:cNvGrpSpPr>
            <a:grpSpLocks/>
          </p:cNvGrpSpPr>
          <p:nvPr/>
        </p:nvGrpSpPr>
        <p:grpSpPr bwMode="auto">
          <a:xfrm rot="5400000">
            <a:off x="-3344069" y="3331369"/>
            <a:ext cx="6188075" cy="195263"/>
            <a:chOff x="2880" y="1389"/>
            <a:chExt cx="3898" cy="133"/>
          </a:xfrm>
        </p:grpSpPr>
        <p:grpSp>
          <p:nvGrpSpPr>
            <p:cNvPr id="144388" name="Group 4"/>
            <p:cNvGrpSpPr>
              <a:grpSpLocks/>
            </p:cNvGrpSpPr>
            <p:nvPr/>
          </p:nvGrpSpPr>
          <p:grpSpPr bwMode="auto">
            <a:xfrm>
              <a:off x="2880" y="1389"/>
              <a:ext cx="756" cy="127"/>
              <a:chOff x="2880" y="1389"/>
              <a:chExt cx="756" cy="127"/>
            </a:xfrm>
          </p:grpSpPr>
          <p:sp>
            <p:nvSpPr>
              <p:cNvPr id="144389" name="Rectangle 5"/>
              <p:cNvSpPr>
                <a:spLocks noChangeArrowheads="1"/>
              </p:cNvSpPr>
              <p:nvPr/>
            </p:nvSpPr>
            <p:spPr bwMode="auto">
              <a:xfrm>
                <a:off x="2880" y="1389"/>
                <a:ext cx="127" cy="127"/>
              </a:xfrm>
              <a:prstGeom prst="rect">
                <a:avLst/>
              </a:prstGeom>
              <a:solidFill>
                <a:srgbClr val="C4122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de-DE"/>
              </a:p>
            </p:txBody>
          </p:sp>
          <p:sp>
            <p:nvSpPr>
              <p:cNvPr id="144390" name="Rectangle 6"/>
              <p:cNvSpPr>
                <a:spLocks noChangeArrowheads="1"/>
              </p:cNvSpPr>
              <p:nvPr/>
            </p:nvSpPr>
            <p:spPr bwMode="auto">
              <a:xfrm>
                <a:off x="3038" y="1389"/>
                <a:ext cx="127" cy="127"/>
              </a:xfrm>
              <a:prstGeom prst="rect">
                <a:avLst/>
              </a:prstGeom>
              <a:solidFill>
                <a:srgbClr val="FF66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de-DE"/>
              </a:p>
            </p:txBody>
          </p:sp>
          <p:sp>
            <p:nvSpPr>
              <p:cNvPr id="144391" name="Rectangle 7"/>
              <p:cNvSpPr>
                <a:spLocks noChangeArrowheads="1"/>
              </p:cNvSpPr>
              <p:nvPr/>
            </p:nvSpPr>
            <p:spPr bwMode="auto">
              <a:xfrm>
                <a:off x="3197" y="1389"/>
                <a:ext cx="127" cy="127"/>
              </a:xfrm>
              <a:prstGeom prst="rect">
                <a:avLst/>
              </a:prstGeom>
              <a:solidFill>
                <a:srgbClr val="F294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de-DE"/>
              </a:p>
            </p:txBody>
          </p:sp>
          <p:sp>
            <p:nvSpPr>
              <p:cNvPr id="144392" name="Rectangle 8"/>
              <p:cNvSpPr>
                <a:spLocks noChangeArrowheads="1"/>
              </p:cNvSpPr>
              <p:nvPr/>
            </p:nvSpPr>
            <p:spPr bwMode="auto">
              <a:xfrm>
                <a:off x="3350" y="1389"/>
                <a:ext cx="127" cy="127"/>
              </a:xfrm>
              <a:prstGeom prst="rect">
                <a:avLst/>
              </a:prstGeom>
              <a:solidFill>
                <a:srgbClr val="FFDD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de-DE"/>
              </a:p>
            </p:txBody>
          </p:sp>
          <p:sp>
            <p:nvSpPr>
              <p:cNvPr id="144393" name="Rectangle 9"/>
              <p:cNvSpPr>
                <a:spLocks noChangeArrowheads="1"/>
              </p:cNvSpPr>
              <p:nvPr/>
            </p:nvSpPr>
            <p:spPr bwMode="auto">
              <a:xfrm>
                <a:off x="3509" y="1389"/>
                <a:ext cx="127" cy="127"/>
              </a:xfrm>
              <a:prstGeom prst="rect">
                <a:avLst/>
              </a:prstGeom>
              <a:solidFill>
                <a:srgbClr val="FFED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de-DE"/>
              </a:p>
            </p:txBody>
          </p:sp>
        </p:grpSp>
        <p:grpSp>
          <p:nvGrpSpPr>
            <p:cNvPr id="144394" name="Group 10"/>
            <p:cNvGrpSpPr>
              <a:grpSpLocks/>
            </p:cNvGrpSpPr>
            <p:nvPr/>
          </p:nvGrpSpPr>
          <p:grpSpPr bwMode="auto">
            <a:xfrm>
              <a:off x="3665" y="1390"/>
              <a:ext cx="756" cy="127"/>
              <a:chOff x="2880" y="1547"/>
              <a:chExt cx="756" cy="127"/>
            </a:xfrm>
          </p:grpSpPr>
          <p:sp>
            <p:nvSpPr>
              <p:cNvPr id="144395" name="Rectangle 11"/>
              <p:cNvSpPr>
                <a:spLocks noChangeArrowheads="1"/>
              </p:cNvSpPr>
              <p:nvPr/>
            </p:nvSpPr>
            <p:spPr bwMode="auto">
              <a:xfrm>
                <a:off x="2880" y="1547"/>
                <a:ext cx="127" cy="127"/>
              </a:xfrm>
              <a:prstGeom prst="rect">
                <a:avLst/>
              </a:prstGeom>
              <a:solidFill>
                <a:srgbClr val="873486"/>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de-DE"/>
              </a:p>
            </p:txBody>
          </p:sp>
          <p:sp>
            <p:nvSpPr>
              <p:cNvPr id="144396" name="Rectangle 12"/>
              <p:cNvSpPr>
                <a:spLocks noChangeArrowheads="1"/>
              </p:cNvSpPr>
              <p:nvPr/>
            </p:nvSpPr>
            <p:spPr bwMode="auto">
              <a:xfrm>
                <a:off x="3038" y="1547"/>
                <a:ext cx="127" cy="127"/>
              </a:xfrm>
              <a:prstGeom prst="rect">
                <a:avLst/>
              </a:prstGeom>
              <a:solidFill>
                <a:srgbClr val="89007C"/>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de-DE"/>
              </a:p>
            </p:txBody>
          </p:sp>
          <p:sp>
            <p:nvSpPr>
              <p:cNvPr id="144397" name="Rectangle 13"/>
              <p:cNvSpPr>
                <a:spLocks noChangeArrowheads="1"/>
              </p:cNvSpPr>
              <p:nvPr/>
            </p:nvSpPr>
            <p:spPr bwMode="auto">
              <a:xfrm>
                <a:off x="3197" y="1547"/>
                <a:ext cx="127" cy="127"/>
              </a:xfrm>
              <a:prstGeom prst="rect">
                <a:avLst/>
              </a:prstGeom>
              <a:solidFill>
                <a:srgbClr val="E2007A"/>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de-DE"/>
              </a:p>
            </p:txBody>
          </p:sp>
          <p:sp>
            <p:nvSpPr>
              <p:cNvPr id="144398" name="Rectangle 14"/>
              <p:cNvSpPr>
                <a:spLocks noChangeArrowheads="1"/>
              </p:cNvSpPr>
              <p:nvPr/>
            </p:nvSpPr>
            <p:spPr bwMode="auto">
              <a:xfrm>
                <a:off x="3350" y="1547"/>
                <a:ext cx="127" cy="127"/>
              </a:xfrm>
              <a:prstGeom prst="rect">
                <a:avLst/>
              </a:prstGeom>
              <a:solidFill>
                <a:srgbClr val="E52E8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de-DE"/>
              </a:p>
            </p:txBody>
          </p:sp>
          <p:sp>
            <p:nvSpPr>
              <p:cNvPr id="144399" name="Rectangle 15"/>
              <p:cNvSpPr>
                <a:spLocks noChangeArrowheads="1"/>
              </p:cNvSpPr>
              <p:nvPr/>
            </p:nvSpPr>
            <p:spPr bwMode="auto">
              <a:xfrm>
                <a:off x="3509" y="1547"/>
                <a:ext cx="127" cy="127"/>
              </a:xfrm>
              <a:prstGeom prst="rect">
                <a:avLst/>
              </a:prstGeom>
              <a:solidFill>
                <a:srgbClr val="F2AAC8"/>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de-DE"/>
              </a:p>
            </p:txBody>
          </p:sp>
        </p:grpSp>
        <p:grpSp>
          <p:nvGrpSpPr>
            <p:cNvPr id="144400" name="Group 16"/>
            <p:cNvGrpSpPr>
              <a:grpSpLocks/>
            </p:cNvGrpSpPr>
            <p:nvPr/>
          </p:nvGrpSpPr>
          <p:grpSpPr bwMode="auto">
            <a:xfrm>
              <a:off x="4450" y="1394"/>
              <a:ext cx="756" cy="127"/>
              <a:chOff x="2880" y="1708"/>
              <a:chExt cx="756" cy="127"/>
            </a:xfrm>
          </p:grpSpPr>
          <p:sp>
            <p:nvSpPr>
              <p:cNvPr id="144401" name="Rectangle 17"/>
              <p:cNvSpPr>
                <a:spLocks noChangeArrowheads="1"/>
              </p:cNvSpPr>
              <p:nvPr/>
            </p:nvSpPr>
            <p:spPr bwMode="auto">
              <a:xfrm>
                <a:off x="2880" y="1708"/>
                <a:ext cx="127" cy="127"/>
              </a:xfrm>
              <a:prstGeom prst="rect">
                <a:avLst/>
              </a:prstGeom>
              <a:solidFill>
                <a:srgbClr val="003E86"/>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de-DE"/>
              </a:p>
            </p:txBody>
          </p:sp>
          <p:sp>
            <p:nvSpPr>
              <p:cNvPr id="144402" name="Rectangle 18"/>
              <p:cNvSpPr>
                <a:spLocks noChangeArrowheads="1"/>
              </p:cNvSpPr>
              <p:nvPr/>
            </p:nvSpPr>
            <p:spPr bwMode="auto">
              <a:xfrm>
                <a:off x="3038" y="1708"/>
                <a:ext cx="127" cy="127"/>
              </a:xfrm>
              <a:prstGeom prst="rect">
                <a:avLst/>
              </a:prstGeom>
              <a:solidFill>
                <a:srgbClr val="009EE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de-DE"/>
              </a:p>
            </p:txBody>
          </p:sp>
          <p:sp>
            <p:nvSpPr>
              <p:cNvPr id="144403" name="Rectangle 19"/>
              <p:cNvSpPr>
                <a:spLocks noChangeArrowheads="1"/>
              </p:cNvSpPr>
              <p:nvPr/>
            </p:nvSpPr>
            <p:spPr bwMode="auto">
              <a:xfrm>
                <a:off x="3197" y="1708"/>
                <a:ext cx="127" cy="127"/>
              </a:xfrm>
              <a:prstGeom prst="rect">
                <a:avLst/>
              </a:prstGeom>
              <a:solidFill>
                <a:srgbClr val="83A6C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de-DE"/>
              </a:p>
            </p:txBody>
          </p:sp>
          <p:sp>
            <p:nvSpPr>
              <p:cNvPr id="144404" name="Rectangle 20"/>
              <p:cNvSpPr>
                <a:spLocks noChangeArrowheads="1"/>
              </p:cNvSpPr>
              <p:nvPr/>
            </p:nvSpPr>
            <p:spPr bwMode="auto">
              <a:xfrm>
                <a:off x="3350" y="1708"/>
                <a:ext cx="127" cy="127"/>
              </a:xfrm>
              <a:prstGeom prst="rect">
                <a:avLst/>
              </a:prstGeom>
              <a:solidFill>
                <a:srgbClr val="A69DC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de-DE"/>
              </a:p>
            </p:txBody>
          </p:sp>
          <p:sp>
            <p:nvSpPr>
              <p:cNvPr id="144405" name="Rectangle 21"/>
              <p:cNvSpPr>
                <a:spLocks noChangeArrowheads="1"/>
              </p:cNvSpPr>
              <p:nvPr/>
            </p:nvSpPr>
            <p:spPr bwMode="auto">
              <a:xfrm>
                <a:off x="3509" y="1708"/>
                <a:ext cx="127" cy="127"/>
              </a:xfrm>
              <a:prstGeom prst="rect">
                <a:avLst/>
              </a:prstGeom>
              <a:solidFill>
                <a:srgbClr val="CBC7B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de-DE"/>
              </a:p>
            </p:txBody>
          </p:sp>
        </p:grpSp>
        <p:grpSp>
          <p:nvGrpSpPr>
            <p:cNvPr id="144406" name="Group 22"/>
            <p:cNvGrpSpPr>
              <a:grpSpLocks/>
            </p:cNvGrpSpPr>
            <p:nvPr/>
          </p:nvGrpSpPr>
          <p:grpSpPr bwMode="auto">
            <a:xfrm>
              <a:off x="5228" y="1395"/>
              <a:ext cx="756" cy="127"/>
              <a:chOff x="2880" y="1866"/>
              <a:chExt cx="756" cy="127"/>
            </a:xfrm>
          </p:grpSpPr>
          <p:sp>
            <p:nvSpPr>
              <p:cNvPr id="144407" name="Rectangle 23"/>
              <p:cNvSpPr>
                <a:spLocks noChangeArrowheads="1"/>
              </p:cNvSpPr>
              <p:nvPr/>
            </p:nvSpPr>
            <p:spPr bwMode="auto">
              <a:xfrm>
                <a:off x="2880" y="1866"/>
                <a:ext cx="127" cy="127"/>
              </a:xfrm>
              <a:prstGeom prst="rect">
                <a:avLst/>
              </a:prstGeom>
              <a:solidFill>
                <a:srgbClr val="0092A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de-DE"/>
              </a:p>
            </p:txBody>
          </p:sp>
          <p:sp>
            <p:nvSpPr>
              <p:cNvPr id="144408" name="Rectangle 24"/>
              <p:cNvSpPr>
                <a:spLocks noChangeArrowheads="1"/>
              </p:cNvSpPr>
              <p:nvPr/>
            </p:nvSpPr>
            <p:spPr bwMode="auto">
              <a:xfrm>
                <a:off x="3038" y="1866"/>
                <a:ext cx="127" cy="127"/>
              </a:xfrm>
              <a:prstGeom prst="rect">
                <a:avLst/>
              </a:prstGeom>
              <a:solidFill>
                <a:srgbClr val="00B2CB"/>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de-DE"/>
              </a:p>
            </p:txBody>
          </p:sp>
          <p:sp>
            <p:nvSpPr>
              <p:cNvPr id="144409" name="Rectangle 25"/>
              <p:cNvSpPr>
                <a:spLocks noChangeArrowheads="1"/>
              </p:cNvSpPr>
              <p:nvPr/>
            </p:nvSpPr>
            <p:spPr bwMode="auto">
              <a:xfrm>
                <a:off x="3197" y="1866"/>
                <a:ext cx="127" cy="127"/>
              </a:xfrm>
              <a:prstGeom prst="rect">
                <a:avLst/>
              </a:prstGeom>
              <a:solidFill>
                <a:srgbClr val="79CAE2"/>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de-DE"/>
              </a:p>
            </p:txBody>
          </p:sp>
          <p:sp>
            <p:nvSpPr>
              <p:cNvPr id="144410" name="Rectangle 26"/>
              <p:cNvSpPr>
                <a:spLocks noChangeArrowheads="1"/>
              </p:cNvSpPr>
              <p:nvPr/>
            </p:nvSpPr>
            <p:spPr bwMode="auto">
              <a:xfrm>
                <a:off x="3350" y="1866"/>
                <a:ext cx="127" cy="127"/>
              </a:xfrm>
              <a:prstGeom prst="rect">
                <a:avLst/>
              </a:prstGeom>
              <a:solidFill>
                <a:srgbClr val="E4CE9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de-DE"/>
              </a:p>
            </p:txBody>
          </p:sp>
          <p:sp>
            <p:nvSpPr>
              <p:cNvPr id="144411" name="Rectangle 27"/>
              <p:cNvSpPr>
                <a:spLocks noChangeArrowheads="1"/>
              </p:cNvSpPr>
              <p:nvPr/>
            </p:nvSpPr>
            <p:spPr bwMode="auto">
              <a:xfrm>
                <a:off x="3509" y="1866"/>
                <a:ext cx="127" cy="127"/>
              </a:xfrm>
              <a:prstGeom prst="rect">
                <a:avLst/>
              </a:prstGeom>
              <a:solidFill>
                <a:srgbClr val="C3A26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de-DE"/>
              </a:p>
            </p:txBody>
          </p:sp>
        </p:grpSp>
        <p:grpSp>
          <p:nvGrpSpPr>
            <p:cNvPr id="144412" name="Group 28"/>
            <p:cNvGrpSpPr>
              <a:grpSpLocks/>
            </p:cNvGrpSpPr>
            <p:nvPr/>
          </p:nvGrpSpPr>
          <p:grpSpPr bwMode="auto">
            <a:xfrm>
              <a:off x="6022" y="1393"/>
              <a:ext cx="756" cy="127"/>
              <a:chOff x="2880" y="2013"/>
              <a:chExt cx="756" cy="127"/>
            </a:xfrm>
          </p:grpSpPr>
          <p:sp>
            <p:nvSpPr>
              <p:cNvPr id="144413" name="Rectangle 29"/>
              <p:cNvSpPr>
                <a:spLocks noChangeArrowheads="1"/>
              </p:cNvSpPr>
              <p:nvPr/>
            </p:nvSpPr>
            <p:spPr bwMode="auto">
              <a:xfrm>
                <a:off x="2880" y="2013"/>
                <a:ext cx="127" cy="127"/>
              </a:xfrm>
              <a:prstGeom prst="rect">
                <a:avLst/>
              </a:prstGeom>
              <a:solidFill>
                <a:srgbClr val="169C2E"/>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de-DE"/>
              </a:p>
            </p:txBody>
          </p:sp>
          <p:sp>
            <p:nvSpPr>
              <p:cNvPr id="144414" name="Rectangle 30"/>
              <p:cNvSpPr>
                <a:spLocks noChangeArrowheads="1"/>
              </p:cNvSpPr>
              <p:nvPr/>
            </p:nvSpPr>
            <p:spPr bwMode="auto">
              <a:xfrm>
                <a:off x="3038" y="2013"/>
                <a:ext cx="127" cy="127"/>
              </a:xfrm>
              <a:prstGeom prst="rect">
                <a:avLst/>
              </a:prstGeom>
              <a:solidFill>
                <a:srgbClr val="7AB51D"/>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de-DE"/>
              </a:p>
            </p:txBody>
          </p:sp>
          <p:sp>
            <p:nvSpPr>
              <p:cNvPr id="144415" name="Rectangle 31"/>
              <p:cNvSpPr>
                <a:spLocks noChangeArrowheads="1"/>
              </p:cNvSpPr>
              <p:nvPr/>
            </p:nvSpPr>
            <p:spPr bwMode="auto">
              <a:xfrm>
                <a:off x="3197" y="2013"/>
                <a:ext cx="127" cy="127"/>
              </a:xfrm>
              <a:prstGeom prst="rect">
                <a:avLst/>
              </a:prstGeom>
              <a:solidFill>
                <a:srgbClr val="8DBE48"/>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de-DE"/>
              </a:p>
            </p:txBody>
          </p:sp>
          <p:sp>
            <p:nvSpPr>
              <p:cNvPr id="144416" name="Rectangle 32"/>
              <p:cNvSpPr>
                <a:spLocks noChangeArrowheads="1"/>
              </p:cNvSpPr>
              <p:nvPr/>
            </p:nvSpPr>
            <p:spPr bwMode="auto">
              <a:xfrm>
                <a:off x="3350" y="2013"/>
                <a:ext cx="127" cy="127"/>
              </a:xfrm>
              <a:prstGeom prst="rect">
                <a:avLst/>
              </a:prstGeom>
              <a:solidFill>
                <a:srgbClr val="C9D2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de-DE"/>
              </a:p>
            </p:txBody>
          </p:sp>
          <p:sp>
            <p:nvSpPr>
              <p:cNvPr id="144417" name="Rectangle 33"/>
              <p:cNvSpPr>
                <a:spLocks noChangeArrowheads="1"/>
              </p:cNvSpPr>
              <p:nvPr/>
            </p:nvSpPr>
            <p:spPr bwMode="auto">
              <a:xfrm>
                <a:off x="3509" y="2013"/>
                <a:ext cx="127" cy="127"/>
              </a:xfrm>
              <a:prstGeom prst="rect">
                <a:avLst/>
              </a:prstGeom>
              <a:solidFill>
                <a:srgbClr val="D2E288"/>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de-DE"/>
              </a:p>
            </p:txBody>
          </p:sp>
        </p:grpSp>
      </p:grpSp>
      <p:pic>
        <p:nvPicPr>
          <p:cNvPr id="144454" name="Picture 7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341438"/>
            <a:ext cx="7448550" cy="462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Fußzeilenplatzhalter 3"/>
          <p:cNvSpPr>
            <a:spLocks noGrp="1"/>
          </p:cNvSpPr>
          <p:nvPr>
            <p:ph type="ftr" sz="quarter" idx="10"/>
          </p:nvPr>
        </p:nvSpPr>
        <p:spPr/>
        <p:txBody>
          <a:bodyPr/>
          <a:lstStyle/>
          <a:p>
            <a:r>
              <a:rPr lang="en-GB"/>
              <a:t>Manfred Fischer, AREVA NP GmbH</a:t>
            </a:r>
          </a:p>
        </p:txBody>
      </p:sp>
      <p:sp>
        <p:nvSpPr>
          <p:cNvPr id="143362" name="Rectangle 2"/>
          <p:cNvSpPr>
            <a:spLocks noGrp="1" noChangeArrowheads="1"/>
          </p:cNvSpPr>
          <p:nvPr>
            <p:ph type="title"/>
          </p:nvPr>
        </p:nvSpPr>
        <p:spPr>
          <a:xfrm>
            <a:off x="539750" y="404813"/>
            <a:ext cx="7218363" cy="576262"/>
          </a:xfrm>
        </p:spPr>
        <p:txBody>
          <a:bodyPr/>
          <a:lstStyle/>
          <a:p>
            <a:r>
              <a:rPr lang="en-US" sz="2000" i="1"/>
              <a:t>Formation and behavior of a dense metallic phase</a:t>
            </a:r>
            <a:br>
              <a:rPr lang="en-US" sz="2000" i="1"/>
            </a:br>
            <a:r>
              <a:rPr lang="en-US" sz="2000" i="1"/>
              <a:t> </a:t>
            </a:r>
            <a:r>
              <a:rPr lang="en-US" sz="1800" i="1"/>
              <a:t>Impact of experimental findings on IVR</a:t>
            </a:r>
            <a:endParaRPr lang="en-GB" sz="1800" i="1"/>
          </a:p>
        </p:txBody>
      </p:sp>
      <p:grpSp>
        <p:nvGrpSpPr>
          <p:cNvPr id="143363" name="Group 3"/>
          <p:cNvGrpSpPr>
            <a:grpSpLocks/>
          </p:cNvGrpSpPr>
          <p:nvPr/>
        </p:nvGrpSpPr>
        <p:grpSpPr bwMode="auto">
          <a:xfrm rot="5400000">
            <a:off x="-3344069" y="3331369"/>
            <a:ext cx="6188075" cy="195263"/>
            <a:chOff x="2880" y="1389"/>
            <a:chExt cx="3898" cy="133"/>
          </a:xfrm>
        </p:grpSpPr>
        <p:grpSp>
          <p:nvGrpSpPr>
            <p:cNvPr id="143364" name="Group 4"/>
            <p:cNvGrpSpPr>
              <a:grpSpLocks/>
            </p:cNvGrpSpPr>
            <p:nvPr/>
          </p:nvGrpSpPr>
          <p:grpSpPr bwMode="auto">
            <a:xfrm>
              <a:off x="2880" y="1389"/>
              <a:ext cx="756" cy="127"/>
              <a:chOff x="2880" y="1389"/>
              <a:chExt cx="756" cy="127"/>
            </a:xfrm>
          </p:grpSpPr>
          <p:sp>
            <p:nvSpPr>
              <p:cNvPr id="143365" name="Rectangle 5"/>
              <p:cNvSpPr>
                <a:spLocks noChangeArrowheads="1"/>
              </p:cNvSpPr>
              <p:nvPr/>
            </p:nvSpPr>
            <p:spPr bwMode="auto">
              <a:xfrm>
                <a:off x="2880" y="1389"/>
                <a:ext cx="127" cy="127"/>
              </a:xfrm>
              <a:prstGeom prst="rect">
                <a:avLst/>
              </a:prstGeom>
              <a:solidFill>
                <a:srgbClr val="C4122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de-DE"/>
              </a:p>
            </p:txBody>
          </p:sp>
          <p:sp>
            <p:nvSpPr>
              <p:cNvPr id="143366" name="Rectangle 6"/>
              <p:cNvSpPr>
                <a:spLocks noChangeArrowheads="1"/>
              </p:cNvSpPr>
              <p:nvPr/>
            </p:nvSpPr>
            <p:spPr bwMode="auto">
              <a:xfrm>
                <a:off x="3038" y="1389"/>
                <a:ext cx="127" cy="127"/>
              </a:xfrm>
              <a:prstGeom prst="rect">
                <a:avLst/>
              </a:prstGeom>
              <a:solidFill>
                <a:srgbClr val="FF66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de-DE"/>
              </a:p>
            </p:txBody>
          </p:sp>
          <p:sp>
            <p:nvSpPr>
              <p:cNvPr id="143367" name="Rectangle 7"/>
              <p:cNvSpPr>
                <a:spLocks noChangeArrowheads="1"/>
              </p:cNvSpPr>
              <p:nvPr/>
            </p:nvSpPr>
            <p:spPr bwMode="auto">
              <a:xfrm>
                <a:off x="3197" y="1389"/>
                <a:ext cx="127" cy="127"/>
              </a:xfrm>
              <a:prstGeom prst="rect">
                <a:avLst/>
              </a:prstGeom>
              <a:solidFill>
                <a:srgbClr val="F294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de-DE"/>
              </a:p>
            </p:txBody>
          </p:sp>
          <p:sp>
            <p:nvSpPr>
              <p:cNvPr id="143368" name="Rectangle 8"/>
              <p:cNvSpPr>
                <a:spLocks noChangeArrowheads="1"/>
              </p:cNvSpPr>
              <p:nvPr/>
            </p:nvSpPr>
            <p:spPr bwMode="auto">
              <a:xfrm>
                <a:off x="3350" y="1389"/>
                <a:ext cx="127" cy="127"/>
              </a:xfrm>
              <a:prstGeom prst="rect">
                <a:avLst/>
              </a:prstGeom>
              <a:solidFill>
                <a:srgbClr val="FFDD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de-DE"/>
              </a:p>
            </p:txBody>
          </p:sp>
          <p:sp>
            <p:nvSpPr>
              <p:cNvPr id="143369" name="Rectangle 9"/>
              <p:cNvSpPr>
                <a:spLocks noChangeArrowheads="1"/>
              </p:cNvSpPr>
              <p:nvPr/>
            </p:nvSpPr>
            <p:spPr bwMode="auto">
              <a:xfrm>
                <a:off x="3509" y="1389"/>
                <a:ext cx="127" cy="127"/>
              </a:xfrm>
              <a:prstGeom prst="rect">
                <a:avLst/>
              </a:prstGeom>
              <a:solidFill>
                <a:srgbClr val="FFED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de-DE"/>
              </a:p>
            </p:txBody>
          </p:sp>
        </p:grpSp>
        <p:grpSp>
          <p:nvGrpSpPr>
            <p:cNvPr id="143370" name="Group 10"/>
            <p:cNvGrpSpPr>
              <a:grpSpLocks/>
            </p:cNvGrpSpPr>
            <p:nvPr/>
          </p:nvGrpSpPr>
          <p:grpSpPr bwMode="auto">
            <a:xfrm>
              <a:off x="3665" y="1390"/>
              <a:ext cx="756" cy="127"/>
              <a:chOff x="2880" y="1547"/>
              <a:chExt cx="756" cy="127"/>
            </a:xfrm>
          </p:grpSpPr>
          <p:sp>
            <p:nvSpPr>
              <p:cNvPr id="143371" name="Rectangle 11"/>
              <p:cNvSpPr>
                <a:spLocks noChangeArrowheads="1"/>
              </p:cNvSpPr>
              <p:nvPr/>
            </p:nvSpPr>
            <p:spPr bwMode="auto">
              <a:xfrm>
                <a:off x="2880" y="1547"/>
                <a:ext cx="127" cy="127"/>
              </a:xfrm>
              <a:prstGeom prst="rect">
                <a:avLst/>
              </a:prstGeom>
              <a:solidFill>
                <a:srgbClr val="873486"/>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de-DE"/>
              </a:p>
            </p:txBody>
          </p:sp>
          <p:sp>
            <p:nvSpPr>
              <p:cNvPr id="143372" name="Rectangle 12"/>
              <p:cNvSpPr>
                <a:spLocks noChangeArrowheads="1"/>
              </p:cNvSpPr>
              <p:nvPr/>
            </p:nvSpPr>
            <p:spPr bwMode="auto">
              <a:xfrm>
                <a:off x="3038" y="1547"/>
                <a:ext cx="127" cy="127"/>
              </a:xfrm>
              <a:prstGeom prst="rect">
                <a:avLst/>
              </a:prstGeom>
              <a:solidFill>
                <a:srgbClr val="89007C"/>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de-DE"/>
              </a:p>
            </p:txBody>
          </p:sp>
          <p:sp>
            <p:nvSpPr>
              <p:cNvPr id="143373" name="Rectangle 13"/>
              <p:cNvSpPr>
                <a:spLocks noChangeArrowheads="1"/>
              </p:cNvSpPr>
              <p:nvPr/>
            </p:nvSpPr>
            <p:spPr bwMode="auto">
              <a:xfrm>
                <a:off x="3197" y="1547"/>
                <a:ext cx="127" cy="127"/>
              </a:xfrm>
              <a:prstGeom prst="rect">
                <a:avLst/>
              </a:prstGeom>
              <a:solidFill>
                <a:srgbClr val="E2007A"/>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de-DE"/>
              </a:p>
            </p:txBody>
          </p:sp>
          <p:sp>
            <p:nvSpPr>
              <p:cNvPr id="143374" name="Rectangle 14"/>
              <p:cNvSpPr>
                <a:spLocks noChangeArrowheads="1"/>
              </p:cNvSpPr>
              <p:nvPr/>
            </p:nvSpPr>
            <p:spPr bwMode="auto">
              <a:xfrm>
                <a:off x="3350" y="1547"/>
                <a:ext cx="127" cy="127"/>
              </a:xfrm>
              <a:prstGeom prst="rect">
                <a:avLst/>
              </a:prstGeom>
              <a:solidFill>
                <a:srgbClr val="E52E8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de-DE"/>
              </a:p>
            </p:txBody>
          </p:sp>
          <p:sp>
            <p:nvSpPr>
              <p:cNvPr id="143375" name="Rectangle 15"/>
              <p:cNvSpPr>
                <a:spLocks noChangeArrowheads="1"/>
              </p:cNvSpPr>
              <p:nvPr/>
            </p:nvSpPr>
            <p:spPr bwMode="auto">
              <a:xfrm>
                <a:off x="3509" y="1547"/>
                <a:ext cx="127" cy="127"/>
              </a:xfrm>
              <a:prstGeom prst="rect">
                <a:avLst/>
              </a:prstGeom>
              <a:solidFill>
                <a:srgbClr val="F2AAC8"/>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de-DE"/>
              </a:p>
            </p:txBody>
          </p:sp>
        </p:grpSp>
        <p:grpSp>
          <p:nvGrpSpPr>
            <p:cNvPr id="143376" name="Group 16"/>
            <p:cNvGrpSpPr>
              <a:grpSpLocks/>
            </p:cNvGrpSpPr>
            <p:nvPr/>
          </p:nvGrpSpPr>
          <p:grpSpPr bwMode="auto">
            <a:xfrm>
              <a:off x="4450" y="1394"/>
              <a:ext cx="756" cy="127"/>
              <a:chOff x="2880" y="1708"/>
              <a:chExt cx="756" cy="127"/>
            </a:xfrm>
          </p:grpSpPr>
          <p:sp>
            <p:nvSpPr>
              <p:cNvPr id="143377" name="Rectangle 17"/>
              <p:cNvSpPr>
                <a:spLocks noChangeArrowheads="1"/>
              </p:cNvSpPr>
              <p:nvPr/>
            </p:nvSpPr>
            <p:spPr bwMode="auto">
              <a:xfrm>
                <a:off x="2880" y="1708"/>
                <a:ext cx="127" cy="127"/>
              </a:xfrm>
              <a:prstGeom prst="rect">
                <a:avLst/>
              </a:prstGeom>
              <a:solidFill>
                <a:srgbClr val="003E86"/>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de-DE"/>
              </a:p>
            </p:txBody>
          </p:sp>
          <p:sp>
            <p:nvSpPr>
              <p:cNvPr id="143378" name="Rectangle 18"/>
              <p:cNvSpPr>
                <a:spLocks noChangeArrowheads="1"/>
              </p:cNvSpPr>
              <p:nvPr/>
            </p:nvSpPr>
            <p:spPr bwMode="auto">
              <a:xfrm>
                <a:off x="3038" y="1708"/>
                <a:ext cx="127" cy="127"/>
              </a:xfrm>
              <a:prstGeom prst="rect">
                <a:avLst/>
              </a:prstGeom>
              <a:solidFill>
                <a:srgbClr val="009EE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de-DE"/>
              </a:p>
            </p:txBody>
          </p:sp>
          <p:sp>
            <p:nvSpPr>
              <p:cNvPr id="143379" name="Rectangle 19"/>
              <p:cNvSpPr>
                <a:spLocks noChangeArrowheads="1"/>
              </p:cNvSpPr>
              <p:nvPr/>
            </p:nvSpPr>
            <p:spPr bwMode="auto">
              <a:xfrm>
                <a:off x="3197" y="1708"/>
                <a:ext cx="127" cy="127"/>
              </a:xfrm>
              <a:prstGeom prst="rect">
                <a:avLst/>
              </a:prstGeom>
              <a:solidFill>
                <a:srgbClr val="83A6C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de-DE"/>
              </a:p>
            </p:txBody>
          </p:sp>
          <p:sp>
            <p:nvSpPr>
              <p:cNvPr id="143380" name="Rectangle 20"/>
              <p:cNvSpPr>
                <a:spLocks noChangeArrowheads="1"/>
              </p:cNvSpPr>
              <p:nvPr/>
            </p:nvSpPr>
            <p:spPr bwMode="auto">
              <a:xfrm>
                <a:off x="3350" y="1708"/>
                <a:ext cx="127" cy="127"/>
              </a:xfrm>
              <a:prstGeom prst="rect">
                <a:avLst/>
              </a:prstGeom>
              <a:solidFill>
                <a:srgbClr val="A69DC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de-DE"/>
              </a:p>
            </p:txBody>
          </p:sp>
          <p:sp>
            <p:nvSpPr>
              <p:cNvPr id="143381" name="Rectangle 21"/>
              <p:cNvSpPr>
                <a:spLocks noChangeArrowheads="1"/>
              </p:cNvSpPr>
              <p:nvPr/>
            </p:nvSpPr>
            <p:spPr bwMode="auto">
              <a:xfrm>
                <a:off x="3509" y="1708"/>
                <a:ext cx="127" cy="127"/>
              </a:xfrm>
              <a:prstGeom prst="rect">
                <a:avLst/>
              </a:prstGeom>
              <a:solidFill>
                <a:srgbClr val="CBC7B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de-DE"/>
              </a:p>
            </p:txBody>
          </p:sp>
        </p:grpSp>
        <p:grpSp>
          <p:nvGrpSpPr>
            <p:cNvPr id="143382" name="Group 22"/>
            <p:cNvGrpSpPr>
              <a:grpSpLocks/>
            </p:cNvGrpSpPr>
            <p:nvPr/>
          </p:nvGrpSpPr>
          <p:grpSpPr bwMode="auto">
            <a:xfrm>
              <a:off x="5228" y="1395"/>
              <a:ext cx="756" cy="127"/>
              <a:chOff x="2880" y="1866"/>
              <a:chExt cx="756" cy="127"/>
            </a:xfrm>
          </p:grpSpPr>
          <p:sp>
            <p:nvSpPr>
              <p:cNvPr id="143383" name="Rectangle 23"/>
              <p:cNvSpPr>
                <a:spLocks noChangeArrowheads="1"/>
              </p:cNvSpPr>
              <p:nvPr/>
            </p:nvSpPr>
            <p:spPr bwMode="auto">
              <a:xfrm>
                <a:off x="2880" y="1866"/>
                <a:ext cx="127" cy="127"/>
              </a:xfrm>
              <a:prstGeom prst="rect">
                <a:avLst/>
              </a:prstGeom>
              <a:solidFill>
                <a:srgbClr val="0092A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de-DE"/>
              </a:p>
            </p:txBody>
          </p:sp>
          <p:sp>
            <p:nvSpPr>
              <p:cNvPr id="143384" name="Rectangle 24"/>
              <p:cNvSpPr>
                <a:spLocks noChangeArrowheads="1"/>
              </p:cNvSpPr>
              <p:nvPr/>
            </p:nvSpPr>
            <p:spPr bwMode="auto">
              <a:xfrm>
                <a:off x="3038" y="1866"/>
                <a:ext cx="127" cy="127"/>
              </a:xfrm>
              <a:prstGeom prst="rect">
                <a:avLst/>
              </a:prstGeom>
              <a:solidFill>
                <a:srgbClr val="00B2CB"/>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de-DE"/>
              </a:p>
            </p:txBody>
          </p:sp>
          <p:sp>
            <p:nvSpPr>
              <p:cNvPr id="143385" name="Rectangle 25"/>
              <p:cNvSpPr>
                <a:spLocks noChangeArrowheads="1"/>
              </p:cNvSpPr>
              <p:nvPr/>
            </p:nvSpPr>
            <p:spPr bwMode="auto">
              <a:xfrm>
                <a:off x="3197" y="1866"/>
                <a:ext cx="127" cy="127"/>
              </a:xfrm>
              <a:prstGeom prst="rect">
                <a:avLst/>
              </a:prstGeom>
              <a:solidFill>
                <a:srgbClr val="79CAE2"/>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de-DE"/>
              </a:p>
            </p:txBody>
          </p:sp>
          <p:sp>
            <p:nvSpPr>
              <p:cNvPr id="143386" name="Rectangle 26"/>
              <p:cNvSpPr>
                <a:spLocks noChangeArrowheads="1"/>
              </p:cNvSpPr>
              <p:nvPr/>
            </p:nvSpPr>
            <p:spPr bwMode="auto">
              <a:xfrm>
                <a:off x="3350" y="1866"/>
                <a:ext cx="127" cy="127"/>
              </a:xfrm>
              <a:prstGeom prst="rect">
                <a:avLst/>
              </a:prstGeom>
              <a:solidFill>
                <a:srgbClr val="E4CE9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de-DE"/>
              </a:p>
            </p:txBody>
          </p:sp>
          <p:sp>
            <p:nvSpPr>
              <p:cNvPr id="143387" name="Rectangle 27"/>
              <p:cNvSpPr>
                <a:spLocks noChangeArrowheads="1"/>
              </p:cNvSpPr>
              <p:nvPr/>
            </p:nvSpPr>
            <p:spPr bwMode="auto">
              <a:xfrm>
                <a:off x="3509" y="1866"/>
                <a:ext cx="127" cy="127"/>
              </a:xfrm>
              <a:prstGeom prst="rect">
                <a:avLst/>
              </a:prstGeom>
              <a:solidFill>
                <a:srgbClr val="C3A26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de-DE"/>
              </a:p>
            </p:txBody>
          </p:sp>
        </p:grpSp>
        <p:grpSp>
          <p:nvGrpSpPr>
            <p:cNvPr id="143388" name="Group 28"/>
            <p:cNvGrpSpPr>
              <a:grpSpLocks/>
            </p:cNvGrpSpPr>
            <p:nvPr/>
          </p:nvGrpSpPr>
          <p:grpSpPr bwMode="auto">
            <a:xfrm>
              <a:off x="6022" y="1393"/>
              <a:ext cx="756" cy="127"/>
              <a:chOff x="2880" y="2013"/>
              <a:chExt cx="756" cy="127"/>
            </a:xfrm>
          </p:grpSpPr>
          <p:sp>
            <p:nvSpPr>
              <p:cNvPr id="143389" name="Rectangle 29"/>
              <p:cNvSpPr>
                <a:spLocks noChangeArrowheads="1"/>
              </p:cNvSpPr>
              <p:nvPr/>
            </p:nvSpPr>
            <p:spPr bwMode="auto">
              <a:xfrm>
                <a:off x="2880" y="2013"/>
                <a:ext cx="127" cy="127"/>
              </a:xfrm>
              <a:prstGeom prst="rect">
                <a:avLst/>
              </a:prstGeom>
              <a:solidFill>
                <a:srgbClr val="169C2E"/>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de-DE"/>
              </a:p>
            </p:txBody>
          </p:sp>
          <p:sp>
            <p:nvSpPr>
              <p:cNvPr id="143390" name="Rectangle 30"/>
              <p:cNvSpPr>
                <a:spLocks noChangeArrowheads="1"/>
              </p:cNvSpPr>
              <p:nvPr/>
            </p:nvSpPr>
            <p:spPr bwMode="auto">
              <a:xfrm>
                <a:off x="3038" y="2013"/>
                <a:ext cx="127" cy="127"/>
              </a:xfrm>
              <a:prstGeom prst="rect">
                <a:avLst/>
              </a:prstGeom>
              <a:solidFill>
                <a:srgbClr val="7AB51D"/>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de-DE"/>
              </a:p>
            </p:txBody>
          </p:sp>
          <p:sp>
            <p:nvSpPr>
              <p:cNvPr id="143391" name="Rectangle 31"/>
              <p:cNvSpPr>
                <a:spLocks noChangeArrowheads="1"/>
              </p:cNvSpPr>
              <p:nvPr/>
            </p:nvSpPr>
            <p:spPr bwMode="auto">
              <a:xfrm>
                <a:off x="3197" y="2013"/>
                <a:ext cx="127" cy="127"/>
              </a:xfrm>
              <a:prstGeom prst="rect">
                <a:avLst/>
              </a:prstGeom>
              <a:solidFill>
                <a:srgbClr val="8DBE48"/>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de-DE"/>
              </a:p>
            </p:txBody>
          </p:sp>
          <p:sp>
            <p:nvSpPr>
              <p:cNvPr id="143392" name="Rectangle 32"/>
              <p:cNvSpPr>
                <a:spLocks noChangeArrowheads="1"/>
              </p:cNvSpPr>
              <p:nvPr/>
            </p:nvSpPr>
            <p:spPr bwMode="auto">
              <a:xfrm>
                <a:off x="3350" y="2013"/>
                <a:ext cx="127" cy="127"/>
              </a:xfrm>
              <a:prstGeom prst="rect">
                <a:avLst/>
              </a:prstGeom>
              <a:solidFill>
                <a:srgbClr val="C9D2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de-DE"/>
              </a:p>
            </p:txBody>
          </p:sp>
          <p:sp>
            <p:nvSpPr>
              <p:cNvPr id="143393" name="Rectangle 33"/>
              <p:cNvSpPr>
                <a:spLocks noChangeArrowheads="1"/>
              </p:cNvSpPr>
              <p:nvPr/>
            </p:nvSpPr>
            <p:spPr bwMode="auto">
              <a:xfrm>
                <a:off x="3509" y="2013"/>
                <a:ext cx="127" cy="127"/>
              </a:xfrm>
              <a:prstGeom prst="rect">
                <a:avLst/>
              </a:prstGeom>
              <a:solidFill>
                <a:srgbClr val="D2E288"/>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de-DE"/>
              </a:p>
            </p:txBody>
          </p:sp>
        </p:grpSp>
      </p:grpSp>
      <p:sp>
        <p:nvSpPr>
          <p:cNvPr id="143394" name="Rectangle 34"/>
          <p:cNvSpPr>
            <a:spLocks noChangeArrowheads="1"/>
          </p:cNvSpPr>
          <p:nvPr/>
        </p:nvSpPr>
        <p:spPr bwMode="auto">
          <a:xfrm>
            <a:off x="323850" y="1125538"/>
            <a:ext cx="5400675" cy="511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271463" indent="-271463">
              <a:spcAft>
                <a:spcPct val="20000"/>
              </a:spcAft>
              <a:buClr>
                <a:schemeClr val="tx2"/>
              </a:buClr>
              <a:buFont typeface="Arial" charset="0"/>
              <a:buBlip>
                <a:blip r:embed="rId2"/>
              </a:buBlip>
            </a:pPr>
            <a:r>
              <a:rPr lang="en-GB" sz="1800">
                <a:solidFill>
                  <a:schemeClr val="tx1"/>
                </a:solidFill>
              </a:rPr>
              <a:t>MASCA finding:</a:t>
            </a:r>
            <a:r>
              <a:rPr lang="en-GB" sz="2000">
                <a:solidFill>
                  <a:schemeClr val="tx1"/>
                </a:solidFill>
              </a:rPr>
              <a:t>	</a:t>
            </a:r>
          </a:p>
          <a:p>
            <a:pPr marL="717550" lvl="1" indent="-268288">
              <a:spcAft>
                <a:spcPct val="10000"/>
              </a:spcAft>
              <a:buClr>
                <a:schemeClr val="accent1"/>
              </a:buClr>
              <a:buSzPct val="95000"/>
              <a:buFont typeface="Wingdings" pitchFamily="2" charset="2"/>
              <a:buChar char="u"/>
            </a:pPr>
            <a:r>
              <a:rPr lang="en-GB" sz="1600">
                <a:solidFill>
                  <a:schemeClr val="tx1"/>
                </a:solidFill>
              </a:rPr>
              <a:t>Zr,U,Fe and O migration between (U,Zr)O</a:t>
            </a:r>
            <a:r>
              <a:rPr lang="en-GB" sz="1600" baseline="-25000">
                <a:solidFill>
                  <a:schemeClr val="tx1"/>
                </a:solidFill>
              </a:rPr>
              <a:t>2-x</a:t>
            </a:r>
            <a:r>
              <a:rPr lang="en-GB" sz="1600">
                <a:solidFill>
                  <a:schemeClr val="tx1"/>
                </a:solidFill>
              </a:rPr>
              <a:t>- and steel melt under near thermodynamic-equilibrium conditions can lead to the formation of a dense metallic (Fe-U-Zr)O</a:t>
            </a:r>
            <a:r>
              <a:rPr lang="en-GB" sz="1600" baseline="-25000">
                <a:solidFill>
                  <a:schemeClr val="tx1"/>
                </a:solidFill>
              </a:rPr>
              <a:t>x</a:t>
            </a:r>
            <a:r>
              <a:rPr lang="en-GB" sz="1600">
                <a:solidFill>
                  <a:schemeClr val="tx1"/>
                </a:solidFill>
              </a:rPr>
              <a:t> phase</a:t>
            </a:r>
          </a:p>
          <a:p>
            <a:pPr marL="717550" lvl="1" indent="-268288">
              <a:spcAft>
                <a:spcPct val="10000"/>
              </a:spcAft>
              <a:buClr>
                <a:schemeClr val="accent1"/>
              </a:buClr>
              <a:buSzPct val="95000"/>
              <a:buFont typeface="Wingdings" pitchFamily="2" charset="2"/>
              <a:buChar char="u"/>
            </a:pPr>
            <a:r>
              <a:rPr lang="en-GB" sz="1600">
                <a:solidFill>
                  <a:schemeClr val="tx1"/>
                </a:solidFill>
              </a:rPr>
              <a:t>In this process the density of the residual oxide phase is correspondingly reduced </a:t>
            </a:r>
          </a:p>
          <a:p>
            <a:pPr marL="717550" lvl="1" indent="-268288">
              <a:spcAft>
                <a:spcPct val="10000"/>
              </a:spcAft>
              <a:buClr>
                <a:schemeClr val="accent1"/>
              </a:buClr>
              <a:buSzPct val="95000"/>
              <a:buFont typeface="Wingdings" pitchFamily="2" charset="2"/>
              <a:buChar char="u"/>
            </a:pPr>
            <a:r>
              <a:rPr lang="en-GB" sz="1600">
                <a:solidFill>
                  <a:schemeClr val="tx1"/>
                </a:solidFill>
              </a:rPr>
              <a:t>Oxide/metal densities and layering depend on :</a:t>
            </a:r>
          </a:p>
          <a:p>
            <a:pPr marL="1073150" lvl="2" indent="-176213">
              <a:spcAft>
                <a:spcPct val="10000"/>
              </a:spcAft>
              <a:buClr>
                <a:schemeClr val="tx2"/>
              </a:buClr>
              <a:buFont typeface="Wingdings" pitchFamily="2" charset="2"/>
              <a:buChar char="§"/>
            </a:pPr>
            <a:r>
              <a:rPr lang="en-GB" sz="1600">
                <a:solidFill>
                  <a:schemeClr val="tx1"/>
                </a:solidFill>
              </a:rPr>
              <a:t>degree of preceding Zr-oxidation</a:t>
            </a:r>
          </a:p>
          <a:p>
            <a:pPr marL="1073150" lvl="2" indent="-176213">
              <a:spcAft>
                <a:spcPct val="10000"/>
              </a:spcAft>
              <a:buClr>
                <a:schemeClr val="tx2"/>
              </a:buClr>
              <a:buFont typeface="Wingdings" pitchFamily="2" charset="2"/>
              <a:buChar char="§"/>
            </a:pPr>
            <a:r>
              <a:rPr lang="en-GB" sz="1600">
                <a:solidFill>
                  <a:schemeClr val="tx1"/>
                </a:solidFill>
              </a:rPr>
              <a:t>U/Zr-ratio in the oxide</a:t>
            </a:r>
          </a:p>
          <a:p>
            <a:pPr marL="1073150" lvl="2" indent="-176213">
              <a:spcAft>
                <a:spcPct val="10000"/>
              </a:spcAft>
              <a:buClr>
                <a:schemeClr val="tx2"/>
              </a:buClr>
              <a:buFont typeface="Wingdings" pitchFamily="2" charset="2"/>
              <a:buChar char="§"/>
            </a:pPr>
            <a:r>
              <a:rPr lang="en-GB" sz="1600">
                <a:solidFill>
                  <a:schemeClr val="tx1"/>
                </a:solidFill>
              </a:rPr>
              <a:t>steel to oxide ratio</a:t>
            </a:r>
          </a:p>
          <a:p>
            <a:pPr marL="717550" lvl="1" indent="-268288">
              <a:spcAft>
                <a:spcPct val="10000"/>
              </a:spcAft>
              <a:buClr>
                <a:schemeClr val="accent1"/>
              </a:buClr>
              <a:buSzPct val="95000"/>
              <a:buFont typeface="Wingdings" pitchFamily="2" charset="2"/>
              <a:buChar char="u"/>
            </a:pPr>
            <a:r>
              <a:rPr lang="en-GB">
                <a:solidFill>
                  <a:schemeClr val="tx1"/>
                </a:solidFill>
              </a:rPr>
              <a:t> </a:t>
            </a:r>
            <a:r>
              <a:rPr lang="en-GB" sz="1600">
                <a:solidFill>
                  <a:schemeClr val="tx1"/>
                </a:solidFill>
              </a:rPr>
              <a:t>Oxidizing atmosphere can cause a re-inversion </a:t>
            </a:r>
          </a:p>
          <a:p>
            <a:pPr marL="271463" indent="-271463">
              <a:spcAft>
                <a:spcPct val="10000"/>
              </a:spcAft>
              <a:buClr>
                <a:schemeClr val="tx2"/>
              </a:buClr>
              <a:buFont typeface="Arial" charset="0"/>
              <a:buBlip>
                <a:blip r:embed="rId2"/>
              </a:buBlip>
            </a:pPr>
            <a:r>
              <a:rPr lang="en-GB" sz="1800">
                <a:solidFill>
                  <a:schemeClr val="tx1"/>
                </a:solidFill>
              </a:rPr>
              <a:t>Impact on IVR:</a:t>
            </a:r>
          </a:p>
          <a:p>
            <a:pPr marL="717550" lvl="1" indent="-268288">
              <a:spcAft>
                <a:spcPct val="10000"/>
              </a:spcAft>
              <a:buClr>
                <a:schemeClr val="accent1"/>
              </a:buClr>
              <a:buSzPct val="95000"/>
              <a:buFont typeface="Wingdings" pitchFamily="2" charset="2"/>
              <a:buChar char="u"/>
            </a:pPr>
            <a:r>
              <a:rPr lang="en-GB" sz="1600">
                <a:solidFill>
                  <a:schemeClr val="tx1"/>
                </a:solidFill>
              </a:rPr>
              <a:t>Reduction of the thickness of the upper light metal layer, aggravated focussing effect</a:t>
            </a:r>
          </a:p>
          <a:p>
            <a:pPr marL="717550" lvl="1" indent="-268288">
              <a:spcAft>
                <a:spcPct val="10000"/>
              </a:spcAft>
              <a:buClr>
                <a:schemeClr val="accent1"/>
              </a:buClr>
              <a:buSzPct val="95000"/>
              <a:buFont typeface="Wingdings" pitchFamily="2" charset="2"/>
              <a:buChar char="u"/>
            </a:pPr>
            <a:r>
              <a:rPr lang="en-GB" sz="1600">
                <a:solidFill>
                  <a:schemeClr val="tx1"/>
                </a:solidFill>
              </a:rPr>
              <a:t>Transient thermal pulse of superheated metal rising to the top</a:t>
            </a:r>
          </a:p>
        </p:txBody>
      </p:sp>
      <p:grpSp>
        <p:nvGrpSpPr>
          <p:cNvPr id="143395" name="Group 35"/>
          <p:cNvGrpSpPr>
            <a:grpSpLocks/>
          </p:cNvGrpSpPr>
          <p:nvPr/>
        </p:nvGrpSpPr>
        <p:grpSpPr bwMode="auto">
          <a:xfrm>
            <a:off x="6011863" y="1341438"/>
            <a:ext cx="2736850" cy="1800225"/>
            <a:chOff x="3560" y="845"/>
            <a:chExt cx="1680" cy="1088"/>
          </a:xfrm>
        </p:grpSpPr>
        <p:grpSp>
          <p:nvGrpSpPr>
            <p:cNvPr id="143396" name="Group 36"/>
            <p:cNvGrpSpPr>
              <a:grpSpLocks/>
            </p:cNvGrpSpPr>
            <p:nvPr/>
          </p:nvGrpSpPr>
          <p:grpSpPr bwMode="auto">
            <a:xfrm>
              <a:off x="3560" y="845"/>
              <a:ext cx="1680" cy="1088"/>
              <a:chOff x="2971" y="2523"/>
              <a:chExt cx="1951" cy="1361"/>
            </a:xfrm>
          </p:grpSpPr>
          <p:sp>
            <p:nvSpPr>
              <p:cNvPr id="143397" name="Text Box 37"/>
              <p:cNvSpPr txBox="1">
                <a:spLocks noChangeArrowheads="1"/>
              </p:cNvSpPr>
              <p:nvPr/>
            </p:nvSpPr>
            <p:spPr bwMode="auto">
              <a:xfrm>
                <a:off x="3065" y="3566"/>
                <a:ext cx="1769" cy="1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fr-FR" sz="1100" b="0">
                    <a:solidFill>
                      <a:schemeClr val="tx1"/>
                    </a:solidFill>
                  </a:rPr>
                  <a:t>Photo caption - © Copyright</a:t>
                </a:r>
              </a:p>
            </p:txBody>
          </p:sp>
          <p:sp>
            <p:nvSpPr>
              <p:cNvPr id="143398" name="Rectangle 38" descr="Light upward diagonal"/>
              <p:cNvSpPr>
                <a:spLocks noChangeArrowheads="1"/>
              </p:cNvSpPr>
              <p:nvPr/>
            </p:nvSpPr>
            <p:spPr bwMode="auto">
              <a:xfrm>
                <a:off x="2971" y="2559"/>
                <a:ext cx="1951" cy="1325"/>
              </a:xfrm>
              <a:prstGeom prst="rect">
                <a:avLst/>
              </a:prstGeom>
              <a:pattFill prst="ltUpDiag">
                <a:fgClr>
                  <a:srgbClr val="00CCFF"/>
                </a:fgClr>
                <a:bgClr>
                  <a:schemeClr val="bg1"/>
                </a:bgClr>
              </a:pattFill>
              <a:ln>
                <a:noFill/>
              </a:ln>
              <a:effectLst/>
              <a:extLst>
                <a:ext uri="{91240B29-F687-4F45-9708-019B960494DF}">
                  <a14:hiddenLine xmlns:a14="http://schemas.microsoft.com/office/drawing/2010/main" w="19050"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0"/>
                  </a:spcBef>
                </a:pPr>
                <a:endParaRPr lang="en-US" sz="2000" b="0" i="1">
                  <a:solidFill>
                    <a:schemeClr val="tx2"/>
                  </a:solidFill>
                </a:endParaRPr>
              </a:p>
            </p:txBody>
          </p:sp>
          <p:sp>
            <p:nvSpPr>
              <p:cNvPr id="143399" name="Rectangle 39"/>
              <p:cNvSpPr>
                <a:spLocks noChangeArrowheads="1"/>
              </p:cNvSpPr>
              <p:nvPr/>
            </p:nvSpPr>
            <p:spPr bwMode="auto">
              <a:xfrm>
                <a:off x="3206" y="2562"/>
                <a:ext cx="1433" cy="713"/>
              </a:xfrm>
              <a:prstGeom prst="rect">
                <a:avLst/>
              </a:prstGeom>
              <a:solidFill>
                <a:schemeClr val="bg1"/>
              </a:solidFill>
              <a:ln>
                <a:noFill/>
              </a:ln>
              <a:effectLst/>
              <a:extLst>
                <a:ext uri="{91240B29-F687-4F45-9708-019B960494DF}">
                  <a14:hiddenLine xmlns:a14="http://schemas.microsoft.com/office/drawing/2010/main" w="19050"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43400" name="Rectangle 40"/>
              <p:cNvSpPr>
                <a:spLocks noChangeArrowheads="1"/>
              </p:cNvSpPr>
              <p:nvPr/>
            </p:nvSpPr>
            <p:spPr bwMode="auto">
              <a:xfrm>
                <a:off x="3279" y="3158"/>
                <a:ext cx="1289" cy="75"/>
              </a:xfrm>
              <a:prstGeom prst="rect">
                <a:avLst/>
              </a:prstGeom>
              <a:solidFill>
                <a:srgbClr val="FF0000"/>
              </a:solidFill>
              <a:ln>
                <a:noFill/>
              </a:ln>
              <a:effectLst/>
              <a:extLst>
                <a:ext uri="{91240B29-F687-4F45-9708-019B960494DF}">
                  <a14:hiddenLine xmlns:a14="http://schemas.microsoft.com/office/drawing/2010/main" w="19050"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43401" name="Arc 41"/>
              <p:cNvSpPr>
                <a:spLocks/>
              </p:cNvSpPr>
              <p:nvPr/>
            </p:nvSpPr>
            <p:spPr bwMode="auto">
              <a:xfrm rot="10800000">
                <a:off x="3210" y="3247"/>
                <a:ext cx="715" cy="52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43402" name="Arc 42"/>
              <p:cNvSpPr>
                <a:spLocks/>
              </p:cNvSpPr>
              <p:nvPr/>
            </p:nvSpPr>
            <p:spPr bwMode="auto">
              <a:xfrm rot="10800000" flipH="1">
                <a:off x="3928" y="3247"/>
                <a:ext cx="715" cy="52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43403" name="Line 43"/>
              <p:cNvSpPr>
                <a:spLocks noChangeShapeType="1"/>
              </p:cNvSpPr>
              <p:nvPr/>
            </p:nvSpPr>
            <p:spPr bwMode="auto">
              <a:xfrm flipV="1">
                <a:off x="3210" y="2529"/>
                <a:ext cx="0" cy="71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43404" name="Line 44"/>
              <p:cNvSpPr>
                <a:spLocks noChangeShapeType="1"/>
              </p:cNvSpPr>
              <p:nvPr/>
            </p:nvSpPr>
            <p:spPr bwMode="auto">
              <a:xfrm flipV="1">
                <a:off x="4645" y="2523"/>
                <a:ext cx="0" cy="72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43405" name="Arc 45"/>
              <p:cNvSpPr>
                <a:spLocks/>
              </p:cNvSpPr>
              <p:nvPr/>
            </p:nvSpPr>
            <p:spPr bwMode="auto">
              <a:xfrm rot="10800000">
                <a:off x="3284" y="3232"/>
                <a:ext cx="643" cy="46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FF0000"/>
              </a:solidFill>
              <a:ln w="76200">
                <a:solidFill>
                  <a:srgbClr val="8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43406" name="Arc 46"/>
              <p:cNvSpPr>
                <a:spLocks/>
              </p:cNvSpPr>
              <p:nvPr/>
            </p:nvSpPr>
            <p:spPr bwMode="auto">
              <a:xfrm rot="10800000" flipH="1">
                <a:off x="3927" y="3232"/>
                <a:ext cx="643" cy="46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FF0000"/>
              </a:solidFill>
              <a:ln w="76200">
                <a:solidFill>
                  <a:srgbClr val="8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43407" name="Rectangle 47"/>
              <p:cNvSpPr>
                <a:spLocks noChangeArrowheads="1"/>
              </p:cNvSpPr>
              <p:nvPr/>
            </p:nvSpPr>
            <p:spPr bwMode="auto">
              <a:xfrm>
                <a:off x="3282" y="2840"/>
                <a:ext cx="1286" cy="318"/>
              </a:xfrm>
              <a:prstGeom prst="rect">
                <a:avLst/>
              </a:prstGeom>
              <a:solidFill>
                <a:srgbClr val="000080"/>
              </a:solidFill>
              <a:ln>
                <a:noFill/>
              </a:ln>
              <a:effectLst/>
              <a:extLst>
                <a:ext uri="{91240B29-F687-4F45-9708-019B960494DF}">
                  <a14:hiddenLine xmlns:a14="http://schemas.microsoft.com/office/drawing/2010/main" w="19050"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43408" name="Line 48"/>
              <p:cNvSpPr>
                <a:spLocks noChangeShapeType="1"/>
              </p:cNvSpPr>
              <p:nvPr/>
            </p:nvSpPr>
            <p:spPr bwMode="auto">
              <a:xfrm flipV="1">
                <a:off x="3282" y="2525"/>
                <a:ext cx="0" cy="72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43409" name="Line 49"/>
              <p:cNvSpPr>
                <a:spLocks noChangeShapeType="1"/>
              </p:cNvSpPr>
              <p:nvPr/>
            </p:nvSpPr>
            <p:spPr bwMode="auto">
              <a:xfrm flipV="1">
                <a:off x="4568" y="2523"/>
                <a:ext cx="1" cy="72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43410" name="Text Box 50"/>
              <p:cNvSpPr txBox="1">
                <a:spLocks noChangeArrowheads="1"/>
              </p:cNvSpPr>
              <p:nvPr/>
            </p:nvSpPr>
            <p:spPr bwMode="auto">
              <a:xfrm>
                <a:off x="4224" y="2881"/>
                <a:ext cx="129" cy="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eaLnBrk="0" hangingPunct="0">
                  <a:spcBef>
                    <a:spcPct val="0"/>
                  </a:spcBef>
                </a:pPr>
                <a:endParaRPr lang="en-US" sz="2000" b="0" i="1">
                  <a:solidFill>
                    <a:schemeClr val="tx2"/>
                  </a:solidFill>
                </a:endParaRPr>
              </a:p>
            </p:txBody>
          </p:sp>
        </p:grpSp>
        <p:sp>
          <p:nvSpPr>
            <p:cNvPr id="143411" name="AutoShape 51"/>
            <p:cNvSpPr>
              <a:spLocks noChangeArrowheads="1"/>
            </p:cNvSpPr>
            <p:nvPr/>
          </p:nvSpPr>
          <p:spPr bwMode="auto">
            <a:xfrm rot="-27000000">
              <a:off x="3840" y="1155"/>
              <a:ext cx="122" cy="136"/>
            </a:xfrm>
            <a:prstGeom prst="upArrow">
              <a:avLst>
                <a:gd name="adj1" fmla="val 50000"/>
                <a:gd name="adj2" fmla="val 27869"/>
              </a:avLst>
            </a:prstGeom>
            <a:solidFill>
              <a:srgbClr val="FFFF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43412" name="AutoShape 52"/>
            <p:cNvSpPr>
              <a:spLocks noChangeArrowheads="1"/>
            </p:cNvSpPr>
            <p:nvPr/>
          </p:nvSpPr>
          <p:spPr bwMode="auto">
            <a:xfrm rot="-37800000">
              <a:off x="4792" y="1155"/>
              <a:ext cx="122" cy="135"/>
            </a:xfrm>
            <a:prstGeom prst="upArrow">
              <a:avLst>
                <a:gd name="adj1" fmla="val 50000"/>
                <a:gd name="adj2" fmla="val 27664"/>
              </a:avLst>
            </a:prstGeom>
            <a:solidFill>
              <a:srgbClr val="FFFF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grpSp>
        <p:nvGrpSpPr>
          <p:cNvPr id="143434" name="Group 74"/>
          <p:cNvGrpSpPr>
            <a:grpSpLocks/>
          </p:cNvGrpSpPr>
          <p:nvPr/>
        </p:nvGrpSpPr>
        <p:grpSpPr bwMode="auto">
          <a:xfrm>
            <a:off x="6011863" y="3644900"/>
            <a:ext cx="2736850" cy="2089150"/>
            <a:chOff x="3787" y="2296"/>
            <a:chExt cx="1724" cy="1316"/>
          </a:xfrm>
        </p:grpSpPr>
        <p:sp>
          <p:nvSpPr>
            <p:cNvPr id="143414" name="Rectangle 54" descr="Light upward diagonal"/>
            <p:cNvSpPr>
              <a:spLocks noChangeArrowheads="1"/>
            </p:cNvSpPr>
            <p:nvPr/>
          </p:nvSpPr>
          <p:spPr bwMode="auto">
            <a:xfrm>
              <a:off x="3787" y="2331"/>
              <a:ext cx="1724" cy="1281"/>
            </a:xfrm>
            <a:prstGeom prst="rect">
              <a:avLst/>
            </a:prstGeom>
            <a:pattFill prst="ltUpDiag">
              <a:fgClr>
                <a:srgbClr val="00CCFF"/>
              </a:fgClr>
              <a:bgClr>
                <a:schemeClr val="bg1"/>
              </a:bgClr>
            </a:pattFill>
            <a:ln>
              <a:noFill/>
            </a:ln>
            <a:effectLst/>
            <a:extLst>
              <a:ext uri="{91240B29-F687-4F45-9708-019B960494DF}">
                <a14:hiddenLine xmlns:a14="http://schemas.microsoft.com/office/drawing/2010/main" w="19050"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0"/>
                </a:spcBef>
              </a:pPr>
              <a:endParaRPr lang="en-US" sz="2000" b="0" i="1">
                <a:solidFill>
                  <a:schemeClr val="tx2"/>
                </a:solidFill>
              </a:endParaRPr>
            </a:p>
          </p:txBody>
        </p:sp>
        <p:sp>
          <p:nvSpPr>
            <p:cNvPr id="143415" name="Rectangle 55"/>
            <p:cNvSpPr>
              <a:spLocks noChangeArrowheads="1"/>
            </p:cNvSpPr>
            <p:nvPr/>
          </p:nvSpPr>
          <p:spPr bwMode="auto">
            <a:xfrm>
              <a:off x="3995" y="2334"/>
              <a:ext cx="1266" cy="689"/>
            </a:xfrm>
            <a:prstGeom prst="rect">
              <a:avLst/>
            </a:prstGeom>
            <a:solidFill>
              <a:schemeClr val="bg1"/>
            </a:solidFill>
            <a:ln>
              <a:noFill/>
            </a:ln>
            <a:effectLst/>
            <a:extLst>
              <a:ext uri="{91240B29-F687-4F45-9708-019B960494DF}">
                <a14:hiddenLine xmlns:a14="http://schemas.microsoft.com/office/drawing/2010/main" w="19050"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43416" name="Rectangle 56"/>
            <p:cNvSpPr>
              <a:spLocks noChangeArrowheads="1"/>
            </p:cNvSpPr>
            <p:nvPr/>
          </p:nvSpPr>
          <p:spPr bwMode="auto">
            <a:xfrm>
              <a:off x="4059" y="2910"/>
              <a:ext cx="1139" cy="73"/>
            </a:xfrm>
            <a:prstGeom prst="rect">
              <a:avLst/>
            </a:prstGeom>
            <a:solidFill>
              <a:srgbClr val="FF0000"/>
            </a:solidFill>
            <a:ln>
              <a:noFill/>
            </a:ln>
            <a:effectLst/>
            <a:extLst>
              <a:ext uri="{91240B29-F687-4F45-9708-019B960494DF}">
                <a14:hiddenLine xmlns:a14="http://schemas.microsoft.com/office/drawing/2010/main" w="19050"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43417" name="Arc 57"/>
            <p:cNvSpPr>
              <a:spLocks/>
            </p:cNvSpPr>
            <p:nvPr/>
          </p:nvSpPr>
          <p:spPr bwMode="auto">
            <a:xfrm rot="10800000">
              <a:off x="3998" y="2996"/>
              <a:ext cx="632" cy="509"/>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43418" name="Arc 58"/>
            <p:cNvSpPr>
              <a:spLocks/>
            </p:cNvSpPr>
            <p:nvPr/>
          </p:nvSpPr>
          <p:spPr bwMode="auto">
            <a:xfrm rot="10800000" flipH="1">
              <a:off x="4633" y="2996"/>
              <a:ext cx="631" cy="509"/>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43419" name="Line 59"/>
            <p:cNvSpPr>
              <a:spLocks noChangeShapeType="1"/>
            </p:cNvSpPr>
            <p:nvPr/>
          </p:nvSpPr>
          <p:spPr bwMode="auto">
            <a:xfrm flipV="1">
              <a:off x="3998" y="2302"/>
              <a:ext cx="0" cy="69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43420" name="Line 60"/>
            <p:cNvSpPr>
              <a:spLocks noChangeShapeType="1"/>
            </p:cNvSpPr>
            <p:nvPr/>
          </p:nvSpPr>
          <p:spPr bwMode="auto">
            <a:xfrm flipV="1">
              <a:off x="5266" y="2296"/>
              <a:ext cx="0" cy="69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43421" name="Arc 61"/>
            <p:cNvSpPr>
              <a:spLocks/>
            </p:cNvSpPr>
            <p:nvPr/>
          </p:nvSpPr>
          <p:spPr bwMode="auto">
            <a:xfrm rot="10800000">
              <a:off x="4064" y="2982"/>
              <a:ext cx="568" cy="45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FF0000"/>
            </a:solidFill>
            <a:ln w="76200">
              <a:solidFill>
                <a:srgbClr val="8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43422" name="Arc 62"/>
            <p:cNvSpPr>
              <a:spLocks/>
            </p:cNvSpPr>
            <p:nvPr/>
          </p:nvSpPr>
          <p:spPr bwMode="auto">
            <a:xfrm rot="10800000" flipH="1">
              <a:off x="4632" y="2982"/>
              <a:ext cx="568" cy="4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FF0000"/>
            </a:solidFill>
            <a:ln w="76200">
              <a:solidFill>
                <a:srgbClr val="8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43423" name="Rectangle 63"/>
            <p:cNvSpPr>
              <a:spLocks noChangeArrowheads="1"/>
            </p:cNvSpPr>
            <p:nvPr/>
          </p:nvSpPr>
          <p:spPr bwMode="auto">
            <a:xfrm>
              <a:off x="4062" y="2793"/>
              <a:ext cx="1136" cy="117"/>
            </a:xfrm>
            <a:prstGeom prst="rect">
              <a:avLst/>
            </a:prstGeom>
            <a:solidFill>
              <a:srgbClr val="000080"/>
            </a:solidFill>
            <a:ln>
              <a:noFill/>
            </a:ln>
            <a:effectLst/>
            <a:extLst>
              <a:ext uri="{91240B29-F687-4F45-9708-019B960494DF}">
                <a14:hiddenLine xmlns:a14="http://schemas.microsoft.com/office/drawing/2010/main" w="19050"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43424" name="Line 64"/>
            <p:cNvSpPr>
              <a:spLocks noChangeShapeType="1"/>
            </p:cNvSpPr>
            <p:nvPr/>
          </p:nvSpPr>
          <p:spPr bwMode="auto">
            <a:xfrm flipV="1">
              <a:off x="4062" y="2298"/>
              <a:ext cx="0" cy="69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43425" name="Line 65"/>
            <p:cNvSpPr>
              <a:spLocks noChangeShapeType="1"/>
            </p:cNvSpPr>
            <p:nvPr/>
          </p:nvSpPr>
          <p:spPr bwMode="auto">
            <a:xfrm flipV="1">
              <a:off x="5198" y="2296"/>
              <a:ext cx="1" cy="69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43426" name="Text Box 66"/>
            <p:cNvSpPr txBox="1">
              <a:spLocks noChangeArrowheads="1"/>
            </p:cNvSpPr>
            <p:nvPr/>
          </p:nvSpPr>
          <p:spPr bwMode="auto">
            <a:xfrm>
              <a:off x="4901" y="2642"/>
              <a:ext cx="11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eaLnBrk="0" hangingPunct="0">
                <a:spcBef>
                  <a:spcPct val="0"/>
                </a:spcBef>
              </a:pPr>
              <a:endParaRPr lang="en-US" sz="2000" b="0" i="1">
                <a:solidFill>
                  <a:schemeClr val="tx2"/>
                </a:solidFill>
              </a:endParaRPr>
            </a:p>
          </p:txBody>
        </p:sp>
        <p:sp>
          <p:nvSpPr>
            <p:cNvPr id="143427" name="Oval 67"/>
            <p:cNvSpPr>
              <a:spLocks noChangeArrowheads="1"/>
            </p:cNvSpPr>
            <p:nvPr/>
          </p:nvSpPr>
          <p:spPr bwMode="auto">
            <a:xfrm>
              <a:off x="4382" y="3093"/>
              <a:ext cx="534" cy="139"/>
            </a:xfrm>
            <a:prstGeom prst="ellipse">
              <a:avLst/>
            </a:prstGeom>
            <a:solidFill>
              <a:srgbClr val="000080"/>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de-DE"/>
            </a:p>
          </p:txBody>
        </p:sp>
        <p:sp>
          <p:nvSpPr>
            <p:cNvPr id="143428" name="AutoShape 68"/>
            <p:cNvSpPr>
              <a:spLocks noChangeArrowheads="1"/>
            </p:cNvSpPr>
            <p:nvPr/>
          </p:nvSpPr>
          <p:spPr bwMode="auto">
            <a:xfrm rot="-16200000">
              <a:off x="5130" y="2775"/>
              <a:ext cx="122" cy="134"/>
            </a:xfrm>
            <a:prstGeom prst="upArrow">
              <a:avLst>
                <a:gd name="adj1" fmla="val 50000"/>
                <a:gd name="adj2" fmla="val 27459"/>
              </a:avLst>
            </a:prstGeom>
            <a:solidFill>
              <a:srgbClr val="FFFF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43429" name="AutoShape 69"/>
            <p:cNvSpPr>
              <a:spLocks noChangeArrowheads="1"/>
            </p:cNvSpPr>
            <p:nvPr/>
          </p:nvSpPr>
          <p:spPr bwMode="auto">
            <a:xfrm rot="-27000000">
              <a:off x="4016" y="2775"/>
              <a:ext cx="122" cy="133"/>
            </a:xfrm>
            <a:prstGeom prst="upArrow">
              <a:avLst>
                <a:gd name="adj1" fmla="val 50000"/>
                <a:gd name="adj2" fmla="val 27254"/>
              </a:avLst>
            </a:prstGeom>
            <a:solidFill>
              <a:srgbClr val="FFFF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Fußzeilenplatzhalter 3"/>
          <p:cNvSpPr>
            <a:spLocks noGrp="1"/>
          </p:cNvSpPr>
          <p:nvPr>
            <p:ph type="ftr" sz="quarter" idx="10"/>
          </p:nvPr>
        </p:nvSpPr>
        <p:spPr/>
        <p:txBody>
          <a:bodyPr/>
          <a:lstStyle/>
          <a:p>
            <a:r>
              <a:rPr lang="en-GB"/>
              <a:t>Manfred Fischer, AREVA NP GmbH</a:t>
            </a:r>
          </a:p>
        </p:txBody>
      </p:sp>
      <p:sp>
        <p:nvSpPr>
          <p:cNvPr id="117762" name="Rectangle 2"/>
          <p:cNvSpPr>
            <a:spLocks noGrp="1" noChangeArrowheads="1"/>
          </p:cNvSpPr>
          <p:nvPr>
            <p:ph type="title"/>
          </p:nvPr>
        </p:nvSpPr>
        <p:spPr/>
        <p:txBody>
          <a:bodyPr/>
          <a:lstStyle/>
          <a:p>
            <a:r>
              <a:rPr lang="en-GB" sz="2400" i="1"/>
              <a:t>Target of planned EPICOR test</a:t>
            </a:r>
          </a:p>
        </p:txBody>
      </p:sp>
      <p:sp>
        <p:nvSpPr>
          <p:cNvPr id="117763" name="Rectangle 3"/>
          <p:cNvSpPr>
            <a:spLocks noGrp="1" noChangeArrowheads="1"/>
          </p:cNvSpPr>
          <p:nvPr>
            <p:ph type="body" idx="1"/>
          </p:nvPr>
        </p:nvSpPr>
        <p:spPr>
          <a:xfrm>
            <a:off x="755650" y="1700213"/>
            <a:ext cx="7742238" cy="4176712"/>
          </a:xfrm>
        </p:spPr>
        <p:txBody>
          <a:bodyPr/>
          <a:lstStyle/>
          <a:p>
            <a:pPr>
              <a:lnSpc>
                <a:spcPct val="90000"/>
              </a:lnSpc>
              <a:buFont typeface="Arial" charset="0"/>
              <a:buNone/>
            </a:pPr>
            <a:r>
              <a:rPr lang="en-GB" sz="1800">
                <a:solidFill>
                  <a:srgbClr val="0000FF"/>
                </a:solidFill>
              </a:rPr>
              <a:t>	Provide information on thermochemical equilibrium conditions and densities for a BWR-specific U/Zr-ratio (high Zr content)</a:t>
            </a:r>
          </a:p>
          <a:p>
            <a:pPr>
              <a:lnSpc>
                <a:spcPct val="90000"/>
              </a:lnSpc>
              <a:buFont typeface="Arial" charset="0"/>
              <a:buNone/>
            </a:pPr>
            <a:r>
              <a:rPr lang="en-GB" sz="1800">
                <a:solidFill>
                  <a:srgbClr val="0000FF"/>
                </a:solidFill>
              </a:rPr>
              <a:t>	Check the predictions of analytical tools, improve confidence</a:t>
            </a:r>
          </a:p>
          <a:p>
            <a:pPr>
              <a:lnSpc>
                <a:spcPct val="90000"/>
              </a:lnSpc>
              <a:buFont typeface="Arial" charset="0"/>
              <a:buNone/>
            </a:pPr>
            <a:r>
              <a:rPr lang="en-GB" sz="1800">
                <a:solidFill>
                  <a:srgbClr val="0000FF"/>
                </a:solidFill>
              </a:rPr>
              <a:t>	Test procedure:</a:t>
            </a:r>
          </a:p>
          <a:p>
            <a:pPr>
              <a:lnSpc>
                <a:spcPct val="90000"/>
              </a:lnSpc>
              <a:buFont typeface="Arial" charset="0"/>
              <a:buNone/>
            </a:pPr>
            <a:endParaRPr lang="en-GB" sz="1800">
              <a:solidFill>
                <a:srgbClr val="0000FF"/>
              </a:solidFill>
            </a:endParaRPr>
          </a:p>
          <a:p>
            <a:pPr>
              <a:lnSpc>
                <a:spcPct val="90000"/>
              </a:lnSpc>
            </a:pPr>
            <a:r>
              <a:rPr lang="en-GB" sz="1800"/>
              <a:t>Creation of an substochiometric oxidic melt</a:t>
            </a:r>
          </a:p>
          <a:p>
            <a:pPr>
              <a:lnSpc>
                <a:spcPct val="90000"/>
              </a:lnSpc>
            </a:pPr>
            <a:r>
              <a:rPr lang="en-GB" sz="1800"/>
              <a:t>Subsequent addition of steel, wait to establish equilibrium with the oxide at predefined temperature, sporadic sample taking  </a:t>
            </a:r>
          </a:p>
          <a:p>
            <a:pPr>
              <a:lnSpc>
                <a:spcPct val="90000"/>
              </a:lnSpc>
            </a:pPr>
            <a:r>
              <a:rPr lang="en-GB" sz="1800"/>
              <a:t>Detect the moment at which metal rises to the top, final sample taking (metal plus oxide), density estimation from pool volume</a:t>
            </a:r>
          </a:p>
          <a:p>
            <a:pPr>
              <a:lnSpc>
                <a:spcPct val="90000"/>
              </a:lnSpc>
            </a:pPr>
            <a:r>
              <a:rPr lang="en-GB" sz="1800"/>
              <a:t>Additional investigations (dependence on temperature)</a:t>
            </a:r>
          </a:p>
          <a:p>
            <a:pPr>
              <a:lnSpc>
                <a:spcPct val="90000"/>
              </a:lnSpc>
            </a:pPr>
            <a:r>
              <a:rPr lang="en-GB" sz="1800"/>
              <a:t>Post test analyses </a:t>
            </a:r>
          </a:p>
        </p:txBody>
      </p:sp>
      <p:grpSp>
        <p:nvGrpSpPr>
          <p:cNvPr id="117764" name="Group 4"/>
          <p:cNvGrpSpPr>
            <a:grpSpLocks/>
          </p:cNvGrpSpPr>
          <p:nvPr/>
        </p:nvGrpSpPr>
        <p:grpSpPr bwMode="auto">
          <a:xfrm rot="5400000">
            <a:off x="-3344069" y="3331369"/>
            <a:ext cx="6188075" cy="195263"/>
            <a:chOff x="2880" y="1389"/>
            <a:chExt cx="3898" cy="133"/>
          </a:xfrm>
        </p:grpSpPr>
        <p:grpSp>
          <p:nvGrpSpPr>
            <p:cNvPr id="117765" name="Group 5"/>
            <p:cNvGrpSpPr>
              <a:grpSpLocks/>
            </p:cNvGrpSpPr>
            <p:nvPr/>
          </p:nvGrpSpPr>
          <p:grpSpPr bwMode="auto">
            <a:xfrm>
              <a:off x="2880" y="1389"/>
              <a:ext cx="756" cy="127"/>
              <a:chOff x="2880" y="1389"/>
              <a:chExt cx="756" cy="127"/>
            </a:xfrm>
          </p:grpSpPr>
          <p:sp>
            <p:nvSpPr>
              <p:cNvPr id="117766" name="Rectangle 6"/>
              <p:cNvSpPr>
                <a:spLocks noChangeArrowheads="1"/>
              </p:cNvSpPr>
              <p:nvPr/>
            </p:nvSpPr>
            <p:spPr bwMode="auto">
              <a:xfrm>
                <a:off x="2880" y="1389"/>
                <a:ext cx="127" cy="127"/>
              </a:xfrm>
              <a:prstGeom prst="rect">
                <a:avLst/>
              </a:prstGeom>
              <a:solidFill>
                <a:srgbClr val="C4122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de-DE"/>
              </a:p>
            </p:txBody>
          </p:sp>
          <p:sp>
            <p:nvSpPr>
              <p:cNvPr id="117767" name="Rectangle 7"/>
              <p:cNvSpPr>
                <a:spLocks noChangeArrowheads="1"/>
              </p:cNvSpPr>
              <p:nvPr/>
            </p:nvSpPr>
            <p:spPr bwMode="auto">
              <a:xfrm>
                <a:off x="3038" y="1389"/>
                <a:ext cx="127" cy="127"/>
              </a:xfrm>
              <a:prstGeom prst="rect">
                <a:avLst/>
              </a:prstGeom>
              <a:solidFill>
                <a:srgbClr val="FF66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de-DE"/>
              </a:p>
            </p:txBody>
          </p:sp>
          <p:sp>
            <p:nvSpPr>
              <p:cNvPr id="117768" name="Rectangle 8"/>
              <p:cNvSpPr>
                <a:spLocks noChangeArrowheads="1"/>
              </p:cNvSpPr>
              <p:nvPr/>
            </p:nvSpPr>
            <p:spPr bwMode="auto">
              <a:xfrm>
                <a:off x="3197" y="1389"/>
                <a:ext cx="127" cy="127"/>
              </a:xfrm>
              <a:prstGeom prst="rect">
                <a:avLst/>
              </a:prstGeom>
              <a:solidFill>
                <a:srgbClr val="F294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de-DE"/>
              </a:p>
            </p:txBody>
          </p:sp>
          <p:sp>
            <p:nvSpPr>
              <p:cNvPr id="117769" name="Rectangle 9"/>
              <p:cNvSpPr>
                <a:spLocks noChangeArrowheads="1"/>
              </p:cNvSpPr>
              <p:nvPr/>
            </p:nvSpPr>
            <p:spPr bwMode="auto">
              <a:xfrm>
                <a:off x="3350" y="1389"/>
                <a:ext cx="127" cy="127"/>
              </a:xfrm>
              <a:prstGeom prst="rect">
                <a:avLst/>
              </a:prstGeom>
              <a:solidFill>
                <a:srgbClr val="FFDD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de-DE"/>
              </a:p>
            </p:txBody>
          </p:sp>
          <p:sp>
            <p:nvSpPr>
              <p:cNvPr id="117770" name="Rectangle 10"/>
              <p:cNvSpPr>
                <a:spLocks noChangeArrowheads="1"/>
              </p:cNvSpPr>
              <p:nvPr/>
            </p:nvSpPr>
            <p:spPr bwMode="auto">
              <a:xfrm>
                <a:off x="3509" y="1389"/>
                <a:ext cx="127" cy="127"/>
              </a:xfrm>
              <a:prstGeom prst="rect">
                <a:avLst/>
              </a:prstGeom>
              <a:solidFill>
                <a:srgbClr val="FFED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de-DE"/>
              </a:p>
            </p:txBody>
          </p:sp>
        </p:grpSp>
        <p:grpSp>
          <p:nvGrpSpPr>
            <p:cNvPr id="117771" name="Group 11"/>
            <p:cNvGrpSpPr>
              <a:grpSpLocks/>
            </p:cNvGrpSpPr>
            <p:nvPr/>
          </p:nvGrpSpPr>
          <p:grpSpPr bwMode="auto">
            <a:xfrm>
              <a:off x="3665" y="1390"/>
              <a:ext cx="756" cy="127"/>
              <a:chOff x="2880" y="1547"/>
              <a:chExt cx="756" cy="127"/>
            </a:xfrm>
          </p:grpSpPr>
          <p:sp>
            <p:nvSpPr>
              <p:cNvPr id="117772" name="Rectangle 12"/>
              <p:cNvSpPr>
                <a:spLocks noChangeArrowheads="1"/>
              </p:cNvSpPr>
              <p:nvPr/>
            </p:nvSpPr>
            <p:spPr bwMode="auto">
              <a:xfrm>
                <a:off x="2880" y="1547"/>
                <a:ext cx="127" cy="127"/>
              </a:xfrm>
              <a:prstGeom prst="rect">
                <a:avLst/>
              </a:prstGeom>
              <a:solidFill>
                <a:srgbClr val="873486"/>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de-DE"/>
              </a:p>
            </p:txBody>
          </p:sp>
          <p:sp>
            <p:nvSpPr>
              <p:cNvPr id="117773" name="Rectangle 13"/>
              <p:cNvSpPr>
                <a:spLocks noChangeArrowheads="1"/>
              </p:cNvSpPr>
              <p:nvPr/>
            </p:nvSpPr>
            <p:spPr bwMode="auto">
              <a:xfrm>
                <a:off x="3038" y="1547"/>
                <a:ext cx="127" cy="127"/>
              </a:xfrm>
              <a:prstGeom prst="rect">
                <a:avLst/>
              </a:prstGeom>
              <a:solidFill>
                <a:srgbClr val="89007C"/>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de-DE"/>
              </a:p>
            </p:txBody>
          </p:sp>
          <p:sp>
            <p:nvSpPr>
              <p:cNvPr id="117774" name="Rectangle 14"/>
              <p:cNvSpPr>
                <a:spLocks noChangeArrowheads="1"/>
              </p:cNvSpPr>
              <p:nvPr/>
            </p:nvSpPr>
            <p:spPr bwMode="auto">
              <a:xfrm>
                <a:off x="3197" y="1547"/>
                <a:ext cx="127" cy="127"/>
              </a:xfrm>
              <a:prstGeom prst="rect">
                <a:avLst/>
              </a:prstGeom>
              <a:solidFill>
                <a:srgbClr val="E2007A"/>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de-DE"/>
              </a:p>
            </p:txBody>
          </p:sp>
          <p:sp>
            <p:nvSpPr>
              <p:cNvPr id="117775" name="Rectangle 15"/>
              <p:cNvSpPr>
                <a:spLocks noChangeArrowheads="1"/>
              </p:cNvSpPr>
              <p:nvPr/>
            </p:nvSpPr>
            <p:spPr bwMode="auto">
              <a:xfrm>
                <a:off x="3350" y="1547"/>
                <a:ext cx="127" cy="127"/>
              </a:xfrm>
              <a:prstGeom prst="rect">
                <a:avLst/>
              </a:prstGeom>
              <a:solidFill>
                <a:srgbClr val="E52E8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de-DE"/>
              </a:p>
            </p:txBody>
          </p:sp>
          <p:sp>
            <p:nvSpPr>
              <p:cNvPr id="117776" name="Rectangle 16"/>
              <p:cNvSpPr>
                <a:spLocks noChangeArrowheads="1"/>
              </p:cNvSpPr>
              <p:nvPr/>
            </p:nvSpPr>
            <p:spPr bwMode="auto">
              <a:xfrm>
                <a:off x="3509" y="1547"/>
                <a:ext cx="127" cy="127"/>
              </a:xfrm>
              <a:prstGeom prst="rect">
                <a:avLst/>
              </a:prstGeom>
              <a:solidFill>
                <a:srgbClr val="F2AAC8"/>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de-DE"/>
              </a:p>
            </p:txBody>
          </p:sp>
        </p:grpSp>
        <p:grpSp>
          <p:nvGrpSpPr>
            <p:cNvPr id="117777" name="Group 17"/>
            <p:cNvGrpSpPr>
              <a:grpSpLocks/>
            </p:cNvGrpSpPr>
            <p:nvPr/>
          </p:nvGrpSpPr>
          <p:grpSpPr bwMode="auto">
            <a:xfrm>
              <a:off x="4450" y="1394"/>
              <a:ext cx="756" cy="127"/>
              <a:chOff x="2880" y="1708"/>
              <a:chExt cx="756" cy="127"/>
            </a:xfrm>
          </p:grpSpPr>
          <p:sp>
            <p:nvSpPr>
              <p:cNvPr id="117778" name="Rectangle 18"/>
              <p:cNvSpPr>
                <a:spLocks noChangeArrowheads="1"/>
              </p:cNvSpPr>
              <p:nvPr/>
            </p:nvSpPr>
            <p:spPr bwMode="auto">
              <a:xfrm>
                <a:off x="2880" y="1708"/>
                <a:ext cx="127" cy="127"/>
              </a:xfrm>
              <a:prstGeom prst="rect">
                <a:avLst/>
              </a:prstGeom>
              <a:solidFill>
                <a:srgbClr val="003E86"/>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de-DE"/>
              </a:p>
            </p:txBody>
          </p:sp>
          <p:sp>
            <p:nvSpPr>
              <p:cNvPr id="117779" name="Rectangle 19"/>
              <p:cNvSpPr>
                <a:spLocks noChangeArrowheads="1"/>
              </p:cNvSpPr>
              <p:nvPr/>
            </p:nvSpPr>
            <p:spPr bwMode="auto">
              <a:xfrm>
                <a:off x="3038" y="1708"/>
                <a:ext cx="127" cy="127"/>
              </a:xfrm>
              <a:prstGeom prst="rect">
                <a:avLst/>
              </a:prstGeom>
              <a:solidFill>
                <a:srgbClr val="009EE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de-DE"/>
              </a:p>
            </p:txBody>
          </p:sp>
          <p:sp>
            <p:nvSpPr>
              <p:cNvPr id="117780" name="Rectangle 20"/>
              <p:cNvSpPr>
                <a:spLocks noChangeArrowheads="1"/>
              </p:cNvSpPr>
              <p:nvPr/>
            </p:nvSpPr>
            <p:spPr bwMode="auto">
              <a:xfrm>
                <a:off x="3197" y="1708"/>
                <a:ext cx="127" cy="127"/>
              </a:xfrm>
              <a:prstGeom prst="rect">
                <a:avLst/>
              </a:prstGeom>
              <a:solidFill>
                <a:srgbClr val="83A6C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de-DE"/>
              </a:p>
            </p:txBody>
          </p:sp>
          <p:sp>
            <p:nvSpPr>
              <p:cNvPr id="117781" name="Rectangle 21"/>
              <p:cNvSpPr>
                <a:spLocks noChangeArrowheads="1"/>
              </p:cNvSpPr>
              <p:nvPr/>
            </p:nvSpPr>
            <p:spPr bwMode="auto">
              <a:xfrm>
                <a:off x="3350" y="1708"/>
                <a:ext cx="127" cy="127"/>
              </a:xfrm>
              <a:prstGeom prst="rect">
                <a:avLst/>
              </a:prstGeom>
              <a:solidFill>
                <a:srgbClr val="A69DC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de-DE"/>
              </a:p>
            </p:txBody>
          </p:sp>
          <p:sp>
            <p:nvSpPr>
              <p:cNvPr id="117782" name="Rectangle 22"/>
              <p:cNvSpPr>
                <a:spLocks noChangeArrowheads="1"/>
              </p:cNvSpPr>
              <p:nvPr/>
            </p:nvSpPr>
            <p:spPr bwMode="auto">
              <a:xfrm>
                <a:off x="3509" y="1708"/>
                <a:ext cx="127" cy="127"/>
              </a:xfrm>
              <a:prstGeom prst="rect">
                <a:avLst/>
              </a:prstGeom>
              <a:solidFill>
                <a:srgbClr val="CBC7B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de-DE"/>
              </a:p>
            </p:txBody>
          </p:sp>
        </p:grpSp>
        <p:grpSp>
          <p:nvGrpSpPr>
            <p:cNvPr id="117783" name="Group 23"/>
            <p:cNvGrpSpPr>
              <a:grpSpLocks/>
            </p:cNvGrpSpPr>
            <p:nvPr/>
          </p:nvGrpSpPr>
          <p:grpSpPr bwMode="auto">
            <a:xfrm>
              <a:off x="5228" y="1395"/>
              <a:ext cx="756" cy="127"/>
              <a:chOff x="2880" y="1866"/>
              <a:chExt cx="756" cy="127"/>
            </a:xfrm>
          </p:grpSpPr>
          <p:sp>
            <p:nvSpPr>
              <p:cNvPr id="117784" name="Rectangle 24"/>
              <p:cNvSpPr>
                <a:spLocks noChangeArrowheads="1"/>
              </p:cNvSpPr>
              <p:nvPr/>
            </p:nvSpPr>
            <p:spPr bwMode="auto">
              <a:xfrm>
                <a:off x="2880" y="1866"/>
                <a:ext cx="127" cy="127"/>
              </a:xfrm>
              <a:prstGeom prst="rect">
                <a:avLst/>
              </a:prstGeom>
              <a:solidFill>
                <a:srgbClr val="0092A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de-DE"/>
              </a:p>
            </p:txBody>
          </p:sp>
          <p:sp>
            <p:nvSpPr>
              <p:cNvPr id="117785" name="Rectangle 25"/>
              <p:cNvSpPr>
                <a:spLocks noChangeArrowheads="1"/>
              </p:cNvSpPr>
              <p:nvPr/>
            </p:nvSpPr>
            <p:spPr bwMode="auto">
              <a:xfrm>
                <a:off x="3038" y="1866"/>
                <a:ext cx="127" cy="127"/>
              </a:xfrm>
              <a:prstGeom prst="rect">
                <a:avLst/>
              </a:prstGeom>
              <a:solidFill>
                <a:srgbClr val="00B2CB"/>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de-DE"/>
              </a:p>
            </p:txBody>
          </p:sp>
          <p:sp>
            <p:nvSpPr>
              <p:cNvPr id="117786" name="Rectangle 26"/>
              <p:cNvSpPr>
                <a:spLocks noChangeArrowheads="1"/>
              </p:cNvSpPr>
              <p:nvPr/>
            </p:nvSpPr>
            <p:spPr bwMode="auto">
              <a:xfrm>
                <a:off x="3197" y="1866"/>
                <a:ext cx="127" cy="127"/>
              </a:xfrm>
              <a:prstGeom prst="rect">
                <a:avLst/>
              </a:prstGeom>
              <a:solidFill>
                <a:srgbClr val="79CAE2"/>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de-DE"/>
              </a:p>
            </p:txBody>
          </p:sp>
          <p:sp>
            <p:nvSpPr>
              <p:cNvPr id="117787" name="Rectangle 27"/>
              <p:cNvSpPr>
                <a:spLocks noChangeArrowheads="1"/>
              </p:cNvSpPr>
              <p:nvPr/>
            </p:nvSpPr>
            <p:spPr bwMode="auto">
              <a:xfrm>
                <a:off x="3350" y="1866"/>
                <a:ext cx="127" cy="127"/>
              </a:xfrm>
              <a:prstGeom prst="rect">
                <a:avLst/>
              </a:prstGeom>
              <a:solidFill>
                <a:srgbClr val="E4CE9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de-DE"/>
              </a:p>
            </p:txBody>
          </p:sp>
          <p:sp>
            <p:nvSpPr>
              <p:cNvPr id="117788" name="Rectangle 28"/>
              <p:cNvSpPr>
                <a:spLocks noChangeArrowheads="1"/>
              </p:cNvSpPr>
              <p:nvPr/>
            </p:nvSpPr>
            <p:spPr bwMode="auto">
              <a:xfrm>
                <a:off x="3509" y="1866"/>
                <a:ext cx="127" cy="127"/>
              </a:xfrm>
              <a:prstGeom prst="rect">
                <a:avLst/>
              </a:prstGeom>
              <a:solidFill>
                <a:srgbClr val="C3A26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de-DE"/>
              </a:p>
            </p:txBody>
          </p:sp>
        </p:grpSp>
        <p:grpSp>
          <p:nvGrpSpPr>
            <p:cNvPr id="117789" name="Group 29"/>
            <p:cNvGrpSpPr>
              <a:grpSpLocks/>
            </p:cNvGrpSpPr>
            <p:nvPr/>
          </p:nvGrpSpPr>
          <p:grpSpPr bwMode="auto">
            <a:xfrm>
              <a:off x="6022" y="1393"/>
              <a:ext cx="756" cy="127"/>
              <a:chOff x="2880" y="2013"/>
              <a:chExt cx="756" cy="127"/>
            </a:xfrm>
          </p:grpSpPr>
          <p:sp>
            <p:nvSpPr>
              <p:cNvPr id="117790" name="Rectangle 30"/>
              <p:cNvSpPr>
                <a:spLocks noChangeArrowheads="1"/>
              </p:cNvSpPr>
              <p:nvPr/>
            </p:nvSpPr>
            <p:spPr bwMode="auto">
              <a:xfrm>
                <a:off x="2880" y="2013"/>
                <a:ext cx="127" cy="127"/>
              </a:xfrm>
              <a:prstGeom prst="rect">
                <a:avLst/>
              </a:prstGeom>
              <a:solidFill>
                <a:srgbClr val="169C2E"/>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de-DE"/>
              </a:p>
            </p:txBody>
          </p:sp>
          <p:sp>
            <p:nvSpPr>
              <p:cNvPr id="117791" name="Rectangle 31"/>
              <p:cNvSpPr>
                <a:spLocks noChangeArrowheads="1"/>
              </p:cNvSpPr>
              <p:nvPr/>
            </p:nvSpPr>
            <p:spPr bwMode="auto">
              <a:xfrm>
                <a:off x="3038" y="2013"/>
                <a:ext cx="127" cy="127"/>
              </a:xfrm>
              <a:prstGeom prst="rect">
                <a:avLst/>
              </a:prstGeom>
              <a:solidFill>
                <a:srgbClr val="7AB51D"/>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de-DE"/>
              </a:p>
            </p:txBody>
          </p:sp>
          <p:sp>
            <p:nvSpPr>
              <p:cNvPr id="117792" name="Rectangle 32"/>
              <p:cNvSpPr>
                <a:spLocks noChangeArrowheads="1"/>
              </p:cNvSpPr>
              <p:nvPr/>
            </p:nvSpPr>
            <p:spPr bwMode="auto">
              <a:xfrm>
                <a:off x="3197" y="2013"/>
                <a:ext cx="127" cy="127"/>
              </a:xfrm>
              <a:prstGeom prst="rect">
                <a:avLst/>
              </a:prstGeom>
              <a:solidFill>
                <a:srgbClr val="8DBE48"/>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de-DE"/>
              </a:p>
            </p:txBody>
          </p:sp>
          <p:sp>
            <p:nvSpPr>
              <p:cNvPr id="117793" name="Rectangle 33"/>
              <p:cNvSpPr>
                <a:spLocks noChangeArrowheads="1"/>
              </p:cNvSpPr>
              <p:nvPr/>
            </p:nvSpPr>
            <p:spPr bwMode="auto">
              <a:xfrm>
                <a:off x="3350" y="2013"/>
                <a:ext cx="127" cy="127"/>
              </a:xfrm>
              <a:prstGeom prst="rect">
                <a:avLst/>
              </a:prstGeom>
              <a:solidFill>
                <a:srgbClr val="C9D2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de-DE"/>
              </a:p>
            </p:txBody>
          </p:sp>
          <p:sp>
            <p:nvSpPr>
              <p:cNvPr id="117794" name="Rectangle 34"/>
              <p:cNvSpPr>
                <a:spLocks noChangeArrowheads="1"/>
              </p:cNvSpPr>
              <p:nvPr/>
            </p:nvSpPr>
            <p:spPr bwMode="auto">
              <a:xfrm>
                <a:off x="3509" y="2013"/>
                <a:ext cx="127" cy="127"/>
              </a:xfrm>
              <a:prstGeom prst="rect">
                <a:avLst/>
              </a:prstGeom>
              <a:solidFill>
                <a:srgbClr val="D2E288"/>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de-DE"/>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776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3"/>
          <p:cNvSpPr>
            <a:spLocks noGrp="1"/>
          </p:cNvSpPr>
          <p:nvPr>
            <p:ph type="ftr" sz="quarter" idx="10"/>
          </p:nvPr>
        </p:nvSpPr>
        <p:spPr/>
        <p:txBody>
          <a:bodyPr/>
          <a:lstStyle/>
          <a:p>
            <a:r>
              <a:rPr lang="en-GB"/>
              <a:t>Manfred Fischer, AREVA NP GmbH</a:t>
            </a:r>
          </a:p>
        </p:txBody>
      </p:sp>
      <p:pic>
        <p:nvPicPr>
          <p:cNvPr id="90114" name="Picture 2" descr="areva-ppt-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7850" y="1624013"/>
            <a:ext cx="460375" cy="365125"/>
          </a:xfrm>
          <a:prstGeom prst="rect">
            <a:avLst/>
          </a:prstGeom>
          <a:noFill/>
          <a:extLst>
            <a:ext uri="{909E8E84-426E-40DD-AFC4-6F175D3DCCD1}">
              <a14:hiddenFill xmlns:a14="http://schemas.microsoft.com/office/drawing/2010/main">
                <a:solidFill>
                  <a:srgbClr val="FFFFFF"/>
                </a:solidFill>
              </a14:hiddenFill>
            </a:ext>
          </a:extLst>
        </p:spPr>
      </p:pic>
      <p:pic>
        <p:nvPicPr>
          <p:cNvPr id="90115" name="Picture 3" descr="areva-ppt-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56550" y="5554663"/>
            <a:ext cx="460375" cy="365125"/>
          </a:xfrm>
          <a:prstGeom prst="rect">
            <a:avLst/>
          </a:prstGeom>
          <a:noFill/>
          <a:extLst>
            <a:ext uri="{909E8E84-426E-40DD-AFC4-6F175D3DCCD1}">
              <a14:hiddenFill xmlns:a14="http://schemas.microsoft.com/office/drawing/2010/main">
                <a:solidFill>
                  <a:srgbClr val="FFFFFF"/>
                </a:solidFill>
              </a14:hiddenFill>
            </a:ext>
          </a:extLst>
        </p:spPr>
      </p:pic>
      <p:sp>
        <p:nvSpPr>
          <p:cNvPr id="90116" name="Rectangle 4"/>
          <p:cNvSpPr>
            <a:spLocks noChangeArrowheads="1"/>
          </p:cNvSpPr>
          <p:nvPr/>
        </p:nvSpPr>
        <p:spPr bwMode="auto">
          <a:xfrm>
            <a:off x="250825" y="1484313"/>
            <a:ext cx="7705725" cy="467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0" tIns="0" rIns="360000" bIns="0" anchor="ctr"/>
          <a:lstStyle/>
          <a:p>
            <a:pPr marL="271463" indent="-271463" algn="just">
              <a:spcAft>
                <a:spcPct val="20000"/>
              </a:spcAft>
              <a:buClr>
                <a:schemeClr val="tx2"/>
              </a:buClr>
              <a:buFont typeface="Arial" charset="0"/>
              <a:buNone/>
            </a:pPr>
            <a:r>
              <a:rPr lang="en-US" sz="2000" b="0">
                <a:solidFill>
                  <a:schemeClr val="tx1"/>
                </a:solidFill>
              </a:rPr>
              <a:t>	Any reproduction, alteration or transmission of this document or its content to any third party or its publication, in whole or in part, are specifically prohibited, unless AREVA NP has provided its prior written consent.</a:t>
            </a:r>
          </a:p>
          <a:p>
            <a:pPr marL="271463" indent="-271463" algn="just">
              <a:spcAft>
                <a:spcPct val="20000"/>
              </a:spcAft>
              <a:buClr>
                <a:schemeClr val="tx2"/>
              </a:buClr>
              <a:buFont typeface="Arial" charset="0"/>
              <a:buNone/>
            </a:pPr>
            <a:r>
              <a:rPr lang="en-US" sz="2000" b="0">
                <a:solidFill>
                  <a:schemeClr val="tx1"/>
                </a:solidFill>
              </a:rPr>
              <a:t>	This document and any information it contains shall not be used for any other purpose than the one for which they were provided.  </a:t>
            </a:r>
          </a:p>
          <a:p>
            <a:pPr marL="271463" indent="-271463" algn="just">
              <a:spcAft>
                <a:spcPct val="20000"/>
              </a:spcAft>
              <a:buClr>
                <a:schemeClr val="tx2"/>
              </a:buClr>
              <a:buFont typeface="Arial" charset="0"/>
              <a:buNone/>
            </a:pPr>
            <a:r>
              <a:rPr lang="en-US" sz="2000" b="0">
                <a:solidFill>
                  <a:schemeClr val="tx1"/>
                </a:solidFill>
              </a:rPr>
              <a:t>	Legal action may be taken against any infringer and/or any person breaching the aforementioned obligations.</a:t>
            </a:r>
            <a:endParaRPr lang="fr-FR" sz="2000" b="0">
              <a:solidFill>
                <a:schemeClr val="tx1"/>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0"/>
          </p:nvPr>
        </p:nvSpPr>
        <p:spPr/>
        <p:txBody>
          <a:bodyPr/>
          <a:lstStyle/>
          <a:p>
            <a:r>
              <a:rPr lang="en-GB"/>
              <a:t>Manfred Fischer, AREVA NP GmbH</a:t>
            </a:r>
          </a:p>
        </p:txBody>
      </p:sp>
      <p:pic>
        <p:nvPicPr>
          <p:cNvPr id="191494" name="Picture 6" descr="Interesting meeting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50975" y="1087438"/>
            <a:ext cx="6242050" cy="4681537"/>
          </a:xfrm>
          <a:prstGeom prst="rect">
            <a:avLst/>
          </a:prstGeom>
          <a:noFill/>
          <a:extLst>
            <a:ext uri="{909E8E84-426E-40DD-AFC4-6F175D3DCCD1}">
              <a14:hiddenFill xmlns:a14="http://schemas.microsoft.com/office/drawing/2010/main">
                <a:solidFill>
                  <a:srgbClr val="FFFFFF"/>
                </a:solidFill>
              </a14:hiddenFill>
            </a:ext>
          </a:extLst>
        </p:spPr>
      </p:pic>
      <p:sp>
        <p:nvSpPr>
          <p:cNvPr id="191495" name="Text Box 7"/>
          <p:cNvSpPr txBox="1">
            <a:spLocks noChangeArrowheads="1"/>
          </p:cNvSpPr>
          <p:nvPr/>
        </p:nvSpPr>
        <p:spPr bwMode="auto">
          <a:xfrm>
            <a:off x="2843213" y="5013325"/>
            <a:ext cx="3889375" cy="427038"/>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2800">
                <a:solidFill>
                  <a:schemeClr val="tx1"/>
                </a:solidFill>
              </a:rPr>
              <a:t> Fascinating meetings</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0"/>
          </p:nvPr>
        </p:nvSpPr>
        <p:spPr/>
        <p:txBody>
          <a:bodyPr/>
          <a:lstStyle/>
          <a:p>
            <a:r>
              <a:rPr lang="en-GB"/>
              <a:t>Manfred Fischer, AREVA NP GmbH</a:t>
            </a:r>
          </a:p>
        </p:txBody>
      </p:sp>
      <p:pic>
        <p:nvPicPr>
          <p:cNvPr id="195587" name="Picture 3" descr="Food and drinks in abundanc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5388" y="307975"/>
            <a:ext cx="4446587" cy="5929313"/>
          </a:xfrm>
          <a:prstGeom prst="rect">
            <a:avLst/>
          </a:prstGeom>
          <a:noFill/>
          <a:extLst>
            <a:ext uri="{909E8E84-426E-40DD-AFC4-6F175D3DCCD1}">
              <a14:hiddenFill xmlns:a14="http://schemas.microsoft.com/office/drawing/2010/main">
                <a:solidFill>
                  <a:srgbClr val="FFFFFF"/>
                </a:solidFill>
              </a14:hiddenFill>
            </a:ext>
          </a:extLst>
        </p:spPr>
      </p:pic>
      <p:sp>
        <p:nvSpPr>
          <p:cNvPr id="195588" name="Text Box 4"/>
          <p:cNvSpPr txBox="1">
            <a:spLocks noChangeArrowheads="1"/>
          </p:cNvSpPr>
          <p:nvPr/>
        </p:nvSpPr>
        <p:spPr bwMode="auto">
          <a:xfrm>
            <a:off x="1979613" y="549275"/>
            <a:ext cx="5329237" cy="427038"/>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2800">
                <a:solidFill>
                  <a:schemeClr val="tx1"/>
                </a:solidFill>
              </a:rPr>
              <a:t> Food and drinks in abundance</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0"/>
          </p:nvPr>
        </p:nvSpPr>
        <p:spPr/>
        <p:txBody>
          <a:bodyPr/>
          <a:lstStyle/>
          <a:p>
            <a:r>
              <a:rPr lang="en-GB"/>
              <a:t>Manfred Fischer, AREVA NP GmbH</a:t>
            </a:r>
          </a:p>
        </p:txBody>
      </p:sp>
      <p:pic>
        <p:nvPicPr>
          <p:cNvPr id="193538" name="Picture 2" descr="Fascinating discussio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8888" y="1125538"/>
            <a:ext cx="6505575" cy="4879975"/>
          </a:xfrm>
          <a:prstGeom prst="rect">
            <a:avLst/>
          </a:prstGeom>
          <a:noFill/>
          <a:extLst>
            <a:ext uri="{909E8E84-426E-40DD-AFC4-6F175D3DCCD1}">
              <a14:hiddenFill xmlns:a14="http://schemas.microsoft.com/office/drawing/2010/main">
                <a:solidFill>
                  <a:srgbClr val="FFFFFF"/>
                </a:solidFill>
              </a14:hiddenFill>
            </a:ext>
          </a:extLst>
        </p:spPr>
      </p:pic>
      <p:sp>
        <p:nvSpPr>
          <p:cNvPr id="193539" name="Text Box 3"/>
          <p:cNvSpPr txBox="1">
            <a:spLocks noChangeArrowheads="1"/>
          </p:cNvSpPr>
          <p:nvPr/>
        </p:nvSpPr>
        <p:spPr bwMode="auto">
          <a:xfrm>
            <a:off x="2700338" y="5445125"/>
            <a:ext cx="3816350" cy="427038"/>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2800">
                <a:solidFill>
                  <a:schemeClr val="tx1"/>
                </a:solidFill>
              </a:rPr>
              <a:t> Thrilling discussions</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0"/>
          </p:nvPr>
        </p:nvSpPr>
        <p:spPr/>
        <p:txBody>
          <a:bodyPr/>
          <a:lstStyle/>
          <a:p>
            <a:r>
              <a:rPr lang="en-GB"/>
              <a:t>Manfred Fischer, AREVA NP GmbH</a:t>
            </a:r>
          </a:p>
        </p:txBody>
      </p:sp>
      <p:pic>
        <p:nvPicPr>
          <p:cNvPr id="197637" name="Picture 5" descr="Deep insights (only sometim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1413" y="307975"/>
            <a:ext cx="4500562" cy="6000750"/>
          </a:xfrm>
          <a:prstGeom prst="rect">
            <a:avLst/>
          </a:prstGeom>
          <a:noFill/>
          <a:extLst>
            <a:ext uri="{909E8E84-426E-40DD-AFC4-6F175D3DCCD1}">
              <a14:hiddenFill xmlns:a14="http://schemas.microsoft.com/office/drawing/2010/main">
                <a:solidFill>
                  <a:srgbClr val="FFFFFF"/>
                </a:solidFill>
              </a14:hiddenFill>
            </a:ext>
          </a:extLst>
        </p:spPr>
      </p:pic>
      <p:sp>
        <p:nvSpPr>
          <p:cNvPr id="197638" name="Text Box 6"/>
          <p:cNvSpPr txBox="1">
            <a:spLocks noChangeArrowheads="1"/>
          </p:cNvSpPr>
          <p:nvPr/>
        </p:nvSpPr>
        <p:spPr bwMode="auto">
          <a:xfrm>
            <a:off x="3492500" y="5229225"/>
            <a:ext cx="2665413" cy="427038"/>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2800">
                <a:solidFill>
                  <a:schemeClr val="tx1"/>
                </a:solidFill>
              </a:rPr>
              <a:t> Deep insights</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0"/>
          </p:nvPr>
        </p:nvSpPr>
        <p:spPr/>
        <p:txBody>
          <a:bodyPr/>
          <a:lstStyle/>
          <a:p>
            <a:r>
              <a:rPr lang="en-GB"/>
              <a:t>Manfred Fischer, AREVA NP GmbH</a:t>
            </a:r>
          </a:p>
        </p:txBody>
      </p:sp>
      <p:pic>
        <p:nvPicPr>
          <p:cNvPr id="203780" name="Picture 4" descr="Warm moment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1413" y="404813"/>
            <a:ext cx="4446587" cy="5929312"/>
          </a:xfrm>
          <a:prstGeom prst="rect">
            <a:avLst/>
          </a:prstGeom>
          <a:noFill/>
          <a:extLst>
            <a:ext uri="{909E8E84-426E-40DD-AFC4-6F175D3DCCD1}">
              <a14:hiddenFill xmlns:a14="http://schemas.microsoft.com/office/drawing/2010/main">
                <a:solidFill>
                  <a:srgbClr val="FFFFFF"/>
                </a:solidFill>
              </a14:hiddenFill>
            </a:ext>
          </a:extLst>
        </p:spPr>
      </p:pic>
      <p:sp>
        <p:nvSpPr>
          <p:cNvPr id="203781" name="Text Box 5"/>
          <p:cNvSpPr txBox="1">
            <a:spLocks noChangeArrowheads="1"/>
          </p:cNvSpPr>
          <p:nvPr/>
        </p:nvSpPr>
        <p:spPr bwMode="auto">
          <a:xfrm>
            <a:off x="2484438" y="5229225"/>
            <a:ext cx="4319587" cy="427038"/>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2800">
                <a:solidFill>
                  <a:schemeClr val="tx1"/>
                </a:solidFill>
              </a:rPr>
              <a:t> a warm atmosphere</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Fußzeilenplatzhalter 3"/>
          <p:cNvSpPr>
            <a:spLocks noGrp="1"/>
          </p:cNvSpPr>
          <p:nvPr>
            <p:ph type="ftr" sz="quarter" idx="10"/>
          </p:nvPr>
        </p:nvSpPr>
        <p:spPr/>
        <p:txBody>
          <a:bodyPr/>
          <a:lstStyle/>
          <a:p>
            <a:r>
              <a:rPr lang="en-GB"/>
              <a:t>Manfred Fischer, AREVA NP GmbH</a:t>
            </a:r>
          </a:p>
        </p:txBody>
      </p:sp>
      <p:sp>
        <p:nvSpPr>
          <p:cNvPr id="173058" name="AutoShape 2"/>
          <p:cNvSpPr>
            <a:spLocks noChangeArrowheads="1"/>
          </p:cNvSpPr>
          <p:nvPr/>
        </p:nvSpPr>
        <p:spPr bwMode="auto">
          <a:xfrm rot="-67682322">
            <a:off x="1377156" y="3886994"/>
            <a:ext cx="352425" cy="731838"/>
          </a:xfrm>
          <a:prstGeom prst="curvedRightArrow">
            <a:avLst>
              <a:gd name="adj1" fmla="val 26871"/>
              <a:gd name="adj2" fmla="val 68402"/>
              <a:gd name="adj3" fmla="val 33333"/>
            </a:avLst>
          </a:prstGeom>
          <a:solidFill>
            <a:schemeClr val="folHlink"/>
          </a:solidFill>
          <a:ln>
            <a:noFill/>
          </a:ln>
          <a:effectLst>
            <a:outerShdw dist="190500" dir="7612194" sy="50000" rotWithShape="0">
              <a:srgbClr val="CBC7B7"/>
            </a:outerShdw>
          </a:effectLst>
          <a:extLst>
            <a:ext uri="{91240B29-F687-4F45-9708-019B960494DF}">
              <a14:hiddenLine xmlns:a14="http://schemas.microsoft.com/office/drawing/2010/main" w="3175">
                <a:solidFill>
                  <a:schemeClr val="tx1"/>
                </a:solidFill>
                <a:miter lim="800000"/>
                <a:headEnd/>
                <a:tailEnd/>
              </a14:hiddenLine>
            </a:ext>
          </a:extLst>
        </p:spPr>
        <p:txBody>
          <a:bodyPr lIns="90000" tIns="46800" rIns="90000" bIns="46800" anchor="ctr">
            <a:spAutoFit/>
          </a:bodyPr>
          <a:lstStyle/>
          <a:p>
            <a:endParaRPr lang="de-DE"/>
          </a:p>
        </p:txBody>
      </p:sp>
      <p:sp>
        <p:nvSpPr>
          <p:cNvPr id="173059" name="AutoShape 3"/>
          <p:cNvSpPr>
            <a:spLocks noChangeArrowheads="1"/>
          </p:cNvSpPr>
          <p:nvPr/>
        </p:nvSpPr>
        <p:spPr bwMode="auto">
          <a:xfrm rot="-67682322">
            <a:off x="3228181" y="4556919"/>
            <a:ext cx="449263" cy="930275"/>
          </a:xfrm>
          <a:prstGeom prst="curvedRightArrow">
            <a:avLst>
              <a:gd name="adj1" fmla="val 26794"/>
              <a:gd name="adj2" fmla="val 68207"/>
              <a:gd name="adj3" fmla="val 33333"/>
            </a:avLst>
          </a:prstGeom>
          <a:solidFill>
            <a:schemeClr val="folHlink"/>
          </a:solidFill>
          <a:ln>
            <a:noFill/>
          </a:ln>
          <a:effectLst>
            <a:outerShdw dist="190500" dir="7612194" sy="50000" rotWithShape="0">
              <a:srgbClr val="CBC7B7"/>
            </a:outerShdw>
          </a:effectLst>
          <a:extLst>
            <a:ext uri="{91240B29-F687-4F45-9708-019B960494DF}">
              <a14:hiddenLine xmlns:a14="http://schemas.microsoft.com/office/drawing/2010/main" w="3175">
                <a:solidFill>
                  <a:schemeClr val="tx1"/>
                </a:solidFill>
                <a:miter lim="800000"/>
                <a:headEnd/>
                <a:tailEnd/>
              </a14:hiddenLine>
            </a:ext>
          </a:extLst>
        </p:spPr>
        <p:txBody>
          <a:bodyPr lIns="90000" tIns="46800" rIns="90000" bIns="46800" anchor="ctr">
            <a:spAutoFit/>
          </a:bodyPr>
          <a:lstStyle/>
          <a:p>
            <a:endParaRPr lang="de-DE"/>
          </a:p>
        </p:txBody>
      </p:sp>
      <p:sp>
        <p:nvSpPr>
          <p:cNvPr id="173060" name="AutoShape 4"/>
          <p:cNvSpPr>
            <a:spLocks noChangeArrowheads="1"/>
          </p:cNvSpPr>
          <p:nvPr/>
        </p:nvSpPr>
        <p:spPr bwMode="auto">
          <a:xfrm rot="-67682322">
            <a:off x="5168901" y="5135562"/>
            <a:ext cx="577850" cy="1196975"/>
          </a:xfrm>
          <a:prstGeom prst="curvedRightArrow">
            <a:avLst>
              <a:gd name="adj1" fmla="val 26804"/>
              <a:gd name="adj2" fmla="val 68232"/>
              <a:gd name="adj3" fmla="val 33333"/>
            </a:avLst>
          </a:prstGeom>
          <a:solidFill>
            <a:schemeClr val="hlink"/>
          </a:solidFill>
          <a:ln>
            <a:noFill/>
          </a:ln>
          <a:effectLst>
            <a:outerShdw dist="190500" dir="7612194" sy="50000" rotWithShape="0">
              <a:srgbClr val="CBC7B7"/>
            </a:outerShdw>
          </a:effectLst>
          <a:extLst>
            <a:ext uri="{91240B29-F687-4F45-9708-019B960494DF}">
              <a14:hiddenLine xmlns:a14="http://schemas.microsoft.com/office/drawing/2010/main" w="3175">
                <a:solidFill>
                  <a:schemeClr val="tx1"/>
                </a:solidFill>
                <a:miter lim="800000"/>
                <a:headEnd/>
                <a:tailEnd/>
              </a14:hiddenLine>
            </a:ext>
          </a:extLst>
        </p:spPr>
        <p:txBody>
          <a:bodyPr lIns="90000" tIns="46800" rIns="90000" bIns="46800" anchor="ctr">
            <a:spAutoFit/>
          </a:bodyPr>
          <a:lstStyle/>
          <a:p>
            <a:endParaRPr lang="de-DE"/>
          </a:p>
        </p:txBody>
      </p:sp>
      <p:sp>
        <p:nvSpPr>
          <p:cNvPr id="173061" name="Rectangle 5"/>
          <p:cNvSpPr>
            <a:spLocks noChangeArrowheads="1"/>
          </p:cNvSpPr>
          <p:nvPr/>
        </p:nvSpPr>
        <p:spPr bwMode="auto">
          <a:xfrm>
            <a:off x="622300" y="1196975"/>
            <a:ext cx="1173163" cy="274638"/>
          </a:xfrm>
          <a:prstGeom prst="rect">
            <a:avLst/>
          </a:prstGeom>
          <a:noFill/>
          <a:ln>
            <a:noFill/>
          </a:ln>
          <a:effectLst/>
          <a:extLst>
            <a:ext uri="{909E8E84-426E-40DD-AFC4-6F175D3DCCD1}">
              <a14:hiddenFill xmlns:a14="http://schemas.microsoft.com/office/drawing/2010/main">
                <a:solidFill>
                  <a:srgbClr val="5D85A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hangingPunct="0">
              <a:spcBef>
                <a:spcPct val="0"/>
              </a:spcBef>
            </a:pPr>
            <a:r>
              <a:rPr lang="de-DE" sz="1200">
                <a:solidFill>
                  <a:srgbClr val="000000"/>
                </a:solidFill>
              </a:rPr>
              <a:t>15 – 350 MWe</a:t>
            </a:r>
            <a:endParaRPr lang="de-DE" sz="1200">
              <a:solidFill>
                <a:srgbClr val="000000"/>
              </a:solidFill>
              <a:latin typeface="Arial Unicode MS" pitchFamily="34" charset="-128"/>
            </a:endParaRPr>
          </a:p>
        </p:txBody>
      </p:sp>
      <p:grpSp>
        <p:nvGrpSpPr>
          <p:cNvPr id="173062" name="Group 6"/>
          <p:cNvGrpSpPr>
            <a:grpSpLocks/>
          </p:cNvGrpSpPr>
          <p:nvPr/>
        </p:nvGrpSpPr>
        <p:grpSpPr bwMode="auto">
          <a:xfrm>
            <a:off x="107950" y="1484313"/>
            <a:ext cx="2192338" cy="2249487"/>
            <a:chOff x="68" y="935"/>
            <a:chExt cx="1381" cy="1417"/>
          </a:xfrm>
        </p:grpSpPr>
        <p:sp>
          <p:nvSpPr>
            <p:cNvPr id="173063" name="AutoShape 7"/>
            <p:cNvSpPr>
              <a:spLocks noChangeArrowheads="1"/>
            </p:cNvSpPr>
            <p:nvPr/>
          </p:nvSpPr>
          <p:spPr bwMode="auto">
            <a:xfrm>
              <a:off x="140" y="935"/>
              <a:ext cx="1309" cy="1417"/>
            </a:xfrm>
            <a:prstGeom prst="roundRect">
              <a:avLst>
                <a:gd name="adj" fmla="val 16667"/>
              </a:avLst>
            </a:prstGeom>
            <a:solidFill>
              <a:schemeClr val="bg1"/>
            </a:solidFill>
            <a:ln w="25400" cap="rnd">
              <a:solidFill>
                <a:schemeClr val="folHlink"/>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eaLnBrk="0" hangingPunct="0">
                <a:spcBef>
                  <a:spcPct val="50000"/>
                </a:spcBef>
              </a:pPr>
              <a:endParaRPr lang="en-US" sz="2200" b="0" i="1">
                <a:solidFill>
                  <a:schemeClr val="tx2"/>
                </a:solidFill>
              </a:endParaRPr>
            </a:p>
          </p:txBody>
        </p:sp>
        <p:sp>
          <p:nvSpPr>
            <p:cNvPr id="173064" name="Rectangle 8"/>
            <p:cNvSpPr>
              <a:spLocks noChangeArrowheads="1"/>
            </p:cNvSpPr>
            <p:nvPr/>
          </p:nvSpPr>
          <p:spPr bwMode="auto">
            <a:xfrm>
              <a:off x="68" y="1753"/>
              <a:ext cx="1043" cy="594"/>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marL="265113" indent="-265113" algn="r" eaLnBrk="0" hangingPunct="0">
                <a:spcBef>
                  <a:spcPct val="0"/>
                </a:spcBef>
                <a:buClr>
                  <a:schemeClr val="tx2"/>
                </a:buClr>
                <a:buFont typeface="Arial" charset="0"/>
                <a:buNone/>
              </a:pPr>
              <a:r>
                <a:rPr lang="en-US" b="0">
                  <a:solidFill>
                    <a:schemeClr val="tx1"/>
                  </a:solidFill>
                </a:rPr>
                <a:t>Kahl (‘61)</a:t>
              </a:r>
            </a:p>
            <a:p>
              <a:pPr marL="265113" indent="-265113" algn="r" eaLnBrk="0" hangingPunct="0">
                <a:spcBef>
                  <a:spcPct val="0"/>
                </a:spcBef>
                <a:buClr>
                  <a:schemeClr val="tx2"/>
                </a:buClr>
                <a:buFont typeface="Arial" charset="0"/>
                <a:buNone/>
              </a:pPr>
              <a:r>
                <a:rPr lang="en-US" b="0">
                  <a:solidFill>
                    <a:schemeClr val="tx1"/>
                  </a:solidFill>
                </a:rPr>
                <a:t>Gundremmingen</a:t>
              </a:r>
            </a:p>
            <a:p>
              <a:pPr marL="265113" indent="-265113" algn="r" eaLnBrk="0" hangingPunct="0">
                <a:spcBef>
                  <a:spcPct val="0"/>
                </a:spcBef>
                <a:buClr>
                  <a:schemeClr val="tx2"/>
                </a:buClr>
                <a:buFont typeface="Arial" charset="0"/>
                <a:buNone/>
              </a:pPr>
              <a:r>
                <a:rPr lang="en-US" b="0">
                  <a:solidFill>
                    <a:schemeClr val="tx1"/>
                  </a:solidFill>
                </a:rPr>
                <a:t>A  (‘66)</a:t>
              </a:r>
            </a:p>
            <a:p>
              <a:pPr marL="265113" indent="-265113" algn="r" eaLnBrk="0" hangingPunct="0">
                <a:spcBef>
                  <a:spcPct val="0"/>
                </a:spcBef>
                <a:buClr>
                  <a:schemeClr val="tx2"/>
                </a:buClr>
                <a:buFont typeface="Arial" charset="0"/>
                <a:buNone/>
              </a:pPr>
              <a:r>
                <a:rPr lang="en-US" b="0">
                  <a:solidFill>
                    <a:schemeClr val="tx1"/>
                  </a:solidFill>
                </a:rPr>
                <a:t>Lingen (‘68)</a:t>
              </a:r>
            </a:p>
          </p:txBody>
        </p:sp>
        <p:pic>
          <p:nvPicPr>
            <p:cNvPr id="173065"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6" y="996"/>
              <a:ext cx="507" cy="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73066" name="Group 10"/>
          <p:cNvGrpSpPr>
            <a:grpSpLocks/>
          </p:cNvGrpSpPr>
          <p:nvPr/>
        </p:nvGrpSpPr>
        <p:grpSpPr bwMode="auto">
          <a:xfrm>
            <a:off x="1792288" y="1376363"/>
            <a:ext cx="2492375" cy="2986087"/>
            <a:chOff x="1129" y="867"/>
            <a:chExt cx="1570" cy="1881"/>
          </a:xfrm>
        </p:grpSpPr>
        <p:sp>
          <p:nvSpPr>
            <p:cNvPr id="173067" name="AutoShape 11"/>
            <p:cNvSpPr>
              <a:spLocks noChangeArrowheads="1"/>
            </p:cNvSpPr>
            <p:nvPr/>
          </p:nvSpPr>
          <p:spPr bwMode="auto">
            <a:xfrm>
              <a:off x="1129" y="1048"/>
              <a:ext cx="1570" cy="1700"/>
            </a:xfrm>
            <a:prstGeom prst="roundRect">
              <a:avLst>
                <a:gd name="adj" fmla="val 16667"/>
              </a:avLst>
            </a:prstGeom>
            <a:solidFill>
              <a:schemeClr val="bg1"/>
            </a:solidFill>
            <a:ln w="25400" cap="rnd">
              <a:solidFill>
                <a:schemeClr val="folHlink"/>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eaLnBrk="0" hangingPunct="0">
                <a:spcBef>
                  <a:spcPct val="50000"/>
                </a:spcBef>
              </a:pPr>
              <a:endParaRPr lang="en-US" sz="2200" b="0" i="1">
                <a:solidFill>
                  <a:schemeClr val="tx2"/>
                </a:solidFill>
              </a:endParaRPr>
            </a:p>
          </p:txBody>
        </p:sp>
        <p:sp>
          <p:nvSpPr>
            <p:cNvPr id="173068" name="Rectangle 12"/>
            <p:cNvSpPr>
              <a:spLocks noChangeArrowheads="1"/>
            </p:cNvSpPr>
            <p:nvPr/>
          </p:nvSpPr>
          <p:spPr bwMode="auto">
            <a:xfrm>
              <a:off x="1519" y="867"/>
              <a:ext cx="912" cy="183"/>
            </a:xfrm>
            <a:prstGeom prst="rect">
              <a:avLst/>
            </a:prstGeom>
            <a:noFill/>
            <a:ln>
              <a:noFill/>
            </a:ln>
            <a:effectLst/>
            <a:extLst>
              <a:ext uri="{909E8E84-426E-40DD-AFC4-6F175D3DCCD1}">
                <a14:hiddenFill xmlns:a14="http://schemas.microsoft.com/office/drawing/2010/main">
                  <a:solidFill>
                    <a:srgbClr val="5D85A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spcBef>
                  <a:spcPct val="0"/>
                </a:spcBef>
              </a:pPr>
              <a:r>
                <a:rPr lang="de-DE" sz="1300">
                  <a:solidFill>
                    <a:srgbClr val="000000"/>
                  </a:solidFill>
                </a:rPr>
                <a:t>640 – 1350 MWe</a:t>
              </a:r>
            </a:p>
          </p:txBody>
        </p:sp>
        <p:pic>
          <p:nvPicPr>
            <p:cNvPr id="173069" name="Picture 13"/>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139" y="1074"/>
              <a:ext cx="635" cy="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73070" name="Rectangle 14"/>
          <p:cNvSpPr>
            <a:spLocks noChangeArrowheads="1"/>
          </p:cNvSpPr>
          <p:nvPr/>
        </p:nvSpPr>
        <p:spPr bwMode="auto">
          <a:xfrm>
            <a:off x="1924050" y="3187700"/>
            <a:ext cx="1711325" cy="1155700"/>
          </a:xfrm>
          <a:prstGeom prst="rect">
            <a:avLst/>
          </a:prstGeom>
          <a:noFill/>
          <a:ln>
            <a:noFill/>
          </a:ln>
          <a:effectLst/>
          <a:extLst>
            <a:ext uri="{909E8E84-426E-40DD-AFC4-6F175D3DCCD1}">
              <a14:hiddenFill xmlns:a14="http://schemas.microsoft.com/office/drawing/2010/main">
                <a:solidFill>
                  <a:srgbClr val="5D85A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marL="265113" indent="-265113" algn="r" eaLnBrk="0" hangingPunct="0">
              <a:spcBef>
                <a:spcPct val="0"/>
              </a:spcBef>
              <a:buClr>
                <a:schemeClr val="tx2"/>
              </a:buClr>
              <a:buFont typeface="Arial" charset="0"/>
              <a:buNone/>
              <a:tabLst>
                <a:tab pos="180975" algn="l"/>
              </a:tabLst>
            </a:pPr>
            <a:r>
              <a:rPr lang="en-US" b="0">
                <a:solidFill>
                  <a:srgbClr val="000000"/>
                </a:solidFill>
              </a:rPr>
              <a:t>Würgassen (‘71)</a:t>
            </a:r>
            <a:endParaRPr lang="en-US" baseline="30000">
              <a:solidFill>
                <a:srgbClr val="000000"/>
              </a:solidFill>
            </a:endParaRPr>
          </a:p>
          <a:p>
            <a:pPr marL="265113" indent="-265113" algn="r" eaLnBrk="0" hangingPunct="0">
              <a:spcBef>
                <a:spcPct val="0"/>
              </a:spcBef>
              <a:buClr>
                <a:schemeClr val="tx2"/>
              </a:buClr>
              <a:buFont typeface="Arial" charset="0"/>
              <a:buNone/>
              <a:tabLst>
                <a:tab pos="180975" algn="l"/>
              </a:tabLst>
            </a:pPr>
            <a:r>
              <a:rPr lang="en-US" b="0">
                <a:solidFill>
                  <a:srgbClr val="000000"/>
                </a:solidFill>
              </a:rPr>
              <a:t>Brunsbüttel (‘77)</a:t>
            </a:r>
          </a:p>
          <a:p>
            <a:pPr marL="265113" indent="-265113" algn="r" eaLnBrk="0" hangingPunct="0">
              <a:spcBef>
                <a:spcPct val="0"/>
              </a:spcBef>
              <a:buClr>
                <a:schemeClr val="tx2"/>
              </a:buClr>
              <a:buFont typeface="Arial" charset="0"/>
              <a:buNone/>
              <a:tabLst>
                <a:tab pos="180975" algn="l"/>
              </a:tabLst>
            </a:pPr>
            <a:r>
              <a:rPr lang="en-US" b="0">
                <a:solidFill>
                  <a:srgbClr val="000000"/>
                </a:solidFill>
              </a:rPr>
              <a:t>Isar 1 (‘77)</a:t>
            </a:r>
          </a:p>
          <a:p>
            <a:pPr marL="265113" indent="-265113" algn="r" eaLnBrk="0" hangingPunct="0">
              <a:spcBef>
                <a:spcPct val="0"/>
              </a:spcBef>
              <a:buClr>
                <a:schemeClr val="tx2"/>
              </a:buClr>
              <a:buFont typeface="Arial" charset="0"/>
              <a:buNone/>
              <a:tabLst>
                <a:tab pos="180975" algn="l"/>
              </a:tabLst>
            </a:pPr>
            <a:r>
              <a:rPr lang="en-US" b="0">
                <a:solidFill>
                  <a:srgbClr val="000000"/>
                </a:solidFill>
              </a:rPr>
              <a:t>Philippsburg 1 (‘79)</a:t>
            </a:r>
          </a:p>
          <a:p>
            <a:pPr marL="265113" indent="-265113" algn="r" eaLnBrk="0" hangingPunct="0">
              <a:spcBef>
                <a:spcPct val="0"/>
              </a:spcBef>
              <a:buClr>
                <a:schemeClr val="tx2"/>
              </a:buClr>
              <a:buFont typeface="Arial" charset="0"/>
              <a:buNone/>
              <a:tabLst>
                <a:tab pos="180975" algn="l"/>
              </a:tabLst>
            </a:pPr>
            <a:r>
              <a:rPr lang="en-US" b="0">
                <a:solidFill>
                  <a:srgbClr val="000000"/>
                </a:solidFill>
              </a:rPr>
              <a:t>Krümmel (‘83)</a:t>
            </a:r>
          </a:p>
        </p:txBody>
      </p:sp>
      <p:sp>
        <p:nvSpPr>
          <p:cNvPr id="173071" name="AutoShape 15"/>
          <p:cNvSpPr>
            <a:spLocks noChangeArrowheads="1"/>
          </p:cNvSpPr>
          <p:nvPr/>
        </p:nvSpPr>
        <p:spPr bwMode="auto">
          <a:xfrm>
            <a:off x="3652838" y="1846263"/>
            <a:ext cx="2908300" cy="3149600"/>
          </a:xfrm>
          <a:prstGeom prst="roundRect">
            <a:avLst>
              <a:gd name="adj" fmla="val 16667"/>
            </a:avLst>
          </a:prstGeom>
          <a:solidFill>
            <a:schemeClr val="bg1"/>
          </a:solidFill>
          <a:ln w="25400" cap="rnd">
            <a:solidFill>
              <a:schemeClr val="folHlink"/>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eaLnBrk="0" hangingPunct="0">
              <a:spcBef>
                <a:spcPct val="50000"/>
              </a:spcBef>
            </a:pPr>
            <a:endParaRPr lang="en-US" sz="2200" b="0" i="1">
              <a:solidFill>
                <a:schemeClr val="tx2"/>
              </a:solidFill>
            </a:endParaRPr>
          </a:p>
        </p:txBody>
      </p:sp>
      <p:sp>
        <p:nvSpPr>
          <p:cNvPr id="173072" name="Rectangle 16"/>
          <p:cNvSpPr>
            <a:spLocks noChangeArrowheads="1"/>
          </p:cNvSpPr>
          <p:nvPr/>
        </p:nvSpPr>
        <p:spPr bwMode="auto">
          <a:xfrm>
            <a:off x="4232275" y="1557338"/>
            <a:ext cx="1779588" cy="304800"/>
          </a:xfrm>
          <a:prstGeom prst="rect">
            <a:avLst/>
          </a:prstGeom>
          <a:noFill/>
          <a:ln>
            <a:noFill/>
          </a:ln>
          <a:effectLst/>
          <a:extLst>
            <a:ext uri="{909E8E84-426E-40DD-AFC4-6F175D3DCCD1}">
              <a14:hiddenFill xmlns:a14="http://schemas.microsoft.com/office/drawing/2010/main">
                <a:solidFill>
                  <a:srgbClr val="5D85A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spcBef>
                <a:spcPct val="0"/>
              </a:spcBef>
            </a:pPr>
            <a:r>
              <a:rPr lang="de-DE">
                <a:solidFill>
                  <a:srgbClr val="000000"/>
                </a:solidFill>
              </a:rPr>
              <a:t>1290 MWe</a:t>
            </a:r>
          </a:p>
        </p:txBody>
      </p:sp>
      <p:sp>
        <p:nvSpPr>
          <p:cNvPr id="173073" name="Rectangle 17"/>
          <p:cNvSpPr>
            <a:spLocks noChangeArrowheads="1"/>
          </p:cNvSpPr>
          <p:nvPr/>
        </p:nvSpPr>
        <p:spPr bwMode="auto">
          <a:xfrm>
            <a:off x="3635375" y="4221163"/>
            <a:ext cx="1793875" cy="730250"/>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marL="265113" indent="-265113" algn="r" eaLnBrk="0" hangingPunct="0">
              <a:spcBef>
                <a:spcPct val="0"/>
              </a:spcBef>
              <a:buClr>
                <a:srgbClr val="CC0000"/>
              </a:buClr>
              <a:buFont typeface="Arial" charset="0"/>
              <a:buNone/>
            </a:pPr>
            <a:r>
              <a:rPr lang="en-US" b="0">
                <a:solidFill>
                  <a:srgbClr val="000000"/>
                </a:solidFill>
              </a:rPr>
              <a:t>Gundremmingen B</a:t>
            </a:r>
          </a:p>
          <a:p>
            <a:pPr marL="265113" indent="-265113" algn="r" eaLnBrk="0" hangingPunct="0">
              <a:spcBef>
                <a:spcPct val="0"/>
              </a:spcBef>
              <a:buClr>
                <a:srgbClr val="CC0000"/>
              </a:buClr>
              <a:buFont typeface="Arial" charset="0"/>
              <a:buNone/>
            </a:pPr>
            <a:r>
              <a:rPr lang="en-US" b="0">
                <a:solidFill>
                  <a:srgbClr val="000000"/>
                </a:solidFill>
              </a:rPr>
              <a:t>Gundremmingen C</a:t>
            </a:r>
          </a:p>
          <a:p>
            <a:pPr marL="265113" indent="-265113" algn="r" eaLnBrk="0" hangingPunct="0">
              <a:spcBef>
                <a:spcPct val="0"/>
              </a:spcBef>
              <a:buClr>
                <a:srgbClr val="CC0000"/>
              </a:buClr>
              <a:buFont typeface="Arial" charset="0"/>
              <a:buNone/>
            </a:pPr>
            <a:r>
              <a:rPr lang="en-US" b="0">
                <a:solidFill>
                  <a:srgbClr val="000000"/>
                </a:solidFill>
              </a:rPr>
              <a:t>(‘84 &amp; ‘85)</a:t>
            </a:r>
          </a:p>
        </p:txBody>
      </p:sp>
      <p:pic>
        <p:nvPicPr>
          <p:cNvPr id="173074" name="Picture 18" descr="KRB_II 1 klei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86188" y="2063750"/>
            <a:ext cx="1358900" cy="1798638"/>
          </a:xfrm>
          <a:prstGeom prst="rect">
            <a:avLst/>
          </a:prstGeom>
          <a:noFill/>
          <a:extLst>
            <a:ext uri="{909E8E84-426E-40DD-AFC4-6F175D3DCCD1}">
              <a14:hiddenFill xmlns:a14="http://schemas.microsoft.com/office/drawing/2010/main">
                <a:solidFill>
                  <a:srgbClr val="FFFFFF"/>
                </a:solidFill>
              </a14:hiddenFill>
            </a:ext>
          </a:extLst>
        </p:spPr>
      </p:pic>
      <p:grpSp>
        <p:nvGrpSpPr>
          <p:cNvPr id="173075" name="Group 19"/>
          <p:cNvGrpSpPr>
            <a:grpSpLocks/>
          </p:cNvGrpSpPr>
          <p:nvPr/>
        </p:nvGrpSpPr>
        <p:grpSpPr bwMode="auto">
          <a:xfrm>
            <a:off x="5702300" y="1701800"/>
            <a:ext cx="3322638" cy="3959225"/>
            <a:chOff x="3592" y="1072"/>
            <a:chExt cx="2093" cy="2494"/>
          </a:xfrm>
        </p:grpSpPr>
        <p:sp>
          <p:nvSpPr>
            <p:cNvPr id="173076" name="AutoShape 20"/>
            <p:cNvSpPr>
              <a:spLocks noChangeArrowheads="1"/>
            </p:cNvSpPr>
            <p:nvPr/>
          </p:nvSpPr>
          <p:spPr bwMode="auto">
            <a:xfrm>
              <a:off x="3592" y="1299"/>
              <a:ext cx="2093" cy="2267"/>
            </a:xfrm>
            <a:prstGeom prst="roundRect">
              <a:avLst>
                <a:gd name="adj" fmla="val 16667"/>
              </a:avLst>
            </a:prstGeom>
            <a:solidFill>
              <a:schemeClr val="bg1"/>
            </a:solidFill>
            <a:ln w="50800">
              <a:solidFill>
                <a:schemeClr val="folHlink"/>
              </a:solidFill>
              <a:round/>
              <a:headEnd/>
              <a:tailEnd/>
            </a:ln>
            <a:effectLst/>
            <a:extLst>
              <a:ext uri="{AF507438-7753-43E0-B8FC-AC1667EBCBE1}">
                <a14:hiddenEffects xmlns:a14="http://schemas.microsoft.com/office/drawing/2010/main">
                  <a:effectLst>
                    <a:outerShdw dist="107763" dir="13500000" algn="ctr" rotWithShape="0">
                      <a:schemeClr val="bg2">
                        <a:alpha val="50000"/>
                      </a:schemeClr>
                    </a:outerShdw>
                  </a:effectLst>
                </a14:hiddenEffects>
              </a:ext>
            </a:extLst>
          </p:spPr>
          <p:txBody>
            <a:bodyPr lIns="90000" tIns="46800" rIns="90000" bIns="46800"/>
            <a:lstStyle/>
            <a:p>
              <a:pPr eaLnBrk="0" hangingPunct="0">
                <a:spcBef>
                  <a:spcPct val="50000"/>
                </a:spcBef>
              </a:pPr>
              <a:endParaRPr lang="en-US" sz="2200" b="0" i="1">
                <a:solidFill>
                  <a:schemeClr val="tx2"/>
                </a:solidFill>
              </a:endParaRPr>
            </a:p>
          </p:txBody>
        </p:sp>
        <p:pic>
          <p:nvPicPr>
            <p:cNvPr id="173077" name="Picture 21" descr="98009b Sicherheitsbehälter mit Einbauten - dt"/>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59" y="1436"/>
              <a:ext cx="1256" cy="1474"/>
            </a:xfrm>
            <a:prstGeom prst="rect">
              <a:avLst/>
            </a:prstGeom>
            <a:noFill/>
            <a:extLst>
              <a:ext uri="{909E8E84-426E-40DD-AFC4-6F175D3DCCD1}">
                <a14:hiddenFill xmlns:a14="http://schemas.microsoft.com/office/drawing/2010/main">
                  <a:solidFill>
                    <a:srgbClr val="FFFFFF"/>
                  </a:solidFill>
                </a14:hiddenFill>
              </a:ext>
            </a:extLst>
          </p:spPr>
        </p:pic>
        <p:sp>
          <p:nvSpPr>
            <p:cNvPr id="173078" name="Rectangle 22"/>
            <p:cNvSpPr>
              <a:spLocks noChangeArrowheads="1"/>
            </p:cNvSpPr>
            <p:nvPr/>
          </p:nvSpPr>
          <p:spPr bwMode="auto">
            <a:xfrm>
              <a:off x="4220" y="1072"/>
              <a:ext cx="873" cy="212"/>
            </a:xfrm>
            <a:prstGeom prst="rect">
              <a:avLst/>
            </a:prstGeom>
            <a:noFill/>
            <a:ln>
              <a:noFill/>
            </a:ln>
            <a:effectLst/>
            <a:extLst>
              <a:ext uri="{909E8E84-426E-40DD-AFC4-6F175D3DCCD1}">
                <a14:hiddenFill xmlns:a14="http://schemas.microsoft.com/office/drawing/2010/main">
                  <a:solidFill>
                    <a:srgbClr val="5D85A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spcBef>
                  <a:spcPct val="0"/>
                </a:spcBef>
              </a:pPr>
              <a:r>
                <a:rPr lang="de-DE" sz="1600">
                  <a:solidFill>
                    <a:srgbClr val="000000"/>
                  </a:solidFill>
                </a:rPr>
                <a:t>1250+ MWe</a:t>
              </a:r>
            </a:p>
          </p:txBody>
        </p:sp>
        <p:grpSp>
          <p:nvGrpSpPr>
            <p:cNvPr id="173079" name="Group 23"/>
            <p:cNvGrpSpPr>
              <a:grpSpLocks noChangeAspect="1"/>
            </p:cNvGrpSpPr>
            <p:nvPr/>
          </p:nvGrpSpPr>
          <p:grpSpPr bwMode="auto">
            <a:xfrm>
              <a:off x="4229" y="3021"/>
              <a:ext cx="901" cy="409"/>
              <a:chOff x="1215" y="1403"/>
              <a:chExt cx="3330" cy="1513"/>
            </a:xfrm>
          </p:grpSpPr>
          <p:sp>
            <p:nvSpPr>
              <p:cNvPr id="173080" name="AutoShape 24"/>
              <p:cNvSpPr>
                <a:spLocks noChangeAspect="1" noChangeArrowheads="1" noTextEdit="1"/>
              </p:cNvSpPr>
              <p:nvPr/>
            </p:nvSpPr>
            <p:spPr bwMode="auto">
              <a:xfrm>
                <a:off x="1215" y="1403"/>
                <a:ext cx="3330" cy="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grpSp>
            <p:nvGrpSpPr>
              <p:cNvPr id="173081" name="Group 25"/>
              <p:cNvGrpSpPr>
                <a:grpSpLocks/>
              </p:cNvGrpSpPr>
              <p:nvPr/>
            </p:nvGrpSpPr>
            <p:grpSpPr bwMode="auto">
              <a:xfrm>
                <a:off x="1216" y="1402"/>
                <a:ext cx="3329" cy="1262"/>
                <a:chOff x="1216" y="1402"/>
                <a:chExt cx="3329" cy="1262"/>
              </a:xfrm>
            </p:grpSpPr>
            <p:sp>
              <p:nvSpPr>
                <p:cNvPr id="173082" name="Freeform 26"/>
                <p:cNvSpPr>
                  <a:spLocks noEditPoints="1"/>
                </p:cNvSpPr>
                <p:nvPr/>
              </p:nvSpPr>
              <p:spPr bwMode="auto">
                <a:xfrm>
                  <a:off x="3910" y="1862"/>
                  <a:ext cx="628" cy="665"/>
                </a:xfrm>
                <a:custGeom>
                  <a:avLst/>
                  <a:gdLst>
                    <a:gd name="T0" fmla="*/ 403 w 628"/>
                    <a:gd name="T1" fmla="*/ 381 h 665"/>
                    <a:gd name="T2" fmla="*/ 308 w 628"/>
                    <a:gd name="T3" fmla="*/ 104 h 665"/>
                    <a:gd name="T4" fmla="*/ 216 w 628"/>
                    <a:gd name="T5" fmla="*/ 381 h 665"/>
                    <a:gd name="T6" fmla="*/ 403 w 628"/>
                    <a:gd name="T7" fmla="*/ 381 h 665"/>
                    <a:gd name="T8" fmla="*/ 0 w 628"/>
                    <a:gd name="T9" fmla="*/ 659 h 665"/>
                    <a:gd name="T10" fmla="*/ 212 w 628"/>
                    <a:gd name="T11" fmla="*/ 0 h 665"/>
                    <a:gd name="T12" fmla="*/ 404 w 628"/>
                    <a:gd name="T13" fmla="*/ 0 h 665"/>
                    <a:gd name="T14" fmla="*/ 628 w 628"/>
                    <a:gd name="T15" fmla="*/ 665 h 665"/>
                    <a:gd name="T16" fmla="*/ 500 w 628"/>
                    <a:gd name="T17" fmla="*/ 665 h 665"/>
                    <a:gd name="T18" fmla="*/ 438 w 628"/>
                    <a:gd name="T19" fmla="*/ 485 h 665"/>
                    <a:gd name="T20" fmla="*/ 182 w 628"/>
                    <a:gd name="T21" fmla="*/ 485 h 665"/>
                    <a:gd name="T22" fmla="*/ 124 w 628"/>
                    <a:gd name="T23" fmla="*/ 659 h 665"/>
                    <a:gd name="T24" fmla="*/ 0 w 628"/>
                    <a:gd name="T25" fmla="*/ 659 h 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8" h="665">
                      <a:moveTo>
                        <a:pt x="403" y="381"/>
                      </a:moveTo>
                      <a:lnTo>
                        <a:pt x="308" y="104"/>
                      </a:lnTo>
                      <a:lnTo>
                        <a:pt x="216" y="381"/>
                      </a:lnTo>
                      <a:lnTo>
                        <a:pt x="403" y="381"/>
                      </a:lnTo>
                      <a:close/>
                      <a:moveTo>
                        <a:pt x="0" y="659"/>
                      </a:moveTo>
                      <a:lnTo>
                        <a:pt x="212" y="0"/>
                      </a:lnTo>
                      <a:lnTo>
                        <a:pt x="404" y="0"/>
                      </a:lnTo>
                      <a:lnTo>
                        <a:pt x="628" y="665"/>
                      </a:lnTo>
                      <a:lnTo>
                        <a:pt x="500" y="665"/>
                      </a:lnTo>
                      <a:lnTo>
                        <a:pt x="438" y="485"/>
                      </a:lnTo>
                      <a:lnTo>
                        <a:pt x="182" y="485"/>
                      </a:lnTo>
                      <a:lnTo>
                        <a:pt x="124" y="659"/>
                      </a:lnTo>
                      <a:lnTo>
                        <a:pt x="0" y="659"/>
                      </a:lnTo>
                      <a:close/>
                    </a:path>
                  </a:pathLst>
                </a:custGeom>
                <a:solidFill>
                  <a:srgbClr val="0A4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3083" name="Freeform 27"/>
                <p:cNvSpPr>
                  <a:spLocks/>
                </p:cNvSpPr>
                <p:nvPr/>
              </p:nvSpPr>
              <p:spPr bwMode="auto">
                <a:xfrm>
                  <a:off x="4214" y="1965"/>
                  <a:ext cx="102" cy="280"/>
                </a:xfrm>
                <a:custGeom>
                  <a:avLst/>
                  <a:gdLst>
                    <a:gd name="T0" fmla="*/ 95 w 102"/>
                    <a:gd name="T1" fmla="*/ 280 h 280"/>
                    <a:gd name="T2" fmla="*/ 102 w 102"/>
                    <a:gd name="T3" fmla="*/ 277 h 280"/>
                    <a:gd name="T4" fmla="*/ 7 w 102"/>
                    <a:gd name="T5" fmla="*/ 0 h 280"/>
                    <a:gd name="T6" fmla="*/ 0 w 102"/>
                    <a:gd name="T7" fmla="*/ 3 h 280"/>
                    <a:gd name="T8" fmla="*/ 95 w 102"/>
                    <a:gd name="T9" fmla="*/ 280 h 280"/>
                  </a:gdLst>
                  <a:ahLst/>
                  <a:cxnLst>
                    <a:cxn ang="0">
                      <a:pos x="T0" y="T1"/>
                    </a:cxn>
                    <a:cxn ang="0">
                      <a:pos x="T2" y="T3"/>
                    </a:cxn>
                    <a:cxn ang="0">
                      <a:pos x="T4" y="T5"/>
                    </a:cxn>
                    <a:cxn ang="0">
                      <a:pos x="T6" y="T7"/>
                    </a:cxn>
                    <a:cxn ang="0">
                      <a:pos x="T8" y="T9"/>
                    </a:cxn>
                  </a:cxnLst>
                  <a:rect l="0" t="0" r="r" b="b"/>
                  <a:pathLst>
                    <a:path w="102" h="280">
                      <a:moveTo>
                        <a:pt x="95" y="280"/>
                      </a:moveTo>
                      <a:lnTo>
                        <a:pt x="102" y="277"/>
                      </a:lnTo>
                      <a:lnTo>
                        <a:pt x="7" y="0"/>
                      </a:lnTo>
                      <a:lnTo>
                        <a:pt x="0" y="3"/>
                      </a:lnTo>
                      <a:lnTo>
                        <a:pt x="95" y="280"/>
                      </a:lnTo>
                      <a:close/>
                    </a:path>
                  </a:pathLst>
                </a:custGeom>
                <a:solidFill>
                  <a:srgbClr val="0A4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3084" name="Freeform 28"/>
                <p:cNvSpPr>
                  <a:spLocks/>
                </p:cNvSpPr>
                <p:nvPr/>
              </p:nvSpPr>
              <p:spPr bwMode="auto">
                <a:xfrm>
                  <a:off x="4122" y="1965"/>
                  <a:ext cx="100" cy="279"/>
                </a:xfrm>
                <a:custGeom>
                  <a:avLst/>
                  <a:gdLst>
                    <a:gd name="T0" fmla="*/ 100 w 100"/>
                    <a:gd name="T1" fmla="*/ 2 h 279"/>
                    <a:gd name="T2" fmla="*/ 92 w 100"/>
                    <a:gd name="T3" fmla="*/ 0 h 279"/>
                    <a:gd name="T4" fmla="*/ 0 w 100"/>
                    <a:gd name="T5" fmla="*/ 277 h 279"/>
                    <a:gd name="T6" fmla="*/ 8 w 100"/>
                    <a:gd name="T7" fmla="*/ 279 h 279"/>
                    <a:gd name="T8" fmla="*/ 100 w 100"/>
                    <a:gd name="T9" fmla="*/ 2 h 279"/>
                  </a:gdLst>
                  <a:ahLst/>
                  <a:cxnLst>
                    <a:cxn ang="0">
                      <a:pos x="T0" y="T1"/>
                    </a:cxn>
                    <a:cxn ang="0">
                      <a:pos x="T2" y="T3"/>
                    </a:cxn>
                    <a:cxn ang="0">
                      <a:pos x="T4" y="T5"/>
                    </a:cxn>
                    <a:cxn ang="0">
                      <a:pos x="T6" y="T7"/>
                    </a:cxn>
                    <a:cxn ang="0">
                      <a:pos x="T8" y="T9"/>
                    </a:cxn>
                  </a:cxnLst>
                  <a:rect l="0" t="0" r="r" b="b"/>
                  <a:pathLst>
                    <a:path w="100" h="279">
                      <a:moveTo>
                        <a:pt x="100" y="2"/>
                      </a:moveTo>
                      <a:lnTo>
                        <a:pt x="92" y="0"/>
                      </a:lnTo>
                      <a:lnTo>
                        <a:pt x="0" y="277"/>
                      </a:lnTo>
                      <a:lnTo>
                        <a:pt x="8" y="279"/>
                      </a:lnTo>
                      <a:lnTo>
                        <a:pt x="100" y="2"/>
                      </a:lnTo>
                      <a:close/>
                    </a:path>
                  </a:pathLst>
                </a:custGeom>
                <a:solidFill>
                  <a:srgbClr val="0A4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3085" name="Freeform 29"/>
                <p:cNvSpPr>
                  <a:spLocks/>
                </p:cNvSpPr>
                <p:nvPr/>
              </p:nvSpPr>
              <p:spPr bwMode="auto">
                <a:xfrm>
                  <a:off x="4214" y="1955"/>
                  <a:ext cx="8" cy="13"/>
                </a:xfrm>
                <a:custGeom>
                  <a:avLst/>
                  <a:gdLst>
                    <a:gd name="T0" fmla="*/ 7 w 8"/>
                    <a:gd name="T1" fmla="*/ 10 h 13"/>
                    <a:gd name="T2" fmla="*/ 3 w 8"/>
                    <a:gd name="T3" fmla="*/ 0 h 13"/>
                    <a:gd name="T4" fmla="*/ 0 w 8"/>
                    <a:gd name="T5" fmla="*/ 10 h 13"/>
                    <a:gd name="T6" fmla="*/ 8 w 8"/>
                    <a:gd name="T7" fmla="*/ 12 h 13"/>
                    <a:gd name="T8" fmla="*/ 0 w 8"/>
                    <a:gd name="T9" fmla="*/ 13 h 13"/>
                    <a:gd name="T10" fmla="*/ 7 w 8"/>
                    <a:gd name="T11" fmla="*/ 10 h 13"/>
                  </a:gdLst>
                  <a:ahLst/>
                  <a:cxnLst>
                    <a:cxn ang="0">
                      <a:pos x="T0" y="T1"/>
                    </a:cxn>
                    <a:cxn ang="0">
                      <a:pos x="T2" y="T3"/>
                    </a:cxn>
                    <a:cxn ang="0">
                      <a:pos x="T4" y="T5"/>
                    </a:cxn>
                    <a:cxn ang="0">
                      <a:pos x="T6" y="T7"/>
                    </a:cxn>
                    <a:cxn ang="0">
                      <a:pos x="T8" y="T9"/>
                    </a:cxn>
                    <a:cxn ang="0">
                      <a:pos x="T10" y="T11"/>
                    </a:cxn>
                  </a:cxnLst>
                  <a:rect l="0" t="0" r="r" b="b"/>
                  <a:pathLst>
                    <a:path w="8" h="13">
                      <a:moveTo>
                        <a:pt x="7" y="10"/>
                      </a:moveTo>
                      <a:lnTo>
                        <a:pt x="3" y="0"/>
                      </a:lnTo>
                      <a:lnTo>
                        <a:pt x="0" y="10"/>
                      </a:lnTo>
                      <a:lnTo>
                        <a:pt x="8" y="12"/>
                      </a:lnTo>
                      <a:lnTo>
                        <a:pt x="0" y="13"/>
                      </a:lnTo>
                      <a:lnTo>
                        <a:pt x="7" y="10"/>
                      </a:lnTo>
                      <a:close/>
                    </a:path>
                  </a:pathLst>
                </a:custGeom>
                <a:solidFill>
                  <a:srgbClr val="0A4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3086" name="Rectangle 30"/>
                <p:cNvSpPr>
                  <a:spLocks noChangeArrowheads="1"/>
                </p:cNvSpPr>
                <p:nvPr/>
              </p:nvSpPr>
              <p:spPr bwMode="auto">
                <a:xfrm>
                  <a:off x="4126" y="2239"/>
                  <a:ext cx="187" cy="8"/>
                </a:xfrm>
                <a:prstGeom prst="rect">
                  <a:avLst/>
                </a:prstGeom>
                <a:solidFill>
                  <a:srgbClr val="0A449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73087" name="Freeform 31"/>
                <p:cNvSpPr>
                  <a:spLocks/>
                </p:cNvSpPr>
                <p:nvPr/>
              </p:nvSpPr>
              <p:spPr bwMode="auto">
                <a:xfrm>
                  <a:off x="4121" y="2239"/>
                  <a:ext cx="9" cy="8"/>
                </a:xfrm>
                <a:custGeom>
                  <a:avLst/>
                  <a:gdLst>
                    <a:gd name="T0" fmla="*/ 1 w 9"/>
                    <a:gd name="T1" fmla="*/ 3 h 8"/>
                    <a:gd name="T2" fmla="*/ 0 w 9"/>
                    <a:gd name="T3" fmla="*/ 8 h 8"/>
                    <a:gd name="T4" fmla="*/ 5 w 9"/>
                    <a:gd name="T5" fmla="*/ 8 h 8"/>
                    <a:gd name="T6" fmla="*/ 5 w 9"/>
                    <a:gd name="T7" fmla="*/ 0 h 8"/>
                    <a:gd name="T8" fmla="*/ 9 w 9"/>
                    <a:gd name="T9" fmla="*/ 5 h 8"/>
                    <a:gd name="T10" fmla="*/ 1 w 9"/>
                    <a:gd name="T11" fmla="*/ 3 h 8"/>
                  </a:gdLst>
                  <a:ahLst/>
                  <a:cxnLst>
                    <a:cxn ang="0">
                      <a:pos x="T0" y="T1"/>
                    </a:cxn>
                    <a:cxn ang="0">
                      <a:pos x="T2" y="T3"/>
                    </a:cxn>
                    <a:cxn ang="0">
                      <a:pos x="T4" y="T5"/>
                    </a:cxn>
                    <a:cxn ang="0">
                      <a:pos x="T6" y="T7"/>
                    </a:cxn>
                    <a:cxn ang="0">
                      <a:pos x="T8" y="T9"/>
                    </a:cxn>
                    <a:cxn ang="0">
                      <a:pos x="T10" y="T11"/>
                    </a:cxn>
                  </a:cxnLst>
                  <a:rect l="0" t="0" r="r" b="b"/>
                  <a:pathLst>
                    <a:path w="9" h="8">
                      <a:moveTo>
                        <a:pt x="1" y="3"/>
                      </a:moveTo>
                      <a:lnTo>
                        <a:pt x="0" y="8"/>
                      </a:lnTo>
                      <a:lnTo>
                        <a:pt x="5" y="8"/>
                      </a:lnTo>
                      <a:lnTo>
                        <a:pt x="5" y="0"/>
                      </a:lnTo>
                      <a:lnTo>
                        <a:pt x="9" y="5"/>
                      </a:lnTo>
                      <a:lnTo>
                        <a:pt x="1" y="3"/>
                      </a:lnTo>
                      <a:close/>
                    </a:path>
                  </a:pathLst>
                </a:custGeom>
                <a:solidFill>
                  <a:srgbClr val="0A4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3088" name="Freeform 32"/>
                <p:cNvSpPr>
                  <a:spLocks/>
                </p:cNvSpPr>
                <p:nvPr/>
              </p:nvSpPr>
              <p:spPr bwMode="auto">
                <a:xfrm>
                  <a:off x="4309" y="2239"/>
                  <a:ext cx="9" cy="8"/>
                </a:xfrm>
                <a:custGeom>
                  <a:avLst/>
                  <a:gdLst>
                    <a:gd name="T0" fmla="*/ 4 w 9"/>
                    <a:gd name="T1" fmla="*/ 8 h 8"/>
                    <a:gd name="T2" fmla="*/ 9 w 9"/>
                    <a:gd name="T3" fmla="*/ 8 h 8"/>
                    <a:gd name="T4" fmla="*/ 7 w 9"/>
                    <a:gd name="T5" fmla="*/ 3 h 8"/>
                    <a:gd name="T6" fmla="*/ 0 w 9"/>
                    <a:gd name="T7" fmla="*/ 6 h 8"/>
                    <a:gd name="T8" fmla="*/ 4 w 9"/>
                    <a:gd name="T9" fmla="*/ 0 h 8"/>
                    <a:gd name="T10" fmla="*/ 4 w 9"/>
                    <a:gd name="T11" fmla="*/ 8 h 8"/>
                  </a:gdLst>
                  <a:ahLst/>
                  <a:cxnLst>
                    <a:cxn ang="0">
                      <a:pos x="T0" y="T1"/>
                    </a:cxn>
                    <a:cxn ang="0">
                      <a:pos x="T2" y="T3"/>
                    </a:cxn>
                    <a:cxn ang="0">
                      <a:pos x="T4" y="T5"/>
                    </a:cxn>
                    <a:cxn ang="0">
                      <a:pos x="T6" y="T7"/>
                    </a:cxn>
                    <a:cxn ang="0">
                      <a:pos x="T8" y="T9"/>
                    </a:cxn>
                    <a:cxn ang="0">
                      <a:pos x="T10" y="T11"/>
                    </a:cxn>
                  </a:cxnLst>
                  <a:rect l="0" t="0" r="r" b="b"/>
                  <a:pathLst>
                    <a:path w="9" h="8">
                      <a:moveTo>
                        <a:pt x="4" y="8"/>
                      </a:moveTo>
                      <a:lnTo>
                        <a:pt x="9" y="8"/>
                      </a:lnTo>
                      <a:lnTo>
                        <a:pt x="7" y="3"/>
                      </a:lnTo>
                      <a:lnTo>
                        <a:pt x="0" y="6"/>
                      </a:lnTo>
                      <a:lnTo>
                        <a:pt x="4" y="0"/>
                      </a:lnTo>
                      <a:lnTo>
                        <a:pt x="4" y="8"/>
                      </a:lnTo>
                      <a:close/>
                    </a:path>
                  </a:pathLst>
                </a:custGeom>
                <a:solidFill>
                  <a:srgbClr val="0A4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3089" name="Freeform 33"/>
                <p:cNvSpPr>
                  <a:spLocks/>
                </p:cNvSpPr>
                <p:nvPr/>
              </p:nvSpPr>
              <p:spPr bwMode="auto">
                <a:xfrm>
                  <a:off x="3906" y="1861"/>
                  <a:ext cx="219" cy="662"/>
                </a:xfrm>
                <a:custGeom>
                  <a:avLst/>
                  <a:gdLst>
                    <a:gd name="T0" fmla="*/ 0 w 219"/>
                    <a:gd name="T1" fmla="*/ 659 h 662"/>
                    <a:gd name="T2" fmla="*/ 7 w 219"/>
                    <a:gd name="T3" fmla="*/ 662 h 662"/>
                    <a:gd name="T4" fmla="*/ 219 w 219"/>
                    <a:gd name="T5" fmla="*/ 3 h 662"/>
                    <a:gd name="T6" fmla="*/ 212 w 219"/>
                    <a:gd name="T7" fmla="*/ 0 h 662"/>
                    <a:gd name="T8" fmla="*/ 0 w 219"/>
                    <a:gd name="T9" fmla="*/ 659 h 662"/>
                  </a:gdLst>
                  <a:ahLst/>
                  <a:cxnLst>
                    <a:cxn ang="0">
                      <a:pos x="T0" y="T1"/>
                    </a:cxn>
                    <a:cxn ang="0">
                      <a:pos x="T2" y="T3"/>
                    </a:cxn>
                    <a:cxn ang="0">
                      <a:pos x="T4" y="T5"/>
                    </a:cxn>
                    <a:cxn ang="0">
                      <a:pos x="T6" y="T7"/>
                    </a:cxn>
                    <a:cxn ang="0">
                      <a:pos x="T8" y="T9"/>
                    </a:cxn>
                  </a:cxnLst>
                  <a:rect l="0" t="0" r="r" b="b"/>
                  <a:pathLst>
                    <a:path w="219" h="662">
                      <a:moveTo>
                        <a:pt x="0" y="659"/>
                      </a:moveTo>
                      <a:lnTo>
                        <a:pt x="7" y="662"/>
                      </a:lnTo>
                      <a:lnTo>
                        <a:pt x="219" y="3"/>
                      </a:lnTo>
                      <a:lnTo>
                        <a:pt x="212" y="0"/>
                      </a:lnTo>
                      <a:lnTo>
                        <a:pt x="0" y="659"/>
                      </a:lnTo>
                      <a:close/>
                    </a:path>
                  </a:pathLst>
                </a:custGeom>
                <a:solidFill>
                  <a:srgbClr val="0A4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3090" name="Rectangle 34"/>
                <p:cNvSpPr>
                  <a:spLocks noChangeArrowheads="1"/>
                </p:cNvSpPr>
                <p:nvPr/>
              </p:nvSpPr>
              <p:spPr bwMode="auto">
                <a:xfrm>
                  <a:off x="4122" y="1858"/>
                  <a:ext cx="192" cy="8"/>
                </a:xfrm>
                <a:prstGeom prst="rect">
                  <a:avLst/>
                </a:prstGeom>
                <a:solidFill>
                  <a:srgbClr val="0A449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73091" name="Freeform 35"/>
                <p:cNvSpPr>
                  <a:spLocks/>
                </p:cNvSpPr>
                <p:nvPr/>
              </p:nvSpPr>
              <p:spPr bwMode="auto">
                <a:xfrm>
                  <a:off x="4118" y="1858"/>
                  <a:ext cx="7" cy="8"/>
                </a:xfrm>
                <a:custGeom>
                  <a:avLst/>
                  <a:gdLst>
                    <a:gd name="T0" fmla="*/ 0 w 7"/>
                    <a:gd name="T1" fmla="*/ 3 h 8"/>
                    <a:gd name="T2" fmla="*/ 1 w 7"/>
                    <a:gd name="T3" fmla="*/ 0 h 8"/>
                    <a:gd name="T4" fmla="*/ 4 w 7"/>
                    <a:gd name="T5" fmla="*/ 0 h 8"/>
                    <a:gd name="T6" fmla="*/ 4 w 7"/>
                    <a:gd name="T7" fmla="*/ 8 h 8"/>
                    <a:gd name="T8" fmla="*/ 7 w 7"/>
                    <a:gd name="T9" fmla="*/ 6 h 8"/>
                    <a:gd name="T10" fmla="*/ 0 w 7"/>
                    <a:gd name="T11" fmla="*/ 3 h 8"/>
                  </a:gdLst>
                  <a:ahLst/>
                  <a:cxnLst>
                    <a:cxn ang="0">
                      <a:pos x="T0" y="T1"/>
                    </a:cxn>
                    <a:cxn ang="0">
                      <a:pos x="T2" y="T3"/>
                    </a:cxn>
                    <a:cxn ang="0">
                      <a:pos x="T4" y="T5"/>
                    </a:cxn>
                    <a:cxn ang="0">
                      <a:pos x="T6" y="T7"/>
                    </a:cxn>
                    <a:cxn ang="0">
                      <a:pos x="T8" y="T9"/>
                    </a:cxn>
                    <a:cxn ang="0">
                      <a:pos x="T10" y="T11"/>
                    </a:cxn>
                  </a:cxnLst>
                  <a:rect l="0" t="0" r="r" b="b"/>
                  <a:pathLst>
                    <a:path w="7" h="8">
                      <a:moveTo>
                        <a:pt x="0" y="3"/>
                      </a:moveTo>
                      <a:lnTo>
                        <a:pt x="1" y="0"/>
                      </a:lnTo>
                      <a:lnTo>
                        <a:pt x="4" y="0"/>
                      </a:lnTo>
                      <a:lnTo>
                        <a:pt x="4" y="8"/>
                      </a:lnTo>
                      <a:lnTo>
                        <a:pt x="7" y="6"/>
                      </a:lnTo>
                      <a:lnTo>
                        <a:pt x="0" y="3"/>
                      </a:lnTo>
                      <a:close/>
                    </a:path>
                  </a:pathLst>
                </a:custGeom>
                <a:solidFill>
                  <a:srgbClr val="0A4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3092" name="Freeform 36"/>
                <p:cNvSpPr>
                  <a:spLocks/>
                </p:cNvSpPr>
                <p:nvPr/>
              </p:nvSpPr>
              <p:spPr bwMode="auto">
                <a:xfrm>
                  <a:off x="4310" y="1861"/>
                  <a:ext cx="232" cy="667"/>
                </a:xfrm>
                <a:custGeom>
                  <a:avLst/>
                  <a:gdLst>
                    <a:gd name="T0" fmla="*/ 8 w 232"/>
                    <a:gd name="T1" fmla="*/ 0 h 667"/>
                    <a:gd name="T2" fmla="*/ 0 w 232"/>
                    <a:gd name="T3" fmla="*/ 2 h 667"/>
                    <a:gd name="T4" fmla="*/ 224 w 232"/>
                    <a:gd name="T5" fmla="*/ 667 h 667"/>
                    <a:gd name="T6" fmla="*/ 232 w 232"/>
                    <a:gd name="T7" fmla="*/ 665 h 667"/>
                    <a:gd name="T8" fmla="*/ 8 w 232"/>
                    <a:gd name="T9" fmla="*/ 0 h 667"/>
                  </a:gdLst>
                  <a:ahLst/>
                  <a:cxnLst>
                    <a:cxn ang="0">
                      <a:pos x="T0" y="T1"/>
                    </a:cxn>
                    <a:cxn ang="0">
                      <a:pos x="T2" y="T3"/>
                    </a:cxn>
                    <a:cxn ang="0">
                      <a:pos x="T4" y="T5"/>
                    </a:cxn>
                    <a:cxn ang="0">
                      <a:pos x="T6" y="T7"/>
                    </a:cxn>
                    <a:cxn ang="0">
                      <a:pos x="T8" y="T9"/>
                    </a:cxn>
                  </a:cxnLst>
                  <a:rect l="0" t="0" r="r" b="b"/>
                  <a:pathLst>
                    <a:path w="232" h="667">
                      <a:moveTo>
                        <a:pt x="8" y="0"/>
                      </a:moveTo>
                      <a:lnTo>
                        <a:pt x="0" y="2"/>
                      </a:lnTo>
                      <a:lnTo>
                        <a:pt x="224" y="667"/>
                      </a:lnTo>
                      <a:lnTo>
                        <a:pt x="232" y="665"/>
                      </a:lnTo>
                      <a:lnTo>
                        <a:pt x="8" y="0"/>
                      </a:lnTo>
                      <a:close/>
                    </a:path>
                  </a:pathLst>
                </a:custGeom>
                <a:solidFill>
                  <a:srgbClr val="0A4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3093" name="Freeform 37"/>
                <p:cNvSpPr>
                  <a:spLocks/>
                </p:cNvSpPr>
                <p:nvPr/>
              </p:nvSpPr>
              <p:spPr bwMode="auto">
                <a:xfrm>
                  <a:off x="4310" y="1858"/>
                  <a:ext cx="8" cy="8"/>
                </a:xfrm>
                <a:custGeom>
                  <a:avLst/>
                  <a:gdLst>
                    <a:gd name="T0" fmla="*/ 4 w 8"/>
                    <a:gd name="T1" fmla="*/ 0 h 8"/>
                    <a:gd name="T2" fmla="*/ 7 w 8"/>
                    <a:gd name="T3" fmla="*/ 0 h 8"/>
                    <a:gd name="T4" fmla="*/ 8 w 8"/>
                    <a:gd name="T5" fmla="*/ 3 h 8"/>
                    <a:gd name="T6" fmla="*/ 0 w 8"/>
                    <a:gd name="T7" fmla="*/ 5 h 8"/>
                    <a:gd name="T8" fmla="*/ 4 w 8"/>
                    <a:gd name="T9" fmla="*/ 8 h 8"/>
                    <a:gd name="T10" fmla="*/ 4 w 8"/>
                    <a:gd name="T11" fmla="*/ 0 h 8"/>
                  </a:gdLst>
                  <a:ahLst/>
                  <a:cxnLst>
                    <a:cxn ang="0">
                      <a:pos x="T0" y="T1"/>
                    </a:cxn>
                    <a:cxn ang="0">
                      <a:pos x="T2" y="T3"/>
                    </a:cxn>
                    <a:cxn ang="0">
                      <a:pos x="T4" y="T5"/>
                    </a:cxn>
                    <a:cxn ang="0">
                      <a:pos x="T6" y="T7"/>
                    </a:cxn>
                    <a:cxn ang="0">
                      <a:pos x="T8" y="T9"/>
                    </a:cxn>
                    <a:cxn ang="0">
                      <a:pos x="T10" y="T11"/>
                    </a:cxn>
                  </a:cxnLst>
                  <a:rect l="0" t="0" r="r" b="b"/>
                  <a:pathLst>
                    <a:path w="8" h="8">
                      <a:moveTo>
                        <a:pt x="4" y="0"/>
                      </a:moveTo>
                      <a:lnTo>
                        <a:pt x="7" y="0"/>
                      </a:lnTo>
                      <a:lnTo>
                        <a:pt x="8" y="3"/>
                      </a:lnTo>
                      <a:lnTo>
                        <a:pt x="0" y="5"/>
                      </a:lnTo>
                      <a:lnTo>
                        <a:pt x="4" y="8"/>
                      </a:lnTo>
                      <a:lnTo>
                        <a:pt x="4" y="0"/>
                      </a:lnTo>
                      <a:close/>
                    </a:path>
                  </a:pathLst>
                </a:custGeom>
                <a:solidFill>
                  <a:srgbClr val="0A4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3094" name="Rectangle 38"/>
                <p:cNvSpPr>
                  <a:spLocks noChangeArrowheads="1"/>
                </p:cNvSpPr>
                <p:nvPr/>
              </p:nvSpPr>
              <p:spPr bwMode="auto">
                <a:xfrm>
                  <a:off x="4410" y="2523"/>
                  <a:ext cx="128" cy="8"/>
                </a:xfrm>
                <a:prstGeom prst="rect">
                  <a:avLst/>
                </a:prstGeom>
                <a:solidFill>
                  <a:srgbClr val="0A449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73095" name="Freeform 39"/>
                <p:cNvSpPr>
                  <a:spLocks/>
                </p:cNvSpPr>
                <p:nvPr/>
              </p:nvSpPr>
              <p:spPr bwMode="auto">
                <a:xfrm>
                  <a:off x="4534" y="2523"/>
                  <a:ext cx="10" cy="8"/>
                </a:xfrm>
                <a:custGeom>
                  <a:avLst/>
                  <a:gdLst>
                    <a:gd name="T0" fmla="*/ 8 w 10"/>
                    <a:gd name="T1" fmla="*/ 3 h 8"/>
                    <a:gd name="T2" fmla="*/ 10 w 10"/>
                    <a:gd name="T3" fmla="*/ 8 h 8"/>
                    <a:gd name="T4" fmla="*/ 4 w 10"/>
                    <a:gd name="T5" fmla="*/ 8 h 8"/>
                    <a:gd name="T6" fmla="*/ 4 w 10"/>
                    <a:gd name="T7" fmla="*/ 0 h 8"/>
                    <a:gd name="T8" fmla="*/ 0 w 10"/>
                    <a:gd name="T9" fmla="*/ 5 h 8"/>
                    <a:gd name="T10" fmla="*/ 8 w 10"/>
                    <a:gd name="T11" fmla="*/ 3 h 8"/>
                  </a:gdLst>
                  <a:ahLst/>
                  <a:cxnLst>
                    <a:cxn ang="0">
                      <a:pos x="T0" y="T1"/>
                    </a:cxn>
                    <a:cxn ang="0">
                      <a:pos x="T2" y="T3"/>
                    </a:cxn>
                    <a:cxn ang="0">
                      <a:pos x="T4" y="T5"/>
                    </a:cxn>
                    <a:cxn ang="0">
                      <a:pos x="T6" y="T7"/>
                    </a:cxn>
                    <a:cxn ang="0">
                      <a:pos x="T8" y="T9"/>
                    </a:cxn>
                    <a:cxn ang="0">
                      <a:pos x="T10" y="T11"/>
                    </a:cxn>
                  </a:cxnLst>
                  <a:rect l="0" t="0" r="r" b="b"/>
                  <a:pathLst>
                    <a:path w="10" h="8">
                      <a:moveTo>
                        <a:pt x="8" y="3"/>
                      </a:moveTo>
                      <a:lnTo>
                        <a:pt x="10" y="8"/>
                      </a:lnTo>
                      <a:lnTo>
                        <a:pt x="4" y="8"/>
                      </a:lnTo>
                      <a:lnTo>
                        <a:pt x="4" y="0"/>
                      </a:lnTo>
                      <a:lnTo>
                        <a:pt x="0" y="5"/>
                      </a:lnTo>
                      <a:lnTo>
                        <a:pt x="8" y="3"/>
                      </a:lnTo>
                      <a:close/>
                    </a:path>
                  </a:pathLst>
                </a:custGeom>
                <a:solidFill>
                  <a:srgbClr val="0A4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3096" name="Freeform 40"/>
                <p:cNvSpPr>
                  <a:spLocks/>
                </p:cNvSpPr>
                <p:nvPr/>
              </p:nvSpPr>
              <p:spPr bwMode="auto">
                <a:xfrm>
                  <a:off x="4344" y="2346"/>
                  <a:ext cx="69" cy="183"/>
                </a:xfrm>
                <a:custGeom>
                  <a:avLst/>
                  <a:gdLst>
                    <a:gd name="T0" fmla="*/ 62 w 69"/>
                    <a:gd name="T1" fmla="*/ 183 h 183"/>
                    <a:gd name="T2" fmla="*/ 69 w 69"/>
                    <a:gd name="T3" fmla="*/ 180 h 183"/>
                    <a:gd name="T4" fmla="*/ 7 w 69"/>
                    <a:gd name="T5" fmla="*/ 0 h 183"/>
                    <a:gd name="T6" fmla="*/ 0 w 69"/>
                    <a:gd name="T7" fmla="*/ 3 h 183"/>
                    <a:gd name="T8" fmla="*/ 62 w 69"/>
                    <a:gd name="T9" fmla="*/ 183 h 183"/>
                  </a:gdLst>
                  <a:ahLst/>
                  <a:cxnLst>
                    <a:cxn ang="0">
                      <a:pos x="T0" y="T1"/>
                    </a:cxn>
                    <a:cxn ang="0">
                      <a:pos x="T2" y="T3"/>
                    </a:cxn>
                    <a:cxn ang="0">
                      <a:pos x="T4" y="T5"/>
                    </a:cxn>
                    <a:cxn ang="0">
                      <a:pos x="T6" y="T7"/>
                    </a:cxn>
                    <a:cxn ang="0">
                      <a:pos x="T8" y="T9"/>
                    </a:cxn>
                  </a:cxnLst>
                  <a:rect l="0" t="0" r="r" b="b"/>
                  <a:pathLst>
                    <a:path w="69" h="183">
                      <a:moveTo>
                        <a:pt x="62" y="183"/>
                      </a:moveTo>
                      <a:lnTo>
                        <a:pt x="69" y="180"/>
                      </a:lnTo>
                      <a:lnTo>
                        <a:pt x="7" y="0"/>
                      </a:lnTo>
                      <a:lnTo>
                        <a:pt x="0" y="3"/>
                      </a:lnTo>
                      <a:lnTo>
                        <a:pt x="62" y="183"/>
                      </a:lnTo>
                      <a:close/>
                    </a:path>
                  </a:pathLst>
                </a:custGeom>
                <a:solidFill>
                  <a:srgbClr val="0A4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3097" name="Freeform 41"/>
                <p:cNvSpPr>
                  <a:spLocks/>
                </p:cNvSpPr>
                <p:nvPr/>
              </p:nvSpPr>
              <p:spPr bwMode="auto">
                <a:xfrm>
                  <a:off x="4406" y="2523"/>
                  <a:ext cx="7" cy="8"/>
                </a:xfrm>
                <a:custGeom>
                  <a:avLst/>
                  <a:gdLst>
                    <a:gd name="T0" fmla="*/ 4 w 7"/>
                    <a:gd name="T1" fmla="*/ 8 h 8"/>
                    <a:gd name="T2" fmla="*/ 1 w 7"/>
                    <a:gd name="T3" fmla="*/ 8 h 8"/>
                    <a:gd name="T4" fmla="*/ 0 w 7"/>
                    <a:gd name="T5" fmla="*/ 6 h 8"/>
                    <a:gd name="T6" fmla="*/ 7 w 7"/>
                    <a:gd name="T7" fmla="*/ 3 h 8"/>
                    <a:gd name="T8" fmla="*/ 4 w 7"/>
                    <a:gd name="T9" fmla="*/ 0 h 8"/>
                    <a:gd name="T10" fmla="*/ 4 w 7"/>
                    <a:gd name="T11" fmla="*/ 8 h 8"/>
                  </a:gdLst>
                  <a:ahLst/>
                  <a:cxnLst>
                    <a:cxn ang="0">
                      <a:pos x="T0" y="T1"/>
                    </a:cxn>
                    <a:cxn ang="0">
                      <a:pos x="T2" y="T3"/>
                    </a:cxn>
                    <a:cxn ang="0">
                      <a:pos x="T4" y="T5"/>
                    </a:cxn>
                    <a:cxn ang="0">
                      <a:pos x="T6" y="T7"/>
                    </a:cxn>
                    <a:cxn ang="0">
                      <a:pos x="T8" y="T9"/>
                    </a:cxn>
                    <a:cxn ang="0">
                      <a:pos x="T10" y="T11"/>
                    </a:cxn>
                  </a:cxnLst>
                  <a:rect l="0" t="0" r="r" b="b"/>
                  <a:pathLst>
                    <a:path w="7" h="8">
                      <a:moveTo>
                        <a:pt x="4" y="8"/>
                      </a:moveTo>
                      <a:lnTo>
                        <a:pt x="1" y="8"/>
                      </a:lnTo>
                      <a:lnTo>
                        <a:pt x="0" y="6"/>
                      </a:lnTo>
                      <a:lnTo>
                        <a:pt x="7" y="3"/>
                      </a:lnTo>
                      <a:lnTo>
                        <a:pt x="4" y="0"/>
                      </a:lnTo>
                      <a:lnTo>
                        <a:pt x="4" y="8"/>
                      </a:lnTo>
                      <a:close/>
                    </a:path>
                  </a:pathLst>
                </a:custGeom>
                <a:solidFill>
                  <a:srgbClr val="0A4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3098" name="Rectangle 42"/>
                <p:cNvSpPr>
                  <a:spLocks noChangeArrowheads="1"/>
                </p:cNvSpPr>
                <p:nvPr/>
              </p:nvSpPr>
              <p:spPr bwMode="auto">
                <a:xfrm>
                  <a:off x="4092" y="2343"/>
                  <a:ext cx="256" cy="8"/>
                </a:xfrm>
                <a:prstGeom prst="rect">
                  <a:avLst/>
                </a:prstGeom>
                <a:solidFill>
                  <a:srgbClr val="0A449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73099" name="Freeform 43"/>
                <p:cNvSpPr>
                  <a:spLocks/>
                </p:cNvSpPr>
                <p:nvPr/>
              </p:nvSpPr>
              <p:spPr bwMode="auto">
                <a:xfrm>
                  <a:off x="4344" y="2343"/>
                  <a:ext cx="7" cy="8"/>
                </a:xfrm>
                <a:custGeom>
                  <a:avLst/>
                  <a:gdLst>
                    <a:gd name="T0" fmla="*/ 7 w 7"/>
                    <a:gd name="T1" fmla="*/ 3 h 8"/>
                    <a:gd name="T2" fmla="*/ 6 w 7"/>
                    <a:gd name="T3" fmla="*/ 0 h 8"/>
                    <a:gd name="T4" fmla="*/ 4 w 7"/>
                    <a:gd name="T5" fmla="*/ 0 h 8"/>
                    <a:gd name="T6" fmla="*/ 4 w 7"/>
                    <a:gd name="T7" fmla="*/ 8 h 8"/>
                    <a:gd name="T8" fmla="*/ 0 w 7"/>
                    <a:gd name="T9" fmla="*/ 6 h 8"/>
                    <a:gd name="T10" fmla="*/ 7 w 7"/>
                    <a:gd name="T11" fmla="*/ 3 h 8"/>
                  </a:gdLst>
                  <a:ahLst/>
                  <a:cxnLst>
                    <a:cxn ang="0">
                      <a:pos x="T0" y="T1"/>
                    </a:cxn>
                    <a:cxn ang="0">
                      <a:pos x="T2" y="T3"/>
                    </a:cxn>
                    <a:cxn ang="0">
                      <a:pos x="T4" y="T5"/>
                    </a:cxn>
                    <a:cxn ang="0">
                      <a:pos x="T6" y="T7"/>
                    </a:cxn>
                    <a:cxn ang="0">
                      <a:pos x="T8" y="T9"/>
                    </a:cxn>
                    <a:cxn ang="0">
                      <a:pos x="T10" y="T11"/>
                    </a:cxn>
                  </a:cxnLst>
                  <a:rect l="0" t="0" r="r" b="b"/>
                  <a:pathLst>
                    <a:path w="7" h="8">
                      <a:moveTo>
                        <a:pt x="7" y="3"/>
                      </a:moveTo>
                      <a:lnTo>
                        <a:pt x="6" y="0"/>
                      </a:lnTo>
                      <a:lnTo>
                        <a:pt x="4" y="0"/>
                      </a:lnTo>
                      <a:lnTo>
                        <a:pt x="4" y="8"/>
                      </a:lnTo>
                      <a:lnTo>
                        <a:pt x="0" y="6"/>
                      </a:lnTo>
                      <a:lnTo>
                        <a:pt x="7" y="3"/>
                      </a:lnTo>
                      <a:close/>
                    </a:path>
                  </a:pathLst>
                </a:custGeom>
                <a:solidFill>
                  <a:srgbClr val="0A4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3100" name="Freeform 44"/>
                <p:cNvSpPr>
                  <a:spLocks/>
                </p:cNvSpPr>
                <p:nvPr/>
              </p:nvSpPr>
              <p:spPr bwMode="auto">
                <a:xfrm>
                  <a:off x="4030" y="2346"/>
                  <a:ext cx="66" cy="176"/>
                </a:xfrm>
                <a:custGeom>
                  <a:avLst/>
                  <a:gdLst>
                    <a:gd name="T0" fmla="*/ 66 w 66"/>
                    <a:gd name="T1" fmla="*/ 2 h 176"/>
                    <a:gd name="T2" fmla="*/ 58 w 66"/>
                    <a:gd name="T3" fmla="*/ 0 h 176"/>
                    <a:gd name="T4" fmla="*/ 0 w 66"/>
                    <a:gd name="T5" fmla="*/ 174 h 176"/>
                    <a:gd name="T6" fmla="*/ 8 w 66"/>
                    <a:gd name="T7" fmla="*/ 176 h 176"/>
                    <a:gd name="T8" fmla="*/ 66 w 66"/>
                    <a:gd name="T9" fmla="*/ 2 h 176"/>
                  </a:gdLst>
                  <a:ahLst/>
                  <a:cxnLst>
                    <a:cxn ang="0">
                      <a:pos x="T0" y="T1"/>
                    </a:cxn>
                    <a:cxn ang="0">
                      <a:pos x="T2" y="T3"/>
                    </a:cxn>
                    <a:cxn ang="0">
                      <a:pos x="T4" y="T5"/>
                    </a:cxn>
                    <a:cxn ang="0">
                      <a:pos x="T6" y="T7"/>
                    </a:cxn>
                    <a:cxn ang="0">
                      <a:pos x="T8" y="T9"/>
                    </a:cxn>
                  </a:cxnLst>
                  <a:rect l="0" t="0" r="r" b="b"/>
                  <a:pathLst>
                    <a:path w="66" h="176">
                      <a:moveTo>
                        <a:pt x="66" y="2"/>
                      </a:moveTo>
                      <a:lnTo>
                        <a:pt x="58" y="0"/>
                      </a:lnTo>
                      <a:lnTo>
                        <a:pt x="0" y="174"/>
                      </a:lnTo>
                      <a:lnTo>
                        <a:pt x="8" y="176"/>
                      </a:lnTo>
                      <a:lnTo>
                        <a:pt x="66" y="2"/>
                      </a:lnTo>
                      <a:close/>
                    </a:path>
                  </a:pathLst>
                </a:custGeom>
                <a:solidFill>
                  <a:srgbClr val="0A4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3101" name="Freeform 45"/>
                <p:cNvSpPr>
                  <a:spLocks/>
                </p:cNvSpPr>
                <p:nvPr/>
              </p:nvSpPr>
              <p:spPr bwMode="auto">
                <a:xfrm>
                  <a:off x="4088" y="2343"/>
                  <a:ext cx="8" cy="8"/>
                </a:xfrm>
                <a:custGeom>
                  <a:avLst/>
                  <a:gdLst>
                    <a:gd name="T0" fmla="*/ 4 w 8"/>
                    <a:gd name="T1" fmla="*/ 0 h 8"/>
                    <a:gd name="T2" fmla="*/ 1 w 8"/>
                    <a:gd name="T3" fmla="*/ 0 h 8"/>
                    <a:gd name="T4" fmla="*/ 0 w 8"/>
                    <a:gd name="T5" fmla="*/ 3 h 8"/>
                    <a:gd name="T6" fmla="*/ 8 w 8"/>
                    <a:gd name="T7" fmla="*/ 5 h 8"/>
                    <a:gd name="T8" fmla="*/ 4 w 8"/>
                    <a:gd name="T9" fmla="*/ 8 h 8"/>
                    <a:gd name="T10" fmla="*/ 4 w 8"/>
                    <a:gd name="T11" fmla="*/ 0 h 8"/>
                  </a:gdLst>
                  <a:ahLst/>
                  <a:cxnLst>
                    <a:cxn ang="0">
                      <a:pos x="T0" y="T1"/>
                    </a:cxn>
                    <a:cxn ang="0">
                      <a:pos x="T2" y="T3"/>
                    </a:cxn>
                    <a:cxn ang="0">
                      <a:pos x="T4" y="T5"/>
                    </a:cxn>
                    <a:cxn ang="0">
                      <a:pos x="T6" y="T7"/>
                    </a:cxn>
                    <a:cxn ang="0">
                      <a:pos x="T8" y="T9"/>
                    </a:cxn>
                    <a:cxn ang="0">
                      <a:pos x="T10" y="T11"/>
                    </a:cxn>
                  </a:cxnLst>
                  <a:rect l="0" t="0" r="r" b="b"/>
                  <a:pathLst>
                    <a:path w="8" h="8">
                      <a:moveTo>
                        <a:pt x="4" y="0"/>
                      </a:moveTo>
                      <a:lnTo>
                        <a:pt x="1" y="0"/>
                      </a:lnTo>
                      <a:lnTo>
                        <a:pt x="0" y="3"/>
                      </a:lnTo>
                      <a:lnTo>
                        <a:pt x="8" y="5"/>
                      </a:lnTo>
                      <a:lnTo>
                        <a:pt x="4" y="8"/>
                      </a:lnTo>
                      <a:lnTo>
                        <a:pt x="4" y="0"/>
                      </a:lnTo>
                      <a:close/>
                    </a:path>
                  </a:pathLst>
                </a:custGeom>
                <a:solidFill>
                  <a:srgbClr val="0A4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3102" name="Rectangle 46"/>
                <p:cNvSpPr>
                  <a:spLocks noChangeArrowheads="1"/>
                </p:cNvSpPr>
                <p:nvPr/>
              </p:nvSpPr>
              <p:spPr bwMode="auto">
                <a:xfrm>
                  <a:off x="3910" y="2517"/>
                  <a:ext cx="124" cy="8"/>
                </a:xfrm>
                <a:prstGeom prst="rect">
                  <a:avLst/>
                </a:prstGeom>
                <a:solidFill>
                  <a:srgbClr val="0A449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73103" name="Freeform 47"/>
                <p:cNvSpPr>
                  <a:spLocks/>
                </p:cNvSpPr>
                <p:nvPr/>
              </p:nvSpPr>
              <p:spPr bwMode="auto">
                <a:xfrm>
                  <a:off x="4030" y="2517"/>
                  <a:ext cx="8" cy="8"/>
                </a:xfrm>
                <a:custGeom>
                  <a:avLst/>
                  <a:gdLst>
                    <a:gd name="T0" fmla="*/ 8 w 8"/>
                    <a:gd name="T1" fmla="*/ 5 h 8"/>
                    <a:gd name="T2" fmla="*/ 8 w 8"/>
                    <a:gd name="T3" fmla="*/ 8 h 8"/>
                    <a:gd name="T4" fmla="*/ 4 w 8"/>
                    <a:gd name="T5" fmla="*/ 8 h 8"/>
                    <a:gd name="T6" fmla="*/ 4 w 8"/>
                    <a:gd name="T7" fmla="*/ 0 h 8"/>
                    <a:gd name="T8" fmla="*/ 0 w 8"/>
                    <a:gd name="T9" fmla="*/ 3 h 8"/>
                    <a:gd name="T10" fmla="*/ 8 w 8"/>
                    <a:gd name="T11" fmla="*/ 5 h 8"/>
                  </a:gdLst>
                  <a:ahLst/>
                  <a:cxnLst>
                    <a:cxn ang="0">
                      <a:pos x="T0" y="T1"/>
                    </a:cxn>
                    <a:cxn ang="0">
                      <a:pos x="T2" y="T3"/>
                    </a:cxn>
                    <a:cxn ang="0">
                      <a:pos x="T4" y="T5"/>
                    </a:cxn>
                    <a:cxn ang="0">
                      <a:pos x="T6" y="T7"/>
                    </a:cxn>
                    <a:cxn ang="0">
                      <a:pos x="T8" y="T9"/>
                    </a:cxn>
                    <a:cxn ang="0">
                      <a:pos x="T10" y="T11"/>
                    </a:cxn>
                  </a:cxnLst>
                  <a:rect l="0" t="0" r="r" b="b"/>
                  <a:pathLst>
                    <a:path w="8" h="8">
                      <a:moveTo>
                        <a:pt x="8" y="5"/>
                      </a:moveTo>
                      <a:lnTo>
                        <a:pt x="8" y="8"/>
                      </a:lnTo>
                      <a:lnTo>
                        <a:pt x="4" y="8"/>
                      </a:lnTo>
                      <a:lnTo>
                        <a:pt x="4" y="0"/>
                      </a:lnTo>
                      <a:lnTo>
                        <a:pt x="0" y="3"/>
                      </a:lnTo>
                      <a:lnTo>
                        <a:pt x="8" y="5"/>
                      </a:lnTo>
                      <a:close/>
                    </a:path>
                  </a:pathLst>
                </a:custGeom>
                <a:solidFill>
                  <a:srgbClr val="0A4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3104" name="Freeform 48"/>
                <p:cNvSpPr>
                  <a:spLocks/>
                </p:cNvSpPr>
                <p:nvPr/>
              </p:nvSpPr>
              <p:spPr bwMode="auto">
                <a:xfrm>
                  <a:off x="3905" y="2517"/>
                  <a:ext cx="8" cy="8"/>
                </a:xfrm>
                <a:custGeom>
                  <a:avLst/>
                  <a:gdLst>
                    <a:gd name="T0" fmla="*/ 5 w 8"/>
                    <a:gd name="T1" fmla="*/ 8 h 8"/>
                    <a:gd name="T2" fmla="*/ 0 w 8"/>
                    <a:gd name="T3" fmla="*/ 8 h 8"/>
                    <a:gd name="T4" fmla="*/ 1 w 8"/>
                    <a:gd name="T5" fmla="*/ 3 h 8"/>
                    <a:gd name="T6" fmla="*/ 8 w 8"/>
                    <a:gd name="T7" fmla="*/ 6 h 8"/>
                    <a:gd name="T8" fmla="*/ 5 w 8"/>
                    <a:gd name="T9" fmla="*/ 0 h 8"/>
                    <a:gd name="T10" fmla="*/ 5 w 8"/>
                    <a:gd name="T11" fmla="*/ 8 h 8"/>
                  </a:gdLst>
                  <a:ahLst/>
                  <a:cxnLst>
                    <a:cxn ang="0">
                      <a:pos x="T0" y="T1"/>
                    </a:cxn>
                    <a:cxn ang="0">
                      <a:pos x="T2" y="T3"/>
                    </a:cxn>
                    <a:cxn ang="0">
                      <a:pos x="T4" y="T5"/>
                    </a:cxn>
                    <a:cxn ang="0">
                      <a:pos x="T6" y="T7"/>
                    </a:cxn>
                    <a:cxn ang="0">
                      <a:pos x="T8" y="T9"/>
                    </a:cxn>
                    <a:cxn ang="0">
                      <a:pos x="T10" y="T11"/>
                    </a:cxn>
                  </a:cxnLst>
                  <a:rect l="0" t="0" r="r" b="b"/>
                  <a:pathLst>
                    <a:path w="8" h="8">
                      <a:moveTo>
                        <a:pt x="5" y="8"/>
                      </a:moveTo>
                      <a:lnTo>
                        <a:pt x="0" y="8"/>
                      </a:lnTo>
                      <a:lnTo>
                        <a:pt x="1" y="3"/>
                      </a:lnTo>
                      <a:lnTo>
                        <a:pt x="8" y="6"/>
                      </a:lnTo>
                      <a:lnTo>
                        <a:pt x="5" y="0"/>
                      </a:lnTo>
                      <a:lnTo>
                        <a:pt x="5" y="8"/>
                      </a:lnTo>
                      <a:close/>
                    </a:path>
                  </a:pathLst>
                </a:custGeom>
                <a:solidFill>
                  <a:srgbClr val="0A4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3105" name="Rectangle 49"/>
                <p:cNvSpPr>
                  <a:spLocks noChangeArrowheads="1"/>
                </p:cNvSpPr>
                <p:nvPr/>
              </p:nvSpPr>
              <p:spPr bwMode="auto">
                <a:xfrm>
                  <a:off x="1216" y="2643"/>
                  <a:ext cx="3329" cy="21"/>
                </a:xfrm>
                <a:prstGeom prst="rect">
                  <a:avLst/>
                </a:prstGeom>
                <a:solidFill>
                  <a:srgbClr val="C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73106" name="Rectangle 50"/>
                <p:cNvSpPr>
                  <a:spLocks noChangeArrowheads="1"/>
                </p:cNvSpPr>
                <p:nvPr/>
              </p:nvSpPr>
              <p:spPr bwMode="auto">
                <a:xfrm>
                  <a:off x="1216" y="2643"/>
                  <a:ext cx="3328" cy="20"/>
                </a:xfrm>
                <a:prstGeom prst="rect">
                  <a:avLst/>
                </a:prstGeom>
                <a:noFill/>
                <a:ln w="3175">
                  <a:solidFill>
                    <a:srgbClr val="C9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73107" name="Freeform 51"/>
                <p:cNvSpPr>
                  <a:spLocks/>
                </p:cNvSpPr>
                <p:nvPr/>
              </p:nvSpPr>
              <p:spPr bwMode="auto">
                <a:xfrm>
                  <a:off x="1944" y="1406"/>
                  <a:ext cx="1851" cy="304"/>
                </a:xfrm>
                <a:custGeom>
                  <a:avLst/>
                  <a:gdLst>
                    <a:gd name="T0" fmla="*/ 1610 w 1851"/>
                    <a:gd name="T1" fmla="*/ 293 h 304"/>
                    <a:gd name="T2" fmla="*/ 1570 w 1851"/>
                    <a:gd name="T3" fmla="*/ 272 h 304"/>
                    <a:gd name="T4" fmla="*/ 1509 w 1851"/>
                    <a:gd name="T5" fmla="*/ 243 h 304"/>
                    <a:gd name="T6" fmla="*/ 1446 w 1851"/>
                    <a:gd name="T7" fmla="*/ 217 h 304"/>
                    <a:gd name="T8" fmla="*/ 1382 w 1851"/>
                    <a:gd name="T9" fmla="*/ 194 h 304"/>
                    <a:gd name="T10" fmla="*/ 1339 w 1851"/>
                    <a:gd name="T11" fmla="*/ 180 h 304"/>
                    <a:gd name="T12" fmla="*/ 1273 w 1851"/>
                    <a:gd name="T13" fmla="*/ 162 h 304"/>
                    <a:gd name="T14" fmla="*/ 1205 w 1851"/>
                    <a:gd name="T15" fmla="*/ 147 h 304"/>
                    <a:gd name="T16" fmla="*/ 1160 w 1851"/>
                    <a:gd name="T17" fmla="*/ 139 h 304"/>
                    <a:gd name="T18" fmla="*/ 1067 w 1851"/>
                    <a:gd name="T19" fmla="*/ 127 h 304"/>
                    <a:gd name="T20" fmla="*/ 1020 w 1851"/>
                    <a:gd name="T21" fmla="*/ 123 h 304"/>
                    <a:gd name="T22" fmla="*/ 973 w 1851"/>
                    <a:gd name="T23" fmla="*/ 121 h 304"/>
                    <a:gd name="T24" fmla="*/ 877 w 1851"/>
                    <a:gd name="T25" fmla="*/ 121 h 304"/>
                    <a:gd name="T26" fmla="*/ 807 w 1851"/>
                    <a:gd name="T27" fmla="*/ 125 h 304"/>
                    <a:gd name="T28" fmla="*/ 737 w 1851"/>
                    <a:gd name="T29" fmla="*/ 132 h 304"/>
                    <a:gd name="T30" fmla="*/ 691 w 1851"/>
                    <a:gd name="T31" fmla="*/ 139 h 304"/>
                    <a:gd name="T32" fmla="*/ 646 w 1851"/>
                    <a:gd name="T33" fmla="*/ 147 h 304"/>
                    <a:gd name="T34" fmla="*/ 578 w 1851"/>
                    <a:gd name="T35" fmla="*/ 162 h 304"/>
                    <a:gd name="T36" fmla="*/ 512 w 1851"/>
                    <a:gd name="T37" fmla="*/ 180 h 304"/>
                    <a:gd name="T38" fmla="*/ 469 w 1851"/>
                    <a:gd name="T39" fmla="*/ 194 h 304"/>
                    <a:gd name="T40" fmla="*/ 384 w 1851"/>
                    <a:gd name="T41" fmla="*/ 225 h 304"/>
                    <a:gd name="T42" fmla="*/ 323 w 1851"/>
                    <a:gd name="T43" fmla="*/ 252 h 304"/>
                    <a:gd name="T44" fmla="*/ 262 w 1851"/>
                    <a:gd name="T45" fmla="*/ 282 h 304"/>
                    <a:gd name="T46" fmla="*/ 0 w 1851"/>
                    <a:gd name="T47" fmla="*/ 304 h 304"/>
                    <a:gd name="T48" fmla="*/ 49 w 1851"/>
                    <a:gd name="T49" fmla="*/ 269 h 304"/>
                    <a:gd name="T50" fmla="*/ 100 w 1851"/>
                    <a:gd name="T51" fmla="*/ 237 h 304"/>
                    <a:gd name="T52" fmla="*/ 153 w 1851"/>
                    <a:gd name="T53" fmla="*/ 206 h 304"/>
                    <a:gd name="T54" fmla="*/ 206 w 1851"/>
                    <a:gd name="T55" fmla="*/ 177 h 304"/>
                    <a:gd name="T56" fmla="*/ 260 w 1851"/>
                    <a:gd name="T57" fmla="*/ 149 h 304"/>
                    <a:gd name="T58" fmla="*/ 316 w 1851"/>
                    <a:gd name="T59" fmla="*/ 124 h 304"/>
                    <a:gd name="T60" fmla="*/ 373 w 1851"/>
                    <a:gd name="T61" fmla="*/ 102 h 304"/>
                    <a:gd name="T62" fmla="*/ 431 w 1851"/>
                    <a:gd name="T63" fmla="*/ 81 h 304"/>
                    <a:gd name="T64" fmla="*/ 489 w 1851"/>
                    <a:gd name="T65" fmla="*/ 62 h 304"/>
                    <a:gd name="T66" fmla="*/ 549 w 1851"/>
                    <a:gd name="T67" fmla="*/ 46 h 304"/>
                    <a:gd name="T68" fmla="*/ 610 w 1851"/>
                    <a:gd name="T69" fmla="*/ 32 h 304"/>
                    <a:gd name="T70" fmla="*/ 671 w 1851"/>
                    <a:gd name="T71" fmla="*/ 21 h 304"/>
                    <a:gd name="T72" fmla="*/ 734 w 1851"/>
                    <a:gd name="T73" fmla="*/ 12 h 304"/>
                    <a:gd name="T74" fmla="*/ 797 w 1851"/>
                    <a:gd name="T75" fmla="*/ 5 h 304"/>
                    <a:gd name="T76" fmla="*/ 861 w 1851"/>
                    <a:gd name="T77" fmla="*/ 1 h 304"/>
                    <a:gd name="T78" fmla="*/ 925 w 1851"/>
                    <a:gd name="T79" fmla="*/ 0 h 304"/>
                    <a:gd name="T80" fmla="*/ 990 w 1851"/>
                    <a:gd name="T81" fmla="*/ 1 h 304"/>
                    <a:gd name="T82" fmla="*/ 1054 w 1851"/>
                    <a:gd name="T83" fmla="*/ 5 h 304"/>
                    <a:gd name="T84" fmla="*/ 1117 w 1851"/>
                    <a:gd name="T85" fmla="*/ 12 h 304"/>
                    <a:gd name="T86" fmla="*/ 1179 w 1851"/>
                    <a:gd name="T87" fmla="*/ 21 h 304"/>
                    <a:gd name="T88" fmla="*/ 1241 w 1851"/>
                    <a:gd name="T89" fmla="*/ 32 h 304"/>
                    <a:gd name="T90" fmla="*/ 1302 w 1851"/>
                    <a:gd name="T91" fmla="*/ 46 h 304"/>
                    <a:gd name="T92" fmla="*/ 1362 w 1851"/>
                    <a:gd name="T93" fmla="*/ 62 h 304"/>
                    <a:gd name="T94" fmla="*/ 1421 w 1851"/>
                    <a:gd name="T95" fmla="*/ 80 h 304"/>
                    <a:gd name="T96" fmla="*/ 1478 w 1851"/>
                    <a:gd name="T97" fmla="*/ 101 h 304"/>
                    <a:gd name="T98" fmla="*/ 1535 w 1851"/>
                    <a:gd name="T99" fmla="*/ 124 h 304"/>
                    <a:gd name="T100" fmla="*/ 1591 w 1851"/>
                    <a:gd name="T101" fmla="*/ 149 h 304"/>
                    <a:gd name="T102" fmla="*/ 1645 w 1851"/>
                    <a:gd name="T103" fmla="*/ 176 h 304"/>
                    <a:gd name="T104" fmla="*/ 1698 w 1851"/>
                    <a:gd name="T105" fmla="*/ 205 h 304"/>
                    <a:gd name="T106" fmla="*/ 1750 w 1851"/>
                    <a:gd name="T107" fmla="*/ 236 h 304"/>
                    <a:gd name="T108" fmla="*/ 1802 w 1851"/>
                    <a:gd name="T109" fmla="*/ 269 h 304"/>
                    <a:gd name="T110" fmla="*/ 1851 w 1851"/>
                    <a:gd name="T111" fmla="*/ 3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51" h="304">
                      <a:moveTo>
                        <a:pt x="1629" y="304"/>
                      </a:moveTo>
                      <a:lnTo>
                        <a:pt x="1610" y="293"/>
                      </a:lnTo>
                      <a:lnTo>
                        <a:pt x="1590" y="282"/>
                      </a:lnTo>
                      <a:lnTo>
                        <a:pt x="1570" y="272"/>
                      </a:lnTo>
                      <a:lnTo>
                        <a:pt x="1550" y="262"/>
                      </a:lnTo>
                      <a:lnTo>
                        <a:pt x="1509" y="243"/>
                      </a:lnTo>
                      <a:lnTo>
                        <a:pt x="1467" y="226"/>
                      </a:lnTo>
                      <a:lnTo>
                        <a:pt x="1446" y="217"/>
                      </a:lnTo>
                      <a:lnTo>
                        <a:pt x="1425" y="209"/>
                      </a:lnTo>
                      <a:lnTo>
                        <a:pt x="1382" y="194"/>
                      </a:lnTo>
                      <a:lnTo>
                        <a:pt x="1361" y="187"/>
                      </a:lnTo>
                      <a:lnTo>
                        <a:pt x="1339" y="180"/>
                      </a:lnTo>
                      <a:lnTo>
                        <a:pt x="1295" y="168"/>
                      </a:lnTo>
                      <a:lnTo>
                        <a:pt x="1273" y="162"/>
                      </a:lnTo>
                      <a:lnTo>
                        <a:pt x="1251" y="157"/>
                      </a:lnTo>
                      <a:lnTo>
                        <a:pt x="1205" y="147"/>
                      </a:lnTo>
                      <a:lnTo>
                        <a:pt x="1183" y="143"/>
                      </a:lnTo>
                      <a:lnTo>
                        <a:pt x="1160" y="139"/>
                      </a:lnTo>
                      <a:lnTo>
                        <a:pt x="1114" y="132"/>
                      </a:lnTo>
                      <a:lnTo>
                        <a:pt x="1067" y="127"/>
                      </a:lnTo>
                      <a:lnTo>
                        <a:pt x="1044" y="125"/>
                      </a:lnTo>
                      <a:lnTo>
                        <a:pt x="1020" y="123"/>
                      </a:lnTo>
                      <a:lnTo>
                        <a:pt x="997" y="122"/>
                      </a:lnTo>
                      <a:lnTo>
                        <a:pt x="973" y="121"/>
                      </a:lnTo>
                      <a:lnTo>
                        <a:pt x="925" y="120"/>
                      </a:lnTo>
                      <a:lnTo>
                        <a:pt x="877" y="121"/>
                      </a:lnTo>
                      <a:lnTo>
                        <a:pt x="830" y="123"/>
                      </a:lnTo>
                      <a:lnTo>
                        <a:pt x="807" y="125"/>
                      </a:lnTo>
                      <a:lnTo>
                        <a:pt x="783" y="127"/>
                      </a:lnTo>
                      <a:lnTo>
                        <a:pt x="737" y="132"/>
                      </a:lnTo>
                      <a:lnTo>
                        <a:pt x="714" y="135"/>
                      </a:lnTo>
                      <a:lnTo>
                        <a:pt x="691" y="139"/>
                      </a:lnTo>
                      <a:lnTo>
                        <a:pt x="668" y="143"/>
                      </a:lnTo>
                      <a:lnTo>
                        <a:pt x="646" y="147"/>
                      </a:lnTo>
                      <a:lnTo>
                        <a:pt x="601" y="157"/>
                      </a:lnTo>
                      <a:lnTo>
                        <a:pt x="578" y="162"/>
                      </a:lnTo>
                      <a:lnTo>
                        <a:pt x="556" y="168"/>
                      </a:lnTo>
                      <a:lnTo>
                        <a:pt x="512" y="180"/>
                      </a:lnTo>
                      <a:lnTo>
                        <a:pt x="491" y="187"/>
                      </a:lnTo>
                      <a:lnTo>
                        <a:pt x="469" y="194"/>
                      </a:lnTo>
                      <a:lnTo>
                        <a:pt x="426" y="209"/>
                      </a:lnTo>
                      <a:lnTo>
                        <a:pt x="384" y="225"/>
                      </a:lnTo>
                      <a:lnTo>
                        <a:pt x="343" y="243"/>
                      </a:lnTo>
                      <a:lnTo>
                        <a:pt x="323" y="252"/>
                      </a:lnTo>
                      <a:lnTo>
                        <a:pt x="302" y="261"/>
                      </a:lnTo>
                      <a:lnTo>
                        <a:pt x="262" y="282"/>
                      </a:lnTo>
                      <a:lnTo>
                        <a:pt x="223" y="303"/>
                      </a:lnTo>
                      <a:lnTo>
                        <a:pt x="0" y="304"/>
                      </a:lnTo>
                      <a:lnTo>
                        <a:pt x="25" y="287"/>
                      </a:lnTo>
                      <a:lnTo>
                        <a:pt x="49" y="269"/>
                      </a:lnTo>
                      <a:lnTo>
                        <a:pt x="74" y="253"/>
                      </a:lnTo>
                      <a:lnTo>
                        <a:pt x="100" y="237"/>
                      </a:lnTo>
                      <a:lnTo>
                        <a:pt x="127" y="221"/>
                      </a:lnTo>
                      <a:lnTo>
                        <a:pt x="153" y="206"/>
                      </a:lnTo>
                      <a:lnTo>
                        <a:pt x="179" y="191"/>
                      </a:lnTo>
                      <a:lnTo>
                        <a:pt x="206" y="177"/>
                      </a:lnTo>
                      <a:lnTo>
                        <a:pt x="233" y="163"/>
                      </a:lnTo>
                      <a:lnTo>
                        <a:pt x="260" y="149"/>
                      </a:lnTo>
                      <a:lnTo>
                        <a:pt x="288" y="137"/>
                      </a:lnTo>
                      <a:lnTo>
                        <a:pt x="316" y="124"/>
                      </a:lnTo>
                      <a:lnTo>
                        <a:pt x="344" y="113"/>
                      </a:lnTo>
                      <a:lnTo>
                        <a:pt x="373" y="102"/>
                      </a:lnTo>
                      <a:lnTo>
                        <a:pt x="402" y="91"/>
                      </a:lnTo>
                      <a:lnTo>
                        <a:pt x="431" y="81"/>
                      </a:lnTo>
                      <a:lnTo>
                        <a:pt x="460" y="71"/>
                      </a:lnTo>
                      <a:lnTo>
                        <a:pt x="489" y="62"/>
                      </a:lnTo>
                      <a:lnTo>
                        <a:pt x="519" y="54"/>
                      </a:lnTo>
                      <a:lnTo>
                        <a:pt x="549" y="46"/>
                      </a:lnTo>
                      <a:lnTo>
                        <a:pt x="579" y="39"/>
                      </a:lnTo>
                      <a:lnTo>
                        <a:pt x="610" y="32"/>
                      </a:lnTo>
                      <a:lnTo>
                        <a:pt x="641" y="26"/>
                      </a:lnTo>
                      <a:lnTo>
                        <a:pt x="671" y="21"/>
                      </a:lnTo>
                      <a:lnTo>
                        <a:pt x="703" y="16"/>
                      </a:lnTo>
                      <a:lnTo>
                        <a:pt x="734" y="12"/>
                      </a:lnTo>
                      <a:lnTo>
                        <a:pt x="765" y="8"/>
                      </a:lnTo>
                      <a:lnTo>
                        <a:pt x="797" y="5"/>
                      </a:lnTo>
                      <a:lnTo>
                        <a:pt x="829" y="3"/>
                      </a:lnTo>
                      <a:lnTo>
                        <a:pt x="861" y="1"/>
                      </a:lnTo>
                      <a:lnTo>
                        <a:pt x="893" y="0"/>
                      </a:lnTo>
                      <a:lnTo>
                        <a:pt x="925" y="0"/>
                      </a:lnTo>
                      <a:lnTo>
                        <a:pt x="958" y="0"/>
                      </a:lnTo>
                      <a:lnTo>
                        <a:pt x="990" y="1"/>
                      </a:lnTo>
                      <a:lnTo>
                        <a:pt x="1022" y="3"/>
                      </a:lnTo>
                      <a:lnTo>
                        <a:pt x="1054" y="5"/>
                      </a:lnTo>
                      <a:lnTo>
                        <a:pt x="1085" y="8"/>
                      </a:lnTo>
                      <a:lnTo>
                        <a:pt x="1117" y="12"/>
                      </a:lnTo>
                      <a:lnTo>
                        <a:pt x="1148" y="16"/>
                      </a:lnTo>
                      <a:lnTo>
                        <a:pt x="1179" y="21"/>
                      </a:lnTo>
                      <a:lnTo>
                        <a:pt x="1210" y="26"/>
                      </a:lnTo>
                      <a:lnTo>
                        <a:pt x="1241" y="32"/>
                      </a:lnTo>
                      <a:lnTo>
                        <a:pt x="1272" y="39"/>
                      </a:lnTo>
                      <a:lnTo>
                        <a:pt x="1302" y="46"/>
                      </a:lnTo>
                      <a:lnTo>
                        <a:pt x="1332" y="54"/>
                      </a:lnTo>
                      <a:lnTo>
                        <a:pt x="1362" y="62"/>
                      </a:lnTo>
                      <a:lnTo>
                        <a:pt x="1391" y="71"/>
                      </a:lnTo>
                      <a:lnTo>
                        <a:pt x="1421" y="80"/>
                      </a:lnTo>
                      <a:lnTo>
                        <a:pt x="1450" y="90"/>
                      </a:lnTo>
                      <a:lnTo>
                        <a:pt x="1478" y="101"/>
                      </a:lnTo>
                      <a:lnTo>
                        <a:pt x="1507" y="112"/>
                      </a:lnTo>
                      <a:lnTo>
                        <a:pt x="1535" y="124"/>
                      </a:lnTo>
                      <a:lnTo>
                        <a:pt x="1563" y="136"/>
                      </a:lnTo>
                      <a:lnTo>
                        <a:pt x="1591" y="149"/>
                      </a:lnTo>
                      <a:lnTo>
                        <a:pt x="1618" y="162"/>
                      </a:lnTo>
                      <a:lnTo>
                        <a:pt x="1645" y="176"/>
                      </a:lnTo>
                      <a:lnTo>
                        <a:pt x="1672" y="190"/>
                      </a:lnTo>
                      <a:lnTo>
                        <a:pt x="1698" y="205"/>
                      </a:lnTo>
                      <a:lnTo>
                        <a:pt x="1725" y="220"/>
                      </a:lnTo>
                      <a:lnTo>
                        <a:pt x="1750" y="236"/>
                      </a:lnTo>
                      <a:lnTo>
                        <a:pt x="1777" y="252"/>
                      </a:lnTo>
                      <a:lnTo>
                        <a:pt x="1802" y="269"/>
                      </a:lnTo>
                      <a:lnTo>
                        <a:pt x="1827" y="286"/>
                      </a:lnTo>
                      <a:lnTo>
                        <a:pt x="1851" y="304"/>
                      </a:lnTo>
                      <a:lnTo>
                        <a:pt x="1629" y="304"/>
                      </a:lnTo>
                      <a:close/>
                    </a:path>
                  </a:pathLst>
                </a:custGeom>
                <a:solidFill>
                  <a:srgbClr val="0A4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3108" name="Freeform 52"/>
                <p:cNvSpPr>
                  <a:spLocks/>
                </p:cNvSpPr>
                <p:nvPr/>
              </p:nvSpPr>
              <p:spPr bwMode="auto">
                <a:xfrm>
                  <a:off x="2869" y="1523"/>
                  <a:ext cx="706" cy="191"/>
                </a:xfrm>
                <a:custGeom>
                  <a:avLst/>
                  <a:gdLst>
                    <a:gd name="T0" fmla="*/ 702 w 706"/>
                    <a:gd name="T1" fmla="*/ 191 h 191"/>
                    <a:gd name="T2" fmla="*/ 663 w 706"/>
                    <a:gd name="T3" fmla="*/ 169 h 191"/>
                    <a:gd name="T4" fmla="*/ 623 w 706"/>
                    <a:gd name="T5" fmla="*/ 149 h 191"/>
                    <a:gd name="T6" fmla="*/ 540 w 706"/>
                    <a:gd name="T7" fmla="*/ 113 h 191"/>
                    <a:gd name="T8" fmla="*/ 498 w 706"/>
                    <a:gd name="T9" fmla="*/ 96 h 191"/>
                    <a:gd name="T10" fmla="*/ 455 w 706"/>
                    <a:gd name="T11" fmla="*/ 81 h 191"/>
                    <a:gd name="T12" fmla="*/ 412 w 706"/>
                    <a:gd name="T13" fmla="*/ 67 h 191"/>
                    <a:gd name="T14" fmla="*/ 368 w 706"/>
                    <a:gd name="T15" fmla="*/ 55 h 191"/>
                    <a:gd name="T16" fmla="*/ 324 w 706"/>
                    <a:gd name="T17" fmla="*/ 44 h 191"/>
                    <a:gd name="T18" fmla="*/ 279 w 706"/>
                    <a:gd name="T19" fmla="*/ 34 h 191"/>
                    <a:gd name="T20" fmla="*/ 234 w 706"/>
                    <a:gd name="T21" fmla="*/ 26 h 191"/>
                    <a:gd name="T22" fmla="*/ 188 w 706"/>
                    <a:gd name="T23" fmla="*/ 19 h 191"/>
                    <a:gd name="T24" fmla="*/ 142 w 706"/>
                    <a:gd name="T25" fmla="*/ 14 h 191"/>
                    <a:gd name="T26" fmla="*/ 95 w 706"/>
                    <a:gd name="T27" fmla="*/ 10 h 191"/>
                    <a:gd name="T28" fmla="*/ 0 w 706"/>
                    <a:gd name="T29" fmla="*/ 7 h 191"/>
                    <a:gd name="T30" fmla="*/ 0 w 706"/>
                    <a:gd name="T31" fmla="*/ 0 h 191"/>
                    <a:gd name="T32" fmla="*/ 95 w 706"/>
                    <a:gd name="T33" fmla="*/ 3 h 191"/>
                    <a:gd name="T34" fmla="*/ 142 w 706"/>
                    <a:gd name="T35" fmla="*/ 7 h 191"/>
                    <a:gd name="T36" fmla="*/ 190 w 706"/>
                    <a:gd name="T37" fmla="*/ 12 h 191"/>
                    <a:gd name="T38" fmla="*/ 236 w 706"/>
                    <a:gd name="T39" fmla="*/ 19 h 191"/>
                    <a:gd name="T40" fmla="*/ 281 w 706"/>
                    <a:gd name="T41" fmla="*/ 27 h 191"/>
                    <a:gd name="T42" fmla="*/ 326 w 706"/>
                    <a:gd name="T43" fmla="*/ 37 h 191"/>
                    <a:gd name="T44" fmla="*/ 371 w 706"/>
                    <a:gd name="T45" fmla="*/ 48 h 191"/>
                    <a:gd name="T46" fmla="*/ 415 w 706"/>
                    <a:gd name="T47" fmla="*/ 60 h 191"/>
                    <a:gd name="T48" fmla="*/ 458 w 706"/>
                    <a:gd name="T49" fmla="*/ 74 h 191"/>
                    <a:gd name="T50" fmla="*/ 501 w 706"/>
                    <a:gd name="T51" fmla="*/ 89 h 191"/>
                    <a:gd name="T52" fmla="*/ 544 w 706"/>
                    <a:gd name="T53" fmla="*/ 106 h 191"/>
                    <a:gd name="T54" fmla="*/ 627 w 706"/>
                    <a:gd name="T55" fmla="*/ 142 h 191"/>
                    <a:gd name="T56" fmla="*/ 667 w 706"/>
                    <a:gd name="T57" fmla="*/ 162 h 191"/>
                    <a:gd name="T58" fmla="*/ 706 w 706"/>
                    <a:gd name="T59" fmla="*/ 184 h 191"/>
                    <a:gd name="T60" fmla="*/ 702 w 706"/>
                    <a:gd name="T61"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06" h="191">
                      <a:moveTo>
                        <a:pt x="702" y="191"/>
                      </a:moveTo>
                      <a:lnTo>
                        <a:pt x="663" y="169"/>
                      </a:lnTo>
                      <a:lnTo>
                        <a:pt x="623" y="149"/>
                      </a:lnTo>
                      <a:lnTo>
                        <a:pt x="540" y="113"/>
                      </a:lnTo>
                      <a:lnTo>
                        <a:pt x="498" y="96"/>
                      </a:lnTo>
                      <a:lnTo>
                        <a:pt x="455" y="81"/>
                      </a:lnTo>
                      <a:lnTo>
                        <a:pt x="412" y="67"/>
                      </a:lnTo>
                      <a:lnTo>
                        <a:pt x="368" y="55"/>
                      </a:lnTo>
                      <a:lnTo>
                        <a:pt x="324" y="44"/>
                      </a:lnTo>
                      <a:lnTo>
                        <a:pt x="279" y="34"/>
                      </a:lnTo>
                      <a:lnTo>
                        <a:pt x="234" y="26"/>
                      </a:lnTo>
                      <a:lnTo>
                        <a:pt x="188" y="19"/>
                      </a:lnTo>
                      <a:lnTo>
                        <a:pt x="142" y="14"/>
                      </a:lnTo>
                      <a:lnTo>
                        <a:pt x="95" y="10"/>
                      </a:lnTo>
                      <a:lnTo>
                        <a:pt x="0" y="7"/>
                      </a:lnTo>
                      <a:lnTo>
                        <a:pt x="0" y="0"/>
                      </a:lnTo>
                      <a:lnTo>
                        <a:pt x="95" y="3"/>
                      </a:lnTo>
                      <a:lnTo>
                        <a:pt x="142" y="7"/>
                      </a:lnTo>
                      <a:lnTo>
                        <a:pt x="190" y="12"/>
                      </a:lnTo>
                      <a:lnTo>
                        <a:pt x="236" y="19"/>
                      </a:lnTo>
                      <a:lnTo>
                        <a:pt x="281" y="27"/>
                      </a:lnTo>
                      <a:lnTo>
                        <a:pt x="326" y="37"/>
                      </a:lnTo>
                      <a:lnTo>
                        <a:pt x="371" y="48"/>
                      </a:lnTo>
                      <a:lnTo>
                        <a:pt x="415" y="60"/>
                      </a:lnTo>
                      <a:lnTo>
                        <a:pt x="458" y="74"/>
                      </a:lnTo>
                      <a:lnTo>
                        <a:pt x="501" y="89"/>
                      </a:lnTo>
                      <a:lnTo>
                        <a:pt x="544" y="106"/>
                      </a:lnTo>
                      <a:lnTo>
                        <a:pt x="627" y="142"/>
                      </a:lnTo>
                      <a:lnTo>
                        <a:pt x="667" y="162"/>
                      </a:lnTo>
                      <a:lnTo>
                        <a:pt x="706" y="184"/>
                      </a:lnTo>
                      <a:lnTo>
                        <a:pt x="702" y="191"/>
                      </a:lnTo>
                      <a:close/>
                    </a:path>
                  </a:pathLst>
                </a:custGeom>
                <a:solidFill>
                  <a:srgbClr val="0A4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3109" name="Freeform 53"/>
                <p:cNvSpPr>
                  <a:spLocks/>
                </p:cNvSpPr>
                <p:nvPr/>
              </p:nvSpPr>
              <p:spPr bwMode="auto">
                <a:xfrm>
                  <a:off x="2165" y="1523"/>
                  <a:ext cx="704" cy="190"/>
                </a:xfrm>
                <a:custGeom>
                  <a:avLst/>
                  <a:gdLst>
                    <a:gd name="T0" fmla="*/ 704 w 704"/>
                    <a:gd name="T1" fmla="*/ 7 h 190"/>
                    <a:gd name="T2" fmla="*/ 610 w 704"/>
                    <a:gd name="T3" fmla="*/ 10 h 190"/>
                    <a:gd name="T4" fmla="*/ 517 w 704"/>
                    <a:gd name="T5" fmla="*/ 19 h 190"/>
                    <a:gd name="T6" fmla="*/ 471 w 704"/>
                    <a:gd name="T7" fmla="*/ 26 h 190"/>
                    <a:gd name="T8" fmla="*/ 426 w 704"/>
                    <a:gd name="T9" fmla="*/ 34 h 190"/>
                    <a:gd name="T10" fmla="*/ 381 w 704"/>
                    <a:gd name="T11" fmla="*/ 44 h 190"/>
                    <a:gd name="T12" fmla="*/ 336 w 704"/>
                    <a:gd name="T13" fmla="*/ 55 h 190"/>
                    <a:gd name="T14" fmla="*/ 292 w 704"/>
                    <a:gd name="T15" fmla="*/ 67 h 190"/>
                    <a:gd name="T16" fmla="*/ 250 w 704"/>
                    <a:gd name="T17" fmla="*/ 81 h 190"/>
                    <a:gd name="T18" fmla="*/ 165 w 704"/>
                    <a:gd name="T19" fmla="*/ 112 h 190"/>
                    <a:gd name="T20" fmla="*/ 124 w 704"/>
                    <a:gd name="T21" fmla="*/ 130 h 190"/>
                    <a:gd name="T22" fmla="*/ 83 w 704"/>
                    <a:gd name="T23" fmla="*/ 148 h 190"/>
                    <a:gd name="T24" fmla="*/ 4 w 704"/>
                    <a:gd name="T25" fmla="*/ 190 h 190"/>
                    <a:gd name="T26" fmla="*/ 0 w 704"/>
                    <a:gd name="T27" fmla="*/ 183 h 190"/>
                    <a:gd name="T28" fmla="*/ 79 w 704"/>
                    <a:gd name="T29" fmla="*/ 141 h 190"/>
                    <a:gd name="T30" fmla="*/ 120 w 704"/>
                    <a:gd name="T31" fmla="*/ 123 h 190"/>
                    <a:gd name="T32" fmla="*/ 161 w 704"/>
                    <a:gd name="T33" fmla="*/ 105 h 190"/>
                    <a:gd name="T34" fmla="*/ 246 w 704"/>
                    <a:gd name="T35" fmla="*/ 74 h 190"/>
                    <a:gd name="T36" fmla="*/ 289 w 704"/>
                    <a:gd name="T37" fmla="*/ 60 h 190"/>
                    <a:gd name="T38" fmla="*/ 333 w 704"/>
                    <a:gd name="T39" fmla="*/ 48 h 190"/>
                    <a:gd name="T40" fmla="*/ 378 w 704"/>
                    <a:gd name="T41" fmla="*/ 37 h 190"/>
                    <a:gd name="T42" fmla="*/ 423 w 704"/>
                    <a:gd name="T43" fmla="*/ 27 h 190"/>
                    <a:gd name="T44" fmla="*/ 469 w 704"/>
                    <a:gd name="T45" fmla="*/ 19 h 190"/>
                    <a:gd name="T46" fmla="*/ 515 w 704"/>
                    <a:gd name="T47" fmla="*/ 12 h 190"/>
                    <a:gd name="T48" fmla="*/ 608 w 704"/>
                    <a:gd name="T49" fmla="*/ 3 h 190"/>
                    <a:gd name="T50" fmla="*/ 704 w 704"/>
                    <a:gd name="T51" fmla="*/ 0 h 190"/>
                    <a:gd name="T52" fmla="*/ 704 w 704"/>
                    <a:gd name="T53" fmla="*/ 7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4" h="190">
                      <a:moveTo>
                        <a:pt x="704" y="7"/>
                      </a:moveTo>
                      <a:lnTo>
                        <a:pt x="610" y="10"/>
                      </a:lnTo>
                      <a:lnTo>
                        <a:pt x="517" y="19"/>
                      </a:lnTo>
                      <a:lnTo>
                        <a:pt x="471" y="26"/>
                      </a:lnTo>
                      <a:lnTo>
                        <a:pt x="426" y="34"/>
                      </a:lnTo>
                      <a:lnTo>
                        <a:pt x="381" y="44"/>
                      </a:lnTo>
                      <a:lnTo>
                        <a:pt x="336" y="55"/>
                      </a:lnTo>
                      <a:lnTo>
                        <a:pt x="292" y="67"/>
                      </a:lnTo>
                      <a:lnTo>
                        <a:pt x="250" y="81"/>
                      </a:lnTo>
                      <a:lnTo>
                        <a:pt x="165" y="112"/>
                      </a:lnTo>
                      <a:lnTo>
                        <a:pt x="124" y="130"/>
                      </a:lnTo>
                      <a:lnTo>
                        <a:pt x="83" y="148"/>
                      </a:lnTo>
                      <a:lnTo>
                        <a:pt x="4" y="190"/>
                      </a:lnTo>
                      <a:lnTo>
                        <a:pt x="0" y="183"/>
                      </a:lnTo>
                      <a:lnTo>
                        <a:pt x="79" y="141"/>
                      </a:lnTo>
                      <a:lnTo>
                        <a:pt x="120" y="123"/>
                      </a:lnTo>
                      <a:lnTo>
                        <a:pt x="161" y="105"/>
                      </a:lnTo>
                      <a:lnTo>
                        <a:pt x="246" y="74"/>
                      </a:lnTo>
                      <a:lnTo>
                        <a:pt x="289" y="60"/>
                      </a:lnTo>
                      <a:lnTo>
                        <a:pt x="333" y="48"/>
                      </a:lnTo>
                      <a:lnTo>
                        <a:pt x="378" y="37"/>
                      </a:lnTo>
                      <a:lnTo>
                        <a:pt x="423" y="27"/>
                      </a:lnTo>
                      <a:lnTo>
                        <a:pt x="469" y="19"/>
                      </a:lnTo>
                      <a:lnTo>
                        <a:pt x="515" y="12"/>
                      </a:lnTo>
                      <a:lnTo>
                        <a:pt x="608" y="3"/>
                      </a:lnTo>
                      <a:lnTo>
                        <a:pt x="704" y="0"/>
                      </a:lnTo>
                      <a:lnTo>
                        <a:pt x="704" y="7"/>
                      </a:lnTo>
                      <a:close/>
                    </a:path>
                  </a:pathLst>
                </a:custGeom>
                <a:solidFill>
                  <a:srgbClr val="0A4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3110" name="Freeform 54"/>
                <p:cNvSpPr>
                  <a:spLocks/>
                </p:cNvSpPr>
                <p:nvPr/>
              </p:nvSpPr>
              <p:spPr bwMode="auto">
                <a:xfrm>
                  <a:off x="2869" y="1523"/>
                  <a:ext cx="0" cy="7"/>
                </a:xfrm>
                <a:custGeom>
                  <a:avLst/>
                  <a:gdLst>
                    <a:gd name="T0" fmla="*/ 0 h 7"/>
                    <a:gd name="T1" fmla="*/ 7 h 7"/>
                    <a:gd name="T2" fmla="*/ 0 h 7"/>
                  </a:gdLst>
                  <a:ahLst/>
                  <a:cxnLst>
                    <a:cxn ang="0">
                      <a:pos x="0" y="T0"/>
                    </a:cxn>
                    <a:cxn ang="0">
                      <a:pos x="0" y="T1"/>
                    </a:cxn>
                    <a:cxn ang="0">
                      <a:pos x="0" y="T2"/>
                    </a:cxn>
                  </a:cxnLst>
                  <a:rect l="0" t="0" r="r" b="b"/>
                  <a:pathLst>
                    <a:path h="7">
                      <a:moveTo>
                        <a:pt x="0" y="0"/>
                      </a:moveTo>
                      <a:lnTo>
                        <a:pt x="0" y="7"/>
                      </a:lnTo>
                      <a:lnTo>
                        <a:pt x="0" y="0"/>
                      </a:lnTo>
                      <a:close/>
                    </a:path>
                  </a:pathLst>
                </a:custGeom>
                <a:solidFill>
                  <a:srgbClr val="0A4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3111" name="Freeform 55"/>
                <p:cNvSpPr>
                  <a:spLocks/>
                </p:cNvSpPr>
                <p:nvPr/>
              </p:nvSpPr>
              <p:spPr bwMode="auto">
                <a:xfrm>
                  <a:off x="1944" y="1705"/>
                  <a:ext cx="223" cy="9"/>
                </a:xfrm>
                <a:custGeom>
                  <a:avLst/>
                  <a:gdLst>
                    <a:gd name="T0" fmla="*/ 223 w 223"/>
                    <a:gd name="T1" fmla="*/ 8 h 9"/>
                    <a:gd name="T2" fmla="*/ 223 w 223"/>
                    <a:gd name="T3" fmla="*/ 0 h 9"/>
                    <a:gd name="T4" fmla="*/ 0 w 223"/>
                    <a:gd name="T5" fmla="*/ 1 h 9"/>
                    <a:gd name="T6" fmla="*/ 0 w 223"/>
                    <a:gd name="T7" fmla="*/ 9 h 9"/>
                    <a:gd name="T8" fmla="*/ 223 w 223"/>
                    <a:gd name="T9" fmla="*/ 8 h 9"/>
                  </a:gdLst>
                  <a:ahLst/>
                  <a:cxnLst>
                    <a:cxn ang="0">
                      <a:pos x="T0" y="T1"/>
                    </a:cxn>
                    <a:cxn ang="0">
                      <a:pos x="T2" y="T3"/>
                    </a:cxn>
                    <a:cxn ang="0">
                      <a:pos x="T4" y="T5"/>
                    </a:cxn>
                    <a:cxn ang="0">
                      <a:pos x="T6" y="T7"/>
                    </a:cxn>
                    <a:cxn ang="0">
                      <a:pos x="T8" y="T9"/>
                    </a:cxn>
                  </a:cxnLst>
                  <a:rect l="0" t="0" r="r" b="b"/>
                  <a:pathLst>
                    <a:path w="223" h="9">
                      <a:moveTo>
                        <a:pt x="223" y="8"/>
                      </a:moveTo>
                      <a:lnTo>
                        <a:pt x="223" y="0"/>
                      </a:lnTo>
                      <a:lnTo>
                        <a:pt x="0" y="1"/>
                      </a:lnTo>
                      <a:lnTo>
                        <a:pt x="0" y="9"/>
                      </a:lnTo>
                      <a:lnTo>
                        <a:pt x="223" y="8"/>
                      </a:lnTo>
                      <a:close/>
                    </a:path>
                  </a:pathLst>
                </a:custGeom>
                <a:solidFill>
                  <a:srgbClr val="0A4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3112" name="Freeform 56"/>
                <p:cNvSpPr>
                  <a:spLocks/>
                </p:cNvSpPr>
                <p:nvPr/>
              </p:nvSpPr>
              <p:spPr bwMode="auto">
                <a:xfrm>
                  <a:off x="2165" y="1705"/>
                  <a:ext cx="4" cy="8"/>
                </a:xfrm>
                <a:custGeom>
                  <a:avLst/>
                  <a:gdLst>
                    <a:gd name="T0" fmla="*/ 4 w 4"/>
                    <a:gd name="T1" fmla="*/ 8 h 8"/>
                    <a:gd name="T2" fmla="*/ 2 w 4"/>
                    <a:gd name="T3" fmla="*/ 8 h 8"/>
                    <a:gd name="T4" fmla="*/ 2 w 4"/>
                    <a:gd name="T5" fmla="*/ 0 h 8"/>
                    <a:gd name="T6" fmla="*/ 0 w 4"/>
                    <a:gd name="T7" fmla="*/ 1 h 8"/>
                    <a:gd name="T8" fmla="*/ 4 w 4"/>
                    <a:gd name="T9" fmla="*/ 8 h 8"/>
                  </a:gdLst>
                  <a:ahLst/>
                  <a:cxnLst>
                    <a:cxn ang="0">
                      <a:pos x="T0" y="T1"/>
                    </a:cxn>
                    <a:cxn ang="0">
                      <a:pos x="T2" y="T3"/>
                    </a:cxn>
                    <a:cxn ang="0">
                      <a:pos x="T4" y="T5"/>
                    </a:cxn>
                    <a:cxn ang="0">
                      <a:pos x="T6" y="T7"/>
                    </a:cxn>
                    <a:cxn ang="0">
                      <a:pos x="T8" y="T9"/>
                    </a:cxn>
                  </a:cxnLst>
                  <a:rect l="0" t="0" r="r" b="b"/>
                  <a:pathLst>
                    <a:path w="4" h="8">
                      <a:moveTo>
                        <a:pt x="4" y="8"/>
                      </a:moveTo>
                      <a:lnTo>
                        <a:pt x="2" y="8"/>
                      </a:lnTo>
                      <a:lnTo>
                        <a:pt x="2" y="0"/>
                      </a:lnTo>
                      <a:lnTo>
                        <a:pt x="0" y="1"/>
                      </a:lnTo>
                      <a:lnTo>
                        <a:pt x="4" y="8"/>
                      </a:lnTo>
                      <a:close/>
                    </a:path>
                  </a:pathLst>
                </a:custGeom>
                <a:solidFill>
                  <a:srgbClr val="0A4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3113" name="Freeform 57"/>
                <p:cNvSpPr>
                  <a:spLocks/>
                </p:cNvSpPr>
                <p:nvPr/>
              </p:nvSpPr>
              <p:spPr bwMode="auto">
                <a:xfrm>
                  <a:off x="1942" y="1402"/>
                  <a:ext cx="927" cy="312"/>
                </a:xfrm>
                <a:custGeom>
                  <a:avLst/>
                  <a:gdLst>
                    <a:gd name="T0" fmla="*/ 0 w 927"/>
                    <a:gd name="T1" fmla="*/ 305 h 312"/>
                    <a:gd name="T2" fmla="*/ 49 w 927"/>
                    <a:gd name="T3" fmla="*/ 270 h 312"/>
                    <a:gd name="T4" fmla="*/ 100 w 927"/>
                    <a:gd name="T5" fmla="*/ 237 h 312"/>
                    <a:gd name="T6" fmla="*/ 153 w 927"/>
                    <a:gd name="T7" fmla="*/ 206 h 312"/>
                    <a:gd name="T8" fmla="*/ 206 w 927"/>
                    <a:gd name="T9" fmla="*/ 177 h 312"/>
                    <a:gd name="T10" fmla="*/ 260 w 927"/>
                    <a:gd name="T11" fmla="*/ 150 h 312"/>
                    <a:gd name="T12" fmla="*/ 316 w 927"/>
                    <a:gd name="T13" fmla="*/ 125 h 312"/>
                    <a:gd name="T14" fmla="*/ 373 w 927"/>
                    <a:gd name="T15" fmla="*/ 102 h 312"/>
                    <a:gd name="T16" fmla="*/ 431 w 927"/>
                    <a:gd name="T17" fmla="*/ 81 h 312"/>
                    <a:gd name="T18" fmla="*/ 461 w 927"/>
                    <a:gd name="T19" fmla="*/ 71 h 312"/>
                    <a:gd name="T20" fmla="*/ 490 w 927"/>
                    <a:gd name="T21" fmla="*/ 62 h 312"/>
                    <a:gd name="T22" fmla="*/ 551 w 927"/>
                    <a:gd name="T23" fmla="*/ 46 h 312"/>
                    <a:gd name="T24" fmla="*/ 612 w 927"/>
                    <a:gd name="T25" fmla="*/ 32 h 312"/>
                    <a:gd name="T26" fmla="*/ 673 w 927"/>
                    <a:gd name="T27" fmla="*/ 21 h 312"/>
                    <a:gd name="T28" fmla="*/ 736 w 927"/>
                    <a:gd name="T29" fmla="*/ 12 h 312"/>
                    <a:gd name="T30" fmla="*/ 799 w 927"/>
                    <a:gd name="T31" fmla="*/ 5 h 312"/>
                    <a:gd name="T32" fmla="*/ 863 w 927"/>
                    <a:gd name="T33" fmla="*/ 1 h 312"/>
                    <a:gd name="T34" fmla="*/ 927 w 927"/>
                    <a:gd name="T35" fmla="*/ 0 h 312"/>
                    <a:gd name="T36" fmla="*/ 927 w 927"/>
                    <a:gd name="T37" fmla="*/ 8 h 312"/>
                    <a:gd name="T38" fmla="*/ 863 w 927"/>
                    <a:gd name="T39" fmla="*/ 9 h 312"/>
                    <a:gd name="T40" fmla="*/ 799 w 927"/>
                    <a:gd name="T41" fmla="*/ 13 h 312"/>
                    <a:gd name="T42" fmla="*/ 736 w 927"/>
                    <a:gd name="T43" fmla="*/ 20 h 312"/>
                    <a:gd name="T44" fmla="*/ 674 w 927"/>
                    <a:gd name="T45" fmla="*/ 29 h 312"/>
                    <a:gd name="T46" fmla="*/ 613 w 927"/>
                    <a:gd name="T47" fmla="*/ 40 h 312"/>
                    <a:gd name="T48" fmla="*/ 552 w 927"/>
                    <a:gd name="T49" fmla="*/ 54 h 312"/>
                    <a:gd name="T50" fmla="*/ 492 w 927"/>
                    <a:gd name="T51" fmla="*/ 70 h 312"/>
                    <a:gd name="T52" fmla="*/ 463 w 927"/>
                    <a:gd name="T53" fmla="*/ 79 h 312"/>
                    <a:gd name="T54" fmla="*/ 433 w 927"/>
                    <a:gd name="T55" fmla="*/ 89 h 312"/>
                    <a:gd name="T56" fmla="*/ 376 w 927"/>
                    <a:gd name="T57" fmla="*/ 109 h 312"/>
                    <a:gd name="T58" fmla="*/ 320 w 927"/>
                    <a:gd name="T59" fmla="*/ 132 h 312"/>
                    <a:gd name="T60" fmla="*/ 264 w 927"/>
                    <a:gd name="T61" fmla="*/ 157 h 312"/>
                    <a:gd name="T62" fmla="*/ 210 w 927"/>
                    <a:gd name="T63" fmla="*/ 184 h 312"/>
                    <a:gd name="T64" fmla="*/ 157 w 927"/>
                    <a:gd name="T65" fmla="*/ 213 h 312"/>
                    <a:gd name="T66" fmla="*/ 104 w 927"/>
                    <a:gd name="T67" fmla="*/ 244 h 312"/>
                    <a:gd name="T68" fmla="*/ 53 w 927"/>
                    <a:gd name="T69" fmla="*/ 277 h 312"/>
                    <a:gd name="T70" fmla="*/ 4 w 927"/>
                    <a:gd name="T71" fmla="*/ 312 h 312"/>
                    <a:gd name="T72" fmla="*/ 0 w 927"/>
                    <a:gd name="T73" fmla="*/ 305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27" h="312">
                      <a:moveTo>
                        <a:pt x="0" y="305"/>
                      </a:moveTo>
                      <a:lnTo>
                        <a:pt x="49" y="270"/>
                      </a:lnTo>
                      <a:lnTo>
                        <a:pt x="100" y="237"/>
                      </a:lnTo>
                      <a:lnTo>
                        <a:pt x="153" y="206"/>
                      </a:lnTo>
                      <a:lnTo>
                        <a:pt x="206" y="177"/>
                      </a:lnTo>
                      <a:lnTo>
                        <a:pt x="260" y="150"/>
                      </a:lnTo>
                      <a:lnTo>
                        <a:pt x="316" y="125"/>
                      </a:lnTo>
                      <a:lnTo>
                        <a:pt x="373" y="102"/>
                      </a:lnTo>
                      <a:lnTo>
                        <a:pt x="431" y="81"/>
                      </a:lnTo>
                      <a:lnTo>
                        <a:pt x="461" y="71"/>
                      </a:lnTo>
                      <a:lnTo>
                        <a:pt x="490" y="62"/>
                      </a:lnTo>
                      <a:lnTo>
                        <a:pt x="551" y="46"/>
                      </a:lnTo>
                      <a:lnTo>
                        <a:pt x="612" y="32"/>
                      </a:lnTo>
                      <a:lnTo>
                        <a:pt x="673" y="21"/>
                      </a:lnTo>
                      <a:lnTo>
                        <a:pt x="736" y="12"/>
                      </a:lnTo>
                      <a:lnTo>
                        <a:pt x="799" y="5"/>
                      </a:lnTo>
                      <a:lnTo>
                        <a:pt x="863" y="1"/>
                      </a:lnTo>
                      <a:lnTo>
                        <a:pt x="927" y="0"/>
                      </a:lnTo>
                      <a:lnTo>
                        <a:pt x="927" y="8"/>
                      </a:lnTo>
                      <a:lnTo>
                        <a:pt x="863" y="9"/>
                      </a:lnTo>
                      <a:lnTo>
                        <a:pt x="799" y="13"/>
                      </a:lnTo>
                      <a:lnTo>
                        <a:pt x="736" y="20"/>
                      </a:lnTo>
                      <a:lnTo>
                        <a:pt x="674" y="29"/>
                      </a:lnTo>
                      <a:lnTo>
                        <a:pt x="613" y="40"/>
                      </a:lnTo>
                      <a:lnTo>
                        <a:pt x="552" y="54"/>
                      </a:lnTo>
                      <a:lnTo>
                        <a:pt x="492" y="70"/>
                      </a:lnTo>
                      <a:lnTo>
                        <a:pt x="463" y="79"/>
                      </a:lnTo>
                      <a:lnTo>
                        <a:pt x="433" y="89"/>
                      </a:lnTo>
                      <a:lnTo>
                        <a:pt x="376" y="109"/>
                      </a:lnTo>
                      <a:lnTo>
                        <a:pt x="320" y="132"/>
                      </a:lnTo>
                      <a:lnTo>
                        <a:pt x="264" y="157"/>
                      </a:lnTo>
                      <a:lnTo>
                        <a:pt x="210" y="184"/>
                      </a:lnTo>
                      <a:lnTo>
                        <a:pt x="157" y="213"/>
                      </a:lnTo>
                      <a:lnTo>
                        <a:pt x="104" y="244"/>
                      </a:lnTo>
                      <a:lnTo>
                        <a:pt x="53" y="277"/>
                      </a:lnTo>
                      <a:lnTo>
                        <a:pt x="4" y="312"/>
                      </a:lnTo>
                      <a:lnTo>
                        <a:pt x="0" y="305"/>
                      </a:lnTo>
                      <a:close/>
                    </a:path>
                  </a:pathLst>
                </a:custGeom>
                <a:solidFill>
                  <a:srgbClr val="0A4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3114" name="Freeform 58"/>
                <p:cNvSpPr>
                  <a:spLocks/>
                </p:cNvSpPr>
                <p:nvPr/>
              </p:nvSpPr>
              <p:spPr bwMode="auto">
                <a:xfrm>
                  <a:off x="1932" y="1706"/>
                  <a:ext cx="14" cy="8"/>
                </a:xfrm>
                <a:custGeom>
                  <a:avLst/>
                  <a:gdLst>
                    <a:gd name="T0" fmla="*/ 12 w 14"/>
                    <a:gd name="T1" fmla="*/ 8 h 8"/>
                    <a:gd name="T2" fmla="*/ 0 w 14"/>
                    <a:gd name="T3" fmla="*/ 8 h 8"/>
                    <a:gd name="T4" fmla="*/ 10 w 14"/>
                    <a:gd name="T5" fmla="*/ 1 h 8"/>
                    <a:gd name="T6" fmla="*/ 14 w 14"/>
                    <a:gd name="T7" fmla="*/ 8 h 8"/>
                    <a:gd name="T8" fmla="*/ 12 w 14"/>
                    <a:gd name="T9" fmla="*/ 0 h 8"/>
                    <a:gd name="T10" fmla="*/ 12 w 14"/>
                    <a:gd name="T11" fmla="*/ 8 h 8"/>
                  </a:gdLst>
                  <a:ahLst/>
                  <a:cxnLst>
                    <a:cxn ang="0">
                      <a:pos x="T0" y="T1"/>
                    </a:cxn>
                    <a:cxn ang="0">
                      <a:pos x="T2" y="T3"/>
                    </a:cxn>
                    <a:cxn ang="0">
                      <a:pos x="T4" y="T5"/>
                    </a:cxn>
                    <a:cxn ang="0">
                      <a:pos x="T6" y="T7"/>
                    </a:cxn>
                    <a:cxn ang="0">
                      <a:pos x="T8" y="T9"/>
                    </a:cxn>
                    <a:cxn ang="0">
                      <a:pos x="T10" y="T11"/>
                    </a:cxn>
                  </a:cxnLst>
                  <a:rect l="0" t="0" r="r" b="b"/>
                  <a:pathLst>
                    <a:path w="14" h="8">
                      <a:moveTo>
                        <a:pt x="12" y="8"/>
                      </a:moveTo>
                      <a:lnTo>
                        <a:pt x="0" y="8"/>
                      </a:lnTo>
                      <a:lnTo>
                        <a:pt x="10" y="1"/>
                      </a:lnTo>
                      <a:lnTo>
                        <a:pt x="14" y="8"/>
                      </a:lnTo>
                      <a:lnTo>
                        <a:pt x="12" y="0"/>
                      </a:lnTo>
                      <a:lnTo>
                        <a:pt x="12" y="8"/>
                      </a:lnTo>
                      <a:close/>
                    </a:path>
                  </a:pathLst>
                </a:custGeom>
                <a:solidFill>
                  <a:srgbClr val="0A4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3115" name="Freeform 59"/>
                <p:cNvSpPr>
                  <a:spLocks/>
                </p:cNvSpPr>
                <p:nvPr/>
              </p:nvSpPr>
              <p:spPr bwMode="auto">
                <a:xfrm>
                  <a:off x="2869" y="1402"/>
                  <a:ext cx="928" cy="312"/>
                </a:xfrm>
                <a:custGeom>
                  <a:avLst/>
                  <a:gdLst>
                    <a:gd name="T0" fmla="*/ 0 w 928"/>
                    <a:gd name="T1" fmla="*/ 0 h 312"/>
                    <a:gd name="T2" fmla="*/ 65 w 928"/>
                    <a:gd name="T3" fmla="*/ 1 h 312"/>
                    <a:gd name="T4" fmla="*/ 129 w 928"/>
                    <a:gd name="T5" fmla="*/ 5 h 312"/>
                    <a:gd name="T6" fmla="*/ 192 w 928"/>
                    <a:gd name="T7" fmla="*/ 12 h 312"/>
                    <a:gd name="T8" fmla="*/ 254 w 928"/>
                    <a:gd name="T9" fmla="*/ 21 h 312"/>
                    <a:gd name="T10" fmla="*/ 317 w 928"/>
                    <a:gd name="T11" fmla="*/ 32 h 312"/>
                    <a:gd name="T12" fmla="*/ 378 w 928"/>
                    <a:gd name="T13" fmla="*/ 46 h 312"/>
                    <a:gd name="T14" fmla="*/ 438 w 928"/>
                    <a:gd name="T15" fmla="*/ 62 h 312"/>
                    <a:gd name="T16" fmla="*/ 496 w 928"/>
                    <a:gd name="T17" fmla="*/ 80 h 312"/>
                    <a:gd name="T18" fmla="*/ 555 w 928"/>
                    <a:gd name="T19" fmla="*/ 102 h 312"/>
                    <a:gd name="T20" fmla="*/ 612 w 928"/>
                    <a:gd name="T21" fmla="*/ 125 h 312"/>
                    <a:gd name="T22" fmla="*/ 668 w 928"/>
                    <a:gd name="T23" fmla="*/ 150 h 312"/>
                    <a:gd name="T24" fmla="*/ 722 w 928"/>
                    <a:gd name="T25" fmla="*/ 177 h 312"/>
                    <a:gd name="T26" fmla="*/ 775 w 928"/>
                    <a:gd name="T27" fmla="*/ 206 h 312"/>
                    <a:gd name="T28" fmla="*/ 827 w 928"/>
                    <a:gd name="T29" fmla="*/ 237 h 312"/>
                    <a:gd name="T30" fmla="*/ 879 w 928"/>
                    <a:gd name="T31" fmla="*/ 270 h 312"/>
                    <a:gd name="T32" fmla="*/ 928 w 928"/>
                    <a:gd name="T33" fmla="*/ 305 h 312"/>
                    <a:gd name="T34" fmla="*/ 924 w 928"/>
                    <a:gd name="T35" fmla="*/ 312 h 312"/>
                    <a:gd name="T36" fmla="*/ 875 w 928"/>
                    <a:gd name="T37" fmla="*/ 277 h 312"/>
                    <a:gd name="T38" fmla="*/ 823 w 928"/>
                    <a:gd name="T39" fmla="*/ 244 h 312"/>
                    <a:gd name="T40" fmla="*/ 771 w 928"/>
                    <a:gd name="T41" fmla="*/ 213 h 312"/>
                    <a:gd name="T42" fmla="*/ 718 w 928"/>
                    <a:gd name="T43" fmla="*/ 184 h 312"/>
                    <a:gd name="T44" fmla="*/ 664 w 928"/>
                    <a:gd name="T45" fmla="*/ 157 h 312"/>
                    <a:gd name="T46" fmla="*/ 608 w 928"/>
                    <a:gd name="T47" fmla="*/ 132 h 312"/>
                    <a:gd name="T48" fmla="*/ 551 w 928"/>
                    <a:gd name="T49" fmla="*/ 109 h 312"/>
                    <a:gd name="T50" fmla="*/ 494 w 928"/>
                    <a:gd name="T51" fmla="*/ 88 h 312"/>
                    <a:gd name="T52" fmla="*/ 436 w 928"/>
                    <a:gd name="T53" fmla="*/ 70 h 312"/>
                    <a:gd name="T54" fmla="*/ 376 w 928"/>
                    <a:gd name="T55" fmla="*/ 54 h 312"/>
                    <a:gd name="T56" fmla="*/ 315 w 928"/>
                    <a:gd name="T57" fmla="*/ 40 h 312"/>
                    <a:gd name="T58" fmla="*/ 253 w 928"/>
                    <a:gd name="T59" fmla="*/ 29 h 312"/>
                    <a:gd name="T60" fmla="*/ 191 w 928"/>
                    <a:gd name="T61" fmla="*/ 20 h 312"/>
                    <a:gd name="T62" fmla="*/ 128 w 928"/>
                    <a:gd name="T63" fmla="*/ 13 h 312"/>
                    <a:gd name="T64" fmla="*/ 65 w 928"/>
                    <a:gd name="T65" fmla="*/ 9 h 312"/>
                    <a:gd name="T66" fmla="*/ 0 w 928"/>
                    <a:gd name="T67" fmla="*/ 8 h 312"/>
                    <a:gd name="T68" fmla="*/ 0 w 928"/>
                    <a:gd name="T69" fmla="*/ 0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28" h="312">
                      <a:moveTo>
                        <a:pt x="0" y="0"/>
                      </a:moveTo>
                      <a:lnTo>
                        <a:pt x="65" y="1"/>
                      </a:lnTo>
                      <a:lnTo>
                        <a:pt x="129" y="5"/>
                      </a:lnTo>
                      <a:lnTo>
                        <a:pt x="192" y="12"/>
                      </a:lnTo>
                      <a:lnTo>
                        <a:pt x="254" y="21"/>
                      </a:lnTo>
                      <a:lnTo>
                        <a:pt x="317" y="32"/>
                      </a:lnTo>
                      <a:lnTo>
                        <a:pt x="378" y="46"/>
                      </a:lnTo>
                      <a:lnTo>
                        <a:pt x="438" y="62"/>
                      </a:lnTo>
                      <a:lnTo>
                        <a:pt x="496" y="80"/>
                      </a:lnTo>
                      <a:lnTo>
                        <a:pt x="555" y="102"/>
                      </a:lnTo>
                      <a:lnTo>
                        <a:pt x="612" y="125"/>
                      </a:lnTo>
                      <a:lnTo>
                        <a:pt x="668" y="150"/>
                      </a:lnTo>
                      <a:lnTo>
                        <a:pt x="722" y="177"/>
                      </a:lnTo>
                      <a:lnTo>
                        <a:pt x="775" y="206"/>
                      </a:lnTo>
                      <a:lnTo>
                        <a:pt x="827" y="237"/>
                      </a:lnTo>
                      <a:lnTo>
                        <a:pt x="879" y="270"/>
                      </a:lnTo>
                      <a:lnTo>
                        <a:pt x="928" y="305"/>
                      </a:lnTo>
                      <a:lnTo>
                        <a:pt x="924" y="312"/>
                      </a:lnTo>
                      <a:lnTo>
                        <a:pt x="875" y="277"/>
                      </a:lnTo>
                      <a:lnTo>
                        <a:pt x="823" y="244"/>
                      </a:lnTo>
                      <a:lnTo>
                        <a:pt x="771" y="213"/>
                      </a:lnTo>
                      <a:lnTo>
                        <a:pt x="718" y="184"/>
                      </a:lnTo>
                      <a:lnTo>
                        <a:pt x="664" y="157"/>
                      </a:lnTo>
                      <a:lnTo>
                        <a:pt x="608" y="132"/>
                      </a:lnTo>
                      <a:lnTo>
                        <a:pt x="551" y="109"/>
                      </a:lnTo>
                      <a:lnTo>
                        <a:pt x="494" y="88"/>
                      </a:lnTo>
                      <a:lnTo>
                        <a:pt x="436" y="70"/>
                      </a:lnTo>
                      <a:lnTo>
                        <a:pt x="376" y="54"/>
                      </a:lnTo>
                      <a:lnTo>
                        <a:pt x="315" y="40"/>
                      </a:lnTo>
                      <a:lnTo>
                        <a:pt x="253" y="29"/>
                      </a:lnTo>
                      <a:lnTo>
                        <a:pt x="191" y="20"/>
                      </a:lnTo>
                      <a:lnTo>
                        <a:pt x="128" y="13"/>
                      </a:lnTo>
                      <a:lnTo>
                        <a:pt x="65" y="9"/>
                      </a:lnTo>
                      <a:lnTo>
                        <a:pt x="0" y="8"/>
                      </a:lnTo>
                      <a:lnTo>
                        <a:pt x="0" y="0"/>
                      </a:lnTo>
                      <a:close/>
                    </a:path>
                  </a:pathLst>
                </a:custGeom>
                <a:solidFill>
                  <a:srgbClr val="0A4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3116" name="Freeform 60"/>
                <p:cNvSpPr>
                  <a:spLocks/>
                </p:cNvSpPr>
                <p:nvPr/>
              </p:nvSpPr>
              <p:spPr bwMode="auto">
                <a:xfrm>
                  <a:off x="2869" y="1402"/>
                  <a:ext cx="0" cy="8"/>
                </a:xfrm>
                <a:custGeom>
                  <a:avLst/>
                  <a:gdLst>
                    <a:gd name="T0" fmla="*/ 0 h 8"/>
                    <a:gd name="T1" fmla="*/ 8 h 8"/>
                    <a:gd name="T2" fmla="*/ 0 h 8"/>
                  </a:gdLst>
                  <a:ahLst/>
                  <a:cxnLst>
                    <a:cxn ang="0">
                      <a:pos x="0" y="T0"/>
                    </a:cxn>
                    <a:cxn ang="0">
                      <a:pos x="0" y="T1"/>
                    </a:cxn>
                    <a:cxn ang="0">
                      <a:pos x="0" y="T2"/>
                    </a:cxn>
                  </a:cxnLst>
                  <a:rect l="0" t="0" r="r" b="b"/>
                  <a:pathLst>
                    <a:path h="8">
                      <a:moveTo>
                        <a:pt x="0" y="0"/>
                      </a:moveTo>
                      <a:lnTo>
                        <a:pt x="0" y="8"/>
                      </a:lnTo>
                      <a:lnTo>
                        <a:pt x="0" y="0"/>
                      </a:lnTo>
                      <a:close/>
                    </a:path>
                  </a:pathLst>
                </a:custGeom>
                <a:solidFill>
                  <a:srgbClr val="0A4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3117" name="Rectangle 61"/>
                <p:cNvSpPr>
                  <a:spLocks noChangeArrowheads="1"/>
                </p:cNvSpPr>
                <p:nvPr/>
              </p:nvSpPr>
              <p:spPr bwMode="auto">
                <a:xfrm>
                  <a:off x="3573" y="1706"/>
                  <a:ext cx="222" cy="8"/>
                </a:xfrm>
                <a:prstGeom prst="rect">
                  <a:avLst/>
                </a:prstGeom>
                <a:solidFill>
                  <a:srgbClr val="0A449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73118" name="Freeform 62"/>
                <p:cNvSpPr>
                  <a:spLocks/>
                </p:cNvSpPr>
                <p:nvPr/>
              </p:nvSpPr>
              <p:spPr bwMode="auto">
                <a:xfrm>
                  <a:off x="3793" y="1706"/>
                  <a:ext cx="14" cy="8"/>
                </a:xfrm>
                <a:custGeom>
                  <a:avLst/>
                  <a:gdLst>
                    <a:gd name="T0" fmla="*/ 4 w 14"/>
                    <a:gd name="T1" fmla="*/ 1 h 8"/>
                    <a:gd name="T2" fmla="*/ 14 w 14"/>
                    <a:gd name="T3" fmla="*/ 8 h 8"/>
                    <a:gd name="T4" fmla="*/ 2 w 14"/>
                    <a:gd name="T5" fmla="*/ 8 h 8"/>
                    <a:gd name="T6" fmla="*/ 2 w 14"/>
                    <a:gd name="T7" fmla="*/ 0 h 8"/>
                    <a:gd name="T8" fmla="*/ 0 w 14"/>
                    <a:gd name="T9" fmla="*/ 8 h 8"/>
                    <a:gd name="T10" fmla="*/ 4 w 14"/>
                    <a:gd name="T11" fmla="*/ 1 h 8"/>
                  </a:gdLst>
                  <a:ahLst/>
                  <a:cxnLst>
                    <a:cxn ang="0">
                      <a:pos x="T0" y="T1"/>
                    </a:cxn>
                    <a:cxn ang="0">
                      <a:pos x="T2" y="T3"/>
                    </a:cxn>
                    <a:cxn ang="0">
                      <a:pos x="T4" y="T5"/>
                    </a:cxn>
                    <a:cxn ang="0">
                      <a:pos x="T6" y="T7"/>
                    </a:cxn>
                    <a:cxn ang="0">
                      <a:pos x="T8" y="T9"/>
                    </a:cxn>
                    <a:cxn ang="0">
                      <a:pos x="T10" y="T11"/>
                    </a:cxn>
                  </a:cxnLst>
                  <a:rect l="0" t="0" r="r" b="b"/>
                  <a:pathLst>
                    <a:path w="14" h="8">
                      <a:moveTo>
                        <a:pt x="4" y="1"/>
                      </a:moveTo>
                      <a:lnTo>
                        <a:pt x="14" y="8"/>
                      </a:lnTo>
                      <a:lnTo>
                        <a:pt x="2" y="8"/>
                      </a:lnTo>
                      <a:lnTo>
                        <a:pt x="2" y="0"/>
                      </a:lnTo>
                      <a:lnTo>
                        <a:pt x="0" y="8"/>
                      </a:lnTo>
                      <a:lnTo>
                        <a:pt x="4" y="1"/>
                      </a:lnTo>
                      <a:close/>
                    </a:path>
                  </a:pathLst>
                </a:custGeom>
                <a:solidFill>
                  <a:srgbClr val="0A4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3119" name="Freeform 63"/>
                <p:cNvSpPr>
                  <a:spLocks/>
                </p:cNvSpPr>
                <p:nvPr/>
              </p:nvSpPr>
              <p:spPr bwMode="auto">
                <a:xfrm>
                  <a:off x="3571" y="1706"/>
                  <a:ext cx="4" cy="8"/>
                </a:xfrm>
                <a:custGeom>
                  <a:avLst/>
                  <a:gdLst>
                    <a:gd name="T0" fmla="*/ 2 w 4"/>
                    <a:gd name="T1" fmla="*/ 8 h 8"/>
                    <a:gd name="T2" fmla="*/ 0 w 4"/>
                    <a:gd name="T3" fmla="*/ 8 h 8"/>
                    <a:gd name="T4" fmla="*/ 4 w 4"/>
                    <a:gd name="T5" fmla="*/ 1 h 8"/>
                    <a:gd name="T6" fmla="*/ 2 w 4"/>
                    <a:gd name="T7" fmla="*/ 0 h 8"/>
                    <a:gd name="T8" fmla="*/ 2 w 4"/>
                    <a:gd name="T9" fmla="*/ 8 h 8"/>
                  </a:gdLst>
                  <a:ahLst/>
                  <a:cxnLst>
                    <a:cxn ang="0">
                      <a:pos x="T0" y="T1"/>
                    </a:cxn>
                    <a:cxn ang="0">
                      <a:pos x="T2" y="T3"/>
                    </a:cxn>
                    <a:cxn ang="0">
                      <a:pos x="T4" y="T5"/>
                    </a:cxn>
                    <a:cxn ang="0">
                      <a:pos x="T6" y="T7"/>
                    </a:cxn>
                    <a:cxn ang="0">
                      <a:pos x="T8" y="T9"/>
                    </a:cxn>
                  </a:cxnLst>
                  <a:rect l="0" t="0" r="r" b="b"/>
                  <a:pathLst>
                    <a:path w="4" h="8">
                      <a:moveTo>
                        <a:pt x="2" y="8"/>
                      </a:moveTo>
                      <a:lnTo>
                        <a:pt x="0" y="8"/>
                      </a:lnTo>
                      <a:lnTo>
                        <a:pt x="4" y="1"/>
                      </a:lnTo>
                      <a:lnTo>
                        <a:pt x="2" y="0"/>
                      </a:lnTo>
                      <a:lnTo>
                        <a:pt x="2" y="8"/>
                      </a:lnTo>
                      <a:close/>
                    </a:path>
                  </a:pathLst>
                </a:custGeom>
                <a:solidFill>
                  <a:srgbClr val="0A4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3120" name="Freeform 64"/>
                <p:cNvSpPr>
                  <a:spLocks/>
                </p:cNvSpPr>
                <p:nvPr/>
              </p:nvSpPr>
              <p:spPr bwMode="auto">
                <a:xfrm>
                  <a:off x="1732" y="1862"/>
                  <a:ext cx="477" cy="665"/>
                </a:xfrm>
                <a:custGeom>
                  <a:avLst/>
                  <a:gdLst>
                    <a:gd name="T0" fmla="*/ 128 w 477"/>
                    <a:gd name="T1" fmla="*/ 260 h 665"/>
                    <a:gd name="T2" fmla="*/ 425 w 477"/>
                    <a:gd name="T3" fmla="*/ 260 h 665"/>
                    <a:gd name="T4" fmla="*/ 425 w 477"/>
                    <a:gd name="T5" fmla="*/ 377 h 665"/>
                    <a:gd name="T6" fmla="*/ 128 w 477"/>
                    <a:gd name="T7" fmla="*/ 377 h 665"/>
                    <a:gd name="T8" fmla="*/ 128 w 477"/>
                    <a:gd name="T9" fmla="*/ 469 h 665"/>
                    <a:gd name="T10" fmla="*/ 128 w 477"/>
                    <a:gd name="T11" fmla="*/ 478 h 665"/>
                    <a:gd name="T12" fmla="*/ 129 w 477"/>
                    <a:gd name="T13" fmla="*/ 486 h 665"/>
                    <a:gd name="T14" fmla="*/ 131 w 477"/>
                    <a:gd name="T15" fmla="*/ 493 h 665"/>
                    <a:gd name="T16" fmla="*/ 133 w 477"/>
                    <a:gd name="T17" fmla="*/ 500 h 665"/>
                    <a:gd name="T18" fmla="*/ 136 w 477"/>
                    <a:gd name="T19" fmla="*/ 507 h 665"/>
                    <a:gd name="T20" fmla="*/ 139 w 477"/>
                    <a:gd name="T21" fmla="*/ 513 h 665"/>
                    <a:gd name="T22" fmla="*/ 143 w 477"/>
                    <a:gd name="T23" fmla="*/ 519 h 665"/>
                    <a:gd name="T24" fmla="*/ 148 w 477"/>
                    <a:gd name="T25" fmla="*/ 524 h 665"/>
                    <a:gd name="T26" fmla="*/ 150 w 477"/>
                    <a:gd name="T27" fmla="*/ 527 h 665"/>
                    <a:gd name="T28" fmla="*/ 153 w 477"/>
                    <a:gd name="T29" fmla="*/ 529 h 665"/>
                    <a:gd name="T30" fmla="*/ 159 w 477"/>
                    <a:gd name="T31" fmla="*/ 533 h 665"/>
                    <a:gd name="T32" fmla="*/ 165 w 477"/>
                    <a:gd name="T33" fmla="*/ 537 h 665"/>
                    <a:gd name="T34" fmla="*/ 172 w 477"/>
                    <a:gd name="T35" fmla="*/ 540 h 665"/>
                    <a:gd name="T36" fmla="*/ 180 w 477"/>
                    <a:gd name="T37" fmla="*/ 542 h 665"/>
                    <a:gd name="T38" fmla="*/ 188 w 477"/>
                    <a:gd name="T39" fmla="*/ 544 h 665"/>
                    <a:gd name="T40" fmla="*/ 197 w 477"/>
                    <a:gd name="T41" fmla="*/ 545 h 665"/>
                    <a:gd name="T42" fmla="*/ 206 w 477"/>
                    <a:gd name="T43" fmla="*/ 545 h 665"/>
                    <a:gd name="T44" fmla="*/ 477 w 477"/>
                    <a:gd name="T45" fmla="*/ 545 h 665"/>
                    <a:gd name="T46" fmla="*/ 477 w 477"/>
                    <a:gd name="T47" fmla="*/ 665 h 665"/>
                    <a:gd name="T48" fmla="*/ 204 w 477"/>
                    <a:gd name="T49" fmla="*/ 665 h 665"/>
                    <a:gd name="T50" fmla="*/ 192 w 477"/>
                    <a:gd name="T51" fmla="*/ 665 h 665"/>
                    <a:gd name="T52" fmla="*/ 180 w 477"/>
                    <a:gd name="T53" fmla="*/ 664 h 665"/>
                    <a:gd name="T54" fmla="*/ 169 w 477"/>
                    <a:gd name="T55" fmla="*/ 663 h 665"/>
                    <a:gd name="T56" fmla="*/ 157 w 477"/>
                    <a:gd name="T57" fmla="*/ 662 h 665"/>
                    <a:gd name="T58" fmla="*/ 147 w 477"/>
                    <a:gd name="T59" fmla="*/ 660 h 665"/>
                    <a:gd name="T60" fmla="*/ 136 w 477"/>
                    <a:gd name="T61" fmla="*/ 658 h 665"/>
                    <a:gd name="T62" fmla="*/ 126 w 477"/>
                    <a:gd name="T63" fmla="*/ 655 h 665"/>
                    <a:gd name="T64" fmla="*/ 117 w 477"/>
                    <a:gd name="T65" fmla="*/ 652 h 665"/>
                    <a:gd name="T66" fmla="*/ 107 w 477"/>
                    <a:gd name="T67" fmla="*/ 649 h 665"/>
                    <a:gd name="T68" fmla="*/ 98 w 477"/>
                    <a:gd name="T69" fmla="*/ 645 h 665"/>
                    <a:gd name="T70" fmla="*/ 90 w 477"/>
                    <a:gd name="T71" fmla="*/ 641 h 665"/>
                    <a:gd name="T72" fmla="*/ 82 w 477"/>
                    <a:gd name="T73" fmla="*/ 636 h 665"/>
                    <a:gd name="T74" fmla="*/ 74 w 477"/>
                    <a:gd name="T75" fmla="*/ 631 h 665"/>
                    <a:gd name="T76" fmla="*/ 66 w 477"/>
                    <a:gd name="T77" fmla="*/ 626 h 665"/>
                    <a:gd name="T78" fmla="*/ 59 w 477"/>
                    <a:gd name="T79" fmla="*/ 620 h 665"/>
                    <a:gd name="T80" fmla="*/ 53 w 477"/>
                    <a:gd name="T81" fmla="*/ 614 h 665"/>
                    <a:gd name="T82" fmla="*/ 46 w 477"/>
                    <a:gd name="T83" fmla="*/ 608 h 665"/>
                    <a:gd name="T84" fmla="*/ 40 w 477"/>
                    <a:gd name="T85" fmla="*/ 601 h 665"/>
                    <a:gd name="T86" fmla="*/ 35 w 477"/>
                    <a:gd name="T87" fmla="*/ 594 h 665"/>
                    <a:gd name="T88" fmla="*/ 30 w 477"/>
                    <a:gd name="T89" fmla="*/ 587 h 665"/>
                    <a:gd name="T90" fmla="*/ 25 w 477"/>
                    <a:gd name="T91" fmla="*/ 579 h 665"/>
                    <a:gd name="T92" fmla="*/ 21 w 477"/>
                    <a:gd name="T93" fmla="*/ 571 h 665"/>
                    <a:gd name="T94" fmla="*/ 17 w 477"/>
                    <a:gd name="T95" fmla="*/ 563 h 665"/>
                    <a:gd name="T96" fmla="*/ 13 w 477"/>
                    <a:gd name="T97" fmla="*/ 555 h 665"/>
                    <a:gd name="T98" fmla="*/ 10 w 477"/>
                    <a:gd name="T99" fmla="*/ 546 h 665"/>
                    <a:gd name="T100" fmla="*/ 8 w 477"/>
                    <a:gd name="T101" fmla="*/ 536 h 665"/>
                    <a:gd name="T102" fmla="*/ 5 w 477"/>
                    <a:gd name="T103" fmla="*/ 527 h 665"/>
                    <a:gd name="T104" fmla="*/ 3 w 477"/>
                    <a:gd name="T105" fmla="*/ 517 h 665"/>
                    <a:gd name="T106" fmla="*/ 2 w 477"/>
                    <a:gd name="T107" fmla="*/ 507 h 665"/>
                    <a:gd name="T108" fmla="*/ 1 w 477"/>
                    <a:gd name="T109" fmla="*/ 497 h 665"/>
                    <a:gd name="T110" fmla="*/ 0 w 477"/>
                    <a:gd name="T111" fmla="*/ 486 h 665"/>
                    <a:gd name="T112" fmla="*/ 0 w 477"/>
                    <a:gd name="T113" fmla="*/ 475 h 665"/>
                    <a:gd name="T114" fmla="*/ 0 w 477"/>
                    <a:gd name="T115" fmla="*/ 0 h 665"/>
                    <a:gd name="T116" fmla="*/ 477 w 477"/>
                    <a:gd name="T117" fmla="*/ 0 h 665"/>
                    <a:gd name="T118" fmla="*/ 477 w 477"/>
                    <a:gd name="T119" fmla="*/ 112 h 665"/>
                    <a:gd name="T120" fmla="*/ 128 w 477"/>
                    <a:gd name="T121" fmla="*/ 112 h 665"/>
                    <a:gd name="T122" fmla="*/ 128 w 477"/>
                    <a:gd name="T123" fmla="*/ 260 h 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77" h="665">
                      <a:moveTo>
                        <a:pt x="128" y="260"/>
                      </a:moveTo>
                      <a:lnTo>
                        <a:pt x="425" y="260"/>
                      </a:lnTo>
                      <a:lnTo>
                        <a:pt x="425" y="377"/>
                      </a:lnTo>
                      <a:lnTo>
                        <a:pt x="128" y="377"/>
                      </a:lnTo>
                      <a:lnTo>
                        <a:pt x="128" y="469"/>
                      </a:lnTo>
                      <a:lnTo>
                        <a:pt x="128" y="478"/>
                      </a:lnTo>
                      <a:lnTo>
                        <a:pt x="129" y="486"/>
                      </a:lnTo>
                      <a:lnTo>
                        <a:pt x="131" y="493"/>
                      </a:lnTo>
                      <a:lnTo>
                        <a:pt x="133" y="500"/>
                      </a:lnTo>
                      <a:lnTo>
                        <a:pt x="136" y="507"/>
                      </a:lnTo>
                      <a:lnTo>
                        <a:pt x="139" y="513"/>
                      </a:lnTo>
                      <a:lnTo>
                        <a:pt x="143" y="519"/>
                      </a:lnTo>
                      <a:lnTo>
                        <a:pt x="148" y="524"/>
                      </a:lnTo>
                      <a:lnTo>
                        <a:pt x="150" y="527"/>
                      </a:lnTo>
                      <a:lnTo>
                        <a:pt x="153" y="529"/>
                      </a:lnTo>
                      <a:lnTo>
                        <a:pt x="159" y="533"/>
                      </a:lnTo>
                      <a:lnTo>
                        <a:pt x="165" y="537"/>
                      </a:lnTo>
                      <a:lnTo>
                        <a:pt x="172" y="540"/>
                      </a:lnTo>
                      <a:lnTo>
                        <a:pt x="180" y="542"/>
                      </a:lnTo>
                      <a:lnTo>
                        <a:pt x="188" y="544"/>
                      </a:lnTo>
                      <a:lnTo>
                        <a:pt x="197" y="545"/>
                      </a:lnTo>
                      <a:lnTo>
                        <a:pt x="206" y="545"/>
                      </a:lnTo>
                      <a:lnTo>
                        <a:pt x="477" y="545"/>
                      </a:lnTo>
                      <a:lnTo>
                        <a:pt x="477" y="665"/>
                      </a:lnTo>
                      <a:lnTo>
                        <a:pt x="204" y="665"/>
                      </a:lnTo>
                      <a:lnTo>
                        <a:pt x="192" y="665"/>
                      </a:lnTo>
                      <a:lnTo>
                        <a:pt x="180" y="664"/>
                      </a:lnTo>
                      <a:lnTo>
                        <a:pt x="169" y="663"/>
                      </a:lnTo>
                      <a:lnTo>
                        <a:pt x="157" y="662"/>
                      </a:lnTo>
                      <a:lnTo>
                        <a:pt x="147" y="660"/>
                      </a:lnTo>
                      <a:lnTo>
                        <a:pt x="136" y="658"/>
                      </a:lnTo>
                      <a:lnTo>
                        <a:pt x="126" y="655"/>
                      </a:lnTo>
                      <a:lnTo>
                        <a:pt x="117" y="652"/>
                      </a:lnTo>
                      <a:lnTo>
                        <a:pt x="107" y="649"/>
                      </a:lnTo>
                      <a:lnTo>
                        <a:pt x="98" y="645"/>
                      </a:lnTo>
                      <a:lnTo>
                        <a:pt x="90" y="641"/>
                      </a:lnTo>
                      <a:lnTo>
                        <a:pt x="82" y="636"/>
                      </a:lnTo>
                      <a:lnTo>
                        <a:pt x="74" y="631"/>
                      </a:lnTo>
                      <a:lnTo>
                        <a:pt x="66" y="626"/>
                      </a:lnTo>
                      <a:lnTo>
                        <a:pt x="59" y="620"/>
                      </a:lnTo>
                      <a:lnTo>
                        <a:pt x="53" y="614"/>
                      </a:lnTo>
                      <a:lnTo>
                        <a:pt x="46" y="608"/>
                      </a:lnTo>
                      <a:lnTo>
                        <a:pt x="40" y="601"/>
                      </a:lnTo>
                      <a:lnTo>
                        <a:pt x="35" y="594"/>
                      </a:lnTo>
                      <a:lnTo>
                        <a:pt x="30" y="587"/>
                      </a:lnTo>
                      <a:lnTo>
                        <a:pt x="25" y="579"/>
                      </a:lnTo>
                      <a:lnTo>
                        <a:pt x="21" y="571"/>
                      </a:lnTo>
                      <a:lnTo>
                        <a:pt x="17" y="563"/>
                      </a:lnTo>
                      <a:lnTo>
                        <a:pt x="13" y="555"/>
                      </a:lnTo>
                      <a:lnTo>
                        <a:pt x="10" y="546"/>
                      </a:lnTo>
                      <a:lnTo>
                        <a:pt x="8" y="536"/>
                      </a:lnTo>
                      <a:lnTo>
                        <a:pt x="5" y="527"/>
                      </a:lnTo>
                      <a:lnTo>
                        <a:pt x="3" y="517"/>
                      </a:lnTo>
                      <a:lnTo>
                        <a:pt x="2" y="507"/>
                      </a:lnTo>
                      <a:lnTo>
                        <a:pt x="1" y="497"/>
                      </a:lnTo>
                      <a:lnTo>
                        <a:pt x="0" y="486"/>
                      </a:lnTo>
                      <a:lnTo>
                        <a:pt x="0" y="475"/>
                      </a:lnTo>
                      <a:lnTo>
                        <a:pt x="0" y="0"/>
                      </a:lnTo>
                      <a:lnTo>
                        <a:pt x="477" y="0"/>
                      </a:lnTo>
                      <a:lnTo>
                        <a:pt x="477" y="112"/>
                      </a:lnTo>
                      <a:lnTo>
                        <a:pt x="128" y="112"/>
                      </a:lnTo>
                      <a:lnTo>
                        <a:pt x="128" y="260"/>
                      </a:lnTo>
                      <a:close/>
                    </a:path>
                  </a:pathLst>
                </a:custGeom>
                <a:solidFill>
                  <a:srgbClr val="0A4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3121" name="Rectangle 65"/>
                <p:cNvSpPr>
                  <a:spLocks noChangeArrowheads="1"/>
                </p:cNvSpPr>
                <p:nvPr/>
              </p:nvSpPr>
              <p:spPr bwMode="auto">
                <a:xfrm>
                  <a:off x="1860" y="2118"/>
                  <a:ext cx="297" cy="8"/>
                </a:xfrm>
                <a:prstGeom prst="rect">
                  <a:avLst/>
                </a:prstGeom>
                <a:solidFill>
                  <a:srgbClr val="0A449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73122" name="Rectangle 66"/>
                <p:cNvSpPr>
                  <a:spLocks noChangeArrowheads="1"/>
                </p:cNvSpPr>
                <p:nvPr/>
              </p:nvSpPr>
              <p:spPr bwMode="auto">
                <a:xfrm>
                  <a:off x="2153" y="2122"/>
                  <a:ext cx="8" cy="117"/>
                </a:xfrm>
                <a:prstGeom prst="rect">
                  <a:avLst/>
                </a:prstGeom>
                <a:solidFill>
                  <a:srgbClr val="0A449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73123" name="Freeform 67"/>
                <p:cNvSpPr>
                  <a:spLocks/>
                </p:cNvSpPr>
                <p:nvPr/>
              </p:nvSpPr>
              <p:spPr bwMode="auto">
                <a:xfrm>
                  <a:off x="2153" y="2118"/>
                  <a:ext cx="8" cy="8"/>
                </a:xfrm>
                <a:custGeom>
                  <a:avLst/>
                  <a:gdLst>
                    <a:gd name="T0" fmla="*/ 4 w 8"/>
                    <a:gd name="T1" fmla="*/ 0 h 8"/>
                    <a:gd name="T2" fmla="*/ 8 w 8"/>
                    <a:gd name="T3" fmla="*/ 0 h 8"/>
                    <a:gd name="T4" fmla="*/ 8 w 8"/>
                    <a:gd name="T5" fmla="*/ 4 h 8"/>
                    <a:gd name="T6" fmla="*/ 0 w 8"/>
                    <a:gd name="T7" fmla="*/ 4 h 8"/>
                    <a:gd name="T8" fmla="*/ 4 w 8"/>
                    <a:gd name="T9" fmla="*/ 8 h 8"/>
                    <a:gd name="T10" fmla="*/ 4 w 8"/>
                    <a:gd name="T11" fmla="*/ 0 h 8"/>
                  </a:gdLst>
                  <a:ahLst/>
                  <a:cxnLst>
                    <a:cxn ang="0">
                      <a:pos x="T0" y="T1"/>
                    </a:cxn>
                    <a:cxn ang="0">
                      <a:pos x="T2" y="T3"/>
                    </a:cxn>
                    <a:cxn ang="0">
                      <a:pos x="T4" y="T5"/>
                    </a:cxn>
                    <a:cxn ang="0">
                      <a:pos x="T6" y="T7"/>
                    </a:cxn>
                    <a:cxn ang="0">
                      <a:pos x="T8" y="T9"/>
                    </a:cxn>
                    <a:cxn ang="0">
                      <a:pos x="T10" y="T11"/>
                    </a:cxn>
                  </a:cxnLst>
                  <a:rect l="0" t="0" r="r" b="b"/>
                  <a:pathLst>
                    <a:path w="8" h="8">
                      <a:moveTo>
                        <a:pt x="4" y="0"/>
                      </a:moveTo>
                      <a:lnTo>
                        <a:pt x="8" y="0"/>
                      </a:lnTo>
                      <a:lnTo>
                        <a:pt x="8" y="4"/>
                      </a:lnTo>
                      <a:lnTo>
                        <a:pt x="0" y="4"/>
                      </a:lnTo>
                      <a:lnTo>
                        <a:pt x="4" y="8"/>
                      </a:lnTo>
                      <a:lnTo>
                        <a:pt x="4" y="0"/>
                      </a:lnTo>
                      <a:close/>
                    </a:path>
                  </a:pathLst>
                </a:custGeom>
                <a:solidFill>
                  <a:srgbClr val="0A4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3124" name="Rectangle 68"/>
                <p:cNvSpPr>
                  <a:spLocks noChangeArrowheads="1"/>
                </p:cNvSpPr>
                <p:nvPr/>
              </p:nvSpPr>
              <p:spPr bwMode="auto">
                <a:xfrm>
                  <a:off x="1860" y="2235"/>
                  <a:ext cx="297" cy="8"/>
                </a:xfrm>
                <a:prstGeom prst="rect">
                  <a:avLst/>
                </a:prstGeom>
                <a:solidFill>
                  <a:srgbClr val="0A449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73125" name="Freeform 69"/>
                <p:cNvSpPr>
                  <a:spLocks/>
                </p:cNvSpPr>
                <p:nvPr/>
              </p:nvSpPr>
              <p:spPr bwMode="auto">
                <a:xfrm>
                  <a:off x="2153" y="2235"/>
                  <a:ext cx="8" cy="8"/>
                </a:xfrm>
                <a:custGeom>
                  <a:avLst/>
                  <a:gdLst>
                    <a:gd name="T0" fmla="*/ 8 w 8"/>
                    <a:gd name="T1" fmla="*/ 4 h 8"/>
                    <a:gd name="T2" fmla="*/ 8 w 8"/>
                    <a:gd name="T3" fmla="*/ 8 h 8"/>
                    <a:gd name="T4" fmla="*/ 4 w 8"/>
                    <a:gd name="T5" fmla="*/ 8 h 8"/>
                    <a:gd name="T6" fmla="*/ 4 w 8"/>
                    <a:gd name="T7" fmla="*/ 0 h 8"/>
                    <a:gd name="T8" fmla="*/ 0 w 8"/>
                    <a:gd name="T9" fmla="*/ 4 h 8"/>
                    <a:gd name="T10" fmla="*/ 8 w 8"/>
                    <a:gd name="T11" fmla="*/ 4 h 8"/>
                  </a:gdLst>
                  <a:ahLst/>
                  <a:cxnLst>
                    <a:cxn ang="0">
                      <a:pos x="T0" y="T1"/>
                    </a:cxn>
                    <a:cxn ang="0">
                      <a:pos x="T2" y="T3"/>
                    </a:cxn>
                    <a:cxn ang="0">
                      <a:pos x="T4" y="T5"/>
                    </a:cxn>
                    <a:cxn ang="0">
                      <a:pos x="T6" y="T7"/>
                    </a:cxn>
                    <a:cxn ang="0">
                      <a:pos x="T8" y="T9"/>
                    </a:cxn>
                    <a:cxn ang="0">
                      <a:pos x="T10" y="T11"/>
                    </a:cxn>
                  </a:cxnLst>
                  <a:rect l="0" t="0" r="r" b="b"/>
                  <a:pathLst>
                    <a:path w="8" h="8">
                      <a:moveTo>
                        <a:pt x="8" y="4"/>
                      </a:moveTo>
                      <a:lnTo>
                        <a:pt x="8" y="8"/>
                      </a:lnTo>
                      <a:lnTo>
                        <a:pt x="4" y="8"/>
                      </a:lnTo>
                      <a:lnTo>
                        <a:pt x="4" y="0"/>
                      </a:lnTo>
                      <a:lnTo>
                        <a:pt x="0" y="4"/>
                      </a:lnTo>
                      <a:lnTo>
                        <a:pt x="8" y="4"/>
                      </a:lnTo>
                      <a:close/>
                    </a:path>
                  </a:pathLst>
                </a:custGeom>
                <a:solidFill>
                  <a:srgbClr val="0A4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3126" name="Rectangle 70"/>
                <p:cNvSpPr>
                  <a:spLocks noChangeArrowheads="1"/>
                </p:cNvSpPr>
                <p:nvPr/>
              </p:nvSpPr>
              <p:spPr bwMode="auto">
                <a:xfrm>
                  <a:off x="1856" y="2239"/>
                  <a:ext cx="8" cy="92"/>
                </a:xfrm>
                <a:prstGeom prst="rect">
                  <a:avLst/>
                </a:prstGeom>
                <a:solidFill>
                  <a:srgbClr val="0A449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73127" name="Freeform 71"/>
                <p:cNvSpPr>
                  <a:spLocks/>
                </p:cNvSpPr>
                <p:nvPr/>
              </p:nvSpPr>
              <p:spPr bwMode="auto">
                <a:xfrm>
                  <a:off x="1856" y="2235"/>
                  <a:ext cx="8" cy="8"/>
                </a:xfrm>
                <a:custGeom>
                  <a:avLst/>
                  <a:gdLst>
                    <a:gd name="T0" fmla="*/ 4 w 8"/>
                    <a:gd name="T1" fmla="*/ 0 h 8"/>
                    <a:gd name="T2" fmla="*/ 0 w 8"/>
                    <a:gd name="T3" fmla="*/ 0 h 8"/>
                    <a:gd name="T4" fmla="*/ 0 w 8"/>
                    <a:gd name="T5" fmla="*/ 4 h 8"/>
                    <a:gd name="T6" fmla="*/ 8 w 8"/>
                    <a:gd name="T7" fmla="*/ 4 h 8"/>
                    <a:gd name="T8" fmla="*/ 4 w 8"/>
                    <a:gd name="T9" fmla="*/ 8 h 8"/>
                    <a:gd name="T10" fmla="*/ 4 w 8"/>
                    <a:gd name="T11" fmla="*/ 0 h 8"/>
                  </a:gdLst>
                  <a:ahLst/>
                  <a:cxnLst>
                    <a:cxn ang="0">
                      <a:pos x="T0" y="T1"/>
                    </a:cxn>
                    <a:cxn ang="0">
                      <a:pos x="T2" y="T3"/>
                    </a:cxn>
                    <a:cxn ang="0">
                      <a:pos x="T4" y="T5"/>
                    </a:cxn>
                    <a:cxn ang="0">
                      <a:pos x="T6" y="T7"/>
                    </a:cxn>
                    <a:cxn ang="0">
                      <a:pos x="T8" y="T9"/>
                    </a:cxn>
                    <a:cxn ang="0">
                      <a:pos x="T10" y="T11"/>
                    </a:cxn>
                  </a:cxnLst>
                  <a:rect l="0" t="0" r="r" b="b"/>
                  <a:pathLst>
                    <a:path w="8" h="8">
                      <a:moveTo>
                        <a:pt x="4" y="0"/>
                      </a:moveTo>
                      <a:lnTo>
                        <a:pt x="0" y="0"/>
                      </a:lnTo>
                      <a:lnTo>
                        <a:pt x="0" y="4"/>
                      </a:lnTo>
                      <a:lnTo>
                        <a:pt x="8" y="4"/>
                      </a:lnTo>
                      <a:lnTo>
                        <a:pt x="4" y="8"/>
                      </a:lnTo>
                      <a:lnTo>
                        <a:pt x="4" y="0"/>
                      </a:lnTo>
                      <a:close/>
                    </a:path>
                  </a:pathLst>
                </a:custGeom>
                <a:solidFill>
                  <a:srgbClr val="0A4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3128" name="Freeform 72"/>
                <p:cNvSpPr>
                  <a:spLocks/>
                </p:cNvSpPr>
                <p:nvPr/>
              </p:nvSpPr>
              <p:spPr bwMode="auto">
                <a:xfrm>
                  <a:off x="1856" y="2331"/>
                  <a:ext cx="82" cy="80"/>
                </a:xfrm>
                <a:custGeom>
                  <a:avLst/>
                  <a:gdLst>
                    <a:gd name="T0" fmla="*/ 8 w 82"/>
                    <a:gd name="T1" fmla="*/ 0 h 80"/>
                    <a:gd name="T2" fmla="*/ 8 w 82"/>
                    <a:gd name="T3" fmla="*/ 8 h 80"/>
                    <a:gd name="T4" fmla="*/ 9 w 82"/>
                    <a:gd name="T5" fmla="*/ 16 h 80"/>
                    <a:gd name="T6" fmla="*/ 11 w 82"/>
                    <a:gd name="T7" fmla="*/ 23 h 80"/>
                    <a:gd name="T8" fmla="*/ 13 w 82"/>
                    <a:gd name="T9" fmla="*/ 30 h 80"/>
                    <a:gd name="T10" fmla="*/ 15 w 82"/>
                    <a:gd name="T11" fmla="*/ 36 h 80"/>
                    <a:gd name="T12" fmla="*/ 18 w 82"/>
                    <a:gd name="T13" fmla="*/ 42 h 80"/>
                    <a:gd name="T14" fmla="*/ 22 w 82"/>
                    <a:gd name="T15" fmla="*/ 48 h 80"/>
                    <a:gd name="T16" fmla="*/ 26 w 82"/>
                    <a:gd name="T17" fmla="*/ 53 h 80"/>
                    <a:gd name="T18" fmla="*/ 29 w 82"/>
                    <a:gd name="T19" fmla="*/ 55 h 80"/>
                    <a:gd name="T20" fmla="*/ 31 w 82"/>
                    <a:gd name="T21" fmla="*/ 57 h 80"/>
                    <a:gd name="T22" fmla="*/ 37 w 82"/>
                    <a:gd name="T23" fmla="*/ 61 h 80"/>
                    <a:gd name="T24" fmla="*/ 43 w 82"/>
                    <a:gd name="T25" fmla="*/ 64 h 80"/>
                    <a:gd name="T26" fmla="*/ 49 w 82"/>
                    <a:gd name="T27" fmla="*/ 67 h 80"/>
                    <a:gd name="T28" fmla="*/ 57 w 82"/>
                    <a:gd name="T29" fmla="*/ 69 h 80"/>
                    <a:gd name="T30" fmla="*/ 64 w 82"/>
                    <a:gd name="T31" fmla="*/ 71 h 80"/>
                    <a:gd name="T32" fmla="*/ 73 w 82"/>
                    <a:gd name="T33" fmla="*/ 72 h 80"/>
                    <a:gd name="T34" fmla="*/ 82 w 82"/>
                    <a:gd name="T35" fmla="*/ 72 h 80"/>
                    <a:gd name="T36" fmla="*/ 82 w 82"/>
                    <a:gd name="T37" fmla="*/ 80 h 80"/>
                    <a:gd name="T38" fmla="*/ 72 w 82"/>
                    <a:gd name="T39" fmla="*/ 80 h 80"/>
                    <a:gd name="T40" fmla="*/ 63 w 82"/>
                    <a:gd name="T41" fmla="*/ 79 h 80"/>
                    <a:gd name="T42" fmla="*/ 55 w 82"/>
                    <a:gd name="T43" fmla="*/ 77 h 80"/>
                    <a:gd name="T44" fmla="*/ 47 w 82"/>
                    <a:gd name="T45" fmla="*/ 74 h 80"/>
                    <a:gd name="T46" fmla="*/ 39 w 82"/>
                    <a:gd name="T47" fmla="*/ 71 h 80"/>
                    <a:gd name="T48" fmla="*/ 32 w 82"/>
                    <a:gd name="T49" fmla="*/ 68 h 80"/>
                    <a:gd name="T50" fmla="*/ 26 w 82"/>
                    <a:gd name="T51" fmla="*/ 63 h 80"/>
                    <a:gd name="T52" fmla="*/ 23 w 82"/>
                    <a:gd name="T53" fmla="*/ 61 h 80"/>
                    <a:gd name="T54" fmla="*/ 21 w 82"/>
                    <a:gd name="T55" fmla="*/ 58 h 80"/>
                    <a:gd name="T56" fmla="*/ 16 w 82"/>
                    <a:gd name="T57" fmla="*/ 53 h 80"/>
                    <a:gd name="T58" fmla="*/ 12 w 82"/>
                    <a:gd name="T59" fmla="*/ 47 h 80"/>
                    <a:gd name="T60" fmla="*/ 8 w 82"/>
                    <a:gd name="T61" fmla="*/ 40 h 80"/>
                    <a:gd name="T62" fmla="*/ 5 w 82"/>
                    <a:gd name="T63" fmla="*/ 33 h 80"/>
                    <a:gd name="T64" fmla="*/ 3 w 82"/>
                    <a:gd name="T65" fmla="*/ 25 h 80"/>
                    <a:gd name="T66" fmla="*/ 1 w 82"/>
                    <a:gd name="T67" fmla="*/ 17 h 80"/>
                    <a:gd name="T68" fmla="*/ 0 w 82"/>
                    <a:gd name="T69" fmla="*/ 9 h 80"/>
                    <a:gd name="T70" fmla="*/ 0 w 82"/>
                    <a:gd name="T71" fmla="*/ 0 h 80"/>
                    <a:gd name="T72" fmla="*/ 8 w 82"/>
                    <a:gd name="T7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2" h="80">
                      <a:moveTo>
                        <a:pt x="8" y="0"/>
                      </a:moveTo>
                      <a:lnTo>
                        <a:pt x="8" y="8"/>
                      </a:lnTo>
                      <a:lnTo>
                        <a:pt x="9" y="16"/>
                      </a:lnTo>
                      <a:lnTo>
                        <a:pt x="11" y="23"/>
                      </a:lnTo>
                      <a:lnTo>
                        <a:pt x="13" y="30"/>
                      </a:lnTo>
                      <a:lnTo>
                        <a:pt x="15" y="36"/>
                      </a:lnTo>
                      <a:lnTo>
                        <a:pt x="18" y="42"/>
                      </a:lnTo>
                      <a:lnTo>
                        <a:pt x="22" y="48"/>
                      </a:lnTo>
                      <a:lnTo>
                        <a:pt x="26" y="53"/>
                      </a:lnTo>
                      <a:lnTo>
                        <a:pt x="29" y="55"/>
                      </a:lnTo>
                      <a:lnTo>
                        <a:pt x="31" y="57"/>
                      </a:lnTo>
                      <a:lnTo>
                        <a:pt x="37" y="61"/>
                      </a:lnTo>
                      <a:lnTo>
                        <a:pt x="43" y="64"/>
                      </a:lnTo>
                      <a:lnTo>
                        <a:pt x="49" y="67"/>
                      </a:lnTo>
                      <a:lnTo>
                        <a:pt x="57" y="69"/>
                      </a:lnTo>
                      <a:lnTo>
                        <a:pt x="64" y="71"/>
                      </a:lnTo>
                      <a:lnTo>
                        <a:pt x="73" y="72"/>
                      </a:lnTo>
                      <a:lnTo>
                        <a:pt x="82" y="72"/>
                      </a:lnTo>
                      <a:lnTo>
                        <a:pt x="82" y="80"/>
                      </a:lnTo>
                      <a:lnTo>
                        <a:pt x="72" y="80"/>
                      </a:lnTo>
                      <a:lnTo>
                        <a:pt x="63" y="79"/>
                      </a:lnTo>
                      <a:lnTo>
                        <a:pt x="55" y="77"/>
                      </a:lnTo>
                      <a:lnTo>
                        <a:pt x="47" y="74"/>
                      </a:lnTo>
                      <a:lnTo>
                        <a:pt x="39" y="71"/>
                      </a:lnTo>
                      <a:lnTo>
                        <a:pt x="32" y="68"/>
                      </a:lnTo>
                      <a:lnTo>
                        <a:pt x="26" y="63"/>
                      </a:lnTo>
                      <a:lnTo>
                        <a:pt x="23" y="61"/>
                      </a:lnTo>
                      <a:lnTo>
                        <a:pt x="21" y="58"/>
                      </a:lnTo>
                      <a:lnTo>
                        <a:pt x="16" y="53"/>
                      </a:lnTo>
                      <a:lnTo>
                        <a:pt x="12" y="47"/>
                      </a:lnTo>
                      <a:lnTo>
                        <a:pt x="8" y="40"/>
                      </a:lnTo>
                      <a:lnTo>
                        <a:pt x="5" y="33"/>
                      </a:lnTo>
                      <a:lnTo>
                        <a:pt x="3" y="25"/>
                      </a:lnTo>
                      <a:lnTo>
                        <a:pt x="1" y="17"/>
                      </a:lnTo>
                      <a:lnTo>
                        <a:pt x="0" y="9"/>
                      </a:lnTo>
                      <a:lnTo>
                        <a:pt x="0" y="0"/>
                      </a:lnTo>
                      <a:lnTo>
                        <a:pt x="8" y="0"/>
                      </a:lnTo>
                      <a:close/>
                    </a:path>
                  </a:pathLst>
                </a:custGeom>
                <a:solidFill>
                  <a:srgbClr val="0A4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3129" name="Freeform 73"/>
                <p:cNvSpPr>
                  <a:spLocks/>
                </p:cNvSpPr>
                <p:nvPr/>
              </p:nvSpPr>
              <p:spPr bwMode="auto">
                <a:xfrm>
                  <a:off x="1856" y="2331"/>
                  <a:ext cx="8" cy="0"/>
                </a:xfrm>
                <a:custGeom>
                  <a:avLst/>
                  <a:gdLst>
                    <a:gd name="T0" fmla="*/ 0 w 8"/>
                    <a:gd name="T1" fmla="*/ 8 w 8"/>
                    <a:gd name="T2" fmla="*/ 0 w 8"/>
                  </a:gdLst>
                  <a:ahLst/>
                  <a:cxnLst>
                    <a:cxn ang="0">
                      <a:pos x="T0" y="0"/>
                    </a:cxn>
                    <a:cxn ang="0">
                      <a:pos x="T1" y="0"/>
                    </a:cxn>
                    <a:cxn ang="0">
                      <a:pos x="T2" y="0"/>
                    </a:cxn>
                  </a:cxnLst>
                  <a:rect l="0" t="0" r="r" b="b"/>
                  <a:pathLst>
                    <a:path w="8">
                      <a:moveTo>
                        <a:pt x="0" y="0"/>
                      </a:moveTo>
                      <a:lnTo>
                        <a:pt x="8" y="0"/>
                      </a:lnTo>
                      <a:lnTo>
                        <a:pt x="0" y="0"/>
                      </a:lnTo>
                      <a:close/>
                    </a:path>
                  </a:pathLst>
                </a:custGeom>
                <a:solidFill>
                  <a:srgbClr val="0A4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3130" name="Rectangle 74"/>
                <p:cNvSpPr>
                  <a:spLocks noChangeArrowheads="1"/>
                </p:cNvSpPr>
                <p:nvPr/>
              </p:nvSpPr>
              <p:spPr bwMode="auto">
                <a:xfrm>
                  <a:off x="1938" y="2403"/>
                  <a:ext cx="271" cy="8"/>
                </a:xfrm>
                <a:prstGeom prst="rect">
                  <a:avLst/>
                </a:prstGeom>
                <a:solidFill>
                  <a:srgbClr val="0A449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73131" name="Freeform 75"/>
                <p:cNvSpPr>
                  <a:spLocks/>
                </p:cNvSpPr>
                <p:nvPr/>
              </p:nvSpPr>
              <p:spPr bwMode="auto">
                <a:xfrm>
                  <a:off x="1938" y="2403"/>
                  <a:ext cx="0" cy="8"/>
                </a:xfrm>
                <a:custGeom>
                  <a:avLst/>
                  <a:gdLst>
                    <a:gd name="T0" fmla="*/ 8 h 8"/>
                    <a:gd name="T1" fmla="*/ 0 h 8"/>
                    <a:gd name="T2" fmla="*/ 8 h 8"/>
                  </a:gdLst>
                  <a:ahLst/>
                  <a:cxnLst>
                    <a:cxn ang="0">
                      <a:pos x="0" y="T0"/>
                    </a:cxn>
                    <a:cxn ang="0">
                      <a:pos x="0" y="T1"/>
                    </a:cxn>
                    <a:cxn ang="0">
                      <a:pos x="0" y="T2"/>
                    </a:cxn>
                  </a:cxnLst>
                  <a:rect l="0" t="0" r="r" b="b"/>
                  <a:pathLst>
                    <a:path h="8">
                      <a:moveTo>
                        <a:pt x="0" y="8"/>
                      </a:moveTo>
                      <a:lnTo>
                        <a:pt x="0" y="0"/>
                      </a:lnTo>
                      <a:lnTo>
                        <a:pt x="0" y="8"/>
                      </a:lnTo>
                      <a:close/>
                    </a:path>
                  </a:pathLst>
                </a:custGeom>
                <a:solidFill>
                  <a:srgbClr val="0A4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3132" name="Rectangle 76"/>
                <p:cNvSpPr>
                  <a:spLocks noChangeArrowheads="1"/>
                </p:cNvSpPr>
                <p:nvPr/>
              </p:nvSpPr>
              <p:spPr bwMode="auto">
                <a:xfrm>
                  <a:off x="2205" y="2407"/>
                  <a:ext cx="8" cy="120"/>
                </a:xfrm>
                <a:prstGeom prst="rect">
                  <a:avLst/>
                </a:prstGeom>
                <a:solidFill>
                  <a:srgbClr val="0A449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73133" name="Freeform 77"/>
                <p:cNvSpPr>
                  <a:spLocks/>
                </p:cNvSpPr>
                <p:nvPr/>
              </p:nvSpPr>
              <p:spPr bwMode="auto">
                <a:xfrm>
                  <a:off x="2205" y="2403"/>
                  <a:ext cx="8" cy="8"/>
                </a:xfrm>
                <a:custGeom>
                  <a:avLst/>
                  <a:gdLst>
                    <a:gd name="T0" fmla="*/ 4 w 8"/>
                    <a:gd name="T1" fmla="*/ 0 h 8"/>
                    <a:gd name="T2" fmla="*/ 8 w 8"/>
                    <a:gd name="T3" fmla="*/ 0 h 8"/>
                    <a:gd name="T4" fmla="*/ 8 w 8"/>
                    <a:gd name="T5" fmla="*/ 4 h 8"/>
                    <a:gd name="T6" fmla="*/ 0 w 8"/>
                    <a:gd name="T7" fmla="*/ 4 h 8"/>
                    <a:gd name="T8" fmla="*/ 4 w 8"/>
                    <a:gd name="T9" fmla="*/ 8 h 8"/>
                    <a:gd name="T10" fmla="*/ 4 w 8"/>
                    <a:gd name="T11" fmla="*/ 0 h 8"/>
                  </a:gdLst>
                  <a:ahLst/>
                  <a:cxnLst>
                    <a:cxn ang="0">
                      <a:pos x="T0" y="T1"/>
                    </a:cxn>
                    <a:cxn ang="0">
                      <a:pos x="T2" y="T3"/>
                    </a:cxn>
                    <a:cxn ang="0">
                      <a:pos x="T4" y="T5"/>
                    </a:cxn>
                    <a:cxn ang="0">
                      <a:pos x="T6" y="T7"/>
                    </a:cxn>
                    <a:cxn ang="0">
                      <a:pos x="T8" y="T9"/>
                    </a:cxn>
                    <a:cxn ang="0">
                      <a:pos x="T10" y="T11"/>
                    </a:cxn>
                  </a:cxnLst>
                  <a:rect l="0" t="0" r="r" b="b"/>
                  <a:pathLst>
                    <a:path w="8" h="8">
                      <a:moveTo>
                        <a:pt x="4" y="0"/>
                      </a:moveTo>
                      <a:lnTo>
                        <a:pt x="8" y="0"/>
                      </a:lnTo>
                      <a:lnTo>
                        <a:pt x="8" y="4"/>
                      </a:lnTo>
                      <a:lnTo>
                        <a:pt x="0" y="4"/>
                      </a:lnTo>
                      <a:lnTo>
                        <a:pt x="4" y="8"/>
                      </a:lnTo>
                      <a:lnTo>
                        <a:pt x="4" y="0"/>
                      </a:lnTo>
                      <a:close/>
                    </a:path>
                  </a:pathLst>
                </a:custGeom>
                <a:solidFill>
                  <a:srgbClr val="0A4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3134" name="Rectangle 78"/>
                <p:cNvSpPr>
                  <a:spLocks noChangeArrowheads="1"/>
                </p:cNvSpPr>
                <p:nvPr/>
              </p:nvSpPr>
              <p:spPr bwMode="auto">
                <a:xfrm>
                  <a:off x="1936" y="2523"/>
                  <a:ext cx="273" cy="8"/>
                </a:xfrm>
                <a:prstGeom prst="rect">
                  <a:avLst/>
                </a:prstGeom>
                <a:solidFill>
                  <a:srgbClr val="0A449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73135" name="Freeform 79"/>
                <p:cNvSpPr>
                  <a:spLocks/>
                </p:cNvSpPr>
                <p:nvPr/>
              </p:nvSpPr>
              <p:spPr bwMode="auto">
                <a:xfrm>
                  <a:off x="2205" y="2523"/>
                  <a:ext cx="8" cy="8"/>
                </a:xfrm>
                <a:custGeom>
                  <a:avLst/>
                  <a:gdLst>
                    <a:gd name="T0" fmla="*/ 8 w 8"/>
                    <a:gd name="T1" fmla="*/ 4 h 8"/>
                    <a:gd name="T2" fmla="*/ 8 w 8"/>
                    <a:gd name="T3" fmla="*/ 8 h 8"/>
                    <a:gd name="T4" fmla="*/ 4 w 8"/>
                    <a:gd name="T5" fmla="*/ 8 h 8"/>
                    <a:gd name="T6" fmla="*/ 4 w 8"/>
                    <a:gd name="T7" fmla="*/ 0 h 8"/>
                    <a:gd name="T8" fmla="*/ 0 w 8"/>
                    <a:gd name="T9" fmla="*/ 4 h 8"/>
                    <a:gd name="T10" fmla="*/ 8 w 8"/>
                    <a:gd name="T11" fmla="*/ 4 h 8"/>
                  </a:gdLst>
                  <a:ahLst/>
                  <a:cxnLst>
                    <a:cxn ang="0">
                      <a:pos x="T0" y="T1"/>
                    </a:cxn>
                    <a:cxn ang="0">
                      <a:pos x="T2" y="T3"/>
                    </a:cxn>
                    <a:cxn ang="0">
                      <a:pos x="T4" y="T5"/>
                    </a:cxn>
                    <a:cxn ang="0">
                      <a:pos x="T6" y="T7"/>
                    </a:cxn>
                    <a:cxn ang="0">
                      <a:pos x="T8" y="T9"/>
                    </a:cxn>
                    <a:cxn ang="0">
                      <a:pos x="T10" y="T11"/>
                    </a:cxn>
                  </a:cxnLst>
                  <a:rect l="0" t="0" r="r" b="b"/>
                  <a:pathLst>
                    <a:path w="8" h="8">
                      <a:moveTo>
                        <a:pt x="8" y="4"/>
                      </a:moveTo>
                      <a:lnTo>
                        <a:pt x="8" y="8"/>
                      </a:lnTo>
                      <a:lnTo>
                        <a:pt x="4" y="8"/>
                      </a:lnTo>
                      <a:lnTo>
                        <a:pt x="4" y="0"/>
                      </a:lnTo>
                      <a:lnTo>
                        <a:pt x="0" y="4"/>
                      </a:lnTo>
                      <a:lnTo>
                        <a:pt x="8" y="4"/>
                      </a:lnTo>
                      <a:close/>
                    </a:path>
                  </a:pathLst>
                </a:custGeom>
                <a:solidFill>
                  <a:srgbClr val="0A4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3136" name="Freeform 80"/>
                <p:cNvSpPr>
                  <a:spLocks/>
                </p:cNvSpPr>
                <p:nvPr/>
              </p:nvSpPr>
              <p:spPr bwMode="auto">
                <a:xfrm>
                  <a:off x="1728" y="2337"/>
                  <a:ext cx="208" cy="194"/>
                </a:xfrm>
                <a:custGeom>
                  <a:avLst/>
                  <a:gdLst>
                    <a:gd name="T0" fmla="*/ 196 w 208"/>
                    <a:gd name="T1" fmla="*/ 194 h 194"/>
                    <a:gd name="T2" fmla="*/ 172 w 208"/>
                    <a:gd name="T3" fmla="*/ 192 h 194"/>
                    <a:gd name="T4" fmla="*/ 150 w 208"/>
                    <a:gd name="T5" fmla="*/ 189 h 194"/>
                    <a:gd name="T6" fmla="*/ 129 w 208"/>
                    <a:gd name="T7" fmla="*/ 184 h 194"/>
                    <a:gd name="T8" fmla="*/ 110 w 208"/>
                    <a:gd name="T9" fmla="*/ 177 h 194"/>
                    <a:gd name="T10" fmla="*/ 92 w 208"/>
                    <a:gd name="T11" fmla="*/ 169 h 194"/>
                    <a:gd name="T12" fmla="*/ 75 w 208"/>
                    <a:gd name="T13" fmla="*/ 159 h 194"/>
                    <a:gd name="T14" fmla="*/ 61 w 208"/>
                    <a:gd name="T15" fmla="*/ 148 h 194"/>
                    <a:gd name="T16" fmla="*/ 47 w 208"/>
                    <a:gd name="T17" fmla="*/ 136 h 194"/>
                    <a:gd name="T18" fmla="*/ 36 w 208"/>
                    <a:gd name="T19" fmla="*/ 122 h 194"/>
                    <a:gd name="T20" fmla="*/ 26 w 208"/>
                    <a:gd name="T21" fmla="*/ 106 h 194"/>
                    <a:gd name="T22" fmla="*/ 17 w 208"/>
                    <a:gd name="T23" fmla="*/ 90 h 194"/>
                    <a:gd name="T24" fmla="*/ 11 w 208"/>
                    <a:gd name="T25" fmla="*/ 72 h 194"/>
                    <a:gd name="T26" fmla="*/ 5 w 208"/>
                    <a:gd name="T27" fmla="*/ 53 h 194"/>
                    <a:gd name="T28" fmla="*/ 2 w 208"/>
                    <a:gd name="T29" fmla="*/ 33 h 194"/>
                    <a:gd name="T30" fmla="*/ 0 w 208"/>
                    <a:gd name="T31" fmla="*/ 11 h 194"/>
                    <a:gd name="T32" fmla="*/ 8 w 208"/>
                    <a:gd name="T33" fmla="*/ 0 h 194"/>
                    <a:gd name="T34" fmla="*/ 9 w 208"/>
                    <a:gd name="T35" fmla="*/ 21 h 194"/>
                    <a:gd name="T36" fmla="*/ 11 w 208"/>
                    <a:gd name="T37" fmla="*/ 41 h 194"/>
                    <a:gd name="T38" fmla="*/ 15 w 208"/>
                    <a:gd name="T39" fmla="*/ 60 h 194"/>
                    <a:gd name="T40" fmla="*/ 21 w 208"/>
                    <a:gd name="T41" fmla="*/ 78 h 194"/>
                    <a:gd name="T42" fmla="*/ 28 w 208"/>
                    <a:gd name="T43" fmla="*/ 95 h 194"/>
                    <a:gd name="T44" fmla="*/ 37 w 208"/>
                    <a:gd name="T45" fmla="*/ 110 h 194"/>
                    <a:gd name="T46" fmla="*/ 47 w 208"/>
                    <a:gd name="T47" fmla="*/ 124 h 194"/>
                    <a:gd name="T48" fmla="*/ 59 w 208"/>
                    <a:gd name="T49" fmla="*/ 137 h 194"/>
                    <a:gd name="T50" fmla="*/ 73 w 208"/>
                    <a:gd name="T51" fmla="*/ 148 h 194"/>
                    <a:gd name="T52" fmla="*/ 88 w 208"/>
                    <a:gd name="T53" fmla="*/ 158 h 194"/>
                    <a:gd name="T54" fmla="*/ 104 w 208"/>
                    <a:gd name="T55" fmla="*/ 166 h 194"/>
                    <a:gd name="T56" fmla="*/ 122 w 208"/>
                    <a:gd name="T57" fmla="*/ 173 h 194"/>
                    <a:gd name="T58" fmla="*/ 141 w 208"/>
                    <a:gd name="T59" fmla="*/ 179 h 194"/>
                    <a:gd name="T60" fmla="*/ 162 w 208"/>
                    <a:gd name="T61" fmla="*/ 183 h 194"/>
                    <a:gd name="T62" fmla="*/ 184 w 208"/>
                    <a:gd name="T63" fmla="*/ 185 h 194"/>
                    <a:gd name="T64" fmla="*/ 208 w 208"/>
                    <a:gd name="T65" fmla="*/ 186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8" h="194">
                      <a:moveTo>
                        <a:pt x="208" y="194"/>
                      </a:moveTo>
                      <a:lnTo>
                        <a:pt x="196" y="194"/>
                      </a:lnTo>
                      <a:lnTo>
                        <a:pt x="184" y="193"/>
                      </a:lnTo>
                      <a:lnTo>
                        <a:pt x="172" y="192"/>
                      </a:lnTo>
                      <a:lnTo>
                        <a:pt x="161" y="191"/>
                      </a:lnTo>
                      <a:lnTo>
                        <a:pt x="150" y="189"/>
                      </a:lnTo>
                      <a:lnTo>
                        <a:pt x="139" y="187"/>
                      </a:lnTo>
                      <a:lnTo>
                        <a:pt x="129" y="184"/>
                      </a:lnTo>
                      <a:lnTo>
                        <a:pt x="119" y="181"/>
                      </a:lnTo>
                      <a:lnTo>
                        <a:pt x="110" y="177"/>
                      </a:lnTo>
                      <a:lnTo>
                        <a:pt x="101" y="174"/>
                      </a:lnTo>
                      <a:lnTo>
                        <a:pt x="92" y="169"/>
                      </a:lnTo>
                      <a:lnTo>
                        <a:pt x="83" y="165"/>
                      </a:lnTo>
                      <a:lnTo>
                        <a:pt x="75" y="159"/>
                      </a:lnTo>
                      <a:lnTo>
                        <a:pt x="68" y="154"/>
                      </a:lnTo>
                      <a:lnTo>
                        <a:pt x="61" y="148"/>
                      </a:lnTo>
                      <a:lnTo>
                        <a:pt x="54" y="142"/>
                      </a:lnTo>
                      <a:lnTo>
                        <a:pt x="47" y="136"/>
                      </a:lnTo>
                      <a:lnTo>
                        <a:pt x="41" y="129"/>
                      </a:lnTo>
                      <a:lnTo>
                        <a:pt x="36" y="122"/>
                      </a:lnTo>
                      <a:lnTo>
                        <a:pt x="31" y="114"/>
                      </a:lnTo>
                      <a:lnTo>
                        <a:pt x="26" y="106"/>
                      </a:lnTo>
                      <a:lnTo>
                        <a:pt x="21" y="98"/>
                      </a:lnTo>
                      <a:lnTo>
                        <a:pt x="17" y="90"/>
                      </a:lnTo>
                      <a:lnTo>
                        <a:pt x="14" y="81"/>
                      </a:lnTo>
                      <a:lnTo>
                        <a:pt x="11" y="72"/>
                      </a:lnTo>
                      <a:lnTo>
                        <a:pt x="8" y="63"/>
                      </a:lnTo>
                      <a:lnTo>
                        <a:pt x="5" y="53"/>
                      </a:lnTo>
                      <a:lnTo>
                        <a:pt x="3" y="43"/>
                      </a:lnTo>
                      <a:lnTo>
                        <a:pt x="2" y="33"/>
                      </a:lnTo>
                      <a:lnTo>
                        <a:pt x="1" y="22"/>
                      </a:lnTo>
                      <a:lnTo>
                        <a:pt x="0" y="11"/>
                      </a:lnTo>
                      <a:lnTo>
                        <a:pt x="0" y="0"/>
                      </a:lnTo>
                      <a:lnTo>
                        <a:pt x="8" y="0"/>
                      </a:lnTo>
                      <a:lnTo>
                        <a:pt x="8" y="11"/>
                      </a:lnTo>
                      <a:lnTo>
                        <a:pt x="9" y="21"/>
                      </a:lnTo>
                      <a:lnTo>
                        <a:pt x="10" y="32"/>
                      </a:lnTo>
                      <a:lnTo>
                        <a:pt x="11" y="41"/>
                      </a:lnTo>
                      <a:lnTo>
                        <a:pt x="13" y="51"/>
                      </a:lnTo>
                      <a:lnTo>
                        <a:pt x="15" y="60"/>
                      </a:lnTo>
                      <a:lnTo>
                        <a:pt x="18" y="69"/>
                      </a:lnTo>
                      <a:lnTo>
                        <a:pt x="21" y="78"/>
                      </a:lnTo>
                      <a:lnTo>
                        <a:pt x="24" y="87"/>
                      </a:lnTo>
                      <a:lnTo>
                        <a:pt x="28" y="95"/>
                      </a:lnTo>
                      <a:lnTo>
                        <a:pt x="32" y="102"/>
                      </a:lnTo>
                      <a:lnTo>
                        <a:pt x="37" y="110"/>
                      </a:lnTo>
                      <a:lnTo>
                        <a:pt x="42" y="117"/>
                      </a:lnTo>
                      <a:lnTo>
                        <a:pt x="47" y="124"/>
                      </a:lnTo>
                      <a:lnTo>
                        <a:pt x="53" y="130"/>
                      </a:lnTo>
                      <a:lnTo>
                        <a:pt x="59" y="137"/>
                      </a:lnTo>
                      <a:lnTo>
                        <a:pt x="66" y="142"/>
                      </a:lnTo>
                      <a:lnTo>
                        <a:pt x="73" y="148"/>
                      </a:lnTo>
                      <a:lnTo>
                        <a:pt x="80" y="153"/>
                      </a:lnTo>
                      <a:lnTo>
                        <a:pt x="88" y="158"/>
                      </a:lnTo>
                      <a:lnTo>
                        <a:pt x="96" y="162"/>
                      </a:lnTo>
                      <a:lnTo>
                        <a:pt x="104" y="166"/>
                      </a:lnTo>
                      <a:lnTo>
                        <a:pt x="113" y="170"/>
                      </a:lnTo>
                      <a:lnTo>
                        <a:pt x="122" y="173"/>
                      </a:lnTo>
                      <a:lnTo>
                        <a:pt x="131" y="176"/>
                      </a:lnTo>
                      <a:lnTo>
                        <a:pt x="141" y="179"/>
                      </a:lnTo>
                      <a:lnTo>
                        <a:pt x="151" y="181"/>
                      </a:lnTo>
                      <a:lnTo>
                        <a:pt x="162" y="183"/>
                      </a:lnTo>
                      <a:lnTo>
                        <a:pt x="173" y="184"/>
                      </a:lnTo>
                      <a:lnTo>
                        <a:pt x="184" y="185"/>
                      </a:lnTo>
                      <a:lnTo>
                        <a:pt x="196" y="186"/>
                      </a:lnTo>
                      <a:lnTo>
                        <a:pt x="208" y="186"/>
                      </a:lnTo>
                      <a:lnTo>
                        <a:pt x="208" y="194"/>
                      </a:lnTo>
                      <a:close/>
                    </a:path>
                  </a:pathLst>
                </a:custGeom>
                <a:solidFill>
                  <a:srgbClr val="0A4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3137" name="Freeform 81"/>
                <p:cNvSpPr>
                  <a:spLocks/>
                </p:cNvSpPr>
                <p:nvPr/>
              </p:nvSpPr>
              <p:spPr bwMode="auto">
                <a:xfrm>
                  <a:off x="1936" y="2523"/>
                  <a:ext cx="0" cy="8"/>
                </a:xfrm>
                <a:custGeom>
                  <a:avLst/>
                  <a:gdLst>
                    <a:gd name="T0" fmla="*/ 8 h 8"/>
                    <a:gd name="T1" fmla="*/ 0 h 8"/>
                    <a:gd name="T2" fmla="*/ 8 h 8"/>
                  </a:gdLst>
                  <a:ahLst/>
                  <a:cxnLst>
                    <a:cxn ang="0">
                      <a:pos x="0" y="T0"/>
                    </a:cxn>
                    <a:cxn ang="0">
                      <a:pos x="0" y="T1"/>
                    </a:cxn>
                    <a:cxn ang="0">
                      <a:pos x="0" y="T2"/>
                    </a:cxn>
                  </a:cxnLst>
                  <a:rect l="0" t="0" r="r" b="b"/>
                  <a:pathLst>
                    <a:path h="8">
                      <a:moveTo>
                        <a:pt x="0" y="8"/>
                      </a:moveTo>
                      <a:lnTo>
                        <a:pt x="0" y="0"/>
                      </a:lnTo>
                      <a:lnTo>
                        <a:pt x="0" y="8"/>
                      </a:lnTo>
                      <a:close/>
                    </a:path>
                  </a:pathLst>
                </a:custGeom>
                <a:solidFill>
                  <a:srgbClr val="0A4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3138" name="Rectangle 82"/>
                <p:cNvSpPr>
                  <a:spLocks noChangeArrowheads="1"/>
                </p:cNvSpPr>
                <p:nvPr/>
              </p:nvSpPr>
              <p:spPr bwMode="auto">
                <a:xfrm>
                  <a:off x="1728" y="1862"/>
                  <a:ext cx="8" cy="475"/>
                </a:xfrm>
                <a:prstGeom prst="rect">
                  <a:avLst/>
                </a:prstGeom>
                <a:solidFill>
                  <a:srgbClr val="0A449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73139" name="Freeform 83"/>
                <p:cNvSpPr>
                  <a:spLocks/>
                </p:cNvSpPr>
                <p:nvPr/>
              </p:nvSpPr>
              <p:spPr bwMode="auto">
                <a:xfrm>
                  <a:off x="1728" y="2337"/>
                  <a:ext cx="8" cy="0"/>
                </a:xfrm>
                <a:custGeom>
                  <a:avLst/>
                  <a:gdLst>
                    <a:gd name="T0" fmla="*/ 0 w 8"/>
                    <a:gd name="T1" fmla="*/ 8 w 8"/>
                    <a:gd name="T2" fmla="*/ 0 w 8"/>
                  </a:gdLst>
                  <a:ahLst/>
                  <a:cxnLst>
                    <a:cxn ang="0">
                      <a:pos x="T0" y="0"/>
                    </a:cxn>
                    <a:cxn ang="0">
                      <a:pos x="T1" y="0"/>
                    </a:cxn>
                    <a:cxn ang="0">
                      <a:pos x="T2" y="0"/>
                    </a:cxn>
                  </a:cxnLst>
                  <a:rect l="0" t="0" r="r" b="b"/>
                  <a:pathLst>
                    <a:path w="8">
                      <a:moveTo>
                        <a:pt x="0" y="0"/>
                      </a:moveTo>
                      <a:lnTo>
                        <a:pt x="8" y="0"/>
                      </a:lnTo>
                      <a:lnTo>
                        <a:pt x="0" y="0"/>
                      </a:lnTo>
                      <a:close/>
                    </a:path>
                  </a:pathLst>
                </a:custGeom>
                <a:solidFill>
                  <a:srgbClr val="0A4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3140" name="Rectangle 84"/>
                <p:cNvSpPr>
                  <a:spLocks noChangeArrowheads="1"/>
                </p:cNvSpPr>
                <p:nvPr/>
              </p:nvSpPr>
              <p:spPr bwMode="auto">
                <a:xfrm>
                  <a:off x="1732" y="1858"/>
                  <a:ext cx="477" cy="8"/>
                </a:xfrm>
                <a:prstGeom prst="rect">
                  <a:avLst/>
                </a:prstGeom>
                <a:solidFill>
                  <a:srgbClr val="0A449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73141" name="Freeform 85"/>
                <p:cNvSpPr>
                  <a:spLocks/>
                </p:cNvSpPr>
                <p:nvPr/>
              </p:nvSpPr>
              <p:spPr bwMode="auto">
                <a:xfrm>
                  <a:off x="1728" y="1858"/>
                  <a:ext cx="8" cy="8"/>
                </a:xfrm>
                <a:custGeom>
                  <a:avLst/>
                  <a:gdLst>
                    <a:gd name="T0" fmla="*/ 0 w 8"/>
                    <a:gd name="T1" fmla="*/ 4 h 8"/>
                    <a:gd name="T2" fmla="*/ 0 w 8"/>
                    <a:gd name="T3" fmla="*/ 0 h 8"/>
                    <a:gd name="T4" fmla="*/ 4 w 8"/>
                    <a:gd name="T5" fmla="*/ 0 h 8"/>
                    <a:gd name="T6" fmla="*/ 4 w 8"/>
                    <a:gd name="T7" fmla="*/ 8 h 8"/>
                    <a:gd name="T8" fmla="*/ 8 w 8"/>
                    <a:gd name="T9" fmla="*/ 4 h 8"/>
                    <a:gd name="T10" fmla="*/ 0 w 8"/>
                    <a:gd name="T11" fmla="*/ 4 h 8"/>
                  </a:gdLst>
                  <a:ahLst/>
                  <a:cxnLst>
                    <a:cxn ang="0">
                      <a:pos x="T0" y="T1"/>
                    </a:cxn>
                    <a:cxn ang="0">
                      <a:pos x="T2" y="T3"/>
                    </a:cxn>
                    <a:cxn ang="0">
                      <a:pos x="T4" y="T5"/>
                    </a:cxn>
                    <a:cxn ang="0">
                      <a:pos x="T6" y="T7"/>
                    </a:cxn>
                    <a:cxn ang="0">
                      <a:pos x="T8" y="T9"/>
                    </a:cxn>
                    <a:cxn ang="0">
                      <a:pos x="T10" y="T11"/>
                    </a:cxn>
                  </a:cxnLst>
                  <a:rect l="0" t="0" r="r" b="b"/>
                  <a:pathLst>
                    <a:path w="8" h="8">
                      <a:moveTo>
                        <a:pt x="0" y="4"/>
                      </a:moveTo>
                      <a:lnTo>
                        <a:pt x="0" y="0"/>
                      </a:lnTo>
                      <a:lnTo>
                        <a:pt x="4" y="0"/>
                      </a:lnTo>
                      <a:lnTo>
                        <a:pt x="4" y="8"/>
                      </a:lnTo>
                      <a:lnTo>
                        <a:pt x="8" y="4"/>
                      </a:lnTo>
                      <a:lnTo>
                        <a:pt x="0" y="4"/>
                      </a:lnTo>
                      <a:close/>
                    </a:path>
                  </a:pathLst>
                </a:custGeom>
                <a:solidFill>
                  <a:srgbClr val="0A4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3142" name="Rectangle 86"/>
                <p:cNvSpPr>
                  <a:spLocks noChangeArrowheads="1"/>
                </p:cNvSpPr>
                <p:nvPr/>
              </p:nvSpPr>
              <p:spPr bwMode="auto">
                <a:xfrm>
                  <a:off x="2205" y="1862"/>
                  <a:ext cx="8" cy="112"/>
                </a:xfrm>
                <a:prstGeom prst="rect">
                  <a:avLst/>
                </a:prstGeom>
                <a:solidFill>
                  <a:srgbClr val="0A449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73143" name="Freeform 87"/>
                <p:cNvSpPr>
                  <a:spLocks/>
                </p:cNvSpPr>
                <p:nvPr/>
              </p:nvSpPr>
              <p:spPr bwMode="auto">
                <a:xfrm>
                  <a:off x="2205" y="1858"/>
                  <a:ext cx="8" cy="8"/>
                </a:xfrm>
                <a:custGeom>
                  <a:avLst/>
                  <a:gdLst>
                    <a:gd name="T0" fmla="*/ 4 w 8"/>
                    <a:gd name="T1" fmla="*/ 0 h 8"/>
                    <a:gd name="T2" fmla="*/ 8 w 8"/>
                    <a:gd name="T3" fmla="*/ 0 h 8"/>
                    <a:gd name="T4" fmla="*/ 8 w 8"/>
                    <a:gd name="T5" fmla="*/ 4 h 8"/>
                    <a:gd name="T6" fmla="*/ 0 w 8"/>
                    <a:gd name="T7" fmla="*/ 4 h 8"/>
                    <a:gd name="T8" fmla="*/ 4 w 8"/>
                    <a:gd name="T9" fmla="*/ 8 h 8"/>
                    <a:gd name="T10" fmla="*/ 4 w 8"/>
                    <a:gd name="T11" fmla="*/ 0 h 8"/>
                  </a:gdLst>
                  <a:ahLst/>
                  <a:cxnLst>
                    <a:cxn ang="0">
                      <a:pos x="T0" y="T1"/>
                    </a:cxn>
                    <a:cxn ang="0">
                      <a:pos x="T2" y="T3"/>
                    </a:cxn>
                    <a:cxn ang="0">
                      <a:pos x="T4" y="T5"/>
                    </a:cxn>
                    <a:cxn ang="0">
                      <a:pos x="T6" y="T7"/>
                    </a:cxn>
                    <a:cxn ang="0">
                      <a:pos x="T8" y="T9"/>
                    </a:cxn>
                    <a:cxn ang="0">
                      <a:pos x="T10" y="T11"/>
                    </a:cxn>
                  </a:cxnLst>
                  <a:rect l="0" t="0" r="r" b="b"/>
                  <a:pathLst>
                    <a:path w="8" h="8">
                      <a:moveTo>
                        <a:pt x="4" y="0"/>
                      </a:moveTo>
                      <a:lnTo>
                        <a:pt x="8" y="0"/>
                      </a:lnTo>
                      <a:lnTo>
                        <a:pt x="8" y="4"/>
                      </a:lnTo>
                      <a:lnTo>
                        <a:pt x="0" y="4"/>
                      </a:lnTo>
                      <a:lnTo>
                        <a:pt x="4" y="8"/>
                      </a:lnTo>
                      <a:lnTo>
                        <a:pt x="4" y="0"/>
                      </a:lnTo>
                      <a:close/>
                    </a:path>
                  </a:pathLst>
                </a:custGeom>
                <a:solidFill>
                  <a:srgbClr val="0A4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3144" name="Rectangle 88"/>
                <p:cNvSpPr>
                  <a:spLocks noChangeArrowheads="1"/>
                </p:cNvSpPr>
                <p:nvPr/>
              </p:nvSpPr>
              <p:spPr bwMode="auto">
                <a:xfrm>
                  <a:off x="1860" y="1970"/>
                  <a:ext cx="349" cy="8"/>
                </a:xfrm>
                <a:prstGeom prst="rect">
                  <a:avLst/>
                </a:prstGeom>
                <a:solidFill>
                  <a:srgbClr val="0A449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73145" name="Freeform 89"/>
                <p:cNvSpPr>
                  <a:spLocks/>
                </p:cNvSpPr>
                <p:nvPr/>
              </p:nvSpPr>
              <p:spPr bwMode="auto">
                <a:xfrm>
                  <a:off x="2205" y="1970"/>
                  <a:ext cx="8" cy="8"/>
                </a:xfrm>
                <a:custGeom>
                  <a:avLst/>
                  <a:gdLst>
                    <a:gd name="T0" fmla="*/ 8 w 8"/>
                    <a:gd name="T1" fmla="*/ 4 h 8"/>
                    <a:gd name="T2" fmla="*/ 8 w 8"/>
                    <a:gd name="T3" fmla="*/ 8 h 8"/>
                    <a:gd name="T4" fmla="*/ 4 w 8"/>
                    <a:gd name="T5" fmla="*/ 8 h 8"/>
                    <a:gd name="T6" fmla="*/ 4 w 8"/>
                    <a:gd name="T7" fmla="*/ 0 h 8"/>
                    <a:gd name="T8" fmla="*/ 0 w 8"/>
                    <a:gd name="T9" fmla="*/ 4 h 8"/>
                    <a:gd name="T10" fmla="*/ 8 w 8"/>
                    <a:gd name="T11" fmla="*/ 4 h 8"/>
                  </a:gdLst>
                  <a:ahLst/>
                  <a:cxnLst>
                    <a:cxn ang="0">
                      <a:pos x="T0" y="T1"/>
                    </a:cxn>
                    <a:cxn ang="0">
                      <a:pos x="T2" y="T3"/>
                    </a:cxn>
                    <a:cxn ang="0">
                      <a:pos x="T4" y="T5"/>
                    </a:cxn>
                    <a:cxn ang="0">
                      <a:pos x="T6" y="T7"/>
                    </a:cxn>
                    <a:cxn ang="0">
                      <a:pos x="T8" y="T9"/>
                    </a:cxn>
                    <a:cxn ang="0">
                      <a:pos x="T10" y="T11"/>
                    </a:cxn>
                  </a:cxnLst>
                  <a:rect l="0" t="0" r="r" b="b"/>
                  <a:pathLst>
                    <a:path w="8" h="8">
                      <a:moveTo>
                        <a:pt x="8" y="4"/>
                      </a:moveTo>
                      <a:lnTo>
                        <a:pt x="8" y="8"/>
                      </a:lnTo>
                      <a:lnTo>
                        <a:pt x="4" y="8"/>
                      </a:lnTo>
                      <a:lnTo>
                        <a:pt x="4" y="0"/>
                      </a:lnTo>
                      <a:lnTo>
                        <a:pt x="0" y="4"/>
                      </a:lnTo>
                      <a:lnTo>
                        <a:pt x="8" y="4"/>
                      </a:lnTo>
                      <a:close/>
                    </a:path>
                  </a:pathLst>
                </a:custGeom>
                <a:solidFill>
                  <a:srgbClr val="0A4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3146" name="Rectangle 90"/>
                <p:cNvSpPr>
                  <a:spLocks noChangeArrowheads="1"/>
                </p:cNvSpPr>
                <p:nvPr/>
              </p:nvSpPr>
              <p:spPr bwMode="auto">
                <a:xfrm>
                  <a:off x="1856" y="1974"/>
                  <a:ext cx="8" cy="148"/>
                </a:xfrm>
                <a:prstGeom prst="rect">
                  <a:avLst/>
                </a:prstGeom>
                <a:solidFill>
                  <a:srgbClr val="0A449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73147" name="Freeform 91"/>
                <p:cNvSpPr>
                  <a:spLocks/>
                </p:cNvSpPr>
                <p:nvPr/>
              </p:nvSpPr>
              <p:spPr bwMode="auto">
                <a:xfrm>
                  <a:off x="1856" y="1970"/>
                  <a:ext cx="8" cy="8"/>
                </a:xfrm>
                <a:custGeom>
                  <a:avLst/>
                  <a:gdLst>
                    <a:gd name="T0" fmla="*/ 4 w 8"/>
                    <a:gd name="T1" fmla="*/ 0 h 8"/>
                    <a:gd name="T2" fmla="*/ 0 w 8"/>
                    <a:gd name="T3" fmla="*/ 0 h 8"/>
                    <a:gd name="T4" fmla="*/ 0 w 8"/>
                    <a:gd name="T5" fmla="*/ 4 h 8"/>
                    <a:gd name="T6" fmla="*/ 8 w 8"/>
                    <a:gd name="T7" fmla="*/ 4 h 8"/>
                    <a:gd name="T8" fmla="*/ 4 w 8"/>
                    <a:gd name="T9" fmla="*/ 8 h 8"/>
                    <a:gd name="T10" fmla="*/ 4 w 8"/>
                    <a:gd name="T11" fmla="*/ 0 h 8"/>
                  </a:gdLst>
                  <a:ahLst/>
                  <a:cxnLst>
                    <a:cxn ang="0">
                      <a:pos x="T0" y="T1"/>
                    </a:cxn>
                    <a:cxn ang="0">
                      <a:pos x="T2" y="T3"/>
                    </a:cxn>
                    <a:cxn ang="0">
                      <a:pos x="T4" y="T5"/>
                    </a:cxn>
                    <a:cxn ang="0">
                      <a:pos x="T6" y="T7"/>
                    </a:cxn>
                    <a:cxn ang="0">
                      <a:pos x="T8" y="T9"/>
                    </a:cxn>
                    <a:cxn ang="0">
                      <a:pos x="T10" y="T11"/>
                    </a:cxn>
                  </a:cxnLst>
                  <a:rect l="0" t="0" r="r" b="b"/>
                  <a:pathLst>
                    <a:path w="8" h="8">
                      <a:moveTo>
                        <a:pt x="4" y="0"/>
                      </a:moveTo>
                      <a:lnTo>
                        <a:pt x="0" y="0"/>
                      </a:lnTo>
                      <a:lnTo>
                        <a:pt x="0" y="4"/>
                      </a:lnTo>
                      <a:lnTo>
                        <a:pt x="8" y="4"/>
                      </a:lnTo>
                      <a:lnTo>
                        <a:pt x="4" y="8"/>
                      </a:lnTo>
                      <a:lnTo>
                        <a:pt x="4" y="0"/>
                      </a:lnTo>
                      <a:close/>
                    </a:path>
                  </a:pathLst>
                </a:custGeom>
                <a:solidFill>
                  <a:srgbClr val="0A4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3148" name="Freeform 92"/>
                <p:cNvSpPr>
                  <a:spLocks/>
                </p:cNvSpPr>
                <p:nvPr/>
              </p:nvSpPr>
              <p:spPr bwMode="auto">
                <a:xfrm>
                  <a:off x="1856" y="2118"/>
                  <a:ext cx="8" cy="8"/>
                </a:xfrm>
                <a:custGeom>
                  <a:avLst/>
                  <a:gdLst>
                    <a:gd name="T0" fmla="*/ 0 w 8"/>
                    <a:gd name="T1" fmla="*/ 4 h 8"/>
                    <a:gd name="T2" fmla="*/ 0 w 8"/>
                    <a:gd name="T3" fmla="*/ 8 h 8"/>
                    <a:gd name="T4" fmla="*/ 4 w 8"/>
                    <a:gd name="T5" fmla="*/ 8 h 8"/>
                    <a:gd name="T6" fmla="*/ 4 w 8"/>
                    <a:gd name="T7" fmla="*/ 0 h 8"/>
                    <a:gd name="T8" fmla="*/ 8 w 8"/>
                    <a:gd name="T9" fmla="*/ 4 h 8"/>
                    <a:gd name="T10" fmla="*/ 0 w 8"/>
                    <a:gd name="T11" fmla="*/ 4 h 8"/>
                  </a:gdLst>
                  <a:ahLst/>
                  <a:cxnLst>
                    <a:cxn ang="0">
                      <a:pos x="T0" y="T1"/>
                    </a:cxn>
                    <a:cxn ang="0">
                      <a:pos x="T2" y="T3"/>
                    </a:cxn>
                    <a:cxn ang="0">
                      <a:pos x="T4" y="T5"/>
                    </a:cxn>
                    <a:cxn ang="0">
                      <a:pos x="T6" y="T7"/>
                    </a:cxn>
                    <a:cxn ang="0">
                      <a:pos x="T8" y="T9"/>
                    </a:cxn>
                    <a:cxn ang="0">
                      <a:pos x="T10" y="T11"/>
                    </a:cxn>
                  </a:cxnLst>
                  <a:rect l="0" t="0" r="r" b="b"/>
                  <a:pathLst>
                    <a:path w="8" h="8">
                      <a:moveTo>
                        <a:pt x="0" y="4"/>
                      </a:moveTo>
                      <a:lnTo>
                        <a:pt x="0" y="8"/>
                      </a:lnTo>
                      <a:lnTo>
                        <a:pt x="4" y="8"/>
                      </a:lnTo>
                      <a:lnTo>
                        <a:pt x="4" y="0"/>
                      </a:lnTo>
                      <a:lnTo>
                        <a:pt x="8" y="4"/>
                      </a:lnTo>
                      <a:lnTo>
                        <a:pt x="0" y="4"/>
                      </a:lnTo>
                      <a:close/>
                    </a:path>
                  </a:pathLst>
                </a:custGeom>
                <a:solidFill>
                  <a:srgbClr val="0A4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3149" name="Freeform 93"/>
                <p:cNvSpPr>
                  <a:spLocks/>
                </p:cNvSpPr>
                <p:nvPr/>
              </p:nvSpPr>
              <p:spPr bwMode="auto">
                <a:xfrm>
                  <a:off x="2829" y="1862"/>
                  <a:ext cx="476" cy="665"/>
                </a:xfrm>
                <a:custGeom>
                  <a:avLst/>
                  <a:gdLst>
                    <a:gd name="T0" fmla="*/ 128 w 476"/>
                    <a:gd name="T1" fmla="*/ 260 h 665"/>
                    <a:gd name="T2" fmla="*/ 424 w 476"/>
                    <a:gd name="T3" fmla="*/ 260 h 665"/>
                    <a:gd name="T4" fmla="*/ 424 w 476"/>
                    <a:gd name="T5" fmla="*/ 377 h 665"/>
                    <a:gd name="T6" fmla="*/ 128 w 476"/>
                    <a:gd name="T7" fmla="*/ 377 h 665"/>
                    <a:gd name="T8" fmla="*/ 128 w 476"/>
                    <a:gd name="T9" fmla="*/ 469 h 665"/>
                    <a:gd name="T10" fmla="*/ 128 w 476"/>
                    <a:gd name="T11" fmla="*/ 478 h 665"/>
                    <a:gd name="T12" fmla="*/ 129 w 476"/>
                    <a:gd name="T13" fmla="*/ 486 h 665"/>
                    <a:gd name="T14" fmla="*/ 131 w 476"/>
                    <a:gd name="T15" fmla="*/ 493 h 665"/>
                    <a:gd name="T16" fmla="*/ 133 w 476"/>
                    <a:gd name="T17" fmla="*/ 500 h 665"/>
                    <a:gd name="T18" fmla="*/ 136 w 476"/>
                    <a:gd name="T19" fmla="*/ 507 h 665"/>
                    <a:gd name="T20" fmla="*/ 139 w 476"/>
                    <a:gd name="T21" fmla="*/ 513 h 665"/>
                    <a:gd name="T22" fmla="*/ 143 w 476"/>
                    <a:gd name="T23" fmla="*/ 519 h 665"/>
                    <a:gd name="T24" fmla="*/ 148 w 476"/>
                    <a:gd name="T25" fmla="*/ 524 h 665"/>
                    <a:gd name="T26" fmla="*/ 150 w 476"/>
                    <a:gd name="T27" fmla="*/ 527 h 665"/>
                    <a:gd name="T28" fmla="*/ 153 w 476"/>
                    <a:gd name="T29" fmla="*/ 529 h 665"/>
                    <a:gd name="T30" fmla="*/ 159 w 476"/>
                    <a:gd name="T31" fmla="*/ 533 h 665"/>
                    <a:gd name="T32" fmla="*/ 165 w 476"/>
                    <a:gd name="T33" fmla="*/ 537 h 665"/>
                    <a:gd name="T34" fmla="*/ 172 w 476"/>
                    <a:gd name="T35" fmla="*/ 540 h 665"/>
                    <a:gd name="T36" fmla="*/ 180 w 476"/>
                    <a:gd name="T37" fmla="*/ 542 h 665"/>
                    <a:gd name="T38" fmla="*/ 188 w 476"/>
                    <a:gd name="T39" fmla="*/ 544 h 665"/>
                    <a:gd name="T40" fmla="*/ 197 w 476"/>
                    <a:gd name="T41" fmla="*/ 545 h 665"/>
                    <a:gd name="T42" fmla="*/ 206 w 476"/>
                    <a:gd name="T43" fmla="*/ 545 h 665"/>
                    <a:gd name="T44" fmla="*/ 476 w 476"/>
                    <a:gd name="T45" fmla="*/ 545 h 665"/>
                    <a:gd name="T46" fmla="*/ 476 w 476"/>
                    <a:gd name="T47" fmla="*/ 665 h 665"/>
                    <a:gd name="T48" fmla="*/ 204 w 476"/>
                    <a:gd name="T49" fmla="*/ 665 h 665"/>
                    <a:gd name="T50" fmla="*/ 192 w 476"/>
                    <a:gd name="T51" fmla="*/ 665 h 665"/>
                    <a:gd name="T52" fmla="*/ 180 w 476"/>
                    <a:gd name="T53" fmla="*/ 664 h 665"/>
                    <a:gd name="T54" fmla="*/ 169 w 476"/>
                    <a:gd name="T55" fmla="*/ 663 h 665"/>
                    <a:gd name="T56" fmla="*/ 157 w 476"/>
                    <a:gd name="T57" fmla="*/ 662 h 665"/>
                    <a:gd name="T58" fmla="*/ 147 w 476"/>
                    <a:gd name="T59" fmla="*/ 660 h 665"/>
                    <a:gd name="T60" fmla="*/ 136 w 476"/>
                    <a:gd name="T61" fmla="*/ 658 h 665"/>
                    <a:gd name="T62" fmla="*/ 126 w 476"/>
                    <a:gd name="T63" fmla="*/ 655 h 665"/>
                    <a:gd name="T64" fmla="*/ 117 w 476"/>
                    <a:gd name="T65" fmla="*/ 652 h 665"/>
                    <a:gd name="T66" fmla="*/ 107 w 476"/>
                    <a:gd name="T67" fmla="*/ 649 h 665"/>
                    <a:gd name="T68" fmla="*/ 98 w 476"/>
                    <a:gd name="T69" fmla="*/ 645 h 665"/>
                    <a:gd name="T70" fmla="*/ 90 w 476"/>
                    <a:gd name="T71" fmla="*/ 641 h 665"/>
                    <a:gd name="T72" fmla="*/ 82 w 476"/>
                    <a:gd name="T73" fmla="*/ 636 h 665"/>
                    <a:gd name="T74" fmla="*/ 74 w 476"/>
                    <a:gd name="T75" fmla="*/ 631 h 665"/>
                    <a:gd name="T76" fmla="*/ 66 w 476"/>
                    <a:gd name="T77" fmla="*/ 626 h 665"/>
                    <a:gd name="T78" fmla="*/ 59 w 476"/>
                    <a:gd name="T79" fmla="*/ 620 h 665"/>
                    <a:gd name="T80" fmla="*/ 53 w 476"/>
                    <a:gd name="T81" fmla="*/ 614 h 665"/>
                    <a:gd name="T82" fmla="*/ 46 w 476"/>
                    <a:gd name="T83" fmla="*/ 608 h 665"/>
                    <a:gd name="T84" fmla="*/ 40 w 476"/>
                    <a:gd name="T85" fmla="*/ 601 h 665"/>
                    <a:gd name="T86" fmla="*/ 35 w 476"/>
                    <a:gd name="T87" fmla="*/ 594 h 665"/>
                    <a:gd name="T88" fmla="*/ 30 w 476"/>
                    <a:gd name="T89" fmla="*/ 587 h 665"/>
                    <a:gd name="T90" fmla="*/ 25 w 476"/>
                    <a:gd name="T91" fmla="*/ 579 h 665"/>
                    <a:gd name="T92" fmla="*/ 21 w 476"/>
                    <a:gd name="T93" fmla="*/ 571 h 665"/>
                    <a:gd name="T94" fmla="*/ 17 w 476"/>
                    <a:gd name="T95" fmla="*/ 563 h 665"/>
                    <a:gd name="T96" fmla="*/ 13 w 476"/>
                    <a:gd name="T97" fmla="*/ 555 h 665"/>
                    <a:gd name="T98" fmla="*/ 10 w 476"/>
                    <a:gd name="T99" fmla="*/ 546 h 665"/>
                    <a:gd name="T100" fmla="*/ 8 w 476"/>
                    <a:gd name="T101" fmla="*/ 536 h 665"/>
                    <a:gd name="T102" fmla="*/ 5 w 476"/>
                    <a:gd name="T103" fmla="*/ 527 h 665"/>
                    <a:gd name="T104" fmla="*/ 3 w 476"/>
                    <a:gd name="T105" fmla="*/ 517 h 665"/>
                    <a:gd name="T106" fmla="*/ 2 w 476"/>
                    <a:gd name="T107" fmla="*/ 507 h 665"/>
                    <a:gd name="T108" fmla="*/ 1 w 476"/>
                    <a:gd name="T109" fmla="*/ 497 h 665"/>
                    <a:gd name="T110" fmla="*/ 0 w 476"/>
                    <a:gd name="T111" fmla="*/ 486 h 665"/>
                    <a:gd name="T112" fmla="*/ 0 w 476"/>
                    <a:gd name="T113" fmla="*/ 475 h 665"/>
                    <a:gd name="T114" fmla="*/ 0 w 476"/>
                    <a:gd name="T115" fmla="*/ 0 h 665"/>
                    <a:gd name="T116" fmla="*/ 476 w 476"/>
                    <a:gd name="T117" fmla="*/ 0 h 665"/>
                    <a:gd name="T118" fmla="*/ 476 w 476"/>
                    <a:gd name="T119" fmla="*/ 112 h 665"/>
                    <a:gd name="T120" fmla="*/ 128 w 476"/>
                    <a:gd name="T121" fmla="*/ 112 h 665"/>
                    <a:gd name="T122" fmla="*/ 128 w 476"/>
                    <a:gd name="T123" fmla="*/ 260 h 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76" h="665">
                      <a:moveTo>
                        <a:pt x="128" y="260"/>
                      </a:moveTo>
                      <a:lnTo>
                        <a:pt x="424" y="260"/>
                      </a:lnTo>
                      <a:lnTo>
                        <a:pt x="424" y="377"/>
                      </a:lnTo>
                      <a:lnTo>
                        <a:pt x="128" y="377"/>
                      </a:lnTo>
                      <a:lnTo>
                        <a:pt x="128" y="469"/>
                      </a:lnTo>
                      <a:lnTo>
                        <a:pt x="128" y="478"/>
                      </a:lnTo>
                      <a:lnTo>
                        <a:pt x="129" y="486"/>
                      </a:lnTo>
                      <a:lnTo>
                        <a:pt x="131" y="493"/>
                      </a:lnTo>
                      <a:lnTo>
                        <a:pt x="133" y="500"/>
                      </a:lnTo>
                      <a:lnTo>
                        <a:pt x="136" y="507"/>
                      </a:lnTo>
                      <a:lnTo>
                        <a:pt x="139" y="513"/>
                      </a:lnTo>
                      <a:lnTo>
                        <a:pt x="143" y="519"/>
                      </a:lnTo>
                      <a:lnTo>
                        <a:pt x="148" y="524"/>
                      </a:lnTo>
                      <a:lnTo>
                        <a:pt x="150" y="527"/>
                      </a:lnTo>
                      <a:lnTo>
                        <a:pt x="153" y="529"/>
                      </a:lnTo>
                      <a:lnTo>
                        <a:pt x="159" y="533"/>
                      </a:lnTo>
                      <a:lnTo>
                        <a:pt x="165" y="537"/>
                      </a:lnTo>
                      <a:lnTo>
                        <a:pt x="172" y="540"/>
                      </a:lnTo>
                      <a:lnTo>
                        <a:pt x="180" y="542"/>
                      </a:lnTo>
                      <a:lnTo>
                        <a:pt x="188" y="544"/>
                      </a:lnTo>
                      <a:lnTo>
                        <a:pt x="197" y="545"/>
                      </a:lnTo>
                      <a:lnTo>
                        <a:pt x="206" y="545"/>
                      </a:lnTo>
                      <a:lnTo>
                        <a:pt x="476" y="545"/>
                      </a:lnTo>
                      <a:lnTo>
                        <a:pt x="476" y="665"/>
                      </a:lnTo>
                      <a:lnTo>
                        <a:pt x="204" y="665"/>
                      </a:lnTo>
                      <a:lnTo>
                        <a:pt x="192" y="665"/>
                      </a:lnTo>
                      <a:lnTo>
                        <a:pt x="180" y="664"/>
                      </a:lnTo>
                      <a:lnTo>
                        <a:pt x="169" y="663"/>
                      </a:lnTo>
                      <a:lnTo>
                        <a:pt x="157" y="662"/>
                      </a:lnTo>
                      <a:lnTo>
                        <a:pt x="147" y="660"/>
                      </a:lnTo>
                      <a:lnTo>
                        <a:pt x="136" y="658"/>
                      </a:lnTo>
                      <a:lnTo>
                        <a:pt x="126" y="655"/>
                      </a:lnTo>
                      <a:lnTo>
                        <a:pt x="117" y="652"/>
                      </a:lnTo>
                      <a:lnTo>
                        <a:pt x="107" y="649"/>
                      </a:lnTo>
                      <a:lnTo>
                        <a:pt x="98" y="645"/>
                      </a:lnTo>
                      <a:lnTo>
                        <a:pt x="90" y="641"/>
                      </a:lnTo>
                      <a:lnTo>
                        <a:pt x="82" y="636"/>
                      </a:lnTo>
                      <a:lnTo>
                        <a:pt x="74" y="631"/>
                      </a:lnTo>
                      <a:lnTo>
                        <a:pt x="66" y="626"/>
                      </a:lnTo>
                      <a:lnTo>
                        <a:pt x="59" y="620"/>
                      </a:lnTo>
                      <a:lnTo>
                        <a:pt x="53" y="614"/>
                      </a:lnTo>
                      <a:lnTo>
                        <a:pt x="46" y="608"/>
                      </a:lnTo>
                      <a:lnTo>
                        <a:pt x="40" y="601"/>
                      </a:lnTo>
                      <a:lnTo>
                        <a:pt x="35" y="594"/>
                      </a:lnTo>
                      <a:lnTo>
                        <a:pt x="30" y="587"/>
                      </a:lnTo>
                      <a:lnTo>
                        <a:pt x="25" y="579"/>
                      </a:lnTo>
                      <a:lnTo>
                        <a:pt x="21" y="571"/>
                      </a:lnTo>
                      <a:lnTo>
                        <a:pt x="17" y="563"/>
                      </a:lnTo>
                      <a:lnTo>
                        <a:pt x="13" y="555"/>
                      </a:lnTo>
                      <a:lnTo>
                        <a:pt x="10" y="546"/>
                      </a:lnTo>
                      <a:lnTo>
                        <a:pt x="8" y="536"/>
                      </a:lnTo>
                      <a:lnTo>
                        <a:pt x="5" y="527"/>
                      </a:lnTo>
                      <a:lnTo>
                        <a:pt x="3" y="517"/>
                      </a:lnTo>
                      <a:lnTo>
                        <a:pt x="2" y="507"/>
                      </a:lnTo>
                      <a:lnTo>
                        <a:pt x="1" y="497"/>
                      </a:lnTo>
                      <a:lnTo>
                        <a:pt x="0" y="486"/>
                      </a:lnTo>
                      <a:lnTo>
                        <a:pt x="0" y="475"/>
                      </a:lnTo>
                      <a:lnTo>
                        <a:pt x="0" y="0"/>
                      </a:lnTo>
                      <a:lnTo>
                        <a:pt x="476" y="0"/>
                      </a:lnTo>
                      <a:lnTo>
                        <a:pt x="476" y="112"/>
                      </a:lnTo>
                      <a:lnTo>
                        <a:pt x="128" y="112"/>
                      </a:lnTo>
                      <a:lnTo>
                        <a:pt x="128" y="260"/>
                      </a:lnTo>
                      <a:close/>
                    </a:path>
                  </a:pathLst>
                </a:custGeom>
                <a:solidFill>
                  <a:srgbClr val="0A4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3150" name="Rectangle 94"/>
                <p:cNvSpPr>
                  <a:spLocks noChangeArrowheads="1"/>
                </p:cNvSpPr>
                <p:nvPr/>
              </p:nvSpPr>
              <p:spPr bwMode="auto">
                <a:xfrm>
                  <a:off x="2957" y="2118"/>
                  <a:ext cx="296" cy="8"/>
                </a:xfrm>
                <a:prstGeom prst="rect">
                  <a:avLst/>
                </a:prstGeom>
                <a:solidFill>
                  <a:srgbClr val="0A449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73151" name="Rectangle 95"/>
                <p:cNvSpPr>
                  <a:spLocks noChangeArrowheads="1"/>
                </p:cNvSpPr>
                <p:nvPr/>
              </p:nvSpPr>
              <p:spPr bwMode="auto">
                <a:xfrm>
                  <a:off x="3249" y="2122"/>
                  <a:ext cx="8" cy="117"/>
                </a:xfrm>
                <a:prstGeom prst="rect">
                  <a:avLst/>
                </a:prstGeom>
                <a:solidFill>
                  <a:srgbClr val="0A449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73152" name="Freeform 96"/>
                <p:cNvSpPr>
                  <a:spLocks/>
                </p:cNvSpPr>
                <p:nvPr/>
              </p:nvSpPr>
              <p:spPr bwMode="auto">
                <a:xfrm>
                  <a:off x="3249" y="2118"/>
                  <a:ext cx="8" cy="8"/>
                </a:xfrm>
                <a:custGeom>
                  <a:avLst/>
                  <a:gdLst>
                    <a:gd name="T0" fmla="*/ 4 w 8"/>
                    <a:gd name="T1" fmla="*/ 0 h 8"/>
                    <a:gd name="T2" fmla="*/ 8 w 8"/>
                    <a:gd name="T3" fmla="*/ 0 h 8"/>
                    <a:gd name="T4" fmla="*/ 8 w 8"/>
                    <a:gd name="T5" fmla="*/ 4 h 8"/>
                    <a:gd name="T6" fmla="*/ 0 w 8"/>
                    <a:gd name="T7" fmla="*/ 4 h 8"/>
                    <a:gd name="T8" fmla="*/ 4 w 8"/>
                    <a:gd name="T9" fmla="*/ 8 h 8"/>
                    <a:gd name="T10" fmla="*/ 4 w 8"/>
                    <a:gd name="T11" fmla="*/ 0 h 8"/>
                  </a:gdLst>
                  <a:ahLst/>
                  <a:cxnLst>
                    <a:cxn ang="0">
                      <a:pos x="T0" y="T1"/>
                    </a:cxn>
                    <a:cxn ang="0">
                      <a:pos x="T2" y="T3"/>
                    </a:cxn>
                    <a:cxn ang="0">
                      <a:pos x="T4" y="T5"/>
                    </a:cxn>
                    <a:cxn ang="0">
                      <a:pos x="T6" y="T7"/>
                    </a:cxn>
                    <a:cxn ang="0">
                      <a:pos x="T8" y="T9"/>
                    </a:cxn>
                    <a:cxn ang="0">
                      <a:pos x="T10" y="T11"/>
                    </a:cxn>
                  </a:cxnLst>
                  <a:rect l="0" t="0" r="r" b="b"/>
                  <a:pathLst>
                    <a:path w="8" h="8">
                      <a:moveTo>
                        <a:pt x="4" y="0"/>
                      </a:moveTo>
                      <a:lnTo>
                        <a:pt x="8" y="0"/>
                      </a:lnTo>
                      <a:lnTo>
                        <a:pt x="8" y="4"/>
                      </a:lnTo>
                      <a:lnTo>
                        <a:pt x="0" y="4"/>
                      </a:lnTo>
                      <a:lnTo>
                        <a:pt x="4" y="8"/>
                      </a:lnTo>
                      <a:lnTo>
                        <a:pt x="4" y="0"/>
                      </a:lnTo>
                      <a:close/>
                    </a:path>
                  </a:pathLst>
                </a:custGeom>
                <a:solidFill>
                  <a:srgbClr val="0A4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3153" name="Rectangle 97"/>
                <p:cNvSpPr>
                  <a:spLocks noChangeArrowheads="1"/>
                </p:cNvSpPr>
                <p:nvPr/>
              </p:nvSpPr>
              <p:spPr bwMode="auto">
                <a:xfrm>
                  <a:off x="2957" y="2235"/>
                  <a:ext cx="296" cy="8"/>
                </a:xfrm>
                <a:prstGeom prst="rect">
                  <a:avLst/>
                </a:prstGeom>
                <a:solidFill>
                  <a:srgbClr val="0A449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73154" name="Freeform 98"/>
                <p:cNvSpPr>
                  <a:spLocks/>
                </p:cNvSpPr>
                <p:nvPr/>
              </p:nvSpPr>
              <p:spPr bwMode="auto">
                <a:xfrm>
                  <a:off x="3249" y="2235"/>
                  <a:ext cx="8" cy="8"/>
                </a:xfrm>
                <a:custGeom>
                  <a:avLst/>
                  <a:gdLst>
                    <a:gd name="T0" fmla="*/ 8 w 8"/>
                    <a:gd name="T1" fmla="*/ 4 h 8"/>
                    <a:gd name="T2" fmla="*/ 8 w 8"/>
                    <a:gd name="T3" fmla="*/ 8 h 8"/>
                    <a:gd name="T4" fmla="*/ 4 w 8"/>
                    <a:gd name="T5" fmla="*/ 8 h 8"/>
                    <a:gd name="T6" fmla="*/ 4 w 8"/>
                    <a:gd name="T7" fmla="*/ 0 h 8"/>
                    <a:gd name="T8" fmla="*/ 0 w 8"/>
                    <a:gd name="T9" fmla="*/ 4 h 8"/>
                    <a:gd name="T10" fmla="*/ 8 w 8"/>
                    <a:gd name="T11" fmla="*/ 4 h 8"/>
                  </a:gdLst>
                  <a:ahLst/>
                  <a:cxnLst>
                    <a:cxn ang="0">
                      <a:pos x="T0" y="T1"/>
                    </a:cxn>
                    <a:cxn ang="0">
                      <a:pos x="T2" y="T3"/>
                    </a:cxn>
                    <a:cxn ang="0">
                      <a:pos x="T4" y="T5"/>
                    </a:cxn>
                    <a:cxn ang="0">
                      <a:pos x="T6" y="T7"/>
                    </a:cxn>
                    <a:cxn ang="0">
                      <a:pos x="T8" y="T9"/>
                    </a:cxn>
                    <a:cxn ang="0">
                      <a:pos x="T10" y="T11"/>
                    </a:cxn>
                  </a:cxnLst>
                  <a:rect l="0" t="0" r="r" b="b"/>
                  <a:pathLst>
                    <a:path w="8" h="8">
                      <a:moveTo>
                        <a:pt x="8" y="4"/>
                      </a:moveTo>
                      <a:lnTo>
                        <a:pt x="8" y="8"/>
                      </a:lnTo>
                      <a:lnTo>
                        <a:pt x="4" y="8"/>
                      </a:lnTo>
                      <a:lnTo>
                        <a:pt x="4" y="0"/>
                      </a:lnTo>
                      <a:lnTo>
                        <a:pt x="0" y="4"/>
                      </a:lnTo>
                      <a:lnTo>
                        <a:pt x="8" y="4"/>
                      </a:lnTo>
                      <a:close/>
                    </a:path>
                  </a:pathLst>
                </a:custGeom>
                <a:solidFill>
                  <a:srgbClr val="0A4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3155" name="Rectangle 99"/>
                <p:cNvSpPr>
                  <a:spLocks noChangeArrowheads="1"/>
                </p:cNvSpPr>
                <p:nvPr/>
              </p:nvSpPr>
              <p:spPr bwMode="auto">
                <a:xfrm>
                  <a:off x="2953" y="2239"/>
                  <a:ext cx="8" cy="92"/>
                </a:xfrm>
                <a:prstGeom prst="rect">
                  <a:avLst/>
                </a:prstGeom>
                <a:solidFill>
                  <a:srgbClr val="0A449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73156" name="Freeform 100"/>
                <p:cNvSpPr>
                  <a:spLocks/>
                </p:cNvSpPr>
                <p:nvPr/>
              </p:nvSpPr>
              <p:spPr bwMode="auto">
                <a:xfrm>
                  <a:off x="2953" y="2235"/>
                  <a:ext cx="8" cy="8"/>
                </a:xfrm>
                <a:custGeom>
                  <a:avLst/>
                  <a:gdLst>
                    <a:gd name="T0" fmla="*/ 4 w 8"/>
                    <a:gd name="T1" fmla="*/ 0 h 8"/>
                    <a:gd name="T2" fmla="*/ 0 w 8"/>
                    <a:gd name="T3" fmla="*/ 0 h 8"/>
                    <a:gd name="T4" fmla="*/ 0 w 8"/>
                    <a:gd name="T5" fmla="*/ 4 h 8"/>
                    <a:gd name="T6" fmla="*/ 8 w 8"/>
                    <a:gd name="T7" fmla="*/ 4 h 8"/>
                    <a:gd name="T8" fmla="*/ 4 w 8"/>
                    <a:gd name="T9" fmla="*/ 8 h 8"/>
                    <a:gd name="T10" fmla="*/ 4 w 8"/>
                    <a:gd name="T11" fmla="*/ 0 h 8"/>
                  </a:gdLst>
                  <a:ahLst/>
                  <a:cxnLst>
                    <a:cxn ang="0">
                      <a:pos x="T0" y="T1"/>
                    </a:cxn>
                    <a:cxn ang="0">
                      <a:pos x="T2" y="T3"/>
                    </a:cxn>
                    <a:cxn ang="0">
                      <a:pos x="T4" y="T5"/>
                    </a:cxn>
                    <a:cxn ang="0">
                      <a:pos x="T6" y="T7"/>
                    </a:cxn>
                    <a:cxn ang="0">
                      <a:pos x="T8" y="T9"/>
                    </a:cxn>
                    <a:cxn ang="0">
                      <a:pos x="T10" y="T11"/>
                    </a:cxn>
                  </a:cxnLst>
                  <a:rect l="0" t="0" r="r" b="b"/>
                  <a:pathLst>
                    <a:path w="8" h="8">
                      <a:moveTo>
                        <a:pt x="4" y="0"/>
                      </a:moveTo>
                      <a:lnTo>
                        <a:pt x="0" y="0"/>
                      </a:lnTo>
                      <a:lnTo>
                        <a:pt x="0" y="4"/>
                      </a:lnTo>
                      <a:lnTo>
                        <a:pt x="8" y="4"/>
                      </a:lnTo>
                      <a:lnTo>
                        <a:pt x="4" y="8"/>
                      </a:lnTo>
                      <a:lnTo>
                        <a:pt x="4" y="0"/>
                      </a:lnTo>
                      <a:close/>
                    </a:path>
                  </a:pathLst>
                </a:custGeom>
                <a:solidFill>
                  <a:srgbClr val="0A4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3157" name="Freeform 101"/>
                <p:cNvSpPr>
                  <a:spLocks/>
                </p:cNvSpPr>
                <p:nvPr/>
              </p:nvSpPr>
              <p:spPr bwMode="auto">
                <a:xfrm>
                  <a:off x="2953" y="2331"/>
                  <a:ext cx="82" cy="80"/>
                </a:xfrm>
                <a:custGeom>
                  <a:avLst/>
                  <a:gdLst>
                    <a:gd name="T0" fmla="*/ 8 w 82"/>
                    <a:gd name="T1" fmla="*/ 0 h 80"/>
                    <a:gd name="T2" fmla="*/ 9 w 82"/>
                    <a:gd name="T3" fmla="*/ 16 h 80"/>
                    <a:gd name="T4" fmla="*/ 12 w 82"/>
                    <a:gd name="T5" fmla="*/ 29 h 80"/>
                    <a:gd name="T6" fmla="*/ 18 w 82"/>
                    <a:gd name="T7" fmla="*/ 42 h 80"/>
                    <a:gd name="T8" fmla="*/ 22 w 82"/>
                    <a:gd name="T9" fmla="*/ 48 h 80"/>
                    <a:gd name="T10" fmla="*/ 26 w 82"/>
                    <a:gd name="T11" fmla="*/ 52 h 80"/>
                    <a:gd name="T12" fmla="*/ 36 w 82"/>
                    <a:gd name="T13" fmla="*/ 61 h 80"/>
                    <a:gd name="T14" fmla="*/ 49 w 82"/>
                    <a:gd name="T15" fmla="*/ 67 h 80"/>
                    <a:gd name="T16" fmla="*/ 64 w 82"/>
                    <a:gd name="T17" fmla="*/ 71 h 80"/>
                    <a:gd name="T18" fmla="*/ 82 w 82"/>
                    <a:gd name="T19" fmla="*/ 72 h 80"/>
                    <a:gd name="T20" fmla="*/ 81 w 82"/>
                    <a:gd name="T21" fmla="*/ 80 h 80"/>
                    <a:gd name="T22" fmla="*/ 63 w 82"/>
                    <a:gd name="T23" fmla="*/ 79 h 80"/>
                    <a:gd name="T24" fmla="*/ 47 w 82"/>
                    <a:gd name="T25" fmla="*/ 75 h 80"/>
                    <a:gd name="T26" fmla="*/ 32 w 82"/>
                    <a:gd name="T27" fmla="*/ 68 h 80"/>
                    <a:gd name="T28" fmla="*/ 21 w 82"/>
                    <a:gd name="T29" fmla="*/ 58 h 80"/>
                    <a:gd name="T30" fmla="*/ 16 w 82"/>
                    <a:gd name="T31" fmla="*/ 53 h 80"/>
                    <a:gd name="T32" fmla="*/ 11 w 82"/>
                    <a:gd name="T33" fmla="*/ 46 h 80"/>
                    <a:gd name="T34" fmla="*/ 5 w 82"/>
                    <a:gd name="T35" fmla="*/ 33 h 80"/>
                    <a:gd name="T36" fmla="*/ 1 w 82"/>
                    <a:gd name="T37" fmla="*/ 17 h 80"/>
                    <a:gd name="T38" fmla="*/ 0 w 82"/>
                    <a:gd name="T39" fmla="*/ 1 h 80"/>
                    <a:gd name="T40" fmla="*/ 8 w 82"/>
                    <a:gd name="T41"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2" h="80">
                      <a:moveTo>
                        <a:pt x="8" y="0"/>
                      </a:moveTo>
                      <a:lnTo>
                        <a:pt x="9" y="16"/>
                      </a:lnTo>
                      <a:lnTo>
                        <a:pt x="12" y="29"/>
                      </a:lnTo>
                      <a:lnTo>
                        <a:pt x="18" y="42"/>
                      </a:lnTo>
                      <a:lnTo>
                        <a:pt x="22" y="48"/>
                      </a:lnTo>
                      <a:lnTo>
                        <a:pt x="26" y="52"/>
                      </a:lnTo>
                      <a:lnTo>
                        <a:pt x="36" y="61"/>
                      </a:lnTo>
                      <a:lnTo>
                        <a:pt x="49" y="67"/>
                      </a:lnTo>
                      <a:lnTo>
                        <a:pt x="64" y="71"/>
                      </a:lnTo>
                      <a:lnTo>
                        <a:pt x="82" y="72"/>
                      </a:lnTo>
                      <a:lnTo>
                        <a:pt x="81" y="80"/>
                      </a:lnTo>
                      <a:lnTo>
                        <a:pt x="63" y="79"/>
                      </a:lnTo>
                      <a:lnTo>
                        <a:pt x="47" y="75"/>
                      </a:lnTo>
                      <a:lnTo>
                        <a:pt x="32" y="68"/>
                      </a:lnTo>
                      <a:lnTo>
                        <a:pt x="21" y="58"/>
                      </a:lnTo>
                      <a:lnTo>
                        <a:pt x="16" y="53"/>
                      </a:lnTo>
                      <a:lnTo>
                        <a:pt x="11" y="46"/>
                      </a:lnTo>
                      <a:lnTo>
                        <a:pt x="5" y="33"/>
                      </a:lnTo>
                      <a:lnTo>
                        <a:pt x="1" y="17"/>
                      </a:lnTo>
                      <a:lnTo>
                        <a:pt x="0" y="1"/>
                      </a:lnTo>
                      <a:lnTo>
                        <a:pt x="8" y="0"/>
                      </a:lnTo>
                      <a:close/>
                    </a:path>
                  </a:pathLst>
                </a:custGeom>
                <a:solidFill>
                  <a:srgbClr val="0A4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3158" name="Freeform 102"/>
                <p:cNvSpPr>
                  <a:spLocks/>
                </p:cNvSpPr>
                <p:nvPr/>
              </p:nvSpPr>
              <p:spPr bwMode="auto">
                <a:xfrm>
                  <a:off x="2953" y="2331"/>
                  <a:ext cx="8" cy="1"/>
                </a:xfrm>
                <a:custGeom>
                  <a:avLst/>
                  <a:gdLst>
                    <a:gd name="T0" fmla="*/ 0 w 8"/>
                    <a:gd name="T1" fmla="*/ 0 h 1"/>
                    <a:gd name="T2" fmla="*/ 0 w 8"/>
                    <a:gd name="T3" fmla="*/ 1 h 1"/>
                    <a:gd name="T4" fmla="*/ 8 w 8"/>
                    <a:gd name="T5" fmla="*/ 0 h 1"/>
                    <a:gd name="T6" fmla="*/ 0 w 8"/>
                    <a:gd name="T7" fmla="*/ 0 h 1"/>
                  </a:gdLst>
                  <a:ahLst/>
                  <a:cxnLst>
                    <a:cxn ang="0">
                      <a:pos x="T0" y="T1"/>
                    </a:cxn>
                    <a:cxn ang="0">
                      <a:pos x="T2" y="T3"/>
                    </a:cxn>
                    <a:cxn ang="0">
                      <a:pos x="T4" y="T5"/>
                    </a:cxn>
                    <a:cxn ang="0">
                      <a:pos x="T6" y="T7"/>
                    </a:cxn>
                  </a:cxnLst>
                  <a:rect l="0" t="0" r="r" b="b"/>
                  <a:pathLst>
                    <a:path w="8" h="1">
                      <a:moveTo>
                        <a:pt x="0" y="0"/>
                      </a:moveTo>
                      <a:lnTo>
                        <a:pt x="0" y="1"/>
                      </a:lnTo>
                      <a:lnTo>
                        <a:pt x="8" y="0"/>
                      </a:lnTo>
                      <a:lnTo>
                        <a:pt x="0" y="0"/>
                      </a:lnTo>
                      <a:close/>
                    </a:path>
                  </a:pathLst>
                </a:custGeom>
                <a:solidFill>
                  <a:srgbClr val="0A4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3159" name="Rectangle 103"/>
                <p:cNvSpPr>
                  <a:spLocks noChangeArrowheads="1"/>
                </p:cNvSpPr>
                <p:nvPr/>
              </p:nvSpPr>
              <p:spPr bwMode="auto">
                <a:xfrm>
                  <a:off x="3035" y="2403"/>
                  <a:ext cx="270" cy="8"/>
                </a:xfrm>
                <a:prstGeom prst="rect">
                  <a:avLst/>
                </a:prstGeom>
                <a:solidFill>
                  <a:srgbClr val="0A449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73160" name="Freeform 104"/>
                <p:cNvSpPr>
                  <a:spLocks/>
                </p:cNvSpPr>
                <p:nvPr/>
              </p:nvSpPr>
              <p:spPr bwMode="auto">
                <a:xfrm>
                  <a:off x="3034" y="2403"/>
                  <a:ext cx="1" cy="8"/>
                </a:xfrm>
                <a:custGeom>
                  <a:avLst/>
                  <a:gdLst>
                    <a:gd name="T0" fmla="*/ 0 w 1"/>
                    <a:gd name="T1" fmla="*/ 8 h 8"/>
                    <a:gd name="T2" fmla="*/ 1 w 1"/>
                    <a:gd name="T3" fmla="*/ 8 h 8"/>
                    <a:gd name="T4" fmla="*/ 1 w 1"/>
                    <a:gd name="T5" fmla="*/ 0 h 8"/>
                    <a:gd name="T6" fmla="*/ 0 w 1"/>
                    <a:gd name="T7" fmla="*/ 8 h 8"/>
                  </a:gdLst>
                  <a:ahLst/>
                  <a:cxnLst>
                    <a:cxn ang="0">
                      <a:pos x="T0" y="T1"/>
                    </a:cxn>
                    <a:cxn ang="0">
                      <a:pos x="T2" y="T3"/>
                    </a:cxn>
                    <a:cxn ang="0">
                      <a:pos x="T4" y="T5"/>
                    </a:cxn>
                    <a:cxn ang="0">
                      <a:pos x="T6" y="T7"/>
                    </a:cxn>
                  </a:cxnLst>
                  <a:rect l="0" t="0" r="r" b="b"/>
                  <a:pathLst>
                    <a:path w="1" h="8">
                      <a:moveTo>
                        <a:pt x="0" y="8"/>
                      </a:moveTo>
                      <a:lnTo>
                        <a:pt x="1" y="8"/>
                      </a:lnTo>
                      <a:lnTo>
                        <a:pt x="1" y="0"/>
                      </a:lnTo>
                      <a:lnTo>
                        <a:pt x="0" y="8"/>
                      </a:lnTo>
                      <a:close/>
                    </a:path>
                  </a:pathLst>
                </a:custGeom>
                <a:solidFill>
                  <a:srgbClr val="0A4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3161" name="Rectangle 105"/>
                <p:cNvSpPr>
                  <a:spLocks noChangeArrowheads="1"/>
                </p:cNvSpPr>
                <p:nvPr/>
              </p:nvSpPr>
              <p:spPr bwMode="auto">
                <a:xfrm>
                  <a:off x="3301" y="2407"/>
                  <a:ext cx="8" cy="120"/>
                </a:xfrm>
                <a:prstGeom prst="rect">
                  <a:avLst/>
                </a:prstGeom>
                <a:solidFill>
                  <a:srgbClr val="0A449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73162" name="Freeform 106"/>
                <p:cNvSpPr>
                  <a:spLocks/>
                </p:cNvSpPr>
                <p:nvPr/>
              </p:nvSpPr>
              <p:spPr bwMode="auto">
                <a:xfrm>
                  <a:off x="3301" y="2403"/>
                  <a:ext cx="8" cy="8"/>
                </a:xfrm>
                <a:custGeom>
                  <a:avLst/>
                  <a:gdLst>
                    <a:gd name="T0" fmla="*/ 4 w 8"/>
                    <a:gd name="T1" fmla="*/ 0 h 8"/>
                    <a:gd name="T2" fmla="*/ 8 w 8"/>
                    <a:gd name="T3" fmla="*/ 0 h 8"/>
                    <a:gd name="T4" fmla="*/ 8 w 8"/>
                    <a:gd name="T5" fmla="*/ 4 h 8"/>
                    <a:gd name="T6" fmla="*/ 0 w 8"/>
                    <a:gd name="T7" fmla="*/ 4 h 8"/>
                    <a:gd name="T8" fmla="*/ 4 w 8"/>
                    <a:gd name="T9" fmla="*/ 8 h 8"/>
                    <a:gd name="T10" fmla="*/ 4 w 8"/>
                    <a:gd name="T11" fmla="*/ 0 h 8"/>
                  </a:gdLst>
                  <a:ahLst/>
                  <a:cxnLst>
                    <a:cxn ang="0">
                      <a:pos x="T0" y="T1"/>
                    </a:cxn>
                    <a:cxn ang="0">
                      <a:pos x="T2" y="T3"/>
                    </a:cxn>
                    <a:cxn ang="0">
                      <a:pos x="T4" y="T5"/>
                    </a:cxn>
                    <a:cxn ang="0">
                      <a:pos x="T6" y="T7"/>
                    </a:cxn>
                    <a:cxn ang="0">
                      <a:pos x="T8" y="T9"/>
                    </a:cxn>
                    <a:cxn ang="0">
                      <a:pos x="T10" y="T11"/>
                    </a:cxn>
                  </a:cxnLst>
                  <a:rect l="0" t="0" r="r" b="b"/>
                  <a:pathLst>
                    <a:path w="8" h="8">
                      <a:moveTo>
                        <a:pt x="4" y="0"/>
                      </a:moveTo>
                      <a:lnTo>
                        <a:pt x="8" y="0"/>
                      </a:lnTo>
                      <a:lnTo>
                        <a:pt x="8" y="4"/>
                      </a:lnTo>
                      <a:lnTo>
                        <a:pt x="0" y="4"/>
                      </a:lnTo>
                      <a:lnTo>
                        <a:pt x="4" y="8"/>
                      </a:lnTo>
                      <a:lnTo>
                        <a:pt x="4" y="0"/>
                      </a:lnTo>
                      <a:close/>
                    </a:path>
                  </a:pathLst>
                </a:custGeom>
                <a:solidFill>
                  <a:srgbClr val="0A4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3163" name="Rectangle 107"/>
                <p:cNvSpPr>
                  <a:spLocks noChangeArrowheads="1"/>
                </p:cNvSpPr>
                <p:nvPr/>
              </p:nvSpPr>
              <p:spPr bwMode="auto">
                <a:xfrm>
                  <a:off x="3033" y="2523"/>
                  <a:ext cx="272" cy="8"/>
                </a:xfrm>
                <a:prstGeom prst="rect">
                  <a:avLst/>
                </a:prstGeom>
                <a:solidFill>
                  <a:srgbClr val="0A449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73164" name="Freeform 108"/>
                <p:cNvSpPr>
                  <a:spLocks/>
                </p:cNvSpPr>
                <p:nvPr/>
              </p:nvSpPr>
              <p:spPr bwMode="auto">
                <a:xfrm>
                  <a:off x="3301" y="2523"/>
                  <a:ext cx="8" cy="8"/>
                </a:xfrm>
                <a:custGeom>
                  <a:avLst/>
                  <a:gdLst>
                    <a:gd name="T0" fmla="*/ 8 w 8"/>
                    <a:gd name="T1" fmla="*/ 4 h 8"/>
                    <a:gd name="T2" fmla="*/ 8 w 8"/>
                    <a:gd name="T3" fmla="*/ 8 h 8"/>
                    <a:gd name="T4" fmla="*/ 4 w 8"/>
                    <a:gd name="T5" fmla="*/ 8 h 8"/>
                    <a:gd name="T6" fmla="*/ 4 w 8"/>
                    <a:gd name="T7" fmla="*/ 0 h 8"/>
                    <a:gd name="T8" fmla="*/ 0 w 8"/>
                    <a:gd name="T9" fmla="*/ 4 h 8"/>
                    <a:gd name="T10" fmla="*/ 8 w 8"/>
                    <a:gd name="T11" fmla="*/ 4 h 8"/>
                  </a:gdLst>
                  <a:ahLst/>
                  <a:cxnLst>
                    <a:cxn ang="0">
                      <a:pos x="T0" y="T1"/>
                    </a:cxn>
                    <a:cxn ang="0">
                      <a:pos x="T2" y="T3"/>
                    </a:cxn>
                    <a:cxn ang="0">
                      <a:pos x="T4" y="T5"/>
                    </a:cxn>
                    <a:cxn ang="0">
                      <a:pos x="T6" y="T7"/>
                    </a:cxn>
                    <a:cxn ang="0">
                      <a:pos x="T8" y="T9"/>
                    </a:cxn>
                    <a:cxn ang="0">
                      <a:pos x="T10" y="T11"/>
                    </a:cxn>
                  </a:cxnLst>
                  <a:rect l="0" t="0" r="r" b="b"/>
                  <a:pathLst>
                    <a:path w="8" h="8">
                      <a:moveTo>
                        <a:pt x="8" y="4"/>
                      </a:moveTo>
                      <a:lnTo>
                        <a:pt x="8" y="8"/>
                      </a:lnTo>
                      <a:lnTo>
                        <a:pt x="4" y="8"/>
                      </a:lnTo>
                      <a:lnTo>
                        <a:pt x="4" y="0"/>
                      </a:lnTo>
                      <a:lnTo>
                        <a:pt x="0" y="4"/>
                      </a:lnTo>
                      <a:lnTo>
                        <a:pt x="8" y="4"/>
                      </a:lnTo>
                      <a:close/>
                    </a:path>
                  </a:pathLst>
                </a:custGeom>
                <a:solidFill>
                  <a:srgbClr val="0A4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3165" name="Freeform 109"/>
                <p:cNvSpPr>
                  <a:spLocks/>
                </p:cNvSpPr>
                <p:nvPr/>
              </p:nvSpPr>
              <p:spPr bwMode="auto">
                <a:xfrm>
                  <a:off x="2825" y="2337"/>
                  <a:ext cx="208" cy="194"/>
                </a:xfrm>
                <a:custGeom>
                  <a:avLst/>
                  <a:gdLst>
                    <a:gd name="T0" fmla="*/ 208 w 208"/>
                    <a:gd name="T1" fmla="*/ 194 h 194"/>
                    <a:gd name="T2" fmla="*/ 184 w 208"/>
                    <a:gd name="T3" fmla="*/ 193 h 194"/>
                    <a:gd name="T4" fmla="*/ 160 w 208"/>
                    <a:gd name="T5" fmla="*/ 191 h 194"/>
                    <a:gd name="T6" fmla="*/ 139 w 208"/>
                    <a:gd name="T7" fmla="*/ 187 h 194"/>
                    <a:gd name="T8" fmla="*/ 118 w 208"/>
                    <a:gd name="T9" fmla="*/ 181 h 194"/>
                    <a:gd name="T10" fmla="*/ 100 w 208"/>
                    <a:gd name="T11" fmla="*/ 174 h 194"/>
                    <a:gd name="T12" fmla="*/ 82 w 208"/>
                    <a:gd name="T13" fmla="*/ 164 h 194"/>
                    <a:gd name="T14" fmla="*/ 67 w 208"/>
                    <a:gd name="T15" fmla="*/ 154 h 194"/>
                    <a:gd name="T16" fmla="*/ 54 w 208"/>
                    <a:gd name="T17" fmla="*/ 142 h 194"/>
                    <a:gd name="T18" fmla="*/ 41 w 208"/>
                    <a:gd name="T19" fmla="*/ 129 h 194"/>
                    <a:gd name="T20" fmla="*/ 31 w 208"/>
                    <a:gd name="T21" fmla="*/ 115 h 194"/>
                    <a:gd name="T22" fmla="*/ 21 w 208"/>
                    <a:gd name="T23" fmla="*/ 98 h 194"/>
                    <a:gd name="T24" fmla="*/ 13 w 208"/>
                    <a:gd name="T25" fmla="*/ 81 h 194"/>
                    <a:gd name="T26" fmla="*/ 8 w 208"/>
                    <a:gd name="T27" fmla="*/ 63 h 194"/>
                    <a:gd name="T28" fmla="*/ 3 w 208"/>
                    <a:gd name="T29" fmla="*/ 43 h 194"/>
                    <a:gd name="T30" fmla="*/ 1 w 208"/>
                    <a:gd name="T31" fmla="*/ 22 h 194"/>
                    <a:gd name="T32" fmla="*/ 0 w 208"/>
                    <a:gd name="T33" fmla="*/ 0 h 194"/>
                    <a:gd name="T34" fmla="*/ 7 w 208"/>
                    <a:gd name="T35" fmla="*/ 0 h 194"/>
                    <a:gd name="T36" fmla="*/ 8 w 208"/>
                    <a:gd name="T37" fmla="*/ 22 h 194"/>
                    <a:gd name="T38" fmla="*/ 10 w 208"/>
                    <a:gd name="T39" fmla="*/ 41 h 194"/>
                    <a:gd name="T40" fmla="*/ 15 w 208"/>
                    <a:gd name="T41" fmla="*/ 60 h 194"/>
                    <a:gd name="T42" fmla="*/ 20 w 208"/>
                    <a:gd name="T43" fmla="*/ 78 h 194"/>
                    <a:gd name="T44" fmla="*/ 28 w 208"/>
                    <a:gd name="T45" fmla="*/ 94 h 194"/>
                    <a:gd name="T46" fmla="*/ 37 w 208"/>
                    <a:gd name="T47" fmla="*/ 110 h 194"/>
                    <a:gd name="T48" fmla="*/ 47 w 208"/>
                    <a:gd name="T49" fmla="*/ 124 h 194"/>
                    <a:gd name="T50" fmla="*/ 59 w 208"/>
                    <a:gd name="T51" fmla="*/ 136 h 194"/>
                    <a:gd name="T52" fmla="*/ 72 w 208"/>
                    <a:gd name="T53" fmla="*/ 148 h 194"/>
                    <a:gd name="T54" fmla="*/ 87 w 208"/>
                    <a:gd name="T55" fmla="*/ 158 h 194"/>
                    <a:gd name="T56" fmla="*/ 104 w 208"/>
                    <a:gd name="T57" fmla="*/ 167 h 194"/>
                    <a:gd name="T58" fmla="*/ 121 w 208"/>
                    <a:gd name="T59" fmla="*/ 174 h 194"/>
                    <a:gd name="T60" fmla="*/ 141 w 208"/>
                    <a:gd name="T61" fmla="*/ 180 h 194"/>
                    <a:gd name="T62" fmla="*/ 162 w 208"/>
                    <a:gd name="T63" fmla="*/ 184 h 194"/>
                    <a:gd name="T64" fmla="*/ 184 w 208"/>
                    <a:gd name="T65" fmla="*/ 186 h 194"/>
                    <a:gd name="T66" fmla="*/ 208 w 208"/>
                    <a:gd name="T67" fmla="*/ 187 h 194"/>
                    <a:gd name="T68" fmla="*/ 208 w 208"/>
                    <a:gd name="T69" fmla="*/ 19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8" h="194">
                      <a:moveTo>
                        <a:pt x="208" y="194"/>
                      </a:moveTo>
                      <a:lnTo>
                        <a:pt x="184" y="193"/>
                      </a:lnTo>
                      <a:lnTo>
                        <a:pt x="160" y="191"/>
                      </a:lnTo>
                      <a:lnTo>
                        <a:pt x="139" y="187"/>
                      </a:lnTo>
                      <a:lnTo>
                        <a:pt x="118" y="181"/>
                      </a:lnTo>
                      <a:lnTo>
                        <a:pt x="100" y="174"/>
                      </a:lnTo>
                      <a:lnTo>
                        <a:pt x="82" y="164"/>
                      </a:lnTo>
                      <a:lnTo>
                        <a:pt x="67" y="154"/>
                      </a:lnTo>
                      <a:lnTo>
                        <a:pt x="54" y="142"/>
                      </a:lnTo>
                      <a:lnTo>
                        <a:pt x="41" y="129"/>
                      </a:lnTo>
                      <a:lnTo>
                        <a:pt x="31" y="115"/>
                      </a:lnTo>
                      <a:lnTo>
                        <a:pt x="21" y="98"/>
                      </a:lnTo>
                      <a:lnTo>
                        <a:pt x="13" y="81"/>
                      </a:lnTo>
                      <a:lnTo>
                        <a:pt x="8" y="63"/>
                      </a:lnTo>
                      <a:lnTo>
                        <a:pt x="3" y="43"/>
                      </a:lnTo>
                      <a:lnTo>
                        <a:pt x="1" y="22"/>
                      </a:lnTo>
                      <a:lnTo>
                        <a:pt x="0" y="0"/>
                      </a:lnTo>
                      <a:lnTo>
                        <a:pt x="7" y="0"/>
                      </a:lnTo>
                      <a:lnTo>
                        <a:pt x="8" y="22"/>
                      </a:lnTo>
                      <a:lnTo>
                        <a:pt x="10" y="41"/>
                      </a:lnTo>
                      <a:lnTo>
                        <a:pt x="15" y="60"/>
                      </a:lnTo>
                      <a:lnTo>
                        <a:pt x="20" y="78"/>
                      </a:lnTo>
                      <a:lnTo>
                        <a:pt x="28" y="94"/>
                      </a:lnTo>
                      <a:lnTo>
                        <a:pt x="37" y="110"/>
                      </a:lnTo>
                      <a:lnTo>
                        <a:pt x="47" y="124"/>
                      </a:lnTo>
                      <a:lnTo>
                        <a:pt x="59" y="136"/>
                      </a:lnTo>
                      <a:lnTo>
                        <a:pt x="72" y="148"/>
                      </a:lnTo>
                      <a:lnTo>
                        <a:pt x="87" y="158"/>
                      </a:lnTo>
                      <a:lnTo>
                        <a:pt x="104" y="167"/>
                      </a:lnTo>
                      <a:lnTo>
                        <a:pt x="121" y="174"/>
                      </a:lnTo>
                      <a:lnTo>
                        <a:pt x="141" y="180"/>
                      </a:lnTo>
                      <a:lnTo>
                        <a:pt x="162" y="184"/>
                      </a:lnTo>
                      <a:lnTo>
                        <a:pt x="184" y="186"/>
                      </a:lnTo>
                      <a:lnTo>
                        <a:pt x="208" y="187"/>
                      </a:lnTo>
                      <a:lnTo>
                        <a:pt x="208" y="194"/>
                      </a:lnTo>
                      <a:close/>
                    </a:path>
                  </a:pathLst>
                </a:custGeom>
                <a:solidFill>
                  <a:srgbClr val="0A4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3166" name="Freeform 110"/>
                <p:cNvSpPr>
                  <a:spLocks/>
                </p:cNvSpPr>
                <p:nvPr/>
              </p:nvSpPr>
              <p:spPr bwMode="auto">
                <a:xfrm>
                  <a:off x="3033" y="2523"/>
                  <a:ext cx="0" cy="8"/>
                </a:xfrm>
                <a:custGeom>
                  <a:avLst/>
                  <a:gdLst>
                    <a:gd name="T0" fmla="*/ 8 h 8"/>
                    <a:gd name="T1" fmla="*/ 1 h 8"/>
                    <a:gd name="T2" fmla="*/ 0 h 8"/>
                    <a:gd name="T3" fmla="*/ 8 h 8"/>
                  </a:gdLst>
                  <a:ahLst/>
                  <a:cxnLst>
                    <a:cxn ang="0">
                      <a:pos x="0" y="T0"/>
                    </a:cxn>
                    <a:cxn ang="0">
                      <a:pos x="0" y="T1"/>
                    </a:cxn>
                    <a:cxn ang="0">
                      <a:pos x="0" y="T2"/>
                    </a:cxn>
                    <a:cxn ang="0">
                      <a:pos x="0" y="T3"/>
                    </a:cxn>
                  </a:cxnLst>
                  <a:rect l="0" t="0" r="r" b="b"/>
                  <a:pathLst>
                    <a:path h="8">
                      <a:moveTo>
                        <a:pt x="0" y="8"/>
                      </a:moveTo>
                      <a:lnTo>
                        <a:pt x="0" y="1"/>
                      </a:lnTo>
                      <a:lnTo>
                        <a:pt x="0" y="0"/>
                      </a:lnTo>
                      <a:lnTo>
                        <a:pt x="0" y="8"/>
                      </a:lnTo>
                      <a:close/>
                    </a:path>
                  </a:pathLst>
                </a:custGeom>
                <a:solidFill>
                  <a:srgbClr val="0A4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3167" name="Rectangle 111"/>
                <p:cNvSpPr>
                  <a:spLocks noChangeArrowheads="1"/>
                </p:cNvSpPr>
                <p:nvPr/>
              </p:nvSpPr>
              <p:spPr bwMode="auto">
                <a:xfrm>
                  <a:off x="2825" y="1862"/>
                  <a:ext cx="8" cy="475"/>
                </a:xfrm>
                <a:prstGeom prst="rect">
                  <a:avLst/>
                </a:prstGeom>
                <a:solidFill>
                  <a:srgbClr val="0A449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73168" name="Freeform 112"/>
                <p:cNvSpPr>
                  <a:spLocks/>
                </p:cNvSpPr>
                <p:nvPr/>
              </p:nvSpPr>
              <p:spPr bwMode="auto">
                <a:xfrm>
                  <a:off x="2825" y="2337"/>
                  <a:ext cx="8" cy="0"/>
                </a:xfrm>
                <a:custGeom>
                  <a:avLst/>
                  <a:gdLst>
                    <a:gd name="T0" fmla="*/ 0 w 8"/>
                    <a:gd name="T1" fmla="*/ 8 w 8"/>
                    <a:gd name="T2" fmla="*/ 7 w 8"/>
                    <a:gd name="T3" fmla="*/ 0 w 8"/>
                  </a:gdLst>
                  <a:ahLst/>
                  <a:cxnLst>
                    <a:cxn ang="0">
                      <a:pos x="T0" y="0"/>
                    </a:cxn>
                    <a:cxn ang="0">
                      <a:pos x="T1" y="0"/>
                    </a:cxn>
                    <a:cxn ang="0">
                      <a:pos x="T2" y="0"/>
                    </a:cxn>
                    <a:cxn ang="0">
                      <a:pos x="T3" y="0"/>
                    </a:cxn>
                  </a:cxnLst>
                  <a:rect l="0" t="0" r="r" b="b"/>
                  <a:pathLst>
                    <a:path w="8">
                      <a:moveTo>
                        <a:pt x="0" y="0"/>
                      </a:moveTo>
                      <a:lnTo>
                        <a:pt x="8" y="0"/>
                      </a:lnTo>
                      <a:lnTo>
                        <a:pt x="7" y="0"/>
                      </a:lnTo>
                      <a:lnTo>
                        <a:pt x="0" y="0"/>
                      </a:lnTo>
                      <a:close/>
                    </a:path>
                  </a:pathLst>
                </a:custGeom>
                <a:solidFill>
                  <a:srgbClr val="0A4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3169" name="Rectangle 113"/>
                <p:cNvSpPr>
                  <a:spLocks noChangeArrowheads="1"/>
                </p:cNvSpPr>
                <p:nvPr/>
              </p:nvSpPr>
              <p:spPr bwMode="auto">
                <a:xfrm>
                  <a:off x="2829" y="1858"/>
                  <a:ext cx="476" cy="8"/>
                </a:xfrm>
                <a:prstGeom prst="rect">
                  <a:avLst/>
                </a:prstGeom>
                <a:solidFill>
                  <a:srgbClr val="0A449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73170" name="Freeform 114"/>
                <p:cNvSpPr>
                  <a:spLocks/>
                </p:cNvSpPr>
                <p:nvPr/>
              </p:nvSpPr>
              <p:spPr bwMode="auto">
                <a:xfrm>
                  <a:off x="2825" y="1858"/>
                  <a:ext cx="8" cy="8"/>
                </a:xfrm>
                <a:custGeom>
                  <a:avLst/>
                  <a:gdLst>
                    <a:gd name="T0" fmla="*/ 0 w 8"/>
                    <a:gd name="T1" fmla="*/ 4 h 8"/>
                    <a:gd name="T2" fmla="*/ 0 w 8"/>
                    <a:gd name="T3" fmla="*/ 0 h 8"/>
                    <a:gd name="T4" fmla="*/ 4 w 8"/>
                    <a:gd name="T5" fmla="*/ 0 h 8"/>
                    <a:gd name="T6" fmla="*/ 4 w 8"/>
                    <a:gd name="T7" fmla="*/ 8 h 8"/>
                    <a:gd name="T8" fmla="*/ 8 w 8"/>
                    <a:gd name="T9" fmla="*/ 4 h 8"/>
                    <a:gd name="T10" fmla="*/ 0 w 8"/>
                    <a:gd name="T11" fmla="*/ 4 h 8"/>
                  </a:gdLst>
                  <a:ahLst/>
                  <a:cxnLst>
                    <a:cxn ang="0">
                      <a:pos x="T0" y="T1"/>
                    </a:cxn>
                    <a:cxn ang="0">
                      <a:pos x="T2" y="T3"/>
                    </a:cxn>
                    <a:cxn ang="0">
                      <a:pos x="T4" y="T5"/>
                    </a:cxn>
                    <a:cxn ang="0">
                      <a:pos x="T6" y="T7"/>
                    </a:cxn>
                    <a:cxn ang="0">
                      <a:pos x="T8" y="T9"/>
                    </a:cxn>
                    <a:cxn ang="0">
                      <a:pos x="T10" y="T11"/>
                    </a:cxn>
                  </a:cxnLst>
                  <a:rect l="0" t="0" r="r" b="b"/>
                  <a:pathLst>
                    <a:path w="8" h="8">
                      <a:moveTo>
                        <a:pt x="0" y="4"/>
                      </a:moveTo>
                      <a:lnTo>
                        <a:pt x="0" y="0"/>
                      </a:lnTo>
                      <a:lnTo>
                        <a:pt x="4" y="0"/>
                      </a:lnTo>
                      <a:lnTo>
                        <a:pt x="4" y="8"/>
                      </a:lnTo>
                      <a:lnTo>
                        <a:pt x="8" y="4"/>
                      </a:lnTo>
                      <a:lnTo>
                        <a:pt x="0" y="4"/>
                      </a:lnTo>
                      <a:close/>
                    </a:path>
                  </a:pathLst>
                </a:custGeom>
                <a:solidFill>
                  <a:srgbClr val="0A4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3171" name="Rectangle 115"/>
                <p:cNvSpPr>
                  <a:spLocks noChangeArrowheads="1"/>
                </p:cNvSpPr>
                <p:nvPr/>
              </p:nvSpPr>
              <p:spPr bwMode="auto">
                <a:xfrm>
                  <a:off x="3301" y="1862"/>
                  <a:ext cx="8" cy="112"/>
                </a:xfrm>
                <a:prstGeom prst="rect">
                  <a:avLst/>
                </a:prstGeom>
                <a:solidFill>
                  <a:srgbClr val="0A449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73172" name="Freeform 116"/>
                <p:cNvSpPr>
                  <a:spLocks/>
                </p:cNvSpPr>
                <p:nvPr/>
              </p:nvSpPr>
              <p:spPr bwMode="auto">
                <a:xfrm>
                  <a:off x="3301" y="1858"/>
                  <a:ext cx="8" cy="8"/>
                </a:xfrm>
                <a:custGeom>
                  <a:avLst/>
                  <a:gdLst>
                    <a:gd name="T0" fmla="*/ 4 w 8"/>
                    <a:gd name="T1" fmla="*/ 0 h 8"/>
                    <a:gd name="T2" fmla="*/ 8 w 8"/>
                    <a:gd name="T3" fmla="*/ 0 h 8"/>
                    <a:gd name="T4" fmla="*/ 8 w 8"/>
                    <a:gd name="T5" fmla="*/ 4 h 8"/>
                    <a:gd name="T6" fmla="*/ 0 w 8"/>
                    <a:gd name="T7" fmla="*/ 4 h 8"/>
                    <a:gd name="T8" fmla="*/ 4 w 8"/>
                    <a:gd name="T9" fmla="*/ 8 h 8"/>
                    <a:gd name="T10" fmla="*/ 4 w 8"/>
                    <a:gd name="T11" fmla="*/ 0 h 8"/>
                  </a:gdLst>
                  <a:ahLst/>
                  <a:cxnLst>
                    <a:cxn ang="0">
                      <a:pos x="T0" y="T1"/>
                    </a:cxn>
                    <a:cxn ang="0">
                      <a:pos x="T2" y="T3"/>
                    </a:cxn>
                    <a:cxn ang="0">
                      <a:pos x="T4" y="T5"/>
                    </a:cxn>
                    <a:cxn ang="0">
                      <a:pos x="T6" y="T7"/>
                    </a:cxn>
                    <a:cxn ang="0">
                      <a:pos x="T8" y="T9"/>
                    </a:cxn>
                    <a:cxn ang="0">
                      <a:pos x="T10" y="T11"/>
                    </a:cxn>
                  </a:cxnLst>
                  <a:rect l="0" t="0" r="r" b="b"/>
                  <a:pathLst>
                    <a:path w="8" h="8">
                      <a:moveTo>
                        <a:pt x="4" y="0"/>
                      </a:moveTo>
                      <a:lnTo>
                        <a:pt x="8" y="0"/>
                      </a:lnTo>
                      <a:lnTo>
                        <a:pt x="8" y="4"/>
                      </a:lnTo>
                      <a:lnTo>
                        <a:pt x="0" y="4"/>
                      </a:lnTo>
                      <a:lnTo>
                        <a:pt x="4" y="8"/>
                      </a:lnTo>
                      <a:lnTo>
                        <a:pt x="4" y="0"/>
                      </a:lnTo>
                      <a:close/>
                    </a:path>
                  </a:pathLst>
                </a:custGeom>
                <a:solidFill>
                  <a:srgbClr val="0A4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3173" name="Rectangle 117"/>
                <p:cNvSpPr>
                  <a:spLocks noChangeArrowheads="1"/>
                </p:cNvSpPr>
                <p:nvPr/>
              </p:nvSpPr>
              <p:spPr bwMode="auto">
                <a:xfrm>
                  <a:off x="2957" y="1970"/>
                  <a:ext cx="348" cy="8"/>
                </a:xfrm>
                <a:prstGeom prst="rect">
                  <a:avLst/>
                </a:prstGeom>
                <a:solidFill>
                  <a:srgbClr val="0A449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73174" name="Freeform 118"/>
                <p:cNvSpPr>
                  <a:spLocks/>
                </p:cNvSpPr>
                <p:nvPr/>
              </p:nvSpPr>
              <p:spPr bwMode="auto">
                <a:xfrm>
                  <a:off x="3301" y="1970"/>
                  <a:ext cx="8" cy="8"/>
                </a:xfrm>
                <a:custGeom>
                  <a:avLst/>
                  <a:gdLst>
                    <a:gd name="T0" fmla="*/ 8 w 8"/>
                    <a:gd name="T1" fmla="*/ 4 h 8"/>
                    <a:gd name="T2" fmla="*/ 8 w 8"/>
                    <a:gd name="T3" fmla="*/ 8 h 8"/>
                    <a:gd name="T4" fmla="*/ 4 w 8"/>
                    <a:gd name="T5" fmla="*/ 8 h 8"/>
                    <a:gd name="T6" fmla="*/ 4 w 8"/>
                    <a:gd name="T7" fmla="*/ 0 h 8"/>
                    <a:gd name="T8" fmla="*/ 0 w 8"/>
                    <a:gd name="T9" fmla="*/ 4 h 8"/>
                    <a:gd name="T10" fmla="*/ 8 w 8"/>
                    <a:gd name="T11" fmla="*/ 4 h 8"/>
                  </a:gdLst>
                  <a:ahLst/>
                  <a:cxnLst>
                    <a:cxn ang="0">
                      <a:pos x="T0" y="T1"/>
                    </a:cxn>
                    <a:cxn ang="0">
                      <a:pos x="T2" y="T3"/>
                    </a:cxn>
                    <a:cxn ang="0">
                      <a:pos x="T4" y="T5"/>
                    </a:cxn>
                    <a:cxn ang="0">
                      <a:pos x="T6" y="T7"/>
                    </a:cxn>
                    <a:cxn ang="0">
                      <a:pos x="T8" y="T9"/>
                    </a:cxn>
                    <a:cxn ang="0">
                      <a:pos x="T10" y="T11"/>
                    </a:cxn>
                  </a:cxnLst>
                  <a:rect l="0" t="0" r="r" b="b"/>
                  <a:pathLst>
                    <a:path w="8" h="8">
                      <a:moveTo>
                        <a:pt x="8" y="4"/>
                      </a:moveTo>
                      <a:lnTo>
                        <a:pt x="8" y="8"/>
                      </a:lnTo>
                      <a:lnTo>
                        <a:pt x="4" y="8"/>
                      </a:lnTo>
                      <a:lnTo>
                        <a:pt x="4" y="0"/>
                      </a:lnTo>
                      <a:lnTo>
                        <a:pt x="0" y="4"/>
                      </a:lnTo>
                      <a:lnTo>
                        <a:pt x="8" y="4"/>
                      </a:lnTo>
                      <a:close/>
                    </a:path>
                  </a:pathLst>
                </a:custGeom>
                <a:solidFill>
                  <a:srgbClr val="0A4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3175" name="Rectangle 119"/>
                <p:cNvSpPr>
                  <a:spLocks noChangeArrowheads="1"/>
                </p:cNvSpPr>
                <p:nvPr/>
              </p:nvSpPr>
              <p:spPr bwMode="auto">
                <a:xfrm>
                  <a:off x="2953" y="1974"/>
                  <a:ext cx="8" cy="148"/>
                </a:xfrm>
                <a:prstGeom prst="rect">
                  <a:avLst/>
                </a:prstGeom>
                <a:solidFill>
                  <a:srgbClr val="0A449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73176" name="Freeform 120"/>
                <p:cNvSpPr>
                  <a:spLocks/>
                </p:cNvSpPr>
                <p:nvPr/>
              </p:nvSpPr>
              <p:spPr bwMode="auto">
                <a:xfrm>
                  <a:off x="2953" y="1970"/>
                  <a:ext cx="8" cy="8"/>
                </a:xfrm>
                <a:custGeom>
                  <a:avLst/>
                  <a:gdLst>
                    <a:gd name="T0" fmla="*/ 4 w 8"/>
                    <a:gd name="T1" fmla="*/ 0 h 8"/>
                    <a:gd name="T2" fmla="*/ 0 w 8"/>
                    <a:gd name="T3" fmla="*/ 0 h 8"/>
                    <a:gd name="T4" fmla="*/ 0 w 8"/>
                    <a:gd name="T5" fmla="*/ 4 h 8"/>
                    <a:gd name="T6" fmla="*/ 8 w 8"/>
                    <a:gd name="T7" fmla="*/ 4 h 8"/>
                    <a:gd name="T8" fmla="*/ 4 w 8"/>
                    <a:gd name="T9" fmla="*/ 8 h 8"/>
                    <a:gd name="T10" fmla="*/ 4 w 8"/>
                    <a:gd name="T11" fmla="*/ 0 h 8"/>
                  </a:gdLst>
                  <a:ahLst/>
                  <a:cxnLst>
                    <a:cxn ang="0">
                      <a:pos x="T0" y="T1"/>
                    </a:cxn>
                    <a:cxn ang="0">
                      <a:pos x="T2" y="T3"/>
                    </a:cxn>
                    <a:cxn ang="0">
                      <a:pos x="T4" y="T5"/>
                    </a:cxn>
                    <a:cxn ang="0">
                      <a:pos x="T6" y="T7"/>
                    </a:cxn>
                    <a:cxn ang="0">
                      <a:pos x="T8" y="T9"/>
                    </a:cxn>
                    <a:cxn ang="0">
                      <a:pos x="T10" y="T11"/>
                    </a:cxn>
                  </a:cxnLst>
                  <a:rect l="0" t="0" r="r" b="b"/>
                  <a:pathLst>
                    <a:path w="8" h="8">
                      <a:moveTo>
                        <a:pt x="4" y="0"/>
                      </a:moveTo>
                      <a:lnTo>
                        <a:pt x="0" y="0"/>
                      </a:lnTo>
                      <a:lnTo>
                        <a:pt x="0" y="4"/>
                      </a:lnTo>
                      <a:lnTo>
                        <a:pt x="8" y="4"/>
                      </a:lnTo>
                      <a:lnTo>
                        <a:pt x="4" y="8"/>
                      </a:lnTo>
                      <a:lnTo>
                        <a:pt x="4" y="0"/>
                      </a:lnTo>
                      <a:close/>
                    </a:path>
                  </a:pathLst>
                </a:custGeom>
                <a:solidFill>
                  <a:srgbClr val="0A4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3177" name="Freeform 121"/>
                <p:cNvSpPr>
                  <a:spLocks/>
                </p:cNvSpPr>
                <p:nvPr/>
              </p:nvSpPr>
              <p:spPr bwMode="auto">
                <a:xfrm>
                  <a:off x="2953" y="2118"/>
                  <a:ext cx="8" cy="8"/>
                </a:xfrm>
                <a:custGeom>
                  <a:avLst/>
                  <a:gdLst>
                    <a:gd name="T0" fmla="*/ 0 w 8"/>
                    <a:gd name="T1" fmla="*/ 4 h 8"/>
                    <a:gd name="T2" fmla="*/ 0 w 8"/>
                    <a:gd name="T3" fmla="*/ 8 h 8"/>
                    <a:gd name="T4" fmla="*/ 4 w 8"/>
                    <a:gd name="T5" fmla="*/ 8 h 8"/>
                    <a:gd name="T6" fmla="*/ 4 w 8"/>
                    <a:gd name="T7" fmla="*/ 0 h 8"/>
                    <a:gd name="T8" fmla="*/ 8 w 8"/>
                    <a:gd name="T9" fmla="*/ 4 h 8"/>
                    <a:gd name="T10" fmla="*/ 0 w 8"/>
                    <a:gd name="T11" fmla="*/ 4 h 8"/>
                  </a:gdLst>
                  <a:ahLst/>
                  <a:cxnLst>
                    <a:cxn ang="0">
                      <a:pos x="T0" y="T1"/>
                    </a:cxn>
                    <a:cxn ang="0">
                      <a:pos x="T2" y="T3"/>
                    </a:cxn>
                    <a:cxn ang="0">
                      <a:pos x="T4" y="T5"/>
                    </a:cxn>
                    <a:cxn ang="0">
                      <a:pos x="T6" y="T7"/>
                    </a:cxn>
                    <a:cxn ang="0">
                      <a:pos x="T8" y="T9"/>
                    </a:cxn>
                    <a:cxn ang="0">
                      <a:pos x="T10" y="T11"/>
                    </a:cxn>
                  </a:cxnLst>
                  <a:rect l="0" t="0" r="r" b="b"/>
                  <a:pathLst>
                    <a:path w="8" h="8">
                      <a:moveTo>
                        <a:pt x="0" y="4"/>
                      </a:moveTo>
                      <a:lnTo>
                        <a:pt x="0" y="8"/>
                      </a:lnTo>
                      <a:lnTo>
                        <a:pt x="4" y="8"/>
                      </a:lnTo>
                      <a:lnTo>
                        <a:pt x="4" y="0"/>
                      </a:lnTo>
                      <a:lnTo>
                        <a:pt x="8" y="4"/>
                      </a:lnTo>
                      <a:lnTo>
                        <a:pt x="0" y="4"/>
                      </a:lnTo>
                      <a:close/>
                    </a:path>
                  </a:pathLst>
                </a:custGeom>
                <a:solidFill>
                  <a:srgbClr val="0A4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3178" name="Freeform 122"/>
                <p:cNvSpPr>
                  <a:spLocks/>
                </p:cNvSpPr>
                <p:nvPr/>
              </p:nvSpPr>
              <p:spPr bwMode="auto">
                <a:xfrm>
                  <a:off x="3329" y="1858"/>
                  <a:ext cx="557" cy="665"/>
                </a:xfrm>
                <a:custGeom>
                  <a:avLst/>
                  <a:gdLst>
                    <a:gd name="T0" fmla="*/ 0 w 557"/>
                    <a:gd name="T1" fmla="*/ 0 h 665"/>
                    <a:gd name="T2" fmla="*/ 212 w 557"/>
                    <a:gd name="T3" fmla="*/ 0 h 665"/>
                    <a:gd name="T4" fmla="*/ 437 w 557"/>
                    <a:gd name="T5" fmla="*/ 577 h 665"/>
                    <a:gd name="T6" fmla="*/ 437 w 557"/>
                    <a:gd name="T7" fmla="*/ 4 h 665"/>
                    <a:gd name="T8" fmla="*/ 557 w 557"/>
                    <a:gd name="T9" fmla="*/ 4 h 665"/>
                    <a:gd name="T10" fmla="*/ 557 w 557"/>
                    <a:gd name="T11" fmla="*/ 665 h 665"/>
                    <a:gd name="T12" fmla="*/ 344 w 557"/>
                    <a:gd name="T13" fmla="*/ 665 h 665"/>
                    <a:gd name="T14" fmla="*/ 124 w 557"/>
                    <a:gd name="T15" fmla="*/ 104 h 665"/>
                    <a:gd name="T16" fmla="*/ 124 w 557"/>
                    <a:gd name="T17" fmla="*/ 665 h 665"/>
                    <a:gd name="T18" fmla="*/ 0 w 557"/>
                    <a:gd name="T19" fmla="*/ 665 h 665"/>
                    <a:gd name="T20" fmla="*/ 0 w 557"/>
                    <a:gd name="T21" fmla="*/ 0 h 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7" h="665">
                      <a:moveTo>
                        <a:pt x="0" y="0"/>
                      </a:moveTo>
                      <a:lnTo>
                        <a:pt x="212" y="0"/>
                      </a:lnTo>
                      <a:lnTo>
                        <a:pt x="437" y="577"/>
                      </a:lnTo>
                      <a:lnTo>
                        <a:pt x="437" y="4"/>
                      </a:lnTo>
                      <a:lnTo>
                        <a:pt x="557" y="4"/>
                      </a:lnTo>
                      <a:lnTo>
                        <a:pt x="557" y="665"/>
                      </a:lnTo>
                      <a:lnTo>
                        <a:pt x="344" y="665"/>
                      </a:lnTo>
                      <a:lnTo>
                        <a:pt x="124" y="104"/>
                      </a:lnTo>
                      <a:lnTo>
                        <a:pt x="124" y="665"/>
                      </a:lnTo>
                      <a:lnTo>
                        <a:pt x="0" y="665"/>
                      </a:lnTo>
                      <a:lnTo>
                        <a:pt x="0" y="0"/>
                      </a:lnTo>
                      <a:close/>
                    </a:path>
                  </a:pathLst>
                </a:custGeom>
                <a:solidFill>
                  <a:srgbClr val="0A4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3179" name="Rectangle 123"/>
                <p:cNvSpPr>
                  <a:spLocks noChangeArrowheads="1"/>
                </p:cNvSpPr>
                <p:nvPr/>
              </p:nvSpPr>
              <p:spPr bwMode="auto">
                <a:xfrm>
                  <a:off x="3329" y="1854"/>
                  <a:ext cx="212" cy="8"/>
                </a:xfrm>
                <a:prstGeom prst="rect">
                  <a:avLst/>
                </a:prstGeom>
                <a:solidFill>
                  <a:srgbClr val="0A449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73180" name="Freeform 124"/>
                <p:cNvSpPr>
                  <a:spLocks/>
                </p:cNvSpPr>
                <p:nvPr/>
              </p:nvSpPr>
              <p:spPr bwMode="auto">
                <a:xfrm>
                  <a:off x="3537" y="1856"/>
                  <a:ext cx="232" cy="581"/>
                </a:xfrm>
                <a:custGeom>
                  <a:avLst/>
                  <a:gdLst>
                    <a:gd name="T0" fmla="*/ 7 w 232"/>
                    <a:gd name="T1" fmla="*/ 0 h 581"/>
                    <a:gd name="T2" fmla="*/ 0 w 232"/>
                    <a:gd name="T3" fmla="*/ 4 h 581"/>
                    <a:gd name="T4" fmla="*/ 225 w 232"/>
                    <a:gd name="T5" fmla="*/ 581 h 581"/>
                    <a:gd name="T6" fmla="*/ 232 w 232"/>
                    <a:gd name="T7" fmla="*/ 577 h 581"/>
                    <a:gd name="T8" fmla="*/ 7 w 232"/>
                    <a:gd name="T9" fmla="*/ 0 h 581"/>
                  </a:gdLst>
                  <a:ahLst/>
                  <a:cxnLst>
                    <a:cxn ang="0">
                      <a:pos x="T0" y="T1"/>
                    </a:cxn>
                    <a:cxn ang="0">
                      <a:pos x="T2" y="T3"/>
                    </a:cxn>
                    <a:cxn ang="0">
                      <a:pos x="T4" y="T5"/>
                    </a:cxn>
                    <a:cxn ang="0">
                      <a:pos x="T6" y="T7"/>
                    </a:cxn>
                    <a:cxn ang="0">
                      <a:pos x="T8" y="T9"/>
                    </a:cxn>
                  </a:cxnLst>
                  <a:rect l="0" t="0" r="r" b="b"/>
                  <a:pathLst>
                    <a:path w="232" h="581">
                      <a:moveTo>
                        <a:pt x="7" y="0"/>
                      </a:moveTo>
                      <a:lnTo>
                        <a:pt x="0" y="4"/>
                      </a:lnTo>
                      <a:lnTo>
                        <a:pt x="225" y="581"/>
                      </a:lnTo>
                      <a:lnTo>
                        <a:pt x="232" y="577"/>
                      </a:lnTo>
                      <a:lnTo>
                        <a:pt x="7" y="0"/>
                      </a:lnTo>
                      <a:close/>
                    </a:path>
                  </a:pathLst>
                </a:custGeom>
                <a:solidFill>
                  <a:srgbClr val="0A4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3181" name="Freeform 125"/>
                <p:cNvSpPr>
                  <a:spLocks/>
                </p:cNvSpPr>
                <p:nvPr/>
              </p:nvSpPr>
              <p:spPr bwMode="auto">
                <a:xfrm>
                  <a:off x="3537" y="1854"/>
                  <a:ext cx="7" cy="8"/>
                </a:xfrm>
                <a:custGeom>
                  <a:avLst/>
                  <a:gdLst>
                    <a:gd name="T0" fmla="*/ 4 w 7"/>
                    <a:gd name="T1" fmla="*/ 0 h 8"/>
                    <a:gd name="T2" fmla="*/ 7 w 7"/>
                    <a:gd name="T3" fmla="*/ 0 h 8"/>
                    <a:gd name="T4" fmla="*/ 7 w 7"/>
                    <a:gd name="T5" fmla="*/ 2 h 8"/>
                    <a:gd name="T6" fmla="*/ 0 w 7"/>
                    <a:gd name="T7" fmla="*/ 6 h 8"/>
                    <a:gd name="T8" fmla="*/ 4 w 7"/>
                    <a:gd name="T9" fmla="*/ 8 h 8"/>
                    <a:gd name="T10" fmla="*/ 4 w 7"/>
                    <a:gd name="T11" fmla="*/ 0 h 8"/>
                  </a:gdLst>
                  <a:ahLst/>
                  <a:cxnLst>
                    <a:cxn ang="0">
                      <a:pos x="T0" y="T1"/>
                    </a:cxn>
                    <a:cxn ang="0">
                      <a:pos x="T2" y="T3"/>
                    </a:cxn>
                    <a:cxn ang="0">
                      <a:pos x="T4" y="T5"/>
                    </a:cxn>
                    <a:cxn ang="0">
                      <a:pos x="T6" y="T7"/>
                    </a:cxn>
                    <a:cxn ang="0">
                      <a:pos x="T8" y="T9"/>
                    </a:cxn>
                    <a:cxn ang="0">
                      <a:pos x="T10" y="T11"/>
                    </a:cxn>
                  </a:cxnLst>
                  <a:rect l="0" t="0" r="r" b="b"/>
                  <a:pathLst>
                    <a:path w="7" h="8">
                      <a:moveTo>
                        <a:pt x="4" y="0"/>
                      </a:moveTo>
                      <a:lnTo>
                        <a:pt x="7" y="0"/>
                      </a:lnTo>
                      <a:lnTo>
                        <a:pt x="7" y="2"/>
                      </a:lnTo>
                      <a:lnTo>
                        <a:pt x="0" y="6"/>
                      </a:lnTo>
                      <a:lnTo>
                        <a:pt x="4" y="8"/>
                      </a:lnTo>
                      <a:lnTo>
                        <a:pt x="4" y="0"/>
                      </a:lnTo>
                      <a:close/>
                    </a:path>
                  </a:pathLst>
                </a:custGeom>
                <a:solidFill>
                  <a:srgbClr val="0A4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3182" name="Rectangle 126"/>
                <p:cNvSpPr>
                  <a:spLocks noChangeArrowheads="1"/>
                </p:cNvSpPr>
                <p:nvPr/>
              </p:nvSpPr>
              <p:spPr bwMode="auto">
                <a:xfrm>
                  <a:off x="3762" y="1862"/>
                  <a:ext cx="8" cy="573"/>
                </a:xfrm>
                <a:prstGeom prst="rect">
                  <a:avLst/>
                </a:prstGeom>
                <a:solidFill>
                  <a:srgbClr val="0A449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73183" name="Freeform 127"/>
                <p:cNvSpPr>
                  <a:spLocks/>
                </p:cNvSpPr>
                <p:nvPr/>
              </p:nvSpPr>
              <p:spPr bwMode="auto">
                <a:xfrm>
                  <a:off x="3762" y="2433"/>
                  <a:ext cx="8" cy="4"/>
                </a:xfrm>
                <a:custGeom>
                  <a:avLst/>
                  <a:gdLst>
                    <a:gd name="T0" fmla="*/ 0 w 8"/>
                    <a:gd name="T1" fmla="*/ 4 h 4"/>
                    <a:gd name="T2" fmla="*/ 8 w 8"/>
                    <a:gd name="T3" fmla="*/ 2 h 4"/>
                    <a:gd name="T4" fmla="*/ 0 w 8"/>
                    <a:gd name="T5" fmla="*/ 2 h 4"/>
                    <a:gd name="T6" fmla="*/ 7 w 8"/>
                    <a:gd name="T7" fmla="*/ 0 h 4"/>
                    <a:gd name="T8" fmla="*/ 0 w 8"/>
                    <a:gd name="T9" fmla="*/ 4 h 4"/>
                  </a:gdLst>
                  <a:ahLst/>
                  <a:cxnLst>
                    <a:cxn ang="0">
                      <a:pos x="T0" y="T1"/>
                    </a:cxn>
                    <a:cxn ang="0">
                      <a:pos x="T2" y="T3"/>
                    </a:cxn>
                    <a:cxn ang="0">
                      <a:pos x="T4" y="T5"/>
                    </a:cxn>
                    <a:cxn ang="0">
                      <a:pos x="T6" y="T7"/>
                    </a:cxn>
                    <a:cxn ang="0">
                      <a:pos x="T8" y="T9"/>
                    </a:cxn>
                  </a:cxnLst>
                  <a:rect l="0" t="0" r="r" b="b"/>
                  <a:pathLst>
                    <a:path w="8" h="4">
                      <a:moveTo>
                        <a:pt x="0" y="4"/>
                      </a:moveTo>
                      <a:lnTo>
                        <a:pt x="8" y="2"/>
                      </a:lnTo>
                      <a:lnTo>
                        <a:pt x="0" y="2"/>
                      </a:lnTo>
                      <a:lnTo>
                        <a:pt x="7" y="0"/>
                      </a:lnTo>
                      <a:lnTo>
                        <a:pt x="0" y="4"/>
                      </a:lnTo>
                      <a:close/>
                    </a:path>
                  </a:pathLst>
                </a:custGeom>
                <a:solidFill>
                  <a:srgbClr val="0A4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3184" name="Rectangle 128"/>
                <p:cNvSpPr>
                  <a:spLocks noChangeArrowheads="1"/>
                </p:cNvSpPr>
                <p:nvPr/>
              </p:nvSpPr>
              <p:spPr bwMode="auto">
                <a:xfrm>
                  <a:off x="3766" y="1858"/>
                  <a:ext cx="120" cy="8"/>
                </a:xfrm>
                <a:prstGeom prst="rect">
                  <a:avLst/>
                </a:prstGeom>
                <a:solidFill>
                  <a:srgbClr val="0A449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73185" name="Freeform 129"/>
                <p:cNvSpPr>
                  <a:spLocks/>
                </p:cNvSpPr>
                <p:nvPr/>
              </p:nvSpPr>
              <p:spPr bwMode="auto">
                <a:xfrm>
                  <a:off x="3762" y="1858"/>
                  <a:ext cx="8" cy="8"/>
                </a:xfrm>
                <a:custGeom>
                  <a:avLst/>
                  <a:gdLst>
                    <a:gd name="T0" fmla="*/ 0 w 8"/>
                    <a:gd name="T1" fmla="*/ 4 h 8"/>
                    <a:gd name="T2" fmla="*/ 0 w 8"/>
                    <a:gd name="T3" fmla="*/ 0 h 8"/>
                    <a:gd name="T4" fmla="*/ 4 w 8"/>
                    <a:gd name="T5" fmla="*/ 0 h 8"/>
                    <a:gd name="T6" fmla="*/ 4 w 8"/>
                    <a:gd name="T7" fmla="*/ 8 h 8"/>
                    <a:gd name="T8" fmla="*/ 8 w 8"/>
                    <a:gd name="T9" fmla="*/ 4 h 8"/>
                    <a:gd name="T10" fmla="*/ 0 w 8"/>
                    <a:gd name="T11" fmla="*/ 4 h 8"/>
                  </a:gdLst>
                  <a:ahLst/>
                  <a:cxnLst>
                    <a:cxn ang="0">
                      <a:pos x="T0" y="T1"/>
                    </a:cxn>
                    <a:cxn ang="0">
                      <a:pos x="T2" y="T3"/>
                    </a:cxn>
                    <a:cxn ang="0">
                      <a:pos x="T4" y="T5"/>
                    </a:cxn>
                    <a:cxn ang="0">
                      <a:pos x="T6" y="T7"/>
                    </a:cxn>
                    <a:cxn ang="0">
                      <a:pos x="T8" y="T9"/>
                    </a:cxn>
                    <a:cxn ang="0">
                      <a:pos x="T10" y="T11"/>
                    </a:cxn>
                  </a:cxnLst>
                  <a:rect l="0" t="0" r="r" b="b"/>
                  <a:pathLst>
                    <a:path w="8" h="8">
                      <a:moveTo>
                        <a:pt x="0" y="4"/>
                      </a:moveTo>
                      <a:lnTo>
                        <a:pt x="0" y="0"/>
                      </a:lnTo>
                      <a:lnTo>
                        <a:pt x="4" y="0"/>
                      </a:lnTo>
                      <a:lnTo>
                        <a:pt x="4" y="8"/>
                      </a:lnTo>
                      <a:lnTo>
                        <a:pt x="8" y="4"/>
                      </a:lnTo>
                      <a:lnTo>
                        <a:pt x="0" y="4"/>
                      </a:lnTo>
                      <a:close/>
                    </a:path>
                  </a:pathLst>
                </a:custGeom>
                <a:solidFill>
                  <a:srgbClr val="0A4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3186" name="Rectangle 130"/>
                <p:cNvSpPr>
                  <a:spLocks noChangeArrowheads="1"/>
                </p:cNvSpPr>
                <p:nvPr/>
              </p:nvSpPr>
              <p:spPr bwMode="auto">
                <a:xfrm>
                  <a:off x="3882" y="1862"/>
                  <a:ext cx="8" cy="661"/>
                </a:xfrm>
                <a:prstGeom prst="rect">
                  <a:avLst/>
                </a:prstGeom>
                <a:solidFill>
                  <a:srgbClr val="0A449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73187" name="Freeform 131"/>
                <p:cNvSpPr>
                  <a:spLocks/>
                </p:cNvSpPr>
                <p:nvPr/>
              </p:nvSpPr>
              <p:spPr bwMode="auto">
                <a:xfrm>
                  <a:off x="3882" y="1858"/>
                  <a:ext cx="8" cy="8"/>
                </a:xfrm>
                <a:custGeom>
                  <a:avLst/>
                  <a:gdLst>
                    <a:gd name="T0" fmla="*/ 4 w 8"/>
                    <a:gd name="T1" fmla="*/ 0 h 8"/>
                    <a:gd name="T2" fmla="*/ 8 w 8"/>
                    <a:gd name="T3" fmla="*/ 0 h 8"/>
                    <a:gd name="T4" fmla="*/ 8 w 8"/>
                    <a:gd name="T5" fmla="*/ 4 h 8"/>
                    <a:gd name="T6" fmla="*/ 0 w 8"/>
                    <a:gd name="T7" fmla="*/ 4 h 8"/>
                    <a:gd name="T8" fmla="*/ 4 w 8"/>
                    <a:gd name="T9" fmla="*/ 8 h 8"/>
                    <a:gd name="T10" fmla="*/ 4 w 8"/>
                    <a:gd name="T11" fmla="*/ 0 h 8"/>
                  </a:gdLst>
                  <a:ahLst/>
                  <a:cxnLst>
                    <a:cxn ang="0">
                      <a:pos x="T0" y="T1"/>
                    </a:cxn>
                    <a:cxn ang="0">
                      <a:pos x="T2" y="T3"/>
                    </a:cxn>
                    <a:cxn ang="0">
                      <a:pos x="T4" y="T5"/>
                    </a:cxn>
                    <a:cxn ang="0">
                      <a:pos x="T6" y="T7"/>
                    </a:cxn>
                    <a:cxn ang="0">
                      <a:pos x="T8" y="T9"/>
                    </a:cxn>
                    <a:cxn ang="0">
                      <a:pos x="T10" y="T11"/>
                    </a:cxn>
                  </a:cxnLst>
                  <a:rect l="0" t="0" r="r" b="b"/>
                  <a:pathLst>
                    <a:path w="8" h="8">
                      <a:moveTo>
                        <a:pt x="4" y="0"/>
                      </a:moveTo>
                      <a:lnTo>
                        <a:pt x="8" y="0"/>
                      </a:lnTo>
                      <a:lnTo>
                        <a:pt x="8" y="4"/>
                      </a:lnTo>
                      <a:lnTo>
                        <a:pt x="0" y="4"/>
                      </a:lnTo>
                      <a:lnTo>
                        <a:pt x="4" y="8"/>
                      </a:lnTo>
                      <a:lnTo>
                        <a:pt x="4" y="0"/>
                      </a:lnTo>
                      <a:close/>
                    </a:path>
                  </a:pathLst>
                </a:custGeom>
                <a:solidFill>
                  <a:srgbClr val="0A4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3188" name="Rectangle 132"/>
                <p:cNvSpPr>
                  <a:spLocks noChangeArrowheads="1"/>
                </p:cNvSpPr>
                <p:nvPr/>
              </p:nvSpPr>
              <p:spPr bwMode="auto">
                <a:xfrm>
                  <a:off x="3673" y="2519"/>
                  <a:ext cx="213" cy="8"/>
                </a:xfrm>
                <a:prstGeom prst="rect">
                  <a:avLst/>
                </a:prstGeom>
                <a:solidFill>
                  <a:srgbClr val="0A449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73189" name="Freeform 133"/>
                <p:cNvSpPr>
                  <a:spLocks/>
                </p:cNvSpPr>
                <p:nvPr/>
              </p:nvSpPr>
              <p:spPr bwMode="auto">
                <a:xfrm>
                  <a:off x="3882" y="2519"/>
                  <a:ext cx="8" cy="8"/>
                </a:xfrm>
                <a:custGeom>
                  <a:avLst/>
                  <a:gdLst>
                    <a:gd name="T0" fmla="*/ 8 w 8"/>
                    <a:gd name="T1" fmla="*/ 4 h 8"/>
                    <a:gd name="T2" fmla="*/ 8 w 8"/>
                    <a:gd name="T3" fmla="*/ 8 h 8"/>
                    <a:gd name="T4" fmla="*/ 4 w 8"/>
                    <a:gd name="T5" fmla="*/ 8 h 8"/>
                    <a:gd name="T6" fmla="*/ 4 w 8"/>
                    <a:gd name="T7" fmla="*/ 0 h 8"/>
                    <a:gd name="T8" fmla="*/ 0 w 8"/>
                    <a:gd name="T9" fmla="*/ 4 h 8"/>
                    <a:gd name="T10" fmla="*/ 8 w 8"/>
                    <a:gd name="T11" fmla="*/ 4 h 8"/>
                  </a:gdLst>
                  <a:ahLst/>
                  <a:cxnLst>
                    <a:cxn ang="0">
                      <a:pos x="T0" y="T1"/>
                    </a:cxn>
                    <a:cxn ang="0">
                      <a:pos x="T2" y="T3"/>
                    </a:cxn>
                    <a:cxn ang="0">
                      <a:pos x="T4" y="T5"/>
                    </a:cxn>
                    <a:cxn ang="0">
                      <a:pos x="T6" y="T7"/>
                    </a:cxn>
                    <a:cxn ang="0">
                      <a:pos x="T8" y="T9"/>
                    </a:cxn>
                    <a:cxn ang="0">
                      <a:pos x="T10" y="T11"/>
                    </a:cxn>
                  </a:cxnLst>
                  <a:rect l="0" t="0" r="r" b="b"/>
                  <a:pathLst>
                    <a:path w="8" h="8">
                      <a:moveTo>
                        <a:pt x="8" y="4"/>
                      </a:moveTo>
                      <a:lnTo>
                        <a:pt x="8" y="8"/>
                      </a:lnTo>
                      <a:lnTo>
                        <a:pt x="4" y="8"/>
                      </a:lnTo>
                      <a:lnTo>
                        <a:pt x="4" y="0"/>
                      </a:lnTo>
                      <a:lnTo>
                        <a:pt x="0" y="4"/>
                      </a:lnTo>
                      <a:lnTo>
                        <a:pt x="8" y="4"/>
                      </a:lnTo>
                      <a:close/>
                    </a:path>
                  </a:pathLst>
                </a:custGeom>
                <a:solidFill>
                  <a:srgbClr val="0A4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3190" name="Freeform 134"/>
                <p:cNvSpPr>
                  <a:spLocks/>
                </p:cNvSpPr>
                <p:nvPr/>
              </p:nvSpPr>
              <p:spPr bwMode="auto">
                <a:xfrm>
                  <a:off x="3449" y="1961"/>
                  <a:ext cx="227" cy="564"/>
                </a:xfrm>
                <a:custGeom>
                  <a:avLst/>
                  <a:gdLst>
                    <a:gd name="T0" fmla="*/ 220 w 227"/>
                    <a:gd name="T1" fmla="*/ 564 h 564"/>
                    <a:gd name="T2" fmla="*/ 227 w 227"/>
                    <a:gd name="T3" fmla="*/ 561 h 564"/>
                    <a:gd name="T4" fmla="*/ 7 w 227"/>
                    <a:gd name="T5" fmla="*/ 0 h 564"/>
                    <a:gd name="T6" fmla="*/ 0 w 227"/>
                    <a:gd name="T7" fmla="*/ 3 h 564"/>
                    <a:gd name="T8" fmla="*/ 220 w 227"/>
                    <a:gd name="T9" fmla="*/ 564 h 564"/>
                  </a:gdLst>
                  <a:ahLst/>
                  <a:cxnLst>
                    <a:cxn ang="0">
                      <a:pos x="T0" y="T1"/>
                    </a:cxn>
                    <a:cxn ang="0">
                      <a:pos x="T2" y="T3"/>
                    </a:cxn>
                    <a:cxn ang="0">
                      <a:pos x="T4" y="T5"/>
                    </a:cxn>
                    <a:cxn ang="0">
                      <a:pos x="T6" y="T7"/>
                    </a:cxn>
                    <a:cxn ang="0">
                      <a:pos x="T8" y="T9"/>
                    </a:cxn>
                  </a:cxnLst>
                  <a:rect l="0" t="0" r="r" b="b"/>
                  <a:pathLst>
                    <a:path w="227" h="564">
                      <a:moveTo>
                        <a:pt x="220" y="564"/>
                      </a:moveTo>
                      <a:lnTo>
                        <a:pt x="227" y="561"/>
                      </a:lnTo>
                      <a:lnTo>
                        <a:pt x="7" y="0"/>
                      </a:lnTo>
                      <a:lnTo>
                        <a:pt x="0" y="3"/>
                      </a:lnTo>
                      <a:lnTo>
                        <a:pt x="220" y="564"/>
                      </a:lnTo>
                      <a:close/>
                    </a:path>
                  </a:pathLst>
                </a:custGeom>
                <a:solidFill>
                  <a:srgbClr val="0A4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3191" name="Freeform 135"/>
                <p:cNvSpPr>
                  <a:spLocks/>
                </p:cNvSpPr>
                <p:nvPr/>
              </p:nvSpPr>
              <p:spPr bwMode="auto">
                <a:xfrm>
                  <a:off x="3669" y="2519"/>
                  <a:ext cx="7" cy="8"/>
                </a:xfrm>
                <a:custGeom>
                  <a:avLst/>
                  <a:gdLst>
                    <a:gd name="T0" fmla="*/ 4 w 7"/>
                    <a:gd name="T1" fmla="*/ 8 h 8"/>
                    <a:gd name="T2" fmla="*/ 1 w 7"/>
                    <a:gd name="T3" fmla="*/ 8 h 8"/>
                    <a:gd name="T4" fmla="*/ 0 w 7"/>
                    <a:gd name="T5" fmla="*/ 6 h 8"/>
                    <a:gd name="T6" fmla="*/ 7 w 7"/>
                    <a:gd name="T7" fmla="*/ 3 h 8"/>
                    <a:gd name="T8" fmla="*/ 4 w 7"/>
                    <a:gd name="T9" fmla="*/ 0 h 8"/>
                    <a:gd name="T10" fmla="*/ 4 w 7"/>
                    <a:gd name="T11" fmla="*/ 8 h 8"/>
                  </a:gdLst>
                  <a:ahLst/>
                  <a:cxnLst>
                    <a:cxn ang="0">
                      <a:pos x="T0" y="T1"/>
                    </a:cxn>
                    <a:cxn ang="0">
                      <a:pos x="T2" y="T3"/>
                    </a:cxn>
                    <a:cxn ang="0">
                      <a:pos x="T4" y="T5"/>
                    </a:cxn>
                    <a:cxn ang="0">
                      <a:pos x="T6" y="T7"/>
                    </a:cxn>
                    <a:cxn ang="0">
                      <a:pos x="T8" y="T9"/>
                    </a:cxn>
                    <a:cxn ang="0">
                      <a:pos x="T10" y="T11"/>
                    </a:cxn>
                  </a:cxnLst>
                  <a:rect l="0" t="0" r="r" b="b"/>
                  <a:pathLst>
                    <a:path w="7" h="8">
                      <a:moveTo>
                        <a:pt x="4" y="8"/>
                      </a:moveTo>
                      <a:lnTo>
                        <a:pt x="1" y="8"/>
                      </a:lnTo>
                      <a:lnTo>
                        <a:pt x="0" y="6"/>
                      </a:lnTo>
                      <a:lnTo>
                        <a:pt x="7" y="3"/>
                      </a:lnTo>
                      <a:lnTo>
                        <a:pt x="4" y="0"/>
                      </a:lnTo>
                      <a:lnTo>
                        <a:pt x="4" y="8"/>
                      </a:lnTo>
                      <a:close/>
                    </a:path>
                  </a:pathLst>
                </a:custGeom>
                <a:solidFill>
                  <a:srgbClr val="0A4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3192" name="Rectangle 136"/>
                <p:cNvSpPr>
                  <a:spLocks noChangeArrowheads="1"/>
                </p:cNvSpPr>
                <p:nvPr/>
              </p:nvSpPr>
              <p:spPr bwMode="auto">
                <a:xfrm>
                  <a:off x="3449" y="1962"/>
                  <a:ext cx="8" cy="561"/>
                </a:xfrm>
                <a:prstGeom prst="rect">
                  <a:avLst/>
                </a:prstGeom>
                <a:solidFill>
                  <a:srgbClr val="0A449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73193" name="Freeform 137"/>
                <p:cNvSpPr>
                  <a:spLocks/>
                </p:cNvSpPr>
                <p:nvPr/>
              </p:nvSpPr>
              <p:spPr bwMode="auto">
                <a:xfrm>
                  <a:off x="3449" y="1961"/>
                  <a:ext cx="8" cy="3"/>
                </a:xfrm>
                <a:custGeom>
                  <a:avLst/>
                  <a:gdLst>
                    <a:gd name="T0" fmla="*/ 7 w 8"/>
                    <a:gd name="T1" fmla="*/ 0 h 3"/>
                    <a:gd name="T2" fmla="*/ 0 w 8"/>
                    <a:gd name="T3" fmla="*/ 1 h 3"/>
                    <a:gd name="T4" fmla="*/ 8 w 8"/>
                    <a:gd name="T5" fmla="*/ 1 h 3"/>
                    <a:gd name="T6" fmla="*/ 0 w 8"/>
                    <a:gd name="T7" fmla="*/ 3 h 3"/>
                    <a:gd name="T8" fmla="*/ 7 w 8"/>
                    <a:gd name="T9" fmla="*/ 0 h 3"/>
                  </a:gdLst>
                  <a:ahLst/>
                  <a:cxnLst>
                    <a:cxn ang="0">
                      <a:pos x="T0" y="T1"/>
                    </a:cxn>
                    <a:cxn ang="0">
                      <a:pos x="T2" y="T3"/>
                    </a:cxn>
                    <a:cxn ang="0">
                      <a:pos x="T4" y="T5"/>
                    </a:cxn>
                    <a:cxn ang="0">
                      <a:pos x="T6" y="T7"/>
                    </a:cxn>
                    <a:cxn ang="0">
                      <a:pos x="T8" y="T9"/>
                    </a:cxn>
                  </a:cxnLst>
                  <a:rect l="0" t="0" r="r" b="b"/>
                  <a:pathLst>
                    <a:path w="8" h="3">
                      <a:moveTo>
                        <a:pt x="7" y="0"/>
                      </a:moveTo>
                      <a:lnTo>
                        <a:pt x="0" y="1"/>
                      </a:lnTo>
                      <a:lnTo>
                        <a:pt x="8" y="1"/>
                      </a:lnTo>
                      <a:lnTo>
                        <a:pt x="0" y="3"/>
                      </a:lnTo>
                      <a:lnTo>
                        <a:pt x="7" y="0"/>
                      </a:lnTo>
                      <a:close/>
                    </a:path>
                  </a:pathLst>
                </a:custGeom>
                <a:solidFill>
                  <a:srgbClr val="0A4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3194" name="Rectangle 138"/>
                <p:cNvSpPr>
                  <a:spLocks noChangeArrowheads="1"/>
                </p:cNvSpPr>
                <p:nvPr/>
              </p:nvSpPr>
              <p:spPr bwMode="auto">
                <a:xfrm>
                  <a:off x="3329" y="2519"/>
                  <a:ext cx="124" cy="8"/>
                </a:xfrm>
                <a:prstGeom prst="rect">
                  <a:avLst/>
                </a:prstGeom>
                <a:solidFill>
                  <a:srgbClr val="0A449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73195" name="Freeform 139"/>
                <p:cNvSpPr>
                  <a:spLocks/>
                </p:cNvSpPr>
                <p:nvPr/>
              </p:nvSpPr>
              <p:spPr bwMode="auto">
                <a:xfrm>
                  <a:off x="3449" y="2519"/>
                  <a:ext cx="8" cy="8"/>
                </a:xfrm>
                <a:custGeom>
                  <a:avLst/>
                  <a:gdLst>
                    <a:gd name="T0" fmla="*/ 8 w 8"/>
                    <a:gd name="T1" fmla="*/ 4 h 8"/>
                    <a:gd name="T2" fmla="*/ 8 w 8"/>
                    <a:gd name="T3" fmla="*/ 8 h 8"/>
                    <a:gd name="T4" fmla="*/ 4 w 8"/>
                    <a:gd name="T5" fmla="*/ 8 h 8"/>
                    <a:gd name="T6" fmla="*/ 4 w 8"/>
                    <a:gd name="T7" fmla="*/ 0 h 8"/>
                    <a:gd name="T8" fmla="*/ 0 w 8"/>
                    <a:gd name="T9" fmla="*/ 4 h 8"/>
                    <a:gd name="T10" fmla="*/ 8 w 8"/>
                    <a:gd name="T11" fmla="*/ 4 h 8"/>
                  </a:gdLst>
                  <a:ahLst/>
                  <a:cxnLst>
                    <a:cxn ang="0">
                      <a:pos x="T0" y="T1"/>
                    </a:cxn>
                    <a:cxn ang="0">
                      <a:pos x="T2" y="T3"/>
                    </a:cxn>
                    <a:cxn ang="0">
                      <a:pos x="T4" y="T5"/>
                    </a:cxn>
                    <a:cxn ang="0">
                      <a:pos x="T6" y="T7"/>
                    </a:cxn>
                    <a:cxn ang="0">
                      <a:pos x="T8" y="T9"/>
                    </a:cxn>
                    <a:cxn ang="0">
                      <a:pos x="T10" y="T11"/>
                    </a:cxn>
                  </a:cxnLst>
                  <a:rect l="0" t="0" r="r" b="b"/>
                  <a:pathLst>
                    <a:path w="8" h="8">
                      <a:moveTo>
                        <a:pt x="8" y="4"/>
                      </a:moveTo>
                      <a:lnTo>
                        <a:pt x="8" y="8"/>
                      </a:lnTo>
                      <a:lnTo>
                        <a:pt x="4" y="8"/>
                      </a:lnTo>
                      <a:lnTo>
                        <a:pt x="4" y="0"/>
                      </a:lnTo>
                      <a:lnTo>
                        <a:pt x="0" y="4"/>
                      </a:lnTo>
                      <a:lnTo>
                        <a:pt x="8" y="4"/>
                      </a:lnTo>
                      <a:close/>
                    </a:path>
                  </a:pathLst>
                </a:custGeom>
                <a:solidFill>
                  <a:srgbClr val="0A4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3196" name="Rectangle 140"/>
                <p:cNvSpPr>
                  <a:spLocks noChangeArrowheads="1"/>
                </p:cNvSpPr>
                <p:nvPr/>
              </p:nvSpPr>
              <p:spPr bwMode="auto">
                <a:xfrm>
                  <a:off x="3325" y="1858"/>
                  <a:ext cx="8" cy="665"/>
                </a:xfrm>
                <a:prstGeom prst="rect">
                  <a:avLst/>
                </a:prstGeom>
                <a:solidFill>
                  <a:srgbClr val="0A449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73197" name="Freeform 141"/>
                <p:cNvSpPr>
                  <a:spLocks/>
                </p:cNvSpPr>
                <p:nvPr/>
              </p:nvSpPr>
              <p:spPr bwMode="auto">
                <a:xfrm>
                  <a:off x="3325" y="2519"/>
                  <a:ext cx="8" cy="8"/>
                </a:xfrm>
                <a:custGeom>
                  <a:avLst/>
                  <a:gdLst>
                    <a:gd name="T0" fmla="*/ 4 w 8"/>
                    <a:gd name="T1" fmla="*/ 8 h 8"/>
                    <a:gd name="T2" fmla="*/ 0 w 8"/>
                    <a:gd name="T3" fmla="*/ 8 h 8"/>
                    <a:gd name="T4" fmla="*/ 0 w 8"/>
                    <a:gd name="T5" fmla="*/ 4 h 8"/>
                    <a:gd name="T6" fmla="*/ 8 w 8"/>
                    <a:gd name="T7" fmla="*/ 4 h 8"/>
                    <a:gd name="T8" fmla="*/ 4 w 8"/>
                    <a:gd name="T9" fmla="*/ 0 h 8"/>
                    <a:gd name="T10" fmla="*/ 4 w 8"/>
                    <a:gd name="T11" fmla="*/ 8 h 8"/>
                  </a:gdLst>
                  <a:ahLst/>
                  <a:cxnLst>
                    <a:cxn ang="0">
                      <a:pos x="T0" y="T1"/>
                    </a:cxn>
                    <a:cxn ang="0">
                      <a:pos x="T2" y="T3"/>
                    </a:cxn>
                    <a:cxn ang="0">
                      <a:pos x="T4" y="T5"/>
                    </a:cxn>
                    <a:cxn ang="0">
                      <a:pos x="T6" y="T7"/>
                    </a:cxn>
                    <a:cxn ang="0">
                      <a:pos x="T8" y="T9"/>
                    </a:cxn>
                    <a:cxn ang="0">
                      <a:pos x="T10" y="T11"/>
                    </a:cxn>
                  </a:cxnLst>
                  <a:rect l="0" t="0" r="r" b="b"/>
                  <a:pathLst>
                    <a:path w="8" h="8">
                      <a:moveTo>
                        <a:pt x="4" y="8"/>
                      </a:moveTo>
                      <a:lnTo>
                        <a:pt x="0" y="8"/>
                      </a:lnTo>
                      <a:lnTo>
                        <a:pt x="0" y="4"/>
                      </a:lnTo>
                      <a:lnTo>
                        <a:pt x="8" y="4"/>
                      </a:lnTo>
                      <a:lnTo>
                        <a:pt x="4" y="0"/>
                      </a:lnTo>
                      <a:lnTo>
                        <a:pt x="4" y="8"/>
                      </a:lnTo>
                      <a:close/>
                    </a:path>
                  </a:pathLst>
                </a:custGeom>
                <a:solidFill>
                  <a:srgbClr val="0A4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3198" name="Freeform 142"/>
                <p:cNvSpPr>
                  <a:spLocks/>
                </p:cNvSpPr>
                <p:nvPr/>
              </p:nvSpPr>
              <p:spPr bwMode="auto">
                <a:xfrm>
                  <a:off x="3325" y="1854"/>
                  <a:ext cx="8" cy="8"/>
                </a:xfrm>
                <a:custGeom>
                  <a:avLst/>
                  <a:gdLst>
                    <a:gd name="T0" fmla="*/ 0 w 8"/>
                    <a:gd name="T1" fmla="*/ 4 h 8"/>
                    <a:gd name="T2" fmla="*/ 0 w 8"/>
                    <a:gd name="T3" fmla="*/ 0 h 8"/>
                    <a:gd name="T4" fmla="*/ 4 w 8"/>
                    <a:gd name="T5" fmla="*/ 0 h 8"/>
                    <a:gd name="T6" fmla="*/ 4 w 8"/>
                    <a:gd name="T7" fmla="*/ 8 h 8"/>
                    <a:gd name="T8" fmla="*/ 8 w 8"/>
                    <a:gd name="T9" fmla="*/ 4 h 8"/>
                    <a:gd name="T10" fmla="*/ 0 w 8"/>
                    <a:gd name="T11" fmla="*/ 4 h 8"/>
                  </a:gdLst>
                  <a:ahLst/>
                  <a:cxnLst>
                    <a:cxn ang="0">
                      <a:pos x="T0" y="T1"/>
                    </a:cxn>
                    <a:cxn ang="0">
                      <a:pos x="T2" y="T3"/>
                    </a:cxn>
                    <a:cxn ang="0">
                      <a:pos x="T4" y="T5"/>
                    </a:cxn>
                    <a:cxn ang="0">
                      <a:pos x="T6" y="T7"/>
                    </a:cxn>
                    <a:cxn ang="0">
                      <a:pos x="T8" y="T9"/>
                    </a:cxn>
                    <a:cxn ang="0">
                      <a:pos x="T10" y="T11"/>
                    </a:cxn>
                  </a:cxnLst>
                  <a:rect l="0" t="0" r="r" b="b"/>
                  <a:pathLst>
                    <a:path w="8" h="8">
                      <a:moveTo>
                        <a:pt x="0" y="4"/>
                      </a:moveTo>
                      <a:lnTo>
                        <a:pt x="0" y="0"/>
                      </a:lnTo>
                      <a:lnTo>
                        <a:pt x="4" y="0"/>
                      </a:lnTo>
                      <a:lnTo>
                        <a:pt x="4" y="8"/>
                      </a:lnTo>
                      <a:lnTo>
                        <a:pt x="8" y="4"/>
                      </a:lnTo>
                      <a:lnTo>
                        <a:pt x="0" y="4"/>
                      </a:lnTo>
                      <a:close/>
                    </a:path>
                  </a:pathLst>
                </a:custGeom>
                <a:solidFill>
                  <a:srgbClr val="0A4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3199" name="Freeform 143"/>
                <p:cNvSpPr>
                  <a:spLocks/>
                </p:cNvSpPr>
                <p:nvPr/>
              </p:nvSpPr>
              <p:spPr bwMode="auto">
                <a:xfrm>
                  <a:off x="2233" y="1864"/>
                  <a:ext cx="584" cy="665"/>
                </a:xfrm>
                <a:custGeom>
                  <a:avLst/>
                  <a:gdLst>
                    <a:gd name="T0" fmla="*/ 132 w 584"/>
                    <a:gd name="T1" fmla="*/ 264 h 665"/>
                    <a:gd name="T2" fmla="*/ 360 w 584"/>
                    <a:gd name="T3" fmla="*/ 264 h 665"/>
                    <a:gd name="T4" fmla="*/ 369 w 584"/>
                    <a:gd name="T5" fmla="*/ 266 h 665"/>
                    <a:gd name="T6" fmla="*/ 387 w 584"/>
                    <a:gd name="T7" fmla="*/ 266 h 665"/>
                    <a:gd name="T8" fmla="*/ 395 w 584"/>
                    <a:gd name="T9" fmla="*/ 264 h 665"/>
                    <a:gd name="T10" fmla="*/ 403 w 584"/>
                    <a:gd name="T11" fmla="*/ 261 h 665"/>
                    <a:gd name="T12" fmla="*/ 414 w 584"/>
                    <a:gd name="T13" fmla="*/ 254 h 665"/>
                    <a:gd name="T14" fmla="*/ 421 w 584"/>
                    <a:gd name="T15" fmla="*/ 248 h 665"/>
                    <a:gd name="T16" fmla="*/ 429 w 584"/>
                    <a:gd name="T17" fmla="*/ 238 h 665"/>
                    <a:gd name="T18" fmla="*/ 435 w 584"/>
                    <a:gd name="T19" fmla="*/ 226 h 665"/>
                    <a:gd name="T20" fmla="*/ 438 w 584"/>
                    <a:gd name="T21" fmla="*/ 213 h 665"/>
                    <a:gd name="T22" fmla="*/ 438 w 584"/>
                    <a:gd name="T23" fmla="*/ 199 h 665"/>
                    <a:gd name="T24" fmla="*/ 437 w 584"/>
                    <a:gd name="T25" fmla="*/ 185 h 665"/>
                    <a:gd name="T26" fmla="*/ 438 w 584"/>
                    <a:gd name="T27" fmla="*/ 173 h 665"/>
                    <a:gd name="T28" fmla="*/ 436 w 584"/>
                    <a:gd name="T29" fmla="*/ 161 h 665"/>
                    <a:gd name="T30" fmla="*/ 432 w 584"/>
                    <a:gd name="T31" fmla="*/ 150 h 665"/>
                    <a:gd name="T32" fmla="*/ 426 w 584"/>
                    <a:gd name="T33" fmla="*/ 141 h 665"/>
                    <a:gd name="T34" fmla="*/ 419 w 584"/>
                    <a:gd name="T35" fmla="*/ 133 h 665"/>
                    <a:gd name="T36" fmla="*/ 410 w 584"/>
                    <a:gd name="T37" fmla="*/ 125 h 665"/>
                    <a:gd name="T38" fmla="*/ 398 w 584"/>
                    <a:gd name="T39" fmla="*/ 119 h 665"/>
                    <a:gd name="T40" fmla="*/ 384 w 584"/>
                    <a:gd name="T41" fmla="*/ 116 h 665"/>
                    <a:gd name="T42" fmla="*/ 4 w 584"/>
                    <a:gd name="T43" fmla="*/ 0 h 665"/>
                    <a:gd name="T44" fmla="*/ 392 w 584"/>
                    <a:gd name="T45" fmla="*/ 0 h 665"/>
                    <a:gd name="T46" fmla="*/ 443 w 584"/>
                    <a:gd name="T47" fmla="*/ 3 h 665"/>
                    <a:gd name="T48" fmla="*/ 463 w 584"/>
                    <a:gd name="T49" fmla="*/ 9 h 665"/>
                    <a:gd name="T50" fmla="*/ 481 w 584"/>
                    <a:gd name="T51" fmla="*/ 17 h 665"/>
                    <a:gd name="T52" fmla="*/ 492 w 584"/>
                    <a:gd name="T53" fmla="*/ 23 h 665"/>
                    <a:gd name="T54" fmla="*/ 514 w 584"/>
                    <a:gd name="T55" fmla="*/ 41 h 665"/>
                    <a:gd name="T56" fmla="*/ 533 w 584"/>
                    <a:gd name="T57" fmla="*/ 63 h 665"/>
                    <a:gd name="T58" fmla="*/ 548 w 584"/>
                    <a:gd name="T59" fmla="*/ 85 h 665"/>
                    <a:gd name="T60" fmla="*/ 557 w 584"/>
                    <a:gd name="T61" fmla="*/ 108 h 665"/>
                    <a:gd name="T62" fmla="*/ 562 w 584"/>
                    <a:gd name="T63" fmla="*/ 127 h 665"/>
                    <a:gd name="T64" fmla="*/ 564 w 584"/>
                    <a:gd name="T65" fmla="*/ 148 h 665"/>
                    <a:gd name="T66" fmla="*/ 563 w 584"/>
                    <a:gd name="T67" fmla="*/ 255 h 665"/>
                    <a:gd name="T68" fmla="*/ 562 w 584"/>
                    <a:gd name="T69" fmla="*/ 266 h 665"/>
                    <a:gd name="T70" fmla="*/ 557 w 584"/>
                    <a:gd name="T71" fmla="*/ 285 h 665"/>
                    <a:gd name="T72" fmla="*/ 553 w 584"/>
                    <a:gd name="T73" fmla="*/ 293 h 665"/>
                    <a:gd name="T74" fmla="*/ 543 w 584"/>
                    <a:gd name="T75" fmla="*/ 312 h 665"/>
                    <a:gd name="T76" fmla="*/ 530 w 584"/>
                    <a:gd name="T77" fmla="*/ 329 h 665"/>
                    <a:gd name="T78" fmla="*/ 517 w 584"/>
                    <a:gd name="T79" fmla="*/ 342 h 665"/>
                    <a:gd name="T80" fmla="*/ 502 w 584"/>
                    <a:gd name="T81" fmla="*/ 353 h 665"/>
                    <a:gd name="T82" fmla="*/ 486 w 584"/>
                    <a:gd name="T83" fmla="*/ 361 h 665"/>
                    <a:gd name="T84" fmla="*/ 483 w 584"/>
                    <a:gd name="T85" fmla="*/ 371 h 665"/>
                    <a:gd name="T86" fmla="*/ 495 w 584"/>
                    <a:gd name="T87" fmla="*/ 383 h 665"/>
                    <a:gd name="T88" fmla="*/ 504 w 584"/>
                    <a:gd name="T89" fmla="*/ 395 h 665"/>
                    <a:gd name="T90" fmla="*/ 512 w 584"/>
                    <a:gd name="T91" fmla="*/ 409 h 665"/>
                    <a:gd name="T92" fmla="*/ 521 w 584"/>
                    <a:gd name="T93" fmla="*/ 427 h 665"/>
                    <a:gd name="T94" fmla="*/ 526 w 584"/>
                    <a:gd name="T95" fmla="*/ 446 h 665"/>
                    <a:gd name="T96" fmla="*/ 584 w 584"/>
                    <a:gd name="T97" fmla="*/ 665 h 665"/>
                    <a:gd name="T98" fmla="*/ 400 w 584"/>
                    <a:gd name="T99" fmla="*/ 465 h 665"/>
                    <a:gd name="T100" fmla="*/ 391 w 584"/>
                    <a:gd name="T101" fmla="*/ 449 h 665"/>
                    <a:gd name="T102" fmla="*/ 381 w 584"/>
                    <a:gd name="T103" fmla="*/ 436 h 665"/>
                    <a:gd name="T104" fmla="*/ 370 w 584"/>
                    <a:gd name="T105" fmla="*/ 425 h 665"/>
                    <a:gd name="T106" fmla="*/ 346 w 584"/>
                    <a:gd name="T107" fmla="*/ 406 h 665"/>
                    <a:gd name="T108" fmla="*/ 327 w 584"/>
                    <a:gd name="T109" fmla="*/ 394 h 665"/>
                    <a:gd name="T110" fmla="*/ 307 w 584"/>
                    <a:gd name="T111" fmla="*/ 387 h 665"/>
                    <a:gd name="T112" fmla="*/ 285 w 584"/>
                    <a:gd name="T113" fmla="*/ 382 h 665"/>
                    <a:gd name="T114" fmla="*/ 132 w 584"/>
                    <a:gd name="T115" fmla="*/ 381 h 665"/>
                    <a:gd name="T116" fmla="*/ 0 w 584"/>
                    <a:gd name="T117" fmla="*/ 665 h 665"/>
                    <a:gd name="T118" fmla="*/ 0 w 584"/>
                    <a:gd name="T119" fmla="*/ 264 h 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84" h="665">
                      <a:moveTo>
                        <a:pt x="0" y="264"/>
                      </a:moveTo>
                      <a:lnTo>
                        <a:pt x="132" y="264"/>
                      </a:lnTo>
                      <a:lnTo>
                        <a:pt x="272" y="264"/>
                      </a:lnTo>
                      <a:lnTo>
                        <a:pt x="360" y="264"/>
                      </a:lnTo>
                      <a:lnTo>
                        <a:pt x="365" y="265"/>
                      </a:lnTo>
                      <a:lnTo>
                        <a:pt x="369" y="266"/>
                      </a:lnTo>
                      <a:lnTo>
                        <a:pt x="378" y="267"/>
                      </a:lnTo>
                      <a:lnTo>
                        <a:pt x="387" y="266"/>
                      </a:lnTo>
                      <a:lnTo>
                        <a:pt x="391" y="266"/>
                      </a:lnTo>
                      <a:lnTo>
                        <a:pt x="395" y="264"/>
                      </a:lnTo>
                      <a:lnTo>
                        <a:pt x="399" y="263"/>
                      </a:lnTo>
                      <a:lnTo>
                        <a:pt x="403" y="261"/>
                      </a:lnTo>
                      <a:lnTo>
                        <a:pt x="411" y="257"/>
                      </a:lnTo>
                      <a:lnTo>
                        <a:pt x="414" y="254"/>
                      </a:lnTo>
                      <a:lnTo>
                        <a:pt x="418" y="251"/>
                      </a:lnTo>
                      <a:lnTo>
                        <a:pt x="421" y="248"/>
                      </a:lnTo>
                      <a:lnTo>
                        <a:pt x="424" y="244"/>
                      </a:lnTo>
                      <a:lnTo>
                        <a:pt x="429" y="238"/>
                      </a:lnTo>
                      <a:lnTo>
                        <a:pt x="432" y="232"/>
                      </a:lnTo>
                      <a:lnTo>
                        <a:pt x="435" y="226"/>
                      </a:lnTo>
                      <a:lnTo>
                        <a:pt x="437" y="220"/>
                      </a:lnTo>
                      <a:lnTo>
                        <a:pt x="438" y="213"/>
                      </a:lnTo>
                      <a:lnTo>
                        <a:pt x="438" y="206"/>
                      </a:lnTo>
                      <a:lnTo>
                        <a:pt x="438" y="199"/>
                      </a:lnTo>
                      <a:lnTo>
                        <a:pt x="436" y="192"/>
                      </a:lnTo>
                      <a:lnTo>
                        <a:pt x="437" y="185"/>
                      </a:lnTo>
                      <a:lnTo>
                        <a:pt x="438" y="179"/>
                      </a:lnTo>
                      <a:lnTo>
                        <a:pt x="438" y="173"/>
                      </a:lnTo>
                      <a:lnTo>
                        <a:pt x="438" y="167"/>
                      </a:lnTo>
                      <a:lnTo>
                        <a:pt x="436" y="161"/>
                      </a:lnTo>
                      <a:lnTo>
                        <a:pt x="434" y="156"/>
                      </a:lnTo>
                      <a:lnTo>
                        <a:pt x="432" y="150"/>
                      </a:lnTo>
                      <a:lnTo>
                        <a:pt x="428" y="144"/>
                      </a:lnTo>
                      <a:lnTo>
                        <a:pt x="426" y="141"/>
                      </a:lnTo>
                      <a:lnTo>
                        <a:pt x="424" y="138"/>
                      </a:lnTo>
                      <a:lnTo>
                        <a:pt x="419" y="133"/>
                      </a:lnTo>
                      <a:lnTo>
                        <a:pt x="415" y="128"/>
                      </a:lnTo>
                      <a:lnTo>
                        <a:pt x="410" y="125"/>
                      </a:lnTo>
                      <a:lnTo>
                        <a:pt x="404" y="122"/>
                      </a:lnTo>
                      <a:lnTo>
                        <a:pt x="398" y="119"/>
                      </a:lnTo>
                      <a:lnTo>
                        <a:pt x="391" y="117"/>
                      </a:lnTo>
                      <a:lnTo>
                        <a:pt x="384" y="116"/>
                      </a:lnTo>
                      <a:lnTo>
                        <a:pt x="4" y="116"/>
                      </a:lnTo>
                      <a:lnTo>
                        <a:pt x="4" y="0"/>
                      </a:lnTo>
                      <a:lnTo>
                        <a:pt x="380" y="0"/>
                      </a:lnTo>
                      <a:lnTo>
                        <a:pt x="392" y="0"/>
                      </a:lnTo>
                      <a:lnTo>
                        <a:pt x="428" y="0"/>
                      </a:lnTo>
                      <a:lnTo>
                        <a:pt x="443" y="3"/>
                      </a:lnTo>
                      <a:lnTo>
                        <a:pt x="457" y="6"/>
                      </a:lnTo>
                      <a:lnTo>
                        <a:pt x="463" y="9"/>
                      </a:lnTo>
                      <a:lnTo>
                        <a:pt x="470" y="11"/>
                      </a:lnTo>
                      <a:lnTo>
                        <a:pt x="481" y="17"/>
                      </a:lnTo>
                      <a:lnTo>
                        <a:pt x="487" y="20"/>
                      </a:lnTo>
                      <a:lnTo>
                        <a:pt x="492" y="23"/>
                      </a:lnTo>
                      <a:lnTo>
                        <a:pt x="503" y="31"/>
                      </a:lnTo>
                      <a:lnTo>
                        <a:pt x="514" y="41"/>
                      </a:lnTo>
                      <a:lnTo>
                        <a:pt x="524" y="52"/>
                      </a:lnTo>
                      <a:lnTo>
                        <a:pt x="533" y="63"/>
                      </a:lnTo>
                      <a:lnTo>
                        <a:pt x="541" y="74"/>
                      </a:lnTo>
                      <a:lnTo>
                        <a:pt x="548" y="85"/>
                      </a:lnTo>
                      <a:lnTo>
                        <a:pt x="553" y="96"/>
                      </a:lnTo>
                      <a:lnTo>
                        <a:pt x="557" y="108"/>
                      </a:lnTo>
                      <a:lnTo>
                        <a:pt x="561" y="120"/>
                      </a:lnTo>
                      <a:lnTo>
                        <a:pt x="562" y="127"/>
                      </a:lnTo>
                      <a:lnTo>
                        <a:pt x="563" y="134"/>
                      </a:lnTo>
                      <a:lnTo>
                        <a:pt x="564" y="148"/>
                      </a:lnTo>
                      <a:lnTo>
                        <a:pt x="564" y="244"/>
                      </a:lnTo>
                      <a:lnTo>
                        <a:pt x="563" y="255"/>
                      </a:lnTo>
                      <a:lnTo>
                        <a:pt x="563" y="261"/>
                      </a:lnTo>
                      <a:lnTo>
                        <a:pt x="562" y="266"/>
                      </a:lnTo>
                      <a:lnTo>
                        <a:pt x="560" y="275"/>
                      </a:lnTo>
                      <a:lnTo>
                        <a:pt x="557" y="285"/>
                      </a:lnTo>
                      <a:lnTo>
                        <a:pt x="555" y="289"/>
                      </a:lnTo>
                      <a:lnTo>
                        <a:pt x="553" y="293"/>
                      </a:lnTo>
                      <a:lnTo>
                        <a:pt x="548" y="303"/>
                      </a:lnTo>
                      <a:lnTo>
                        <a:pt x="543" y="312"/>
                      </a:lnTo>
                      <a:lnTo>
                        <a:pt x="536" y="321"/>
                      </a:lnTo>
                      <a:lnTo>
                        <a:pt x="530" y="329"/>
                      </a:lnTo>
                      <a:lnTo>
                        <a:pt x="523" y="336"/>
                      </a:lnTo>
                      <a:lnTo>
                        <a:pt x="517" y="342"/>
                      </a:lnTo>
                      <a:lnTo>
                        <a:pt x="510" y="348"/>
                      </a:lnTo>
                      <a:lnTo>
                        <a:pt x="502" y="353"/>
                      </a:lnTo>
                      <a:lnTo>
                        <a:pt x="494" y="357"/>
                      </a:lnTo>
                      <a:lnTo>
                        <a:pt x="486" y="361"/>
                      </a:lnTo>
                      <a:lnTo>
                        <a:pt x="476" y="365"/>
                      </a:lnTo>
                      <a:lnTo>
                        <a:pt x="483" y="371"/>
                      </a:lnTo>
                      <a:lnTo>
                        <a:pt x="489" y="377"/>
                      </a:lnTo>
                      <a:lnTo>
                        <a:pt x="495" y="383"/>
                      </a:lnTo>
                      <a:lnTo>
                        <a:pt x="499" y="388"/>
                      </a:lnTo>
                      <a:lnTo>
                        <a:pt x="504" y="395"/>
                      </a:lnTo>
                      <a:lnTo>
                        <a:pt x="508" y="401"/>
                      </a:lnTo>
                      <a:lnTo>
                        <a:pt x="512" y="409"/>
                      </a:lnTo>
                      <a:lnTo>
                        <a:pt x="516" y="417"/>
                      </a:lnTo>
                      <a:lnTo>
                        <a:pt x="521" y="427"/>
                      </a:lnTo>
                      <a:lnTo>
                        <a:pt x="524" y="437"/>
                      </a:lnTo>
                      <a:lnTo>
                        <a:pt x="526" y="446"/>
                      </a:lnTo>
                      <a:lnTo>
                        <a:pt x="528" y="457"/>
                      </a:lnTo>
                      <a:lnTo>
                        <a:pt x="584" y="665"/>
                      </a:lnTo>
                      <a:lnTo>
                        <a:pt x="452" y="665"/>
                      </a:lnTo>
                      <a:lnTo>
                        <a:pt x="400" y="465"/>
                      </a:lnTo>
                      <a:lnTo>
                        <a:pt x="396" y="457"/>
                      </a:lnTo>
                      <a:lnTo>
                        <a:pt x="391" y="449"/>
                      </a:lnTo>
                      <a:lnTo>
                        <a:pt x="386" y="443"/>
                      </a:lnTo>
                      <a:lnTo>
                        <a:pt x="381" y="436"/>
                      </a:lnTo>
                      <a:lnTo>
                        <a:pt x="376" y="430"/>
                      </a:lnTo>
                      <a:lnTo>
                        <a:pt x="370" y="425"/>
                      </a:lnTo>
                      <a:lnTo>
                        <a:pt x="356" y="413"/>
                      </a:lnTo>
                      <a:lnTo>
                        <a:pt x="346" y="406"/>
                      </a:lnTo>
                      <a:lnTo>
                        <a:pt x="336" y="399"/>
                      </a:lnTo>
                      <a:lnTo>
                        <a:pt x="327" y="394"/>
                      </a:lnTo>
                      <a:lnTo>
                        <a:pt x="317" y="390"/>
                      </a:lnTo>
                      <a:lnTo>
                        <a:pt x="307" y="387"/>
                      </a:lnTo>
                      <a:lnTo>
                        <a:pt x="296" y="384"/>
                      </a:lnTo>
                      <a:lnTo>
                        <a:pt x="285" y="382"/>
                      </a:lnTo>
                      <a:lnTo>
                        <a:pt x="272" y="381"/>
                      </a:lnTo>
                      <a:lnTo>
                        <a:pt x="132" y="381"/>
                      </a:lnTo>
                      <a:lnTo>
                        <a:pt x="132" y="665"/>
                      </a:lnTo>
                      <a:lnTo>
                        <a:pt x="0" y="665"/>
                      </a:lnTo>
                      <a:lnTo>
                        <a:pt x="0" y="381"/>
                      </a:lnTo>
                      <a:lnTo>
                        <a:pt x="0" y="264"/>
                      </a:lnTo>
                      <a:close/>
                    </a:path>
                  </a:pathLst>
                </a:custGeom>
                <a:solidFill>
                  <a:srgbClr val="0A4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3200" name="Rectangle 144"/>
                <p:cNvSpPr>
                  <a:spLocks noChangeArrowheads="1"/>
                </p:cNvSpPr>
                <p:nvPr/>
              </p:nvSpPr>
              <p:spPr bwMode="auto">
                <a:xfrm>
                  <a:off x="2233" y="2124"/>
                  <a:ext cx="132" cy="8"/>
                </a:xfrm>
                <a:prstGeom prst="rect">
                  <a:avLst/>
                </a:prstGeom>
                <a:solidFill>
                  <a:srgbClr val="0A449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73201" name="Rectangle 145"/>
                <p:cNvSpPr>
                  <a:spLocks noChangeArrowheads="1"/>
                </p:cNvSpPr>
                <p:nvPr/>
              </p:nvSpPr>
              <p:spPr bwMode="auto">
                <a:xfrm>
                  <a:off x="2365" y="2124"/>
                  <a:ext cx="140" cy="8"/>
                </a:xfrm>
                <a:prstGeom prst="rect">
                  <a:avLst/>
                </a:prstGeom>
                <a:solidFill>
                  <a:srgbClr val="0A449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73202" name="Freeform 146"/>
                <p:cNvSpPr>
                  <a:spLocks/>
                </p:cNvSpPr>
                <p:nvPr/>
              </p:nvSpPr>
              <p:spPr bwMode="auto">
                <a:xfrm>
                  <a:off x="2365" y="2124"/>
                  <a:ext cx="0" cy="8"/>
                </a:xfrm>
                <a:custGeom>
                  <a:avLst/>
                  <a:gdLst>
                    <a:gd name="T0" fmla="*/ 0 h 8"/>
                    <a:gd name="T1" fmla="*/ 8 h 8"/>
                    <a:gd name="T2" fmla="*/ 0 h 8"/>
                  </a:gdLst>
                  <a:ahLst/>
                  <a:cxnLst>
                    <a:cxn ang="0">
                      <a:pos x="0" y="T0"/>
                    </a:cxn>
                    <a:cxn ang="0">
                      <a:pos x="0" y="T1"/>
                    </a:cxn>
                    <a:cxn ang="0">
                      <a:pos x="0" y="T2"/>
                    </a:cxn>
                  </a:cxnLst>
                  <a:rect l="0" t="0" r="r" b="b"/>
                  <a:pathLst>
                    <a:path h="8">
                      <a:moveTo>
                        <a:pt x="0" y="0"/>
                      </a:moveTo>
                      <a:lnTo>
                        <a:pt x="0" y="8"/>
                      </a:lnTo>
                      <a:lnTo>
                        <a:pt x="0" y="0"/>
                      </a:lnTo>
                      <a:close/>
                    </a:path>
                  </a:pathLst>
                </a:custGeom>
                <a:solidFill>
                  <a:srgbClr val="0A4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3203" name="Rectangle 147"/>
                <p:cNvSpPr>
                  <a:spLocks noChangeArrowheads="1"/>
                </p:cNvSpPr>
                <p:nvPr/>
              </p:nvSpPr>
              <p:spPr bwMode="auto">
                <a:xfrm>
                  <a:off x="2505" y="2124"/>
                  <a:ext cx="88" cy="8"/>
                </a:xfrm>
                <a:prstGeom prst="rect">
                  <a:avLst/>
                </a:prstGeom>
                <a:solidFill>
                  <a:srgbClr val="0A449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73204" name="Freeform 148"/>
                <p:cNvSpPr>
                  <a:spLocks/>
                </p:cNvSpPr>
                <p:nvPr/>
              </p:nvSpPr>
              <p:spPr bwMode="auto">
                <a:xfrm>
                  <a:off x="2505" y="2124"/>
                  <a:ext cx="0" cy="8"/>
                </a:xfrm>
                <a:custGeom>
                  <a:avLst/>
                  <a:gdLst>
                    <a:gd name="T0" fmla="*/ 0 h 8"/>
                    <a:gd name="T1" fmla="*/ 8 h 8"/>
                    <a:gd name="T2" fmla="*/ 0 h 8"/>
                  </a:gdLst>
                  <a:ahLst/>
                  <a:cxnLst>
                    <a:cxn ang="0">
                      <a:pos x="0" y="T0"/>
                    </a:cxn>
                    <a:cxn ang="0">
                      <a:pos x="0" y="T1"/>
                    </a:cxn>
                    <a:cxn ang="0">
                      <a:pos x="0" y="T2"/>
                    </a:cxn>
                  </a:cxnLst>
                  <a:rect l="0" t="0" r="r" b="b"/>
                  <a:pathLst>
                    <a:path h="8">
                      <a:moveTo>
                        <a:pt x="0" y="0"/>
                      </a:moveTo>
                      <a:lnTo>
                        <a:pt x="0" y="8"/>
                      </a:lnTo>
                      <a:lnTo>
                        <a:pt x="0" y="0"/>
                      </a:lnTo>
                      <a:close/>
                    </a:path>
                  </a:pathLst>
                </a:custGeom>
                <a:solidFill>
                  <a:srgbClr val="0A4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3205" name="Freeform 149"/>
                <p:cNvSpPr>
                  <a:spLocks/>
                </p:cNvSpPr>
                <p:nvPr/>
              </p:nvSpPr>
              <p:spPr bwMode="auto">
                <a:xfrm>
                  <a:off x="2592" y="2105"/>
                  <a:ext cx="67" cy="30"/>
                </a:xfrm>
                <a:custGeom>
                  <a:avLst/>
                  <a:gdLst>
                    <a:gd name="T0" fmla="*/ 1 w 67"/>
                    <a:gd name="T1" fmla="*/ 19 h 30"/>
                    <a:gd name="T2" fmla="*/ 19 w 67"/>
                    <a:gd name="T3" fmla="*/ 22 h 30"/>
                    <a:gd name="T4" fmla="*/ 36 w 67"/>
                    <a:gd name="T5" fmla="*/ 19 h 30"/>
                    <a:gd name="T6" fmla="*/ 42 w 67"/>
                    <a:gd name="T7" fmla="*/ 17 h 30"/>
                    <a:gd name="T8" fmla="*/ 49 w 67"/>
                    <a:gd name="T9" fmla="*/ 13 h 30"/>
                    <a:gd name="T10" fmla="*/ 56 w 67"/>
                    <a:gd name="T11" fmla="*/ 7 h 30"/>
                    <a:gd name="T12" fmla="*/ 62 w 67"/>
                    <a:gd name="T13" fmla="*/ 0 h 30"/>
                    <a:gd name="T14" fmla="*/ 67 w 67"/>
                    <a:gd name="T15" fmla="*/ 6 h 30"/>
                    <a:gd name="T16" fmla="*/ 61 w 67"/>
                    <a:gd name="T17" fmla="*/ 13 h 30"/>
                    <a:gd name="T18" fmla="*/ 54 w 67"/>
                    <a:gd name="T19" fmla="*/ 19 h 30"/>
                    <a:gd name="T20" fmla="*/ 46 w 67"/>
                    <a:gd name="T21" fmla="*/ 24 h 30"/>
                    <a:gd name="T22" fmla="*/ 37 w 67"/>
                    <a:gd name="T23" fmla="*/ 27 h 30"/>
                    <a:gd name="T24" fmla="*/ 19 w 67"/>
                    <a:gd name="T25" fmla="*/ 30 h 30"/>
                    <a:gd name="T26" fmla="*/ 0 w 67"/>
                    <a:gd name="T27" fmla="*/ 27 h 30"/>
                    <a:gd name="T28" fmla="*/ 1 w 67"/>
                    <a:gd name="T29" fmla="*/ 1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7" h="30">
                      <a:moveTo>
                        <a:pt x="1" y="19"/>
                      </a:moveTo>
                      <a:lnTo>
                        <a:pt x="19" y="22"/>
                      </a:lnTo>
                      <a:lnTo>
                        <a:pt x="36" y="19"/>
                      </a:lnTo>
                      <a:lnTo>
                        <a:pt x="42" y="17"/>
                      </a:lnTo>
                      <a:lnTo>
                        <a:pt x="49" y="13"/>
                      </a:lnTo>
                      <a:lnTo>
                        <a:pt x="56" y="7"/>
                      </a:lnTo>
                      <a:lnTo>
                        <a:pt x="62" y="0"/>
                      </a:lnTo>
                      <a:lnTo>
                        <a:pt x="67" y="6"/>
                      </a:lnTo>
                      <a:lnTo>
                        <a:pt x="61" y="13"/>
                      </a:lnTo>
                      <a:lnTo>
                        <a:pt x="54" y="19"/>
                      </a:lnTo>
                      <a:lnTo>
                        <a:pt x="46" y="24"/>
                      </a:lnTo>
                      <a:lnTo>
                        <a:pt x="37" y="27"/>
                      </a:lnTo>
                      <a:lnTo>
                        <a:pt x="19" y="30"/>
                      </a:lnTo>
                      <a:lnTo>
                        <a:pt x="0" y="27"/>
                      </a:lnTo>
                      <a:lnTo>
                        <a:pt x="1" y="19"/>
                      </a:lnTo>
                      <a:close/>
                    </a:path>
                  </a:pathLst>
                </a:custGeom>
                <a:solidFill>
                  <a:srgbClr val="0A4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3206" name="Freeform 150"/>
                <p:cNvSpPr>
                  <a:spLocks/>
                </p:cNvSpPr>
                <p:nvPr/>
              </p:nvSpPr>
              <p:spPr bwMode="auto">
                <a:xfrm>
                  <a:off x="2592" y="2124"/>
                  <a:ext cx="1" cy="8"/>
                </a:xfrm>
                <a:custGeom>
                  <a:avLst/>
                  <a:gdLst>
                    <a:gd name="T0" fmla="*/ 1 w 1"/>
                    <a:gd name="T1" fmla="*/ 0 h 8"/>
                    <a:gd name="T2" fmla="*/ 0 w 1"/>
                    <a:gd name="T3" fmla="*/ 8 h 8"/>
                    <a:gd name="T4" fmla="*/ 1 w 1"/>
                    <a:gd name="T5" fmla="*/ 8 h 8"/>
                    <a:gd name="T6" fmla="*/ 1 w 1"/>
                    <a:gd name="T7" fmla="*/ 0 h 8"/>
                  </a:gdLst>
                  <a:ahLst/>
                  <a:cxnLst>
                    <a:cxn ang="0">
                      <a:pos x="T0" y="T1"/>
                    </a:cxn>
                    <a:cxn ang="0">
                      <a:pos x="T2" y="T3"/>
                    </a:cxn>
                    <a:cxn ang="0">
                      <a:pos x="T4" y="T5"/>
                    </a:cxn>
                    <a:cxn ang="0">
                      <a:pos x="T6" y="T7"/>
                    </a:cxn>
                  </a:cxnLst>
                  <a:rect l="0" t="0" r="r" b="b"/>
                  <a:pathLst>
                    <a:path w="1" h="8">
                      <a:moveTo>
                        <a:pt x="1" y="0"/>
                      </a:moveTo>
                      <a:lnTo>
                        <a:pt x="0" y="8"/>
                      </a:lnTo>
                      <a:lnTo>
                        <a:pt x="1" y="8"/>
                      </a:lnTo>
                      <a:lnTo>
                        <a:pt x="1" y="0"/>
                      </a:lnTo>
                      <a:close/>
                    </a:path>
                  </a:pathLst>
                </a:custGeom>
                <a:solidFill>
                  <a:srgbClr val="0A4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3207" name="Freeform 151"/>
                <p:cNvSpPr>
                  <a:spLocks/>
                </p:cNvSpPr>
                <p:nvPr/>
              </p:nvSpPr>
              <p:spPr bwMode="auto">
                <a:xfrm>
                  <a:off x="2654" y="2055"/>
                  <a:ext cx="20" cy="56"/>
                </a:xfrm>
                <a:custGeom>
                  <a:avLst/>
                  <a:gdLst>
                    <a:gd name="T0" fmla="*/ 0 w 20"/>
                    <a:gd name="T1" fmla="*/ 51 h 56"/>
                    <a:gd name="T2" fmla="*/ 7 w 20"/>
                    <a:gd name="T3" fmla="*/ 39 h 56"/>
                    <a:gd name="T4" fmla="*/ 12 w 20"/>
                    <a:gd name="T5" fmla="*/ 28 h 56"/>
                    <a:gd name="T6" fmla="*/ 13 w 20"/>
                    <a:gd name="T7" fmla="*/ 15 h 56"/>
                    <a:gd name="T8" fmla="*/ 11 w 20"/>
                    <a:gd name="T9" fmla="*/ 2 h 56"/>
                    <a:gd name="T10" fmla="*/ 18 w 20"/>
                    <a:gd name="T11" fmla="*/ 0 h 56"/>
                    <a:gd name="T12" fmla="*/ 20 w 20"/>
                    <a:gd name="T13" fmla="*/ 15 h 56"/>
                    <a:gd name="T14" fmla="*/ 19 w 20"/>
                    <a:gd name="T15" fmla="*/ 31 h 56"/>
                    <a:gd name="T16" fmla="*/ 14 w 20"/>
                    <a:gd name="T17" fmla="*/ 43 h 56"/>
                    <a:gd name="T18" fmla="*/ 6 w 20"/>
                    <a:gd name="T19" fmla="*/ 56 h 56"/>
                    <a:gd name="T20" fmla="*/ 0 w 20"/>
                    <a:gd name="T21" fmla="*/ 5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56">
                      <a:moveTo>
                        <a:pt x="0" y="51"/>
                      </a:moveTo>
                      <a:lnTo>
                        <a:pt x="7" y="39"/>
                      </a:lnTo>
                      <a:lnTo>
                        <a:pt x="12" y="28"/>
                      </a:lnTo>
                      <a:lnTo>
                        <a:pt x="13" y="15"/>
                      </a:lnTo>
                      <a:lnTo>
                        <a:pt x="11" y="2"/>
                      </a:lnTo>
                      <a:lnTo>
                        <a:pt x="18" y="0"/>
                      </a:lnTo>
                      <a:lnTo>
                        <a:pt x="20" y="15"/>
                      </a:lnTo>
                      <a:lnTo>
                        <a:pt x="19" y="31"/>
                      </a:lnTo>
                      <a:lnTo>
                        <a:pt x="14" y="43"/>
                      </a:lnTo>
                      <a:lnTo>
                        <a:pt x="6" y="56"/>
                      </a:lnTo>
                      <a:lnTo>
                        <a:pt x="0" y="51"/>
                      </a:lnTo>
                      <a:close/>
                    </a:path>
                  </a:pathLst>
                </a:custGeom>
                <a:solidFill>
                  <a:srgbClr val="0A4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3208" name="Freeform 152"/>
                <p:cNvSpPr>
                  <a:spLocks/>
                </p:cNvSpPr>
                <p:nvPr/>
              </p:nvSpPr>
              <p:spPr bwMode="auto">
                <a:xfrm>
                  <a:off x="2654" y="2105"/>
                  <a:ext cx="6" cy="6"/>
                </a:xfrm>
                <a:custGeom>
                  <a:avLst/>
                  <a:gdLst>
                    <a:gd name="T0" fmla="*/ 5 w 6"/>
                    <a:gd name="T1" fmla="*/ 6 h 6"/>
                    <a:gd name="T2" fmla="*/ 6 w 6"/>
                    <a:gd name="T3" fmla="*/ 6 h 6"/>
                    <a:gd name="T4" fmla="*/ 0 w 6"/>
                    <a:gd name="T5" fmla="*/ 1 h 6"/>
                    <a:gd name="T6" fmla="*/ 0 w 6"/>
                    <a:gd name="T7" fmla="*/ 0 h 6"/>
                    <a:gd name="T8" fmla="*/ 5 w 6"/>
                    <a:gd name="T9" fmla="*/ 6 h 6"/>
                  </a:gdLst>
                  <a:ahLst/>
                  <a:cxnLst>
                    <a:cxn ang="0">
                      <a:pos x="T0" y="T1"/>
                    </a:cxn>
                    <a:cxn ang="0">
                      <a:pos x="T2" y="T3"/>
                    </a:cxn>
                    <a:cxn ang="0">
                      <a:pos x="T4" y="T5"/>
                    </a:cxn>
                    <a:cxn ang="0">
                      <a:pos x="T6" y="T7"/>
                    </a:cxn>
                    <a:cxn ang="0">
                      <a:pos x="T8" y="T9"/>
                    </a:cxn>
                  </a:cxnLst>
                  <a:rect l="0" t="0" r="r" b="b"/>
                  <a:pathLst>
                    <a:path w="6" h="6">
                      <a:moveTo>
                        <a:pt x="5" y="6"/>
                      </a:moveTo>
                      <a:lnTo>
                        <a:pt x="6" y="6"/>
                      </a:lnTo>
                      <a:lnTo>
                        <a:pt x="0" y="1"/>
                      </a:lnTo>
                      <a:lnTo>
                        <a:pt x="0" y="0"/>
                      </a:lnTo>
                      <a:lnTo>
                        <a:pt x="5" y="6"/>
                      </a:lnTo>
                      <a:close/>
                    </a:path>
                  </a:pathLst>
                </a:custGeom>
                <a:solidFill>
                  <a:srgbClr val="0A4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3209" name="Freeform 153"/>
                <p:cNvSpPr>
                  <a:spLocks/>
                </p:cNvSpPr>
                <p:nvPr/>
              </p:nvSpPr>
              <p:spPr bwMode="auto">
                <a:xfrm>
                  <a:off x="2657" y="2006"/>
                  <a:ext cx="17" cy="51"/>
                </a:xfrm>
                <a:custGeom>
                  <a:avLst/>
                  <a:gdLst>
                    <a:gd name="T0" fmla="*/ 8 w 17"/>
                    <a:gd name="T1" fmla="*/ 49 h 51"/>
                    <a:gd name="T2" fmla="*/ 10 w 17"/>
                    <a:gd name="T3" fmla="*/ 37 h 51"/>
                    <a:gd name="T4" fmla="*/ 10 w 17"/>
                    <a:gd name="T5" fmla="*/ 26 h 51"/>
                    <a:gd name="T6" fmla="*/ 6 w 17"/>
                    <a:gd name="T7" fmla="*/ 16 h 51"/>
                    <a:gd name="T8" fmla="*/ 0 w 17"/>
                    <a:gd name="T9" fmla="*/ 4 h 51"/>
                    <a:gd name="T10" fmla="*/ 7 w 17"/>
                    <a:gd name="T11" fmla="*/ 0 h 51"/>
                    <a:gd name="T12" fmla="*/ 13 w 17"/>
                    <a:gd name="T13" fmla="*/ 12 h 51"/>
                    <a:gd name="T14" fmla="*/ 17 w 17"/>
                    <a:gd name="T15" fmla="*/ 24 h 51"/>
                    <a:gd name="T16" fmla="*/ 17 w 17"/>
                    <a:gd name="T17" fmla="*/ 37 h 51"/>
                    <a:gd name="T18" fmla="*/ 15 w 17"/>
                    <a:gd name="T19" fmla="*/ 51 h 51"/>
                    <a:gd name="T20" fmla="*/ 8 w 17"/>
                    <a:gd name="T21" fmla="*/ 4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51">
                      <a:moveTo>
                        <a:pt x="8" y="49"/>
                      </a:moveTo>
                      <a:lnTo>
                        <a:pt x="10" y="37"/>
                      </a:lnTo>
                      <a:lnTo>
                        <a:pt x="10" y="26"/>
                      </a:lnTo>
                      <a:lnTo>
                        <a:pt x="6" y="16"/>
                      </a:lnTo>
                      <a:lnTo>
                        <a:pt x="0" y="4"/>
                      </a:lnTo>
                      <a:lnTo>
                        <a:pt x="7" y="0"/>
                      </a:lnTo>
                      <a:lnTo>
                        <a:pt x="13" y="12"/>
                      </a:lnTo>
                      <a:lnTo>
                        <a:pt x="17" y="24"/>
                      </a:lnTo>
                      <a:lnTo>
                        <a:pt x="17" y="37"/>
                      </a:lnTo>
                      <a:lnTo>
                        <a:pt x="15" y="51"/>
                      </a:lnTo>
                      <a:lnTo>
                        <a:pt x="8" y="49"/>
                      </a:lnTo>
                      <a:close/>
                    </a:path>
                  </a:pathLst>
                </a:custGeom>
                <a:solidFill>
                  <a:srgbClr val="0A4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3210" name="Freeform 154"/>
                <p:cNvSpPr>
                  <a:spLocks/>
                </p:cNvSpPr>
                <p:nvPr/>
              </p:nvSpPr>
              <p:spPr bwMode="auto">
                <a:xfrm>
                  <a:off x="2665" y="2055"/>
                  <a:ext cx="7" cy="2"/>
                </a:xfrm>
                <a:custGeom>
                  <a:avLst/>
                  <a:gdLst>
                    <a:gd name="T0" fmla="*/ 0 w 7"/>
                    <a:gd name="T1" fmla="*/ 2 h 2"/>
                    <a:gd name="T2" fmla="*/ 0 w 7"/>
                    <a:gd name="T3" fmla="*/ 1 h 2"/>
                    <a:gd name="T4" fmla="*/ 0 w 7"/>
                    <a:gd name="T5" fmla="*/ 0 h 2"/>
                    <a:gd name="T6" fmla="*/ 7 w 7"/>
                    <a:gd name="T7" fmla="*/ 2 h 2"/>
                    <a:gd name="T8" fmla="*/ 7 w 7"/>
                    <a:gd name="T9" fmla="*/ 0 h 2"/>
                    <a:gd name="T10" fmla="*/ 0 w 7"/>
                    <a:gd name="T11" fmla="*/ 2 h 2"/>
                  </a:gdLst>
                  <a:ahLst/>
                  <a:cxnLst>
                    <a:cxn ang="0">
                      <a:pos x="T0" y="T1"/>
                    </a:cxn>
                    <a:cxn ang="0">
                      <a:pos x="T2" y="T3"/>
                    </a:cxn>
                    <a:cxn ang="0">
                      <a:pos x="T4" y="T5"/>
                    </a:cxn>
                    <a:cxn ang="0">
                      <a:pos x="T6" y="T7"/>
                    </a:cxn>
                    <a:cxn ang="0">
                      <a:pos x="T8" y="T9"/>
                    </a:cxn>
                    <a:cxn ang="0">
                      <a:pos x="T10" y="T11"/>
                    </a:cxn>
                  </a:cxnLst>
                  <a:rect l="0" t="0" r="r" b="b"/>
                  <a:pathLst>
                    <a:path w="7" h="2">
                      <a:moveTo>
                        <a:pt x="0" y="2"/>
                      </a:moveTo>
                      <a:lnTo>
                        <a:pt x="0" y="1"/>
                      </a:lnTo>
                      <a:lnTo>
                        <a:pt x="0" y="0"/>
                      </a:lnTo>
                      <a:lnTo>
                        <a:pt x="7" y="2"/>
                      </a:lnTo>
                      <a:lnTo>
                        <a:pt x="7" y="0"/>
                      </a:lnTo>
                      <a:lnTo>
                        <a:pt x="0" y="2"/>
                      </a:lnTo>
                      <a:close/>
                    </a:path>
                  </a:pathLst>
                </a:custGeom>
                <a:solidFill>
                  <a:srgbClr val="0A4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3211" name="Freeform 155"/>
                <p:cNvSpPr>
                  <a:spLocks/>
                </p:cNvSpPr>
                <p:nvPr/>
              </p:nvSpPr>
              <p:spPr bwMode="auto">
                <a:xfrm>
                  <a:off x="2616" y="1977"/>
                  <a:ext cx="48" cy="34"/>
                </a:xfrm>
                <a:custGeom>
                  <a:avLst/>
                  <a:gdLst>
                    <a:gd name="T0" fmla="*/ 42 w 48"/>
                    <a:gd name="T1" fmla="*/ 34 h 34"/>
                    <a:gd name="T2" fmla="*/ 33 w 48"/>
                    <a:gd name="T3" fmla="*/ 23 h 34"/>
                    <a:gd name="T4" fmla="*/ 23 w 48"/>
                    <a:gd name="T5" fmla="*/ 15 h 34"/>
                    <a:gd name="T6" fmla="*/ 13 w 48"/>
                    <a:gd name="T7" fmla="*/ 10 h 34"/>
                    <a:gd name="T8" fmla="*/ 0 w 48"/>
                    <a:gd name="T9" fmla="*/ 7 h 34"/>
                    <a:gd name="T10" fmla="*/ 2 w 48"/>
                    <a:gd name="T11" fmla="*/ 0 h 34"/>
                    <a:gd name="T12" fmla="*/ 16 w 48"/>
                    <a:gd name="T13" fmla="*/ 3 h 34"/>
                    <a:gd name="T14" fmla="*/ 28 w 48"/>
                    <a:gd name="T15" fmla="*/ 9 h 34"/>
                    <a:gd name="T16" fmla="*/ 38 w 48"/>
                    <a:gd name="T17" fmla="*/ 17 h 34"/>
                    <a:gd name="T18" fmla="*/ 48 w 48"/>
                    <a:gd name="T19" fmla="*/ 29 h 34"/>
                    <a:gd name="T20" fmla="*/ 42 w 48"/>
                    <a:gd name="T21"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34">
                      <a:moveTo>
                        <a:pt x="42" y="34"/>
                      </a:moveTo>
                      <a:lnTo>
                        <a:pt x="33" y="23"/>
                      </a:lnTo>
                      <a:lnTo>
                        <a:pt x="23" y="15"/>
                      </a:lnTo>
                      <a:lnTo>
                        <a:pt x="13" y="10"/>
                      </a:lnTo>
                      <a:lnTo>
                        <a:pt x="0" y="7"/>
                      </a:lnTo>
                      <a:lnTo>
                        <a:pt x="2" y="0"/>
                      </a:lnTo>
                      <a:lnTo>
                        <a:pt x="16" y="3"/>
                      </a:lnTo>
                      <a:lnTo>
                        <a:pt x="28" y="9"/>
                      </a:lnTo>
                      <a:lnTo>
                        <a:pt x="38" y="17"/>
                      </a:lnTo>
                      <a:lnTo>
                        <a:pt x="48" y="29"/>
                      </a:lnTo>
                      <a:lnTo>
                        <a:pt x="42" y="34"/>
                      </a:lnTo>
                      <a:close/>
                    </a:path>
                  </a:pathLst>
                </a:custGeom>
                <a:solidFill>
                  <a:srgbClr val="0A4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3212" name="Freeform 156"/>
                <p:cNvSpPr>
                  <a:spLocks/>
                </p:cNvSpPr>
                <p:nvPr/>
              </p:nvSpPr>
              <p:spPr bwMode="auto">
                <a:xfrm>
                  <a:off x="2657" y="2006"/>
                  <a:ext cx="7" cy="5"/>
                </a:xfrm>
                <a:custGeom>
                  <a:avLst/>
                  <a:gdLst>
                    <a:gd name="T0" fmla="*/ 7 w 7"/>
                    <a:gd name="T1" fmla="*/ 0 h 5"/>
                    <a:gd name="T2" fmla="*/ 1 w 7"/>
                    <a:gd name="T3" fmla="*/ 5 h 5"/>
                    <a:gd name="T4" fmla="*/ 0 w 7"/>
                    <a:gd name="T5" fmla="*/ 4 h 5"/>
                    <a:gd name="T6" fmla="*/ 7 w 7"/>
                    <a:gd name="T7" fmla="*/ 0 h 5"/>
                  </a:gdLst>
                  <a:ahLst/>
                  <a:cxnLst>
                    <a:cxn ang="0">
                      <a:pos x="T0" y="T1"/>
                    </a:cxn>
                    <a:cxn ang="0">
                      <a:pos x="T2" y="T3"/>
                    </a:cxn>
                    <a:cxn ang="0">
                      <a:pos x="T4" y="T5"/>
                    </a:cxn>
                    <a:cxn ang="0">
                      <a:pos x="T6" y="T7"/>
                    </a:cxn>
                  </a:cxnLst>
                  <a:rect l="0" t="0" r="r" b="b"/>
                  <a:pathLst>
                    <a:path w="7" h="5">
                      <a:moveTo>
                        <a:pt x="7" y="0"/>
                      </a:moveTo>
                      <a:lnTo>
                        <a:pt x="1" y="5"/>
                      </a:lnTo>
                      <a:lnTo>
                        <a:pt x="0" y="4"/>
                      </a:lnTo>
                      <a:lnTo>
                        <a:pt x="7" y="0"/>
                      </a:lnTo>
                      <a:close/>
                    </a:path>
                  </a:pathLst>
                </a:custGeom>
                <a:solidFill>
                  <a:srgbClr val="0A4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3213" name="Rectangle 157"/>
                <p:cNvSpPr>
                  <a:spLocks noChangeArrowheads="1"/>
                </p:cNvSpPr>
                <p:nvPr/>
              </p:nvSpPr>
              <p:spPr bwMode="auto">
                <a:xfrm>
                  <a:off x="2237" y="1976"/>
                  <a:ext cx="380" cy="8"/>
                </a:xfrm>
                <a:prstGeom prst="rect">
                  <a:avLst/>
                </a:prstGeom>
                <a:solidFill>
                  <a:srgbClr val="0A449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73214" name="Freeform 158"/>
                <p:cNvSpPr>
                  <a:spLocks/>
                </p:cNvSpPr>
                <p:nvPr/>
              </p:nvSpPr>
              <p:spPr bwMode="auto">
                <a:xfrm>
                  <a:off x="2616" y="1976"/>
                  <a:ext cx="2" cy="8"/>
                </a:xfrm>
                <a:custGeom>
                  <a:avLst/>
                  <a:gdLst>
                    <a:gd name="T0" fmla="*/ 2 w 2"/>
                    <a:gd name="T1" fmla="*/ 1 h 8"/>
                    <a:gd name="T2" fmla="*/ 1 w 2"/>
                    <a:gd name="T3" fmla="*/ 0 h 8"/>
                    <a:gd name="T4" fmla="*/ 1 w 2"/>
                    <a:gd name="T5" fmla="*/ 8 h 8"/>
                    <a:gd name="T6" fmla="*/ 0 w 2"/>
                    <a:gd name="T7" fmla="*/ 8 h 8"/>
                    <a:gd name="T8" fmla="*/ 2 w 2"/>
                    <a:gd name="T9" fmla="*/ 1 h 8"/>
                  </a:gdLst>
                  <a:ahLst/>
                  <a:cxnLst>
                    <a:cxn ang="0">
                      <a:pos x="T0" y="T1"/>
                    </a:cxn>
                    <a:cxn ang="0">
                      <a:pos x="T2" y="T3"/>
                    </a:cxn>
                    <a:cxn ang="0">
                      <a:pos x="T4" y="T5"/>
                    </a:cxn>
                    <a:cxn ang="0">
                      <a:pos x="T6" y="T7"/>
                    </a:cxn>
                    <a:cxn ang="0">
                      <a:pos x="T8" y="T9"/>
                    </a:cxn>
                  </a:cxnLst>
                  <a:rect l="0" t="0" r="r" b="b"/>
                  <a:pathLst>
                    <a:path w="2" h="8">
                      <a:moveTo>
                        <a:pt x="2" y="1"/>
                      </a:moveTo>
                      <a:lnTo>
                        <a:pt x="1" y="0"/>
                      </a:lnTo>
                      <a:lnTo>
                        <a:pt x="1" y="8"/>
                      </a:lnTo>
                      <a:lnTo>
                        <a:pt x="0" y="8"/>
                      </a:lnTo>
                      <a:lnTo>
                        <a:pt x="2" y="1"/>
                      </a:lnTo>
                      <a:close/>
                    </a:path>
                  </a:pathLst>
                </a:custGeom>
                <a:solidFill>
                  <a:srgbClr val="0A4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3215" name="Rectangle 159"/>
                <p:cNvSpPr>
                  <a:spLocks noChangeArrowheads="1"/>
                </p:cNvSpPr>
                <p:nvPr/>
              </p:nvSpPr>
              <p:spPr bwMode="auto">
                <a:xfrm>
                  <a:off x="2233" y="1864"/>
                  <a:ext cx="8" cy="116"/>
                </a:xfrm>
                <a:prstGeom prst="rect">
                  <a:avLst/>
                </a:prstGeom>
                <a:solidFill>
                  <a:srgbClr val="0A449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73216" name="Freeform 160"/>
                <p:cNvSpPr>
                  <a:spLocks/>
                </p:cNvSpPr>
                <p:nvPr/>
              </p:nvSpPr>
              <p:spPr bwMode="auto">
                <a:xfrm>
                  <a:off x="2233" y="1976"/>
                  <a:ext cx="8" cy="8"/>
                </a:xfrm>
                <a:custGeom>
                  <a:avLst/>
                  <a:gdLst>
                    <a:gd name="T0" fmla="*/ 4 w 8"/>
                    <a:gd name="T1" fmla="*/ 8 h 8"/>
                    <a:gd name="T2" fmla="*/ 0 w 8"/>
                    <a:gd name="T3" fmla="*/ 8 h 8"/>
                    <a:gd name="T4" fmla="*/ 0 w 8"/>
                    <a:gd name="T5" fmla="*/ 4 h 8"/>
                    <a:gd name="T6" fmla="*/ 8 w 8"/>
                    <a:gd name="T7" fmla="*/ 4 h 8"/>
                    <a:gd name="T8" fmla="*/ 4 w 8"/>
                    <a:gd name="T9" fmla="*/ 0 h 8"/>
                    <a:gd name="T10" fmla="*/ 4 w 8"/>
                    <a:gd name="T11" fmla="*/ 8 h 8"/>
                  </a:gdLst>
                  <a:ahLst/>
                  <a:cxnLst>
                    <a:cxn ang="0">
                      <a:pos x="T0" y="T1"/>
                    </a:cxn>
                    <a:cxn ang="0">
                      <a:pos x="T2" y="T3"/>
                    </a:cxn>
                    <a:cxn ang="0">
                      <a:pos x="T4" y="T5"/>
                    </a:cxn>
                    <a:cxn ang="0">
                      <a:pos x="T6" y="T7"/>
                    </a:cxn>
                    <a:cxn ang="0">
                      <a:pos x="T8" y="T9"/>
                    </a:cxn>
                    <a:cxn ang="0">
                      <a:pos x="T10" y="T11"/>
                    </a:cxn>
                  </a:cxnLst>
                  <a:rect l="0" t="0" r="r" b="b"/>
                  <a:pathLst>
                    <a:path w="8" h="8">
                      <a:moveTo>
                        <a:pt x="4" y="8"/>
                      </a:moveTo>
                      <a:lnTo>
                        <a:pt x="0" y="8"/>
                      </a:lnTo>
                      <a:lnTo>
                        <a:pt x="0" y="4"/>
                      </a:lnTo>
                      <a:lnTo>
                        <a:pt x="8" y="4"/>
                      </a:lnTo>
                      <a:lnTo>
                        <a:pt x="4" y="0"/>
                      </a:lnTo>
                      <a:lnTo>
                        <a:pt x="4" y="8"/>
                      </a:lnTo>
                      <a:close/>
                    </a:path>
                  </a:pathLst>
                </a:custGeom>
                <a:solidFill>
                  <a:srgbClr val="0A4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3217" name="Rectangle 161"/>
                <p:cNvSpPr>
                  <a:spLocks noChangeArrowheads="1"/>
                </p:cNvSpPr>
                <p:nvPr/>
              </p:nvSpPr>
              <p:spPr bwMode="auto">
                <a:xfrm>
                  <a:off x="2237" y="1860"/>
                  <a:ext cx="376" cy="8"/>
                </a:xfrm>
                <a:prstGeom prst="rect">
                  <a:avLst/>
                </a:prstGeom>
                <a:solidFill>
                  <a:srgbClr val="0A449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73218" name="Freeform 162"/>
                <p:cNvSpPr>
                  <a:spLocks/>
                </p:cNvSpPr>
                <p:nvPr/>
              </p:nvSpPr>
              <p:spPr bwMode="auto">
                <a:xfrm>
                  <a:off x="2233" y="1860"/>
                  <a:ext cx="8" cy="8"/>
                </a:xfrm>
                <a:custGeom>
                  <a:avLst/>
                  <a:gdLst>
                    <a:gd name="T0" fmla="*/ 0 w 8"/>
                    <a:gd name="T1" fmla="*/ 4 h 8"/>
                    <a:gd name="T2" fmla="*/ 0 w 8"/>
                    <a:gd name="T3" fmla="*/ 0 h 8"/>
                    <a:gd name="T4" fmla="*/ 4 w 8"/>
                    <a:gd name="T5" fmla="*/ 0 h 8"/>
                    <a:gd name="T6" fmla="*/ 4 w 8"/>
                    <a:gd name="T7" fmla="*/ 8 h 8"/>
                    <a:gd name="T8" fmla="*/ 8 w 8"/>
                    <a:gd name="T9" fmla="*/ 4 h 8"/>
                    <a:gd name="T10" fmla="*/ 0 w 8"/>
                    <a:gd name="T11" fmla="*/ 4 h 8"/>
                  </a:gdLst>
                  <a:ahLst/>
                  <a:cxnLst>
                    <a:cxn ang="0">
                      <a:pos x="T0" y="T1"/>
                    </a:cxn>
                    <a:cxn ang="0">
                      <a:pos x="T2" y="T3"/>
                    </a:cxn>
                    <a:cxn ang="0">
                      <a:pos x="T4" y="T5"/>
                    </a:cxn>
                    <a:cxn ang="0">
                      <a:pos x="T6" y="T7"/>
                    </a:cxn>
                    <a:cxn ang="0">
                      <a:pos x="T8" y="T9"/>
                    </a:cxn>
                    <a:cxn ang="0">
                      <a:pos x="T10" y="T11"/>
                    </a:cxn>
                  </a:cxnLst>
                  <a:rect l="0" t="0" r="r" b="b"/>
                  <a:pathLst>
                    <a:path w="8" h="8">
                      <a:moveTo>
                        <a:pt x="0" y="4"/>
                      </a:moveTo>
                      <a:lnTo>
                        <a:pt x="0" y="0"/>
                      </a:lnTo>
                      <a:lnTo>
                        <a:pt x="4" y="0"/>
                      </a:lnTo>
                      <a:lnTo>
                        <a:pt x="4" y="8"/>
                      </a:lnTo>
                      <a:lnTo>
                        <a:pt x="8" y="4"/>
                      </a:lnTo>
                      <a:lnTo>
                        <a:pt x="0" y="4"/>
                      </a:lnTo>
                      <a:close/>
                    </a:path>
                  </a:pathLst>
                </a:custGeom>
                <a:solidFill>
                  <a:srgbClr val="0A4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3219" name="Rectangle 163"/>
                <p:cNvSpPr>
                  <a:spLocks noChangeArrowheads="1"/>
                </p:cNvSpPr>
                <p:nvPr/>
              </p:nvSpPr>
              <p:spPr bwMode="auto">
                <a:xfrm>
                  <a:off x="2613" y="1860"/>
                  <a:ext cx="12" cy="8"/>
                </a:xfrm>
                <a:prstGeom prst="rect">
                  <a:avLst/>
                </a:prstGeom>
                <a:solidFill>
                  <a:srgbClr val="0A449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73220" name="Freeform 164"/>
                <p:cNvSpPr>
                  <a:spLocks/>
                </p:cNvSpPr>
                <p:nvPr/>
              </p:nvSpPr>
              <p:spPr bwMode="auto">
                <a:xfrm>
                  <a:off x="2613" y="1860"/>
                  <a:ext cx="0" cy="8"/>
                </a:xfrm>
                <a:custGeom>
                  <a:avLst/>
                  <a:gdLst>
                    <a:gd name="T0" fmla="*/ 0 h 8"/>
                    <a:gd name="T1" fmla="*/ 8 h 8"/>
                    <a:gd name="T2" fmla="*/ 0 h 8"/>
                  </a:gdLst>
                  <a:ahLst/>
                  <a:cxnLst>
                    <a:cxn ang="0">
                      <a:pos x="0" y="T0"/>
                    </a:cxn>
                    <a:cxn ang="0">
                      <a:pos x="0" y="T1"/>
                    </a:cxn>
                    <a:cxn ang="0">
                      <a:pos x="0" y="T2"/>
                    </a:cxn>
                  </a:cxnLst>
                  <a:rect l="0" t="0" r="r" b="b"/>
                  <a:pathLst>
                    <a:path h="8">
                      <a:moveTo>
                        <a:pt x="0" y="0"/>
                      </a:moveTo>
                      <a:lnTo>
                        <a:pt x="0" y="8"/>
                      </a:lnTo>
                      <a:lnTo>
                        <a:pt x="0" y="0"/>
                      </a:lnTo>
                      <a:close/>
                    </a:path>
                  </a:pathLst>
                </a:custGeom>
                <a:solidFill>
                  <a:srgbClr val="0A4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3221" name="Rectangle 165"/>
                <p:cNvSpPr>
                  <a:spLocks noChangeArrowheads="1"/>
                </p:cNvSpPr>
                <p:nvPr/>
              </p:nvSpPr>
              <p:spPr bwMode="auto">
                <a:xfrm>
                  <a:off x="2625" y="1860"/>
                  <a:ext cx="36" cy="8"/>
                </a:xfrm>
                <a:prstGeom prst="rect">
                  <a:avLst/>
                </a:prstGeom>
                <a:solidFill>
                  <a:srgbClr val="0A449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73222" name="Freeform 166"/>
                <p:cNvSpPr>
                  <a:spLocks/>
                </p:cNvSpPr>
                <p:nvPr/>
              </p:nvSpPr>
              <p:spPr bwMode="auto">
                <a:xfrm>
                  <a:off x="2625" y="1860"/>
                  <a:ext cx="0" cy="8"/>
                </a:xfrm>
                <a:custGeom>
                  <a:avLst/>
                  <a:gdLst>
                    <a:gd name="T0" fmla="*/ 8 h 8"/>
                    <a:gd name="T1" fmla="*/ 0 h 8"/>
                    <a:gd name="T2" fmla="*/ 8 h 8"/>
                  </a:gdLst>
                  <a:ahLst/>
                  <a:cxnLst>
                    <a:cxn ang="0">
                      <a:pos x="0" y="T0"/>
                    </a:cxn>
                    <a:cxn ang="0">
                      <a:pos x="0" y="T1"/>
                    </a:cxn>
                    <a:cxn ang="0">
                      <a:pos x="0" y="T2"/>
                    </a:cxn>
                  </a:cxnLst>
                  <a:rect l="0" t="0" r="r" b="b"/>
                  <a:pathLst>
                    <a:path h="8">
                      <a:moveTo>
                        <a:pt x="0" y="8"/>
                      </a:moveTo>
                      <a:lnTo>
                        <a:pt x="0" y="0"/>
                      </a:lnTo>
                      <a:lnTo>
                        <a:pt x="0" y="8"/>
                      </a:lnTo>
                      <a:close/>
                    </a:path>
                  </a:pathLst>
                </a:custGeom>
                <a:solidFill>
                  <a:srgbClr val="0A4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3223" name="Freeform 167"/>
                <p:cNvSpPr>
                  <a:spLocks/>
                </p:cNvSpPr>
                <p:nvPr/>
              </p:nvSpPr>
              <p:spPr bwMode="auto">
                <a:xfrm>
                  <a:off x="2660" y="1860"/>
                  <a:ext cx="100" cy="59"/>
                </a:xfrm>
                <a:custGeom>
                  <a:avLst/>
                  <a:gdLst>
                    <a:gd name="T0" fmla="*/ 2 w 100"/>
                    <a:gd name="T1" fmla="*/ 0 h 59"/>
                    <a:gd name="T2" fmla="*/ 31 w 100"/>
                    <a:gd name="T3" fmla="*/ 6 h 59"/>
                    <a:gd name="T4" fmla="*/ 56 w 100"/>
                    <a:gd name="T5" fmla="*/ 17 h 59"/>
                    <a:gd name="T6" fmla="*/ 67 w 100"/>
                    <a:gd name="T7" fmla="*/ 24 h 59"/>
                    <a:gd name="T8" fmla="*/ 78 w 100"/>
                    <a:gd name="T9" fmla="*/ 32 h 59"/>
                    <a:gd name="T10" fmla="*/ 100 w 100"/>
                    <a:gd name="T11" fmla="*/ 54 h 59"/>
                    <a:gd name="T12" fmla="*/ 94 w 100"/>
                    <a:gd name="T13" fmla="*/ 59 h 59"/>
                    <a:gd name="T14" fmla="*/ 73 w 100"/>
                    <a:gd name="T15" fmla="*/ 38 h 59"/>
                    <a:gd name="T16" fmla="*/ 63 w 100"/>
                    <a:gd name="T17" fmla="*/ 31 h 59"/>
                    <a:gd name="T18" fmla="*/ 52 w 100"/>
                    <a:gd name="T19" fmla="*/ 24 h 59"/>
                    <a:gd name="T20" fmla="*/ 29 w 100"/>
                    <a:gd name="T21" fmla="*/ 14 h 59"/>
                    <a:gd name="T22" fmla="*/ 0 w 100"/>
                    <a:gd name="T23" fmla="*/ 8 h 59"/>
                    <a:gd name="T24" fmla="*/ 2 w 100"/>
                    <a:gd name="T25"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 h="59">
                      <a:moveTo>
                        <a:pt x="2" y="0"/>
                      </a:moveTo>
                      <a:lnTo>
                        <a:pt x="31" y="6"/>
                      </a:lnTo>
                      <a:lnTo>
                        <a:pt x="56" y="17"/>
                      </a:lnTo>
                      <a:lnTo>
                        <a:pt x="67" y="24"/>
                      </a:lnTo>
                      <a:lnTo>
                        <a:pt x="78" y="32"/>
                      </a:lnTo>
                      <a:lnTo>
                        <a:pt x="100" y="54"/>
                      </a:lnTo>
                      <a:lnTo>
                        <a:pt x="94" y="59"/>
                      </a:lnTo>
                      <a:lnTo>
                        <a:pt x="73" y="38"/>
                      </a:lnTo>
                      <a:lnTo>
                        <a:pt x="63" y="31"/>
                      </a:lnTo>
                      <a:lnTo>
                        <a:pt x="52" y="24"/>
                      </a:lnTo>
                      <a:lnTo>
                        <a:pt x="29" y="14"/>
                      </a:lnTo>
                      <a:lnTo>
                        <a:pt x="0" y="8"/>
                      </a:lnTo>
                      <a:lnTo>
                        <a:pt x="2" y="0"/>
                      </a:lnTo>
                      <a:close/>
                    </a:path>
                  </a:pathLst>
                </a:custGeom>
                <a:solidFill>
                  <a:srgbClr val="0A4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3224" name="Freeform 168"/>
                <p:cNvSpPr>
                  <a:spLocks/>
                </p:cNvSpPr>
                <p:nvPr/>
              </p:nvSpPr>
              <p:spPr bwMode="auto">
                <a:xfrm>
                  <a:off x="2660" y="1860"/>
                  <a:ext cx="2" cy="8"/>
                </a:xfrm>
                <a:custGeom>
                  <a:avLst/>
                  <a:gdLst>
                    <a:gd name="T0" fmla="*/ 1 w 2"/>
                    <a:gd name="T1" fmla="*/ 0 h 8"/>
                    <a:gd name="T2" fmla="*/ 2 w 2"/>
                    <a:gd name="T3" fmla="*/ 0 h 8"/>
                    <a:gd name="T4" fmla="*/ 0 w 2"/>
                    <a:gd name="T5" fmla="*/ 8 h 8"/>
                    <a:gd name="T6" fmla="*/ 1 w 2"/>
                    <a:gd name="T7" fmla="*/ 8 h 8"/>
                    <a:gd name="T8" fmla="*/ 1 w 2"/>
                    <a:gd name="T9" fmla="*/ 0 h 8"/>
                  </a:gdLst>
                  <a:ahLst/>
                  <a:cxnLst>
                    <a:cxn ang="0">
                      <a:pos x="T0" y="T1"/>
                    </a:cxn>
                    <a:cxn ang="0">
                      <a:pos x="T2" y="T3"/>
                    </a:cxn>
                    <a:cxn ang="0">
                      <a:pos x="T4" y="T5"/>
                    </a:cxn>
                    <a:cxn ang="0">
                      <a:pos x="T6" y="T7"/>
                    </a:cxn>
                    <a:cxn ang="0">
                      <a:pos x="T8" y="T9"/>
                    </a:cxn>
                  </a:cxnLst>
                  <a:rect l="0" t="0" r="r" b="b"/>
                  <a:pathLst>
                    <a:path w="2" h="8">
                      <a:moveTo>
                        <a:pt x="1" y="0"/>
                      </a:moveTo>
                      <a:lnTo>
                        <a:pt x="2" y="0"/>
                      </a:lnTo>
                      <a:lnTo>
                        <a:pt x="0" y="8"/>
                      </a:lnTo>
                      <a:lnTo>
                        <a:pt x="1" y="8"/>
                      </a:lnTo>
                      <a:lnTo>
                        <a:pt x="1" y="0"/>
                      </a:lnTo>
                      <a:close/>
                    </a:path>
                  </a:pathLst>
                </a:custGeom>
                <a:solidFill>
                  <a:srgbClr val="0A4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3225" name="Freeform 169"/>
                <p:cNvSpPr>
                  <a:spLocks/>
                </p:cNvSpPr>
                <p:nvPr/>
              </p:nvSpPr>
              <p:spPr bwMode="auto">
                <a:xfrm>
                  <a:off x="2754" y="1914"/>
                  <a:ext cx="47" cy="99"/>
                </a:xfrm>
                <a:custGeom>
                  <a:avLst/>
                  <a:gdLst>
                    <a:gd name="T0" fmla="*/ 6 w 47"/>
                    <a:gd name="T1" fmla="*/ 0 h 99"/>
                    <a:gd name="T2" fmla="*/ 23 w 47"/>
                    <a:gd name="T3" fmla="*/ 22 h 99"/>
                    <a:gd name="T4" fmla="*/ 35 w 47"/>
                    <a:gd name="T5" fmla="*/ 44 h 99"/>
                    <a:gd name="T6" fmla="*/ 40 w 47"/>
                    <a:gd name="T7" fmla="*/ 57 h 99"/>
                    <a:gd name="T8" fmla="*/ 43 w 47"/>
                    <a:gd name="T9" fmla="*/ 70 h 99"/>
                    <a:gd name="T10" fmla="*/ 47 w 47"/>
                    <a:gd name="T11" fmla="*/ 98 h 99"/>
                    <a:gd name="T12" fmla="*/ 39 w 47"/>
                    <a:gd name="T13" fmla="*/ 99 h 99"/>
                    <a:gd name="T14" fmla="*/ 35 w 47"/>
                    <a:gd name="T15" fmla="*/ 71 h 99"/>
                    <a:gd name="T16" fmla="*/ 32 w 47"/>
                    <a:gd name="T17" fmla="*/ 59 h 99"/>
                    <a:gd name="T18" fmla="*/ 28 w 47"/>
                    <a:gd name="T19" fmla="*/ 48 h 99"/>
                    <a:gd name="T20" fmla="*/ 16 w 47"/>
                    <a:gd name="T21" fmla="*/ 26 h 99"/>
                    <a:gd name="T22" fmla="*/ 0 w 47"/>
                    <a:gd name="T23" fmla="*/ 5 h 99"/>
                    <a:gd name="T24" fmla="*/ 6 w 47"/>
                    <a:gd name="T25"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 h="99">
                      <a:moveTo>
                        <a:pt x="6" y="0"/>
                      </a:moveTo>
                      <a:lnTo>
                        <a:pt x="23" y="22"/>
                      </a:lnTo>
                      <a:lnTo>
                        <a:pt x="35" y="44"/>
                      </a:lnTo>
                      <a:lnTo>
                        <a:pt x="40" y="57"/>
                      </a:lnTo>
                      <a:lnTo>
                        <a:pt x="43" y="70"/>
                      </a:lnTo>
                      <a:lnTo>
                        <a:pt x="47" y="98"/>
                      </a:lnTo>
                      <a:lnTo>
                        <a:pt x="39" y="99"/>
                      </a:lnTo>
                      <a:lnTo>
                        <a:pt x="35" y="71"/>
                      </a:lnTo>
                      <a:lnTo>
                        <a:pt x="32" y="59"/>
                      </a:lnTo>
                      <a:lnTo>
                        <a:pt x="28" y="48"/>
                      </a:lnTo>
                      <a:lnTo>
                        <a:pt x="16" y="26"/>
                      </a:lnTo>
                      <a:lnTo>
                        <a:pt x="0" y="5"/>
                      </a:lnTo>
                      <a:lnTo>
                        <a:pt x="6" y="0"/>
                      </a:lnTo>
                      <a:close/>
                    </a:path>
                  </a:pathLst>
                </a:custGeom>
                <a:solidFill>
                  <a:srgbClr val="0A4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3226" name="Freeform 170"/>
                <p:cNvSpPr>
                  <a:spLocks/>
                </p:cNvSpPr>
                <p:nvPr/>
              </p:nvSpPr>
              <p:spPr bwMode="auto">
                <a:xfrm>
                  <a:off x="2754" y="1914"/>
                  <a:ext cx="6" cy="5"/>
                </a:xfrm>
                <a:custGeom>
                  <a:avLst/>
                  <a:gdLst>
                    <a:gd name="T0" fmla="*/ 6 w 6"/>
                    <a:gd name="T1" fmla="*/ 0 h 5"/>
                    <a:gd name="T2" fmla="*/ 0 w 6"/>
                    <a:gd name="T3" fmla="*/ 5 h 5"/>
                    <a:gd name="T4" fmla="*/ 6 w 6"/>
                    <a:gd name="T5" fmla="*/ 0 h 5"/>
                  </a:gdLst>
                  <a:ahLst/>
                  <a:cxnLst>
                    <a:cxn ang="0">
                      <a:pos x="T0" y="T1"/>
                    </a:cxn>
                    <a:cxn ang="0">
                      <a:pos x="T2" y="T3"/>
                    </a:cxn>
                    <a:cxn ang="0">
                      <a:pos x="T4" y="T5"/>
                    </a:cxn>
                  </a:cxnLst>
                  <a:rect l="0" t="0" r="r" b="b"/>
                  <a:pathLst>
                    <a:path w="6" h="5">
                      <a:moveTo>
                        <a:pt x="6" y="0"/>
                      </a:moveTo>
                      <a:lnTo>
                        <a:pt x="0" y="5"/>
                      </a:lnTo>
                      <a:lnTo>
                        <a:pt x="6" y="0"/>
                      </a:lnTo>
                      <a:close/>
                    </a:path>
                  </a:pathLst>
                </a:custGeom>
                <a:solidFill>
                  <a:srgbClr val="0A4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3227" name="Rectangle 171"/>
                <p:cNvSpPr>
                  <a:spLocks noChangeArrowheads="1"/>
                </p:cNvSpPr>
                <p:nvPr/>
              </p:nvSpPr>
              <p:spPr bwMode="auto">
                <a:xfrm>
                  <a:off x="2793" y="2012"/>
                  <a:ext cx="8" cy="96"/>
                </a:xfrm>
                <a:prstGeom prst="rect">
                  <a:avLst/>
                </a:prstGeom>
                <a:solidFill>
                  <a:srgbClr val="0A449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73228" name="Freeform 172"/>
                <p:cNvSpPr>
                  <a:spLocks/>
                </p:cNvSpPr>
                <p:nvPr/>
              </p:nvSpPr>
              <p:spPr bwMode="auto">
                <a:xfrm>
                  <a:off x="2793" y="2012"/>
                  <a:ext cx="8" cy="1"/>
                </a:xfrm>
                <a:custGeom>
                  <a:avLst/>
                  <a:gdLst>
                    <a:gd name="T0" fmla="*/ 8 w 8"/>
                    <a:gd name="T1" fmla="*/ 0 h 1"/>
                    <a:gd name="T2" fmla="*/ 0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0" y="0"/>
                      </a:lnTo>
                      <a:lnTo>
                        <a:pt x="0" y="1"/>
                      </a:lnTo>
                      <a:lnTo>
                        <a:pt x="8" y="0"/>
                      </a:lnTo>
                      <a:close/>
                    </a:path>
                  </a:pathLst>
                </a:custGeom>
                <a:solidFill>
                  <a:srgbClr val="0A4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3229" name="Freeform 173"/>
                <p:cNvSpPr>
                  <a:spLocks/>
                </p:cNvSpPr>
                <p:nvPr/>
              </p:nvSpPr>
              <p:spPr bwMode="auto">
                <a:xfrm>
                  <a:off x="2765" y="2108"/>
                  <a:ext cx="36" cy="79"/>
                </a:xfrm>
                <a:custGeom>
                  <a:avLst/>
                  <a:gdLst>
                    <a:gd name="T0" fmla="*/ 36 w 36"/>
                    <a:gd name="T1" fmla="*/ 0 h 79"/>
                    <a:gd name="T2" fmla="*/ 34 w 36"/>
                    <a:gd name="T3" fmla="*/ 22 h 79"/>
                    <a:gd name="T4" fmla="*/ 29 w 36"/>
                    <a:gd name="T5" fmla="*/ 41 h 79"/>
                    <a:gd name="T6" fmla="*/ 19 w 36"/>
                    <a:gd name="T7" fmla="*/ 61 h 79"/>
                    <a:gd name="T8" fmla="*/ 7 w 36"/>
                    <a:gd name="T9" fmla="*/ 79 h 79"/>
                    <a:gd name="T10" fmla="*/ 0 w 36"/>
                    <a:gd name="T11" fmla="*/ 75 h 79"/>
                    <a:gd name="T12" fmla="*/ 12 w 36"/>
                    <a:gd name="T13" fmla="*/ 57 h 79"/>
                    <a:gd name="T14" fmla="*/ 21 w 36"/>
                    <a:gd name="T15" fmla="*/ 39 h 79"/>
                    <a:gd name="T16" fmla="*/ 26 w 36"/>
                    <a:gd name="T17" fmla="*/ 21 h 79"/>
                    <a:gd name="T18" fmla="*/ 28 w 36"/>
                    <a:gd name="T19" fmla="*/ 0 h 79"/>
                    <a:gd name="T20" fmla="*/ 36 w 36"/>
                    <a:gd name="T2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79">
                      <a:moveTo>
                        <a:pt x="36" y="0"/>
                      </a:moveTo>
                      <a:lnTo>
                        <a:pt x="34" y="22"/>
                      </a:lnTo>
                      <a:lnTo>
                        <a:pt x="29" y="41"/>
                      </a:lnTo>
                      <a:lnTo>
                        <a:pt x="19" y="61"/>
                      </a:lnTo>
                      <a:lnTo>
                        <a:pt x="7" y="79"/>
                      </a:lnTo>
                      <a:lnTo>
                        <a:pt x="0" y="75"/>
                      </a:lnTo>
                      <a:lnTo>
                        <a:pt x="12" y="57"/>
                      </a:lnTo>
                      <a:lnTo>
                        <a:pt x="21" y="39"/>
                      </a:lnTo>
                      <a:lnTo>
                        <a:pt x="26" y="21"/>
                      </a:lnTo>
                      <a:lnTo>
                        <a:pt x="28" y="0"/>
                      </a:lnTo>
                      <a:lnTo>
                        <a:pt x="36" y="0"/>
                      </a:lnTo>
                      <a:close/>
                    </a:path>
                  </a:pathLst>
                </a:custGeom>
                <a:solidFill>
                  <a:srgbClr val="0A4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3230" name="Freeform 174"/>
                <p:cNvSpPr>
                  <a:spLocks/>
                </p:cNvSpPr>
                <p:nvPr/>
              </p:nvSpPr>
              <p:spPr bwMode="auto">
                <a:xfrm>
                  <a:off x="2793" y="2108"/>
                  <a:ext cx="8"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A4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3231" name="Freeform 175"/>
                <p:cNvSpPr>
                  <a:spLocks/>
                </p:cNvSpPr>
                <p:nvPr/>
              </p:nvSpPr>
              <p:spPr bwMode="auto">
                <a:xfrm>
                  <a:off x="2707" y="2183"/>
                  <a:ext cx="65" cy="50"/>
                </a:xfrm>
                <a:custGeom>
                  <a:avLst/>
                  <a:gdLst>
                    <a:gd name="T0" fmla="*/ 65 w 65"/>
                    <a:gd name="T1" fmla="*/ 5 h 50"/>
                    <a:gd name="T2" fmla="*/ 52 w 65"/>
                    <a:gd name="T3" fmla="*/ 20 h 50"/>
                    <a:gd name="T4" fmla="*/ 38 w 65"/>
                    <a:gd name="T5" fmla="*/ 32 h 50"/>
                    <a:gd name="T6" fmla="*/ 22 w 65"/>
                    <a:gd name="T7" fmla="*/ 42 h 50"/>
                    <a:gd name="T8" fmla="*/ 4 w 65"/>
                    <a:gd name="T9" fmla="*/ 50 h 50"/>
                    <a:gd name="T10" fmla="*/ 0 w 65"/>
                    <a:gd name="T11" fmla="*/ 43 h 50"/>
                    <a:gd name="T12" fmla="*/ 18 w 65"/>
                    <a:gd name="T13" fmla="*/ 35 h 50"/>
                    <a:gd name="T14" fmla="*/ 33 w 65"/>
                    <a:gd name="T15" fmla="*/ 26 h 50"/>
                    <a:gd name="T16" fmla="*/ 46 w 65"/>
                    <a:gd name="T17" fmla="*/ 15 h 50"/>
                    <a:gd name="T18" fmla="*/ 59 w 65"/>
                    <a:gd name="T19" fmla="*/ 0 h 50"/>
                    <a:gd name="T20" fmla="*/ 65 w 65"/>
                    <a:gd name="T21" fmla="*/ 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 h="50">
                      <a:moveTo>
                        <a:pt x="65" y="5"/>
                      </a:moveTo>
                      <a:lnTo>
                        <a:pt x="52" y="20"/>
                      </a:lnTo>
                      <a:lnTo>
                        <a:pt x="38" y="32"/>
                      </a:lnTo>
                      <a:lnTo>
                        <a:pt x="22" y="42"/>
                      </a:lnTo>
                      <a:lnTo>
                        <a:pt x="4" y="50"/>
                      </a:lnTo>
                      <a:lnTo>
                        <a:pt x="0" y="43"/>
                      </a:lnTo>
                      <a:lnTo>
                        <a:pt x="18" y="35"/>
                      </a:lnTo>
                      <a:lnTo>
                        <a:pt x="33" y="26"/>
                      </a:lnTo>
                      <a:lnTo>
                        <a:pt x="46" y="15"/>
                      </a:lnTo>
                      <a:lnTo>
                        <a:pt x="59" y="0"/>
                      </a:lnTo>
                      <a:lnTo>
                        <a:pt x="65" y="5"/>
                      </a:lnTo>
                      <a:close/>
                    </a:path>
                  </a:pathLst>
                </a:custGeom>
                <a:solidFill>
                  <a:srgbClr val="0A4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3232" name="Freeform 176"/>
                <p:cNvSpPr>
                  <a:spLocks/>
                </p:cNvSpPr>
                <p:nvPr/>
              </p:nvSpPr>
              <p:spPr bwMode="auto">
                <a:xfrm>
                  <a:off x="2765" y="2183"/>
                  <a:ext cx="7" cy="5"/>
                </a:xfrm>
                <a:custGeom>
                  <a:avLst/>
                  <a:gdLst>
                    <a:gd name="T0" fmla="*/ 7 w 7"/>
                    <a:gd name="T1" fmla="*/ 4 h 5"/>
                    <a:gd name="T2" fmla="*/ 7 w 7"/>
                    <a:gd name="T3" fmla="*/ 5 h 5"/>
                    <a:gd name="T4" fmla="*/ 1 w 7"/>
                    <a:gd name="T5" fmla="*/ 0 h 5"/>
                    <a:gd name="T6" fmla="*/ 0 w 7"/>
                    <a:gd name="T7" fmla="*/ 0 h 5"/>
                    <a:gd name="T8" fmla="*/ 7 w 7"/>
                    <a:gd name="T9" fmla="*/ 4 h 5"/>
                  </a:gdLst>
                  <a:ahLst/>
                  <a:cxnLst>
                    <a:cxn ang="0">
                      <a:pos x="T0" y="T1"/>
                    </a:cxn>
                    <a:cxn ang="0">
                      <a:pos x="T2" y="T3"/>
                    </a:cxn>
                    <a:cxn ang="0">
                      <a:pos x="T4" y="T5"/>
                    </a:cxn>
                    <a:cxn ang="0">
                      <a:pos x="T6" y="T7"/>
                    </a:cxn>
                    <a:cxn ang="0">
                      <a:pos x="T8" y="T9"/>
                    </a:cxn>
                  </a:cxnLst>
                  <a:rect l="0" t="0" r="r" b="b"/>
                  <a:pathLst>
                    <a:path w="7" h="5">
                      <a:moveTo>
                        <a:pt x="7" y="4"/>
                      </a:moveTo>
                      <a:lnTo>
                        <a:pt x="7" y="5"/>
                      </a:lnTo>
                      <a:lnTo>
                        <a:pt x="1" y="0"/>
                      </a:lnTo>
                      <a:lnTo>
                        <a:pt x="0" y="0"/>
                      </a:lnTo>
                      <a:lnTo>
                        <a:pt x="7" y="4"/>
                      </a:lnTo>
                      <a:close/>
                    </a:path>
                  </a:pathLst>
                </a:custGeom>
                <a:solidFill>
                  <a:srgbClr val="0A4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3233" name="Freeform 177"/>
                <p:cNvSpPr>
                  <a:spLocks/>
                </p:cNvSpPr>
                <p:nvPr/>
              </p:nvSpPr>
              <p:spPr bwMode="auto">
                <a:xfrm>
                  <a:off x="2706" y="2226"/>
                  <a:ext cx="46" cy="57"/>
                </a:xfrm>
                <a:custGeom>
                  <a:avLst/>
                  <a:gdLst>
                    <a:gd name="T0" fmla="*/ 5 w 46"/>
                    <a:gd name="T1" fmla="*/ 0 h 57"/>
                    <a:gd name="T2" fmla="*/ 19 w 46"/>
                    <a:gd name="T3" fmla="*/ 13 h 57"/>
                    <a:gd name="T4" fmla="*/ 29 w 46"/>
                    <a:gd name="T5" fmla="*/ 24 h 57"/>
                    <a:gd name="T6" fmla="*/ 38 w 46"/>
                    <a:gd name="T7" fmla="*/ 37 h 57"/>
                    <a:gd name="T8" fmla="*/ 46 w 46"/>
                    <a:gd name="T9" fmla="*/ 53 h 57"/>
                    <a:gd name="T10" fmla="*/ 39 w 46"/>
                    <a:gd name="T11" fmla="*/ 57 h 57"/>
                    <a:gd name="T12" fmla="*/ 31 w 46"/>
                    <a:gd name="T13" fmla="*/ 41 h 57"/>
                    <a:gd name="T14" fmla="*/ 23 w 46"/>
                    <a:gd name="T15" fmla="*/ 29 h 57"/>
                    <a:gd name="T16" fmla="*/ 13 w 46"/>
                    <a:gd name="T17" fmla="*/ 18 h 57"/>
                    <a:gd name="T18" fmla="*/ 0 w 46"/>
                    <a:gd name="T19" fmla="*/ 6 h 57"/>
                    <a:gd name="T20" fmla="*/ 5 w 46"/>
                    <a:gd name="T21"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57">
                      <a:moveTo>
                        <a:pt x="5" y="0"/>
                      </a:moveTo>
                      <a:lnTo>
                        <a:pt x="19" y="13"/>
                      </a:lnTo>
                      <a:lnTo>
                        <a:pt x="29" y="24"/>
                      </a:lnTo>
                      <a:lnTo>
                        <a:pt x="38" y="37"/>
                      </a:lnTo>
                      <a:lnTo>
                        <a:pt x="46" y="53"/>
                      </a:lnTo>
                      <a:lnTo>
                        <a:pt x="39" y="57"/>
                      </a:lnTo>
                      <a:lnTo>
                        <a:pt x="31" y="41"/>
                      </a:lnTo>
                      <a:lnTo>
                        <a:pt x="23" y="29"/>
                      </a:lnTo>
                      <a:lnTo>
                        <a:pt x="13" y="18"/>
                      </a:lnTo>
                      <a:lnTo>
                        <a:pt x="0" y="6"/>
                      </a:lnTo>
                      <a:lnTo>
                        <a:pt x="5" y="0"/>
                      </a:lnTo>
                      <a:close/>
                    </a:path>
                  </a:pathLst>
                </a:custGeom>
                <a:solidFill>
                  <a:srgbClr val="0A4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3234" name="Freeform 178"/>
                <p:cNvSpPr>
                  <a:spLocks/>
                </p:cNvSpPr>
                <p:nvPr/>
              </p:nvSpPr>
              <p:spPr bwMode="auto">
                <a:xfrm>
                  <a:off x="2702" y="2226"/>
                  <a:ext cx="9" cy="7"/>
                </a:xfrm>
                <a:custGeom>
                  <a:avLst/>
                  <a:gdLst>
                    <a:gd name="T0" fmla="*/ 5 w 9"/>
                    <a:gd name="T1" fmla="*/ 0 h 7"/>
                    <a:gd name="T2" fmla="*/ 0 w 9"/>
                    <a:gd name="T3" fmla="*/ 2 h 7"/>
                    <a:gd name="T4" fmla="*/ 4 w 9"/>
                    <a:gd name="T5" fmla="*/ 6 h 7"/>
                    <a:gd name="T6" fmla="*/ 9 w 9"/>
                    <a:gd name="T7" fmla="*/ 0 h 7"/>
                    <a:gd name="T8" fmla="*/ 9 w 9"/>
                    <a:gd name="T9" fmla="*/ 7 h 7"/>
                    <a:gd name="T10" fmla="*/ 5 w 9"/>
                    <a:gd name="T11" fmla="*/ 0 h 7"/>
                  </a:gdLst>
                  <a:ahLst/>
                  <a:cxnLst>
                    <a:cxn ang="0">
                      <a:pos x="T0" y="T1"/>
                    </a:cxn>
                    <a:cxn ang="0">
                      <a:pos x="T2" y="T3"/>
                    </a:cxn>
                    <a:cxn ang="0">
                      <a:pos x="T4" y="T5"/>
                    </a:cxn>
                    <a:cxn ang="0">
                      <a:pos x="T6" y="T7"/>
                    </a:cxn>
                    <a:cxn ang="0">
                      <a:pos x="T8" y="T9"/>
                    </a:cxn>
                    <a:cxn ang="0">
                      <a:pos x="T10" y="T11"/>
                    </a:cxn>
                  </a:cxnLst>
                  <a:rect l="0" t="0" r="r" b="b"/>
                  <a:pathLst>
                    <a:path w="9" h="7">
                      <a:moveTo>
                        <a:pt x="5" y="0"/>
                      </a:moveTo>
                      <a:lnTo>
                        <a:pt x="0" y="2"/>
                      </a:lnTo>
                      <a:lnTo>
                        <a:pt x="4" y="6"/>
                      </a:lnTo>
                      <a:lnTo>
                        <a:pt x="9" y="0"/>
                      </a:lnTo>
                      <a:lnTo>
                        <a:pt x="9" y="7"/>
                      </a:lnTo>
                      <a:lnTo>
                        <a:pt x="5" y="0"/>
                      </a:lnTo>
                      <a:close/>
                    </a:path>
                  </a:pathLst>
                </a:custGeom>
                <a:solidFill>
                  <a:srgbClr val="0A4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3235" name="Freeform 179"/>
                <p:cNvSpPr>
                  <a:spLocks/>
                </p:cNvSpPr>
                <p:nvPr/>
              </p:nvSpPr>
              <p:spPr bwMode="auto">
                <a:xfrm>
                  <a:off x="2745" y="2279"/>
                  <a:ext cx="20" cy="43"/>
                </a:xfrm>
                <a:custGeom>
                  <a:avLst/>
                  <a:gdLst>
                    <a:gd name="T0" fmla="*/ 7 w 20"/>
                    <a:gd name="T1" fmla="*/ 0 h 43"/>
                    <a:gd name="T2" fmla="*/ 16 w 20"/>
                    <a:gd name="T3" fmla="*/ 20 h 43"/>
                    <a:gd name="T4" fmla="*/ 20 w 20"/>
                    <a:gd name="T5" fmla="*/ 41 h 43"/>
                    <a:gd name="T6" fmla="*/ 12 w 20"/>
                    <a:gd name="T7" fmla="*/ 43 h 43"/>
                    <a:gd name="T8" fmla="*/ 8 w 20"/>
                    <a:gd name="T9" fmla="*/ 22 h 43"/>
                    <a:gd name="T10" fmla="*/ 0 w 20"/>
                    <a:gd name="T11" fmla="*/ 4 h 43"/>
                    <a:gd name="T12" fmla="*/ 7 w 2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20" h="43">
                      <a:moveTo>
                        <a:pt x="7" y="0"/>
                      </a:moveTo>
                      <a:lnTo>
                        <a:pt x="16" y="20"/>
                      </a:lnTo>
                      <a:lnTo>
                        <a:pt x="20" y="41"/>
                      </a:lnTo>
                      <a:lnTo>
                        <a:pt x="12" y="43"/>
                      </a:lnTo>
                      <a:lnTo>
                        <a:pt x="8" y="22"/>
                      </a:lnTo>
                      <a:lnTo>
                        <a:pt x="0" y="4"/>
                      </a:lnTo>
                      <a:lnTo>
                        <a:pt x="7" y="0"/>
                      </a:lnTo>
                      <a:close/>
                    </a:path>
                  </a:pathLst>
                </a:custGeom>
                <a:solidFill>
                  <a:srgbClr val="0A4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3236" name="Freeform 180"/>
                <p:cNvSpPr>
                  <a:spLocks/>
                </p:cNvSpPr>
                <p:nvPr/>
              </p:nvSpPr>
              <p:spPr bwMode="auto">
                <a:xfrm>
                  <a:off x="2745" y="2279"/>
                  <a:ext cx="7" cy="4"/>
                </a:xfrm>
                <a:custGeom>
                  <a:avLst/>
                  <a:gdLst>
                    <a:gd name="T0" fmla="*/ 7 w 7"/>
                    <a:gd name="T1" fmla="*/ 0 h 4"/>
                    <a:gd name="T2" fmla="*/ 0 w 7"/>
                    <a:gd name="T3" fmla="*/ 4 h 4"/>
                    <a:gd name="T4" fmla="*/ 7 w 7"/>
                    <a:gd name="T5" fmla="*/ 0 h 4"/>
                  </a:gdLst>
                  <a:ahLst/>
                  <a:cxnLst>
                    <a:cxn ang="0">
                      <a:pos x="T0" y="T1"/>
                    </a:cxn>
                    <a:cxn ang="0">
                      <a:pos x="T2" y="T3"/>
                    </a:cxn>
                    <a:cxn ang="0">
                      <a:pos x="T4" y="T5"/>
                    </a:cxn>
                  </a:cxnLst>
                  <a:rect l="0" t="0" r="r" b="b"/>
                  <a:pathLst>
                    <a:path w="7" h="4">
                      <a:moveTo>
                        <a:pt x="7" y="0"/>
                      </a:moveTo>
                      <a:lnTo>
                        <a:pt x="0" y="4"/>
                      </a:lnTo>
                      <a:lnTo>
                        <a:pt x="7" y="0"/>
                      </a:lnTo>
                      <a:close/>
                    </a:path>
                  </a:pathLst>
                </a:custGeom>
                <a:solidFill>
                  <a:srgbClr val="0A4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3237" name="Freeform 181"/>
                <p:cNvSpPr>
                  <a:spLocks/>
                </p:cNvSpPr>
                <p:nvPr/>
              </p:nvSpPr>
              <p:spPr bwMode="auto">
                <a:xfrm>
                  <a:off x="2757" y="2320"/>
                  <a:ext cx="64" cy="210"/>
                </a:xfrm>
                <a:custGeom>
                  <a:avLst/>
                  <a:gdLst>
                    <a:gd name="T0" fmla="*/ 8 w 64"/>
                    <a:gd name="T1" fmla="*/ 0 h 210"/>
                    <a:gd name="T2" fmla="*/ 0 w 64"/>
                    <a:gd name="T3" fmla="*/ 2 h 210"/>
                    <a:gd name="T4" fmla="*/ 56 w 64"/>
                    <a:gd name="T5" fmla="*/ 210 h 210"/>
                    <a:gd name="T6" fmla="*/ 64 w 64"/>
                    <a:gd name="T7" fmla="*/ 208 h 210"/>
                    <a:gd name="T8" fmla="*/ 8 w 64"/>
                    <a:gd name="T9" fmla="*/ 0 h 210"/>
                  </a:gdLst>
                  <a:ahLst/>
                  <a:cxnLst>
                    <a:cxn ang="0">
                      <a:pos x="T0" y="T1"/>
                    </a:cxn>
                    <a:cxn ang="0">
                      <a:pos x="T2" y="T3"/>
                    </a:cxn>
                    <a:cxn ang="0">
                      <a:pos x="T4" y="T5"/>
                    </a:cxn>
                    <a:cxn ang="0">
                      <a:pos x="T6" y="T7"/>
                    </a:cxn>
                    <a:cxn ang="0">
                      <a:pos x="T8" y="T9"/>
                    </a:cxn>
                  </a:cxnLst>
                  <a:rect l="0" t="0" r="r" b="b"/>
                  <a:pathLst>
                    <a:path w="64" h="210">
                      <a:moveTo>
                        <a:pt x="8" y="0"/>
                      </a:moveTo>
                      <a:lnTo>
                        <a:pt x="0" y="2"/>
                      </a:lnTo>
                      <a:lnTo>
                        <a:pt x="56" y="210"/>
                      </a:lnTo>
                      <a:lnTo>
                        <a:pt x="64" y="208"/>
                      </a:lnTo>
                      <a:lnTo>
                        <a:pt x="8" y="0"/>
                      </a:lnTo>
                      <a:close/>
                    </a:path>
                  </a:pathLst>
                </a:custGeom>
                <a:solidFill>
                  <a:srgbClr val="0A4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3238" name="Freeform 182"/>
                <p:cNvSpPr>
                  <a:spLocks/>
                </p:cNvSpPr>
                <p:nvPr/>
              </p:nvSpPr>
              <p:spPr bwMode="auto">
                <a:xfrm>
                  <a:off x="2757" y="2320"/>
                  <a:ext cx="8" cy="2"/>
                </a:xfrm>
                <a:custGeom>
                  <a:avLst/>
                  <a:gdLst>
                    <a:gd name="T0" fmla="*/ 8 w 8"/>
                    <a:gd name="T1" fmla="*/ 0 h 2"/>
                    <a:gd name="T2" fmla="*/ 0 w 8"/>
                    <a:gd name="T3" fmla="*/ 2 h 2"/>
                    <a:gd name="T4" fmla="*/ 8 w 8"/>
                    <a:gd name="T5" fmla="*/ 0 h 2"/>
                  </a:gdLst>
                  <a:ahLst/>
                  <a:cxnLst>
                    <a:cxn ang="0">
                      <a:pos x="T0" y="T1"/>
                    </a:cxn>
                    <a:cxn ang="0">
                      <a:pos x="T2" y="T3"/>
                    </a:cxn>
                    <a:cxn ang="0">
                      <a:pos x="T4" y="T5"/>
                    </a:cxn>
                  </a:cxnLst>
                  <a:rect l="0" t="0" r="r" b="b"/>
                  <a:pathLst>
                    <a:path w="8" h="2">
                      <a:moveTo>
                        <a:pt x="8" y="0"/>
                      </a:moveTo>
                      <a:lnTo>
                        <a:pt x="0" y="2"/>
                      </a:lnTo>
                      <a:lnTo>
                        <a:pt x="8" y="0"/>
                      </a:lnTo>
                      <a:close/>
                    </a:path>
                  </a:pathLst>
                </a:custGeom>
                <a:solidFill>
                  <a:srgbClr val="0A4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3239" name="Rectangle 183"/>
                <p:cNvSpPr>
                  <a:spLocks noChangeArrowheads="1"/>
                </p:cNvSpPr>
                <p:nvPr/>
              </p:nvSpPr>
              <p:spPr bwMode="auto">
                <a:xfrm>
                  <a:off x="2685" y="2525"/>
                  <a:ext cx="132" cy="8"/>
                </a:xfrm>
                <a:prstGeom prst="rect">
                  <a:avLst/>
                </a:prstGeom>
                <a:solidFill>
                  <a:srgbClr val="0A449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73240" name="Freeform 184"/>
                <p:cNvSpPr>
                  <a:spLocks/>
                </p:cNvSpPr>
                <p:nvPr/>
              </p:nvSpPr>
              <p:spPr bwMode="auto">
                <a:xfrm>
                  <a:off x="2813" y="2525"/>
                  <a:ext cx="9" cy="8"/>
                </a:xfrm>
                <a:custGeom>
                  <a:avLst/>
                  <a:gdLst>
                    <a:gd name="T0" fmla="*/ 8 w 9"/>
                    <a:gd name="T1" fmla="*/ 3 h 8"/>
                    <a:gd name="T2" fmla="*/ 9 w 9"/>
                    <a:gd name="T3" fmla="*/ 8 h 8"/>
                    <a:gd name="T4" fmla="*/ 4 w 9"/>
                    <a:gd name="T5" fmla="*/ 8 h 8"/>
                    <a:gd name="T6" fmla="*/ 4 w 9"/>
                    <a:gd name="T7" fmla="*/ 0 h 8"/>
                    <a:gd name="T8" fmla="*/ 0 w 9"/>
                    <a:gd name="T9" fmla="*/ 5 h 8"/>
                    <a:gd name="T10" fmla="*/ 8 w 9"/>
                    <a:gd name="T11" fmla="*/ 3 h 8"/>
                  </a:gdLst>
                  <a:ahLst/>
                  <a:cxnLst>
                    <a:cxn ang="0">
                      <a:pos x="T0" y="T1"/>
                    </a:cxn>
                    <a:cxn ang="0">
                      <a:pos x="T2" y="T3"/>
                    </a:cxn>
                    <a:cxn ang="0">
                      <a:pos x="T4" y="T5"/>
                    </a:cxn>
                    <a:cxn ang="0">
                      <a:pos x="T6" y="T7"/>
                    </a:cxn>
                    <a:cxn ang="0">
                      <a:pos x="T8" y="T9"/>
                    </a:cxn>
                    <a:cxn ang="0">
                      <a:pos x="T10" y="T11"/>
                    </a:cxn>
                  </a:cxnLst>
                  <a:rect l="0" t="0" r="r" b="b"/>
                  <a:pathLst>
                    <a:path w="9" h="8">
                      <a:moveTo>
                        <a:pt x="8" y="3"/>
                      </a:moveTo>
                      <a:lnTo>
                        <a:pt x="9" y="8"/>
                      </a:lnTo>
                      <a:lnTo>
                        <a:pt x="4" y="8"/>
                      </a:lnTo>
                      <a:lnTo>
                        <a:pt x="4" y="0"/>
                      </a:lnTo>
                      <a:lnTo>
                        <a:pt x="0" y="5"/>
                      </a:lnTo>
                      <a:lnTo>
                        <a:pt x="8" y="3"/>
                      </a:lnTo>
                      <a:close/>
                    </a:path>
                  </a:pathLst>
                </a:custGeom>
                <a:solidFill>
                  <a:srgbClr val="0A4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3241" name="Freeform 185"/>
                <p:cNvSpPr>
                  <a:spLocks/>
                </p:cNvSpPr>
                <p:nvPr/>
              </p:nvSpPr>
              <p:spPr bwMode="auto">
                <a:xfrm>
                  <a:off x="2629" y="2328"/>
                  <a:ext cx="59" cy="203"/>
                </a:xfrm>
                <a:custGeom>
                  <a:avLst/>
                  <a:gdLst>
                    <a:gd name="T0" fmla="*/ 52 w 59"/>
                    <a:gd name="T1" fmla="*/ 203 h 203"/>
                    <a:gd name="T2" fmla="*/ 59 w 59"/>
                    <a:gd name="T3" fmla="*/ 200 h 203"/>
                    <a:gd name="T4" fmla="*/ 7 w 59"/>
                    <a:gd name="T5" fmla="*/ 0 h 203"/>
                    <a:gd name="T6" fmla="*/ 0 w 59"/>
                    <a:gd name="T7" fmla="*/ 3 h 203"/>
                    <a:gd name="T8" fmla="*/ 52 w 59"/>
                    <a:gd name="T9" fmla="*/ 203 h 203"/>
                  </a:gdLst>
                  <a:ahLst/>
                  <a:cxnLst>
                    <a:cxn ang="0">
                      <a:pos x="T0" y="T1"/>
                    </a:cxn>
                    <a:cxn ang="0">
                      <a:pos x="T2" y="T3"/>
                    </a:cxn>
                    <a:cxn ang="0">
                      <a:pos x="T4" y="T5"/>
                    </a:cxn>
                    <a:cxn ang="0">
                      <a:pos x="T6" y="T7"/>
                    </a:cxn>
                    <a:cxn ang="0">
                      <a:pos x="T8" y="T9"/>
                    </a:cxn>
                  </a:cxnLst>
                  <a:rect l="0" t="0" r="r" b="b"/>
                  <a:pathLst>
                    <a:path w="59" h="203">
                      <a:moveTo>
                        <a:pt x="52" y="203"/>
                      </a:moveTo>
                      <a:lnTo>
                        <a:pt x="59" y="200"/>
                      </a:lnTo>
                      <a:lnTo>
                        <a:pt x="7" y="0"/>
                      </a:lnTo>
                      <a:lnTo>
                        <a:pt x="0" y="3"/>
                      </a:lnTo>
                      <a:lnTo>
                        <a:pt x="52" y="203"/>
                      </a:lnTo>
                      <a:close/>
                    </a:path>
                  </a:pathLst>
                </a:custGeom>
                <a:solidFill>
                  <a:srgbClr val="0A4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3242" name="Freeform 186"/>
                <p:cNvSpPr>
                  <a:spLocks/>
                </p:cNvSpPr>
                <p:nvPr/>
              </p:nvSpPr>
              <p:spPr bwMode="auto">
                <a:xfrm>
                  <a:off x="2681" y="2525"/>
                  <a:ext cx="7" cy="8"/>
                </a:xfrm>
                <a:custGeom>
                  <a:avLst/>
                  <a:gdLst>
                    <a:gd name="T0" fmla="*/ 4 w 7"/>
                    <a:gd name="T1" fmla="*/ 8 h 8"/>
                    <a:gd name="T2" fmla="*/ 1 w 7"/>
                    <a:gd name="T3" fmla="*/ 8 h 8"/>
                    <a:gd name="T4" fmla="*/ 0 w 7"/>
                    <a:gd name="T5" fmla="*/ 6 h 8"/>
                    <a:gd name="T6" fmla="*/ 7 w 7"/>
                    <a:gd name="T7" fmla="*/ 3 h 8"/>
                    <a:gd name="T8" fmla="*/ 4 w 7"/>
                    <a:gd name="T9" fmla="*/ 0 h 8"/>
                    <a:gd name="T10" fmla="*/ 4 w 7"/>
                    <a:gd name="T11" fmla="*/ 8 h 8"/>
                  </a:gdLst>
                  <a:ahLst/>
                  <a:cxnLst>
                    <a:cxn ang="0">
                      <a:pos x="T0" y="T1"/>
                    </a:cxn>
                    <a:cxn ang="0">
                      <a:pos x="T2" y="T3"/>
                    </a:cxn>
                    <a:cxn ang="0">
                      <a:pos x="T4" y="T5"/>
                    </a:cxn>
                    <a:cxn ang="0">
                      <a:pos x="T6" y="T7"/>
                    </a:cxn>
                    <a:cxn ang="0">
                      <a:pos x="T8" y="T9"/>
                    </a:cxn>
                    <a:cxn ang="0">
                      <a:pos x="T10" y="T11"/>
                    </a:cxn>
                  </a:cxnLst>
                  <a:rect l="0" t="0" r="r" b="b"/>
                  <a:pathLst>
                    <a:path w="7" h="8">
                      <a:moveTo>
                        <a:pt x="4" y="8"/>
                      </a:moveTo>
                      <a:lnTo>
                        <a:pt x="1" y="8"/>
                      </a:lnTo>
                      <a:lnTo>
                        <a:pt x="0" y="6"/>
                      </a:lnTo>
                      <a:lnTo>
                        <a:pt x="7" y="3"/>
                      </a:lnTo>
                      <a:lnTo>
                        <a:pt x="4" y="0"/>
                      </a:lnTo>
                      <a:lnTo>
                        <a:pt x="4" y="8"/>
                      </a:lnTo>
                      <a:close/>
                    </a:path>
                  </a:pathLst>
                </a:custGeom>
                <a:solidFill>
                  <a:srgbClr val="0A4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3243" name="Freeform 187"/>
                <p:cNvSpPr>
                  <a:spLocks/>
                </p:cNvSpPr>
                <p:nvPr/>
              </p:nvSpPr>
              <p:spPr bwMode="auto">
                <a:xfrm>
                  <a:off x="2586" y="2274"/>
                  <a:ext cx="50" cy="58"/>
                </a:xfrm>
                <a:custGeom>
                  <a:avLst/>
                  <a:gdLst>
                    <a:gd name="T0" fmla="*/ 44 w 50"/>
                    <a:gd name="T1" fmla="*/ 58 h 58"/>
                    <a:gd name="T2" fmla="*/ 35 w 50"/>
                    <a:gd name="T3" fmla="*/ 42 h 58"/>
                    <a:gd name="T4" fmla="*/ 25 w 50"/>
                    <a:gd name="T5" fmla="*/ 29 h 58"/>
                    <a:gd name="T6" fmla="*/ 14 w 50"/>
                    <a:gd name="T7" fmla="*/ 18 h 58"/>
                    <a:gd name="T8" fmla="*/ 0 w 50"/>
                    <a:gd name="T9" fmla="*/ 6 h 58"/>
                    <a:gd name="T10" fmla="*/ 5 w 50"/>
                    <a:gd name="T11" fmla="*/ 0 h 58"/>
                    <a:gd name="T12" fmla="*/ 19 w 50"/>
                    <a:gd name="T13" fmla="*/ 12 h 58"/>
                    <a:gd name="T14" fmla="*/ 30 w 50"/>
                    <a:gd name="T15" fmla="*/ 23 h 58"/>
                    <a:gd name="T16" fmla="*/ 41 w 50"/>
                    <a:gd name="T17" fmla="*/ 37 h 58"/>
                    <a:gd name="T18" fmla="*/ 50 w 50"/>
                    <a:gd name="T19" fmla="*/ 53 h 58"/>
                    <a:gd name="T20" fmla="*/ 44 w 50"/>
                    <a:gd name="T21"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58">
                      <a:moveTo>
                        <a:pt x="44" y="58"/>
                      </a:moveTo>
                      <a:lnTo>
                        <a:pt x="35" y="42"/>
                      </a:lnTo>
                      <a:lnTo>
                        <a:pt x="25" y="29"/>
                      </a:lnTo>
                      <a:lnTo>
                        <a:pt x="14" y="18"/>
                      </a:lnTo>
                      <a:lnTo>
                        <a:pt x="0" y="6"/>
                      </a:lnTo>
                      <a:lnTo>
                        <a:pt x="5" y="0"/>
                      </a:lnTo>
                      <a:lnTo>
                        <a:pt x="19" y="12"/>
                      </a:lnTo>
                      <a:lnTo>
                        <a:pt x="30" y="23"/>
                      </a:lnTo>
                      <a:lnTo>
                        <a:pt x="41" y="37"/>
                      </a:lnTo>
                      <a:lnTo>
                        <a:pt x="50" y="53"/>
                      </a:lnTo>
                      <a:lnTo>
                        <a:pt x="44" y="58"/>
                      </a:lnTo>
                      <a:close/>
                    </a:path>
                  </a:pathLst>
                </a:custGeom>
                <a:solidFill>
                  <a:srgbClr val="0A4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3244" name="Freeform 188"/>
                <p:cNvSpPr>
                  <a:spLocks/>
                </p:cNvSpPr>
                <p:nvPr/>
              </p:nvSpPr>
              <p:spPr bwMode="auto">
                <a:xfrm>
                  <a:off x="2629" y="2327"/>
                  <a:ext cx="7" cy="5"/>
                </a:xfrm>
                <a:custGeom>
                  <a:avLst/>
                  <a:gdLst>
                    <a:gd name="T0" fmla="*/ 7 w 7"/>
                    <a:gd name="T1" fmla="*/ 1 h 5"/>
                    <a:gd name="T2" fmla="*/ 7 w 7"/>
                    <a:gd name="T3" fmla="*/ 0 h 5"/>
                    <a:gd name="T4" fmla="*/ 1 w 7"/>
                    <a:gd name="T5" fmla="*/ 5 h 5"/>
                    <a:gd name="T6" fmla="*/ 0 w 7"/>
                    <a:gd name="T7" fmla="*/ 4 h 5"/>
                    <a:gd name="T8" fmla="*/ 7 w 7"/>
                    <a:gd name="T9" fmla="*/ 1 h 5"/>
                  </a:gdLst>
                  <a:ahLst/>
                  <a:cxnLst>
                    <a:cxn ang="0">
                      <a:pos x="T0" y="T1"/>
                    </a:cxn>
                    <a:cxn ang="0">
                      <a:pos x="T2" y="T3"/>
                    </a:cxn>
                    <a:cxn ang="0">
                      <a:pos x="T4" y="T5"/>
                    </a:cxn>
                    <a:cxn ang="0">
                      <a:pos x="T6" y="T7"/>
                    </a:cxn>
                    <a:cxn ang="0">
                      <a:pos x="T8" y="T9"/>
                    </a:cxn>
                  </a:cxnLst>
                  <a:rect l="0" t="0" r="r" b="b"/>
                  <a:pathLst>
                    <a:path w="7" h="5">
                      <a:moveTo>
                        <a:pt x="7" y="1"/>
                      </a:moveTo>
                      <a:lnTo>
                        <a:pt x="7" y="0"/>
                      </a:lnTo>
                      <a:lnTo>
                        <a:pt x="1" y="5"/>
                      </a:lnTo>
                      <a:lnTo>
                        <a:pt x="0" y="4"/>
                      </a:lnTo>
                      <a:lnTo>
                        <a:pt x="7" y="1"/>
                      </a:lnTo>
                      <a:close/>
                    </a:path>
                  </a:pathLst>
                </a:custGeom>
                <a:solidFill>
                  <a:srgbClr val="0A4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3245" name="Freeform 189"/>
                <p:cNvSpPr>
                  <a:spLocks/>
                </p:cNvSpPr>
                <p:nvPr/>
              </p:nvSpPr>
              <p:spPr bwMode="auto">
                <a:xfrm>
                  <a:off x="2504" y="2242"/>
                  <a:ext cx="87" cy="38"/>
                </a:xfrm>
                <a:custGeom>
                  <a:avLst/>
                  <a:gdLst>
                    <a:gd name="T0" fmla="*/ 82 w 87"/>
                    <a:gd name="T1" fmla="*/ 38 h 38"/>
                    <a:gd name="T2" fmla="*/ 62 w 87"/>
                    <a:gd name="T3" fmla="*/ 24 h 38"/>
                    <a:gd name="T4" fmla="*/ 44 w 87"/>
                    <a:gd name="T5" fmla="*/ 16 h 38"/>
                    <a:gd name="T6" fmla="*/ 24 w 87"/>
                    <a:gd name="T7" fmla="*/ 10 h 38"/>
                    <a:gd name="T8" fmla="*/ 0 w 87"/>
                    <a:gd name="T9" fmla="*/ 7 h 38"/>
                    <a:gd name="T10" fmla="*/ 2 w 87"/>
                    <a:gd name="T11" fmla="*/ 0 h 38"/>
                    <a:gd name="T12" fmla="*/ 26 w 87"/>
                    <a:gd name="T13" fmla="*/ 3 h 38"/>
                    <a:gd name="T14" fmla="*/ 47 w 87"/>
                    <a:gd name="T15" fmla="*/ 9 h 38"/>
                    <a:gd name="T16" fmla="*/ 67 w 87"/>
                    <a:gd name="T17" fmla="*/ 18 h 38"/>
                    <a:gd name="T18" fmla="*/ 87 w 87"/>
                    <a:gd name="T19" fmla="*/ 32 h 38"/>
                    <a:gd name="T20" fmla="*/ 82 w 87"/>
                    <a:gd name="T21"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38">
                      <a:moveTo>
                        <a:pt x="82" y="38"/>
                      </a:moveTo>
                      <a:lnTo>
                        <a:pt x="62" y="24"/>
                      </a:lnTo>
                      <a:lnTo>
                        <a:pt x="44" y="16"/>
                      </a:lnTo>
                      <a:lnTo>
                        <a:pt x="24" y="10"/>
                      </a:lnTo>
                      <a:lnTo>
                        <a:pt x="0" y="7"/>
                      </a:lnTo>
                      <a:lnTo>
                        <a:pt x="2" y="0"/>
                      </a:lnTo>
                      <a:lnTo>
                        <a:pt x="26" y="3"/>
                      </a:lnTo>
                      <a:lnTo>
                        <a:pt x="47" y="9"/>
                      </a:lnTo>
                      <a:lnTo>
                        <a:pt x="67" y="18"/>
                      </a:lnTo>
                      <a:lnTo>
                        <a:pt x="87" y="32"/>
                      </a:lnTo>
                      <a:lnTo>
                        <a:pt x="82" y="38"/>
                      </a:lnTo>
                      <a:close/>
                    </a:path>
                  </a:pathLst>
                </a:custGeom>
                <a:solidFill>
                  <a:srgbClr val="0A4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3246" name="Freeform 190"/>
                <p:cNvSpPr>
                  <a:spLocks/>
                </p:cNvSpPr>
                <p:nvPr/>
              </p:nvSpPr>
              <p:spPr bwMode="auto">
                <a:xfrm>
                  <a:off x="2586" y="2274"/>
                  <a:ext cx="5" cy="6"/>
                </a:xfrm>
                <a:custGeom>
                  <a:avLst/>
                  <a:gdLst>
                    <a:gd name="T0" fmla="*/ 5 w 5"/>
                    <a:gd name="T1" fmla="*/ 0 h 6"/>
                    <a:gd name="T2" fmla="*/ 0 w 5"/>
                    <a:gd name="T3" fmla="*/ 6 h 6"/>
                    <a:gd name="T4" fmla="*/ 5 w 5"/>
                    <a:gd name="T5" fmla="*/ 0 h 6"/>
                  </a:gdLst>
                  <a:ahLst/>
                  <a:cxnLst>
                    <a:cxn ang="0">
                      <a:pos x="T0" y="T1"/>
                    </a:cxn>
                    <a:cxn ang="0">
                      <a:pos x="T2" y="T3"/>
                    </a:cxn>
                    <a:cxn ang="0">
                      <a:pos x="T4" y="T5"/>
                    </a:cxn>
                  </a:cxnLst>
                  <a:rect l="0" t="0" r="r" b="b"/>
                  <a:pathLst>
                    <a:path w="5" h="6">
                      <a:moveTo>
                        <a:pt x="5" y="0"/>
                      </a:moveTo>
                      <a:lnTo>
                        <a:pt x="0" y="6"/>
                      </a:lnTo>
                      <a:lnTo>
                        <a:pt x="5" y="0"/>
                      </a:lnTo>
                      <a:close/>
                    </a:path>
                  </a:pathLst>
                </a:custGeom>
                <a:solidFill>
                  <a:srgbClr val="0A4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3247" name="Rectangle 191"/>
                <p:cNvSpPr>
                  <a:spLocks noChangeArrowheads="1"/>
                </p:cNvSpPr>
                <p:nvPr/>
              </p:nvSpPr>
              <p:spPr bwMode="auto">
                <a:xfrm>
                  <a:off x="2365" y="2241"/>
                  <a:ext cx="140" cy="8"/>
                </a:xfrm>
                <a:prstGeom prst="rect">
                  <a:avLst/>
                </a:prstGeom>
                <a:solidFill>
                  <a:srgbClr val="0A449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73248" name="Freeform 192"/>
                <p:cNvSpPr>
                  <a:spLocks/>
                </p:cNvSpPr>
                <p:nvPr/>
              </p:nvSpPr>
              <p:spPr bwMode="auto">
                <a:xfrm>
                  <a:off x="2504" y="2241"/>
                  <a:ext cx="2" cy="8"/>
                </a:xfrm>
                <a:custGeom>
                  <a:avLst/>
                  <a:gdLst>
                    <a:gd name="T0" fmla="*/ 2 w 2"/>
                    <a:gd name="T1" fmla="*/ 1 h 8"/>
                    <a:gd name="T2" fmla="*/ 1 w 2"/>
                    <a:gd name="T3" fmla="*/ 0 h 8"/>
                    <a:gd name="T4" fmla="*/ 1 w 2"/>
                    <a:gd name="T5" fmla="*/ 8 h 8"/>
                    <a:gd name="T6" fmla="*/ 0 w 2"/>
                    <a:gd name="T7" fmla="*/ 8 h 8"/>
                    <a:gd name="T8" fmla="*/ 2 w 2"/>
                    <a:gd name="T9" fmla="*/ 1 h 8"/>
                  </a:gdLst>
                  <a:ahLst/>
                  <a:cxnLst>
                    <a:cxn ang="0">
                      <a:pos x="T0" y="T1"/>
                    </a:cxn>
                    <a:cxn ang="0">
                      <a:pos x="T2" y="T3"/>
                    </a:cxn>
                    <a:cxn ang="0">
                      <a:pos x="T4" y="T5"/>
                    </a:cxn>
                    <a:cxn ang="0">
                      <a:pos x="T6" y="T7"/>
                    </a:cxn>
                    <a:cxn ang="0">
                      <a:pos x="T8" y="T9"/>
                    </a:cxn>
                  </a:cxnLst>
                  <a:rect l="0" t="0" r="r" b="b"/>
                  <a:pathLst>
                    <a:path w="2" h="8">
                      <a:moveTo>
                        <a:pt x="2" y="1"/>
                      </a:moveTo>
                      <a:lnTo>
                        <a:pt x="1" y="0"/>
                      </a:lnTo>
                      <a:lnTo>
                        <a:pt x="1" y="8"/>
                      </a:lnTo>
                      <a:lnTo>
                        <a:pt x="0" y="8"/>
                      </a:lnTo>
                      <a:lnTo>
                        <a:pt x="2" y="1"/>
                      </a:lnTo>
                      <a:close/>
                    </a:path>
                  </a:pathLst>
                </a:custGeom>
                <a:solidFill>
                  <a:srgbClr val="0A4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3249" name="Rectangle 193"/>
                <p:cNvSpPr>
                  <a:spLocks noChangeArrowheads="1"/>
                </p:cNvSpPr>
                <p:nvPr/>
              </p:nvSpPr>
              <p:spPr bwMode="auto">
                <a:xfrm>
                  <a:off x="2361" y="2245"/>
                  <a:ext cx="8" cy="284"/>
                </a:xfrm>
                <a:prstGeom prst="rect">
                  <a:avLst/>
                </a:prstGeom>
                <a:solidFill>
                  <a:srgbClr val="0A449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73250" name="Freeform 194"/>
                <p:cNvSpPr>
                  <a:spLocks/>
                </p:cNvSpPr>
                <p:nvPr/>
              </p:nvSpPr>
              <p:spPr bwMode="auto">
                <a:xfrm>
                  <a:off x="2361" y="2241"/>
                  <a:ext cx="8" cy="8"/>
                </a:xfrm>
                <a:custGeom>
                  <a:avLst/>
                  <a:gdLst>
                    <a:gd name="T0" fmla="*/ 4 w 8"/>
                    <a:gd name="T1" fmla="*/ 0 h 8"/>
                    <a:gd name="T2" fmla="*/ 0 w 8"/>
                    <a:gd name="T3" fmla="*/ 0 h 8"/>
                    <a:gd name="T4" fmla="*/ 0 w 8"/>
                    <a:gd name="T5" fmla="*/ 4 h 8"/>
                    <a:gd name="T6" fmla="*/ 8 w 8"/>
                    <a:gd name="T7" fmla="*/ 4 h 8"/>
                    <a:gd name="T8" fmla="*/ 4 w 8"/>
                    <a:gd name="T9" fmla="*/ 8 h 8"/>
                    <a:gd name="T10" fmla="*/ 4 w 8"/>
                    <a:gd name="T11" fmla="*/ 0 h 8"/>
                  </a:gdLst>
                  <a:ahLst/>
                  <a:cxnLst>
                    <a:cxn ang="0">
                      <a:pos x="T0" y="T1"/>
                    </a:cxn>
                    <a:cxn ang="0">
                      <a:pos x="T2" y="T3"/>
                    </a:cxn>
                    <a:cxn ang="0">
                      <a:pos x="T4" y="T5"/>
                    </a:cxn>
                    <a:cxn ang="0">
                      <a:pos x="T6" y="T7"/>
                    </a:cxn>
                    <a:cxn ang="0">
                      <a:pos x="T8" y="T9"/>
                    </a:cxn>
                    <a:cxn ang="0">
                      <a:pos x="T10" y="T11"/>
                    </a:cxn>
                  </a:cxnLst>
                  <a:rect l="0" t="0" r="r" b="b"/>
                  <a:pathLst>
                    <a:path w="8" h="8">
                      <a:moveTo>
                        <a:pt x="4" y="0"/>
                      </a:moveTo>
                      <a:lnTo>
                        <a:pt x="0" y="0"/>
                      </a:lnTo>
                      <a:lnTo>
                        <a:pt x="0" y="4"/>
                      </a:lnTo>
                      <a:lnTo>
                        <a:pt x="8" y="4"/>
                      </a:lnTo>
                      <a:lnTo>
                        <a:pt x="4" y="8"/>
                      </a:lnTo>
                      <a:lnTo>
                        <a:pt x="4" y="0"/>
                      </a:lnTo>
                      <a:close/>
                    </a:path>
                  </a:pathLst>
                </a:custGeom>
                <a:solidFill>
                  <a:srgbClr val="0A4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3251" name="Rectangle 195"/>
                <p:cNvSpPr>
                  <a:spLocks noChangeArrowheads="1"/>
                </p:cNvSpPr>
                <p:nvPr/>
              </p:nvSpPr>
              <p:spPr bwMode="auto">
                <a:xfrm>
                  <a:off x="2233" y="2525"/>
                  <a:ext cx="132" cy="8"/>
                </a:xfrm>
                <a:prstGeom prst="rect">
                  <a:avLst/>
                </a:prstGeom>
                <a:solidFill>
                  <a:srgbClr val="0A449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73252" name="Freeform 196"/>
                <p:cNvSpPr>
                  <a:spLocks/>
                </p:cNvSpPr>
                <p:nvPr/>
              </p:nvSpPr>
              <p:spPr bwMode="auto">
                <a:xfrm>
                  <a:off x="2361" y="2525"/>
                  <a:ext cx="8" cy="8"/>
                </a:xfrm>
                <a:custGeom>
                  <a:avLst/>
                  <a:gdLst>
                    <a:gd name="T0" fmla="*/ 8 w 8"/>
                    <a:gd name="T1" fmla="*/ 4 h 8"/>
                    <a:gd name="T2" fmla="*/ 8 w 8"/>
                    <a:gd name="T3" fmla="*/ 8 h 8"/>
                    <a:gd name="T4" fmla="*/ 4 w 8"/>
                    <a:gd name="T5" fmla="*/ 8 h 8"/>
                    <a:gd name="T6" fmla="*/ 4 w 8"/>
                    <a:gd name="T7" fmla="*/ 0 h 8"/>
                    <a:gd name="T8" fmla="*/ 0 w 8"/>
                    <a:gd name="T9" fmla="*/ 4 h 8"/>
                    <a:gd name="T10" fmla="*/ 8 w 8"/>
                    <a:gd name="T11" fmla="*/ 4 h 8"/>
                  </a:gdLst>
                  <a:ahLst/>
                  <a:cxnLst>
                    <a:cxn ang="0">
                      <a:pos x="T0" y="T1"/>
                    </a:cxn>
                    <a:cxn ang="0">
                      <a:pos x="T2" y="T3"/>
                    </a:cxn>
                    <a:cxn ang="0">
                      <a:pos x="T4" y="T5"/>
                    </a:cxn>
                    <a:cxn ang="0">
                      <a:pos x="T6" y="T7"/>
                    </a:cxn>
                    <a:cxn ang="0">
                      <a:pos x="T8" y="T9"/>
                    </a:cxn>
                    <a:cxn ang="0">
                      <a:pos x="T10" y="T11"/>
                    </a:cxn>
                  </a:cxnLst>
                  <a:rect l="0" t="0" r="r" b="b"/>
                  <a:pathLst>
                    <a:path w="8" h="8">
                      <a:moveTo>
                        <a:pt x="8" y="4"/>
                      </a:moveTo>
                      <a:lnTo>
                        <a:pt x="8" y="8"/>
                      </a:lnTo>
                      <a:lnTo>
                        <a:pt x="4" y="8"/>
                      </a:lnTo>
                      <a:lnTo>
                        <a:pt x="4" y="0"/>
                      </a:lnTo>
                      <a:lnTo>
                        <a:pt x="0" y="4"/>
                      </a:lnTo>
                      <a:lnTo>
                        <a:pt x="8" y="4"/>
                      </a:lnTo>
                      <a:close/>
                    </a:path>
                  </a:pathLst>
                </a:custGeom>
                <a:solidFill>
                  <a:srgbClr val="0A4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3253" name="Rectangle 197"/>
                <p:cNvSpPr>
                  <a:spLocks noChangeArrowheads="1"/>
                </p:cNvSpPr>
                <p:nvPr/>
              </p:nvSpPr>
              <p:spPr bwMode="auto">
                <a:xfrm>
                  <a:off x="2229" y="2245"/>
                  <a:ext cx="8" cy="284"/>
                </a:xfrm>
                <a:prstGeom prst="rect">
                  <a:avLst/>
                </a:prstGeom>
                <a:solidFill>
                  <a:srgbClr val="0A449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73254" name="Freeform 198"/>
                <p:cNvSpPr>
                  <a:spLocks/>
                </p:cNvSpPr>
                <p:nvPr/>
              </p:nvSpPr>
              <p:spPr bwMode="auto">
                <a:xfrm>
                  <a:off x="2229" y="2525"/>
                  <a:ext cx="8" cy="8"/>
                </a:xfrm>
                <a:custGeom>
                  <a:avLst/>
                  <a:gdLst>
                    <a:gd name="T0" fmla="*/ 4 w 8"/>
                    <a:gd name="T1" fmla="*/ 8 h 8"/>
                    <a:gd name="T2" fmla="*/ 0 w 8"/>
                    <a:gd name="T3" fmla="*/ 8 h 8"/>
                    <a:gd name="T4" fmla="*/ 0 w 8"/>
                    <a:gd name="T5" fmla="*/ 4 h 8"/>
                    <a:gd name="T6" fmla="*/ 8 w 8"/>
                    <a:gd name="T7" fmla="*/ 4 h 8"/>
                    <a:gd name="T8" fmla="*/ 4 w 8"/>
                    <a:gd name="T9" fmla="*/ 0 h 8"/>
                    <a:gd name="T10" fmla="*/ 4 w 8"/>
                    <a:gd name="T11" fmla="*/ 8 h 8"/>
                  </a:gdLst>
                  <a:ahLst/>
                  <a:cxnLst>
                    <a:cxn ang="0">
                      <a:pos x="T0" y="T1"/>
                    </a:cxn>
                    <a:cxn ang="0">
                      <a:pos x="T2" y="T3"/>
                    </a:cxn>
                    <a:cxn ang="0">
                      <a:pos x="T4" y="T5"/>
                    </a:cxn>
                    <a:cxn ang="0">
                      <a:pos x="T6" y="T7"/>
                    </a:cxn>
                    <a:cxn ang="0">
                      <a:pos x="T8" y="T9"/>
                    </a:cxn>
                    <a:cxn ang="0">
                      <a:pos x="T10" y="T11"/>
                    </a:cxn>
                  </a:cxnLst>
                  <a:rect l="0" t="0" r="r" b="b"/>
                  <a:pathLst>
                    <a:path w="8" h="8">
                      <a:moveTo>
                        <a:pt x="4" y="8"/>
                      </a:moveTo>
                      <a:lnTo>
                        <a:pt x="0" y="8"/>
                      </a:lnTo>
                      <a:lnTo>
                        <a:pt x="0" y="4"/>
                      </a:lnTo>
                      <a:lnTo>
                        <a:pt x="8" y="4"/>
                      </a:lnTo>
                      <a:lnTo>
                        <a:pt x="4" y="0"/>
                      </a:lnTo>
                      <a:lnTo>
                        <a:pt x="4" y="8"/>
                      </a:lnTo>
                      <a:close/>
                    </a:path>
                  </a:pathLst>
                </a:custGeom>
                <a:solidFill>
                  <a:srgbClr val="0A4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3255" name="Rectangle 199"/>
                <p:cNvSpPr>
                  <a:spLocks noChangeArrowheads="1"/>
                </p:cNvSpPr>
                <p:nvPr/>
              </p:nvSpPr>
              <p:spPr bwMode="auto">
                <a:xfrm>
                  <a:off x="2229" y="2128"/>
                  <a:ext cx="8" cy="117"/>
                </a:xfrm>
                <a:prstGeom prst="rect">
                  <a:avLst/>
                </a:prstGeom>
                <a:solidFill>
                  <a:srgbClr val="0A449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73256" name="Freeform 200"/>
                <p:cNvSpPr>
                  <a:spLocks/>
                </p:cNvSpPr>
                <p:nvPr/>
              </p:nvSpPr>
              <p:spPr bwMode="auto">
                <a:xfrm>
                  <a:off x="2229" y="2245"/>
                  <a:ext cx="8" cy="0"/>
                </a:xfrm>
                <a:custGeom>
                  <a:avLst/>
                  <a:gdLst>
                    <a:gd name="T0" fmla="*/ 0 w 8"/>
                    <a:gd name="T1" fmla="*/ 8 w 8"/>
                    <a:gd name="T2" fmla="*/ 0 w 8"/>
                  </a:gdLst>
                  <a:ahLst/>
                  <a:cxnLst>
                    <a:cxn ang="0">
                      <a:pos x="T0" y="0"/>
                    </a:cxn>
                    <a:cxn ang="0">
                      <a:pos x="T1" y="0"/>
                    </a:cxn>
                    <a:cxn ang="0">
                      <a:pos x="T2" y="0"/>
                    </a:cxn>
                  </a:cxnLst>
                  <a:rect l="0" t="0" r="r" b="b"/>
                  <a:pathLst>
                    <a:path w="8">
                      <a:moveTo>
                        <a:pt x="0" y="0"/>
                      </a:moveTo>
                      <a:lnTo>
                        <a:pt x="8" y="0"/>
                      </a:lnTo>
                      <a:lnTo>
                        <a:pt x="0" y="0"/>
                      </a:lnTo>
                      <a:close/>
                    </a:path>
                  </a:pathLst>
                </a:custGeom>
                <a:solidFill>
                  <a:srgbClr val="0A4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3257" name="Freeform 201"/>
                <p:cNvSpPr>
                  <a:spLocks/>
                </p:cNvSpPr>
                <p:nvPr/>
              </p:nvSpPr>
              <p:spPr bwMode="auto">
                <a:xfrm>
                  <a:off x="2229" y="2124"/>
                  <a:ext cx="8" cy="8"/>
                </a:xfrm>
                <a:custGeom>
                  <a:avLst/>
                  <a:gdLst>
                    <a:gd name="T0" fmla="*/ 0 w 8"/>
                    <a:gd name="T1" fmla="*/ 4 h 8"/>
                    <a:gd name="T2" fmla="*/ 0 w 8"/>
                    <a:gd name="T3" fmla="*/ 0 h 8"/>
                    <a:gd name="T4" fmla="*/ 4 w 8"/>
                    <a:gd name="T5" fmla="*/ 0 h 8"/>
                    <a:gd name="T6" fmla="*/ 4 w 8"/>
                    <a:gd name="T7" fmla="*/ 8 h 8"/>
                    <a:gd name="T8" fmla="*/ 8 w 8"/>
                    <a:gd name="T9" fmla="*/ 4 h 8"/>
                    <a:gd name="T10" fmla="*/ 0 w 8"/>
                    <a:gd name="T11" fmla="*/ 4 h 8"/>
                  </a:gdLst>
                  <a:ahLst/>
                  <a:cxnLst>
                    <a:cxn ang="0">
                      <a:pos x="T0" y="T1"/>
                    </a:cxn>
                    <a:cxn ang="0">
                      <a:pos x="T2" y="T3"/>
                    </a:cxn>
                    <a:cxn ang="0">
                      <a:pos x="T4" y="T5"/>
                    </a:cxn>
                    <a:cxn ang="0">
                      <a:pos x="T6" y="T7"/>
                    </a:cxn>
                    <a:cxn ang="0">
                      <a:pos x="T8" y="T9"/>
                    </a:cxn>
                    <a:cxn ang="0">
                      <a:pos x="T10" y="T11"/>
                    </a:cxn>
                  </a:cxnLst>
                  <a:rect l="0" t="0" r="r" b="b"/>
                  <a:pathLst>
                    <a:path w="8" h="8">
                      <a:moveTo>
                        <a:pt x="0" y="4"/>
                      </a:moveTo>
                      <a:lnTo>
                        <a:pt x="0" y="0"/>
                      </a:lnTo>
                      <a:lnTo>
                        <a:pt x="4" y="0"/>
                      </a:lnTo>
                      <a:lnTo>
                        <a:pt x="4" y="8"/>
                      </a:lnTo>
                      <a:lnTo>
                        <a:pt x="8" y="4"/>
                      </a:lnTo>
                      <a:lnTo>
                        <a:pt x="0" y="4"/>
                      </a:lnTo>
                      <a:close/>
                    </a:path>
                  </a:pathLst>
                </a:custGeom>
                <a:solidFill>
                  <a:srgbClr val="0A4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3258" name="Freeform 202"/>
                <p:cNvSpPr>
                  <a:spLocks/>
                </p:cNvSpPr>
                <p:nvPr/>
              </p:nvSpPr>
              <p:spPr bwMode="auto">
                <a:xfrm>
                  <a:off x="1220" y="1864"/>
                  <a:ext cx="484" cy="669"/>
                </a:xfrm>
                <a:custGeom>
                  <a:avLst/>
                  <a:gdLst>
                    <a:gd name="T0" fmla="*/ 124 w 484"/>
                    <a:gd name="T1" fmla="*/ 0 h 669"/>
                    <a:gd name="T2" fmla="*/ 224 w 484"/>
                    <a:gd name="T3" fmla="*/ 264 h 669"/>
                    <a:gd name="T4" fmla="*/ 237 w 484"/>
                    <a:gd name="T5" fmla="*/ 265 h 669"/>
                    <a:gd name="T6" fmla="*/ 259 w 484"/>
                    <a:gd name="T7" fmla="*/ 264 h 669"/>
                    <a:gd name="T8" fmla="*/ 270 w 484"/>
                    <a:gd name="T9" fmla="*/ 261 h 669"/>
                    <a:gd name="T10" fmla="*/ 280 w 484"/>
                    <a:gd name="T11" fmla="*/ 257 h 669"/>
                    <a:gd name="T12" fmla="*/ 290 w 484"/>
                    <a:gd name="T13" fmla="*/ 252 h 669"/>
                    <a:gd name="T14" fmla="*/ 299 w 484"/>
                    <a:gd name="T15" fmla="*/ 245 h 669"/>
                    <a:gd name="T16" fmla="*/ 315 w 484"/>
                    <a:gd name="T17" fmla="*/ 228 h 669"/>
                    <a:gd name="T18" fmla="*/ 324 w 484"/>
                    <a:gd name="T19" fmla="*/ 217 h 669"/>
                    <a:gd name="T20" fmla="*/ 328 w 484"/>
                    <a:gd name="T21" fmla="*/ 209 h 669"/>
                    <a:gd name="T22" fmla="*/ 333 w 484"/>
                    <a:gd name="T23" fmla="*/ 197 h 669"/>
                    <a:gd name="T24" fmla="*/ 336 w 484"/>
                    <a:gd name="T25" fmla="*/ 178 h 669"/>
                    <a:gd name="T26" fmla="*/ 352 w 484"/>
                    <a:gd name="T27" fmla="*/ 0 h 669"/>
                    <a:gd name="T28" fmla="*/ 456 w 484"/>
                    <a:gd name="T29" fmla="*/ 188 h 669"/>
                    <a:gd name="T30" fmla="*/ 452 w 484"/>
                    <a:gd name="T31" fmla="*/ 213 h 669"/>
                    <a:gd name="T32" fmla="*/ 444 w 484"/>
                    <a:gd name="T33" fmla="*/ 234 h 669"/>
                    <a:gd name="T34" fmla="*/ 433 w 484"/>
                    <a:gd name="T35" fmla="*/ 253 h 669"/>
                    <a:gd name="T36" fmla="*/ 425 w 484"/>
                    <a:gd name="T37" fmla="*/ 263 h 669"/>
                    <a:gd name="T38" fmla="*/ 406 w 484"/>
                    <a:gd name="T39" fmla="*/ 281 h 669"/>
                    <a:gd name="T40" fmla="*/ 391 w 484"/>
                    <a:gd name="T41" fmla="*/ 293 h 669"/>
                    <a:gd name="T42" fmla="*/ 381 w 484"/>
                    <a:gd name="T43" fmla="*/ 300 h 669"/>
                    <a:gd name="T44" fmla="*/ 365 w 484"/>
                    <a:gd name="T45" fmla="*/ 306 h 669"/>
                    <a:gd name="T46" fmla="*/ 348 w 484"/>
                    <a:gd name="T47" fmla="*/ 311 h 669"/>
                    <a:gd name="T48" fmla="*/ 328 w 484"/>
                    <a:gd name="T49" fmla="*/ 313 h 669"/>
                    <a:gd name="T50" fmla="*/ 344 w 484"/>
                    <a:gd name="T51" fmla="*/ 313 h 669"/>
                    <a:gd name="T52" fmla="*/ 353 w 484"/>
                    <a:gd name="T53" fmla="*/ 314 h 669"/>
                    <a:gd name="T54" fmla="*/ 367 w 484"/>
                    <a:gd name="T55" fmla="*/ 318 h 669"/>
                    <a:gd name="T56" fmla="*/ 383 w 484"/>
                    <a:gd name="T57" fmla="*/ 325 h 669"/>
                    <a:gd name="T58" fmla="*/ 400 w 484"/>
                    <a:gd name="T59" fmla="*/ 337 h 669"/>
                    <a:gd name="T60" fmla="*/ 413 w 484"/>
                    <a:gd name="T61" fmla="*/ 349 h 669"/>
                    <a:gd name="T62" fmla="*/ 420 w 484"/>
                    <a:gd name="T63" fmla="*/ 357 h 669"/>
                    <a:gd name="T64" fmla="*/ 429 w 484"/>
                    <a:gd name="T65" fmla="*/ 370 h 669"/>
                    <a:gd name="T66" fmla="*/ 436 w 484"/>
                    <a:gd name="T67" fmla="*/ 390 h 669"/>
                    <a:gd name="T68" fmla="*/ 439 w 484"/>
                    <a:gd name="T69" fmla="*/ 401 h 669"/>
                    <a:gd name="T70" fmla="*/ 484 w 484"/>
                    <a:gd name="T71" fmla="*/ 661 h 669"/>
                    <a:gd name="T72" fmla="*/ 320 w 484"/>
                    <a:gd name="T73" fmla="*/ 465 h 669"/>
                    <a:gd name="T74" fmla="*/ 318 w 484"/>
                    <a:gd name="T75" fmla="*/ 444 h 669"/>
                    <a:gd name="T76" fmla="*/ 316 w 484"/>
                    <a:gd name="T77" fmla="*/ 434 h 669"/>
                    <a:gd name="T78" fmla="*/ 311 w 484"/>
                    <a:gd name="T79" fmla="*/ 421 h 669"/>
                    <a:gd name="T80" fmla="*/ 303 w 484"/>
                    <a:gd name="T81" fmla="*/ 409 h 669"/>
                    <a:gd name="T82" fmla="*/ 296 w 484"/>
                    <a:gd name="T83" fmla="*/ 401 h 669"/>
                    <a:gd name="T84" fmla="*/ 288 w 484"/>
                    <a:gd name="T85" fmla="*/ 393 h 669"/>
                    <a:gd name="T86" fmla="*/ 273 w 484"/>
                    <a:gd name="T87" fmla="*/ 382 h 669"/>
                    <a:gd name="T88" fmla="*/ 257 w 484"/>
                    <a:gd name="T89" fmla="*/ 376 h 669"/>
                    <a:gd name="T90" fmla="*/ 239 w 484"/>
                    <a:gd name="T91" fmla="*/ 372 h 669"/>
                    <a:gd name="T92" fmla="*/ 207 w 484"/>
                    <a:gd name="T93" fmla="*/ 367 h 669"/>
                    <a:gd name="T94" fmla="*/ 183 w 484"/>
                    <a:gd name="T95" fmla="*/ 364 h 669"/>
                    <a:gd name="T96" fmla="*/ 161 w 484"/>
                    <a:gd name="T97" fmla="*/ 364 h 669"/>
                    <a:gd name="T98" fmla="*/ 137 w 484"/>
                    <a:gd name="T99" fmla="*/ 367 h 669"/>
                    <a:gd name="T100" fmla="*/ 124 w 484"/>
                    <a:gd name="T101" fmla="*/ 669 h 669"/>
                    <a:gd name="T102" fmla="*/ 0 w 484"/>
                    <a:gd name="T103" fmla="*/ 0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84" h="669">
                      <a:moveTo>
                        <a:pt x="0" y="0"/>
                      </a:moveTo>
                      <a:lnTo>
                        <a:pt x="124" y="0"/>
                      </a:lnTo>
                      <a:lnTo>
                        <a:pt x="124" y="264"/>
                      </a:lnTo>
                      <a:lnTo>
                        <a:pt x="224" y="264"/>
                      </a:lnTo>
                      <a:lnTo>
                        <a:pt x="230" y="265"/>
                      </a:lnTo>
                      <a:lnTo>
                        <a:pt x="237" y="265"/>
                      </a:lnTo>
                      <a:lnTo>
                        <a:pt x="248" y="265"/>
                      </a:lnTo>
                      <a:lnTo>
                        <a:pt x="259" y="264"/>
                      </a:lnTo>
                      <a:lnTo>
                        <a:pt x="265" y="263"/>
                      </a:lnTo>
                      <a:lnTo>
                        <a:pt x="270" y="261"/>
                      </a:lnTo>
                      <a:lnTo>
                        <a:pt x="275" y="259"/>
                      </a:lnTo>
                      <a:lnTo>
                        <a:pt x="280" y="257"/>
                      </a:lnTo>
                      <a:lnTo>
                        <a:pt x="285" y="255"/>
                      </a:lnTo>
                      <a:lnTo>
                        <a:pt x="290" y="252"/>
                      </a:lnTo>
                      <a:lnTo>
                        <a:pt x="294" y="248"/>
                      </a:lnTo>
                      <a:lnTo>
                        <a:pt x="299" y="245"/>
                      </a:lnTo>
                      <a:lnTo>
                        <a:pt x="308" y="236"/>
                      </a:lnTo>
                      <a:lnTo>
                        <a:pt x="315" y="228"/>
                      </a:lnTo>
                      <a:lnTo>
                        <a:pt x="321" y="221"/>
                      </a:lnTo>
                      <a:lnTo>
                        <a:pt x="324" y="217"/>
                      </a:lnTo>
                      <a:lnTo>
                        <a:pt x="326" y="213"/>
                      </a:lnTo>
                      <a:lnTo>
                        <a:pt x="328" y="209"/>
                      </a:lnTo>
                      <a:lnTo>
                        <a:pt x="330" y="205"/>
                      </a:lnTo>
                      <a:lnTo>
                        <a:pt x="333" y="197"/>
                      </a:lnTo>
                      <a:lnTo>
                        <a:pt x="335" y="188"/>
                      </a:lnTo>
                      <a:lnTo>
                        <a:pt x="336" y="178"/>
                      </a:lnTo>
                      <a:lnTo>
                        <a:pt x="336" y="168"/>
                      </a:lnTo>
                      <a:lnTo>
                        <a:pt x="352" y="0"/>
                      </a:lnTo>
                      <a:lnTo>
                        <a:pt x="472" y="0"/>
                      </a:lnTo>
                      <a:lnTo>
                        <a:pt x="456" y="188"/>
                      </a:lnTo>
                      <a:lnTo>
                        <a:pt x="454" y="201"/>
                      </a:lnTo>
                      <a:lnTo>
                        <a:pt x="452" y="213"/>
                      </a:lnTo>
                      <a:lnTo>
                        <a:pt x="449" y="224"/>
                      </a:lnTo>
                      <a:lnTo>
                        <a:pt x="444" y="234"/>
                      </a:lnTo>
                      <a:lnTo>
                        <a:pt x="439" y="244"/>
                      </a:lnTo>
                      <a:lnTo>
                        <a:pt x="433" y="253"/>
                      </a:lnTo>
                      <a:lnTo>
                        <a:pt x="429" y="258"/>
                      </a:lnTo>
                      <a:lnTo>
                        <a:pt x="425" y="263"/>
                      </a:lnTo>
                      <a:lnTo>
                        <a:pt x="416" y="272"/>
                      </a:lnTo>
                      <a:lnTo>
                        <a:pt x="406" y="281"/>
                      </a:lnTo>
                      <a:lnTo>
                        <a:pt x="396" y="289"/>
                      </a:lnTo>
                      <a:lnTo>
                        <a:pt x="391" y="293"/>
                      </a:lnTo>
                      <a:lnTo>
                        <a:pt x="386" y="297"/>
                      </a:lnTo>
                      <a:lnTo>
                        <a:pt x="381" y="300"/>
                      </a:lnTo>
                      <a:lnTo>
                        <a:pt x="376" y="302"/>
                      </a:lnTo>
                      <a:lnTo>
                        <a:pt x="365" y="306"/>
                      </a:lnTo>
                      <a:lnTo>
                        <a:pt x="354" y="309"/>
                      </a:lnTo>
                      <a:lnTo>
                        <a:pt x="348" y="311"/>
                      </a:lnTo>
                      <a:lnTo>
                        <a:pt x="342" y="312"/>
                      </a:lnTo>
                      <a:lnTo>
                        <a:pt x="328" y="313"/>
                      </a:lnTo>
                      <a:lnTo>
                        <a:pt x="339" y="313"/>
                      </a:lnTo>
                      <a:lnTo>
                        <a:pt x="344" y="313"/>
                      </a:lnTo>
                      <a:lnTo>
                        <a:pt x="349" y="314"/>
                      </a:lnTo>
                      <a:lnTo>
                        <a:pt x="353" y="314"/>
                      </a:lnTo>
                      <a:lnTo>
                        <a:pt x="358" y="315"/>
                      </a:lnTo>
                      <a:lnTo>
                        <a:pt x="367" y="318"/>
                      </a:lnTo>
                      <a:lnTo>
                        <a:pt x="375" y="321"/>
                      </a:lnTo>
                      <a:lnTo>
                        <a:pt x="383" y="325"/>
                      </a:lnTo>
                      <a:lnTo>
                        <a:pt x="392" y="331"/>
                      </a:lnTo>
                      <a:lnTo>
                        <a:pt x="400" y="337"/>
                      </a:lnTo>
                      <a:lnTo>
                        <a:pt x="409" y="345"/>
                      </a:lnTo>
                      <a:lnTo>
                        <a:pt x="413" y="349"/>
                      </a:lnTo>
                      <a:lnTo>
                        <a:pt x="417" y="353"/>
                      </a:lnTo>
                      <a:lnTo>
                        <a:pt x="420" y="357"/>
                      </a:lnTo>
                      <a:lnTo>
                        <a:pt x="424" y="362"/>
                      </a:lnTo>
                      <a:lnTo>
                        <a:pt x="429" y="370"/>
                      </a:lnTo>
                      <a:lnTo>
                        <a:pt x="433" y="380"/>
                      </a:lnTo>
                      <a:lnTo>
                        <a:pt x="436" y="390"/>
                      </a:lnTo>
                      <a:lnTo>
                        <a:pt x="438" y="395"/>
                      </a:lnTo>
                      <a:lnTo>
                        <a:pt x="439" y="401"/>
                      </a:lnTo>
                      <a:lnTo>
                        <a:pt x="440" y="413"/>
                      </a:lnTo>
                      <a:lnTo>
                        <a:pt x="484" y="661"/>
                      </a:lnTo>
                      <a:lnTo>
                        <a:pt x="356" y="661"/>
                      </a:lnTo>
                      <a:lnTo>
                        <a:pt x="320" y="465"/>
                      </a:lnTo>
                      <a:lnTo>
                        <a:pt x="320" y="454"/>
                      </a:lnTo>
                      <a:lnTo>
                        <a:pt x="318" y="444"/>
                      </a:lnTo>
                      <a:lnTo>
                        <a:pt x="317" y="439"/>
                      </a:lnTo>
                      <a:lnTo>
                        <a:pt x="316" y="434"/>
                      </a:lnTo>
                      <a:lnTo>
                        <a:pt x="313" y="425"/>
                      </a:lnTo>
                      <a:lnTo>
                        <a:pt x="311" y="421"/>
                      </a:lnTo>
                      <a:lnTo>
                        <a:pt x="308" y="417"/>
                      </a:lnTo>
                      <a:lnTo>
                        <a:pt x="303" y="409"/>
                      </a:lnTo>
                      <a:lnTo>
                        <a:pt x="300" y="405"/>
                      </a:lnTo>
                      <a:lnTo>
                        <a:pt x="296" y="401"/>
                      </a:lnTo>
                      <a:lnTo>
                        <a:pt x="292" y="397"/>
                      </a:lnTo>
                      <a:lnTo>
                        <a:pt x="288" y="393"/>
                      </a:lnTo>
                      <a:lnTo>
                        <a:pt x="280" y="387"/>
                      </a:lnTo>
                      <a:lnTo>
                        <a:pt x="273" y="382"/>
                      </a:lnTo>
                      <a:lnTo>
                        <a:pt x="265" y="379"/>
                      </a:lnTo>
                      <a:lnTo>
                        <a:pt x="257" y="376"/>
                      </a:lnTo>
                      <a:lnTo>
                        <a:pt x="248" y="374"/>
                      </a:lnTo>
                      <a:lnTo>
                        <a:pt x="239" y="372"/>
                      </a:lnTo>
                      <a:lnTo>
                        <a:pt x="220" y="369"/>
                      </a:lnTo>
                      <a:lnTo>
                        <a:pt x="207" y="367"/>
                      </a:lnTo>
                      <a:lnTo>
                        <a:pt x="195" y="365"/>
                      </a:lnTo>
                      <a:lnTo>
                        <a:pt x="183" y="364"/>
                      </a:lnTo>
                      <a:lnTo>
                        <a:pt x="172" y="364"/>
                      </a:lnTo>
                      <a:lnTo>
                        <a:pt x="161" y="364"/>
                      </a:lnTo>
                      <a:lnTo>
                        <a:pt x="149" y="365"/>
                      </a:lnTo>
                      <a:lnTo>
                        <a:pt x="137" y="367"/>
                      </a:lnTo>
                      <a:lnTo>
                        <a:pt x="124" y="369"/>
                      </a:lnTo>
                      <a:lnTo>
                        <a:pt x="124" y="669"/>
                      </a:lnTo>
                      <a:lnTo>
                        <a:pt x="0" y="669"/>
                      </a:lnTo>
                      <a:lnTo>
                        <a:pt x="0" y="0"/>
                      </a:lnTo>
                      <a:close/>
                    </a:path>
                  </a:pathLst>
                </a:custGeom>
                <a:solidFill>
                  <a:srgbClr val="0A4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3259" name="Rectangle 203"/>
                <p:cNvSpPr>
                  <a:spLocks noChangeArrowheads="1"/>
                </p:cNvSpPr>
                <p:nvPr/>
              </p:nvSpPr>
              <p:spPr bwMode="auto">
                <a:xfrm>
                  <a:off x="1220" y="1860"/>
                  <a:ext cx="124" cy="8"/>
                </a:xfrm>
                <a:prstGeom prst="rect">
                  <a:avLst/>
                </a:prstGeom>
                <a:solidFill>
                  <a:srgbClr val="0A449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73260" name="Rectangle 204"/>
                <p:cNvSpPr>
                  <a:spLocks noChangeArrowheads="1"/>
                </p:cNvSpPr>
                <p:nvPr/>
              </p:nvSpPr>
              <p:spPr bwMode="auto">
                <a:xfrm>
                  <a:off x="1340" y="1864"/>
                  <a:ext cx="8" cy="264"/>
                </a:xfrm>
                <a:prstGeom prst="rect">
                  <a:avLst/>
                </a:prstGeom>
                <a:solidFill>
                  <a:srgbClr val="0A449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73261" name="Freeform 205"/>
                <p:cNvSpPr>
                  <a:spLocks/>
                </p:cNvSpPr>
                <p:nvPr/>
              </p:nvSpPr>
              <p:spPr bwMode="auto">
                <a:xfrm>
                  <a:off x="1340" y="1860"/>
                  <a:ext cx="8" cy="8"/>
                </a:xfrm>
                <a:custGeom>
                  <a:avLst/>
                  <a:gdLst>
                    <a:gd name="T0" fmla="*/ 4 w 8"/>
                    <a:gd name="T1" fmla="*/ 0 h 8"/>
                    <a:gd name="T2" fmla="*/ 8 w 8"/>
                    <a:gd name="T3" fmla="*/ 0 h 8"/>
                    <a:gd name="T4" fmla="*/ 8 w 8"/>
                    <a:gd name="T5" fmla="*/ 4 h 8"/>
                    <a:gd name="T6" fmla="*/ 0 w 8"/>
                    <a:gd name="T7" fmla="*/ 4 h 8"/>
                    <a:gd name="T8" fmla="*/ 4 w 8"/>
                    <a:gd name="T9" fmla="*/ 8 h 8"/>
                    <a:gd name="T10" fmla="*/ 4 w 8"/>
                    <a:gd name="T11" fmla="*/ 0 h 8"/>
                  </a:gdLst>
                  <a:ahLst/>
                  <a:cxnLst>
                    <a:cxn ang="0">
                      <a:pos x="T0" y="T1"/>
                    </a:cxn>
                    <a:cxn ang="0">
                      <a:pos x="T2" y="T3"/>
                    </a:cxn>
                    <a:cxn ang="0">
                      <a:pos x="T4" y="T5"/>
                    </a:cxn>
                    <a:cxn ang="0">
                      <a:pos x="T6" y="T7"/>
                    </a:cxn>
                    <a:cxn ang="0">
                      <a:pos x="T8" y="T9"/>
                    </a:cxn>
                    <a:cxn ang="0">
                      <a:pos x="T10" y="T11"/>
                    </a:cxn>
                  </a:cxnLst>
                  <a:rect l="0" t="0" r="r" b="b"/>
                  <a:pathLst>
                    <a:path w="8" h="8">
                      <a:moveTo>
                        <a:pt x="4" y="0"/>
                      </a:moveTo>
                      <a:lnTo>
                        <a:pt x="8" y="0"/>
                      </a:lnTo>
                      <a:lnTo>
                        <a:pt x="8" y="4"/>
                      </a:lnTo>
                      <a:lnTo>
                        <a:pt x="0" y="4"/>
                      </a:lnTo>
                      <a:lnTo>
                        <a:pt x="4" y="8"/>
                      </a:lnTo>
                      <a:lnTo>
                        <a:pt x="4" y="0"/>
                      </a:lnTo>
                      <a:close/>
                    </a:path>
                  </a:pathLst>
                </a:custGeom>
                <a:solidFill>
                  <a:srgbClr val="0A4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3262" name="Rectangle 206"/>
                <p:cNvSpPr>
                  <a:spLocks noChangeArrowheads="1"/>
                </p:cNvSpPr>
                <p:nvPr/>
              </p:nvSpPr>
              <p:spPr bwMode="auto">
                <a:xfrm>
                  <a:off x="1344" y="2124"/>
                  <a:ext cx="100" cy="8"/>
                </a:xfrm>
                <a:prstGeom prst="rect">
                  <a:avLst/>
                </a:prstGeom>
                <a:solidFill>
                  <a:srgbClr val="0A449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73263" name="Freeform 207"/>
                <p:cNvSpPr>
                  <a:spLocks/>
                </p:cNvSpPr>
                <p:nvPr/>
              </p:nvSpPr>
              <p:spPr bwMode="auto">
                <a:xfrm>
                  <a:off x="1340" y="2124"/>
                  <a:ext cx="8" cy="8"/>
                </a:xfrm>
                <a:custGeom>
                  <a:avLst/>
                  <a:gdLst>
                    <a:gd name="T0" fmla="*/ 0 w 8"/>
                    <a:gd name="T1" fmla="*/ 4 h 8"/>
                    <a:gd name="T2" fmla="*/ 0 w 8"/>
                    <a:gd name="T3" fmla="*/ 8 h 8"/>
                    <a:gd name="T4" fmla="*/ 4 w 8"/>
                    <a:gd name="T5" fmla="*/ 8 h 8"/>
                    <a:gd name="T6" fmla="*/ 4 w 8"/>
                    <a:gd name="T7" fmla="*/ 0 h 8"/>
                    <a:gd name="T8" fmla="*/ 8 w 8"/>
                    <a:gd name="T9" fmla="*/ 4 h 8"/>
                    <a:gd name="T10" fmla="*/ 0 w 8"/>
                    <a:gd name="T11" fmla="*/ 4 h 8"/>
                  </a:gdLst>
                  <a:ahLst/>
                  <a:cxnLst>
                    <a:cxn ang="0">
                      <a:pos x="T0" y="T1"/>
                    </a:cxn>
                    <a:cxn ang="0">
                      <a:pos x="T2" y="T3"/>
                    </a:cxn>
                    <a:cxn ang="0">
                      <a:pos x="T4" y="T5"/>
                    </a:cxn>
                    <a:cxn ang="0">
                      <a:pos x="T6" y="T7"/>
                    </a:cxn>
                    <a:cxn ang="0">
                      <a:pos x="T8" y="T9"/>
                    </a:cxn>
                    <a:cxn ang="0">
                      <a:pos x="T10" y="T11"/>
                    </a:cxn>
                  </a:cxnLst>
                  <a:rect l="0" t="0" r="r" b="b"/>
                  <a:pathLst>
                    <a:path w="8" h="8">
                      <a:moveTo>
                        <a:pt x="0" y="4"/>
                      </a:moveTo>
                      <a:lnTo>
                        <a:pt x="0" y="8"/>
                      </a:lnTo>
                      <a:lnTo>
                        <a:pt x="4" y="8"/>
                      </a:lnTo>
                      <a:lnTo>
                        <a:pt x="4" y="0"/>
                      </a:lnTo>
                      <a:lnTo>
                        <a:pt x="8" y="4"/>
                      </a:lnTo>
                      <a:lnTo>
                        <a:pt x="0" y="4"/>
                      </a:lnTo>
                      <a:close/>
                    </a:path>
                  </a:pathLst>
                </a:custGeom>
                <a:solidFill>
                  <a:srgbClr val="0A4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3264" name="Freeform 208"/>
                <p:cNvSpPr>
                  <a:spLocks/>
                </p:cNvSpPr>
                <p:nvPr/>
              </p:nvSpPr>
              <p:spPr bwMode="auto">
                <a:xfrm>
                  <a:off x="1444" y="2097"/>
                  <a:ext cx="87" cy="36"/>
                </a:xfrm>
                <a:custGeom>
                  <a:avLst/>
                  <a:gdLst>
                    <a:gd name="T0" fmla="*/ 1 w 87"/>
                    <a:gd name="T1" fmla="*/ 27 h 36"/>
                    <a:gd name="T2" fmla="*/ 7 w 87"/>
                    <a:gd name="T3" fmla="*/ 28 h 36"/>
                    <a:gd name="T4" fmla="*/ 13 w 87"/>
                    <a:gd name="T5" fmla="*/ 28 h 36"/>
                    <a:gd name="T6" fmla="*/ 24 w 87"/>
                    <a:gd name="T7" fmla="*/ 28 h 36"/>
                    <a:gd name="T8" fmla="*/ 35 w 87"/>
                    <a:gd name="T9" fmla="*/ 27 h 36"/>
                    <a:gd name="T10" fmla="*/ 40 w 87"/>
                    <a:gd name="T11" fmla="*/ 26 h 36"/>
                    <a:gd name="T12" fmla="*/ 44 w 87"/>
                    <a:gd name="T13" fmla="*/ 24 h 36"/>
                    <a:gd name="T14" fmla="*/ 49 w 87"/>
                    <a:gd name="T15" fmla="*/ 23 h 36"/>
                    <a:gd name="T16" fmla="*/ 54 w 87"/>
                    <a:gd name="T17" fmla="*/ 21 h 36"/>
                    <a:gd name="T18" fmla="*/ 59 w 87"/>
                    <a:gd name="T19" fmla="*/ 18 h 36"/>
                    <a:gd name="T20" fmla="*/ 63 w 87"/>
                    <a:gd name="T21" fmla="*/ 15 h 36"/>
                    <a:gd name="T22" fmla="*/ 68 w 87"/>
                    <a:gd name="T23" fmla="*/ 12 h 36"/>
                    <a:gd name="T24" fmla="*/ 72 w 87"/>
                    <a:gd name="T25" fmla="*/ 9 h 36"/>
                    <a:gd name="T26" fmla="*/ 81 w 87"/>
                    <a:gd name="T27" fmla="*/ 0 h 36"/>
                    <a:gd name="T28" fmla="*/ 87 w 87"/>
                    <a:gd name="T29" fmla="*/ 6 h 36"/>
                    <a:gd name="T30" fmla="*/ 77 w 87"/>
                    <a:gd name="T31" fmla="*/ 15 h 36"/>
                    <a:gd name="T32" fmla="*/ 73 w 87"/>
                    <a:gd name="T33" fmla="*/ 19 h 36"/>
                    <a:gd name="T34" fmla="*/ 68 w 87"/>
                    <a:gd name="T35" fmla="*/ 22 h 36"/>
                    <a:gd name="T36" fmla="*/ 63 w 87"/>
                    <a:gd name="T37" fmla="*/ 25 h 36"/>
                    <a:gd name="T38" fmla="*/ 58 w 87"/>
                    <a:gd name="T39" fmla="*/ 28 h 36"/>
                    <a:gd name="T40" fmla="*/ 52 w 87"/>
                    <a:gd name="T41" fmla="*/ 30 h 36"/>
                    <a:gd name="T42" fmla="*/ 47 w 87"/>
                    <a:gd name="T43" fmla="*/ 32 h 36"/>
                    <a:gd name="T44" fmla="*/ 42 w 87"/>
                    <a:gd name="T45" fmla="*/ 34 h 36"/>
                    <a:gd name="T46" fmla="*/ 36 w 87"/>
                    <a:gd name="T47" fmla="*/ 35 h 36"/>
                    <a:gd name="T48" fmla="*/ 24 w 87"/>
                    <a:gd name="T49" fmla="*/ 36 h 36"/>
                    <a:gd name="T50" fmla="*/ 12 w 87"/>
                    <a:gd name="T51" fmla="*/ 36 h 36"/>
                    <a:gd name="T52" fmla="*/ 6 w 87"/>
                    <a:gd name="T53" fmla="*/ 36 h 36"/>
                    <a:gd name="T54" fmla="*/ 0 w 87"/>
                    <a:gd name="T55" fmla="*/ 35 h 36"/>
                    <a:gd name="T56" fmla="*/ 1 w 87"/>
                    <a:gd name="T57" fmla="*/ 2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7" h="36">
                      <a:moveTo>
                        <a:pt x="1" y="27"/>
                      </a:moveTo>
                      <a:lnTo>
                        <a:pt x="7" y="28"/>
                      </a:lnTo>
                      <a:lnTo>
                        <a:pt x="13" y="28"/>
                      </a:lnTo>
                      <a:lnTo>
                        <a:pt x="24" y="28"/>
                      </a:lnTo>
                      <a:lnTo>
                        <a:pt x="35" y="27"/>
                      </a:lnTo>
                      <a:lnTo>
                        <a:pt x="40" y="26"/>
                      </a:lnTo>
                      <a:lnTo>
                        <a:pt x="44" y="24"/>
                      </a:lnTo>
                      <a:lnTo>
                        <a:pt x="49" y="23"/>
                      </a:lnTo>
                      <a:lnTo>
                        <a:pt x="54" y="21"/>
                      </a:lnTo>
                      <a:lnTo>
                        <a:pt x="59" y="18"/>
                      </a:lnTo>
                      <a:lnTo>
                        <a:pt x="63" y="15"/>
                      </a:lnTo>
                      <a:lnTo>
                        <a:pt x="68" y="12"/>
                      </a:lnTo>
                      <a:lnTo>
                        <a:pt x="72" y="9"/>
                      </a:lnTo>
                      <a:lnTo>
                        <a:pt x="81" y="0"/>
                      </a:lnTo>
                      <a:lnTo>
                        <a:pt x="87" y="6"/>
                      </a:lnTo>
                      <a:lnTo>
                        <a:pt x="77" y="15"/>
                      </a:lnTo>
                      <a:lnTo>
                        <a:pt x="73" y="19"/>
                      </a:lnTo>
                      <a:lnTo>
                        <a:pt x="68" y="22"/>
                      </a:lnTo>
                      <a:lnTo>
                        <a:pt x="63" y="25"/>
                      </a:lnTo>
                      <a:lnTo>
                        <a:pt x="58" y="28"/>
                      </a:lnTo>
                      <a:lnTo>
                        <a:pt x="52" y="30"/>
                      </a:lnTo>
                      <a:lnTo>
                        <a:pt x="47" y="32"/>
                      </a:lnTo>
                      <a:lnTo>
                        <a:pt x="42" y="34"/>
                      </a:lnTo>
                      <a:lnTo>
                        <a:pt x="36" y="35"/>
                      </a:lnTo>
                      <a:lnTo>
                        <a:pt x="24" y="36"/>
                      </a:lnTo>
                      <a:lnTo>
                        <a:pt x="12" y="36"/>
                      </a:lnTo>
                      <a:lnTo>
                        <a:pt x="6" y="36"/>
                      </a:lnTo>
                      <a:lnTo>
                        <a:pt x="0" y="35"/>
                      </a:lnTo>
                      <a:lnTo>
                        <a:pt x="1" y="27"/>
                      </a:lnTo>
                      <a:close/>
                    </a:path>
                  </a:pathLst>
                </a:custGeom>
                <a:solidFill>
                  <a:srgbClr val="0A4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3265" name="Freeform 209"/>
                <p:cNvSpPr>
                  <a:spLocks/>
                </p:cNvSpPr>
                <p:nvPr/>
              </p:nvSpPr>
              <p:spPr bwMode="auto">
                <a:xfrm>
                  <a:off x="1444" y="2124"/>
                  <a:ext cx="1" cy="8"/>
                </a:xfrm>
                <a:custGeom>
                  <a:avLst/>
                  <a:gdLst>
                    <a:gd name="T0" fmla="*/ 0 w 1"/>
                    <a:gd name="T1" fmla="*/ 0 h 8"/>
                    <a:gd name="T2" fmla="*/ 1 w 1"/>
                    <a:gd name="T3" fmla="*/ 0 h 8"/>
                    <a:gd name="T4" fmla="*/ 0 w 1"/>
                    <a:gd name="T5" fmla="*/ 8 h 8"/>
                    <a:gd name="T6" fmla="*/ 0 w 1"/>
                    <a:gd name="T7" fmla="*/ 0 h 8"/>
                  </a:gdLst>
                  <a:ahLst/>
                  <a:cxnLst>
                    <a:cxn ang="0">
                      <a:pos x="T0" y="T1"/>
                    </a:cxn>
                    <a:cxn ang="0">
                      <a:pos x="T2" y="T3"/>
                    </a:cxn>
                    <a:cxn ang="0">
                      <a:pos x="T4" y="T5"/>
                    </a:cxn>
                    <a:cxn ang="0">
                      <a:pos x="T6" y="T7"/>
                    </a:cxn>
                  </a:cxnLst>
                  <a:rect l="0" t="0" r="r" b="b"/>
                  <a:pathLst>
                    <a:path w="1" h="8">
                      <a:moveTo>
                        <a:pt x="0" y="0"/>
                      </a:moveTo>
                      <a:lnTo>
                        <a:pt x="1" y="0"/>
                      </a:lnTo>
                      <a:lnTo>
                        <a:pt x="0" y="8"/>
                      </a:lnTo>
                      <a:lnTo>
                        <a:pt x="0" y="0"/>
                      </a:lnTo>
                      <a:close/>
                    </a:path>
                  </a:pathLst>
                </a:custGeom>
                <a:solidFill>
                  <a:srgbClr val="0A4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3266" name="Freeform 210"/>
                <p:cNvSpPr>
                  <a:spLocks/>
                </p:cNvSpPr>
                <p:nvPr/>
              </p:nvSpPr>
              <p:spPr bwMode="auto">
                <a:xfrm>
                  <a:off x="1525" y="2032"/>
                  <a:ext cx="35" cy="71"/>
                </a:xfrm>
                <a:custGeom>
                  <a:avLst/>
                  <a:gdLst>
                    <a:gd name="T0" fmla="*/ 0 w 35"/>
                    <a:gd name="T1" fmla="*/ 65 h 71"/>
                    <a:gd name="T2" fmla="*/ 7 w 35"/>
                    <a:gd name="T3" fmla="*/ 58 h 71"/>
                    <a:gd name="T4" fmla="*/ 13 w 35"/>
                    <a:gd name="T5" fmla="*/ 50 h 71"/>
                    <a:gd name="T6" fmla="*/ 15 w 35"/>
                    <a:gd name="T7" fmla="*/ 47 h 71"/>
                    <a:gd name="T8" fmla="*/ 17 w 35"/>
                    <a:gd name="T9" fmla="*/ 43 h 71"/>
                    <a:gd name="T10" fmla="*/ 19 w 35"/>
                    <a:gd name="T11" fmla="*/ 39 h 71"/>
                    <a:gd name="T12" fmla="*/ 21 w 35"/>
                    <a:gd name="T13" fmla="*/ 36 h 71"/>
                    <a:gd name="T14" fmla="*/ 24 w 35"/>
                    <a:gd name="T15" fmla="*/ 28 h 71"/>
                    <a:gd name="T16" fmla="*/ 26 w 35"/>
                    <a:gd name="T17" fmla="*/ 19 h 71"/>
                    <a:gd name="T18" fmla="*/ 27 w 35"/>
                    <a:gd name="T19" fmla="*/ 10 h 71"/>
                    <a:gd name="T20" fmla="*/ 27 w 35"/>
                    <a:gd name="T21" fmla="*/ 0 h 71"/>
                    <a:gd name="T22" fmla="*/ 35 w 35"/>
                    <a:gd name="T23" fmla="*/ 0 h 71"/>
                    <a:gd name="T24" fmla="*/ 34 w 35"/>
                    <a:gd name="T25" fmla="*/ 11 h 71"/>
                    <a:gd name="T26" fmla="*/ 33 w 35"/>
                    <a:gd name="T27" fmla="*/ 21 h 71"/>
                    <a:gd name="T28" fmla="*/ 31 w 35"/>
                    <a:gd name="T29" fmla="*/ 30 h 71"/>
                    <a:gd name="T30" fmla="*/ 28 w 35"/>
                    <a:gd name="T31" fmla="*/ 39 h 71"/>
                    <a:gd name="T32" fmla="*/ 26 w 35"/>
                    <a:gd name="T33" fmla="*/ 43 h 71"/>
                    <a:gd name="T34" fmla="*/ 24 w 35"/>
                    <a:gd name="T35" fmla="*/ 47 h 71"/>
                    <a:gd name="T36" fmla="*/ 22 w 35"/>
                    <a:gd name="T37" fmla="*/ 51 h 71"/>
                    <a:gd name="T38" fmla="*/ 19 w 35"/>
                    <a:gd name="T39" fmla="*/ 55 h 71"/>
                    <a:gd name="T40" fmla="*/ 13 w 35"/>
                    <a:gd name="T41" fmla="*/ 63 h 71"/>
                    <a:gd name="T42" fmla="*/ 6 w 35"/>
                    <a:gd name="T43" fmla="*/ 71 h 71"/>
                    <a:gd name="T44" fmla="*/ 0 w 35"/>
                    <a:gd name="T45"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 h="71">
                      <a:moveTo>
                        <a:pt x="0" y="65"/>
                      </a:moveTo>
                      <a:lnTo>
                        <a:pt x="7" y="58"/>
                      </a:lnTo>
                      <a:lnTo>
                        <a:pt x="13" y="50"/>
                      </a:lnTo>
                      <a:lnTo>
                        <a:pt x="15" y="47"/>
                      </a:lnTo>
                      <a:lnTo>
                        <a:pt x="17" y="43"/>
                      </a:lnTo>
                      <a:lnTo>
                        <a:pt x="19" y="39"/>
                      </a:lnTo>
                      <a:lnTo>
                        <a:pt x="21" y="36"/>
                      </a:lnTo>
                      <a:lnTo>
                        <a:pt x="24" y="28"/>
                      </a:lnTo>
                      <a:lnTo>
                        <a:pt x="26" y="19"/>
                      </a:lnTo>
                      <a:lnTo>
                        <a:pt x="27" y="10"/>
                      </a:lnTo>
                      <a:lnTo>
                        <a:pt x="27" y="0"/>
                      </a:lnTo>
                      <a:lnTo>
                        <a:pt x="35" y="0"/>
                      </a:lnTo>
                      <a:lnTo>
                        <a:pt x="34" y="11"/>
                      </a:lnTo>
                      <a:lnTo>
                        <a:pt x="33" y="21"/>
                      </a:lnTo>
                      <a:lnTo>
                        <a:pt x="31" y="30"/>
                      </a:lnTo>
                      <a:lnTo>
                        <a:pt x="28" y="39"/>
                      </a:lnTo>
                      <a:lnTo>
                        <a:pt x="26" y="43"/>
                      </a:lnTo>
                      <a:lnTo>
                        <a:pt x="24" y="47"/>
                      </a:lnTo>
                      <a:lnTo>
                        <a:pt x="22" y="51"/>
                      </a:lnTo>
                      <a:lnTo>
                        <a:pt x="19" y="55"/>
                      </a:lnTo>
                      <a:lnTo>
                        <a:pt x="13" y="63"/>
                      </a:lnTo>
                      <a:lnTo>
                        <a:pt x="6" y="71"/>
                      </a:lnTo>
                      <a:lnTo>
                        <a:pt x="0" y="65"/>
                      </a:lnTo>
                      <a:close/>
                    </a:path>
                  </a:pathLst>
                </a:custGeom>
                <a:solidFill>
                  <a:srgbClr val="0A4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3267" name="Freeform 211"/>
                <p:cNvSpPr>
                  <a:spLocks/>
                </p:cNvSpPr>
                <p:nvPr/>
              </p:nvSpPr>
              <p:spPr bwMode="auto">
                <a:xfrm>
                  <a:off x="1525" y="2097"/>
                  <a:ext cx="6" cy="6"/>
                </a:xfrm>
                <a:custGeom>
                  <a:avLst/>
                  <a:gdLst>
                    <a:gd name="T0" fmla="*/ 6 w 6"/>
                    <a:gd name="T1" fmla="*/ 6 h 6"/>
                    <a:gd name="T2" fmla="*/ 0 w 6"/>
                    <a:gd name="T3" fmla="*/ 0 h 6"/>
                    <a:gd name="T4" fmla="*/ 6 w 6"/>
                    <a:gd name="T5" fmla="*/ 6 h 6"/>
                  </a:gdLst>
                  <a:ahLst/>
                  <a:cxnLst>
                    <a:cxn ang="0">
                      <a:pos x="T0" y="T1"/>
                    </a:cxn>
                    <a:cxn ang="0">
                      <a:pos x="T2" y="T3"/>
                    </a:cxn>
                    <a:cxn ang="0">
                      <a:pos x="T4" y="T5"/>
                    </a:cxn>
                  </a:cxnLst>
                  <a:rect l="0" t="0" r="r" b="b"/>
                  <a:pathLst>
                    <a:path w="6" h="6">
                      <a:moveTo>
                        <a:pt x="6" y="6"/>
                      </a:moveTo>
                      <a:lnTo>
                        <a:pt x="0" y="0"/>
                      </a:lnTo>
                      <a:lnTo>
                        <a:pt x="6" y="6"/>
                      </a:lnTo>
                      <a:close/>
                    </a:path>
                  </a:pathLst>
                </a:custGeom>
                <a:solidFill>
                  <a:srgbClr val="0A4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3268" name="Freeform 212"/>
                <p:cNvSpPr>
                  <a:spLocks/>
                </p:cNvSpPr>
                <p:nvPr/>
              </p:nvSpPr>
              <p:spPr bwMode="auto">
                <a:xfrm>
                  <a:off x="1552" y="1864"/>
                  <a:ext cx="24" cy="169"/>
                </a:xfrm>
                <a:custGeom>
                  <a:avLst/>
                  <a:gdLst>
                    <a:gd name="T0" fmla="*/ 0 w 24"/>
                    <a:gd name="T1" fmla="*/ 168 h 169"/>
                    <a:gd name="T2" fmla="*/ 8 w 24"/>
                    <a:gd name="T3" fmla="*/ 169 h 169"/>
                    <a:gd name="T4" fmla="*/ 24 w 24"/>
                    <a:gd name="T5" fmla="*/ 1 h 169"/>
                    <a:gd name="T6" fmla="*/ 16 w 24"/>
                    <a:gd name="T7" fmla="*/ 0 h 169"/>
                    <a:gd name="T8" fmla="*/ 0 w 24"/>
                    <a:gd name="T9" fmla="*/ 168 h 169"/>
                  </a:gdLst>
                  <a:ahLst/>
                  <a:cxnLst>
                    <a:cxn ang="0">
                      <a:pos x="T0" y="T1"/>
                    </a:cxn>
                    <a:cxn ang="0">
                      <a:pos x="T2" y="T3"/>
                    </a:cxn>
                    <a:cxn ang="0">
                      <a:pos x="T4" y="T5"/>
                    </a:cxn>
                    <a:cxn ang="0">
                      <a:pos x="T6" y="T7"/>
                    </a:cxn>
                    <a:cxn ang="0">
                      <a:pos x="T8" y="T9"/>
                    </a:cxn>
                  </a:cxnLst>
                  <a:rect l="0" t="0" r="r" b="b"/>
                  <a:pathLst>
                    <a:path w="24" h="169">
                      <a:moveTo>
                        <a:pt x="0" y="168"/>
                      </a:moveTo>
                      <a:lnTo>
                        <a:pt x="8" y="169"/>
                      </a:lnTo>
                      <a:lnTo>
                        <a:pt x="24" y="1"/>
                      </a:lnTo>
                      <a:lnTo>
                        <a:pt x="16" y="0"/>
                      </a:lnTo>
                      <a:lnTo>
                        <a:pt x="0" y="168"/>
                      </a:lnTo>
                      <a:close/>
                    </a:path>
                  </a:pathLst>
                </a:custGeom>
                <a:solidFill>
                  <a:srgbClr val="0A4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3269" name="Freeform 213"/>
                <p:cNvSpPr>
                  <a:spLocks/>
                </p:cNvSpPr>
                <p:nvPr/>
              </p:nvSpPr>
              <p:spPr bwMode="auto">
                <a:xfrm>
                  <a:off x="1552" y="2032"/>
                  <a:ext cx="8" cy="1"/>
                </a:xfrm>
                <a:custGeom>
                  <a:avLst/>
                  <a:gdLst>
                    <a:gd name="T0" fmla="*/ 0 w 8"/>
                    <a:gd name="T1" fmla="*/ 0 h 1"/>
                    <a:gd name="T2" fmla="*/ 8 w 8"/>
                    <a:gd name="T3" fmla="*/ 1 h 1"/>
                    <a:gd name="T4" fmla="*/ 8 w 8"/>
                    <a:gd name="T5" fmla="*/ 0 h 1"/>
                    <a:gd name="T6" fmla="*/ 0 w 8"/>
                    <a:gd name="T7" fmla="*/ 0 h 1"/>
                  </a:gdLst>
                  <a:ahLst/>
                  <a:cxnLst>
                    <a:cxn ang="0">
                      <a:pos x="T0" y="T1"/>
                    </a:cxn>
                    <a:cxn ang="0">
                      <a:pos x="T2" y="T3"/>
                    </a:cxn>
                    <a:cxn ang="0">
                      <a:pos x="T4" y="T5"/>
                    </a:cxn>
                    <a:cxn ang="0">
                      <a:pos x="T6" y="T7"/>
                    </a:cxn>
                  </a:cxnLst>
                  <a:rect l="0" t="0" r="r" b="b"/>
                  <a:pathLst>
                    <a:path w="8" h="1">
                      <a:moveTo>
                        <a:pt x="0" y="0"/>
                      </a:moveTo>
                      <a:lnTo>
                        <a:pt x="8" y="1"/>
                      </a:lnTo>
                      <a:lnTo>
                        <a:pt x="8" y="0"/>
                      </a:lnTo>
                      <a:lnTo>
                        <a:pt x="0" y="0"/>
                      </a:lnTo>
                      <a:close/>
                    </a:path>
                  </a:pathLst>
                </a:custGeom>
                <a:solidFill>
                  <a:srgbClr val="0A4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3270" name="Rectangle 214"/>
                <p:cNvSpPr>
                  <a:spLocks noChangeArrowheads="1"/>
                </p:cNvSpPr>
                <p:nvPr/>
              </p:nvSpPr>
              <p:spPr bwMode="auto">
                <a:xfrm>
                  <a:off x="1572" y="1860"/>
                  <a:ext cx="120" cy="8"/>
                </a:xfrm>
                <a:prstGeom prst="rect">
                  <a:avLst/>
                </a:prstGeom>
                <a:solidFill>
                  <a:srgbClr val="0A449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73271" name="Freeform 215"/>
                <p:cNvSpPr>
                  <a:spLocks/>
                </p:cNvSpPr>
                <p:nvPr/>
              </p:nvSpPr>
              <p:spPr bwMode="auto">
                <a:xfrm>
                  <a:off x="1568" y="1860"/>
                  <a:ext cx="8" cy="8"/>
                </a:xfrm>
                <a:custGeom>
                  <a:avLst/>
                  <a:gdLst>
                    <a:gd name="T0" fmla="*/ 0 w 8"/>
                    <a:gd name="T1" fmla="*/ 4 h 8"/>
                    <a:gd name="T2" fmla="*/ 0 w 8"/>
                    <a:gd name="T3" fmla="*/ 0 h 8"/>
                    <a:gd name="T4" fmla="*/ 4 w 8"/>
                    <a:gd name="T5" fmla="*/ 0 h 8"/>
                    <a:gd name="T6" fmla="*/ 4 w 8"/>
                    <a:gd name="T7" fmla="*/ 8 h 8"/>
                    <a:gd name="T8" fmla="*/ 8 w 8"/>
                    <a:gd name="T9" fmla="*/ 5 h 8"/>
                    <a:gd name="T10" fmla="*/ 0 w 8"/>
                    <a:gd name="T11" fmla="*/ 4 h 8"/>
                  </a:gdLst>
                  <a:ahLst/>
                  <a:cxnLst>
                    <a:cxn ang="0">
                      <a:pos x="T0" y="T1"/>
                    </a:cxn>
                    <a:cxn ang="0">
                      <a:pos x="T2" y="T3"/>
                    </a:cxn>
                    <a:cxn ang="0">
                      <a:pos x="T4" y="T5"/>
                    </a:cxn>
                    <a:cxn ang="0">
                      <a:pos x="T6" y="T7"/>
                    </a:cxn>
                    <a:cxn ang="0">
                      <a:pos x="T8" y="T9"/>
                    </a:cxn>
                    <a:cxn ang="0">
                      <a:pos x="T10" y="T11"/>
                    </a:cxn>
                  </a:cxnLst>
                  <a:rect l="0" t="0" r="r" b="b"/>
                  <a:pathLst>
                    <a:path w="8" h="8">
                      <a:moveTo>
                        <a:pt x="0" y="4"/>
                      </a:moveTo>
                      <a:lnTo>
                        <a:pt x="0" y="0"/>
                      </a:lnTo>
                      <a:lnTo>
                        <a:pt x="4" y="0"/>
                      </a:lnTo>
                      <a:lnTo>
                        <a:pt x="4" y="8"/>
                      </a:lnTo>
                      <a:lnTo>
                        <a:pt x="8" y="5"/>
                      </a:lnTo>
                      <a:lnTo>
                        <a:pt x="0" y="4"/>
                      </a:lnTo>
                      <a:close/>
                    </a:path>
                  </a:pathLst>
                </a:custGeom>
                <a:solidFill>
                  <a:srgbClr val="0A4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3272" name="Freeform 216"/>
                <p:cNvSpPr>
                  <a:spLocks/>
                </p:cNvSpPr>
                <p:nvPr/>
              </p:nvSpPr>
              <p:spPr bwMode="auto">
                <a:xfrm>
                  <a:off x="1672" y="1864"/>
                  <a:ext cx="24" cy="188"/>
                </a:xfrm>
                <a:custGeom>
                  <a:avLst/>
                  <a:gdLst>
                    <a:gd name="T0" fmla="*/ 24 w 24"/>
                    <a:gd name="T1" fmla="*/ 0 h 188"/>
                    <a:gd name="T2" fmla="*/ 16 w 24"/>
                    <a:gd name="T3" fmla="*/ 0 h 188"/>
                    <a:gd name="T4" fmla="*/ 0 w 24"/>
                    <a:gd name="T5" fmla="*/ 188 h 188"/>
                    <a:gd name="T6" fmla="*/ 8 w 24"/>
                    <a:gd name="T7" fmla="*/ 188 h 188"/>
                    <a:gd name="T8" fmla="*/ 24 w 24"/>
                    <a:gd name="T9" fmla="*/ 0 h 188"/>
                  </a:gdLst>
                  <a:ahLst/>
                  <a:cxnLst>
                    <a:cxn ang="0">
                      <a:pos x="T0" y="T1"/>
                    </a:cxn>
                    <a:cxn ang="0">
                      <a:pos x="T2" y="T3"/>
                    </a:cxn>
                    <a:cxn ang="0">
                      <a:pos x="T4" y="T5"/>
                    </a:cxn>
                    <a:cxn ang="0">
                      <a:pos x="T6" y="T7"/>
                    </a:cxn>
                    <a:cxn ang="0">
                      <a:pos x="T8" y="T9"/>
                    </a:cxn>
                  </a:cxnLst>
                  <a:rect l="0" t="0" r="r" b="b"/>
                  <a:pathLst>
                    <a:path w="24" h="188">
                      <a:moveTo>
                        <a:pt x="24" y="0"/>
                      </a:moveTo>
                      <a:lnTo>
                        <a:pt x="16" y="0"/>
                      </a:lnTo>
                      <a:lnTo>
                        <a:pt x="0" y="188"/>
                      </a:lnTo>
                      <a:lnTo>
                        <a:pt x="8" y="188"/>
                      </a:lnTo>
                      <a:lnTo>
                        <a:pt x="24" y="0"/>
                      </a:lnTo>
                      <a:close/>
                    </a:path>
                  </a:pathLst>
                </a:custGeom>
                <a:solidFill>
                  <a:srgbClr val="0A4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3273" name="Freeform 217"/>
                <p:cNvSpPr>
                  <a:spLocks/>
                </p:cNvSpPr>
                <p:nvPr/>
              </p:nvSpPr>
              <p:spPr bwMode="auto">
                <a:xfrm>
                  <a:off x="1688" y="1860"/>
                  <a:ext cx="8" cy="8"/>
                </a:xfrm>
                <a:custGeom>
                  <a:avLst/>
                  <a:gdLst>
                    <a:gd name="T0" fmla="*/ 4 w 8"/>
                    <a:gd name="T1" fmla="*/ 0 h 8"/>
                    <a:gd name="T2" fmla="*/ 8 w 8"/>
                    <a:gd name="T3" fmla="*/ 0 h 8"/>
                    <a:gd name="T4" fmla="*/ 8 w 8"/>
                    <a:gd name="T5" fmla="*/ 4 h 8"/>
                    <a:gd name="T6" fmla="*/ 0 w 8"/>
                    <a:gd name="T7" fmla="*/ 4 h 8"/>
                    <a:gd name="T8" fmla="*/ 4 w 8"/>
                    <a:gd name="T9" fmla="*/ 8 h 8"/>
                    <a:gd name="T10" fmla="*/ 4 w 8"/>
                    <a:gd name="T11" fmla="*/ 0 h 8"/>
                  </a:gdLst>
                  <a:ahLst/>
                  <a:cxnLst>
                    <a:cxn ang="0">
                      <a:pos x="T0" y="T1"/>
                    </a:cxn>
                    <a:cxn ang="0">
                      <a:pos x="T2" y="T3"/>
                    </a:cxn>
                    <a:cxn ang="0">
                      <a:pos x="T4" y="T5"/>
                    </a:cxn>
                    <a:cxn ang="0">
                      <a:pos x="T6" y="T7"/>
                    </a:cxn>
                    <a:cxn ang="0">
                      <a:pos x="T8" y="T9"/>
                    </a:cxn>
                    <a:cxn ang="0">
                      <a:pos x="T10" y="T11"/>
                    </a:cxn>
                  </a:cxnLst>
                  <a:rect l="0" t="0" r="r" b="b"/>
                  <a:pathLst>
                    <a:path w="8" h="8">
                      <a:moveTo>
                        <a:pt x="4" y="0"/>
                      </a:moveTo>
                      <a:lnTo>
                        <a:pt x="8" y="0"/>
                      </a:lnTo>
                      <a:lnTo>
                        <a:pt x="8" y="4"/>
                      </a:lnTo>
                      <a:lnTo>
                        <a:pt x="0" y="4"/>
                      </a:lnTo>
                      <a:lnTo>
                        <a:pt x="4" y="8"/>
                      </a:lnTo>
                      <a:lnTo>
                        <a:pt x="4" y="0"/>
                      </a:lnTo>
                      <a:close/>
                    </a:path>
                  </a:pathLst>
                </a:custGeom>
                <a:solidFill>
                  <a:srgbClr val="0A4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3274" name="Freeform 218"/>
                <p:cNvSpPr>
                  <a:spLocks/>
                </p:cNvSpPr>
                <p:nvPr/>
              </p:nvSpPr>
              <p:spPr bwMode="auto">
                <a:xfrm>
                  <a:off x="1633" y="2052"/>
                  <a:ext cx="47" cy="87"/>
                </a:xfrm>
                <a:custGeom>
                  <a:avLst/>
                  <a:gdLst>
                    <a:gd name="T0" fmla="*/ 47 w 47"/>
                    <a:gd name="T1" fmla="*/ 1 h 87"/>
                    <a:gd name="T2" fmla="*/ 45 w 47"/>
                    <a:gd name="T3" fmla="*/ 14 h 87"/>
                    <a:gd name="T4" fmla="*/ 43 w 47"/>
                    <a:gd name="T5" fmla="*/ 26 h 87"/>
                    <a:gd name="T6" fmla="*/ 39 w 47"/>
                    <a:gd name="T7" fmla="*/ 37 h 87"/>
                    <a:gd name="T8" fmla="*/ 35 w 47"/>
                    <a:gd name="T9" fmla="*/ 48 h 87"/>
                    <a:gd name="T10" fmla="*/ 29 w 47"/>
                    <a:gd name="T11" fmla="*/ 58 h 87"/>
                    <a:gd name="T12" fmla="*/ 23 w 47"/>
                    <a:gd name="T13" fmla="*/ 68 h 87"/>
                    <a:gd name="T14" fmla="*/ 19 w 47"/>
                    <a:gd name="T15" fmla="*/ 72 h 87"/>
                    <a:gd name="T16" fmla="*/ 15 w 47"/>
                    <a:gd name="T17" fmla="*/ 77 h 87"/>
                    <a:gd name="T18" fmla="*/ 6 w 47"/>
                    <a:gd name="T19" fmla="*/ 87 h 87"/>
                    <a:gd name="T20" fmla="*/ 0 w 47"/>
                    <a:gd name="T21" fmla="*/ 81 h 87"/>
                    <a:gd name="T22" fmla="*/ 9 w 47"/>
                    <a:gd name="T23" fmla="*/ 72 h 87"/>
                    <a:gd name="T24" fmla="*/ 13 w 47"/>
                    <a:gd name="T25" fmla="*/ 67 h 87"/>
                    <a:gd name="T26" fmla="*/ 16 w 47"/>
                    <a:gd name="T27" fmla="*/ 63 h 87"/>
                    <a:gd name="T28" fmla="*/ 23 w 47"/>
                    <a:gd name="T29" fmla="*/ 54 h 87"/>
                    <a:gd name="T30" fmla="*/ 28 w 47"/>
                    <a:gd name="T31" fmla="*/ 45 h 87"/>
                    <a:gd name="T32" fmla="*/ 32 w 47"/>
                    <a:gd name="T33" fmla="*/ 35 h 87"/>
                    <a:gd name="T34" fmla="*/ 35 w 47"/>
                    <a:gd name="T35" fmla="*/ 24 h 87"/>
                    <a:gd name="T36" fmla="*/ 37 w 47"/>
                    <a:gd name="T37" fmla="*/ 13 h 87"/>
                    <a:gd name="T38" fmla="*/ 39 w 47"/>
                    <a:gd name="T39" fmla="*/ 0 h 87"/>
                    <a:gd name="T40" fmla="*/ 47 w 47"/>
                    <a:gd name="T4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 h="87">
                      <a:moveTo>
                        <a:pt x="47" y="1"/>
                      </a:moveTo>
                      <a:lnTo>
                        <a:pt x="45" y="14"/>
                      </a:lnTo>
                      <a:lnTo>
                        <a:pt x="43" y="26"/>
                      </a:lnTo>
                      <a:lnTo>
                        <a:pt x="39" y="37"/>
                      </a:lnTo>
                      <a:lnTo>
                        <a:pt x="35" y="48"/>
                      </a:lnTo>
                      <a:lnTo>
                        <a:pt x="29" y="58"/>
                      </a:lnTo>
                      <a:lnTo>
                        <a:pt x="23" y="68"/>
                      </a:lnTo>
                      <a:lnTo>
                        <a:pt x="19" y="72"/>
                      </a:lnTo>
                      <a:lnTo>
                        <a:pt x="15" y="77"/>
                      </a:lnTo>
                      <a:lnTo>
                        <a:pt x="6" y="87"/>
                      </a:lnTo>
                      <a:lnTo>
                        <a:pt x="0" y="81"/>
                      </a:lnTo>
                      <a:lnTo>
                        <a:pt x="9" y="72"/>
                      </a:lnTo>
                      <a:lnTo>
                        <a:pt x="13" y="67"/>
                      </a:lnTo>
                      <a:lnTo>
                        <a:pt x="16" y="63"/>
                      </a:lnTo>
                      <a:lnTo>
                        <a:pt x="23" y="54"/>
                      </a:lnTo>
                      <a:lnTo>
                        <a:pt x="28" y="45"/>
                      </a:lnTo>
                      <a:lnTo>
                        <a:pt x="32" y="35"/>
                      </a:lnTo>
                      <a:lnTo>
                        <a:pt x="35" y="24"/>
                      </a:lnTo>
                      <a:lnTo>
                        <a:pt x="37" y="13"/>
                      </a:lnTo>
                      <a:lnTo>
                        <a:pt x="39" y="0"/>
                      </a:lnTo>
                      <a:lnTo>
                        <a:pt x="47" y="1"/>
                      </a:lnTo>
                      <a:close/>
                    </a:path>
                  </a:pathLst>
                </a:custGeom>
                <a:solidFill>
                  <a:srgbClr val="0A4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3275" name="Freeform 219"/>
                <p:cNvSpPr>
                  <a:spLocks/>
                </p:cNvSpPr>
                <p:nvPr/>
              </p:nvSpPr>
              <p:spPr bwMode="auto">
                <a:xfrm>
                  <a:off x="1672" y="2052"/>
                  <a:ext cx="8" cy="1"/>
                </a:xfrm>
                <a:custGeom>
                  <a:avLst/>
                  <a:gdLst>
                    <a:gd name="T0" fmla="*/ 8 w 8"/>
                    <a:gd name="T1" fmla="*/ 0 h 1"/>
                    <a:gd name="T2" fmla="*/ 8 w 8"/>
                    <a:gd name="T3" fmla="*/ 1 h 1"/>
                    <a:gd name="T4" fmla="*/ 0 w 8"/>
                    <a:gd name="T5" fmla="*/ 0 h 1"/>
                    <a:gd name="T6" fmla="*/ 8 w 8"/>
                    <a:gd name="T7" fmla="*/ 0 h 1"/>
                  </a:gdLst>
                  <a:ahLst/>
                  <a:cxnLst>
                    <a:cxn ang="0">
                      <a:pos x="T0" y="T1"/>
                    </a:cxn>
                    <a:cxn ang="0">
                      <a:pos x="T2" y="T3"/>
                    </a:cxn>
                    <a:cxn ang="0">
                      <a:pos x="T4" y="T5"/>
                    </a:cxn>
                    <a:cxn ang="0">
                      <a:pos x="T6" y="T7"/>
                    </a:cxn>
                  </a:cxnLst>
                  <a:rect l="0" t="0" r="r" b="b"/>
                  <a:pathLst>
                    <a:path w="8" h="1">
                      <a:moveTo>
                        <a:pt x="8" y="0"/>
                      </a:moveTo>
                      <a:lnTo>
                        <a:pt x="8" y="1"/>
                      </a:lnTo>
                      <a:lnTo>
                        <a:pt x="0" y="0"/>
                      </a:lnTo>
                      <a:lnTo>
                        <a:pt x="8" y="0"/>
                      </a:lnTo>
                      <a:close/>
                    </a:path>
                  </a:pathLst>
                </a:custGeom>
                <a:solidFill>
                  <a:srgbClr val="0A4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3276" name="Freeform 220"/>
                <p:cNvSpPr>
                  <a:spLocks/>
                </p:cNvSpPr>
                <p:nvPr/>
              </p:nvSpPr>
              <p:spPr bwMode="auto">
                <a:xfrm>
                  <a:off x="1548" y="2133"/>
                  <a:ext cx="91" cy="48"/>
                </a:xfrm>
                <a:custGeom>
                  <a:avLst/>
                  <a:gdLst>
                    <a:gd name="T0" fmla="*/ 91 w 91"/>
                    <a:gd name="T1" fmla="*/ 6 h 48"/>
                    <a:gd name="T2" fmla="*/ 81 w 91"/>
                    <a:gd name="T3" fmla="*/ 15 h 48"/>
                    <a:gd name="T4" fmla="*/ 71 w 91"/>
                    <a:gd name="T5" fmla="*/ 23 h 48"/>
                    <a:gd name="T6" fmla="*/ 66 w 91"/>
                    <a:gd name="T7" fmla="*/ 28 h 48"/>
                    <a:gd name="T8" fmla="*/ 60 w 91"/>
                    <a:gd name="T9" fmla="*/ 31 h 48"/>
                    <a:gd name="T10" fmla="*/ 55 w 91"/>
                    <a:gd name="T11" fmla="*/ 34 h 48"/>
                    <a:gd name="T12" fmla="*/ 50 w 91"/>
                    <a:gd name="T13" fmla="*/ 37 h 48"/>
                    <a:gd name="T14" fmla="*/ 39 w 91"/>
                    <a:gd name="T15" fmla="*/ 41 h 48"/>
                    <a:gd name="T16" fmla="*/ 27 w 91"/>
                    <a:gd name="T17" fmla="*/ 44 h 48"/>
                    <a:gd name="T18" fmla="*/ 21 w 91"/>
                    <a:gd name="T19" fmla="*/ 46 h 48"/>
                    <a:gd name="T20" fmla="*/ 14 w 91"/>
                    <a:gd name="T21" fmla="*/ 47 h 48"/>
                    <a:gd name="T22" fmla="*/ 1 w 91"/>
                    <a:gd name="T23" fmla="*/ 48 h 48"/>
                    <a:gd name="T24" fmla="*/ 0 w 91"/>
                    <a:gd name="T25" fmla="*/ 40 h 48"/>
                    <a:gd name="T26" fmla="*/ 13 w 91"/>
                    <a:gd name="T27" fmla="*/ 39 h 48"/>
                    <a:gd name="T28" fmla="*/ 19 w 91"/>
                    <a:gd name="T29" fmla="*/ 38 h 48"/>
                    <a:gd name="T30" fmla="*/ 25 w 91"/>
                    <a:gd name="T31" fmla="*/ 37 h 48"/>
                    <a:gd name="T32" fmla="*/ 36 w 91"/>
                    <a:gd name="T33" fmla="*/ 34 h 48"/>
                    <a:gd name="T34" fmla="*/ 46 w 91"/>
                    <a:gd name="T35" fmla="*/ 30 h 48"/>
                    <a:gd name="T36" fmla="*/ 51 w 91"/>
                    <a:gd name="T37" fmla="*/ 27 h 48"/>
                    <a:gd name="T38" fmla="*/ 56 w 91"/>
                    <a:gd name="T39" fmla="*/ 23 h 48"/>
                    <a:gd name="T40" fmla="*/ 61 w 91"/>
                    <a:gd name="T41" fmla="*/ 20 h 48"/>
                    <a:gd name="T42" fmla="*/ 66 w 91"/>
                    <a:gd name="T43" fmla="*/ 17 h 48"/>
                    <a:gd name="T44" fmla="*/ 75 w 91"/>
                    <a:gd name="T45" fmla="*/ 9 h 48"/>
                    <a:gd name="T46" fmla="*/ 85 w 91"/>
                    <a:gd name="T47" fmla="*/ 0 h 48"/>
                    <a:gd name="T48" fmla="*/ 91 w 91"/>
                    <a:gd name="T49" fmla="*/ 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1" h="48">
                      <a:moveTo>
                        <a:pt x="91" y="6"/>
                      </a:moveTo>
                      <a:lnTo>
                        <a:pt x="81" y="15"/>
                      </a:lnTo>
                      <a:lnTo>
                        <a:pt x="71" y="23"/>
                      </a:lnTo>
                      <a:lnTo>
                        <a:pt x="66" y="28"/>
                      </a:lnTo>
                      <a:lnTo>
                        <a:pt x="60" y="31"/>
                      </a:lnTo>
                      <a:lnTo>
                        <a:pt x="55" y="34"/>
                      </a:lnTo>
                      <a:lnTo>
                        <a:pt x="50" y="37"/>
                      </a:lnTo>
                      <a:lnTo>
                        <a:pt x="39" y="41"/>
                      </a:lnTo>
                      <a:lnTo>
                        <a:pt x="27" y="44"/>
                      </a:lnTo>
                      <a:lnTo>
                        <a:pt x="21" y="46"/>
                      </a:lnTo>
                      <a:lnTo>
                        <a:pt x="14" y="47"/>
                      </a:lnTo>
                      <a:lnTo>
                        <a:pt x="1" y="48"/>
                      </a:lnTo>
                      <a:lnTo>
                        <a:pt x="0" y="40"/>
                      </a:lnTo>
                      <a:lnTo>
                        <a:pt x="13" y="39"/>
                      </a:lnTo>
                      <a:lnTo>
                        <a:pt x="19" y="38"/>
                      </a:lnTo>
                      <a:lnTo>
                        <a:pt x="25" y="37"/>
                      </a:lnTo>
                      <a:lnTo>
                        <a:pt x="36" y="34"/>
                      </a:lnTo>
                      <a:lnTo>
                        <a:pt x="46" y="30"/>
                      </a:lnTo>
                      <a:lnTo>
                        <a:pt x="51" y="27"/>
                      </a:lnTo>
                      <a:lnTo>
                        <a:pt x="56" y="23"/>
                      </a:lnTo>
                      <a:lnTo>
                        <a:pt x="61" y="20"/>
                      </a:lnTo>
                      <a:lnTo>
                        <a:pt x="66" y="17"/>
                      </a:lnTo>
                      <a:lnTo>
                        <a:pt x="75" y="9"/>
                      </a:lnTo>
                      <a:lnTo>
                        <a:pt x="85" y="0"/>
                      </a:lnTo>
                      <a:lnTo>
                        <a:pt x="91" y="6"/>
                      </a:lnTo>
                      <a:close/>
                    </a:path>
                  </a:pathLst>
                </a:custGeom>
                <a:solidFill>
                  <a:srgbClr val="0A4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3277" name="Freeform 221"/>
                <p:cNvSpPr>
                  <a:spLocks/>
                </p:cNvSpPr>
                <p:nvPr/>
              </p:nvSpPr>
              <p:spPr bwMode="auto">
                <a:xfrm>
                  <a:off x="1633" y="2133"/>
                  <a:ext cx="6" cy="6"/>
                </a:xfrm>
                <a:custGeom>
                  <a:avLst/>
                  <a:gdLst>
                    <a:gd name="T0" fmla="*/ 6 w 6"/>
                    <a:gd name="T1" fmla="*/ 6 h 6"/>
                    <a:gd name="T2" fmla="*/ 0 w 6"/>
                    <a:gd name="T3" fmla="*/ 0 h 6"/>
                    <a:gd name="T4" fmla="*/ 6 w 6"/>
                    <a:gd name="T5" fmla="*/ 6 h 6"/>
                  </a:gdLst>
                  <a:ahLst/>
                  <a:cxnLst>
                    <a:cxn ang="0">
                      <a:pos x="T0" y="T1"/>
                    </a:cxn>
                    <a:cxn ang="0">
                      <a:pos x="T2" y="T3"/>
                    </a:cxn>
                    <a:cxn ang="0">
                      <a:pos x="T4" y="T5"/>
                    </a:cxn>
                  </a:cxnLst>
                  <a:rect l="0" t="0" r="r" b="b"/>
                  <a:pathLst>
                    <a:path w="6" h="6">
                      <a:moveTo>
                        <a:pt x="6" y="6"/>
                      </a:moveTo>
                      <a:lnTo>
                        <a:pt x="0" y="0"/>
                      </a:lnTo>
                      <a:lnTo>
                        <a:pt x="6" y="6"/>
                      </a:lnTo>
                      <a:close/>
                    </a:path>
                  </a:pathLst>
                </a:custGeom>
                <a:solidFill>
                  <a:srgbClr val="0A4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3278" name="Freeform 222"/>
                <p:cNvSpPr>
                  <a:spLocks/>
                </p:cNvSpPr>
                <p:nvPr/>
              </p:nvSpPr>
              <p:spPr bwMode="auto">
                <a:xfrm>
                  <a:off x="1548" y="2173"/>
                  <a:ext cx="74" cy="31"/>
                </a:xfrm>
                <a:custGeom>
                  <a:avLst/>
                  <a:gdLst>
                    <a:gd name="T0" fmla="*/ 0 w 74"/>
                    <a:gd name="T1" fmla="*/ 0 h 31"/>
                    <a:gd name="T2" fmla="*/ 11 w 74"/>
                    <a:gd name="T3" fmla="*/ 0 h 31"/>
                    <a:gd name="T4" fmla="*/ 16 w 74"/>
                    <a:gd name="T5" fmla="*/ 0 h 31"/>
                    <a:gd name="T6" fmla="*/ 21 w 74"/>
                    <a:gd name="T7" fmla="*/ 1 h 31"/>
                    <a:gd name="T8" fmla="*/ 26 w 74"/>
                    <a:gd name="T9" fmla="*/ 1 h 31"/>
                    <a:gd name="T10" fmla="*/ 31 w 74"/>
                    <a:gd name="T11" fmla="*/ 3 h 31"/>
                    <a:gd name="T12" fmla="*/ 40 w 74"/>
                    <a:gd name="T13" fmla="*/ 5 h 31"/>
                    <a:gd name="T14" fmla="*/ 49 w 74"/>
                    <a:gd name="T15" fmla="*/ 9 h 31"/>
                    <a:gd name="T16" fmla="*/ 57 w 74"/>
                    <a:gd name="T17" fmla="*/ 13 h 31"/>
                    <a:gd name="T18" fmla="*/ 66 w 74"/>
                    <a:gd name="T19" fmla="*/ 18 h 31"/>
                    <a:gd name="T20" fmla="*/ 74 w 74"/>
                    <a:gd name="T21" fmla="*/ 25 h 31"/>
                    <a:gd name="T22" fmla="*/ 70 w 74"/>
                    <a:gd name="T23" fmla="*/ 31 h 31"/>
                    <a:gd name="T24" fmla="*/ 61 w 74"/>
                    <a:gd name="T25" fmla="*/ 25 h 31"/>
                    <a:gd name="T26" fmla="*/ 53 w 74"/>
                    <a:gd name="T27" fmla="*/ 20 h 31"/>
                    <a:gd name="T28" fmla="*/ 45 w 74"/>
                    <a:gd name="T29" fmla="*/ 16 h 31"/>
                    <a:gd name="T30" fmla="*/ 37 w 74"/>
                    <a:gd name="T31" fmla="*/ 12 h 31"/>
                    <a:gd name="T32" fmla="*/ 29 w 74"/>
                    <a:gd name="T33" fmla="*/ 10 h 31"/>
                    <a:gd name="T34" fmla="*/ 25 w 74"/>
                    <a:gd name="T35" fmla="*/ 9 h 31"/>
                    <a:gd name="T36" fmla="*/ 20 w 74"/>
                    <a:gd name="T37" fmla="*/ 9 h 31"/>
                    <a:gd name="T38" fmla="*/ 15 w 74"/>
                    <a:gd name="T39" fmla="*/ 8 h 31"/>
                    <a:gd name="T40" fmla="*/ 11 w 74"/>
                    <a:gd name="T41" fmla="*/ 8 h 31"/>
                    <a:gd name="T42" fmla="*/ 0 w 74"/>
                    <a:gd name="T43" fmla="*/ 8 h 31"/>
                    <a:gd name="T44" fmla="*/ 0 w 74"/>
                    <a:gd name="T4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4" h="31">
                      <a:moveTo>
                        <a:pt x="0" y="0"/>
                      </a:moveTo>
                      <a:lnTo>
                        <a:pt x="11" y="0"/>
                      </a:lnTo>
                      <a:lnTo>
                        <a:pt x="16" y="0"/>
                      </a:lnTo>
                      <a:lnTo>
                        <a:pt x="21" y="1"/>
                      </a:lnTo>
                      <a:lnTo>
                        <a:pt x="26" y="1"/>
                      </a:lnTo>
                      <a:lnTo>
                        <a:pt x="31" y="3"/>
                      </a:lnTo>
                      <a:lnTo>
                        <a:pt x="40" y="5"/>
                      </a:lnTo>
                      <a:lnTo>
                        <a:pt x="49" y="9"/>
                      </a:lnTo>
                      <a:lnTo>
                        <a:pt x="57" y="13"/>
                      </a:lnTo>
                      <a:lnTo>
                        <a:pt x="66" y="18"/>
                      </a:lnTo>
                      <a:lnTo>
                        <a:pt x="74" y="25"/>
                      </a:lnTo>
                      <a:lnTo>
                        <a:pt x="70" y="31"/>
                      </a:lnTo>
                      <a:lnTo>
                        <a:pt x="61" y="25"/>
                      </a:lnTo>
                      <a:lnTo>
                        <a:pt x="53" y="20"/>
                      </a:lnTo>
                      <a:lnTo>
                        <a:pt x="45" y="16"/>
                      </a:lnTo>
                      <a:lnTo>
                        <a:pt x="37" y="12"/>
                      </a:lnTo>
                      <a:lnTo>
                        <a:pt x="29" y="10"/>
                      </a:lnTo>
                      <a:lnTo>
                        <a:pt x="25" y="9"/>
                      </a:lnTo>
                      <a:lnTo>
                        <a:pt x="20" y="9"/>
                      </a:lnTo>
                      <a:lnTo>
                        <a:pt x="15" y="8"/>
                      </a:lnTo>
                      <a:lnTo>
                        <a:pt x="11" y="8"/>
                      </a:lnTo>
                      <a:lnTo>
                        <a:pt x="0" y="8"/>
                      </a:lnTo>
                      <a:lnTo>
                        <a:pt x="0" y="0"/>
                      </a:lnTo>
                      <a:close/>
                    </a:path>
                  </a:pathLst>
                </a:custGeom>
                <a:solidFill>
                  <a:srgbClr val="0A4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3279" name="Freeform 223"/>
                <p:cNvSpPr>
                  <a:spLocks/>
                </p:cNvSpPr>
                <p:nvPr/>
              </p:nvSpPr>
              <p:spPr bwMode="auto">
                <a:xfrm>
                  <a:off x="1548" y="2173"/>
                  <a:ext cx="1" cy="8"/>
                </a:xfrm>
                <a:custGeom>
                  <a:avLst/>
                  <a:gdLst>
                    <a:gd name="T0" fmla="*/ 0 w 1"/>
                    <a:gd name="T1" fmla="*/ 0 h 8"/>
                    <a:gd name="T2" fmla="*/ 0 w 1"/>
                    <a:gd name="T3" fmla="*/ 8 h 8"/>
                    <a:gd name="T4" fmla="*/ 0 w 1"/>
                    <a:gd name="T5" fmla="*/ 0 h 8"/>
                    <a:gd name="T6" fmla="*/ 1 w 1"/>
                    <a:gd name="T7" fmla="*/ 8 h 8"/>
                    <a:gd name="T8" fmla="*/ 0 w 1"/>
                    <a:gd name="T9" fmla="*/ 0 h 8"/>
                  </a:gdLst>
                  <a:ahLst/>
                  <a:cxnLst>
                    <a:cxn ang="0">
                      <a:pos x="T0" y="T1"/>
                    </a:cxn>
                    <a:cxn ang="0">
                      <a:pos x="T2" y="T3"/>
                    </a:cxn>
                    <a:cxn ang="0">
                      <a:pos x="T4" y="T5"/>
                    </a:cxn>
                    <a:cxn ang="0">
                      <a:pos x="T6" y="T7"/>
                    </a:cxn>
                    <a:cxn ang="0">
                      <a:pos x="T8" y="T9"/>
                    </a:cxn>
                  </a:cxnLst>
                  <a:rect l="0" t="0" r="r" b="b"/>
                  <a:pathLst>
                    <a:path w="1" h="8">
                      <a:moveTo>
                        <a:pt x="0" y="0"/>
                      </a:moveTo>
                      <a:lnTo>
                        <a:pt x="0" y="8"/>
                      </a:lnTo>
                      <a:lnTo>
                        <a:pt x="0" y="0"/>
                      </a:lnTo>
                      <a:lnTo>
                        <a:pt x="1" y="8"/>
                      </a:lnTo>
                      <a:lnTo>
                        <a:pt x="0" y="0"/>
                      </a:lnTo>
                      <a:close/>
                    </a:path>
                  </a:pathLst>
                </a:custGeom>
                <a:solidFill>
                  <a:srgbClr val="0A4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3280" name="Freeform 224"/>
                <p:cNvSpPr>
                  <a:spLocks/>
                </p:cNvSpPr>
                <p:nvPr/>
              </p:nvSpPr>
              <p:spPr bwMode="auto">
                <a:xfrm>
                  <a:off x="1617" y="2198"/>
                  <a:ext cx="47" cy="80"/>
                </a:xfrm>
                <a:custGeom>
                  <a:avLst/>
                  <a:gdLst>
                    <a:gd name="T0" fmla="*/ 6 w 47"/>
                    <a:gd name="T1" fmla="*/ 0 h 80"/>
                    <a:gd name="T2" fmla="*/ 15 w 47"/>
                    <a:gd name="T3" fmla="*/ 8 h 80"/>
                    <a:gd name="T4" fmla="*/ 19 w 47"/>
                    <a:gd name="T5" fmla="*/ 12 h 80"/>
                    <a:gd name="T6" fmla="*/ 23 w 47"/>
                    <a:gd name="T7" fmla="*/ 17 h 80"/>
                    <a:gd name="T8" fmla="*/ 26 w 47"/>
                    <a:gd name="T9" fmla="*/ 21 h 80"/>
                    <a:gd name="T10" fmla="*/ 30 w 47"/>
                    <a:gd name="T11" fmla="*/ 26 h 80"/>
                    <a:gd name="T12" fmla="*/ 35 w 47"/>
                    <a:gd name="T13" fmla="*/ 35 h 80"/>
                    <a:gd name="T14" fmla="*/ 40 w 47"/>
                    <a:gd name="T15" fmla="*/ 45 h 80"/>
                    <a:gd name="T16" fmla="*/ 43 w 47"/>
                    <a:gd name="T17" fmla="*/ 55 h 80"/>
                    <a:gd name="T18" fmla="*/ 44 w 47"/>
                    <a:gd name="T19" fmla="*/ 61 h 80"/>
                    <a:gd name="T20" fmla="*/ 46 w 47"/>
                    <a:gd name="T21" fmla="*/ 67 h 80"/>
                    <a:gd name="T22" fmla="*/ 47 w 47"/>
                    <a:gd name="T23" fmla="*/ 79 h 80"/>
                    <a:gd name="T24" fmla="*/ 39 w 47"/>
                    <a:gd name="T25" fmla="*/ 80 h 80"/>
                    <a:gd name="T26" fmla="*/ 38 w 47"/>
                    <a:gd name="T27" fmla="*/ 68 h 80"/>
                    <a:gd name="T28" fmla="*/ 37 w 47"/>
                    <a:gd name="T29" fmla="*/ 62 h 80"/>
                    <a:gd name="T30" fmla="*/ 35 w 47"/>
                    <a:gd name="T31" fmla="*/ 57 h 80"/>
                    <a:gd name="T32" fmla="*/ 32 w 47"/>
                    <a:gd name="T33" fmla="*/ 47 h 80"/>
                    <a:gd name="T34" fmla="*/ 28 w 47"/>
                    <a:gd name="T35" fmla="*/ 38 h 80"/>
                    <a:gd name="T36" fmla="*/ 23 w 47"/>
                    <a:gd name="T37" fmla="*/ 30 h 80"/>
                    <a:gd name="T38" fmla="*/ 20 w 47"/>
                    <a:gd name="T39" fmla="*/ 26 h 80"/>
                    <a:gd name="T40" fmla="*/ 17 w 47"/>
                    <a:gd name="T41" fmla="*/ 22 h 80"/>
                    <a:gd name="T42" fmla="*/ 13 w 47"/>
                    <a:gd name="T43" fmla="*/ 18 h 80"/>
                    <a:gd name="T44" fmla="*/ 9 w 47"/>
                    <a:gd name="T45" fmla="*/ 14 h 80"/>
                    <a:gd name="T46" fmla="*/ 0 w 47"/>
                    <a:gd name="T47" fmla="*/ 6 h 80"/>
                    <a:gd name="T48" fmla="*/ 6 w 47"/>
                    <a:gd name="T4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80">
                      <a:moveTo>
                        <a:pt x="6" y="0"/>
                      </a:moveTo>
                      <a:lnTo>
                        <a:pt x="15" y="8"/>
                      </a:lnTo>
                      <a:lnTo>
                        <a:pt x="19" y="12"/>
                      </a:lnTo>
                      <a:lnTo>
                        <a:pt x="23" y="17"/>
                      </a:lnTo>
                      <a:lnTo>
                        <a:pt x="26" y="21"/>
                      </a:lnTo>
                      <a:lnTo>
                        <a:pt x="30" y="26"/>
                      </a:lnTo>
                      <a:lnTo>
                        <a:pt x="35" y="35"/>
                      </a:lnTo>
                      <a:lnTo>
                        <a:pt x="40" y="45"/>
                      </a:lnTo>
                      <a:lnTo>
                        <a:pt x="43" y="55"/>
                      </a:lnTo>
                      <a:lnTo>
                        <a:pt x="44" y="61"/>
                      </a:lnTo>
                      <a:lnTo>
                        <a:pt x="46" y="67"/>
                      </a:lnTo>
                      <a:lnTo>
                        <a:pt x="47" y="79"/>
                      </a:lnTo>
                      <a:lnTo>
                        <a:pt x="39" y="80"/>
                      </a:lnTo>
                      <a:lnTo>
                        <a:pt x="38" y="68"/>
                      </a:lnTo>
                      <a:lnTo>
                        <a:pt x="37" y="62"/>
                      </a:lnTo>
                      <a:lnTo>
                        <a:pt x="35" y="57"/>
                      </a:lnTo>
                      <a:lnTo>
                        <a:pt x="32" y="47"/>
                      </a:lnTo>
                      <a:lnTo>
                        <a:pt x="28" y="38"/>
                      </a:lnTo>
                      <a:lnTo>
                        <a:pt x="23" y="30"/>
                      </a:lnTo>
                      <a:lnTo>
                        <a:pt x="20" y="26"/>
                      </a:lnTo>
                      <a:lnTo>
                        <a:pt x="17" y="22"/>
                      </a:lnTo>
                      <a:lnTo>
                        <a:pt x="13" y="18"/>
                      </a:lnTo>
                      <a:lnTo>
                        <a:pt x="9" y="14"/>
                      </a:lnTo>
                      <a:lnTo>
                        <a:pt x="0" y="6"/>
                      </a:lnTo>
                      <a:lnTo>
                        <a:pt x="6" y="0"/>
                      </a:lnTo>
                      <a:close/>
                    </a:path>
                  </a:pathLst>
                </a:custGeom>
                <a:solidFill>
                  <a:srgbClr val="0A4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3281" name="Freeform 225"/>
                <p:cNvSpPr>
                  <a:spLocks/>
                </p:cNvSpPr>
                <p:nvPr/>
              </p:nvSpPr>
              <p:spPr bwMode="auto">
                <a:xfrm>
                  <a:off x="1617" y="2198"/>
                  <a:ext cx="6" cy="6"/>
                </a:xfrm>
                <a:custGeom>
                  <a:avLst/>
                  <a:gdLst>
                    <a:gd name="T0" fmla="*/ 5 w 6"/>
                    <a:gd name="T1" fmla="*/ 0 h 6"/>
                    <a:gd name="T2" fmla="*/ 6 w 6"/>
                    <a:gd name="T3" fmla="*/ 0 h 6"/>
                    <a:gd name="T4" fmla="*/ 0 w 6"/>
                    <a:gd name="T5" fmla="*/ 6 h 6"/>
                    <a:gd name="T6" fmla="*/ 1 w 6"/>
                    <a:gd name="T7" fmla="*/ 6 h 6"/>
                    <a:gd name="T8" fmla="*/ 5 w 6"/>
                    <a:gd name="T9" fmla="*/ 0 h 6"/>
                  </a:gdLst>
                  <a:ahLst/>
                  <a:cxnLst>
                    <a:cxn ang="0">
                      <a:pos x="T0" y="T1"/>
                    </a:cxn>
                    <a:cxn ang="0">
                      <a:pos x="T2" y="T3"/>
                    </a:cxn>
                    <a:cxn ang="0">
                      <a:pos x="T4" y="T5"/>
                    </a:cxn>
                    <a:cxn ang="0">
                      <a:pos x="T6" y="T7"/>
                    </a:cxn>
                    <a:cxn ang="0">
                      <a:pos x="T8" y="T9"/>
                    </a:cxn>
                  </a:cxnLst>
                  <a:rect l="0" t="0" r="r" b="b"/>
                  <a:pathLst>
                    <a:path w="6" h="6">
                      <a:moveTo>
                        <a:pt x="5" y="0"/>
                      </a:moveTo>
                      <a:lnTo>
                        <a:pt x="6" y="0"/>
                      </a:lnTo>
                      <a:lnTo>
                        <a:pt x="0" y="6"/>
                      </a:lnTo>
                      <a:lnTo>
                        <a:pt x="1" y="6"/>
                      </a:lnTo>
                      <a:lnTo>
                        <a:pt x="5" y="0"/>
                      </a:lnTo>
                      <a:close/>
                    </a:path>
                  </a:pathLst>
                </a:custGeom>
                <a:solidFill>
                  <a:srgbClr val="0A4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sp>
            <p:nvSpPr>
              <p:cNvPr id="173282" name="Freeform 226"/>
              <p:cNvSpPr>
                <a:spLocks/>
              </p:cNvSpPr>
              <p:nvPr/>
            </p:nvSpPr>
            <p:spPr bwMode="auto">
              <a:xfrm>
                <a:off x="1656" y="2277"/>
                <a:ext cx="52" cy="249"/>
              </a:xfrm>
              <a:custGeom>
                <a:avLst/>
                <a:gdLst>
                  <a:gd name="T0" fmla="*/ 8 w 52"/>
                  <a:gd name="T1" fmla="*/ 0 h 249"/>
                  <a:gd name="T2" fmla="*/ 0 w 52"/>
                  <a:gd name="T3" fmla="*/ 1 h 249"/>
                  <a:gd name="T4" fmla="*/ 44 w 52"/>
                  <a:gd name="T5" fmla="*/ 249 h 249"/>
                  <a:gd name="T6" fmla="*/ 52 w 52"/>
                  <a:gd name="T7" fmla="*/ 248 h 249"/>
                  <a:gd name="T8" fmla="*/ 8 w 52"/>
                  <a:gd name="T9" fmla="*/ 0 h 249"/>
                </a:gdLst>
                <a:ahLst/>
                <a:cxnLst>
                  <a:cxn ang="0">
                    <a:pos x="T0" y="T1"/>
                  </a:cxn>
                  <a:cxn ang="0">
                    <a:pos x="T2" y="T3"/>
                  </a:cxn>
                  <a:cxn ang="0">
                    <a:pos x="T4" y="T5"/>
                  </a:cxn>
                  <a:cxn ang="0">
                    <a:pos x="T6" y="T7"/>
                  </a:cxn>
                  <a:cxn ang="0">
                    <a:pos x="T8" y="T9"/>
                  </a:cxn>
                </a:cxnLst>
                <a:rect l="0" t="0" r="r" b="b"/>
                <a:pathLst>
                  <a:path w="52" h="249">
                    <a:moveTo>
                      <a:pt x="8" y="0"/>
                    </a:moveTo>
                    <a:lnTo>
                      <a:pt x="0" y="1"/>
                    </a:lnTo>
                    <a:lnTo>
                      <a:pt x="44" y="249"/>
                    </a:lnTo>
                    <a:lnTo>
                      <a:pt x="52" y="248"/>
                    </a:lnTo>
                    <a:lnTo>
                      <a:pt x="8" y="0"/>
                    </a:lnTo>
                    <a:close/>
                  </a:path>
                </a:pathLst>
              </a:custGeom>
              <a:solidFill>
                <a:srgbClr val="0A4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3283" name="Freeform 227"/>
              <p:cNvSpPr>
                <a:spLocks/>
              </p:cNvSpPr>
              <p:nvPr/>
            </p:nvSpPr>
            <p:spPr bwMode="auto">
              <a:xfrm>
                <a:off x="1656" y="2277"/>
                <a:ext cx="8" cy="1"/>
              </a:xfrm>
              <a:custGeom>
                <a:avLst/>
                <a:gdLst>
                  <a:gd name="T0" fmla="*/ 0 w 8"/>
                  <a:gd name="T1" fmla="*/ 1 h 1"/>
                  <a:gd name="T2" fmla="*/ 8 w 8"/>
                  <a:gd name="T3" fmla="*/ 0 h 1"/>
                  <a:gd name="T4" fmla="*/ 0 w 8"/>
                  <a:gd name="T5" fmla="*/ 1 h 1"/>
                </a:gdLst>
                <a:ahLst/>
                <a:cxnLst>
                  <a:cxn ang="0">
                    <a:pos x="T0" y="T1"/>
                  </a:cxn>
                  <a:cxn ang="0">
                    <a:pos x="T2" y="T3"/>
                  </a:cxn>
                  <a:cxn ang="0">
                    <a:pos x="T4" y="T5"/>
                  </a:cxn>
                </a:cxnLst>
                <a:rect l="0" t="0" r="r" b="b"/>
                <a:pathLst>
                  <a:path w="8" h="1">
                    <a:moveTo>
                      <a:pt x="0" y="1"/>
                    </a:moveTo>
                    <a:lnTo>
                      <a:pt x="8" y="0"/>
                    </a:lnTo>
                    <a:lnTo>
                      <a:pt x="0" y="1"/>
                    </a:lnTo>
                    <a:close/>
                  </a:path>
                </a:pathLst>
              </a:custGeom>
              <a:solidFill>
                <a:srgbClr val="0A4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3284" name="Rectangle 228"/>
              <p:cNvSpPr>
                <a:spLocks noChangeArrowheads="1"/>
              </p:cNvSpPr>
              <p:nvPr/>
            </p:nvSpPr>
            <p:spPr bwMode="auto">
              <a:xfrm>
                <a:off x="1576" y="2521"/>
                <a:ext cx="128" cy="8"/>
              </a:xfrm>
              <a:prstGeom prst="rect">
                <a:avLst/>
              </a:prstGeom>
              <a:solidFill>
                <a:srgbClr val="0A449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73285" name="Freeform 229"/>
              <p:cNvSpPr>
                <a:spLocks/>
              </p:cNvSpPr>
              <p:nvPr/>
            </p:nvSpPr>
            <p:spPr bwMode="auto">
              <a:xfrm>
                <a:off x="1700" y="2521"/>
                <a:ext cx="9" cy="8"/>
              </a:xfrm>
              <a:custGeom>
                <a:avLst/>
                <a:gdLst>
                  <a:gd name="T0" fmla="*/ 8 w 9"/>
                  <a:gd name="T1" fmla="*/ 4 h 8"/>
                  <a:gd name="T2" fmla="*/ 9 w 9"/>
                  <a:gd name="T3" fmla="*/ 8 h 8"/>
                  <a:gd name="T4" fmla="*/ 4 w 9"/>
                  <a:gd name="T5" fmla="*/ 8 h 8"/>
                  <a:gd name="T6" fmla="*/ 4 w 9"/>
                  <a:gd name="T7" fmla="*/ 0 h 8"/>
                  <a:gd name="T8" fmla="*/ 0 w 9"/>
                  <a:gd name="T9" fmla="*/ 5 h 8"/>
                  <a:gd name="T10" fmla="*/ 8 w 9"/>
                  <a:gd name="T11" fmla="*/ 4 h 8"/>
                </a:gdLst>
                <a:ahLst/>
                <a:cxnLst>
                  <a:cxn ang="0">
                    <a:pos x="T0" y="T1"/>
                  </a:cxn>
                  <a:cxn ang="0">
                    <a:pos x="T2" y="T3"/>
                  </a:cxn>
                  <a:cxn ang="0">
                    <a:pos x="T4" y="T5"/>
                  </a:cxn>
                  <a:cxn ang="0">
                    <a:pos x="T6" y="T7"/>
                  </a:cxn>
                  <a:cxn ang="0">
                    <a:pos x="T8" y="T9"/>
                  </a:cxn>
                  <a:cxn ang="0">
                    <a:pos x="T10" y="T11"/>
                  </a:cxn>
                </a:cxnLst>
                <a:rect l="0" t="0" r="r" b="b"/>
                <a:pathLst>
                  <a:path w="9" h="8">
                    <a:moveTo>
                      <a:pt x="8" y="4"/>
                    </a:moveTo>
                    <a:lnTo>
                      <a:pt x="9" y="8"/>
                    </a:lnTo>
                    <a:lnTo>
                      <a:pt x="4" y="8"/>
                    </a:lnTo>
                    <a:lnTo>
                      <a:pt x="4" y="0"/>
                    </a:lnTo>
                    <a:lnTo>
                      <a:pt x="0" y="5"/>
                    </a:lnTo>
                    <a:lnTo>
                      <a:pt x="8" y="4"/>
                    </a:lnTo>
                    <a:close/>
                  </a:path>
                </a:pathLst>
              </a:custGeom>
              <a:solidFill>
                <a:srgbClr val="0A4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3286" name="Freeform 230"/>
              <p:cNvSpPr>
                <a:spLocks/>
              </p:cNvSpPr>
              <p:nvPr/>
            </p:nvSpPr>
            <p:spPr bwMode="auto">
              <a:xfrm>
                <a:off x="1536" y="2328"/>
                <a:ext cx="44" cy="198"/>
              </a:xfrm>
              <a:custGeom>
                <a:avLst/>
                <a:gdLst>
                  <a:gd name="T0" fmla="*/ 36 w 44"/>
                  <a:gd name="T1" fmla="*/ 198 h 198"/>
                  <a:gd name="T2" fmla="*/ 44 w 44"/>
                  <a:gd name="T3" fmla="*/ 196 h 198"/>
                  <a:gd name="T4" fmla="*/ 8 w 44"/>
                  <a:gd name="T5" fmla="*/ 0 h 198"/>
                  <a:gd name="T6" fmla="*/ 0 w 44"/>
                  <a:gd name="T7" fmla="*/ 2 h 198"/>
                  <a:gd name="T8" fmla="*/ 36 w 44"/>
                  <a:gd name="T9" fmla="*/ 198 h 198"/>
                </a:gdLst>
                <a:ahLst/>
                <a:cxnLst>
                  <a:cxn ang="0">
                    <a:pos x="T0" y="T1"/>
                  </a:cxn>
                  <a:cxn ang="0">
                    <a:pos x="T2" y="T3"/>
                  </a:cxn>
                  <a:cxn ang="0">
                    <a:pos x="T4" y="T5"/>
                  </a:cxn>
                  <a:cxn ang="0">
                    <a:pos x="T6" y="T7"/>
                  </a:cxn>
                  <a:cxn ang="0">
                    <a:pos x="T8" y="T9"/>
                  </a:cxn>
                </a:cxnLst>
                <a:rect l="0" t="0" r="r" b="b"/>
                <a:pathLst>
                  <a:path w="44" h="198">
                    <a:moveTo>
                      <a:pt x="36" y="198"/>
                    </a:moveTo>
                    <a:lnTo>
                      <a:pt x="44" y="196"/>
                    </a:lnTo>
                    <a:lnTo>
                      <a:pt x="8" y="0"/>
                    </a:lnTo>
                    <a:lnTo>
                      <a:pt x="0" y="2"/>
                    </a:lnTo>
                    <a:lnTo>
                      <a:pt x="36" y="198"/>
                    </a:lnTo>
                    <a:close/>
                  </a:path>
                </a:pathLst>
              </a:custGeom>
              <a:solidFill>
                <a:srgbClr val="0A4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3287" name="Freeform 231"/>
              <p:cNvSpPr>
                <a:spLocks/>
              </p:cNvSpPr>
              <p:nvPr/>
            </p:nvSpPr>
            <p:spPr bwMode="auto">
              <a:xfrm>
                <a:off x="1572" y="2521"/>
                <a:ext cx="8" cy="8"/>
              </a:xfrm>
              <a:custGeom>
                <a:avLst/>
                <a:gdLst>
                  <a:gd name="T0" fmla="*/ 4 w 8"/>
                  <a:gd name="T1" fmla="*/ 8 h 8"/>
                  <a:gd name="T2" fmla="*/ 1 w 8"/>
                  <a:gd name="T3" fmla="*/ 8 h 8"/>
                  <a:gd name="T4" fmla="*/ 0 w 8"/>
                  <a:gd name="T5" fmla="*/ 5 h 8"/>
                  <a:gd name="T6" fmla="*/ 8 w 8"/>
                  <a:gd name="T7" fmla="*/ 3 h 8"/>
                  <a:gd name="T8" fmla="*/ 4 w 8"/>
                  <a:gd name="T9" fmla="*/ 0 h 8"/>
                  <a:gd name="T10" fmla="*/ 4 w 8"/>
                  <a:gd name="T11" fmla="*/ 8 h 8"/>
                </a:gdLst>
                <a:ahLst/>
                <a:cxnLst>
                  <a:cxn ang="0">
                    <a:pos x="T0" y="T1"/>
                  </a:cxn>
                  <a:cxn ang="0">
                    <a:pos x="T2" y="T3"/>
                  </a:cxn>
                  <a:cxn ang="0">
                    <a:pos x="T4" y="T5"/>
                  </a:cxn>
                  <a:cxn ang="0">
                    <a:pos x="T6" y="T7"/>
                  </a:cxn>
                  <a:cxn ang="0">
                    <a:pos x="T8" y="T9"/>
                  </a:cxn>
                  <a:cxn ang="0">
                    <a:pos x="T10" y="T11"/>
                  </a:cxn>
                </a:cxnLst>
                <a:rect l="0" t="0" r="r" b="b"/>
                <a:pathLst>
                  <a:path w="8" h="8">
                    <a:moveTo>
                      <a:pt x="4" y="8"/>
                    </a:moveTo>
                    <a:lnTo>
                      <a:pt x="1" y="8"/>
                    </a:lnTo>
                    <a:lnTo>
                      <a:pt x="0" y="5"/>
                    </a:lnTo>
                    <a:lnTo>
                      <a:pt x="8" y="3"/>
                    </a:lnTo>
                    <a:lnTo>
                      <a:pt x="4" y="0"/>
                    </a:lnTo>
                    <a:lnTo>
                      <a:pt x="4" y="8"/>
                    </a:lnTo>
                    <a:close/>
                  </a:path>
                </a:pathLst>
              </a:custGeom>
              <a:solidFill>
                <a:srgbClr val="0A4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3288" name="Freeform 232"/>
              <p:cNvSpPr>
                <a:spLocks/>
              </p:cNvSpPr>
              <p:nvPr/>
            </p:nvSpPr>
            <p:spPr bwMode="auto">
              <a:xfrm>
                <a:off x="1505" y="2254"/>
                <a:ext cx="39" cy="75"/>
              </a:xfrm>
              <a:custGeom>
                <a:avLst/>
                <a:gdLst>
                  <a:gd name="T0" fmla="*/ 31 w 39"/>
                  <a:gd name="T1" fmla="*/ 75 h 75"/>
                  <a:gd name="T2" fmla="*/ 31 w 39"/>
                  <a:gd name="T3" fmla="*/ 65 h 75"/>
                  <a:gd name="T4" fmla="*/ 29 w 39"/>
                  <a:gd name="T5" fmla="*/ 54 h 75"/>
                  <a:gd name="T6" fmla="*/ 28 w 39"/>
                  <a:gd name="T7" fmla="*/ 50 h 75"/>
                  <a:gd name="T8" fmla="*/ 27 w 39"/>
                  <a:gd name="T9" fmla="*/ 46 h 75"/>
                  <a:gd name="T10" fmla="*/ 24 w 39"/>
                  <a:gd name="T11" fmla="*/ 37 h 75"/>
                  <a:gd name="T12" fmla="*/ 22 w 39"/>
                  <a:gd name="T13" fmla="*/ 33 h 75"/>
                  <a:gd name="T14" fmla="*/ 20 w 39"/>
                  <a:gd name="T15" fmla="*/ 29 h 75"/>
                  <a:gd name="T16" fmla="*/ 15 w 39"/>
                  <a:gd name="T17" fmla="*/ 21 h 75"/>
                  <a:gd name="T18" fmla="*/ 12 w 39"/>
                  <a:gd name="T19" fmla="*/ 17 h 75"/>
                  <a:gd name="T20" fmla="*/ 8 w 39"/>
                  <a:gd name="T21" fmla="*/ 14 h 75"/>
                  <a:gd name="T22" fmla="*/ 5 w 39"/>
                  <a:gd name="T23" fmla="*/ 10 h 75"/>
                  <a:gd name="T24" fmla="*/ 0 w 39"/>
                  <a:gd name="T25" fmla="*/ 6 h 75"/>
                  <a:gd name="T26" fmla="*/ 6 w 39"/>
                  <a:gd name="T27" fmla="*/ 0 h 75"/>
                  <a:gd name="T28" fmla="*/ 10 w 39"/>
                  <a:gd name="T29" fmla="*/ 4 h 75"/>
                  <a:gd name="T30" fmla="*/ 14 w 39"/>
                  <a:gd name="T31" fmla="*/ 8 h 75"/>
                  <a:gd name="T32" fmla="*/ 18 w 39"/>
                  <a:gd name="T33" fmla="*/ 12 h 75"/>
                  <a:gd name="T34" fmla="*/ 21 w 39"/>
                  <a:gd name="T35" fmla="*/ 16 h 75"/>
                  <a:gd name="T36" fmla="*/ 27 w 39"/>
                  <a:gd name="T37" fmla="*/ 24 h 75"/>
                  <a:gd name="T38" fmla="*/ 29 w 39"/>
                  <a:gd name="T39" fmla="*/ 29 h 75"/>
                  <a:gd name="T40" fmla="*/ 31 w 39"/>
                  <a:gd name="T41" fmla="*/ 34 h 75"/>
                  <a:gd name="T42" fmla="*/ 35 w 39"/>
                  <a:gd name="T43" fmla="*/ 43 h 75"/>
                  <a:gd name="T44" fmla="*/ 36 w 39"/>
                  <a:gd name="T45" fmla="*/ 48 h 75"/>
                  <a:gd name="T46" fmla="*/ 37 w 39"/>
                  <a:gd name="T47" fmla="*/ 53 h 75"/>
                  <a:gd name="T48" fmla="*/ 39 w 39"/>
                  <a:gd name="T49" fmla="*/ 64 h 75"/>
                  <a:gd name="T50" fmla="*/ 39 w 39"/>
                  <a:gd name="T51" fmla="*/ 75 h 75"/>
                  <a:gd name="T52" fmla="*/ 31 w 39"/>
                  <a:gd name="T53"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9" h="75">
                    <a:moveTo>
                      <a:pt x="31" y="75"/>
                    </a:moveTo>
                    <a:lnTo>
                      <a:pt x="31" y="65"/>
                    </a:lnTo>
                    <a:lnTo>
                      <a:pt x="29" y="54"/>
                    </a:lnTo>
                    <a:lnTo>
                      <a:pt x="28" y="50"/>
                    </a:lnTo>
                    <a:lnTo>
                      <a:pt x="27" y="46"/>
                    </a:lnTo>
                    <a:lnTo>
                      <a:pt x="24" y="37"/>
                    </a:lnTo>
                    <a:lnTo>
                      <a:pt x="22" y="33"/>
                    </a:lnTo>
                    <a:lnTo>
                      <a:pt x="20" y="29"/>
                    </a:lnTo>
                    <a:lnTo>
                      <a:pt x="15" y="21"/>
                    </a:lnTo>
                    <a:lnTo>
                      <a:pt x="12" y="17"/>
                    </a:lnTo>
                    <a:lnTo>
                      <a:pt x="8" y="14"/>
                    </a:lnTo>
                    <a:lnTo>
                      <a:pt x="5" y="10"/>
                    </a:lnTo>
                    <a:lnTo>
                      <a:pt x="0" y="6"/>
                    </a:lnTo>
                    <a:lnTo>
                      <a:pt x="6" y="0"/>
                    </a:lnTo>
                    <a:lnTo>
                      <a:pt x="10" y="4"/>
                    </a:lnTo>
                    <a:lnTo>
                      <a:pt x="14" y="8"/>
                    </a:lnTo>
                    <a:lnTo>
                      <a:pt x="18" y="12"/>
                    </a:lnTo>
                    <a:lnTo>
                      <a:pt x="21" y="16"/>
                    </a:lnTo>
                    <a:lnTo>
                      <a:pt x="27" y="24"/>
                    </a:lnTo>
                    <a:lnTo>
                      <a:pt x="29" y="29"/>
                    </a:lnTo>
                    <a:lnTo>
                      <a:pt x="31" y="34"/>
                    </a:lnTo>
                    <a:lnTo>
                      <a:pt x="35" y="43"/>
                    </a:lnTo>
                    <a:lnTo>
                      <a:pt x="36" y="48"/>
                    </a:lnTo>
                    <a:lnTo>
                      <a:pt x="37" y="53"/>
                    </a:lnTo>
                    <a:lnTo>
                      <a:pt x="39" y="64"/>
                    </a:lnTo>
                    <a:lnTo>
                      <a:pt x="39" y="75"/>
                    </a:lnTo>
                    <a:lnTo>
                      <a:pt x="31" y="75"/>
                    </a:lnTo>
                    <a:close/>
                  </a:path>
                </a:pathLst>
              </a:custGeom>
              <a:solidFill>
                <a:srgbClr val="0A4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3289" name="Freeform 233"/>
              <p:cNvSpPr>
                <a:spLocks/>
              </p:cNvSpPr>
              <p:nvPr/>
            </p:nvSpPr>
            <p:spPr bwMode="auto">
              <a:xfrm>
                <a:off x="1536" y="2328"/>
                <a:ext cx="8" cy="2"/>
              </a:xfrm>
              <a:custGeom>
                <a:avLst/>
                <a:gdLst>
                  <a:gd name="T0" fmla="*/ 0 w 8"/>
                  <a:gd name="T1" fmla="*/ 2 h 2"/>
                  <a:gd name="T2" fmla="*/ 0 w 8"/>
                  <a:gd name="T3" fmla="*/ 1 h 2"/>
                  <a:gd name="T4" fmla="*/ 8 w 8"/>
                  <a:gd name="T5" fmla="*/ 1 h 2"/>
                  <a:gd name="T6" fmla="*/ 8 w 8"/>
                  <a:gd name="T7" fmla="*/ 0 h 2"/>
                  <a:gd name="T8" fmla="*/ 0 w 8"/>
                  <a:gd name="T9" fmla="*/ 2 h 2"/>
                </a:gdLst>
                <a:ahLst/>
                <a:cxnLst>
                  <a:cxn ang="0">
                    <a:pos x="T0" y="T1"/>
                  </a:cxn>
                  <a:cxn ang="0">
                    <a:pos x="T2" y="T3"/>
                  </a:cxn>
                  <a:cxn ang="0">
                    <a:pos x="T4" y="T5"/>
                  </a:cxn>
                  <a:cxn ang="0">
                    <a:pos x="T6" y="T7"/>
                  </a:cxn>
                  <a:cxn ang="0">
                    <a:pos x="T8" y="T9"/>
                  </a:cxn>
                </a:cxnLst>
                <a:rect l="0" t="0" r="r" b="b"/>
                <a:pathLst>
                  <a:path w="8" h="2">
                    <a:moveTo>
                      <a:pt x="0" y="2"/>
                    </a:moveTo>
                    <a:lnTo>
                      <a:pt x="0" y="1"/>
                    </a:lnTo>
                    <a:lnTo>
                      <a:pt x="8" y="1"/>
                    </a:lnTo>
                    <a:lnTo>
                      <a:pt x="8" y="0"/>
                    </a:lnTo>
                    <a:lnTo>
                      <a:pt x="0" y="2"/>
                    </a:lnTo>
                    <a:close/>
                  </a:path>
                </a:pathLst>
              </a:custGeom>
              <a:solidFill>
                <a:srgbClr val="0A4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3290" name="Freeform 234"/>
              <p:cNvSpPr>
                <a:spLocks/>
              </p:cNvSpPr>
              <p:nvPr/>
            </p:nvSpPr>
            <p:spPr bwMode="auto">
              <a:xfrm>
                <a:off x="1439" y="2229"/>
                <a:ext cx="72" cy="31"/>
              </a:xfrm>
              <a:custGeom>
                <a:avLst/>
                <a:gdLst>
                  <a:gd name="T0" fmla="*/ 67 w 72"/>
                  <a:gd name="T1" fmla="*/ 31 h 31"/>
                  <a:gd name="T2" fmla="*/ 59 w 72"/>
                  <a:gd name="T3" fmla="*/ 25 h 31"/>
                  <a:gd name="T4" fmla="*/ 52 w 72"/>
                  <a:gd name="T5" fmla="*/ 21 h 31"/>
                  <a:gd name="T6" fmla="*/ 44 w 72"/>
                  <a:gd name="T7" fmla="*/ 17 h 31"/>
                  <a:gd name="T8" fmla="*/ 36 w 72"/>
                  <a:gd name="T9" fmla="*/ 15 h 31"/>
                  <a:gd name="T10" fmla="*/ 28 w 72"/>
                  <a:gd name="T11" fmla="*/ 13 h 31"/>
                  <a:gd name="T12" fmla="*/ 20 w 72"/>
                  <a:gd name="T13" fmla="*/ 11 h 31"/>
                  <a:gd name="T14" fmla="*/ 0 w 72"/>
                  <a:gd name="T15" fmla="*/ 8 h 31"/>
                  <a:gd name="T16" fmla="*/ 2 w 72"/>
                  <a:gd name="T17" fmla="*/ 0 h 31"/>
                  <a:gd name="T18" fmla="*/ 21 w 72"/>
                  <a:gd name="T19" fmla="*/ 4 h 31"/>
                  <a:gd name="T20" fmla="*/ 30 w 72"/>
                  <a:gd name="T21" fmla="*/ 5 h 31"/>
                  <a:gd name="T22" fmla="*/ 39 w 72"/>
                  <a:gd name="T23" fmla="*/ 7 h 31"/>
                  <a:gd name="T24" fmla="*/ 47 w 72"/>
                  <a:gd name="T25" fmla="*/ 10 h 31"/>
                  <a:gd name="T26" fmla="*/ 55 w 72"/>
                  <a:gd name="T27" fmla="*/ 14 h 31"/>
                  <a:gd name="T28" fmla="*/ 64 w 72"/>
                  <a:gd name="T29" fmla="*/ 19 h 31"/>
                  <a:gd name="T30" fmla="*/ 72 w 72"/>
                  <a:gd name="T31" fmla="*/ 25 h 31"/>
                  <a:gd name="T32" fmla="*/ 67 w 72"/>
                  <a:gd name="T33"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31">
                    <a:moveTo>
                      <a:pt x="67" y="31"/>
                    </a:moveTo>
                    <a:lnTo>
                      <a:pt x="59" y="25"/>
                    </a:lnTo>
                    <a:lnTo>
                      <a:pt x="52" y="21"/>
                    </a:lnTo>
                    <a:lnTo>
                      <a:pt x="44" y="17"/>
                    </a:lnTo>
                    <a:lnTo>
                      <a:pt x="36" y="15"/>
                    </a:lnTo>
                    <a:lnTo>
                      <a:pt x="28" y="13"/>
                    </a:lnTo>
                    <a:lnTo>
                      <a:pt x="20" y="11"/>
                    </a:lnTo>
                    <a:lnTo>
                      <a:pt x="0" y="8"/>
                    </a:lnTo>
                    <a:lnTo>
                      <a:pt x="2" y="0"/>
                    </a:lnTo>
                    <a:lnTo>
                      <a:pt x="21" y="4"/>
                    </a:lnTo>
                    <a:lnTo>
                      <a:pt x="30" y="5"/>
                    </a:lnTo>
                    <a:lnTo>
                      <a:pt x="39" y="7"/>
                    </a:lnTo>
                    <a:lnTo>
                      <a:pt x="47" y="10"/>
                    </a:lnTo>
                    <a:lnTo>
                      <a:pt x="55" y="14"/>
                    </a:lnTo>
                    <a:lnTo>
                      <a:pt x="64" y="19"/>
                    </a:lnTo>
                    <a:lnTo>
                      <a:pt x="72" y="25"/>
                    </a:lnTo>
                    <a:lnTo>
                      <a:pt x="67" y="31"/>
                    </a:lnTo>
                    <a:close/>
                  </a:path>
                </a:pathLst>
              </a:custGeom>
              <a:solidFill>
                <a:srgbClr val="0A4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3291" name="Freeform 235"/>
              <p:cNvSpPr>
                <a:spLocks/>
              </p:cNvSpPr>
              <p:nvPr/>
            </p:nvSpPr>
            <p:spPr bwMode="auto">
              <a:xfrm>
                <a:off x="1505" y="2254"/>
                <a:ext cx="6" cy="6"/>
              </a:xfrm>
              <a:custGeom>
                <a:avLst/>
                <a:gdLst>
                  <a:gd name="T0" fmla="*/ 6 w 6"/>
                  <a:gd name="T1" fmla="*/ 0 h 6"/>
                  <a:gd name="T2" fmla="*/ 1 w 6"/>
                  <a:gd name="T3" fmla="*/ 6 h 6"/>
                  <a:gd name="T4" fmla="*/ 0 w 6"/>
                  <a:gd name="T5" fmla="*/ 6 h 6"/>
                  <a:gd name="T6" fmla="*/ 6 w 6"/>
                  <a:gd name="T7" fmla="*/ 0 h 6"/>
                </a:gdLst>
                <a:ahLst/>
                <a:cxnLst>
                  <a:cxn ang="0">
                    <a:pos x="T0" y="T1"/>
                  </a:cxn>
                  <a:cxn ang="0">
                    <a:pos x="T2" y="T3"/>
                  </a:cxn>
                  <a:cxn ang="0">
                    <a:pos x="T4" y="T5"/>
                  </a:cxn>
                  <a:cxn ang="0">
                    <a:pos x="T6" y="T7"/>
                  </a:cxn>
                </a:cxnLst>
                <a:rect l="0" t="0" r="r" b="b"/>
                <a:pathLst>
                  <a:path w="6" h="6">
                    <a:moveTo>
                      <a:pt x="6" y="0"/>
                    </a:moveTo>
                    <a:lnTo>
                      <a:pt x="1" y="6"/>
                    </a:lnTo>
                    <a:lnTo>
                      <a:pt x="0" y="6"/>
                    </a:lnTo>
                    <a:lnTo>
                      <a:pt x="6" y="0"/>
                    </a:lnTo>
                    <a:close/>
                  </a:path>
                </a:pathLst>
              </a:custGeom>
              <a:solidFill>
                <a:srgbClr val="0A4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3292" name="Freeform 236"/>
              <p:cNvSpPr>
                <a:spLocks/>
              </p:cNvSpPr>
              <p:nvPr/>
            </p:nvSpPr>
            <p:spPr bwMode="auto">
              <a:xfrm>
                <a:off x="1343" y="2224"/>
                <a:ext cx="98" cy="13"/>
              </a:xfrm>
              <a:custGeom>
                <a:avLst/>
                <a:gdLst>
                  <a:gd name="T0" fmla="*/ 96 w 98"/>
                  <a:gd name="T1" fmla="*/ 13 h 13"/>
                  <a:gd name="T2" fmla="*/ 83 w 98"/>
                  <a:gd name="T3" fmla="*/ 11 h 13"/>
                  <a:gd name="T4" fmla="*/ 71 w 98"/>
                  <a:gd name="T5" fmla="*/ 9 h 13"/>
                  <a:gd name="T6" fmla="*/ 60 w 98"/>
                  <a:gd name="T7" fmla="*/ 8 h 13"/>
                  <a:gd name="T8" fmla="*/ 49 w 98"/>
                  <a:gd name="T9" fmla="*/ 8 h 13"/>
                  <a:gd name="T10" fmla="*/ 38 w 98"/>
                  <a:gd name="T11" fmla="*/ 8 h 13"/>
                  <a:gd name="T12" fmla="*/ 27 w 98"/>
                  <a:gd name="T13" fmla="*/ 9 h 13"/>
                  <a:gd name="T14" fmla="*/ 15 w 98"/>
                  <a:gd name="T15" fmla="*/ 11 h 13"/>
                  <a:gd name="T16" fmla="*/ 2 w 98"/>
                  <a:gd name="T17" fmla="*/ 13 h 13"/>
                  <a:gd name="T18" fmla="*/ 0 w 98"/>
                  <a:gd name="T19" fmla="*/ 5 h 13"/>
                  <a:gd name="T20" fmla="*/ 14 w 98"/>
                  <a:gd name="T21" fmla="*/ 3 h 13"/>
                  <a:gd name="T22" fmla="*/ 26 w 98"/>
                  <a:gd name="T23" fmla="*/ 1 h 13"/>
                  <a:gd name="T24" fmla="*/ 37 w 98"/>
                  <a:gd name="T25" fmla="*/ 0 h 13"/>
                  <a:gd name="T26" fmla="*/ 49 w 98"/>
                  <a:gd name="T27" fmla="*/ 0 h 13"/>
                  <a:gd name="T28" fmla="*/ 61 w 98"/>
                  <a:gd name="T29" fmla="*/ 0 h 13"/>
                  <a:gd name="T30" fmla="*/ 72 w 98"/>
                  <a:gd name="T31" fmla="*/ 1 h 13"/>
                  <a:gd name="T32" fmla="*/ 85 w 98"/>
                  <a:gd name="T33" fmla="*/ 3 h 13"/>
                  <a:gd name="T34" fmla="*/ 98 w 98"/>
                  <a:gd name="T35" fmla="*/ 5 h 13"/>
                  <a:gd name="T36" fmla="*/ 96 w 98"/>
                  <a:gd name="T3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8" h="13">
                    <a:moveTo>
                      <a:pt x="96" y="13"/>
                    </a:moveTo>
                    <a:lnTo>
                      <a:pt x="83" y="11"/>
                    </a:lnTo>
                    <a:lnTo>
                      <a:pt x="71" y="9"/>
                    </a:lnTo>
                    <a:lnTo>
                      <a:pt x="60" y="8"/>
                    </a:lnTo>
                    <a:lnTo>
                      <a:pt x="49" y="8"/>
                    </a:lnTo>
                    <a:lnTo>
                      <a:pt x="38" y="8"/>
                    </a:lnTo>
                    <a:lnTo>
                      <a:pt x="27" y="9"/>
                    </a:lnTo>
                    <a:lnTo>
                      <a:pt x="15" y="11"/>
                    </a:lnTo>
                    <a:lnTo>
                      <a:pt x="2" y="13"/>
                    </a:lnTo>
                    <a:lnTo>
                      <a:pt x="0" y="5"/>
                    </a:lnTo>
                    <a:lnTo>
                      <a:pt x="14" y="3"/>
                    </a:lnTo>
                    <a:lnTo>
                      <a:pt x="26" y="1"/>
                    </a:lnTo>
                    <a:lnTo>
                      <a:pt x="37" y="0"/>
                    </a:lnTo>
                    <a:lnTo>
                      <a:pt x="49" y="0"/>
                    </a:lnTo>
                    <a:lnTo>
                      <a:pt x="61" y="0"/>
                    </a:lnTo>
                    <a:lnTo>
                      <a:pt x="72" y="1"/>
                    </a:lnTo>
                    <a:lnTo>
                      <a:pt x="85" y="3"/>
                    </a:lnTo>
                    <a:lnTo>
                      <a:pt x="98" y="5"/>
                    </a:lnTo>
                    <a:lnTo>
                      <a:pt x="96" y="13"/>
                    </a:lnTo>
                    <a:close/>
                  </a:path>
                </a:pathLst>
              </a:custGeom>
              <a:solidFill>
                <a:srgbClr val="0A4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3293" name="Freeform 237"/>
              <p:cNvSpPr>
                <a:spLocks/>
              </p:cNvSpPr>
              <p:nvPr/>
            </p:nvSpPr>
            <p:spPr bwMode="auto">
              <a:xfrm>
                <a:off x="1439" y="2229"/>
                <a:ext cx="2" cy="8"/>
              </a:xfrm>
              <a:custGeom>
                <a:avLst/>
                <a:gdLst>
                  <a:gd name="T0" fmla="*/ 0 w 2"/>
                  <a:gd name="T1" fmla="*/ 8 h 8"/>
                  <a:gd name="T2" fmla="*/ 2 w 2"/>
                  <a:gd name="T3" fmla="*/ 0 h 8"/>
                  <a:gd name="T4" fmla="*/ 0 w 2"/>
                  <a:gd name="T5" fmla="*/ 8 h 8"/>
                </a:gdLst>
                <a:ahLst/>
                <a:cxnLst>
                  <a:cxn ang="0">
                    <a:pos x="T0" y="T1"/>
                  </a:cxn>
                  <a:cxn ang="0">
                    <a:pos x="T2" y="T3"/>
                  </a:cxn>
                  <a:cxn ang="0">
                    <a:pos x="T4" y="T5"/>
                  </a:cxn>
                </a:cxnLst>
                <a:rect l="0" t="0" r="r" b="b"/>
                <a:pathLst>
                  <a:path w="2" h="8">
                    <a:moveTo>
                      <a:pt x="0" y="8"/>
                    </a:moveTo>
                    <a:lnTo>
                      <a:pt x="2" y="0"/>
                    </a:lnTo>
                    <a:lnTo>
                      <a:pt x="0" y="8"/>
                    </a:lnTo>
                    <a:close/>
                  </a:path>
                </a:pathLst>
              </a:custGeom>
              <a:solidFill>
                <a:srgbClr val="0A4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3294" name="Rectangle 238"/>
              <p:cNvSpPr>
                <a:spLocks noChangeArrowheads="1"/>
              </p:cNvSpPr>
              <p:nvPr/>
            </p:nvSpPr>
            <p:spPr bwMode="auto">
              <a:xfrm>
                <a:off x="1340" y="2233"/>
                <a:ext cx="8" cy="300"/>
              </a:xfrm>
              <a:prstGeom prst="rect">
                <a:avLst/>
              </a:prstGeom>
              <a:solidFill>
                <a:srgbClr val="0A449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73295" name="Freeform 239"/>
              <p:cNvSpPr>
                <a:spLocks/>
              </p:cNvSpPr>
              <p:nvPr/>
            </p:nvSpPr>
            <p:spPr bwMode="auto">
              <a:xfrm>
                <a:off x="1340" y="2229"/>
                <a:ext cx="8" cy="8"/>
              </a:xfrm>
              <a:custGeom>
                <a:avLst/>
                <a:gdLst>
                  <a:gd name="T0" fmla="*/ 3 w 8"/>
                  <a:gd name="T1" fmla="*/ 0 h 8"/>
                  <a:gd name="T2" fmla="*/ 0 w 8"/>
                  <a:gd name="T3" fmla="*/ 1 h 8"/>
                  <a:gd name="T4" fmla="*/ 0 w 8"/>
                  <a:gd name="T5" fmla="*/ 4 h 8"/>
                  <a:gd name="T6" fmla="*/ 8 w 8"/>
                  <a:gd name="T7" fmla="*/ 4 h 8"/>
                  <a:gd name="T8" fmla="*/ 5 w 8"/>
                  <a:gd name="T9" fmla="*/ 8 h 8"/>
                  <a:gd name="T10" fmla="*/ 3 w 8"/>
                  <a:gd name="T11" fmla="*/ 0 h 8"/>
                </a:gdLst>
                <a:ahLst/>
                <a:cxnLst>
                  <a:cxn ang="0">
                    <a:pos x="T0" y="T1"/>
                  </a:cxn>
                  <a:cxn ang="0">
                    <a:pos x="T2" y="T3"/>
                  </a:cxn>
                  <a:cxn ang="0">
                    <a:pos x="T4" y="T5"/>
                  </a:cxn>
                  <a:cxn ang="0">
                    <a:pos x="T6" y="T7"/>
                  </a:cxn>
                  <a:cxn ang="0">
                    <a:pos x="T8" y="T9"/>
                  </a:cxn>
                  <a:cxn ang="0">
                    <a:pos x="T10" y="T11"/>
                  </a:cxn>
                </a:cxnLst>
                <a:rect l="0" t="0" r="r" b="b"/>
                <a:pathLst>
                  <a:path w="8" h="8">
                    <a:moveTo>
                      <a:pt x="3" y="0"/>
                    </a:moveTo>
                    <a:lnTo>
                      <a:pt x="0" y="1"/>
                    </a:lnTo>
                    <a:lnTo>
                      <a:pt x="0" y="4"/>
                    </a:lnTo>
                    <a:lnTo>
                      <a:pt x="8" y="4"/>
                    </a:lnTo>
                    <a:lnTo>
                      <a:pt x="5" y="8"/>
                    </a:lnTo>
                    <a:lnTo>
                      <a:pt x="3" y="0"/>
                    </a:lnTo>
                    <a:close/>
                  </a:path>
                </a:pathLst>
              </a:custGeom>
              <a:solidFill>
                <a:srgbClr val="0A4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3296" name="Rectangle 240"/>
              <p:cNvSpPr>
                <a:spLocks noChangeArrowheads="1"/>
              </p:cNvSpPr>
              <p:nvPr/>
            </p:nvSpPr>
            <p:spPr bwMode="auto">
              <a:xfrm>
                <a:off x="1220" y="2529"/>
                <a:ext cx="124" cy="8"/>
              </a:xfrm>
              <a:prstGeom prst="rect">
                <a:avLst/>
              </a:prstGeom>
              <a:solidFill>
                <a:srgbClr val="0A449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73297" name="Freeform 241"/>
              <p:cNvSpPr>
                <a:spLocks/>
              </p:cNvSpPr>
              <p:nvPr/>
            </p:nvSpPr>
            <p:spPr bwMode="auto">
              <a:xfrm>
                <a:off x="1340" y="2529"/>
                <a:ext cx="8" cy="8"/>
              </a:xfrm>
              <a:custGeom>
                <a:avLst/>
                <a:gdLst>
                  <a:gd name="T0" fmla="*/ 8 w 8"/>
                  <a:gd name="T1" fmla="*/ 4 h 8"/>
                  <a:gd name="T2" fmla="*/ 8 w 8"/>
                  <a:gd name="T3" fmla="*/ 8 h 8"/>
                  <a:gd name="T4" fmla="*/ 4 w 8"/>
                  <a:gd name="T5" fmla="*/ 8 h 8"/>
                  <a:gd name="T6" fmla="*/ 4 w 8"/>
                  <a:gd name="T7" fmla="*/ 0 h 8"/>
                  <a:gd name="T8" fmla="*/ 0 w 8"/>
                  <a:gd name="T9" fmla="*/ 4 h 8"/>
                  <a:gd name="T10" fmla="*/ 8 w 8"/>
                  <a:gd name="T11" fmla="*/ 4 h 8"/>
                </a:gdLst>
                <a:ahLst/>
                <a:cxnLst>
                  <a:cxn ang="0">
                    <a:pos x="T0" y="T1"/>
                  </a:cxn>
                  <a:cxn ang="0">
                    <a:pos x="T2" y="T3"/>
                  </a:cxn>
                  <a:cxn ang="0">
                    <a:pos x="T4" y="T5"/>
                  </a:cxn>
                  <a:cxn ang="0">
                    <a:pos x="T6" y="T7"/>
                  </a:cxn>
                  <a:cxn ang="0">
                    <a:pos x="T8" y="T9"/>
                  </a:cxn>
                  <a:cxn ang="0">
                    <a:pos x="T10" y="T11"/>
                  </a:cxn>
                </a:cxnLst>
                <a:rect l="0" t="0" r="r" b="b"/>
                <a:pathLst>
                  <a:path w="8" h="8">
                    <a:moveTo>
                      <a:pt x="8" y="4"/>
                    </a:moveTo>
                    <a:lnTo>
                      <a:pt x="8" y="8"/>
                    </a:lnTo>
                    <a:lnTo>
                      <a:pt x="4" y="8"/>
                    </a:lnTo>
                    <a:lnTo>
                      <a:pt x="4" y="0"/>
                    </a:lnTo>
                    <a:lnTo>
                      <a:pt x="0" y="4"/>
                    </a:lnTo>
                    <a:lnTo>
                      <a:pt x="8" y="4"/>
                    </a:lnTo>
                    <a:close/>
                  </a:path>
                </a:pathLst>
              </a:custGeom>
              <a:solidFill>
                <a:srgbClr val="0A4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3298" name="Rectangle 242"/>
              <p:cNvSpPr>
                <a:spLocks noChangeArrowheads="1"/>
              </p:cNvSpPr>
              <p:nvPr/>
            </p:nvSpPr>
            <p:spPr bwMode="auto">
              <a:xfrm>
                <a:off x="1216" y="1864"/>
                <a:ext cx="8" cy="669"/>
              </a:xfrm>
              <a:prstGeom prst="rect">
                <a:avLst/>
              </a:prstGeom>
              <a:solidFill>
                <a:srgbClr val="0A449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73299" name="Freeform 243"/>
              <p:cNvSpPr>
                <a:spLocks/>
              </p:cNvSpPr>
              <p:nvPr/>
            </p:nvSpPr>
            <p:spPr bwMode="auto">
              <a:xfrm>
                <a:off x="1216" y="2529"/>
                <a:ext cx="8" cy="8"/>
              </a:xfrm>
              <a:custGeom>
                <a:avLst/>
                <a:gdLst>
                  <a:gd name="T0" fmla="*/ 4 w 8"/>
                  <a:gd name="T1" fmla="*/ 8 h 8"/>
                  <a:gd name="T2" fmla="*/ 0 w 8"/>
                  <a:gd name="T3" fmla="*/ 8 h 8"/>
                  <a:gd name="T4" fmla="*/ 0 w 8"/>
                  <a:gd name="T5" fmla="*/ 4 h 8"/>
                  <a:gd name="T6" fmla="*/ 8 w 8"/>
                  <a:gd name="T7" fmla="*/ 4 h 8"/>
                  <a:gd name="T8" fmla="*/ 4 w 8"/>
                  <a:gd name="T9" fmla="*/ 0 h 8"/>
                  <a:gd name="T10" fmla="*/ 4 w 8"/>
                  <a:gd name="T11" fmla="*/ 8 h 8"/>
                </a:gdLst>
                <a:ahLst/>
                <a:cxnLst>
                  <a:cxn ang="0">
                    <a:pos x="T0" y="T1"/>
                  </a:cxn>
                  <a:cxn ang="0">
                    <a:pos x="T2" y="T3"/>
                  </a:cxn>
                  <a:cxn ang="0">
                    <a:pos x="T4" y="T5"/>
                  </a:cxn>
                  <a:cxn ang="0">
                    <a:pos x="T6" y="T7"/>
                  </a:cxn>
                  <a:cxn ang="0">
                    <a:pos x="T8" y="T9"/>
                  </a:cxn>
                  <a:cxn ang="0">
                    <a:pos x="T10" y="T11"/>
                  </a:cxn>
                </a:cxnLst>
                <a:rect l="0" t="0" r="r" b="b"/>
                <a:pathLst>
                  <a:path w="8" h="8">
                    <a:moveTo>
                      <a:pt x="4" y="8"/>
                    </a:moveTo>
                    <a:lnTo>
                      <a:pt x="0" y="8"/>
                    </a:lnTo>
                    <a:lnTo>
                      <a:pt x="0" y="4"/>
                    </a:lnTo>
                    <a:lnTo>
                      <a:pt x="8" y="4"/>
                    </a:lnTo>
                    <a:lnTo>
                      <a:pt x="4" y="0"/>
                    </a:lnTo>
                    <a:lnTo>
                      <a:pt x="4" y="8"/>
                    </a:lnTo>
                    <a:close/>
                  </a:path>
                </a:pathLst>
              </a:custGeom>
              <a:solidFill>
                <a:srgbClr val="0A4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3300" name="Freeform 244"/>
              <p:cNvSpPr>
                <a:spLocks/>
              </p:cNvSpPr>
              <p:nvPr/>
            </p:nvSpPr>
            <p:spPr bwMode="auto">
              <a:xfrm>
                <a:off x="1216" y="1860"/>
                <a:ext cx="8" cy="8"/>
              </a:xfrm>
              <a:custGeom>
                <a:avLst/>
                <a:gdLst>
                  <a:gd name="T0" fmla="*/ 0 w 8"/>
                  <a:gd name="T1" fmla="*/ 4 h 8"/>
                  <a:gd name="T2" fmla="*/ 0 w 8"/>
                  <a:gd name="T3" fmla="*/ 0 h 8"/>
                  <a:gd name="T4" fmla="*/ 4 w 8"/>
                  <a:gd name="T5" fmla="*/ 0 h 8"/>
                  <a:gd name="T6" fmla="*/ 4 w 8"/>
                  <a:gd name="T7" fmla="*/ 8 h 8"/>
                  <a:gd name="T8" fmla="*/ 8 w 8"/>
                  <a:gd name="T9" fmla="*/ 4 h 8"/>
                  <a:gd name="T10" fmla="*/ 0 w 8"/>
                  <a:gd name="T11" fmla="*/ 4 h 8"/>
                </a:gdLst>
                <a:ahLst/>
                <a:cxnLst>
                  <a:cxn ang="0">
                    <a:pos x="T0" y="T1"/>
                  </a:cxn>
                  <a:cxn ang="0">
                    <a:pos x="T2" y="T3"/>
                  </a:cxn>
                  <a:cxn ang="0">
                    <a:pos x="T4" y="T5"/>
                  </a:cxn>
                  <a:cxn ang="0">
                    <a:pos x="T6" y="T7"/>
                  </a:cxn>
                  <a:cxn ang="0">
                    <a:pos x="T8" y="T9"/>
                  </a:cxn>
                  <a:cxn ang="0">
                    <a:pos x="T10" y="T11"/>
                  </a:cxn>
                </a:cxnLst>
                <a:rect l="0" t="0" r="r" b="b"/>
                <a:pathLst>
                  <a:path w="8" h="8">
                    <a:moveTo>
                      <a:pt x="0" y="4"/>
                    </a:moveTo>
                    <a:lnTo>
                      <a:pt x="0" y="0"/>
                    </a:lnTo>
                    <a:lnTo>
                      <a:pt x="4" y="0"/>
                    </a:lnTo>
                    <a:lnTo>
                      <a:pt x="4" y="8"/>
                    </a:lnTo>
                    <a:lnTo>
                      <a:pt x="8" y="4"/>
                    </a:lnTo>
                    <a:lnTo>
                      <a:pt x="0" y="4"/>
                    </a:lnTo>
                    <a:close/>
                  </a:path>
                </a:pathLst>
              </a:custGeom>
              <a:solidFill>
                <a:srgbClr val="0A4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3301" name="Freeform 245"/>
              <p:cNvSpPr>
                <a:spLocks/>
              </p:cNvSpPr>
              <p:nvPr/>
            </p:nvSpPr>
            <p:spPr bwMode="auto">
              <a:xfrm>
                <a:off x="4426" y="1866"/>
                <a:ext cx="45" cy="57"/>
              </a:xfrm>
              <a:custGeom>
                <a:avLst/>
                <a:gdLst>
                  <a:gd name="T0" fmla="*/ 17 w 45"/>
                  <a:gd name="T1" fmla="*/ 57 h 57"/>
                  <a:gd name="T2" fmla="*/ 17 w 45"/>
                  <a:gd name="T3" fmla="*/ 10 h 57"/>
                  <a:gd name="T4" fmla="*/ 0 w 45"/>
                  <a:gd name="T5" fmla="*/ 10 h 57"/>
                  <a:gd name="T6" fmla="*/ 0 w 45"/>
                  <a:gd name="T7" fmla="*/ 0 h 57"/>
                  <a:gd name="T8" fmla="*/ 45 w 45"/>
                  <a:gd name="T9" fmla="*/ 0 h 57"/>
                  <a:gd name="T10" fmla="*/ 45 w 45"/>
                  <a:gd name="T11" fmla="*/ 10 h 57"/>
                  <a:gd name="T12" fmla="*/ 28 w 45"/>
                  <a:gd name="T13" fmla="*/ 10 h 57"/>
                  <a:gd name="T14" fmla="*/ 28 w 45"/>
                  <a:gd name="T15" fmla="*/ 57 h 57"/>
                  <a:gd name="T16" fmla="*/ 17 w 45"/>
                  <a:gd name="T1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57">
                    <a:moveTo>
                      <a:pt x="17" y="57"/>
                    </a:moveTo>
                    <a:lnTo>
                      <a:pt x="17" y="10"/>
                    </a:lnTo>
                    <a:lnTo>
                      <a:pt x="0" y="10"/>
                    </a:lnTo>
                    <a:lnTo>
                      <a:pt x="0" y="0"/>
                    </a:lnTo>
                    <a:lnTo>
                      <a:pt x="45" y="0"/>
                    </a:lnTo>
                    <a:lnTo>
                      <a:pt x="45" y="10"/>
                    </a:lnTo>
                    <a:lnTo>
                      <a:pt x="28" y="10"/>
                    </a:lnTo>
                    <a:lnTo>
                      <a:pt x="28" y="57"/>
                    </a:lnTo>
                    <a:lnTo>
                      <a:pt x="17" y="57"/>
                    </a:lnTo>
                    <a:close/>
                  </a:path>
                </a:pathLst>
              </a:custGeom>
              <a:solidFill>
                <a:srgbClr val="0A4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3302" name="Freeform 246"/>
              <p:cNvSpPr>
                <a:spLocks/>
              </p:cNvSpPr>
              <p:nvPr/>
            </p:nvSpPr>
            <p:spPr bwMode="auto">
              <a:xfrm>
                <a:off x="4491" y="1866"/>
                <a:ext cx="55" cy="57"/>
              </a:xfrm>
              <a:custGeom>
                <a:avLst/>
                <a:gdLst>
                  <a:gd name="T0" fmla="*/ 0 w 55"/>
                  <a:gd name="T1" fmla="*/ 57 h 57"/>
                  <a:gd name="T2" fmla="*/ 0 w 55"/>
                  <a:gd name="T3" fmla="*/ 0 h 57"/>
                  <a:gd name="T4" fmla="*/ 17 w 55"/>
                  <a:gd name="T5" fmla="*/ 0 h 57"/>
                  <a:gd name="T6" fmla="*/ 27 w 55"/>
                  <a:gd name="T7" fmla="*/ 39 h 57"/>
                  <a:gd name="T8" fmla="*/ 37 w 55"/>
                  <a:gd name="T9" fmla="*/ 0 h 57"/>
                  <a:gd name="T10" fmla="*/ 55 w 55"/>
                  <a:gd name="T11" fmla="*/ 0 h 57"/>
                  <a:gd name="T12" fmla="*/ 55 w 55"/>
                  <a:gd name="T13" fmla="*/ 57 h 57"/>
                  <a:gd name="T14" fmla="*/ 44 w 55"/>
                  <a:gd name="T15" fmla="*/ 57 h 57"/>
                  <a:gd name="T16" fmla="*/ 44 w 55"/>
                  <a:gd name="T17" fmla="*/ 12 h 57"/>
                  <a:gd name="T18" fmla="*/ 33 w 55"/>
                  <a:gd name="T19" fmla="*/ 57 h 57"/>
                  <a:gd name="T20" fmla="*/ 22 w 55"/>
                  <a:gd name="T21" fmla="*/ 57 h 57"/>
                  <a:gd name="T22" fmla="*/ 10 w 55"/>
                  <a:gd name="T23" fmla="*/ 12 h 57"/>
                  <a:gd name="T24" fmla="*/ 10 w 55"/>
                  <a:gd name="T25" fmla="*/ 57 h 57"/>
                  <a:gd name="T26" fmla="*/ 0 w 55"/>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57">
                    <a:moveTo>
                      <a:pt x="0" y="57"/>
                    </a:moveTo>
                    <a:lnTo>
                      <a:pt x="0" y="0"/>
                    </a:lnTo>
                    <a:lnTo>
                      <a:pt x="17" y="0"/>
                    </a:lnTo>
                    <a:lnTo>
                      <a:pt x="27" y="39"/>
                    </a:lnTo>
                    <a:lnTo>
                      <a:pt x="37" y="0"/>
                    </a:lnTo>
                    <a:lnTo>
                      <a:pt x="55" y="0"/>
                    </a:lnTo>
                    <a:lnTo>
                      <a:pt x="55" y="57"/>
                    </a:lnTo>
                    <a:lnTo>
                      <a:pt x="44" y="57"/>
                    </a:lnTo>
                    <a:lnTo>
                      <a:pt x="44" y="12"/>
                    </a:lnTo>
                    <a:lnTo>
                      <a:pt x="33" y="57"/>
                    </a:lnTo>
                    <a:lnTo>
                      <a:pt x="22" y="57"/>
                    </a:lnTo>
                    <a:lnTo>
                      <a:pt x="10" y="12"/>
                    </a:lnTo>
                    <a:lnTo>
                      <a:pt x="10" y="57"/>
                    </a:lnTo>
                    <a:lnTo>
                      <a:pt x="0" y="57"/>
                    </a:lnTo>
                    <a:close/>
                  </a:path>
                </a:pathLst>
              </a:custGeom>
              <a:solidFill>
                <a:srgbClr val="0A4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3303" name="Freeform 247"/>
              <p:cNvSpPr>
                <a:spLocks noEditPoints="1"/>
              </p:cNvSpPr>
              <p:nvPr/>
            </p:nvSpPr>
            <p:spPr bwMode="auto">
              <a:xfrm>
                <a:off x="3623" y="2746"/>
                <a:ext cx="94" cy="134"/>
              </a:xfrm>
              <a:custGeom>
                <a:avLst/>
                <a:gdLst>
                  <a:gd name="T0" fmla="*/ 0 w 94"/>
                  <a:gd name="T1" fmla="*/ 0 h 134"/>
                  <a:gd name="T2" fmla="*/ 25 w 94"/>
                  <a:gd name="T3" fmla="*/ 47 h 134"/>
                  <a:gd name="T4" fmla="*/ 32 w 94"/>
                  <a:gd name="T5" fmla="*/ 41 h 134"/>
                  <a:gd name="T6" fmla="*/ 42 w 94"/>
                  <a:gd name="T7" fmla="*/ 36 h 134"/>
                  <a:gd name="T8" fmla="*/ 53 w 94"/>
                  <a:gd name="T9" fmla="*/ 34 h 134"/>
                  <a:gd name="T10" fmla="*/ 61 w 94"/>
                  <a:gd name="T11" fmla="*/ 35 h 134"/>
                  <a:gd name="T12" fmla="*/ 69 w 94"/>
                  <a:gd name="T13" fmla="*/ 37 h 134"/>
                  <a:gd name="T14" fmla="*/ 76 w 94"/>
                  <a:gd name="T15" fmla="*/ 41 h 134"/>
                  <a:gd name="T16" fmla="*/ 82 w 94"/>
                  <a:gd name="T17" fmla="*/ 47 h 134"/>
                  <a:gd name="T18" fmla="*/ 87 w 94"/>
                  <a:gd name="T19" fmla="*/ 54 h 134"/>
                  <a:gd name="T20" fmla="*/ 92 w 94"/>
                  <a:gd name="T21" fmla="*/ 62 h 134"/>
                  <a:gd name="T22" fmla="*/ 94 w 94"/>
                  <a:gd name="T23" fmla="*/ 72 h 134"/>
                  <a:gd name="T24" fmla="*/ 94 w 94"/>
                  <a:gd name="T25" fmla="*/ 83 h 134"/>
                  <a:gd name="T26" fmla="*/ 94 w 94"/>
                  <a:gd name="T27" fmla="*/ 94 h 134"/>
                  <a:gd name="T28" fmla="*/ 91 w 94"/>
                  <a:gd name="T29" fmla="*/ 105 h 134"/>
                  <a:gd name="T30" fmla="*/ 87 w 94"/>
                  <a:gd name="T31" fmla="*/ 113 h 134"/>
                  <a:gd name="T32" fmla="*/ 82 w 94"/>
                  <a:gd name="T33" fmla="*/ 121 h 134"/>
                  <a:gd name="T34" fmla="*/ 76 w 94"/>
                  <a:gd name="T35" fmla="*/ 126 h 134"/>
                  <a:gd name="T36" fmla="*/ 65 w 94"/>
                  <a:gd name="T37" fmla="*/ 132 h 134"/>
                  <a:gd name="T38" fmla="*/ 53 w 94"/>
                  <a:gd name="T39" fmla="*/ 134 h 134"/>
                  <a:gd name="T40" fmla="*/ 45 w 94"/>
                  <a:gd name="T41" fmla="*/ 133 h 134"/>
                  <a:gd name="T42" fmla="*/ 37 w 94"/>
                  <a:gd name="T43" fmla="*/ 130 h 134"/>
                  <a:gd name="T44" fmla="*/ 30 w 94"/>
                  <a:gd name="T45" fmla="*/ 125 h 134"/>
                  <a:gd name="T46" fmla="*/ 24 w 94"/>
                  <a:gd name="T47" fmla="*/ 117 h 134"/>
                  <a:gd name="T48" fmla="*/ 0 w 94"/>
                  <a:gd name="T49" fmla="*/ 131 h 134"/>
                  <a:gd name="T50" fmla="*/ 25 w 94"/>
                  <a:gd name="T51" fmla="*/ 89 h 134"/>
                  <a:gd name="T52" fmla="*/ 28 w 94"/>
                  <a:gd name="T53" fmla="*/ 100 h 134"/>
                  <a:gd name="T54" fmla="*/ 31 w 94"/>
                  <a:gd name="T55" fmla="*/ 105 h 134"/>
                  <a:gd name="T56" fmla="*/ 33 w 94"/>
                  <a:gd name="T57" fmla="*/ 108 h 134"/>
                  <a:gd name="T58" fmla="*/ 42 w 94"/>
                  <a:gd name="T59" fmla="*/ 113 h 134"/>
                  <a:gd name="T60" fmla="*/ 47 w 94"/>
                  <a:gd name="T61" fmla="*/ 114 h 134"/>
                  <a:gd name="T62" fmla="*/ 55 w 94"/>
                  <a:gd name="T63" fmla="*/ 112 h 134"/>
                  <a:gd name="T64" fmla="*/ 62 w 94"/>
                  <a:gd name="T65" fmla="*/ 107 h 134"/>
                  <a:gd name="T66" fmla="*/ 66 w 94"/>
                  <a:gd name="T67" fmla="*/ 98 h 134"/>
                  <a:gd name="T68" fmla="*/ 67 w 94"/>
                  <a:gd name="T69" fmla="*/ 84 h 134"/>
                  <a:gd name="T70" fmla="*/ 66 w 94"/>
                  <a:gd name="T71" fmla="*/ 70 h 134"/>
                  <a:gd name="T72" fmla="*/ 61 w 94"/>
                  <a:gd name="T73" fmla="*/ 61 h 134"/>
                  <a:gd name="T74" fmla="*/ 55 w 94"/>
                  <a:gd name="T75" fmla="*/ 55 h 134"/>
                  <a:gd name="T76" fmla="*/ 46 w 94"/>
                  <a:gd name="T77" fmla="*/ 53 h 134"/>
                  <a:gd name="T78" fmla="*/ 38 w 94"/>
                  <a:gd name="T79" fmla="*/ 55 h 134"/>
                  <a:gd name="T80" fmla="*/ 34 w 94"/>
                  <a:gd name="T81" fmla="*/ 57 h 134"/>
                  <a:gd name="T82" fmla="*/ 29 w 94"/>
                  <a:gd name="T83" fmla="*/ 64 h 134"/>
                  <a:gd name="T84" fmla="*/ 25 w 94"/>
                  <a:gd name="T85" fmla="*/ 75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4" h="134">
                    <a:moveTo>
                      <a:pt x="0" y="131"/>
                    </a:moveTo>
                    <a:lnTo>
                      <a:pt x="0" y="0"/>
                    </a:lnTo>
                    <a:lnTo>
                      <a:pt x="25" y="0"/>
                    </a:lnTo>
                    <a:lnTo>
                      <a:pt x="25" y="47"/>
                    </a:lnTo>
                    <a:lnTo>
                      <a:pt x="28" y="44"/>
                    </a:lnTo>
                    <a:lnTo>
                      <a:pt x="32" y="41"/>
                    </a:lnTo>
                    <a:lnTo>
                      <a:pt x="38" y="37"/>
                    </a:lnTo>
                    <a:lnTo>
                      <a:pt x="42" y="36"/>
                    </a:lnTo>
                    <a:lnTo>
                      <a:pt x="45" y="35"/>
                    </a:lnTo>
                    <a:lnTo>
                      <a:pt x="53" y="34"/>
                    </a:lnTo>
                    <a:lnTo>
                      <a:pt x="57" y="34"/>
                    </a:lnTo>
                    <a:lnTo>
                      <a:pt x="61" y="35"/>
                    </a:lnTo>
                    <a:lnTo>
                      <a:pt x="65" y="36"/>
                    </a:lnTo>
                    <a:lnTo>
                      <a:pt x="69" y="37"/>
                    </a:lnTo>
                    <a:lnTo>
                      <a:pt x="73" y="39"/>
                    </a:lnTo>
                    <a:lnTo>
                      <a:pt x="76" y="41"/>
                    </a:lnTo>
                    <a:lnTo>
                      <a:pt x="79" y="44"/>
                    </a:lnTo>
                    <a:lnTo>
                      <a:pt x="82" y="47"/>
                    </a:lnTo>
                    <a:lnTo>
                      <a:pt x="85" y="50"/>
                    </a:lnTo>
                    <a:lnTo>
                      <a:pt x="87" y="54"/>
                    </a:lnTo>
                    <a:lnTo>
                      <a:pt x="90" y="58"/>
                    </a:lnTo>
                    <a:lnTo>
                      <a:pt x="92" y="62"/>
                    </a:lnTo>
                    <a:lnTo>
                      <a:pt x="93" y="67"/>
                    </a:lnTo>
                    <a:lnTo>
                      <a:pt x="94" y="72"/>
                    </a:lnTo>
                    <a:lnTo>
                      <a:pt x="94" y="77"/>
                    </a:lnTo>
                    <a:lnTo>
                      <a:pt x="94" y="83"/>
                    </a:lnTo>
                    <a:lnTo>
                      <a:pt x="94" y="89"/>
                    </a:lnTo>
                    <a:lnTo>
                      <a:pt x="94" y="94"/>
                    </a:lnTo>
                    <a:lnTo>
                      <a:pt x="93" y="100"/>
                    </a:lnTo>
                    <a:lnTo>
                      <a:pt x="91" y="105"/>
                    </a:lnTo>
                    <a:lnTo>
                      <a:pt x="90" y="109"/>
                    </a:lnTo>
                    <a:lnTo>
                      <a:pt x="87" y="113"/>
                    </a:lnTo>
                    <a:lnTo>
                      <a:pt x="84" y="117"/>
                    </a:lnTo>
                    <a:lnTo>
                      <a:pt x="82" y="121"/>
                    </a:lnTo>
                    <a:lnTo>
                      <a:pt x="79" y="124"/>
                    </a:lnTo>
                    <a:lnTo>
                      <a:pt x="76" y="126"/>
                    </a:lnTo>
                    <a:lnTo>
                      <a:pt x="69" y="131"/>
                    </a:lnTo>
                    <a:lnTo>
                      <a:pt x="65" y="132"/>
                    </a:lnTo>
                    <a:lnTo>
                      <a:pt x="61" y="133"/>
                    </a:lnTo>
                    <a:lnTo>
                      <a:pt x="53" y="134"/>
                    </a:lnTo>
                    <a:lnTo>
                      <a:pt x="49" y="134"/>
                    </a:lnTo>
                    <a:lnTo>
                      <a:pt x="45" y="133"/>
                    </a:lnTo>
                    <a:lnTo>
                      <a:pt x="41" y="132"/>
                    </a:lnTo>
                    <a:lnTo>
                      <a:pt x="37" y="130"/>
                    </a:lnTo>
                    <a:lnTo>
                      <a:pt x="34" y="127"/>
                    </a:lnTo>
                    <a:lnTo>
                      <a:pt x="30" y="125"/>
                    </a:lnTo>
                    <a:lnTo>
                      <a:pt x="27" y="121"/>
                    </a:lnTo>
                    <a:lnTo>
                      <a:pt x="24" y="117"/>
                    </a:lnTo>
                    <a:lnTo>
                      <a:pt x="24" y="131"/>
                    </a:lnTo>
                    <a:lnTo>
                      <a:pt x="0" y="131"/>
                    </a:lnTo>
                    <a:close/>
                    <a:moveTo>
                      <a:pt x="25" y="82"/>
                    </a:moveTo>
                    <a:lnTo>
                      <a:pt x="25" y="89"/>
                    </a:lnTo>
                    <a:lnTo>
                      <a:pt x="26" y="95"/>
                    </a:lnTo>
                    <a:lnTo>
                      <a:pt x="28" y="100"/>
                    </a:lnTo>
                    <a:lnTo>
                      <a:pt x="30" y="104"/>
                    </a:lnTo>
                    <a:lnTo>
                      <a:pt x="31" y="105"/>
                    </a:lnTo>
                    <a:lnTo>
                      <a:pt x="32" y="106"/>
                    </a:lnTo>
                    <a:lnTo>
                      <a:pt x="33" y="108"/>
                    </a:lnTo>
                    <a:lnTo>
                      <a:pt x="37" y="111"/>
                    </a:lnTo>
                    <a:lnTo>
                      <a:pt x="42" y="113"/>
                    </a:lnTo>
                    <a:lnTo>
                      <a:pt x="45" y="114"/>
                    </a:lnTo>
                    <a:lnTo>
                      <a:pt x="47" y="114"/>
                    </a:lnTo>
                    <a:lnTo>
                      <a:pt x="51" y="114"/>
                    </a:lnTo>
                    <a:lnTo>
                      <a:pt x="55" y="112"/>
                    </a:lnTo>
                    <a:lnTo>
                      <a:pt x="58" y="110"/>
                    </a:lnTo>
                    <a:lnTo>
                      <a:pt x="62" y="107"/>
                    </a:lnTo>
                    <a:lnTo>
                      <a:pt x="64" y="103"/>
                    </a:lnTo>
                    <a:lnTo>
                      <a:pt x="66" y="98"/>
                    </a:lnTo>
                    <a:lnTo>
                      <a:pt x="67" y="91"/>
                    </a:lnTo>
                    <a:lnTo>
                      <a:pt x="67" y="84"/>
                    </a:lnTo>
                    <a:lnTo>
                      <a:pt x="67" y="77"/>
                    </a:lnTo>
                    <a:lnTo>
                      <a:pt x="66" y="70"/>
                    </a:lnTo>
                    <a:lnTo>
                      <a:pt x="64" y="65"/>
                    </a:lnTo>
                    <a:lnTo>
                      <a:pt x="61" y="61"/>
                    </a:lnTo>
                    <a:lnTo>
                      <a:pt x="58" y="57"/>
                    </a:lnTo>
                    <a:lnTo>
                      <a:pt x="55" y="55"/>
                    </a:lnTo>
                    <a:lnTo>
                      <a:pt x="51" y="54"/>
                    </a:lnTo>
                    <a:lnTo>
                      <a:pt x="46" y="53"/>
                    </a:lnTo>
                    <a:lnTo>
                      <a:pt x="42" y="54"/>
                    </a:lnTo>
                    <a:lnTo>
                      <a:pt x="38" y="55"/>
                    </a:lnTo>
                    <a:lnTo>
                      <a:pt x="36" y="56"/>
                    </a:lnTo>
                    <a:lnTo>
                      <a:pt x="34" y="57"/>
                    </a:lnTo>
                    <a:lnTo>
                      <a:pt x="31" y="60"/>
                    </a:lnTo>
                    <a:lnTo>
                      <a:pt x="29" y="64"/>
                    </a:lnTo>
                    <a:lnTo>
                      <a:pt x="27" y="69"/>
                    </a:lnTo>
                    <a:lnTo>
                      <a:pt x="25" y="75"/>
                    </a:lnTo>
                    <a:lnTo>
                      <a:pt x="25" y="82"/>
                    </a:lnTo>
                    <a:close/>
                  </a:path>
                </a:pathLst>
              </a:custGeom>
              <a:solidFill>
                <a:srgbClr val="C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3304" name="Freeform 248"/>
              <p:cNvSpPr>
                <a:spLocks noEditPoints="1"/>
              </p:cNvSpPr>
              <p:nvPr/>
            </p:nvSpPr>
            <p:spPr bwMode="auto">
              <a:xfrm>
                <a:off x="3880" y="2746"/>
                <a:ext cx="132" cy="131"/>
              </a:xfrm>
              <a:custGeom>
                <a:avLst/>
                <a:gdLst>
                  <a:gd name="T0" fmla="*/ 132 w 132"/>
                  <a:gd name="T1" fmla="*/ 131 h 131"/>
                  <a:gd name="T2" fmla="*/ 103 w 132"/>
                  <a:gd name="T3" fmla="*/ 131 h 131"/>
                  <a:gd name="T4" fmla="*/ 92 w 132"/>
                  <a:gd name="T5" fmla="*/ 101 h 131"/>
                  <a:gd name="T6" fmla="*/ 39 w 132"/>
                  <a:gd name="T7" fmla="*/ 101 h 131"/>
                  <a:gd name="T8" fmla="*/ 28 w 132"/>
                  <a:gd name="T9" fmla="*/ 131 h 131"/>
                  <a:gd name="T10" fmla="*/ 0 w 132"/>
                  <a:gd name="T11" fmla="*/ 131 h 131"/>
                  <a:gd name="T12" fmla="*/ 51 w 132"/>
                  <a:gd name="T13" fmla="*/ 0 h 131"/>
                  <a:gd name="T14" fmla="*/ 79 w 132"/>
                  <a:gd name="T15" fmla="*/ 0 h 131"/>
                  <a:gd name="T16" fmla="*/ 132 w 132"/>
                  <a:gd name="T17" fmla="*/ 131 h 131"/>
                  <a:gd name="T18" fmla="*/ 83 w 132"/>
                  <a:gd name="T19" fmla="*/ 79 h 131"/>
                  <a:gd name="T20" fmla="*/ 65 w 132"/>
                  <a:gd name="T21" fmla="*/ 30 h 131"/>
                  <a:gd name="T22" fmla="*/ 47 w 132"/>
                  <a:gd name="T23" fmla="*/ 79 h 131"/>
                  <a:gd name="T24" fmla="*/ 83 w 132"/>
                  <a:gd name="T25" fmla="*/ 79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2" h="131">
                    <a:moveTo>
                      <a:pt x="132" y="131"/>
                    </a:moveTo>
                    <a:lnTo>
                      <a:pt x="103" y="131"/>
                    </a:lnTo>
                    <a:lnTo>
                      <a:pt x="92" y="101"/>
                    </a:lnTo>
                    <a:lnTo>
                      <a:pt x="39" y="101"/>
                    </a:lnTo>
                    <a:lnTo>
                      <a:pt x="28" y="131"/>
                    </a:lnTo>
                    <a:lnTo>
                      <a:pt x="0" y="131"/>
                    </a:lnTo>
                    <a:lnTo>
                      <a:pt x="51" y="0"/>
                    </a:lnTo>
                    <a:lnTo>
                      <a:pt x="79" y="0"/>
                    </a:lnTo>
                    <a:lnTo>
                      <a:pt x="132" y="131"/>
                    </a:lnTo>
                    <a:close/>
                    <a:moveTo>
                      <a:pt x="83" y="79"/>
                    </a:moveTo>
                    <a:lnTo>
                      <a:pt x="65" y="30"/>
                    </a:lnTo>
                    <a:lnTo>
                      <a:pt x="47" y="79"/>
                    </a:lnTo>
                    <a:lnTo>
                      <a:pt x="83" y="79"/>
                    </a:lnTo>
                    <a:close/>
                  </a:path>
                </a:pathLst>
              </a:custGeom>
              <a:solidFill>
                <a:srgbClr val="C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3305" name="Freeform 249"/>
              <p:cNvSpPr>
                <a:spLocks/>
              </p:cNvSpPr>
              <p:nvPr/>
            </p:nvSpPr>
            <p:spPr bwMode="auto">
              <a:xfrm>
                <a:off x="4177" y="2746"/>
                <a:ext cx="100" cy="131"/>
              </a:xfrm>
              <a:custGeom>
                <a:avLst/>
                <a:gdLst>
                  <a:gd name="T0" fmla="*/ 0 w 100"/>
                  <a:gd name="T1" fmla="*/ 131 h 131"/>
                  <a:gd name="T2" fmla="*/ 0 w 100"/>
                  <a:gd name="T3" fmla="*/ 0 h 131"/>
                  <a:gd name="T4" fmla="*/ 98 w 100"/>
                  <a:gd name="T5" fmla="*/ 0 h 131"/>
                  <a:gd name="T6" fmla="*/ 98 w 100"/>
                  <a:gd name="T7" fmla="*/ 22 h 131"/>
                  <a:gd name="T8" fmla="*/ 27 w 100"/>
                  <a:gd name="T9" fmla="*/ 22 h 131"/>
                  <a:gd name="T10" fmla="*/ 27 w 100"/>
                  <a:gd name="T11" fmla="*/ 51 h 131"/>
                  <a:gd name="T12" fmla="*/ 93 w 100"/>
                  <a:gd name="T13" fmla="*/ 51 h 131"/>
                  <a:gd name="T14" fmla="*/ 93 w 100"/>
                  <a:gd name="T15" fmla="*/ 73 h 131"/>
                  <a:gd name="T16" fmla="*/ 27 w 100"/>
                  <a:gd name="T17" fmla="*/ 73 h 131"/>
                  <a:gd name="T18" fmla="*/ 27 w 100"/>
                  <a:gd name="T19" fmla="*/ 109 h 131"/>
                  <a:gd name="T20" fmla="*/ 100 w 100"/>
                  <a:gd name="T21" fmla="*/ 109 h 131"/>
                  <a:gd name="T22" fmla="*/ 100 w 100"/>
                  <a:gd name="T23" fmla="*/ 131 h 131"/>
                  <a:gd name="T24" fmla="*/ 0 w 100"/>
                  <a:gd name="T25" fmla="*/ 131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 h="131">
                    <a:moveTo>
                      <a:pt x="0" y="131"/>
                    </a:moveTo>
                    <a:lnTo>
                      <a:pt x="0" y="0"/>
                    </a:lnTo>
                    <a:lnTo>
                      <a:pt x="98" y="0"/>
                    </a:lnTo>
                    <a:lnTo>
                      <a:pt x="98" y="22"/>
                    </a:lnTo>
                    <a:lnTo>
                      <a:pt x="27" y="22"/>
                    </a:lnTo>
                    <a:lnTo>
                      <a:pt x="27" y="51"/>
                    </a:lnTo>
                    <a:lnTo>
                      <a:pt x="93" y="51"/>
                    </a:lnTo>
                    <a:lnTo>
                      <a:pt x="93" y="73"/>
                    </a:lnTo>
                    <a:lnTo>
                      <a:pt x="27" y="73"/>
                    </a:lnTo>
                    <a:lnTo>
                      <a:pt x="27" y="109"/>
                    </a:lnTo>
                    <a:lnTo>
                      <a:pt x="100" y="109"/>
                    </a:lnTo>
                    <a:lnTo>
                      <a:pt x="100" y="131"/>
                    </a:lnTo>
                    <a:lnTo>
                      <a:pt x="0" y="131"/>
                    </a:lnTo>
                    <a:close/>
                  </a:path>
                </a:pathLst>
              </a:custGeom>
              <a:solidFill>
                <a:srgbClr val="C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3306" name="Freeform 250"/>
              <p:cNvSpPr>
                <a:spLocks/>
              </p:cNvSpPr>
              <p:nvPr/>
            </p:nvSpPr>
            <p:spPr bwMode="auto">
              <a:xfrm>
                <a:off x="4292" y="2746"/>
                <a:ext cx="123" cy="131"/>
              </a:xfrm>
              <a:custGeom>
                <a:avLst/>
                <a:gdLst>
                  <a:gd name="T0" fmla="*/ 48 w 123"/>
                  <a:gd name="T1" fmla="*/ 131 h 131"/>
                  <a:gd name="T2" fmla="*/ 0 w 123"/>
                  <a:gd name="T3" fmla="*/ 0 h 131"/>
                  <a:gd name="T4" fmla="*/ 29 w 123"/>
                  <a:gd name="T5" fmla="*/ 0 h 131"/>
                  <a:gd name="T6" fmla="*/ 63 w 123"/>
                  <a:gd name="T7" fmla="*/ 97 h 131"/>
                  <a:gd name="T8" fmla="*/ 95 w 123"/>
                  <a:gd name="T9" fmla="*/ 0 h 131"/>
                  <a:gd name="T10" fmla="*/ 123 w 123"/>
                  <a:gd name="T11" fmla="*/ 0 h 131"/>
                  <a:gd name="T12" fmla="*/ 76 w 123"/>
                  <a:gd name="T13" fmla="*/ 131 h 131"/>
                  <a:gd name="T14" fmla="*/ 48 w 123"/>
                  <a:gd name="T15" fmla="*/ 131 h 1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3" h="131">
                    <a:moveTo>
                      <a:pt x="48" y="131"/>
                    </a:moveTo>
                    <a:lnTo>
                      <a:pt x="0" y="0"/>
                    </a:lnTo>
                    <a:lnTo>
                      <a:pt x="29" y="0"/>
                    </a:lnTo>
                    <a:lnTo>
                      <a:pt x="63" y="97"/>
                    </a:lnTo>
                    <a:lnTo>
                      <a:pt x="95" y="0"/>
                    </a:lnTo>
                    <a:lnTo>
                      <a:pt x="123" y="0"/>
                    </a:lnTo>
                    <a:lnTo>
                      <a:pt x="76" y="131"/>
                    </a:lnTo>
                    <a:lnTo>
                      <a:pt x="48" y="131"/>
                    </a:lnTo>
                    <a:close/>
                  </a:path>
                </a:pathLst>
              </a:custGeom>
              <a:solidFill>
                <a:srgbClr val="C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3307" name="Freeform 251"/>
              <p:cNvSpPr>
                <a:spLocks noEditPoints="1"/>
              </p:cNvSpPr>
              <p:nvPr/>
            </p:nvSpPr>
            <p:spPr bwMode="auto">
              <a:xfrm>
                <a:off x="4417" y="2746"/>
                <a:ext cx="132" cy="131"/>
              </a:xfrm>
              <a:custGeom>
                <a:avLst/>
                <a:gdLst>
                  <a:gd name="T0" fmla="*/ 132 w 132"/>
                  <a:gd name="T1" fmla="*/ 131 h 131"/>
                  <a:gd name="T2" fmla="*/ 103 w 132"/>
                  <a:gd name="T3" fmla="*/ 131 h 131"/>
                  <a:gd name="T4" fmla="*/ 92 w 132"/>
                  <a:gd name="T5" fmla="*/ 101 h 131"/>
                  <a:gd name="T6" fmla="*/ 39 w 132"/>
                  <a:gd name="T7" fmla="*/ 101 h 131"/>
                  <a:gd name="T8" fmla="*/ 28 w 132"/>
                  <a:gd name="T9" fmla="*/ 131 h 131"/>
                  <a:gd name="T10" fmla="*/ 0 w 132"/>
                  <a:gd name="T11" fmla="*/ 131 h 131"/>
                  <a:gd name="T12" fmla="*/ 51 w 132"/>
                  <a:gd name="T13" fmla="*/ 0 h 131"/>
                  <a:gd name="T14" fmla="*/ 79 w 132"/>
                  <a:gd name="T15" fmla="*/ 0 h 131"/>
                  <a:gd name="T16" fmla="*/ 132 w 132"/>
                  <a:gd name="T17" fmla="*/ 131 h 131"/>
                  <a:gd name="T18" fmla="*/ 83 w 132"/>
                  <a:gd name="T19" fmla="*/ 79 h 131"/>
                  <a:gd name="T20" fmla="*/ 65 w 132"/>
                  <a:gd name="T21" fmla="*/ 30 h 131"/>
                  <a:gd name="T22" fmla="*/ 47 w 132"/>
                  <a:gd name="T23" fmla="*/ 79 h 131"/>
                  <a:gd name="T24" fmla="*/ 83 w 132"/>
                  <a:gd name="T25" fmla="*/ 79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2" h="131">
                    <a:moveTo>
                      <a:pt x="132" y="131"/>
                    </a:moveTo>
                    <a:lnTo>
                      <a:pt x="103" y="131"/>
                    </a:lnTo>
                    <a:lnTo>
                      <a:pt x="92" y="101"/>
                    </a:lnTo>
                    <a:lnTo>
                      <a:pt x="39" y="101"/>
                    </a:lnTo>
                    <a:lnTo>
                      <a:pt x="28" y="131"/>
                    </a:lnTo>
                    <a:lnTo>
                      <a:pt x="0" y="131"/>
                    </a:lnTo>
                    <a:lnTo>
                      <a:pt x="51" y="0"/>
                    </a:lnTo>
                    <a:lnTo>
                      <a:pt x="79" y="0"/>
                    </a:lnTo>
                    <a:lnTo>
                      <a:pt x="132" y="131"/>
                    </a:lnTo>
                    <a:close/>
                    <a:moveTo>
                      <a:pt x="83" y="79"/>
                    </a:moveTo>
                    <a:lnTo>
                      <a:pt x="65" y="30"/>
                    </a:lnTo>
                    <a:lnTo>
                      <a:pt x="47" y="79"/>
                    </a:lnTo>
                    <a:lnTo>
                      <a:pt x="83" y="79"/>
                    </a:lnTo>
                    <a:close/>
                  </a:path>
                </a:pathLst>
              </a:custGeom>
              <a:solidFill>
                <a:srgbClr val="C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3308" name="Freeform 252"/>
              <p:cNvSpPr>
                <a:spLocks/>
              </p:cNvSpPr>
              <p:nvPr/>
            </p:nvSpPr>
            <p:spPr bwMode="auto">
              <a:xfrm>
                <a:off x="3718" y="2782"/>
                <a:ext cx="98" cy="134"/>
              </a:xfrm>
              <a:custGeom>
                <a:avLst/>
                <a:gdLst>
                  <a:gd name="T0" fmla="*/ 0 w 98"/>
                  <a:gd name="T1" fmla="*/ 0 h 134"/>
                  <a:gd name="T2" fmla="*/ 27 w 98"/>
                  <a:gd name="T3" fmla="*/ 0 h 134"/>
                  <a:gd name="T4" fmla="*/ 49 w 98"/>
                  <a:gd name="T5" fmla="*/ 68 h 134"/>
                  <a:gd name="T6" fmla="*/ 72 w 98"/>
                  <a:gd name="T7" fmla="*/ 0 h 134"/>
                  <a:gd name="T8" fmla="*/ 98 w 98"/>
                  <a:gd name="T9" fmla="*/ 0 h 134"/>
                  <a:gd name="T10" fmla="*/ 64 w 98"/>
                  <a:gd name="T11" fmla="*/ 92 h 134"/>
                  <a:gd name="T12" fmla="*/ 58 w 98"/>
                  <a:gd name="T13" fmla="*/ 108 h 134"/>
                  <a:gd name="T14" fmla="*/ 55 w 98"/>
                  <a:gd name="T15" fmla="*/ 116 h 134"/>
                  <a:gd name="T16" fmla="*/ 52 w 98"/>
                  <a:gd name="T17" fmla="*/ 121 h 134"/>
                  <a:gd name="T18" fmla="*/ 49 w 98"/>
                  <a:gd name="T19" fmla="*/ 125 h 134"/>
                  <a:gd name="T20" fmla="*/ 45 w 98"/>
                  <a:gd name="T21" fmla="*/ 128 h 134"/>
                  <a:gd name="T22" fmla="*/ 41 w 98"/>
                  <a:gd name="T23" fmla="*/ 131 h 134"/>
                  <a:gd name="T24" fmla="*/ 35 w 98"/>
                  <a:gd name="T25" fmla="*/ 133 h 134"/>
                  <a:gd name="T26" fmla="*/ 29 w 98"/>
                  <a:gd name="T27" fmla="*/ 134 h 134"/>
                  <a:gd name="T28" fmla="*/ 22 w 98"/>
                  <a:gd name="T29" fmla="*/ 134 h 134"/>
                  <a:gd name="T30" fmla="*/ 15 w 98"/>
                  <a:gd name="T31" fmla="*/ 134 h 134"/>
                  <a:gd name="T32" fmla="*/ 8 w 98"/>
                  <a:gd name="T33" fmla="*/ 133 h 134"/>
                  <a:gd name="T34" fmla="*/ 6 w 98"/>
                  <a:gd name="T35" fmla="*/ 113 h 134"/>
                  <a:gd name="T36" fmla="*/ 11 w 98"/>
                  <a:gd name="T37" fmla="*/ 114 h 134"/>
                  <a:gd name="T38" fmla="*/ 17 w 98"/>
                  <a:gd name="T39" fmla="*/ 114 h 134"/>
                  <a:gd name="T40" fmla="*/ 21 w 98"/>
                  <a:gd name="T41" fmla="*/ 114 h 134"/>
                  <a:gd name="T42" fmla="*/ 24 w 98"/>
                  <a:gd name="T43" fmla="*/ 113 h 134"/>
                  <a:gd name="T44" fmla="*/ 27 w 98"/>
                  <a:gd name="T45" fmla="*/ 111 h 134"/>
                  <a:gd name="T46" fmla="*/ 30 w 98"/>
                  <a:gd name="T47" fmla="*/ 109 h 134"/>
                  <a:gd name="T48" fmla="*/ 32 w 98"/>
                  <a:gd name="T49" fmla="*/ 106 h 134"/>
                  <a:gd name="T50" fmla="*/ 33 w 98"/>
                  <a:gd name="T51" fmla="*/ 103 h 134"/>
                  <a:gd name="T52" fmla="*/ 36 w 98"/>
                  <a:gd name="T53" fmla="*/ 96 h 134"/>
                  <a:gd name="T54" fmla="*/ 0 w 98"/>
                  <a:gd name="T55"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8" h="134">
                    <a:moveTo>
                      <a:pt x="0" y="0"/>
                    </a:moveTo>
                    <a:lnTo>
                      <a:pt x="27" y="0"/>
                    </a:lnTo>
                    <a:lnTo>
                      <a:pt x="49" y="68"/>
                    </a:lnTo>
                    <a:lnTo>
                      <a:pt x="72" y="0"/>
                    </a:lnTo>
                    <a:lnTo>
                      <a:pt x="98" y="0"/>
                    </a:lnTo>
                    <a:lnTo>
                      <a:pt x="64" y="92"/>
                    </a:lnTo>
                    <a:lnTo>
                      <a:pt x="58" y="108"/>
                    </a:lnTo>
                    <a:lnTo>
                      <a:pt x="55" y="116"/>
                    </a:lnTo>
                    <a:lnTo>
                      <a:pt x="52" y="121"/>
                    </a:lnTo>
                    <a:lnTo>
                      <a:pt x="49" y="125"/>
                    </a:lnTo>
                    <a:lnTo>
                      <a:pt x="45" y="128"/>
                    </a:lnTo>
                    <a:lnTo>
                      <a:pt x="41" y="131"/>
                    </a:lnTo>
                    <a:lnTo>
                      <a:pt x="35" y="133"/>
                    </a:lnTo>
                    <a:lnTo>
                      <a:pt x="29" y="134"/>
                    </a:lnTo>
                    <a:lnTo>
                      <a:pt x="22" y="134"/>
                    </a:lnTo>
                    <a:lnTo>
                      <a:pt x="15" y="134"/>
                    </a:lnTo>
                    <a:lnTo>
                      <a:pt x="8" y="133"/>
                    </a:lnTo>
                    <a:lnTo>
                      <a:pt x="6" y="113"/>
                    </a:lnTo>
                    <a:lnTo>
                      <a:pt x="11" y="114"/>
                    </a:lnTo>
                    <a:lnTo>
                      <a:pt x="17" y="114"/>
                    </a:lnTo>
                    <a:lnTo>
                      <a:pt x="21" y="114"/>
                    </a:lnTo>
                    <a:lnTo>
                      <a:pt x="24" y="113"/>
                    </a:lnTo>
                    <a:lnTo>
                      <a:pt x="27" y="111"/>
                    </a:lnTo>
                    <a:lnTo>
                      <a:pt x="30" y="109"/>
                    </a:lnTo>
                    <a:lnTo>
                      <a:pt x="32" y="106"/>
                    </a:lnTo>
                    <a:lnTo>
                      <a:pt x="33" y="103"/>
                    </a:lnTo>
                    <a:lnTo>
                      <a:pt x="36" y="96"/>
                    </a:lnTo>
                    <a:lnTo>
                      <a:pt x="0" y="0"/>
                    </a:lnTo>
                    <a:close/>
                  </a:path>
                </a:pathLst>
              </a:custGeom>
              <a:solidFill>
                <a:srgbClr val="C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3309" name="Freeform 253"/>
              <p:cNvSpPr>
                <a:spLocks noEditPoints="1"/>
              </p:cNvSpPr>
              <p:nvPr/>
            </p:nvSpPr>
            <p:spPr bwMode="auto">
              <a:xfrm>
                <a:off x="4040" y="2747"/>
                <a:ext cx="108" cy="132"/>
              </a:xfrm>
              <a:custGeom>
                <a:avLst/>
                <a:gdLst>
                  <a:gd name="T0" fmla="*/ 66 w 108"/>
                  <a:gd name="T1" fmla="*/ 63 h 132"/>
                  <a:gd name="T2" fmla="*/ 73 w 108"/>
                  <a:gd name="T3" fmla="*/ 61 h 132"/>
                  <a:gd name="T4" fmla="*/ 77 w 108"/>
                  <a:gd name="T5" fmla="*/ 56 h 132"/>
                  <a:gd name="T6" fmla="*/ 79 w 108"/>
                  <a:gd name="T7" fmla="*/ 52 h 132"/>
                  <a:gd name="T8" fmla="*/ 80 w 108"/>
                  <a:gd name="T9" fmla="*/ 46 h 132"/>
                  <a:gd name="T10" fmla="*/ 78 w 108"/>
                  <a:gd name="T11" fmla="*/ 38 h 132"/>
                  <a:gd name="T12" fmla="*/ 75 w 108"/>
                  <a:gd name="T13" fmla="*/ 33 h 132"/>
                  <a:gd name="T14" fmla="*/ 69 w 108"/>
                  <a:gd name="T15" fmla="*/ 30 h 132"/>
                  <a:gd name="T16" fmla="*/ 61 w 108"/>
                  <a:gd name="T17" fmla="*/ 29 h 132"/>
                  <a:gd name="T18" fmla="*/ 26 w 108"/>
                  <a:gd name="T19" fmla="*/ 64 h 132"/>
                  <a:gd name="T20" fmla="*/ 0 w 108"/>
                  <a:gd name="T21" fmla="*/ 0 h 132"/>
                  <a:gd name="T22" fmla="*/ 84 w 108"/>
                  <a:gd name="T23" fmla="*/ 1 h 132"/>
                  <a:gd name="T24" fmla="*/ 90 w 108"/>
                  <a:gd name="T25" fmla="*/ 3 h 132"/>
                  <a:gd name="T26" fmla="*/ 99 w 108"/>
                  <a:gd name="T27" fmla="*/ 12 h 132"/>
                  <a:gd name="T28" fmla="*/ 106 w 108"/>
                  <a:gd name="T29" fmla="*/ 24 h 132"/>
                  <a:gd name="T30" fmla="*/ 108 w 108"/>
                  <a:gd name="T31" fmla="*/ 39 h 132"/>
                  <a:gd name="T32" fmla="*/ 107 w 108"/>
                  <a:gd name="T33" fmla="*/ 51 h 132"/>
                  <a:gd name="T34" fmla="*/ 103 w 108"/>
                  <a:gd name="T35" fmla="*/ 62 h 132"/>
                  <a:gd name="T36" fmla="*/ 97 w 108"/>
                  <a:gd name="T37" fmla="*/ 71 h 132"/>
                  <a:gd name="T38" fmla="*/ 89 w 108"/>
                  <a:gd name="T39" fmla="*/ 78 h 132"/>
                  <a:gd name="T40" fmla="*/ 98 w 108"/>
                  <a:gd name="T41" fmla="*/ 83 h 132"/>
                  <a:gd name="T42" fmla="*/ 102 w 108"/>
                  <a:gd name="T43" fmla="*/ 90 h 132"/>
                  <a:gd name="T44" fmla="*/ 104 w 108"/>
                  <a:gd name="T45" fmla="*/ 96 h 132"/>
                  <a:gd name="T46" fmla="*/ 104 w 108"/>
                  <a:gd name="T47" fmla="*/ 115 h 132"/>
                  <a:gd name="T48" fmla="*/ 106 w 108"/>
                  <a:gd name="T49" fmla="*/ 132 h 132"/>
                  <a:gd name="T50" fmla="*/ 79 w 108"/>
                  <a:gd name="T51" fmla="*/ 131 h 132"/>
                  <a:gd name="T52" fmla="*/ 78 w 108"/>
                  <a:gd name="T53" fmla="*/ 131 h 132"/>
                  <a:gd name="T54" fmla="*/ 76 w 108"/>
                  <a:gd name="T55" fmla="*/ 113 h 132"/>
                  <a:gd name="T56" fmla="*/ 74 w 108"/>
                  <a:gd name="T57" fmla="*/ 104 h 132"/>
                  <a:gd name="T58" fmla="*/ 72 w 108"/>
                  <a:gd name="T59" fmla="*/ 99 h 132"/>
                  <a:gd name="T60" fmla="*/ 69 w 108"/>
                  <a:gd name="T61" fmla="*/ 96 h 132"/>
                  <a:gd name="T62" fmla="*/ 61 w 108"/>
                  <a:gd name="T63" fmla="*/ 94 h 132"/>
                  <a:gd name="T64" fmla="*/ 26 w 108"/>
                  <a:gd name="T65" fmla="*/ 129 h 132"/>
                  <a:gd name="T66" fmla="*/ 0 w 108"/>
                  <a:gd name="T6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8" h="132">
                    <a:moveTo>
                      <a:pt x="63" y="64"/>
                    </a:moveTo>
                    <a:lnTo>
                      <a:pt x="66" y="63"/>
                    </a:lnTo>
                    <a:lnTo>
                      <a:pt x="70" y="62"/>
                    </a:lnTo>
                    <a:lnTo>
                      <a:pt x="73" y="61"/>
                    </a:lnTo>
                    <a:lnTo>
                      <a:pt x="75" y="59"/>
                    </a:lnTo>
                    <a:lnTo>
                      <a:pt x="77" y="56"/>
                    </a:lnTo>
                    <a:lnTo>
                      <a:pt x="78" y="53"/>
                    </a:lnTo>
                    <a:lnTo>
                      <a:pt x="79" y="52"/>
                    </a:lnTo>
                    <a:lnTo>
                      <a:pt x="79" y="50"/>
                    </a:lnTo>
                    <a:lnTo>
                      <a:pt x="80" y="46"/>
                    </a:lnTo>
                    <a:lnTo>
                      <a:pt x="79" y="42"/>
                    </a:lnTo>
                    <a:lnTo>
                      <a:pt x="78" y="38"/>
                    </a:lnTo>
                    <a:lnTo>
                      <a:pt x="77" y="36"/>
                    </a:lnTo>
                    <a:lnTo>
                      <a:pt x="75" y="33"/>
                    </a:lnTo>
                    <a:lnTo>
                      <a:pt x="73" y="31"/>
                    </a:lnTo>
                    <a:lnTo>
                      <a:pt x="69" y="30"/>
                    </a:lnTo>
                    <a:lnTo>
                      <a:pt x="66" y="29"/>
                    </a:lnTo>
                    <a:lnTo>
                      <a:pt x="61" y="29"/>
                    </a:lnTo>
                    <a:lnTo>
                      <a:pt x="26" y="29"/>
                    </a:lnTo>
                    <a:lnTo>
                      <a:pt x="26" y="64"/>
                    </a:lnTo>
                    <a:lnTo>
                      <a:pt x="63" y="64"/>
                    </a:lnTo>
                    <a:close/>
                    <a:moveTo>
                      <a:pt x="0" y="0"/>
                    </a:moveTo>
                    <a:lnTo>
                      <a:pt x="78" y="0"/>
                    </a:lnTo>
                    <a:lnTo>
                      <a:pt x="84" y="1"/>
                    </a:lnTo>
                    <a:lnTo>
                      <a:pt x="87" y="2"/>
                    </a:lnTo>
                    <a:lnTo>
                      <a:pt x="90" y="3"/>
                    </a:lnTo>
                    <a:lnTo>
                      <a:pt x="95" y="7"/>
                    </a:lnTo>
                    <a:lnTo>
                      <a:pt x="99" y="12"/>
                    </a:lnTo>
                    <a:lnTo>
                      <a:pt x="103" y="18"/>
                    </a:lnTo>
                    <a:lnTo>
                      <a:pt x="106" y="24"/>
                    </a:lnTo>
                    <a:lnTo>
                      <a:pt x="108" y="31"/>
                    </a:lnTo>
                    <a:lnTo>
                      <a:pt x="108" y="39"/>
                    </a:lnTo>
                    <a:lnTo>
                      <a:pt x="108" y="45"/>
                    </a:lnTo>
                    <a:lnTo>
                      <a:pt x="107" y="51"/>
                    </a:lnTo>
                    <a:lnTo>
                      <a:pt x="105" y="57"/>
                    </a:lnTo>
                    <a:lnTo>
                      <a:pt x="103" y="62"/>
                    </a:lnTo>
                    <a:lnTo>
                      <a:pt x="101" y="66"/>
                    </a:lnTo>
                    <a:lnTo>
                      <a:pt x="97" y="71"/>
                    </a:lnTo>
                    <a:lnTo>
                      <a:pt x="94" y="75"/>
                    </a:lnTo>
                    <a:lnTo>
                      <a:pt x="89" y="78"/>
                    </a:lnTo>
                    <a:lnTo>
                      <a:pt x="94" y="80"/>
                    </a:lnTo>
                    <a:lnTo>
                      <a:pt x="98" y="83"/>
                    </a:lnTo>
                    <a:lnTo>
                      <a:pt x="101" y="87"/>
                    </a:lnTo>
                    <a:lnTo>
                      <a:pt x="102" y="90"/>
                    </a:lnTo>
                    <a:lnTo>
                      <a:pt x="103" y="92"/>
                    </a:lnTo>
                    <a:lnTo>
                      <a:pt x="104" y="96"/>
                    </a:lnTo>
                    <a:lnTo>
                      <a:pt x="104" y="102"/>
                    </a:lnTo>
                    <a:lnTo>
                      <a:pt x="104" y="115"/>
                    </a:lnTo>
                    <a:lnTo>
                      <a:pt x="104" y="122"/>
                    </a:lnTo>
                    <a:lnTo>
                      <a:pt x="106" y="132"/>
                    </a:lnTo>
                    <a:lnTo>
                      <a:pt x="79" y="132"/>
                    </a:lnTo>
                    <a:lnTo>
                      <a:pt x="79" y="131"/>
                    </a:lnTo>
                    <a:lnTo>
                      <a:pt x="78" y="132"/>
                    </a:lnTo>
                    <a:lnTo>
                      <a:pt x="78" y="131"/>
                    </a:lnTo>
                    <a:lnTo>
                      <a:pt x="77" y="126"/>
                    </a:lnTo>
                    <a:lnTo>
                      <a:pt x="76" y="113"/>
                    </a:lnTo>
                    <a:lnTo>
                      <a:pt x="75" y="108"/>
                    </a:lnTo>
                    <a:lnTo>
                      <a:pt x="74" y="104"/>
                    </a:lnTo>
                    <a:lnTo>
                      <a:pt x="73" y="101"/>
                    </a:lnTo>
                    <a:lnTo>
                      <a:pt x="72" y="99"/>
                    </a:lnTo>
                    <a:lnTo>
                      <a:pt x="71" y="98"/>
                    </a:lnTo>
                    <a:lnTo>
                      <a:pt x="69" y="96"/>
                    </a:lnTo>
                    <a:lnTo>
                      <a:pt x="65" y="94"/>
                    </a:lnTo>
                    <a:lnTo>
                      <a:pt x="61" y="94"/>
                    </a:lnTo>
                    <a:lnTo>
                      <a:pt x="26" y="94"/>
                    </a:lnTo>
                    <a:lnTo>
                      <a:pt x="26" y="129"/>
                    </a:lnTo>
                    <a:lnTo>
                      <a:pt x="0" y="129"/>
                    </a:lnTo>
                    <a:lnTo>
                      <a:pt x="0" y="0"/>
                    </a:lnTo>
                    <a:close/>
                  </a:path>
                </a:pathLst>
              </a:custGeom>
              <a:solidFill>
                <a:srgbClr val="C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sp>
        <p:nvSpPr>
          <p:cNvPr id="173310" name="Rectangle 254"/>
          <p:cNvSpPr>
            <a:spLocks noChangeArrowheads="1"/>
          </p:cNvSpPr>
          <p:nvPr/>
        </p:nvSpPr>
        <p:spPr bwMode="auto">
          <a:xfrm>
            <a:off x="250825" y="257175"/>
            <a:ext cx="77057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p>
            <a:pPr algn="r">
              <a:lnSpc>
                <a:spcPct val="90000"/>
              </a:lnSpc>
              <a:spcBef>
                <a:spcPct val="0"/>
              </a:spcBef>
            </a:pPr>
            <a:r>
              <a:rPr lang="en-GB" sz="2400" i="1">
                <a:solidFill>
                  <a:schemeClr val="tx2"/>
                </a:solidFill>
              </a:rPr>
              <a:t>BWR Development in Germany</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0"/>
          </p:nvPr>
        </p:nvSpPr>
        <p:spPr/>
        <p:txBody>
          <a:bodyPr/>
          <a:lstStyle/>
          <a:p>
            <a:r>
              <a:rPr lang="en-GB"/>
              <a:t>Manfred Fischer, AREVA NP GmbH</a:t>
            </a:r>
          </a:p>
        </p:txBody>
      </p:sp>
      <p:pic>
        <p:nvPicPr>
          <p:cNvPr id="205827" name="Picture 3" descr="Intensive friendshi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9975" y="333375"/>
            <a:ext cx="4500563" cy="6000750"/>
          </a:xfrm>
          <a:prstGeom prst="rect">
            <a:avLst/>
          </a:prstGeom>
          <a:noFill/>
          <a:extLst>
            <a:ext uri="{909E8E84-426E-40DD-AFC4-6F175D3DCCD1}">
              <a14:hiddenFill xmlns:a14="http://schemas.microsoft.com/office/drawing/2010/main">
                <a:solidFill>
                  <a:srgbClr val="FFFFFF"/>
                </a:solidFill>
              </a14:hiddenFill>
            </a:ext>
          </a:extLst>
        </p:spPr>
      </p:pic>
      <p:sp>
        <p:nvSpPr>
          <p:cNvPr id="205828" name="Text Box 4"/>
          <p:cNvSpPr txBox="1">
            <a:spLocks noChangeArrowheads="1"/>
          </p:cNvSpPr>
          <p:nvPr/>
        </p:nvSpPr>
        <p:spPr bwMode="auto">
          <a:xfrm>
            <a:off x="539750" y="5157788"/>
            <a:ext cx="8208963" cy="427037"/>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2800">
                <a:solidFill>
                  <a:schemeClr val="tx1"/>
                </a:solidFill>
              </a:rPr>
              <a:t> excellent support by our Russian colleagues</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0"/>
          </p:nvPr>
        </p:nvSpPr>
        <p:spPr/>
        <p:txBody>
          <a:bodyPr/>
          <a:lstStyle/>
          <a:p>
            <a:r>
              <a:rPr lang="en-GB"/>
              <a:t>Manfred Fischer, AREVA NP GmbH</a:t>
            </a:r>
          </a:p>
        </p:txBody>
      </p:sp>
      <p:pic>
        <p:nvPicPr>
          <p:cNvPr id="199682" name="Picture 2" descr="Bright perspectiv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50975" y="1087438"/>
            <a:ext cx="6242050" cy="4681537"/>
          </a:xfrm>
          <a:prstGeom prst="rect">
            <a:avLst/>
          </a:prstGeom>
          <a:noFill/>
          <a:extLst>
            <a:ext uri="{909E8E84-426E-40DD-AFC4-6F175D3DCCD1}">
              <a14:hiddenFill xmlns:a14="http://schemas.microsoft.com/office/drawing/2010/main">
                <a:solidFill>
                  <a:srgbClr val="FFFFFF"/>
                </a:solidFill>
              </a14:hiddenFill>
            </a:ext>
          </a:extLst>
        </p:spPr>
      </p:pic>
      <p:sp>
        <p:nvSpPr>
          <p:cNvPr id="199683" name="Text Box 3"/>
          <p:cNvSpPr txBox="1">
            <a:spLocks noChangeArrowheads="1"/>
          </p:cNvSpPr>
          <p:nvPr/>
        </p:nvSpPr>
        <p:spPr bwMode="auto">
          <a:xfrm>
            <a:off x="971550" y="5373688"/>
            <a:ext cx="7416800" cy="427037"/>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sz="2800">
                <a:solidFill>
                  <a:schemeClr val="tx1"/>
                </a:solidFill>
              </a:rPr>
              <a:t> but nevertheless ... an unclear perspective</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1"/>
          <p:cNvSpPr>
            <a:spLocks noGrp="1"/>
          </p:cNvSpPr>
          <p:nvPr>
            <p:ph type="ftr" sz="quarter" idx="10"/>
          </p:nvPr>
        </p:nvSpPr>
        <p:spPr/>
        <p:txBody>
          <a:bodyPr/>
          <a:lstStyle/>
          <a:p>
            <a:r>
              <a:rPr lang="en-GB"/>
              <a:t>Manfred Fischer, AREVA NP GmbH</a:t>
            </a:r>
          </a:p>
        </p:txBody>
      </p:sp>
      <p:pic>
        <p:nvPicPr>
          <p:cNvPr id="175106" name="Picture 2" descr="UJA_B_Neu Kopi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981075"/>
            <a:ext cx="4259262" cy="5327650"/>
          </a:xfrm>
          <a:prstGeom prst="rect">
            <a:avLst/>
          </a:prstGeom>
          <a:noFill/>
          <a:extLst>
            <a:ext uri="{909E8E84-426E-40DD-AFC4-6F175D3DCCD1}">
              <a14:hiddenFill xmlns:a14="http://schemas.microsoft.com/office/drawing/2010/main">
                <a:solidFill>
                  <a:srgbClr val="FFFFFF"/>
                </a:solidFill>
              </a14:hiddenFill>
            </a:ext>
          </a:extLst>
        </p:spPr>
      </p:pic>
      <p:sp>
        <p:nvSpPr>
          <p:cNvPr id="175107" name="Rectangle 3"/>
          <p:cNvSpPr>
            <a:spLocks noChangeArrowheads="1"/>
          </p:cNvSpPr>
          <p:nvPr/>
        </p:nvSpPr>
        <p:spPr bwMode="auto">
          <a:xfrm>
            <a:off x="1258888" y="188913"/>
            <a:ext cx="6704012" cy="611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p>
            <a:pPr algn="r">
              <a:lnSpc>
                <a:spcPct val="90000"/>
              </a:lnSpc>
              <a:spcBef>
                <a:spcPct val="0"/>
              </a:spcBef>
            </a:pPr>
            <a:r>
              <a:rPr lang="en-GB" sz="2400" i="1">
                <a:solidFill>
                  <a:schemeClr val="tx2"/>
                </a:solidFill>
              </a:rPr>
              <a:t>KERENA</a:t>
            </a:r>
            <a:r>
              <a:rPr lang="en-GB" sz="2400" i="1">
                <a:solidFill>
                  <a:schemeClr val="tx2"/>
                </a:solidFill>
                <a:cs typeface="Arial" charset="0"/>
              </a:rPr>
              <a:t>™</a:t>
            </a:r>
            <a:r>
              <a:rPr lang="en-US" sz="2400" i="1">
                <a:solidFill>
                  <a:schemeClr val="tx2"/>
                </a:solidFill>
              </a:rPr>
              <a:t> Main Technical Data</a:t>
            </a:r>
          </a:p>
        </p:txBody>
      </p:sp>
      <p:sp>
        <p:nvSpPr>
          <p:cNvPr id="175121" name="Text Box 17"/>
          <p:cNvSpPr txBox="1">
            <a:spLocks noChangeArrowheads="1"/>
          </p:cNvSpPr>
          <p:nvPr/>
        </p:nvSpPr>
        <p:spPr bwMode="auto">
          <a:xfrm>
            <a:off x="4932363" y="4724400"/>
            <a:ext cx="3744912" cy="1265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marL="180975" indent="-180975">
              <a:spcBef>
                <a:spcPct val="0"/>
              </a:spcBef>
              <a:tabLst>
                <a:tab pos="3594100" algn="r"/>
              </a:tabLst>
              <a:defRPr>
                <a:solidFill>
                  <a:schemeClr val="tx1"/>
                </a:solidFill>
                <a:latin typeface="Arial" charset="0"/>
              </a:defRPr>
            </a:lvl1pPr>
            <a:lvl2pPr>
              <a:spcBef>
                <a:spcPct val="0"/>
              </a:spcBef>
              <a:tabLst>
                <a:tab pos="3594100" algn="r"/>
              </a:tabLst>
              <a:defRPr>
                <a:solidFill>
                  <a:schemeClr val="tx1"/>
                </a:solidFill>
                <a:latin typeface="Arial" charset="0"/>
              </a:defRPr>
            </a:lvl2pPr>
            <a:lvl3pPr>
              <a:spcBef>
                <a:spcPct val="0"/>
              </a:spcBef>
              <a:tabLst>
                <a:tab pos="3594100" algn="r"/>
              </a:tabLst>
              <a:defRPr>
                <a:solidFill>
                  <a:schemeClr val="tx1"/>
                </a:solidFill>
                <a:latin typeface="Arial" charset="0"/>
              </a:defRPr>
            </a:lvl3pPr>
            <a:lvl4pPr>
              <a:spcBef>
                <a:spcPct val="0"/>
              </a:spcBef>
              <a:tabLst>
                <a:tab pos="3594100" algn="r"/>
              </a:tabLst>
              <a:defRPr>
                <a:solidFill>
                  <a:schemeClr val="tx1"/>
                </a:solidFill>
                <a:latin typeface="Arial" charset="0"/>
              </a:defRPr>
            </a:lvl4pPr>
            <a:lvl5pPr>
              <a:spcBef>
                <a:spcPct val="0"/>
              </a:spcBef>
              <a:tabLst>
                <a:tab pos="3594100" algn="r"/>
              </a:tabLst>
              <a:defRPr>
                <a:solidFill>
                  <a:schemeClr val="tx1"/>
                </a:solidFill>
                <a:latin typeface="Arial" charset="0"/>
              </a:defRPr>
            </a:lvl5pPr>
            <a:lvl6pPr fontAlgn="base">
              <a:spcBef>
                <a:spcPct val="0"/>
              </a:spcBef>
              <a:spcAft>
                <a:spcPct val="0"/>
              </a:spcAft>
              <a:tabLst>
                <a:tab pos="3594100" algn="r"/>
              </a:tabLst>
              <a:defRPr>
                <a:solidFill>
                  <a:schemeClr val="tx1"/>
                </a:solidFill>
                <a:latin typeface="Arial" charset="0"/>
              </a:defRPr>
            </a:lvl6pPr>
            <a:lvl7pPr fontAlgn="base">
              <a:spcBef>
                <a:spcPct val="0"/>
              </a:spcBef>
              <a:spcAft>
                <a:spcPct val="0"/>
              </a:spcAft>
              <a:tabLst>
                <a:tab pos="3594100" algn="r"/>
              </a:tabLst>
              <a:defRPr>
                <a:solidFill>
                  <a:schemeClr val="tx1"/>
                </a:solidFill>
                <a:latin typeface="Arial" charset="0"/>
              </a:defRPr>
            </a:lvl7pPr>
            <a:lvl8pPr fontAlgn="base">
              <a:spcBef>
                <a:spcPct val="0"/>
              </a:spcBef>
              <a:spcAft>
                <a:spcPct val="0"/>
              </a:spcAft>
              <a:tabLst>
                <a:tab pos="3594100" algn="r"/>
              </a:tabLst>
              <a:defRPr>
                <a:solidFill>
                  <a:schemeClr val="tx1"/>
                </a:solidFill>
                <a:latin typeface="Arial" charset="0"/>
              </a:defRPr>
            </a:lvl8pPr>
            <a:lvl9pPr fontAlgn="base">
              <a:spcBef>
                <a:spcPct val="0"/>
              </a:spcBef>
              <a:spcAft>
                <a:spcPct val="0"/>
              </a:spcAft>
              <a:tabLst>
                <a:tab pos="3594100" algn="r"/>
              </a:tabLst>
              <a:defRPr>
                <a:solidFill>
                  <a:schemeClr val="tx1"/>
                </a:solidFill>
                <a:latin typeface="Arial" charset="0"/>
              </a:defRPr>
            </a:lvl9pPr>
          </a:lstStyle>
          <a:p>
            <a:pPr eaLnBrk="0" hangingPunct="0">
              <a:spcBef>
                <a:spcPct val="20000"/>
              </a:spcBef>
              <a:buClr>
                <a:schemeClr val="folHlink"/>
              </a:buClr>
              <a:buFontTx/>
              <a:buChar char="•"/>
            </a:pPr>
            <a:r>
              <a:rPr lang="en-US" sz="1600"/>
              <a:t>Thermal power	</a:t>
            </a:r>
            <a:r>
              <a:rPr lang="en-US" sz="1800"/>
              <a:t>3,370 MWth</a:t>
            </a:r>
          </a:p>
          <a:p>
            <a:pPr eaLnBrk="0" hangingPunct="0">
              <a:spcBef>
                <a:spcPct val="20000"/>
              </a:spcBef>
              <a:buClr>
                <a:schemeClr val="folHlink"/>
              </a:buClr>
              <a:buFontTx/>
              <a:buChar char="•"/>
            </a:pPr>
            <a:r>
              <a:rPr lang="en-US" sz="1600"/>
              <a:t>Net power	</a:t>
            </a:r>
            <a:r>
              <a:rPr lang="en-US" sz="1800"/>
              <a:t>1,250 MWe</a:t>
            </a:r>
          </a:p>
          <a:p>
            <a:pPr eaLnBrk="0" hangingPunct="0">
              <a:spcBef>
                <a:spcPct val="20000"/>
              </a:spcBef>
              <a:buClr>
                <a:schemeClr val="folHlink"/>
              </a:buClr>
              <a:buFontTx/>
              <a:buChar char="•"/>
            </a:pPr>
            <a:r>
              <a:rPr lang="en-US" sz="1600"/>
              <a:t>RPV height	</a:t>
            </a:r>
            <a:r>
              <a:rPr lang="en-US" sz="1800"/>
              <a:t>23.81 m</a:t>
            </a:r>
          </a:p>
          <a:p>
            <a:pPr eaLnBrk="0" hangingPunct="0">
              <a:spcBef>
                <a:spcPct val="20000"/>
              </a:spcBef>
              <a:buClr>
                <a:schemeClr val="folHlink"/>
              </a:buClr>
              <a:buFontTx/>
              <a:buChar char="•"/>
            </a:pPr>
            <a:r>
              <a:rPr lang="en-US" sz="1600"/>
              <a:t>RPV inside diameter	</a:t>
            </a:r>
            <a:r>
              <a:rPr lang="en-US" sz="1800"/>
              <a:t>7.12 m</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ußzeilenplatzhalter 3"/>
          <p:cNvSpPr>
            <a:spLocks noGrp="1"/>
          </p:cNvSpPr>
          <p:nvPr>
            <p:ph type="ftr" sz="quarter" idx="10"/>
          </p:nvPr>
        </p:nvSpPr>
        <p:spPr/>
        <p:txBody>
          <a:bodyPr/>
          <a:lstStyle/>
          <a:p>
            <a:r>
              <a:rPr lang="en-GB"/>
              <a:t>Manfred Fischer, AREVA NP GmbH</a:t>
            </a:r>
          </a:p>
        </p:txBody>
      </p:sp>
      <p:sp>
        <p:nvSpPr>
          <p:cNvPr id="58370" name="Rectangle 2"/>
          <p:cNvSpPr>
            <a:spLocks noGrp="1" noChangeArrowheads="1"/>
          </p:cNvSpPr>
          <p:nvPr>
            <p:ph type="title"/>
          </p:nvPr>
        </p:nvSpPr>
        <p:spPr>
          <a:xfrm>
            <a:off x="1403350" y="333375"/>
            <a:ext cx="6405563" cy="536575"/>
          </a:xfrm>
        </p:spPr>
        <p:txBody>
          <a:bodyPr/>
          <a:lstStyle/>
          <a:p>
            <a:r>
              <a:rPr lang="en-GB" sz="2400" i="1"/>
              <a:t>Safety systems of the KERENA</a:t>
            </a:r>
            <a:r>
              <a:rPr lang="en-GB" sz="2400" i="1">
                <a:cs typeface="Arial" charset="0"/>
              </a:rPr>
              <a:t>™ BWR</a:t>
            </a:r>
          </a:p>
        </p:txBody>
      </p:sp>
      <p:pic>
        <p:nvPicPr>
          <p:cNvPr id="5837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052513"/>
            <a:ext cx="5400675" cy="529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6" name="Rectangle 8"/>
          <p:cNvSpPr>
            <a:spLocks noGrp="1" noChangeArrowheads="1"/>
          </p:cNvSpPr>
          <p:nvPr>
            <p:ph type="body" idx="1"/>
          </p:nvPr>
        </p:nvSpPr>
        <p:spPr>
          <a:xfrm>
            <a:off x="5651500" y="1412875"/>
            <a:ext cx="3241675" cy="4679950"/>
          </a:xfrm>
          <a:noFill/>
          <a:ln/>
        </p:spPr>
        <p:txBody>
          <a:bodyPr/>
          <a:lstStyle/>
          <a:p>
            <a:r>
              <a:rPr lang="en-US" sz="1400"/>
              <a:t>Safety systems simplified by including passive safety features.</a:t>
            </a:r>
          </a:p>
          <a:p>
            <a:r>
              <a:rPr lang="en-US" sz="1400"/>
              <a:t>All active systems have passive safety related backups.</a:t>
            </a:r>
          </a:p>
          <a:p>
            <a:r>
              <a:rPr lang="en-US" sz="1400"/>
              <a:t>Accident control possible with only passive safety systems, without core heat up.</a:t>
            </a:r>
          </a:p>
          <a:p>
            <a:r>
              <a:rPr lang="en-US" sz="1400"/>
              <a:t>Passive systems function either without activation system or with passive activation systems</a:t>
            </a:r>
          </a:p>
          <a:p>
            <a:r>
              <a:rPr lang="en-US" sz="1400"/>
              <a:t>Core-melting only after postulated failure of all active and passive injection systems</a:t>
            </a:r>
          </a:p>
          <a:p>
            <a:r>
              <a:rPr lang="en-US" sz="1400"/>
              <a:t>Large water volumes inside RPV, and inside/outside containment.</a:t>
            </a:r>
          </a:p>
          <a:p>
            <a:r>
              <a:rPr lang="en-US" sz="1400"/>
              <a:t>Core melt mitigation by in-vessel retention (IVR) and passive heat  removal from the containment.</a:t>
            </a:r>
          </a:p>
        </p:txBody>
      </p:sp>
      <p:sp>
        <p:nvSpPr>
          <p:cNvPr id="58377" name="Oval 9"/>
          <p:cNvSpPr>
            <a:spLocks noChangeArrowheads="1"/>
          </p:cNvSpPr>
          <p:nvPr/>
        </p:nvSpPr>
        <p:spPr bwMode="auto">
          <a:xfrm>
            <a:off x="971550" y="3213100"/>
            <a:ext cx="1295400" cy="1296988"/>
          </a:xfrm>
          <a:prstGeom prst="ellipse">
            <a:avLst/>
          </a:prstGeom>
          <a:noFill/>
          <a:ln w="31750" algn="ctr">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de-DE"/>
          </a:p>
        </p:txBody>
      </p:sp>
      <p:sp>
        <p:nvSpPr>
          <p:cNvPr id="58378" name="Oval 10"/>
          <p:cNvSpPr>
            <a:spLocks noChangeArrowheads="1"/>
          </p:cNvSpPr>
          <p:nvPr/>
        </p:nvSpPr>
        <p:spPr bwMode="auto">
          <a:xfrm>
            <a:off x="684213" y="1628775"/>
            <a:ext cx="1295400" cy="1296988"/>
          </a:xfrm>
          <a:prstGeom prst="ellipse">
            <a:avLst/>
          </a:prstGeom>
          <a:noFill/>
          <a:ln w="31750" algn="ctr">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de-DE"/>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3"/>
          <p:cNvSpPr>
            <a:spLocks noGrp="1"/>
          </p:cNvSpPr>
          <p:nvPr>
            <p:ph type="ftr" sz="quarter" idx="10"/>
          </p:nvPr>
        </p:nvSpPr>
        <p:spPr/>
        <p:txBody>
          <a:bodyPr/>
          <a:lstStyle/>
          <a:p>
            <a:r>
              <a:rPr lang="en-GB"/>
              <a:t>Manfred Fischer, AREVA NP GmbH</a:t>
            </a:r>
          </a:p>
        </p:txBody>
      </p:sp>
      <p:sp>
        <p:nvSpPr>
          <p:cNvPr id="177154" name="Rectangle 2"/>
          <p:cNvSpPr>
            <a:spLocks noGrp="1" noChangeArrowheads="1"/>
          </p:cNvSpPr>
          <p:nvPr>
            <p:ph type="title"/>
          </p:nvPr>
        </p:nvSpPr>
        <p:spPr>
          <a:xfrm>
            <a:off x="2195513" y="188913"/>
            <a:ext cx="5545137" cy="681037"/>
          </a:xfrm>
        </p:spPr>
        <p:txBody>
          <a:bodyPr/>
          <a:lstStyle/>
          <a:p>
            <a:r>
              <a:rPr lang="en-GB" sz="2400" i="1"/>
              <a:t>Passive heat removal systems </a:t>
            </a:r>
            <a:br>
              <a:rPr lang="en-GB" sz="2400" i="1"/>
            </a:br>
            <a:r>
              <a:rPr lang="en-GB" sz="2400" i="1"/>
              <a:t>of the KERENA</a:t>
            </a:r>
            <a:r>
              <a:rPr lang="en-GB" sz="2400" i="1">
                <a:cs typeface="Arial" charset="0"/>
              </a:rPr>
              <a:t>™ BWR</a:t>
            </a:r>
          </a:p>
        </p:txBody>
      </p:sp>
      <p:pic>
        <p:nvPicPr>
          <p:cNvPr id="177158" name="Picture 6" descr="passive_core_flooding_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1700213"/>
            <a:ext cx="3586162" cy="4537075"/>
          </a:xfrm>
          <a:prstGeom prst="rect">
            <a:avLst/>
          </a:prstGeom>
          <a:noFill/>
          <a:extLst>
            <a:ext uri="{909E8E84-426E-40DD-AFC4-6F175D3DCCD1}">
              <a14:hiddenFill xmlns:a14="http://schemas.microsoft.com/office/drawing/2010/main">
                <a:solidFill>
                  <a:srgbClr val="FFFFFF"/>
                </a:solidFill>
              </a14:hiddenFill>
            </a:ext>
          </a:extLst>
        </p:spPr>
      </p:pic>
      <p:pic>
        <p:nvPicPr>
          <p:cNvPr id="177160" name="Picture 8" descr="Fig_10-Containment_Cooling_Condenser"/>
          <p:cNvPicPr>
            <a:picLocks noChangeAspect="1" noChangeArrowheads="1"/>
          </p:cNvPicPr>
          <p:nvPr/>
        </p:nvPicPr>
        <p:blipFill>
          <a:blip r:embed="rId4" cstate="print">
            <a:extLst>
              <a:ext uri="{28A0092B-C50C-407E-A947-70E740481C1C}">
                <a14:useLocalDpi xmlns:a14="http://schemas.microsoft.com/office/drawing/2010/main" val="0"/>
              </a:ext>
            </a:extLst>
          </a:blip>
          <a:srcRect t="8156"/>
          <a:stretch>
            <a:fillRect/>
          </a:stretch>
        </p:blipFill>
        <p:spPr bwMode="auto">
          <a:xfrm>
            <a:off x="5148263" y="1196975"/>
            <a:ext cx="3446462" cy="3429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3"/>
          <p:cNvSpPr>
            <a:spLocks noGrp="1"/>
          </p:cNvSpPr>
          <p:nvPr>
            <p:ph type="ftr" sz="quarter" idx="10"/>
          </p:nvPr>
        </p:nvSpPr>
        <p:spPr/>
        <p:txBody>
          <a:bodyPr/>
          <a:lstStyle/>
          <a:p>
            <a:r>
              <a:rPr lang="en-GB"/>
              <a:t>Manfred Fischer, AREVA NP GmbH</a:t>
            </a:r>
          </a:p>
        </p:txBody>
      </p:sp>
      <p:sp>
        <p:nvSpPr>
          <p:cNvPr id="179202" name="Rectangle 2"/>
          <p:cNvSpPr>
            <a:spLocks noGrp="1" noChangeArrowheads="1"/>
          </p:cNvSpPr>
          <p:nvPr>
            <p:ph type="title"/>
          </p:nvPr>
        </p:nvSpPr>
        <p:spPr>
          <a:xfrm>
            <a:off x="1403350" y="333375"/>
            <a:ext cx="6405563" cy="536575"/>
          </a:xfrm>
        </p:spPr>
        <p:txBody>
          <a:bodyPr/>
          <a:lstStyle/>
          <a:p>
            <a:r>
              <a:rPr lang="en-GB" sz="2400" i="1"/>
              <a:t>Ultimate Flooding of the Drywell with IVR KERENA</a:t>
            </a:r>
            <a:r>
              <a:rPr lang="en-GB" sz="2400" i="1">
                <a:cs typeface="Arial" charset="0"/>
              </a:rPr>
              <a:t>™ BWR</a:t>
            </a:r>
          </a:p>
        </p:txBody>
      </p:sp>
      <p:pic>
        <p:nvPicPr>
          <p:cNvPr id="179205" name="Picture 5" descr="Fig_15_Cooling_of_RPV_Exteri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388" y="1557338"/>
            <a:ext cx="5473700" cy="3709987"/>
          </a:xfrm>
          <a:prstGeom prst="rect">
            <a:avLst/>
          </a:prstGeom>
          <a:noFill/>
          <a:extLst>
            <a:ext uri="{909E8E84-426E-40DD-AFC4-6F175D3DCCD1}">
              <a14:hiddenFill xmlns:a14="http://schemas.microsoft.com/office/drawing/2010/main">
                <a:solidFill>
                  <a:srgbClr val="FFFFFF"/>
                </a:solidFill>
              </a14:hiddenFill>
            </a:ext>
          </a:extLst>
        </p:spPr>
      </p:pic>
      <p:sp>
        <p:nvSpPr>
          <p:cNvPr id="179206" name="Rectangle 6"/>
          <p:cNvSpPr>
            <a:spLocks noChangeArrowheads="1"/>
          </p:cNvSpPr>
          <p:nvPr/>
        </p:nvSpPr>
        <p:spPr bwMode="auto">
          <a:xfrm>
            <a:off x="5795963" y="1412875"/>
            <a:ext cx="3097212" cy="4360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solidFill>
                  <a:schemeClr val="tx1"/>
                </a:solidFill>
              </a:rPr>
              <a:t>Actuation of drywell flooding means water loss from the core flooding pools (CFPs) into the cavity</a:t>
            </a:r>
          </a:p>
          <a:p>
            <a:pPr lvl="1"/>
            <a:r>
              <a:rPr lang="en-US">
                <a:solidFill>
                  <a:schemeClr val="tx1"/>
                </a:solidFill>
              </a:rPr>
              <a:t>Accordingly the </a:t>
            </a:r>
            <a:r>
              <a:rPr lang="en-US">
                <a:solidFill>
                  <a:schemeClr val="tx2"/>
                </a:solidFill>
              </a:rPr>
              <a:t>preventive</a:t>
            </a:r>
            <a:r>
              <a:rPr lang="en-US">
                <a:solidFill>
                  <a:schemeClr val="tx1"/>
                </a:solidFill>
              </a:rPr>
              <a:t> systems that use the CFP water inventory become weakened or deactivated</a:t>
            </a:r>
          </a:p>
          <a:p>
            <a:pPr lvl="4">
              <a:buFontTx/>
              <a:buChar char="•"/>
            </a:pPr>
            <a:r>
              <a:rPr lang="en-US">
                <a:solidFill>
                  <a:schemeClr val="tx2"/>
                </a:solidFill>
              </a:rPr>
              <a:t> Emergency condensers</a:t>
            </a:r>
          </a:p>
          <a:p>
            <a:pPr lvl="4">
              <a:buFontTx/>
              <a:buChar char="•"/>
            </a:pPr>
            <a:r>
              <a:rPr lang="en-US">
                <a:solidFill>
                  <a:schemeClr val="tx2"/>
                </a:solidFill>
              </a:rPr>
              <a:t> Passive core flooding</a:t>
            </a:r>
          </a:p>
          <a:p>
            <a:pPr lvl="2"/>
            <a:endParaRPr lang="en-US">
              <a:solidFill>
                <a:schemeClr val="tx2"/>
              </a:solidFill>
            </a:endParaRPr>
          </a:p>
          <a:p>
            <a:pPr lvl="1"/>
            <a:r>
              <a:rPr lang="en-US">
                <a:solidFill>
                  <a:schemeClr val="tx1"/>
                </a:solidFill>
              </a:rPr>
              <a:t>Flooding when thresholds are reached which indicate that these systems are </a:t>
            </a:r>
            <a:r>
              <a:rPr lang="en-US">
                <a:solidFill>
                  <a:schemeClr val="tx2"/>
                </a:solidFill>
              </a:rPr>
              <a:t>no longer capable of preventing the core melt</a:t>
            </a:r>
          </a:p>
          <a:p>
            <a:pPr lvl="1"/>
            <a:endParaRPr lang="en-US">
              <a:solidFill>
                <a:schemeClr val="tx2"/>
              </a:solidFill>
            </a:endParaRPr>
          </a:p>
          <a:p>
            <a:pPr lvl="1"/>
            <a:r>
              <a:rPr lang="en-US" sz="1600">
                <a:solidFill>
                  <a:srgbClr val="0000FF"/>
                </a:solidFill>
              </a:rPr>
              <a:t>Actual PSA results predict core melt frequencies in the order of 10</a:t>
            </a:r>
            <a:r>
              <a:rPr lang="en-US" sz="1600" baseline="30000">
                <a:solidFill>
                  <a:srgbClr val="0000FF"/>
                </a:solidFill>
              </a:rPr>
              <a:t>-8</a:t>
            </a:r>
            <a:r>
              <a:rPr lang="en-US" sz="1600">
                <a:solidFill>
                  <a:srgbClr val="0000FF"/>
                </a:solidFill>
              </a:rPr>
              <a:t> per reactor year</a:t>
            </a:r>
          </a:p>
          <a:p>
            <a:pPr lvl="1">
              <a:lnSpc>
                <a:spcPct val="90000"/>
              </a:lnSpc>
              <a:spcBef>
                <a:spcPct val="50000"/>
              </a:spcBef>
              <a:spcAft>
                <a:spcPct val="10000"/>
              </a:spcAft>
              <a:buClr>
                <a:schemeClr val="accent1"/>
              </a:buClr>
              <a:buSzPct val="95000"/>
              <a:buFont typeface="Wingdings" pitchFamily="2" charset="2"/>
              <a:buChar char="u"/>
            </a:pPr>
            <a:endParaRPr lang="en-US" sz="1600">
              <a:solidFill>
                <a:schemeClr val="tx2"/>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Fußzeilenplatzhalter 3"/>
          <p:cNvSpPr>
            <a:spLocks noGrp="1"/>
          </p:cNvSpPr>
          <p:nvPr>
            <p:ph type="ftr" sz="quarter" idx="10"/>
          </p:nvPr>
        </p:nvSpPr>
        <p:spPr/>
        <p:txBody>
          <a:bodyPr/>
          <a:lstStyle/>
          <a:p>
            <a:r>
              <a:rPr lang="en-GB"/>
              <a:t>Manfred Fischer, AREVA NP GmbH</a:t>
            </a:r>
          </a:p>
        </p:txBody>
      </p:sp>
      <p:sp>
        <p:nvSpPr>
          <p:cNvPr id="186370" name="Rectangle 2"/>
          <p:cNvSpPr>
            <a:spLocks noGrp="1" noChangeArrowheads="1"/>
          </p:cNvSpPr>
          <p:nvPr>
            <p:ph type="title"/>
          </p:nvPr>
        </p:nvSpPr>
        <p:spPr>
          <a:xfrm>
            <a:off x="539750" y="257175"/>
            <a:ext cx="7218363" cy="650875"/>
          </a:xfrm>
        </p:spPr>
        <p:txBody>
          <a:bodyPr/>
          <a:lstStyle/>
          <a:p>
            <a:r>
              <a:rPr lang="en-GB" sz="2400"/>
              <a:t>Analysis Methodology to validate IVR</a:t>
            </a:r>
          </a:p>
        </p:txBody>
      </p:sp>
      <p:grpSp>
        <p:nvGrpSpPr>
          <p:cNvPr id="186371" name="Group 3"/>
          <p:cNvGrpSpPr>
            <a:grpSpLocks/>
          </p:cNvGrpSpPr>
          <p:nvPr/>
        </p:nvGrpSpPr>
        <p:grpSpPr bwMode="auto">
          <a:xfrm rot="5400000">
            <a:off x="-3344069" y="3331369"/>
            <a:ext cx="6188075" cy="195263"/>
            <a:chOff x="2880" y="1389"/>
            <a:chExt cx="3898" cy="133"/>
          </a:xfrm>
        </p:grpSpPr>
        <p:grpSp>
          <p:nvGrpSpPr>
            <p:cNvPr id="186372" name="Group 4"/>
            <p:cNvGrpSpPr>
              <a:grpSpLocks/>
            </p:cNvGrpSpPr>
            <p:nvPr/>
          </p:nvGrpSpPr>
          <p:grpSpPr bwMode="auto">
            <a:xfrm>
              <a:off x="2880" y="1389"/>
              <a:ext cx="756" cy="127"/>
              <a:chOff x="2880" y="1389"/>
              <a:chExt cx="756" cy="127"/>
            </a:xfrm>
          </p:grpSpPr>
          <p:sp>
            <p:nvSpPr>
              <p:cNvPr id="186373" name="Rectangle 5"/>
              <p:cNvSpPr>
                <a:spLocks noChangeArrowheads="1"/>
              </p:cNvSpPr>
              <p:nvPr/>
            </p:nvSpPr>
            <p:spPr bwMode="auto">
              <a:xfrm>
                <a:off x="2880" y="1389"/>
                <a:ext cx="127" cy="127"/>
              </a:xfrm>
              <a:prstGeom prst="rect">
                <a:avLst/>
              </a:prstGeom>
              <a:solidFill>
                <a:srgbClr val="C4122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de-DE"/>
              </a:p>
            </p:txBody>
          </p:sp>
          <p:sp>
            <p:nvSpPr>
              <p:cNvPr id="186374" name="Rectangle 6"/>
              <p:cNvSpPr>
                <a:spLocks noChangeArrowheads="1"/>
              </p:cNvSpPr>
              <p:nvPr/>
            </p:nvSpPr>
            <p:spPr bwMode="auto">
              <a:xfrm>
                <a:off x="3038" y="1389"/>
                <a:ext cx="127" cy="127"/>
              </a:xfrm>
              <a:prstGeom prst="rect">
                <a:avLst/>
              </a:prstGeom>
              <a:solidFill>
                <a:srgbClr val="FF66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de-DE"/>
              </a:p>
            </p:txBody>
          </p:sp>
          <p:sp>
            <p:nvSpPr>
              <p:cNvPr id="186375" name="Rectangle 7"/>
              <p:cNvSpPr>
                <a:spLocks noChangeArrowheads="1"/>
              </p:cNvSpPr>
              <p:nvPr/>
            </p:nvSpPr>
            <p:spPr bwMode="auto">
              <a:xfrm>
                <a:off x="3197" y="1389"/>
                <a:ext cx="127" cy="127"/>
              </a:xfrm>
              <a:prstGeom prst="rect">
                <a:avLst/>
              </a:prstGeom>
              <a:solidFill>
                <a:srgbClr val="F294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de-DE"/>
              </a:p>
            </p:txBody>
          </p:sp>
          <p:sp>
            <p:nvSpPr>
              <p:cNvPr id="186376" name="Rectangle 8"/>
              <p:cNvSpPr>
                <a:spLocks noChangeArrowheads="1"/>
              </p:cNvSpPr>
              <p:nvPr/>
            </p:nvSpPr>
            <p:spPr bwMode="auto">
              <a:xfrm>
                <a:off x="3350" y="1389"/>
                <a:ext cx="127" cy="127"/>
              </a:xfrm>
              <a:prstGeom prst="rect">
                <a:avLst/>
              </a:prstGeom>
              <a:solidFill>
                <a:srgbClr val="FFDD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de-DE"/>
              </a:p>
            </p:txBody>
          </p:sp>
          <p:sp>
            <p:nvSpPr>
              <p:cNvPr id="186377" name="Rectangle 9"/>
              <p:cNvSpPr>
                <a:spLocks noChangeArrowheads="1"/>
              </p:cNvSpPr>
              <p:nvPr/>
            </p:nvSpPr>
            <p:spPr bwMode="auto">
              <a:xfrm>
                <a:off x="3509" y="1389"/>
                <a:ext cx="127" cy="127"/>
              </a:xfrm>
              <a:prstGeom prst="rect">
                <a:avLst/>
              </a:prstGeom>
              <a:solidFill>
                <a:srgbClr val="FFED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de-DE"/>
              </a:p>
            </p:txBody>
          </p:sp>
        </p:grpSp>
        <p:grpSp>
          <p:nvGrpSpPr>
            <p:cNvPr id="186378" name="Group 10"/>
            <p:cNvGrpSpPr>
              <a:grpSpLocks/>
            </p:cNvGrpSpPr>
            <p:nvPr/>
          </p:nvGrpSpPr>
          <p:grpSpPr bwMode="auto">
            <a:xfrm>
              <a:off x="3665" y="1390"/>
              <a:ext cx="756" cy="127"/>
              <a:chOff x="2880" y="1547"/>
              <a:chExt cx="756" cy="127"/>
            </a:xfrm>
          </p:grpSpPr>
          <p:sp>
            <p:nvSpPr>
              <p:cNvPr id="186379" name="Rectangle 11"/>
              <p:cNvSpPr>
                <a:spLocks noChangeArrowheads="1"/>
              </p:cNvSpPr>
              <p:nvPr/>
            </p:nvSpPr>
            <p:spPr bwMode="auto">
              <a:xfrm>
                <a:off x="2880" y="1547"/>
                <a:ext cx="127" cy="127"/>
              </a:xfrm>
              <a:prstGeom prst="rect">
                <a:avLst/>
              </a:prstGeom>
              <a:solidFill>
                <a:srgbClr val="873486"/>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de-DE"/>
              </a:p>
            </p:txBody>
          </p:sp>
          <p:sp>
            <p:nvSpPr>
              <p:cNvPr id="186380" name="Rectangle 12"/>
              <p:cNvSpPr>
                <a:spLocks noChangeArrowheads="1"/>
              </p:cNvSpPr>
              <p:nvPr/>
            </p:nvSpPr>
            <p:spPr bwMode="auto">
              <a:xfrm>
                <a:off x="3038" y="1547"/>
                <a:ext cx="127" cy="127"/>
              </a:xfrm>
              <a:prstGeom prst="rect">
                <a:avLst/>
              </a:prstGeom>
              <a:solidFill>
                <a:srgbClr val="89007C"/>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de-DE"/>
              </a:p>
            </p:txBody>
          </p:sp>
          <p:sp>
            <p:nvSpPr>
              <p:cNvPr id="186381" name="Rectangle 13"/>
              <p:cNvSpPr>
                <a:spLocks noChangeArrowheads="1"/>
              </p:cNvSpPr>
              <p:nvPr/>
            </p:nvSpPr>
            <p:spPr bwMode="auto">
              <a:xfrm>
                <a:off x="3197" y="1547"/>
                <a:ext cx="127" cy="127"/>
              </a:xfrm>
              <a:prstGeom prst="rect">
                <a:avLst/>
              </a:prstGeom>
              <a:solidFill>
                <a:srgbClr val="E2007A"/>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de-DE"/>
              </a:p>
            </p:txBody>
          </p:sp>
          <p:sp>
            <p:nvSpPr>
              <p:cNvPr id="186382" name="Rectangle 14"/>
              <p:cNvSpPr>
                <a:spLocks noChangeArrowheads="1"/>
              </p:cNvSpPr>
              <p:nvPr/>
            </p:nvSpPr>
            <p:spPr bwMode="auto">
              <a:xfrm>
                <a:off x="3350" y="1547"/>
                <a:ext cx="127" cy="127"/>
              </a:xfrm>
              <a:prstGeom prst="rect">
                <a:avLst/>
              </a:prstGeom>
              <a:solidFill>
                <a:srgbClr val="E52E8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de-DE"/>
              </a:p>
            </p:txBody>
          </p:sp>
          <p:sp>
            <p:nvSpPr>
              <p:cNvPr id="186383" name="Rectangle 15"/>
              <p:cNvSpPr>
                <a:spLocks noChangeArrowheads="1"/>
              </p:cNvSpPr>
              <p:nvPr/>
            </p:nvSpPr>
            <p:spPr bwMode="auto">
              <a:xfrm>
                <a:off x="3509" y="1547"/>
                <a:ext cx="127" cy="127"/>
              </a:xfrm>
              <a:prstGeom prst="rect">
                <a:avLst/>
              </a:prstGeom>
              <a:solidFill>
                <a:srgbClr val="F2AAC8"/>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de-DE"/>
              </a:p>
            </p:txBody>
          </p:sp>
        </p:grpSp>
        <p:grpSp>
          <p:nvGrpSpPr>
            <p:cNvPr id="186384" name="Group 16"/>
            <p:cNvGrpSpPr>
              <a:grpSpLocks/>
            </p:cNvGrpSpPr>
            <p:nvPr/>
          </p:nvGrpSpPr>
          <p:grpSpPr bwMode="auto">
            <a:xfrm>
              <a:off x="4450" y="1394"/>
              <a:ext cx="756" cy="127"/>
              <a:chOff x="2880" y="1708"/>
              <a:chExt cx="756" cy="127"/>
            </a:xfrm>
          </p:grpSpPr>
          <p:sp>
            <p:nvSpPr>
              <p:cNvPr id="186385" name="Rectangle 17"/>
              <p:cNvSpPr>
                <a:spLocks noChangeArrowheads="1"/>
              </p:cNvSpPr>
              <p:nvPr/>
            </p:nvSpPr>
            <p:spPr bwMode="auto">
              <a:xfrm>
                <a:off x="2880" y="1708"/>
                <a:ext cx="127" cy="127"/>
              </a:xfrm>
              <a:prstGeom prst="rect">
                <a:avLst/>
              </a:prstGeom>
              <a:solidFill>
                <a:srgbClr val="003E86"/>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de-DE"/>
              </a:p>
            </p:txBody>
          </p:sp>
          <p:sp>
            <p:nvSpPr>
              <p:cNvPr id="186386" name="Rectangle 18"/>
              <p:cNvSpPr>
                <a:spLocks noChangeArrowheads="1"/>
              </p:cNvSpPr>
              <p:nvPr/>
            </p:nvSpPr>
            <p:spPr bwMode="auto">
              <a:xfrm>
                <a:off x="3038" y="1708"/>
                <a:ext cx="127" cy="127"/>
              </a:xfrm>
              <a:prstGeom prst="rect">
                <a:avLst/>
              </a:prstGeom>
              <a:solidFill>
                <a:srgbClr val="009EE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de-DE"/>
              </a:p>
            </p:txBody>
          </p:sp>
          <p:sp>
            <p:nvSpPr>
              <p:cNvPr id="186387" name="Rectangle 19"/>
              <p:cNvSpPr>
                <a:spLocks noChangeArrowheads="1"/>
              </p:cNvSpPr>
              <p:nvPr/>
            </p:nvSpPr>
            <p:spPr bwMode="auto">
              <a:xfrm>
                <a:off x="3197" y="1708"/>
                <a:ext cx="127" cy="127"/>
              </a:xfrm>
              <a:prstGeom prst="rect">
                <a:avLst/>
              </a:prstGeom>
              <a:solidFill>
                <a:srgbClr val="83A6C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de-DE"/>
              </a:p>
            </p:txBody>
          </p:sp>
          <p:sp>
            <p:nvSpPr>
              <p:cNvPr id="186388" name="Rectangle 20"/>
              <p:cNvSpPr>
                <a:spLocks noChangeArrowheads="1"/>
              </p:cNvSpPr>
              <p:nvPr/>
            </p:nvSpPr>
            <p:spPr bwMode="auto">
              <a:xfrm>
                <a:off x="3350" y="1708"/>
                <a:ext cx="127" cy="127"/>
              </a:xfrm>
              <a:prstGeom prst="rect">
                <a:avLst/>
              </a:prstGeom>
              <a:solidFill>
                <a:srgbClr val="A69DC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de-DE"/>
              </a:p>
            </p:txBody>
          </p:sp>
          <p:sp>
            <p:nvSpPr>
              <p:cNvPr id="186389" name="Rectangle 21"/>
              <p:cNvSpPr>
                <a:spLocks noChangeArrowheads="1"/>
              </p:cNvSpPr>
              <p:nvPr/>
            </p:nvSpPr>
            <p:spPr bwMode="auto">
              <a:xfrm>
                <a:off x="3509" y="1708"/>
                <a:ext cx="127" cy="127"/>
              </a:xfrm>
              <a:prstGeom prst="rect">
                <a:avLst/>
              </a:prstGeom>
              <a:solidFill>
                <a:srgbClr val="CBC7B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de-DE"/>
              </a:p>
            </p:txBody>
          </p:sp>
        </p:grpSp>
        <p:grpSp>
          <p:nvGrpSpPr>
            <p:cNvPr id="186390" name="Group 22"/>
            <p:cNvGrpSpPr>
              <a:grpSpLocks/>
            </p:cNvGrpSpPr>
            <p:nvPr/>
          </p:nvGrpSpPr>
          <p:grpSpPr bwMode="auto">
            <a:xfrm>
              <a:off x="5228" y="1395"/>
              <a:ext cx="756" cy="127"/>
              <a:chOff x="2880" y="1866"/>
              <a:chExt cx="756" cy="127"/>
            </a:xfrm>
          </p:grpSpPr>
          <p:sp>
            <p:nvSpPr>
              <p:cNvPr id="186391" name="Rectangle 23"/>
              <p:cNvSpPr>
                <a:spLocks noChangeArrowheads="1"/>
              </p:cNvSpPr>
              <p:nvPr/>
            </p:nvSpPr>
            <p:spPr bwMode="auto">
              <a:xfrm>
                <a:off x="2880" y="1866"/>
                <a:ext cx="127" cy="127"/>
              </a:xfrm>
              <a:prstGeom prst="rect">
                <a:avLst/>
              </a:prstGeom>
              <a:solidFill>
                <a:srgbClr val="0092A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de-DE"/>
              </a:p>
            </p:txBody>
          </p:sp>
          <p:sp>
            <p:nvSpPr>
              <p:cNvPr id="186392" name="Rectangle 24"/>
              <p:cNvSpPr>
                <a:spLocks noChangeArrowheads="1"/>
              </p:cNvSpPr>
              <p:nvPr/>
            </p:nvSpPr>
            <p:spPr bwMode="auto">
              <a:xfrm>
                <a:off x="3038" y="1866"/>
                <a:ext cx="127" cy="127"/>
              </a:xfrm>
              <a:prstGeom prst="rect">
                <a:avLst/>
              </a:prstGeom>
              <a:solidFill>
                <a:srgbClr val="00B2CB"/>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de-DE"/>
              </a:p>
            </p:txBody>
          </p:sp>
          <p:sp>
            <p:nvSpPr>
              <p:cNvPr id="186393" name="Rectangle 25"/>
              <p:cNvSpPr>
                <a:spLocks noChangeArrowheads="1"/>
              </p:cNvSpPr>
              <p:nvPr/>
            </p:nvSpPr>
            <p:spPr bwMode="auto">
              <a:xfrm>
                <a:off x="3197" y="1866"/>
                <a:ext cx="127" cy="127"/>
              </a:xfrm>
              <a:prstGeom prst="rect">
                <a:avLst/>
              </a:prstGeom>
              <a:solidFill>
                <a:srgbClr val="79CAE2"/>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de-DE"/>
              </a:p>
            </p:txBody>
          </p:sp>
          <p:sp>
            <p:nvSpPr>
              <p:cNvPr id="186394" name="Rectangle 26"/>
              <p:cNvSpPr>
                <a:spLocks noChangeArrowheads="1"/>
              </p:cNvSpPr>
              <p:nvPr/>
            </p:nvSpPr>
            <p:spPr bwMode="auto">
              <a:xfrm>
                <a:off x="3350" y="1866"/>
                <a:ext cx="127" cy="127"/>
              </a:xfrm>
              <a:prstGeom prst="rect">
                <a:avLst/>
              </a:prstGeom>
              <a:solidFill>
                <a:srgbClr val="E4CE9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de-DE"/>
              </a:p>
            </p:txBody>
          </p:sp>
          <p:sp>
            <p:nvSpPr>
              <p:cNvPr id="186395" name="Rectangle 27"/>
              <p:cNvSpPr>
                <a:spLocks noChangeArrowheads="1"/>
              </p:cNvSpPr>
              <p:nvPr/>
            </p:nvSpPr>
            <p:spPr bwMode="auto">
              <a:xfrm>
                <a:off x="3509" y="1866"/>
                <a:ext cx="127" cy="127"/>
              </a:xfrm>
              <a:prstGeom prst="rect">
                <a:avLst/>
              </a:prstGeom>
              <a:solidFill>
                <a:srgbClr val="C3A26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de-DE"/>
              </a:p>
            </p:txBody>
          </p:sp>
        </p:grpSp>
        <p:grpSp>
          <p:nvGrpSpPr>
            <p:cNvPr id="186396" name="Group 28"/>
            <p:cNvGrpSpPr>
              <a:grpSpLocks/>
            </p:cNvGrpSpPr>
            <p:nvPr/>
          </p:nvGrpSpPr>
          <p:grpSpPr bwMode="auto">
            <a:xfrm>
              <a:off x="6022" y="1393"/>
              <a:ext cx="756" cy="127"/>
              <a:chOff x="2880" y="2013"/>
              <a:chExt cx="756" cy="127"/>
            </a:xfrm>
          </p:grpSpPr>
          <p:sp>
            <p:nvSpPr>
              <p:cNvPr id="186397" name="Rectangle 29"/>
              <p:cNvSpPr>
                <a:spLocks noChangeArrowheads="1"/>
              </p:cNvSpPr>
              <p:nvPr/>
            </p:nvSpPr>
            <p:spPr bwMode="auto">
              <a:xfrm>
                <a:off x="2880" y="2013"/>
                <a:ext cx="127" cy="127"/>
              </a:xfrm>
              <a:prstGeom prst="rect">
                <a:avLst/>
              </a:prstGeom>
              <a:solidFill>
                <a:srgbClr val="169C2E"/>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de-DE"/>
              </a:p>
            </p:txBody>
          </p:sp>
          <p:sp>
            <p:nvSpPr>
              <p:cNvPr id="186398" name="Rectangle 30"/>
              <p:cNvSpPr>
                <a:spLocks noChangeArrowheads="1"/>
              </p:cNvSpPr>
              <p:nvPr/>
            </p:nvSpPr>
            <p:spPr bwMode="auto">
              <a:xfrm>
                <a:off x="3038" y="2013"/>
                <a:ext cx="127" cy="127"/>
              </a:xfrm>
              <a:prstGeom prst="rect">
                <a:avLst/>
              </a:prstGeom>
              <a:solidFill>
                <a:srgbClr val="7AB51D"/>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de-DE"/>
              </a:p>
            </p:txBody>
          </p:sp>
          <p:sp>
            <p:nvSpPr>
              <p:cNvPr id="186399" name="Rectangle 31"/>
              <p:cNvSpPr>
                <a:spLocks noChangeArrowheads="1"/>
              </p:cNvSpPr>
              <p:nvPr/>
            </p:nvSpPr>
            <p:spPr bwMode="auto">
              <a:xfrm>
                <a:off x="3197" y="2013"/>
                <a:ext cx="127" cy="127"/>
              </a:xfrm>
              <a:prstGeom prst="rect">
                <a:avLst/>
              </a:prstGeom>
              <a:solidFill>
                <a:srgbClr val="8DBE48"/>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de-DE"/>
              </a:p>
            </p:txBody>
          </p:sp>
          <p:sp>
            <p:nvSpPr>
              <p:cNvPr id="186400" name="Rectangle 32"/>
              <p:cNvSpPr>
                <a:spLocks noChangeArrowheads="1"/>
              </p:cNvSpPr>
              <p:nvPr/>
            </p:nvSpPr>
            <p:spPr bwMode="auto">
              <a:xfrm>
                <a:off x="3350" y="2013"/>
                <a:ext cx="127" cy="127"/>
              </a:xfrm>
              <a:prstGeom prst="rect">
                <a:avLst/>
              </a:prstGeom>
              <a:solidFill>
                <a:srgbClr val="C9D2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de-DE"/>
              </a:p>
            </p:txBody>
          </p:sp>
          <p:sp>
            <p:nvSpPr>
              <p:cNvPr id="186401" name="Rectangle 33"/>
              <p:cNvSpPr>
                <a:spLocks noChangeArrowheads="1"/>
              </p:cNvSpPr>
              <p:nvPr/>
            </p:nvSpPr>
            <p:spPr bwMode="auto">
              <a:xfrm>
                <a:off x="3509" y="2013"/>
                <a:ext cx="127" cy="127"/>
              </a:xfrm>
              <a:prstGeom prst="rect">
                <a:avLst/>
              </a:prstGeom>
              <a:solidFill>
                <a:srgbClr val="D2E288"/>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de-DE"/>
              </a:p>
            </p:txBody>
          </p:sp>
        </p:grpSp>
      </p:grpSp>
      <p:sp>
        <p:nvSpPr>
          <p:cNvPr id="186402" name="AutoShape 34"/>
          <p:cNvSpPr>
            <a:spLocks noChangeArrowheads="1"/>
          </p:cNvSpPr>
          <p:nvPr/>
        </p:nvSpPr>
        <p:spPr bwMode="auto">
          <a:xfrm>
            <a:off x="3241675" y="1484313"/>
            <a:ext cx="3124200" cy="862012"/>
          </a:xfrm>
          <a:prstGeom prst="downArrowCallout">
            <a:avLst>
              <a:gd name="adj1" fmla="val 90608"/>
              <a:gd name="adj2" fmla="val 90608"/>
              <a:gd name="adj3" fmla="val 16667"/>
              <a:gd name="adj4" fmla="val 66667"/>
            </a:avLst>
          </a:prstGeom>
          <a:solidFill>
            <a:srgbClr val="EDF5FD"/>
          </a:solidFill>
          <a:ln w="9525"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ctr">
              <a:buClr>
                <a:schemeClr val="tx2"/>
              </a:buClr>
              <a:buFont typeface="Arial" charset="0"/>
              <a:buNone/>
            </a:pPr>
            <a:r>
              <a:rPr lang="de-DE" sz="1800" b="0">
                <a:solidFill>
                  <a:schemeClr val="tx1"/>
                </a:solidFill>
              </a:rPr>
              <a:t>Core melt progression</a:t>
            </a:r>
            <a:endParaRPr lang="de-DE" sz="1600" b="0">
              <a:solidFill>
                <a:schemeClr val="tx1"/>
              </a:solidFill>
            </a:endParaRPr>
          </a:p>
          <a:p>
            <a:pPr algn="ctr">
              <a:buClr>
                <a:schemeClr val="tx2"/>
              </a:buClr>
              <a:buFont typeface="Arial" charset="0"/>
              <a:buNone/>
            </a:pPr>
            <a:endParaRPr lang="en-US" sz="1600" b="0">
              <a:solidFill>
                <a:schemeClr val="tx1"/>
              </a:solidFill>
            </a:endParaRPr>
          </a:p>
        </p:txBody>
      </p:sp>
      <p:sp>
        <p:nvSpPr>
          <p:cNvPr id="186403" name="Rectangle 35"/>
          <p:cNvSpPr>
            <a:spLocks noChangeArrowheads="1"/>
          </p:cNvSpPr>
          <p:nvPr/>
        </p:nvSpPr>
        <p:spPr bwMode="auto">
          <a:xfrm>
            <a:off x="6500813" y="1484313"/>
            <a:ext cx="1624012" cy="614362"/>
          </a:xfrm>
          <a:prstGeom prst="rect">
            <a:avLst/>
          </a:prstGeom>
          <a:solidFill>
            <a:srgbClr val="EDF5FD"/>
          </a:solidFill>
          <a:ln w="9525"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buClr>
                <a:schemeClr val="tx2"/>
              </a:buClr>
              <a:buFont typeface="Arial" charset="0"/>
              <a:buNone/>
            </a:pPr>
            <a:r>
              <a:rPr lang="de-DE" sz="1800" b="0">
                <a:solidFill>
                  <a:schemeClr val="tx1"/>
                </a:solidFill>
              </a:rPr>
              <a:t>Melcor 1.8.6</a:t>
            </a:r>
          </a:p>
          <a:p>
            <a:pPr>
              <a:buClr>
                <a:schemeClr val="tx2"/>
              </a:buClr>
              <a:buFont typeface="Arial" charset="0"/>
              <a:buNone/>
            </a:pPr>
            <a:r>
              <a:rPr lang="de-DE" sz="1800" b="0">
                <a:solidFill>
                  <a:schemeClr val="tx1"/>
                </a:solidFill>
              </a:rPr>
              <a:t>Best estimate</a:t>
            </a:r>
            <a:endParaRPr lang="en-US" sz="1800" b="0">
              <a:solidFill>
                <a:schemeClr val="tx1"/>
              </a:solidFill>
            </a:endParaRPr>
          </a:p>
        </p:txBody>
      </p:sp>
      <p:sp>
        <p:nvSpPr>
          <p:cNvPr id="186404" name="AutoShape 36"/>
          <p:cNvSpPr>
            <a:spLocks noChangeArrowheads="1"/>
          </p:cNvSpPr>
          <p:nvPr/>
        </p:nvSpPr>
        <p:spPr bwMode="auto">
          <a:xfrm>
            <a:off x="3309938" y="2636838"/>
            <a:ext cx="3124200" cy="862012"/>
          </a:xfrm>
          <a:prstGeom prst="downArrowCallout">
            <a:avLst>
              <a:gd name="adj1" fmla="val 90608"/>
              <a:gd name="adj2" fmla="val 90608"/>
              <a:gd name="adj3" fmla="val 16667"/>
              <a:gd name="adj4" fmla="val 66667"/>
            </a:avLst>
          </a:prstGeom>
          <a:solidFill>
            <a:srgbClr val="D9EBFB"/>
          </a:solidFill>
          <a:ln w="9525"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ctr">
              <a:buClr>
                <a:schemeClr val="tx2"/>
              </a:buClr>
              <a:buFont typeface="Arial" charset="0"/>
              <a:buNone/>
            </a:pPr>
            <a:r>
              <a:rPr lang="de-DE" sz="1800" b="0">
                <a:solidFill>
                  <a:schemeClr val="tx1"/>
                </a:solidFill>
              </a:rPr>
              <a:t>Melt pool stratification</a:t>
            </a:r>
          </a:p>
          <a:p>
            <a:pPr algn="ctr">
              <a:buClr>
                <a:schemeClr val="tx2"/>
              </a:buClr>
              <a:buFont typeface="Arial" charset="0"/>
              <a:buNone/>
            </a:pPr>
            <a:endParaRPr lang="en-US" sz="1600" b="0">
              <a:solidFill>
                <a:schemeClr val="tx1"/>
              </a:solidFill>
            </a:endParaRPr>
          </a:p>
        </p:txBody>
      </p:sp>
      <p:sp>
        <p:nvSpPr>
          <p:cNvPr id="186405" name="Rectangle 37"/>
          <p:cNvSpPr>
            <a:spLocks noChangeArrowheads="1"/>
          </p:cNvSpPr>
          <p:nvPr/>
        </p:nvSpPr>
        <p:spPr bwMode="auto">
          <a:xfrm>
            <a:off x="384175" y="1484313"/>
            <a:ext cx="2754313" cy="944562"/>
          </a:xfrm>
          <a:prstGeom prst="rect">
            <a:avLst/>
          </a:prstGeom>
          <a:solidFill>
            <a:srgbClr val="EDF5FD"/>
          </a:solidFill>
          <a:ln w="9525"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buClr>
                <a:schemeClr val="tx2"/>
              </a:buClr>
              <a:buFont typeface="Arial" charset="0"/>
              <a:buNone/>
            </a:pPr>
            <a:r>
              <a:rPr lang="de-DE" sz="1800" b="0">
                <a:solidFill>
                  <a:schemeClr val="tx1"/>
                </a:solidFill>
              </a:rPr>
              <a:t>Masses of core materials</a:t>
            </a:r>
          </a:p>
          <a:p>
            <a:pPr>
              <a:buClr>
                <a:schemeClr val="tx2"/>
              </a:buClr>
              <a:buFont typeface="Arial" charset="0"/>
              <a:buNone/>
            </a:pPr>
            <a:r>
              <a:rPr lang="de-DE" sz="1800" b="0">
                <a:solidFill>
                  <a:schemeClr val="tx1"/>
                </a:solidFill>
              </a:rPr>
              <a:t>Time scales (decay power)</a:t>
            </a:r>
          </a:p>
          <a:p>
            <a:pPr>
              <a:buClr>
                <a:schemeClr val="tx2"/>
              </a:buClr>
              <a:buFont typeface="Arial" charset="0"/>
              <a:buNone/>
            </a:pPr>
            <a:r>
              <a:rPr lang="de-DE" sz="1800" b="0">
                <a:solidFill>
                  <a:schemeClr val="tx1"/>
                </a:solidFill>
              </a:rPr>
              <a:t>Transient heat fluxes</a:t>
            </a:r>
            <a:endParaRPr lang="en-US" sz="1800" b="0">
              <a:solidFill>
                <a:schemeClr val="tx1"/>
              </a:solidFill>
            </a:endParaRPr>
          </a:p>
        </p:txBody>
      </p:sp>
      <p:sp>
        <p:nvSpPr>
          <p:cNvPr id="186406" name="Rectangle 38"/>
          <p:cNvSpPr>
            <a:spLocks noChangeArrowheads="1"/>
          </p:cNvSpPr>
          <p:nvPr/>
        </p:nvSpPr>
        <p:spPr bwMode="auto">
          <a:xfrm>
            <a:off x="384175" y="2636838"/>
            <a:ext cx="2754313" cy="833437"/>
          </a:xfrm>
          <a:prstGeom prst="rect">
            <a:avLst/>
          </a:prstGeom>
          <a:solidFill>
            <a:srgbClr val="D9EBFB"/>
          </a:solidFill>
          <a:ln w="9525"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buClr>
                <a:schemeClr val="tx2"/>
              </a:buClr>
              <a:buFont typeface="Arial" charset="0"/>
              <a:buNone/>
            </a:pPr>
            <a:r>
              <a:rPr lang="de-DE" sz="1800" b="0">
                <a:solidFill>
                  <a:schemeClr val="tx1"/>
                </a:solidFill>
              </a:rPr>
              <a:t>Thermo-chemistry of corium (oxide/metal) incl. their densities</a:t>
            </a:r>
            <a:endParaRPr lang="en-US" sz="1800" b="0">
              <a:solidFill>
                <a:schemeClr val="tx1"/>
              </a:solidFill>
            </a:endParaRPr>
          </a:p>
        </p:txBody>
      </p:sp>
      <p:sp>
        <p:nvSpPr>
          <p:cNvPr id="186407" name="Rectangle 39"/>
          <p:cNvSpPr>
            <a:spLocks noChangeArrowheads="1"/>
          </p:cNvSpPr>
          <p:nvPr/>
        </p:nvSpPr>
        <p:spPr bwMode="auto">
          <a:xfrm>
            <a:off x="6537325" y="2636838"/>
            <a:ext cx="1624013" cy="614362"/>
          </a:xfrm>
          <a:prstGeom prst="rect">
            <a:avLst/>
          </a:prstGeom>
          <a:solidFill>
            <a:srgbClr val="D9EBFB"/>
          </a:solidFill>
          <a:ln w="9525"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buClr>
                <a:schemeClr val="tx2"/>
              </a:buClr>
              <a:buFont typeface="Arial" charset="0"/>
              <a:buNone/>
            </a:pPr>
            <a:r>
              <a:rPr lang="de-DE" sz="1800" b="0">
                <a:solidFill>
                  <a:schemeClr val="tx1"/>
                </a:solidFill>
              </a:rPr>
              <a:t>Thermo-</a:t>
            </a:r>
          </a:p>
          <a:p>
            <a:pPr>
              <a:buClr>
                <a:schemeClr val="tx2"/>
              </a:buClr>
              <a:buFont typeface="Arial" charset="0"/>
              <a:buNone/>
            </a:pPr>
            <a:r>
              <a:rPr lang="de-DE" sz="1800" b="0">
                <a:solidFill>
                  <a:schemeClr val="tx1"/>
                </a:solidFill>
              </a:rPr>
              <a:t>chemistry tools</a:t>
            </a:r>
            <a:endParaRPr lang="en-US" sz="1800" b="0">
              <a:solidFill>
                <a:schemeClr val="tx1"/>
              </a:solidFill>
            </a:endParaRPr>
          </a:p>
        </p:txBody>
      </p:sp>
      <p:sp>
        <p:nvSpPr>
          <p:cNvPr id="186408" name="AutoShape 40"/>
          <p:cNvSpPr>
            <a:spLocks noChangeArrowheads="1"/>
          </p:cNvSpPr>
          <p:nvPr/>
        </p:nvSpPr>
        <p:spPr bwMode="auto">
          <a:xfrm>
            <a:off x="3309938" y="3719513"/>
            <a:ext cx="3124200" cy="862012"/>
          </a:xfrm>
          <a:prstGeom prst="downArrowCallout">
            <a:avLst>
              <a:gd name="adj1" fmla="val 90608"/>
              <a:gd name="adj2" fmla="val 90608"/>
              <a:gd name="adj3" fmla="val 16667"/>
              <a:gd name="adj4" fmla="val 66667"/>
            </a:avLst>
          </a:prstGeom>
          <a:solidFill>
            <a:srgbClr val="97C7F3"/>
          </a:solidFill>
          <a:ln w="9525"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ctr">
              <a:buClr>
                <a:schemeClr val="tx2"/>
              </a:buClr>
              <a:buFont typeface="Arial" charset="0"/>
              <a:buNone/>
            </a:pPr>
            <a:r>
              <a:rPr lang="de-DE" sz="1800" b="0">
                <a:solidFill>
                  <a:schemeClr val="tx1"/>
                </a:solidFill>
              </a:rPr>
              <a:t>Heat transfer to the RPV</a:t>
            </a:r>
          </a:p>
          <a:p>
            <a:pPr algn="ctr">
              <a:buClr>
                <a:schemeClr val="tx2"/>
              </a:buClr>
              <a:buFont typeface="Arial" charset="0"/>
              <a:buNone/>
            </a:pPr>
            <a:endParaRPr lang="en-US" sz="1600" b="0">
              <a:solidFill>
                <a:schemeClr val="tx1"/>
              </a:solidFill>
            </a:endParaRPr>
          </a:p>
        </p:txBody>
      </p:sp>
      <p:sp>
        <p:nvSpPr>
          <p:cNvPr id="186409" name="Rectangle 41"/>
          <p:cNvSpPr>
            <a:spLocks noChangeArrowheads="1"/>
          </p:cNvSpPr>
          <p:nvPr/>
        </p:nvSpPr>
        <p:spPr bwMode="auto">
          <a:xfrm>
            <a:off x="6537325" y="3700463"/>
            <a:ext cx="1779588" cy="558800"/>
          </a:xfrm>
          <a:prstGeom prst="rect">
            <a:avLst/>
          </a:prstGeom>
          <a:solidFill>
            <a:srgbClr val="97C7F3"/>
          </a:solidFill>
          <a:ln w="9525"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buClr>
                <a:schemeClr val="tx2"/>
              </a:buClr>
              <a:buFont typeface="Arial" charset="0"/>
              <a:buNone/>
            </a:pPr>
            <a:r>
              <a:rPr lang="de-DE" sz="1800" b="0">
                <a:solidFill>
                  <a:schemeClr val="tx1"/>
                </a:solidFill>
              </a:rPr>
              <a:t>Own code (heat eq. Solver)</a:t>
            </a:r>
            <a:endParaRPr lang="en-US" sz="1800" b="0">
              <a:solidFill>
                <a:schemeClr val="tx1"/>
              </a:solidFill>
            </a:endParaRPr>
          </a:p>
        </p:txBody>
      </p:sp>
      <p:sp>
        <p:nvSpPr>
          <p:cNvPr id="186410" name="Rectangle 42"/>
          <p:cNvSpPr>
            <a:spLocks noChangeArrowheads="1"/>
          </p:cNvSpPr>
          <p:nvPr/>
        </p:nvSpPr>
        <p:spPr bwMode="auto">
          <a:xfrm>
            <a:off x="384175" y="3716338"/>
            <a:ext cx="2754313" cy="944562"/>
          </a:xfrm>
          <a:prstGeom prst="rect">
            <a:avLst/>
          </a:prstGeom>
          <a:solidFill>
            <a:srgbClr val="97C7F3"/>
          </a:solidFill>
          <a:ln w="9525"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buClr>
                <a:schemeClr val="tx2"/>
              </a:buClr>
              <a:buFont typeface="Arial" charset="0"/>
              <a:buNone/>
            </a:pPr>
            <a:r>
              <a:rPr lang="de-DE" sz="1800" b="0">
                <a:solidFill>
                  <a:schemeClr val="tx1"/>
                </a:solidFill>
              </a:rPr>
              <a:t>RPV wall temperature</a:t>
            </a:r>
          </a:p>
          <a:p>
            <a:pPr>
              <a:buClr>
                <a:schemeClr val="tx2"/>
              </a:buClr>
              <a:buFont typeface="Arial" charset="0"/>
              <a:buNone/>
            </a:pPr>
            <a:r>
              <a:rPr lang="de-DE" sz="1800" b="0">
                <a:solidFill>
                  <a:schemeClr val="tx1"/>
                </a:solidFill>
              </a:rPr>
              <a:t>CHF not exceeded</a:t>
            </a:r>
          </a:p>
          <a:p>
            <a:pPr>
              <a:buClr>
                <a:schemeClr val="tx2"/>
              </a:buClr>
              <a:buFont typeface="Arial" charset="0"/>
              <a:buNone/>
            </a:pPr>
            <a:r>
              <a:rPr lang="de-DE" sz="1800" b="0">
                <a:solidFill>
                  <a:schemeClr val="tx1"/>
                </a:solidFill>
              </a:rPr>
              <a:t>RPV wall ablation</a:t>
            </a:r>
            <a:endParaRPr lang="en-US" sz="1800" b="0">
              <a:solidFill>
                <a:schemeClr val="tx1"/>
              </a:solidFill>
            </a:endParaRPr>
          </a:p>
        </p:txBody>
      </p:sp>
      <p:sp>
        <p:nvSpPr>
          <p:cNvPr id="186411" name="Rectangle 43"/>
          <p:cNvSpPr>
            <a:spLocks noChangeArrowheads="1"/>
          </p:cNvSpPr>
          <p:nvPr/>
        </p:nvSpPr>
        <p:spPr bwMode="auto">
          <a:xfrm>
            <a:off x="6537325" y="4851400"/>
            <a:ext cx="1851025" cy="614363"/>
          </a:xfrm>
          <a:prstGeom prst="rect">
            <a:avLst/>
          </a:prstGeom>
          <a:solidFill>
            <a:srgbClr val="60AAEE"/>
          </a:solidFill>
          <a:ln w="9525"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buClr>
                <a:schemeClr val="tx2"/>
              </a:buClr>
              <a:buFont typeface="Arial" charset="0"/>
              <a:buNone/>
            </a:pPr>
            <a:r>
              <a:rPr lang="de-DE" sz="1800" b="0">
                <a:solidFill>
                  <a:schemeClr val="tx1"/>
                </a:solidFill>
              </a:rPr>
              <a:t>FEM</a:t>
            </a:r>
          </a:p>
          <a:p>
            <a:pPr>
              <a:buClr>
                <a:schemeClr val="tx2"/>
              </a:buClr>
              <a:buFont typeface="Arial" charset="0"/>
              <a:buNone/>
            </a:pPr>
            <a:r>
              <a:rPr lang="de-DE" sz="1800" b="0">
                <a:solidFill>
                  <a:schemeClr val="tx1"/>
                </a:solidFill>
              </a:rPr>
              <a:t>Reference cases</a:t>
            </a:r>
            <a:endParaRPr lang="en-US" sz="1800" b="0">
              <a:solidFill>
                <a:schemeClr val="tx1"/>
              </a:solidFill>
            </a:endParaRPr>
          </a:p>
        </p:txBody>
      </p:sp>
      <p:sp>
        <p:nvSpPr>
          <p:cNvPr id="186412" name="Rectangle 44"/>
          <p:cNvSpPr>
            <a:spLocks noChangeArrowheads="1"/>
          </p:cNvSpPr>
          <p:nvPr/>
        </p:nvSpPr>
        <p:spPr bwMode="auto">
          <a:xfrm>
            <a:off x="384175" y="4886325"/>
            <a:ext cx="2754313" cy="558800"/>
          </a:xfrm>
          <a:prstGeom prst="rect">
            <a:avLst/>
          </a:prstGeom>
          <a:solidFill>
            <a:srgbClr val="60AAEE"/>
          </a:solidFill>
          <a:ln w="9525"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buClr>
                <a:schemeClr val="tx2"/>
              </a:buClr>
              <a:buFont typeface="Arial" charset="0"/>
              <a:buNone/>
            </a:pPr>
            <a:r>
              <a:rPr lang="de-DE" sz="1800" b="0">
                <a:solidFill>
                  <a:schemeClr val="tx1"/>
                </a:solidFill>
              </a:rPr>
              <a:t>Material behavior under thermo-mechanical loads</a:t>
            </a:r>
            <a:endParaRPr lang="en-US" sz="1800" b="0">
              <a:solidFill>
                <a:schemeClr val="tx1"/>
              </a:solidFill>
            </a:endParaRPr>
          </a:p>
        </p:txBody>
      </p:sp>
      <p:sp>
        <p:nvSpPr>
          <p:cNvPr id="186413" name="AutoShape 45"/>
          <p:cNvSpPr>
            <a:spLocks noChangeArrowheads="1"/>
          </p:cNvSpPr>
          <p:nvPr/>
        </p:nvSpPr>
        <p:spPr bwMode="auto">
          <a:xfrm>
            <a:off x="3309938" y="4872038"/>
            <a:ext cx="3124200" cy="862012"/>
          </a:xfrm>
          <a:prstGeom prst="downArrowCallout">
            <a:avLst>
              <a:gd name="adj1" fmla="val 90608"/>
              <a:gd name="adj2" fmla="val 90608"/>
              <a:gd name="adj3" fmla="val 16667"/>
              <a:gd name="adj4" fmla="val 66667"/>
            </a:avLst>
          </a:prstGeom>
          <a:solidFill>
            <a:srgbClr val="60AAEE"/>
          </a:solidFill>
          <a:ln w="9525"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ctr">
              <a:buClr>
                <a:schemeClr val="tx2"/>
              </a:buClr>
              <a:buFont typeface="Arial" charset="0"/>
              <a:buNone/>
            </a:pPr>
            <a:r>
              <a:rPr lang="de-DE" sz="1800" b="0">
                <a:solidFill>
                  <a:schemeClr val="tx1"/>
                </a:solidFill>
              </a:rPr>
              <a:t>Mechanical stability analyses</a:t>
            </a:r>
          </a:p>
          <a:p>
            <a:pPr algn="ctr">
              <a:buClr>
                <a:schemeClr val="tx2"/>
              </a:buClr>
              <a:buFont typeface="Arial" charset="0"/>
              <a:buNone/>
            </a:pPr>
            <a:endParaRPr lang="en-US" sz="1600" b="0">
              <a:solidFill>
                <a:schemeClr val="tx1"/>
              </a:solidFill>
            </a:endParaRPr>
          </a:p>
        </p:txBody>
      </p:sp>
      <p:sp>
        <p:nvSpPr>
          <p:cNvPr id="186414" name="Rectangle 46"/>
          <p:cNvSpPr>
            <a:spLocks noChangeArrowheads="1"/>
          </p:cNvSpPr>
          <p:nvPr/>
        </p:nvSpPr>
        <p:spPr bwMode="auto">
          <a:xfrm>
            <a:off x="3309938" y="5959475"/>
            <a:ext cx="3124200" cy="284163"/>
          </a:xfrm>
          <a:prstGeom prst="rect">
            <a:avLst/>
          </a:prstGeom>
          <a:solidFill>
            <a:srgbClr val="3392E9"/>
          </a:solidFill>
          <a:ln w="9525"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ctr">
              <a:buClr>
                <a:schemeClr val="tx2"/>
              </a:buClr>
              <a:buFont typeface="Arial" charset="0"/>
              <a:buNone/>
            </a:pPr>
            <a:r>
              <a:rPr lang="de-DE" sz="1800">
                <a:solidFill>
                  <a:schemeClr val="tx1"/>
                </a:solidFill>
              </a:rPr>
              <a:t>Judgement</a:t>
            </a:r>
            <a:endParaRPr lang="en-US" sz="1800">
              <a:solidFill>
                <a:schemeClr val="tx1"/>
              </a:solidFill>
            </a:endParaRPr>
          </a:p>
        </p:txBody>
      </p:sp>
      <p:sp>
        <p:nvSpPr>
          <p:cNvPr id="186415" name="Rectangle 47"/>
          <p:cNvSpPr>
            <a:spLocks noChangeArrowheads="1"/>
          </p:cNvSpPr>
          <p:nvPr/>
        </p:nvSpPr>
        <p:spPr bwMode="auto">
          <a:xfrm>
            <a:off x="0" y="2492375"/>
            <a:ext cx="8626475" cy="1079500"/>
          </a:xfrm>
          <a:prstGeom prst="rect">
            <a:avLst/>
          </a:prstGeom>
          <a:noFill/>
          <a:ln w="57150" algn="ctr">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de-DE"/>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ußzeilenplatzhalter 4"/>
          <p:cNvSpPr>
            <a:spLocks noGrp="1"/>
          </p:cNvSpPr>
          <p:nvPr>
            <p:ph type="ftr" sz="quarter" idx="10"/>
          </p:nvPr>
        </p:nvSpPr>
        <p:spPr/>
        <p:txBody>
          <a:bodyPr/>
          <a:lstStyle/>
          <a:p>
            <a:r>
              <a:rPr lang="en-GB"/>
              <a:t>Manfred Fischer, AREVA NP GmbH</a:t>
            </a:r>
          </a:p>
        </p:txBody>
      </p:sp>
      <p:sp>
        <p:nvSpPr>
          <p:cNvPr id="184322" name="Rectangle 2"/>
          <p:cNvSpPr>
            <a:spLocks noGrp="1" noChangeArrowheads="1"/>
          </p:cNvSpPr>
          <p:nvPr>
            <p:ph type="title"/>
          </p:nvPr>
        </p:nvSpPr>
        <p:spPr>
          <a:xfrm>
            <a:off x="1042988" y="476250"/>
            <a:ext cx="6635750" cy="508000"/>
          </a:xfrm>
        </p:spPr>
        <p:txBody>
          <a:bodyPr/>
          <a:lstStyle/>
          <a:p>
            <a:r>
              <a:rPr lang="en-GB" sz="2400" i="1"/>
              <a:t>Internal heat fluxes and RPV melting</a:t>
            </a:r>
          </a:p>
        </p:txBody>
      </p:sp>
      <p:sp>
        <p:nvSpPr>
          <p:cNvPr id="184323" name="Rectangle 3"/>
          <p:cNvSpPr>
            <a:spLocks noGrp="1" noChangeArrowheads="1"/>
          </p:cNvSpPr>
          <p:nvPr>
            <p:ph type="body" sz="half" idx="1"/>
          </p:nvPr>
        </p:nvSpPr>
        <p:spPr>
          <a:xfrm>
            <a:off x="468313" y="2133600"/>
            <a:ext cx="4357687" cy="3105150"/>
          </a:xfrm>
        </p:spPr>
        <p:txBody>
          <a:bodyPr/>
          <a:lstStyle/>
          <a:p>
            <a:r>
              <a:rPr lang="fr-FR" sz="2000"/>
              <a:t>Thermal-hydraulic correlations for oxidic (internally heated) pool</a:t>
            </a:r>
          </a:p>
          <a:p>
            <a:r>
              <a:rPr lang="fr-FR" sz="2000"/>
              <a:t>Heat transfer correlations between oxide and metal</a:t>
            </a:r>
          </a:p>
          <a:p>
            <a:r>
              <a:rPr lang="fr-FR" sz="2000"/>
              <a:t>Thermal-hydraulic correlations for metallic layer</a:t>
            </a:r>
          </a:p>
          <a:p>
            <a:r>
              <a:rPr lang="fr-FR" sz="2000"/>
              <a:t>Radiation from the top</a:t>
            </a:r>
          </a:p>
          <a:p>
            <a:r>
              <a:rPr lang="fr-FR" sz="2000"/>
              <a:t>Boiling heat transfer to the water</a:t>
            </a:r>
          </a:p>
        </p:txBody>
      </p:sp>
      <p:pic>
        <p:nvPicPr>
          <p:cNvPr id="184344" name="Picture 2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3800" y="1341438"/>
            <a:ext cx="3382963" cy="203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45" name="Picture 2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0425" y="3500438"/>
            <a:ext cx="2019300"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43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8432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8432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8432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843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Fußzeilenplatzhalter 3"/>
          <p:cNvSpPr>
            <a:spLocks noGrp="1"/>
          </p:cNvSpPr>
          <p:nvPr>
            <p:ph type="ftr" sz="quarter" idx="10"/>
          </p:nvPr>
        </p:nvSpPr>
        <p:spPr/>
        <p:txBody>
          <a:bodyPr/>
          <a:lstStyle/>
          <a:p>
            <a:r>
              <a:rPr lang="en-GB"/>
              <a:t>Manfred Fischer, AREVA NP GmbH</a:t>
            </a:r>
          </a:p>
        </p:txBody>
      </p:sp>
      <p:sp>
        <p:nvSpPr>
          <p:cNvPr id="188418" name="Rectangle 2"/>
          <p:cNvSpPr>
            <a:spLocks noGrp="1" noChangeArrowheads="1"/>
          </p:cNvSpPr>
          <p:nvPr>
            <p:ph type="title"/>
          </p:nvPr>
        </p:nvSpPr>
        <p:spPr/>
        <p:txBody>
          <a:bodyPr/>
          <a:lstStyle/>
          <a:p>
            <a:r>
              <a:rPr lang="en-GB" sz="2400" i="1"/>
              <a:t>Focusing Effect </a:t>
            </a:r>
            <a:br>
              <a:rPr lang="en-GB" sz="2400" i="1"/>
            </a:br>
            <a:r>
              <a:rPr lang="en-GB" sz="2400" i="1"/>
              <a:t>During Melt-Down Progression</a:t>
            </a:r>
          </a:p>
        </p:txBody>
      </p:sp>
      <p:grpSp>
        <p:nvGrpSpPr>
          <p:cNvPr id="188419" name="Group 3"/>
          <p:cNvGrpSpPr>
            <a:grpSpLocks/>
          </p:cNvGrpSpPr>
          <p:nvPr/>
        </p:nvGrpSpPr>
        <p:grpSpPr bwMode="auto">
          <a:xfrm rot="5400000">
            <a:off x="-3344069" y="3331369"/>
            <a:ext cx="6188075" cy="195263"/>
            <a:chOff x="2880" y="1389"/>
            <a:chExt cx="3898" cy="133"/>
          </a:xfrm>
        </p:grpSpPr>
        <p:grpSp>
          <p:nvGrpSpPr>
            <p:cNvPr id="188420" name="Group 4"/>
            <p:cNvGrpSpPr>
              <a:grpSpLocks/>
            </p:cNvGrpSpPr>
            <p:nvPr/>
          </p:nvGrpSpPr>
          <p:grpSpPr bwMode="auto">
            <a:xfrm>
              <a:off x="2880" y="1389"/>
              <a:ext cx="756" cy="127"/>
              <a:chOff x="2880" y="1389"/>
              <a:chExt cx="756" cy="127"/>
            </a:xfrm>
          </p:grpSpPr>
          <p:sp>
            <p:nvSpPr>
              <p:cNvPr id="188421" name="Rectangle 5"/>
              <p:cNvSpPr>
                <a:spLocks noChangeArrowheads="1"/>
              </p:cNvSpPr>
              <p:nvPr/>
            </p:nvSpPr>
            <p:spPr bwMode="auto">
              <a:xfrm>
                <a:off x="2880" y="1389"/>
                <a:ext cx="127" cy="127"/>
              </a:xfrm>
              <a:prstGeom prst="rect">
                <a:avLst/>
              </a:prstGeom>
              <a:solidFill>
                <a:srgbClr val="C4122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de-DE"/>
              </a:p>
            </p:txBody>
          </p:sp>
          <p:sp>
            <p:nvSpPr>
              <p:cNvPr id="188422" name="Rectangle 6"/>
              <p:cNvSpPr>
                <a:spLocks noChangeArrowheads="1"/>
              </p:cNvSpPr>
              <p:nvPr/>
            </p:nvSpPr>
            <p:spPr bwMode="auto">
              <a:xfrm>
                <a:off x="3038" y="1389"/>
                <a:ext cx="127" cy="127"/>
              </a:xfrm>
              <a:prstGeom prst="rect">
                <a:avLst/>
              </a:prstGeom>
              <a:solidFill>
                <a:srgbClr val="FF66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de-DE"/>
              </a:p>
            </p:txBody>
          </p:sp>
          <p:sp>
            <p:nvSpPr>
              <p:cNvPr id="188423" name="Rectangle 7"/>
              <p:cNvSpPr>
                <a:spLocks noChangeArrowheads="1"/>
              </p:cNvSpPr>
              <p:nvPr/>
            </p:nvSpPr>
            <p:spPr bwMode="auto">
              <a:xfrm>
                <a:off x="3197" y="1389"/>
                <a:ext cx="127" cy="127"/>
              </a:xfrm>
              <a:prstGeom prst="rect">
                <a:avLst/>
              </a:prstGeom>
              <a:solidFill>
                <a:srgbClr val="F294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de-DE"/>
              </a:p>
            </p:txBody>
          </p:sp>
          <p:sp>
            <p:nvSpPr>
              <p:cNvPr id="188424" name="Rectangle 8"/>
              <p:cNvSpPr>
                <a:spLocks noChangeArrowheads="1"/>
              </p:cNvSpPr>
              <p:nvPr/>
            </p:nvSpPr>
            <p:spPr bwMode="auto">
              <a:xfrm>
                <a:off x="3350" y="1389"/>
                <a:ext cx="127" cy="127"/>
              </a:xfrm>
              <a:prstGeom prst="rect">
                <a:avLst/>
              </a:prstGeom>
              <a:solidFill>
                <a:srgbClr val="FFDD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de-DE"/>
              </a:p>
            </p:txBody>
          </p:sp>
          <p:sp>
            <p:nvSpPr>
              <p:cNvPr id="188425" name="Rectangle 9"/>
              <p:cNvSpPr>
                <a:spLocks noChangeArrowheads="1"/>
              </p:cNvSpPr>
              <p:nvPr/>
            </p:nvSpPr>
            <p:spPr bwMode="auto">
              <a:xfrm>
                <a:off x="3509" y="1389"/>
                <a:ext cx="127" cy="127"/>
              </a:xfrm>
              <a:prstGeom prst="rect">
                <a:avLst/>
              </a:prstGeom>
              <a:solidFill>
                <a:srgbClr val="FFED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de-DE"/>
              </a:p>
            </p:txBody>
          </p:sp>
        </p:grpSp>
        <p:grpSp>
          <p:nvGrpSpPr>
            <p:cNvPr id="188426" name="Group 10"/>
            <p:cNvGrpSpPr>
              <a:grpSpLocks/>
            </p:cNvGrpSpPr>
            <p:nvPr/>
          </p:nvGrpSpPr>
          <p:grpSpPr bwMode="auto">
            <a:xfrm>
              <a:off x="3665" y="1390"/>
              <a:ext cx="756" cy="127"/>
              <a:chOff x="2880" y="1547"/>
              <a:chExt cx="756" cy="127"/>
            </a:xfrm>
          </p:grpSpPr>
          <p:sp>
            <p:nvSpPr>
              <p:cNvPr id="188427" name="Rectangle 11"/>
              <p:cNvSpPr>
                <a:spLocks noChangeArrowheads="1"/>
              </p:cNvSpPr>
              <p:nvPr/>
            </p:nvSpPr>
            <p:spPr bwMode="auto">
              <a:xfrm>
                <a:off x="2880" y="1547"/>
                <a:ext cx="127" cy="127"/>
              </a:xfrm>
              <a:prstGeom prst="rect">
                <a:avLst/>
              </a:prstGeom>
              <a:solidFill>
                <a:srgbClr val="873486"/>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de-DE"/>
              </a:p>
            </p:txBody>
          </p:sp>
          <p:sp>
            <p:nvSpPr>
              <p:cNvPr id="188428" name="Rectangle 12"/>
              <p:cNvSpPr>
                <a:spLocks noChangeArrowheads="1"/>
              </p:cNvSpPr>
              <p:nvPr/>
            </p:nvSpPr>
            <p:spPr bwMode="auto">
              <a:xfrm>
                <a:off x="3038" y="1547"/>
                <a:ext cx="127" cy="127"/>
              </a:xfrm>
              <a:prstGeom prst="rect">
                <a:avLst/>
              </a:prstGeom>
              <a:solidFill>
                <a:srgbClr val="89007C"/>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de-DE"/>
              </a:p>
            </p:txBody>
          </p:sp>
          <p:sp>
            <p:nvSpPr>
              <p:cNvPr id="188429" name="Rectangle 13"/>
              <p:cNvSpPr>
                <a:spLocks noChangeArrowheads="1"/>
              </p:cNvSpPr>
              <p:nvPr/>
            </p:nvSpPr>
            <p:spPr bwMode="auto">
              <a:xfrm>
                <a:off x="3197" y="1547"/>
                <a:ext cx="127" cy="127"/>
              </a:xfrm>
              <a:prstGeom prst="rect">
                <a:avLst/>
              </a:prstGeom>
              <a:solidFill>
                <a:srgbClr val="E2007A"/>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de-DE"/>
              </a:p>
            </p:txBody>
          </p:sp>
          <p:sp>
            <p:nvSpPr>
              <p:cNvPr id="188430" name="Rectangle 14"/>
              <p:cNvSpPr>
                <a:spLocks noChangeArrowheads="1"/>
              </p:cNvSpPr>
              <p:nvPr/>
            </p:nvSpPr>
            <p:spPr bwMode="auto">
              <a:xfrm>
                <a:off x="3350" y="1547"/>
                <a:ext cx="127" cy="127"/>
              </a:xfrm>
              <a:prstGeom prst="rect">
                <a:avLst/>
              </a:prstGeom>
              <a:solidFill>
                <a:srgbClr val="E52E8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de-DE"/>
              </a:p>
            </p:txBody>
          </p:sp>
          <p:sp>
            <p:nvSpPr>
              <p:cNvPr id="188431" name="Rectangle 15"/>
              <p:cNvSpPr>
                <a:spLocks noChangeArrowheads="1"/>
              </p:cNvSpPr>
              <p:nvPr/>
            </p:nvSpPr>
            <p:spPr bwMode="auto">
              <a:xfrm>
                <a:off x="3509" y="1547"/>
                <a:ext cx="127" cy="127"/>
              </a:xfrm>
              <a:prstGeom prst="rect">
                <a:avLst/>
              </a:prstGeom>
              <a:solidFill>
                <a:srgbClr val="F2AAC8"/>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de-DE"/>
              </a:p>
            </p:txBody>
          </p:sp>
        </p:grpSp>
        <p:grpSp>
          <p:nvGrpSpPr>
            <p:cNvPr id="188432" name="Group 16"/>
            <p:cNvGrpSpPr>
              <a:grpSpLocks/>
            </p:cNvGrpSpPr>
            <p:nvPr/>
          </p:nvGrpSpPr>
          <p:grpSpPr bwMode="auto">
            <a:xfrm>
              <a:off x="4450" y="1394"/>
              <a:ext cx="756" cy="127"/>
              <a:chOff x="2880" y="1708"/>
              <a:chExt cx="756" cy="127"/>
            </a:xfrm>
          </p:grpSpPr>
          <p:sp>
            <p:nvSpPr>
              <p:cNvPr id="188433" name="Rectangle 17"/>
              <p:cNvSpPr>
                <a:spLocks noChangeArrowheads="1"/>
              </p:cNvSpPr>
              <p:nvPr/>
            </p:nvSpPr>
            <p:spPr bwMode="auto">
              <a:xfrm>
                <a:off x="2880" y="1708"/>
                <a:ext cx="127" cy="127"/>
              </a:xfrm>
              <a:prstGeom prst="rect">
                <a:avLst/>
              </a:prstGeom>
              <a:solidFill>
                <a:srgbClr val="003E86"/>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de-DE"/>
              </a:p>
            </p:txBody>
          </p:sp>
          <p:sp>
            <p:nvSpPr>
              <p:cNvPr id="188434" name="Rectangle 18"/>
              <p:cNvSpPr>
                <a:spLocks noChangeArrowheads="1"/>
              </p:cNvSpPr>
              <p:nvPr/>
            </p:nvSpPr>
            <p:spPr bwMode="auto">
              <a:xfrm>
                <a:off x="3038" y="1708"/>
                <a:ext cx="127" cy="127"/>
              </a:xfrm>
              <a:prstGeom prst="rect">
                <a:avLst/>
              </a:prstGeom>
              <a:solidFill>
                <a:srgbClr val="009EE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de-DE"/>
              </a:p>
            </p:txBody>
          </p:sp>
          <p:sp>
            <p:nvSpPr>
              <p:cNvPr id="188435" name="Rectangle 19"/>
              <p:cNvSpPr>
                <a:spLocks noChangeArrowheads="1"/>
              </p:cNvSpPr>
              <p:nvPr/>
            </p:nvSpPr>
            <p:spPr bwMode="auto">
              <a:xfrm>
                <a:off x="3197" y="1708"/>
                <a:ext cx="127" cy="127"/>
              </a:xfrm>
              <a:prstGeom prst="rect">
                <a:avLst/>
              </a:prstGeom>
              <a:solidFill>
                <a:srgbClr val="83A6C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de-DE"/>
              </a:p>
            </p:txBody>
          </p:sp>
          <p:sp>
            <p:nvSpPr>
              <p:cNvPr id="188436" name="Rectangle 20"/>
              <p:cNvSpPr>
                <a:spLocks noChangeArrowheads="1"/>
              </p:cNvSpPr>
              <p:nvPr/>
            </p:nvSpPr>
            <p:spPr bwMode="auto">
              <a:xfrm>
                <a:off x="3350" y="1708"/>
                <a:ext cx="127" cy="127"/>
              </a:xfrm>
              <a:prstGeom prst="rect">
                <a:avLst/>
              </a:prstGeom>
              <a:solidFill>
                <a:srgbClr val="A69DC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de-DE"/>
              </a:p>
            </p:txBody>
          </p:sp>
          <p:sp>
            <p:nvSpPr>
              <p:cNvPr id="188437" name="Rectangle 21"/>
              <p:cNvSpPr>
                <a:spLocks noChangeArrowheads="1"/>
              </p:cNvSpPr>
              <p:nvPr/>
            </p:nvSpPr>
            <p:spPr bwMode="auto">
              <a:xfrm>
                <a:off x="3509" y="1708"/>
                <a:ext cx="127" cy="127"/>
              </a:xfrm>
              <a:prstGeom prst="rect">
                <a:avLst/>
              </a:prstGeom>
              <a:solidFill>
                <a:srgbClr val="CBC7B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de-DE"/>
              </a:p>
            </p:txBody>
          </p:sp>
        </p:grpSp>
        <p:grpSp>
          <p:nvGrpSpPr>
            <p:cNvPr id="188438" name="Group 22"/>
            <p:cNvGrpSpPr>
              <a:grpSpLocks/>
            </p:cNvGrpSpPr>
            <p:nvPr/>
          </p:nvGrpSpPr>
          <p:grpSpPr bwMode="auto">
            <a:xfrm>
              <a:off x="5228" y="1395"/>
              <a:ext cx="756" cy="127"/>
              <a:chOff x="2880" y="1866"/>
              <a:chExt cx="756" cy="127"/>
            </a:xfrm>
          </p:grpSpPr>
          <p:sp>
            <p:nvSpPr>
              <p:cNvPr id="188439" name="Rectangle 23"/>
              <p:cNvSpPr>
                <a:spLocks noChangeArrowheads="1"/>
              </p:cNvSpPr>
              <p:nvPr/>
            </p:nvSpPr>
            <p:spPr bwMode="auto">
              <a:xfrm>
                <a:off x="2880" y="1866"/>
                <a:ext cx="127" cy="127"/>
              </a:xfrm>
              <a:prstGeom prst="rect">
                <a:avLst/>
              </a:prstGeom>
              <a:solidFill>
                <a:srgbClr val="0092A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de-DE"/>
              </a:p>
            </p:txBody>
          </p:sp>
          <p:sp>
            <p:nvSpPr>
              <p:cNvPr id="188440" name="Rectangle 24"/>
              <p:cNvSpPr>
                <a:spLocks noChangeArrowheads="1"/>
              </p:cNvSpPr>
              <p:nvPr/>
            </p:nvSpPr>
            <p:spPr bwMode="auto">
              <a:xfrm>
                <a:off x="3038" y="1866"/>
                <a:ext cx="127" cy="127"/>
              </a:xfrm>
              <a:prstGeom prst="rect">
                <a:avLst/>
              </a:prstGeom>
              <a:solidFill>
                <a:srgbClr val="00B2CB"/>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de-DE"/>
              </a:p>
            </p:txBody>
          </p:sp>
          <p:sp>
            <p:nvSpPr>
              <p:cNvPr id="188441" name="Rectangle 25"/>
              <p:cNvSpPr>
                <a:spLocks noChangeArrowheads="1"/>
              </p:cNvSpPr>
              <p:nvPr/>
            </p:nvSpPr>
            <p:spPr bwMode="auto">
              <a:xfrm>
                <a:off x="3197" y="1866"/>
                <a:ext cx="127" cy="127"/>
              </a:xfrm>
              <a:prstGeom prst="rect">
                <a:avLst/>
              </a:prstGeom>
              <a:solidFill>
                <a:srgbClr val="79CAE2"/>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de-DE"/>
              </a:p>
            </p:txBody>
          </p:sp>
          <p:sp>
            <p:nvSpPr>
              <p:cNvPr id="188442" name="Rectangle 26"/>
              <p:cNvSpPr>
                <a:spLocks noChangeArrowheads="1"/>
              </p:cNvSpPr>
              <p:nvPr/>
            </p:nvSpPr>
            <p:spPr bwMode="auto">
              <a:xfrm>
                <a:off x="3350" y="1866"/>
                <a:ext cx="127" cy="127"/>
              </a:xfrm>
              <a:prstGeom prst="rect">
                <a:avLst/>
              </a:prstGeom>
              <a:solidFill>
                <a:srgbClr val="E4CE9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de-DE"/>
              </a:p>
            </p:txBody>
          </p:sp>
          <p:sp>
            <p:nvSpPr>
              <p:cNvPr id="188443" name="Rectangle 27"/>
              <p:cNvSpPr>
                <a:spLocks noChangeArrowheads="1"/>
              </p:cNvSpPr>
              <p:nvPr/>
            </p:nvSpPr>
            <p:spPr bwMode="auto">
              <a:xfrm>
                <a:off x="3509" y="1866"/>
                <a:ext cx="127" cy="127"/>
              </a:xfrm>
              <a:prstGeom prst="rect">
                <a:avLst/>
              </a:prstGeom>
              <a:solidFill>
                <a:srgbClr val="C3A26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de-DE"/>
              </a:p>
            </p:txBody>
          </p:sp>
        </p:grpSp>
        <p:grpSp>
          <p:nvGrpSpPr>
            <p:cNvPr id="188444" name="Group 28"/>
            <p:cNvGrpSpPr>
              <a:grpSpLocks/>
            </p:cNvGrpSpPr>
            <p:nvPr/>
          </p:nvGrpSpPr>
          <p:grpSpPr bwMode="auto">
            <a:xfrm>
              <a:off x="6022" y="1393"/>
              <a:ext cx="756" cy="127"/>
              <a:chOff x="2880" y="2013"/>
              <a:chExt cx="756" cy="127"/>
            </a:xfrm>
          </p:grpSpPr>
          <p:sp>
            <p:nvSpPr>
              <p:cNvPr id="188445" name="Rectangle 29"/>
              <p:cNvSpPr>
                <a:spLocks noChangeArrowheads="1"/>
              </p:cNvSpPr>
              <p:nvPr/>
            </p:nvSpPr>
            <p:spPr bwMode="auto">
              <a:xfrm>
                <a:off x="2880" y="2013"/>
                <a:ext cx="127" cy="127"/>
              </a:xfrm>
              <a:prstGeom prst="rect">
                <a:avLst/>
              </a:prstGeom>
              <a:solidFill>
                <a:srgbClr val="169C2E"/>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de-DE"/>
              </a:p>
            </p:txBody>
          </p:sp>
          <p:sp>
            <p:nvSpPr>
              <p:cNvPr id="188446" name="Rectangle 30"/>
              <p:cNvSpPr>
                <a:spLocks noChangeArrowheads="1"/>
              </p:cNvSpPr>
              <p:nvPr/>
            </p:nvSpPr>
            <p:spPr bwMode="auto">
              <a:xfrm>
                <a:off x="3038" y="2013"/>
                <a:ext cx="127" cy="127"/>
              </a:xfrm>
              <a:prstGeom prst="rect">
                <a:avLst/>
              </a:prstGeom>
              <a:solidFill>
                <a:srgbClr val="7AB51D"/>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de-DE"/>
              </a:p>
            </p:txBody>
          </p:sp>
          <p:sp>
            <p:nvSpPr>
              <p:cNvPr id="188447" name="Rectangle 31"/>
              <p:cNvSpPr>
                <a:spLocks noChangeArrowheads="1"/>
              </p:cNvSpPr>
              <p:nvPr/>
            </p:nvSpPr>
            <p:spPr bwMode="auto">
              <a:xfrm>
                <a:off x="3197" y="2013"/>
                <a:ext cx="127" cy="127"/>
              </a:xfrm>
              <a:prstGeom prst="rect">
                <a:avLst/>
              </a:prstGeom>
              <a:solidFill>
                <a:srgbClr val="8DBE48"/>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de-DE"/>
              </a:p>
            </p:txBody>
          </p:sp>
          <p:sp>
            <p:nvSpPr>
              <p:cNvPr id="188448" name="Rectangle 32"/>
              <p:cNvSpPr>
                <a:spLocks noChangeArrowheads="1"/>
              </p:cNvSpPr>
              <p:nvPr/>
            </p:nvSpPr>
            <p:spPr bwMode="auto">
              <a:xfrm>
                <a:off x="3350" y="2013"/>
                <a:ext cx="127" cy="127"/>
              </a:xfrm>
              <a:prstGeom prst="rect">
                <a:avLst/>
              </a:prstGeom>
              <a:solidFill>
                <a:srgbClr val="C9D2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de-DE"/>
              </a:p>
            </p:txBody>
          </p:sp>
          <p:sp>
            <p:nvSpPr>
              <p:cNvPr id="188449" name="Rectangle 33"/>
              <p:cNvSpPr>
                <a:spLocks noChangeArrowheads="1"/>
              </p:cNvSpPr>
              <p:nvPr/>
            </p:nvSpPr>
            <p:spPr bwMode="auto">
              <a:xfrm>
                <a:off x="3509" y="2013"/>
                <a:ext cx="127" cy="127"/>
              </a:xfrm>
              <a:prstGeom prst="rect">
                <a:avLst/>
              </a:prstGeom>
              <a:solidFill>
                <a:srgbClr val="D2E288"/>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de-DE"/>
              </a:p>
            </p:txBody>
          </p:sp>
        </p:grpSp>
      </p:grpSp>
      <p:sp>
        <p:nvSpPr>
          <p:cNvPr id="188450" name="Rectangle 34"/>
          <p:cNvSpPr>
            <a:spLocks noChangeArrowheads="1"/>
          </p:cNvSpPr>
          <p:nvPr/>
        </p:nvSpPr>
        <p:spPr bwMode="auto">
          <a:xfrm>
            <a:off x="323850" y="1844675"/>
            <a:ext cx="4264025" cy="245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271463" indent="-271463">
              <a:spcAft>
                <a:spcPct val="20000"/>
              </a:spcAft>
              <a:buClr>
                <a:schemeClr val="tx2"/>
              </a:buClr>
              <a:buFont typeface="Arial" charset="0"/>
              <a:buBlip>
                <a:blip r:embed="rId3"/>
              </a:buBlip>
            </a:pPr>
            <a:r>
              <a:rPr lang="en-GB" sz="1800">
                <a:solidFill>
                  <a:schemeClr val="tx1"/>
                </a:solidFill>
              </a:rPr>
              <a:t>Assess whether a local high heat flux can occur during melt down of steel internals due to the focusing effect</a:t>
            </a:r>
          </a:p>
          <a:p>
            <a:pPr marL="271463" indent="-271463">
              <a:spcAft>
                <a:spcPct val="20000"/>
              </a:spcAft>
              <a:buClr>
                <a:schemeClr val="tx2"/>
              </a:buClr>
              <a:buFont typeface="Arial" charset="0"/>
              <a:buBlip>
                <a:blip r:embed="rId3"/>
              </a:buBlip>
            </a:pPr>
            <a:r>
              <a:rPr lang="en-GB" sz="1800">
                <a:solidFill>
                  <a:schemeClr val="tx1"/>
                </a:solidFill>
              </a:rPr>
              <a:t>Make a qualitative best-estimate when and how internal structures are molten</a:t>
            </a:r>
          </a:p>
        </p:txBody>
      </p:sp>
      <p:pic>
        <p:nvPicPr>
          <p:cNvPr id="188451" name="Picture 35" descr="steel_structur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363" y="1773238"/>
            <a:ext cx="3921125" cy="289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8452" name="Line 36"/>
          <p:cNvSpPr>
            <a:spLocks noChangeShapeType="1"/>
          </p:cNvSpPr>
          <p:nvPr/>
        </p:nvSpPr>
        <p:spPr bwMode="auto">
          <a:xfrm>
            <a:off x="5702300" y="2708275"/>
            <a:ext cx="0" cy="1008063"/>
          </a:xfrm>
          <a:prstGeom prst="line">
            <a:avLst/>
          </a:prstGeom>
          <a:noFill/>
          <a:ln w="952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endParaRPr lang="de-DE"/>
          </a:p>
        </p:txBody>
      </p:sp>
      <p:sp>
        <p:nvSpPr>
          <p:cNvPr id="188453" name="Text Box 37"/>
          <p:cNvSpPr txBox="1">
            <a:spLocks noChangeArrowheads="1"/>
          </p:cNvSpPr>
          <p:nvPr/>
        </p:nvSpPr>
        <p:spPr bwMode="auto">
          <a:xfrm>
            <a:off x="5795963" y="1412875"/>
            <a:ext cx="1701800" cy="604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buClr>
                <a:schemeClr val="tx2"/>
              </a:buClr>
              <a:buFont typeface="Arial" charset="0"/>
              <a:buNone/>
            </a:pPr>
            <a:r>
              <a:rPr lang="de-DE" sz="1800" b="0">
                <a:solidFill>
                  <a:schemeClr val="tx2"/>
                </a:solidFill>
              </a:rPr>
              <a:t>Cylindrical</a:t>
            </a:r>
          </a:p>
          <a:p>
            <a:pPr>
              <a:buClr>
                <a:schemeClr val="tx2"/>
              </a:buClr>
              <a:buFont typeface="Arial" charset="0"/>
              <a:buNone/>
            </a:pPr>
            <a:r>
              <a:rPr lang="de-DE" sz="1800" b="0">
                <a:solidFill>
                  <a:schemeClr val="tx2"/>
                </a:solidFill>
              </a:rPr>
              <a:t>internal structure</a:t>
            </a:r>
            <a:endParaRPr lang="en-US" sz="1800" b="0">
              <a:solidFill>
                <a:schemeClr val="tx2"/>
              </a:solidFill>
            </a:endParaRPr>
          </a:p>
        </p:txBody>
      </p:sp>
      <p:sp>
        <p:nvSpPr>
          <p:cNvPr id="188454" name="Line 38"/>
          <p:cNvSpPr>
            <a:spLocks noChangeShapeType="1"/>
          </p:cNvSpPr>
          <p:nvPr/>
        </p:nvSpPr>
        <p:spPr bwMode="auto">
          <a:xfrm>
            <a:off x="7564438" y="2708275"/>
            <a:ext cx="0" cy="1008063"/>
          </a:xfrm>
          <a:prstGeom prst="line">
            <a:avLst/>
          </a:prstGeom>
          <a:noFill/>
          <a:ln w="952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endParaRPr lang="de-DE"/>
          </a:p>
        </p:txBody>
      </p:sp>
      <p:graphicFrame>
        <p:nvGraphicFramePr>
          <p:cNvPr id="188476" name="Group 60"/>
          <p:cNvGraphicFramePr>
            <a:graphicFrameLocks noGrp="1"/>
          </p:cNvGraphicFramePr>
          <p:nvPr>
            <p:ph idx="1"/>
          </p:nvPr>
        </p:nvGraphicFramePr>
        <p:xfrm>
          <a:off x="684213" y="4797425"/>
          <a:ext cx="7845425" cy="1660525"/>
        </p:xfrm>
        <a:graphic>
          <a:graphicData uri="http://schemas.openxmlformats.org/drawingml/2006/table">
            <a:tbl>
              <a:tblPr/>
              <a:tblGrid>
                <a:gridCol w="1914525"/>
                <a:gridCol w="2101850"/>
                <a:gridCol w="1914525"/>
                <a:gridCol w="1914525"/>
              </a:tblGrid>
              <a:tr h="492125">
                <a:tc>
                  <a:txBody>
                    <a:bodyPr/>
                    <a:lstStyle/>
                    <a:p>
                      <a:pPr marL="0" marR="0" lvl="0" indent="0" algn="l" defTabSz="914400" rtl="0" eaLnBrk="1" fontAlgn="base" latinLnBrk="0" hangingPunct="1">
                        <a:lnSpc>
                          <a:spcPct val="100000"/>
                        </a:lnSpc>
                        <a:spcBef>
                          <a:spcPct val="20000"/>
                        </a:spcBef>
                        <a:spcAft>
                          <a:spcPct val="20000"/>
                        </a:spcAft>
                        <a:buClr>
                          <a:schemeClr val="tx2"/>
                        </a:buClr>
                        <a:buSzTx/>
                        <a:buFont typeface="Arial" charset="0"/>
                        <a:buNone/>
                        <a:tabLst/>
                      </a:pPr>
                      <a:r>
                        <a:rPr kumimoji="0" lang="en-US" sz="1800" b="1" i="0" u="none" strike="noStrike" cap="none" normalizeH="0" baseline="0" smtClean="0">
                          <a:ln>
                            <a:noFill/>
                          </a:ln>
                          <a:solidFill>
                            <a:schemeClr val="tx2"/>
                          </a:solidFill>
                          <a:effectLst/>
                          <a:latin typeface="Arial" charset="0"/>
                        </a:rPr>
                        <a:t>UO</a:t>
                      </a:r>
                      <a:r>
                        <a:rPr kumimoji="0" lang="en-US" sz="1800" b="1" i="0" u="none" strike="noStrike" cap="none" normalizeH="0" baseline="-25000" smtClean="0">
                          <a:ln>
                            <a:noFill/>
                          </a:ln>
                          <a:solidFill>
                            <a:schemeClr val="tx2"/>
                          </a:solidFill>
                          <a:effectLst/>
                          <a:latin typeface="Arial" charset="0"/>
                        </a:rPr>
                        <a:t>2</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20000"/>
                        </a:spcAft>
                        <a:buClr>
                          <a:schemeClr val="tx2"/>
                        </a:buClr>
                        <a:buSzTx/>
                        <a:buFont typeface="Arial" charset="0"/>
                        <a:buNone/>
                        <a:tabLst/>
                      </a:pPr>
                      <a:r>
                        <a:rPr kumimoji="0" lang="en-US" sz="1800" b="1" i="0" u="none" strike="noStrike" cap="none" normalizeH="0" baseline="0" smtClean="0">
                          <a:ln>
                            <a:noFill/>
                          </a:ln>
                          <a:solidFill>
                            <a:schemeClr val="tx2"/>
                          </a:solidFill>
                          <a:effectLst/>
                          <a:latin typeface="Arial" charset="0"/>
                        </a:rPr>
                        <a:t>Zr / ZrO</a:t>
                      </a:r>
                      <a:r>
                        <a:rPr kumimoji="0" lang="en-US" sz="1800" b="1" i="0" u="none" strike="noStrike" cap="none" normalizeH="0" baseline="-25000" smtClean="0">
                          <a:ln>
                            <a:noFill/>
                          </a:ln>
                          <a:solidFill>
                            <a:schemeClr val="tx2"/>
                          </a:solidFill>
                          <a:effectLst/>
                          <a:latin typeface="Arial" charset="0"/>
                        </a:rPr>
                        <a:t>2</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20000"/>
                        </a:spcAft>
                        <a:buClr>
                          <a:schemeClr val="tx2"/>
                        </a:buClr>
                        <a:buSzTx/>
                        <a:buFont typeface="Arial" charset="0"/>
                        <a:buNone/>
                        <a:tabLst/>
                      </a:pPr>
                      <a:r>
                        <a:rPr kumimoji="0" lang="en-US" sz="1800" b="1" i="0" u="none" strike="noStrike" cap="none" normalizeH="0" baseline="0" smtClean="0">
                          <a:ln>
                            <a:noFill/>
                          </a:ln>
                          <a:solidFill>
                            <a:schemeClr val="tx2"/>
                          </a:solidFill>
                          <a:effectLst/>
                          <a:latin typeface="Arial" charset="0"/>
                        </a:rPr>
                        <a:t>B</a:t>
                      </a:r>
                      <a:r>
                        <a:rPr kumimoji="0" lang="en-US" sz="1800" b="1" i="0" u="none" strike="noStrike" cap="none" normalizeH="0" baseline="-25000" smtClean="0">
                          <a:ln>
                            <a:noFill/>
                          </a:ln>
                          <a:solidFill>
                            <a:schemeClr val="tx2"/>
                          </a:solidFill>
                          <a:effectLst/>
                          <a:latin typeface="Arial" charset="0"/>
                        </a:rPr>
                        <a:t>4</a:t>
                      </a:r>
                      <a:r>
                        <a:rPr kumimoji="0" lang="en-US" sz="1800" b="1" i="0" u="none" strike="noStrike" cap="none" normalizeH="0" baseline="0" smtClean="0">
                          <a:ln>
                            <a:noFill/>
                          </a:ln>
                          <a:solidFill>
                            <a:schemeClr val="tx2"/>
                          </a:solidFill>
                          <a:effectLst/>
                          <a:latin typeface="Arial" charset="0"/>
                        </a:rPr>
                        <a:t>C</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20000"/>
                        </a:spcAft>
                        <a:buClr>
                          <a:schemeClr val="tx2"/>
                        </a:buClr>
                        <a:buSzTx/>
                        <a:buFont typeface="Arial" charset="0"/>
                        <a:buNone/>
                        <a:tabLst/>
                      </a:pPr>
                      <a:r>
                        <a:rPr kumimoji="0" lang="en-US" sz="1800" b="1" i="0" u="none" strike="noStrike" cap="none" normalizeH="0" baseline="0" smtClean="0">
                          <a:ln>
                            <a:noFill/>
                          </a:ln>
                          <a:solidFill>
                            <a:schemeClr val="tx2"/>
                          </a:solidFill>
                          <a:effectLst/>
                          <a:latin typeface="Arial" charset="0"/>
                        </a:rPr>
                        <a:t>Steel</a:t>
                      </a: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66788">
                <a:tc>
                  <a:txBody>
                    <a:bodyPr/>
                    <a:lstStyle/>
                    <a:p>
                      <a:pPr marL="0" marR="0" lvl="0" indent="0" algn="l" defTabSz="914400" rtl="0" eaLnBrk="1" fontAlgn="base" latinLnBrk="0" hangingPunct="1">
                        <a:lnSpc>
                          <a:spcPct val="100000"/>
                        </a:lnSpc>
                        <a:spcBef>
                          <a:spcPct val="20000"/>
                        </a:spcBef>
                        <a:spcAft>
                          <a:spcPct val="20000"/>
                        </a:spcAft>
                        <a:buClr>
                          <a:schemeClr val="tx2"/>
                        </a:buClr>
                        <a:buSzTx/>
                        <a:buFont typeface="Arial" charset="0"/>
                        <a:buNone/>
                        <a:tabLst/>
                      </a:pPr>
                      <a:r>
                        <a:rPr kumimoji="0" lang="en-US" sz="1600" b="1" i="0" u="none" strike="noStrike" cap="none" normalizeH="0" baseline="0" smtClean="0">
                          <a:ln>
                            <a:noFill/>
                          </a:ln>
                          <a:solidFill>
                            <a:schemeClr val="tx1"/>
                          </a:solidFill>
                          <a:effectLst/>
                          <a:latin typeface="Arial" charset="0"/>
                        </a:rPr>
                        <a:t>About 154 tons</a:t>
                      </a:r>
                    </a:p>
                    <a:p>
                      <a:pPr marL="0" marR="0" lvl="0" indent="0" algn="l" defTabSz="914400" rtl="0" eaLnBrk="1" fontAlgn="base" latinLnBrk="0" hangingPunct="1">
                        <a:lnSpc>
                          <a:spcPct val="100000"/>
                        </a:lnSpc>
                        <a:spcBef>
                          <a:spcPct val="20000"/>
                        </a:spcBef>
                        <a:spcAft>
                          <a:spcPct val="20000"/>
                        </a:spcAft>
                        <a:buClr>
                          <a:schemeClr val="tx2"/>
                        </a:buClr>
                        <a:buSzTx/>
                        <a:buFont typeface="Arial" charset="0"/>
                        <a:buNone/>
                        <a:tabLst/>
                      </a:pPr>
                      <a:r>
                        <a:rPr kumimoji="0" lang="en-US" sz="1600" b="1" i="0" u="none" strike="noStrike" cap="none" normalizeH="0" baseline="0" smtClean="0">
                          <a:ln>
                            <a:noFill/>
                          </a:ln>
                          <a:solidFill>
                            <a:schemeClr val="tx1"/>
                          </a:solidFill>
                          <a:effectLst/>
                          <a:latin typeface="Arial" charset="0"/>
                        </a:rPr>
                        <a:t>(Full inventory)</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20000"/>
                        </a:spcAft>
                        <a:buClr>
                          <a:schemeClr val="tx2"/>
                        </a:buClr>
                        <a:buSzTx/>
                        <a:buFont typeface="Arial" charset="0"/>
                        <a:buNone/>
                        <a:tabLst/>
                      </a:pPr>
                      <a:r>
                        <a:rPr kumimoji="0" lang="en-US" sz="1600" b="1" i="0" u="none" strike="noStrike" cap="none" normalizeH="0" baseline="0" smtClean="0">
                          <a:ln>
                            <a:noFill/>
                          </a:ln>
                          <a:solidFill>
                            <a:srgbClr val="0000FF"/>
                          </a:solidFill>
                          <a:effectLst/>
                          <a:latin typeface="Arial" charset="0"/>
                        </a:rPr>
                        <a:t>About 65 tons zirconium with</a:t>
                      </a:r>
                    </a:p>
                    <a:p>
                      <a:pPr marL="0" marR="0" lvl="0" indent="0" algn="l" defTabSz="914400" rtl="0" eaLnBrk="1" fontAlgn="base" latinLnBrk="0" hangingPunct="1">
                        <a:lnSpc>
                          <a:spcPct val="100000"/>
                        </a:lnSpc>
                        <a:spcBef>
                          <a:spcPct val="20000"/>
                        </a:spcBef>
                        <a:spcAft>
                          <a:spcPct val="20000"/>
                        </a:spcAft>
                        <a:buClr>
                          <a:schemeClr val="tx2"/>
                        </a:buClr>
                        <a:buSzTx/>
                        <a:buFont typeface="Arial" charset="0"/>
                        <a:buNone/>
                        <a:tabLst/>
                      </a:pPr>
                      <a:r>
                        <a:rPr kumimoji="0" lang="en-US" sz="1600" b="1" i="0" u="none" strike="noStrike" cap="none" normalizeH="0" baseline="0" smtClean="0">
                          <a:ln>
                            <a:noFill/>
                          </a:ln>
                          <a:solidFill>
                            <a:srgbClr val="0000FF"/>
                          </a:solidFill>
                          <a:effectLst/>
                          <a:latin typeface="Arial" charset="0"/>
                        </a:rPr>
                        <a:t>About 35 % oxidation</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20000"/>
                        </a:spcAft>
                        <a:buClr>
                          <a:schemeClr val="tx2"/>
                        </a:buClr>
                        <a:buSzTx/>
                        <a:buFont typeface="Arial" charset="0"/>
                        <a:buNone/>
                        <a:tabLst/>
                      </a:pPr>
                      <a:r>
                        <a:rPr kumimoji="0" lang="en-US" sz="1600" b="1" i="0" u="none" strike="noStrike" cap="none" normalizeH="0" baseline="0" smtClean="0">
                          <a:ln>
                            <a:noFill/>
                          </a:ln>
                          <a:solidFill>
                            <a:schemeClr val="tx1"/>
                          </a:solidFill>
                          <a:effectLst/>
                          <a:latin typeface="Arial" charset="0"/>
                        </a:rPr>
                        <a:t>max. 2.8 tons from control rods</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20000"/>
                        </a:spcAft>
                        <a:buClr>
                          <a:schemeClr val="tx2"/>
                        </a:buClr>
                        <a:buSzTx/>
                        <a:buFont typeface="Arial" charset="0"/>
                        <a:buNone/>
                        <a:tabLst/>
                      </a:pPr>
                      <a:r>
                        <a:rPr kumimoji="0" lang="en-US" sz="1600" b="1" i="0" u="none" strike="noStrike" cap="none" normalizeH="0" baseline="0" smtClean="0">
                          <a:ln>
                            <a:noFill/>
                          </a:ln>
                          <a:solidFill>
                            <a:srgbClr val="0000FF"/>
                          </a:solidFill>
                          <a:effectLst/>
                          <a:latin typeface="Arial" charset="0"/>
                        </a:rPr>
                        <a:t>min 200 tons, up to ~500 t</a:t>
                      </a: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Modèle par défaut">
  <a:themeElements>
    <a:clrScheme name="">
      <a:dk1>
        <a:srgbClr val="000000"/>
      </a:dk1>
      <a:lt1>
        <a:srgbClr val="FFFFFF"/>
      </a:lt1>
      <a:dk2>
        <a:srgbClr val="C4122F"/>
      </a:dk2>
      <a:lt2>
        <a:srgbClr val="FFDD00"/>
      </a:lt2>
      <a:accent1>
        <a:srgbClr val="C9D200"/>
      </a:accent1>
      <a:accent2>
        <a:srgbClr val="FF6600"/>
      </a:accent2>
      <a:accent3>
        <a:srgbClr val="FFFFFF"/>
      </a:accent3>
      <a:accent4>
        <a:srgbClr val="000000"/>
      </a:accent4>
      <a:accent5>
        <a:srgbClr val="E1E5AA"/>
      </a:accent5>
      <a:accent6>
        <a:srgbClr val="E75C00"/>
      </a:accent6>
      <a:hlink>
        <a:srgbClr val="003E86"/>
      </a:hlink>
      <a:folHlink>
        <a:srgbClr val="83A6C7"/>
      </a:folHlink>
    </a:clrScheme>
    <a:fontScheme name="Modèle par défaut">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fr-FR" sz="1400" b="1" i="0" u="none" strike="noStrike" cap="none" normalizeH="0" baseline="0" smtClean="0">
            <a:ln>
              <a:noFill/>
            </a:ln>
            <a:solidFill>
              <a:srgbClr val="E52E8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fr-FR" sz="1400" b="1" i="0" u="none" strike="noStrike" cap="none" normalizeH="0" baseline="0" smtClean="0">
            <a:ln>
              <a:noFill/>
            </a:ln>
            <a:solidFill>
              <a:srgbClr val="E52E81"/>
            </a:solidFill>
            <a:effectLst/>
            <a:latin typeface="Arial" charset="0"/>
          </a:defRPr>
        </a:defPPr>
      </a:lstStyle>
    </a:lnDef>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odèle par défaut 13">
        <a:dk1>
          <a:srgbClr val="000000"/>
        </a:dk1>
        <a:lt1>
          <a:srgbClr val="FFFFFF"/>
        </a:lt1>
        <a:dk2>
          <a:srgbClr val="C4122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14">
        <a:dk1>
          <a:srgbClr val="000000"/>
        </a:dk1>
        <a:lt1>
          <a:srgbClr val="FFFFFF"/>
        </a:lt1>
        <a:dk2>
          <a:srgbClr val="C4122F"/>
        </a:dk2>
        <a:lt2>
          <a:srgbClr val="969696"/>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15">
        <a:dk1>
          <a:srgbClr val="000000"/>
        </a:dk1>
        <a:lt1>
          <a:srgbClr val="FFFFFF"/>
        </a:lt1>
        <a:dk2>
          <a:srgbClr val="C4122F"/>
        </a:dk2>
        <a:lt2>
          <a:srgbClr val="969696"/>
        </a:lt2>
        <a:accent1>
          <a:srgbClr val="C9D200"/>
        </a:accent1>
        <a:accent2>
          <a:srgbClr val="7AB51D"/>
        </a:accent2>
        <a:accent3>
          <a:srgbClr val="FFFFFF"/>
        </a:accent3>
        <a:accent4>
          <a:srgbClr val="000000"/>
        </a:accent4>
        <a:accent5>
          <a:srgbClr val="E1E5AA"/>
        </a:accent5>
        <a:accent6>
          <a:srgbClr val="6EA419"/>
        </a:accent6>
        <a:hlink>
          <a:srgbClr val="003E86"/>
        </a:hlink>
        <a:folHlink>
          <a:srgbClr val="009EE0"/>
        </a:folHlink>
      </a:clrScheme>
      <a:clrMap bg1="lt1" tx1="dk1" bg2="lt2" tx2="dk2" accent1="accent1" accent2="accent2" accent3="accent3" accent4="accent4" accent5="accent5" accent6="accent6" hlink="hlink" folHlink="folHlink"/>
    </a:extraClrScheme>
    <a:extraClrScheme>
      <a:clrScheme name="Modèle par défaut 16">
        <a:dk1>
          <a:srgbClr val="000000"/>
        </a:dk1>
        <a:lt1>
          <a:srgbClr val="FFFFFF"/>
        </a:lt1>
        <a:dk2>
          <a:srgbClr val="C4122F"/>
        </a:dk2>
        <a:lt2>
          <a:srgbClr val="FFED00"/>
        </a:lt2>
        <a:accent1>
          <a:srgbClr val="C9D200"/>
        </a:accent1>
        <a:accent2>
          <a:srgbClr val="7AB51D"/>
        </a:accent2>
        <a:accent3>
          <a:srgbClr val="FFFFFF"/>
        </a:accent3>
        <a:accent4>
          <a:srgbClr val="000000"/>
        </a:accent4>
        <a:accent5>
          <a:srgbClr val="E1E5AA"/>
        </a:accent5>
        <a:accent6>
          <a:srgbClr val="6EA419"/>
        </a:accent6>
        <a:hlink>
          <a:srgbClr val="003E86"/>
        </a:hlink>
        <a:folHlink>
          <a:srgbClr val="009EE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onception personnalisée">
  <a:themeElements>
    <a:clrScheme name="">
      <a:dk1>
        <a:srgbClr val="000000"/>
      </a:dk1>
      <a:lt1>
        <a:srgbClr val="FFFFFF"/>
      </a:lt1>
      <a:dk2>
        <a:srgbClr val="C4122F"/>
      </a:dk2>
      <a:lt2>
        <a:srgbClr val="FFDD00"/>
      </a:lt2>
      <a:accent1>
        <a:srgbClr val="C9D200"/>
      </a:accent1>
      <a:accent2>
        <a:srgbClr val="FF6600"/>
      </a:accent2>
      <a:accent3>
        <a:srgbClr val="FFFFFF"/>
      </a:accent3>
      <a:accent4>
        <a:srgbClr val="000000"/>
      </a:accent4>
      <a:accent5>
        <a:srgbClr val="E1E5AA"/>
      </a:accent5>
      <a:accent6>
        <a:srgbClr val="E75C00"/>
      </a:accent6>
      <a:hlink>
        <a:srgbClr val="003E86"/>
      </a:hlink>
      <a:folHlink>
        <a:srgbClr val="83A6C7"/>
      </a:folHlink>
    </a:clrScheme>
    <a:fontScheme name="Conception personnalisée">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fr-FR" sz="1400" b="1" i="0" u="none" strike="noStrike" cap="none" normalizeH="0" baseline="0" smtClean="0">
            <a:ln>
              <a:noFill/>
            </a:ln>
            <a:solidFill>
              <a:srgbClr val="E52E8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fr-FR" sz="1400" b="1" i="0" u="none" strike="noStrike" cap="none" normalizeH="0" baseline="0" smtClean="0">
            <a:ln>
              <a:noFill/>
            </a:ln>
            <a:solidFill>
              <a:srgbClr val="E52E81"/>
            </a:solidFill>
            <a:effectLst/>
            <a:latin typeface="Arial" charset="0"/>
          </a:defRPr>
        </a:defPPr>
      </a:lstStyle>
    </a:lnDef>
  </a:objectDefaults>
  <a:extraClrSchemeLst>
    <a:extraClrScheme>
      <a:clrScheme name="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nception personnalisé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nception personnalisé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nception personnalisé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nception personnalisé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nception personnalisé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nception personnalisé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nception personnalisé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nception personnalisé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nception personnalisé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nception personnalisé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nception personnalisé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onception personnalisée 13">
        <a:dk1>
          <a:srgbClr val="000000"/>
        </a:dk1>
        <a:lt1>
          <a:srgbClr val="FFFFFF"/>
        </a:lt1>
        <a:dk2>
          <a:srgbClr val="C4122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nception personnalisée 14">
        <a:dk1>
          <a:srgbClr val="000000"/>
        </a:dk1>
        <a:lt1>
          <a:srgbClr val="FFFFFF"/>
        </a:lt1>
        <a:dk2>
          <a:srgbClr val="C4122F"/>
        </a:dk2>
        <a:lt2>
          <a:srgbClr val="969696"/>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nception personnalisée 15">
        <a:dk1>
          <a:srgbClr val="000000"/>
        </a:dk1>
        <a:lt1>
          <a:srgbClr val="FFFFFF"/>
        </a:lt1>
        <a:dk2>
          <a:srgbClr val="C4122F"/>
        </a:dk2>
        <a:lt2>
          <a:srgbClr val="969696"/>
        </a:lt2>
        <a:accent1>
          <a:srgbClr val="C9D200"/>
        </a:accent1>
        <a:accent2>
          <a:srgbClr val="7AB51D"/>
        </a:accent2>
        <a:accent3>
          <a:srgbClr val="FFFFFF"/>
        </a:accent3>
        <a:accent4>
          <a:srgbClr val="000000"/>
        </a:accent4>
        <a:accent5>
          <a:srgbClr val="E1E5AA"/>
        </a:accent5>
        <a:accent6>
          <a:srgbClr val="6EA419"/>
        </a:accent6>
        <a:hlink>
          <a:srgbClr val="003E86"/>
        </a:hlink>
        <a:folHlink>
          <a:srgbClr val="009EE0"/>
        </a:folHlink>
      </a:clrScheme>
      <a:clrMap bg1="lt1" tx1="dk1" bg2="lt2" tx2="dk2" accent1="accent1" accent2="accent2" accent3="accent3" accent4="accent4" accent5="accent5" accent6="accent6" hlink="hlink" folHlink="folHlink"/>
    </a:extraClrScheme>
    <a:extraClrScheme>
      <a:clrScheme name="Conception personnalisée 16">
        <a:dk1>
          <a:srgbClr val="000000"/>
        </a:dk1>
        <a:lt1>
          <a:srgbClr val="FFFFFF"/>
        </a:lt1>
        <a:dk2>
          <a:srgbClr val="C4122F"/>
        </a:dk2>
        <a:lt2>
          <a:srgbClr val="FFED00"/>
        </a:lt2>
        <a:accent1>
          <a:srgbClr val="C9D200"/>
        </a:accent1>
        <a:accent2>
          <a:srgbClr val="7AB51D"/>
        </a:accent2>
        <a:accent3>
          <a:srgbClr val="FFFFFF"/>
        </a:accent3>
        <a:accent4>
          <a:srgbClr val="000000"/>
        </a:accent4>
        <a:accent5>
          <a:srgbClr val="E1E5AA"/>
        </a:accent5>
        <a:accent6>
          <a:srgbClr val="6EA419"/>
        </a:accent6>
        <a:hlink>
          <a:srgbClr val="003E86"/>
        </a:hlink>
        <a:folHlink>
          <a:srgbClr val="009EE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25415</TotalTime>
  <Words>712</Words>
  <Application>Microsoft Office PowerPoint</Application>
  <PresentationFormat>Bildschirmpräsentation (4:3)</PresentationFormat>
  <Paragraphs>169</Paragraphs>
  <Slides>21</Slides>
  <Notes>17</Notes>
  <HiddenSlides>0</HiddenSlides>
  <MMClips>0</MMClips>
  <ScaleCrop>false</ScaleCrop>
  <HeadingPairs>
    <vt:vector size="6" baseType="variant">
      <vt:variant>
        <vt:lpstr>Verwendete Schriftarten</vt:lpstr>
      </vt:variant>
      <vt:variant>
        <vt:i4>5</vt:i4>
      </vt:variant>
      <vt:variant>
        <vt:lpstr>Design</vt:lpstr>
      </vt:variant>
      <vt:variant>
        <vt:i4>2</vt:i4>
      </vt:variant>
      <vt:variant>
        <vt:lpstr>Folientitel</vt:lpstr>
      </vt:variant>
      <vt:variant>
        <vt:i4>21</vt:i4>
      </vt:variant>
    </vt:vector>
  </HeadingPairs>
  <TitlesOfParts>
    <vt:vector size="28" baseType="lpstr">
      <vt:lpstr>Arial</vt:lpstr>
      <vt:lpstr>Wingdings</vt:lpstr>
      <vt:lpstr>Symbol</vt:lpstr>
      <vt:lpstr>Arial Unicode MS</vt:lpstr>
      <vt:lpstr>Times New Roman</vt:lpstr>
      <vt:lpstr>Modèle par défaut</vt:lpstr>
      <vt:lpstr>Conception personnalisée</vt:lpstr>
      <vt:lpstr>Background and Target of the planned ISTC Partner experiment EPICOR   </vt:lpstr>
      <vt:lpstr>PowerPoint-Präsentation</vt:lpstr>
      <vt:lpstr>PowerPoint-Präsentation</vt:lpstr>
      <vt:lpstr>Safety systems of the KERENA™ BWR</vt:lpstr>
      <vt:lpstr>Passive heat removal systems  of the KERENA™ BWR</vt:lpstr>
      <vt:lpstr>Ultimate Flooding of the Drywell with IVR KERENA™ BWR</vt:lpstr>
      <vt:lpstr>Analysis Methodology to validate IVR</vt:lpstr>
      <vt:lpstr>Internal heat fluxes and RPV melting</vt:lpstr>
      <vt:lpstr>Focusing Effect  During Melt-Down Progression</vt:lpstr>
      <vt:lpstr>Assessment of thermochemical phenomena with potential impact on IVR</vt:lpstr>
      <vt:lpstr>Formation and behavior of a dense metallic phase MASCA Matrix-1: Experimental findings</vt:lpstr>
      <vt:lpstr>Formation and behavior of a dense metallic phase  Impact of experimental findings on IVR</vt:lpstr>
      <vt:lpstr>Target of planned EPICOR test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Areva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Areva</dc:title>
  <dc:creator>Office 2003</dc:creator>
  <cp:lastModifiedBy>Peters, Ursula</cp:lastModifiedBy>
  <cp:revision>220</cp:revision>
  <dcterms:created xsi:type="dcterms:W3CDTF">2009-02-25T16:21:54Z</dcterms:created>
  <dcterms:modified xsi:type="dcterms:W3CDTF">2012-10-16T20:38:22Z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escription0">
    <vt:lpwstr/>
  </property>
</Properties>
</file>