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66" r:id="rId2"/>
    <p:sldId id="447" r:id="rId3"/>
    <p:sldId id="458" r:id="rId4"/>
    <p:sldId id="452" r:id="rId5"/>
    <p:sldId id="453" r:id="rId6"/>
    <p:sldId id="454" r:id="rId7"/>
    <p:sldId id="455" r:id="rId8"/>
    <p:sldId id="456" r:id="rId9"/>
    <p:sldId id="457" r:id="rId10"/>
  </p:sldIdLst>
  <p:sldSz cx="9144000" cy="6858000" type="screen4x3"/>
  <p:notesSz cx="6784975" cy="9856788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400" b="1" kern="1200">
        <a:solidFill>
          <a:srgbClr val="000066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400" b="1" kern="1200">
        <a:solidFill>
          <a:srgbClr val="000066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400" b="1" kern="1200">
        <a:solidFill>
          <a:srgbClr val="000066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400" b="1" kern="1200">
        <a:solidFill>
          <a:srgbClr val="000066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400" b="1" kern="1200">
        <a:solidFill>
          <a:srgbClr val="000066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400" b="1" kern="1200">
        <a:solidFill>
          <a:srgbClr val="000066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sz="1400" b="1" kern="1200">
        <a:solidFill>
          <a:srgbClr val="000066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sz="1400" b="1" kern="1200">
        <a:solidFill>
          <a:srgbClr val="000066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sz="1400" b="1" kern="1200">
        <a:solidFill>
          <a:srgbClr val="000066"/>
        </a:solidFill>
        <a:latin typeface="Arial" pitchFamily="34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Elena" initials="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CC0000"/>
    <a:srgbClr val="CC00CC"/>
    <a:srgbClr val="990033"/>
    <a:srgbClr val="A50021"/>
    <a:srgbClr val="996600"/>
    <a:srgbClr val="000066"/>
    <a:srgbClr val="FFFF00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984" autoAdjust="0"/>
    <p:restoredTop sz="94746" autoAdjust="0"/>
  </p:normalViewPr>
  <p:slideViewPr>
    <p:cSldViewPr snapToGrid="0">
      <p:cViewPr>
        <p:scale>
          <a:sx n="91" d="100"/>
          <a:sy n="91" d="100"/>
        </p:scale>
        <p:origin x="-1378" y="-29"/>
      </p:cViewPr>
      <p:guideLst>
        <p:guide orient="horz" pos="2143"/>
        <p:guide pos="2892"/>
      </p:guideLst>
    </p:cSldViewPr>
  </p:slideViewPr>
  <p:outlineViewPr>
    <p:cViewPr>
      <p:scale>
        <a:sx n="25" d="100"/>
        <a:sy n="25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52" d="100"/>
          <a:sy n="52" d="100"/>
        </p:scale>
        <p:origin x="-1836" y="-90"/>
      </p:cViewPr>
      <p:guideLst>
        <p:guide orient="horz" pos="3104"/>
        <p:guide pos="21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0050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49" tIns="46076" rIns="92149" bIns="46076" numCol="1" anchor="t" anchorCtr="0" compatLnSpc="1">
            <a:prstTxWarp prst="textNoShape">
              <a:avLst/>
            </a:prstTxWarp>
          </a:bodyPr>
          <a:lstStyle>
            <a:lvl1pPr defTabSz="922338">
              <a:defRPr sz="1200" b="0">
                <a:solidFill>
                  <a:schemeClr val="tx1"/>
                </a:solidFill>
                <a:latin typeface="Times New Roman CYR" charset="-52"/>
              </a:defRPr>
            </a:lvl1pPr>
          </a:lstStyle>
          <a:p>
            <a:endParaRPr lang="ru-RU"/>
          </a:p>
        </p:txBody>
      </p:sp>
      <p:sp>
        <p:nvSpPr>
          <p:cNvPr id="286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4188"/>
            <a:ext cx="2940050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49" tIns="46076" rIns="92149" bIns="46076" numCol="1" anchor="b" anchorCtr="0" compatLnSpc="1">
            <a:prstTxWarp prst="textNoShape">
              <a:avLst/>
            </a:prstTxWarp>
          </a:bodyPr>
          <a:lstStyle>
            <a:lvl1pPr defTabSz="922338">
              <a:defRPr sz="1200" b="0">
                <a:solidFill>
                  <a:schemeClr val="tx1"/>
                </a:solidFill>
                <a:latin typeface="Times New Roman CYR" charset="-52"/>
              </a:defRPr>
            </a:lvl1pPr>
          </a:lstStyle>
          <a:p>
            <a:endParaRPr lang="ru-RU"/>
          </a:p>
        </p:txBody>
      </p:sp>
      <p:sp>
        <p:nvSpPr>
          <p:cNvPr id="286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4925" y="9374188"/>
            <a:ext cx="2940050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49" tIns="46076" rIns="92149" bIns="46076" numCol="1" anchor="b" anchorCtr="0" compatLnSpc="1">
            <a:prstTxWarp prst="textNoShape">
              <a:avLst/>
            </a:prstTxWarp>
          </a:bodyPr>
          <a:lstStyle>
            <a:lvl1pPr algn="r" defTabSz="922338">
              <a:defRPr sz="1200" b="0">
                <a:solidFill>
                  <a:schemeClr val="tx1"/>
                </a:solidFill>
                <a:latin typeface="Times New Roman CYR" charset="-52"/>
              </a:defRPr>
            </a:lvl1pPr>
          </a:lstStyle>
          <a:p>
            <a:fld id="{670D6D00-9C48-41E6-89B1-F4AE087DBC7C}" type="slidenum">
              <a:rPr lang="ru-RU"/>
              <a:pPr/>
              <a:t>‹Nr.›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2431089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680330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 CYR" charset="-52"/>
        <a:ea typeface="+mn-ea"/>
        <a:cs typeface="+mn-cs"/>
      </a:defRPr>
    </a:lvl1pPr>
    <a:lvl2pPr marL="457200"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 CYR" charset="-52"/>
        <a:ea typeface="+mn-ea"/>
        <a:cs typeface="+mn-cs"/>
      </a:defRPr>
    </a:lvl2pPr>
    <a:lvl3pPr marL="914400"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 CYR" charset="-52"/>
        <a:ea typeface="+mn-ea"/>
        <a:cs typeface="+mn-cs"/>
      </a:defRPr>
    </a:lvl3pPr>
    <a:lvl4pPr marL="1371600"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 CYR" charset="-52"/>
        <a:ea typeface="+mn-ea"/>
        <a:cs typeface="+mn-cs"/>
      </a:defRPr>
    </a:lvl4pPr>
    <a:lvl5pPr marL="1828800"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 CYR" charset="-52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5090" name="Rectangle 1026"/>
          <p:cNvSpPr>
            <a:spLocks noRot="1" noChangeArrowheads="1" noTextEdit="1"/>
          </p:cNvSpPr>
          <p:nvPr>
            <p:ph type="sldImg"/>
          </p:nvPr>
        </p:nvSpPr>
        <p:spPr bwMode="auto">
          <a:xfrm>
            <a:off x="928688" y="739775"/>
            <a:ext cx="4927600" cy="36957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45091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77863" y="4681538"/>
            <a:ext cx="5429250" cy="443547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                                                 3</a:t>
            </a:r>
            <a:r>
              <a:rPr lang="en-US" sz="1200" baseline="30000"/>
              <a:t>rd </a:t>
            </a:r>
            <a:r>
              <a:rPr lang="en-US" sz="1200"/>
              <a:t>METCOR-P Project Meeting, 27.05.2009,  St Petersburg</a:t>
            </a:r>
            <a:r>
              <a:rPr lang="en-US"/>
              <a:t>    </a:t>
            </a:r>
            <a:r>
              <a:rPr lang="en-GB"/>
              <a:t> </a:t>
            </a:r>
            <a:fld id="{42E1FC2E-545C-4052-AD25-CACC5AFE73F9}" type="slidenum">
              <a:rPr lang="en-GB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729101"/>
      </p:ext>
    </p:extLst>
  </p:cSld>
  <p:clrMapOvr>
    <a:masterClrMapping/>
  </p:clrMapOvr>
  <p:transition advClick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                                                 3</a:t>
            </a:r>
            <a:r>
              <a:rPr lang="en-US" sz="1200" baseline="30000"/>
              <a:t>rd </a:t>
            </a:r>
            <a:r>
              <a:rPr lang="en-US" sz="1200"/>
              <a:t>METCOR-P Project Meeting, 27.05.2009,  St Petersburg</a:t>
            </a:r>
            <a:r>
              <a:rPr lang="en-US"/>
              <a:t>    </a:t>
            </a:r>
            <a:r>
              <a:rPr lang="en-GB"/>
              <a:t> </a:t>
            </a:r>
            <a:fld id="{5B01CA96-9E8F-49A6-81F2-66B496B549E3}" type="slidenum">
              <a:rPr lang="en-GB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1175544"/>
      </p:ext>
    </p:extLst>
  </p:cSld>
  <p:clrMapOvr>
    <a:masterClrMapping/>
  </p:clrMapOvr>
  <p:transition advClick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05588" y="481013"/>
            <a:ext cx="1973262" cy="5932487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85800" y="481013"/>
            <a:ext cx="5767388" cy="5932487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                                                 3</a:t>
            </a:r>
            <a:r>
              <a:rPr lang="en-US" sz="1200" baseline="30000"/>
              <a:t>rd </a:t>
            </a:r>
            <a:r>
              <a:rPr lang="en-US" sz="1200"/>
              <a:t>METCOR-P Project Meeting, 27.05.2009,  St Petersburg</a:t>
            </a:r>
            <a:r>
              <a:rPr lang="en-US"/>
              <a:t>    </a:t>
            </a:r>
            <a:r>
              <a:rPr lang="en-GB"/>
              <a:t> </a:t>
            </a:r>
            <a:fld id="{24CCB394-5688-45EC-88BD-10AEB59B3096}" type="slidenum">
              <a:rPr lang="en-GB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96275385"/>
      </p:ext>
    </p:extLst>
  </p:cSld>
  <p:clrMapOvr>
    <a:masterClrMapping/>
  </p:clrMapOvr>
  <p:transition advClick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                                                 3</a:t>
            </a:r>
            <a:r>
              <a:rPr lang="en-US" sz="1200" baseline="30000"/>
              <a:t>rd </a:t>
            </a:r>
            <a:r>
              <a:rPr lang="en-US" sz="1200"/>
              <a:t>METCOR-P Project Meeting, 27.05.2009,  St Petersburg</a:t>
            </a:r>
            <a:r>
              <a:rPr lang="en-US"/>
              <a:t>    </a:t>
            </a:r>
            <a:r>
              <a:rPr lang="en-GB"/>
              <a:t> </a:t>
            </a:r>
            <a:fld id="{E0C230A8-44E5-4234-89EE-01F5097E0A44}" type="slidenum">
              <a:rPr lang="en-GB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5520780"/>
      </p:ext>
    </p:extLst>
  </p:cSld>
  <p:clrMapOvr>
    <a:masterClrMapping/>
  </p:clrMapOvr>
  <p:transition advClick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                                                 3</a:t>
            </a:r>
            <a:r>
              <a:rPr lang="en-US" sz="1200" baseline="30000"/>
              <a:t>rd </a:t>
            </a:r>
            <a:r>
              <a:rPr lang="en-US" sz="1200"/>
              <a:t>METCOR-P Project Meeting, 27.05.2009,  St Petersburg</a:t>
            </a:r>
            <a:r>
              <a:rPr lang="en-US"/>
              <a:t>    </a:t>
            </a:r>
            <a:r>
              <a:rPr lang="en-GB"/>
              <a:t> </a:t>
            </a:r>
            <a:fld id="{EECC9253-ABFE-4DAB-8F7E-D46E8A3D918E}" type="slidenum">
              <a:rPr lang="en-GB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0973167"/>
      </p:ext>
    </p:extLst>
  </p:cSld>
  <p:clrMapOvr>
    <a:masterClrMapping/>
  </p:clrMapOvr>
  <p:transition advClick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06450" y="22987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768850" y="22987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                                                 3</a:t>
            </a:r>
            <a:r>
              <a:rPr lang="en-US" sz="1200" baseline="30000"/>
              <a:t>rd </a:t>
            </a:r>
            <a:r>
              <a:rPr lang="en-US" sz="1200"/>
              <a:t>METCOR-P Project Meeting, 27.05.2009,  St Petersburg</a:t>
            </a:r>
            <a:r>
              <a:rPr lang="en-US"/>
              <a:t>    </a:t>
            </a:r>
            <a:r>
              <a:rPr lang="en-GB"/>
              <a:t> </a:t>
            </a:r>
            <a:fld id="{AF5DCB93-7199-461C-92DF-DD14A935368C}" type="slidenum">
              <a:rPr lang="en-GB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38523726"/>
      </p:ext>
    </p:extLst>
  </p:cSld>
  <p:clrMapOvr>
    <a:masterClrMapping/>
  </p:clrMapOvr>
  <p:transition advClick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                                                 3</a:t>
            </a:r>
            <a:r>
              <a:rPr lang="en-US" sz="1200" baseline="30000"/>
              <a:t>rd </a:t>
            </a:r>
            <a:r>
              <a:rPr lang="en-US" sz="1200"/>
              <a:t>METCOR-P Project Meeting, 27.05.2009,  St Petersburg</a:t>
            </a:r>
            <a:r>
              <a:rPr lang="en-US"/>
              <a:t>    </a:t>
            </a:r>
            <a:r>
              <a:rPr lang="en-GB"/>
              <a:t> </a:t>
            </a:r>
            <a:fld id="{E7F26B42-69E3-4568-9C7B-6F96678CEA18}" type="slidenum">
              <a:rPr lang="en-GB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5554431"/>
      </p:ext>
    </p:extLst>
  </p:cSld>
  <p:clrMapOvr>
    <a:masterClrMapping/>
  </p:clrMapOvr>
  <p:transition advClick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                                                 3</a:t>
            </a:r>
            <a:r>
              <a:rPr lang="en-US" sz="1200" baseline="30000"/>
              <a:t>rd </a:t>
            </a:r>
            <a:r>
              <a:rPr lang="en-US" sz="1200"/>
              <a:t>METCOR-P Project Meeting, 27.05.2009,  St Petersburg</a:t>
            </a:r>
            <a:r>
              <a:rPr lang="en-US"/>
              <a:t>    </a:t>
            </a:r>
            <a:r>
              <a:rPr lang="en-GB"/>
              <a:t> </a:t>
            </a:r>
            <a:fld id="{716F6F0C-DC33-4896-B9D7-3A6325D708C2}" type="slidenum">
              <a:rPr lang="en-GB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454547"/>
      </p:ext>
    </p:extLst>
  </p:cSld>
  <p:clrMapOvr>
    <a:masterClrMapping/>
  </p:clrMapOvr>
  <p:transition advClick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                                                 3</a:t>
            </a:r>
            <a:r>
              <a:rPr lang="en-US" sz="1200" baseline="30000"/>
              <a:t>rd </a:t>
            </a:r>
            <a:r>
              <a:rPr lang="en-US" sz="1200"/>
              <a:t>METCOR-P Project Meeting, 27.05.2009,  St Petersburg</a:t>
            </a:r>
            <a:r>
              <a:rPr lang="en-US"/>
              <a:t>    </a:t>
            </a:r>
            <a:r>
              <a:rPr lang="en-GB"/>
              <a:t> </a:t>
            </a:r>
            <a:fld id="{226C2ED6-A02A-4724-A26C-202487F133F1}" type="slidenum">
              <a:rPr lang="en-GB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7728304"/>
      </p:ext>
    </p:extLst>
  </p:cSld>
  <p:clrMapOvr>
    <a:masterClrMapping/>
  </p:clrMapOvr>
  <p:transition advClick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                                                 3</a:t>
            </a:r>
            <a:r>
              <a:rPr lang="en-US" sz="1200" baseline="30000"/>
              <a:t>rd </a:t>
            </a:r>
            <a:r>
              <a:rPr lang="en-US" sz="1200"/>
              <a:t>METCOR-P Project Meeting, 27.05.2009,  St Petersburg</a:t>
            </a:r>
            <a:r>
              <a:rPr lang="en-US"/>
              <a:t>    </a:t>
            </a:r>
            <a:r>
              <a:rPr lang="en-GB"/>
              <a:t> </a:t>
            </a:r>
            <a:fld id="{5BA215CD-4547-48C4-ADC1-3DFFADC44056}" type="slidenum">
              <a:rPr lang="en-GB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4991310"/>
      </p:ext>
    </p:extLst>
  </p:cSld>
  <p:clrMapOvr>
    <a:masterClrMapping/>
  </p:clrMapOvr>
  <p:transition advClick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                                                 3</a:t>
            </a:r>
            <a:r>
              <a:rPr lang="en-US" sz="1200" baseline="30000"/>
              <a:t>rd </a:t>
            </a:r>
            <a:r>
              <a:rPr lang="en-US" sz="1200"/>
              <a:t>METCOR-P Project Meeting, 27.05.2009,  St Petersburg</a:t>
            </a:r>
            <a:r>
              <a:rPr lang="en-US"/>
              <a:t>    </a:t>
            </a:r>
            <a:r>
              <a:rPr lang="en-GB"/>
              <a:t> </a:t>
            </a:r>
            <a:fld id="{92D0B773-FAE7-4BE4-B28E-F3C8D843D9D9}" type="slidenum">
              <a:rPr lang="en-GB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5144930"/>
      </p:ext>
    </p:extLst>
  </p:cSld>
  <p:clrMapOvr>
    <a:masterClrMapping/>
  </p:clrMapOvr>
  <p:transition advClick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EFD1"/>
            </a:gs>
            <a:gs pos="64999">
              <a:srgbClr val="F0EBD5"/>
            </a:gs>
            <a:gs pos="100000">
              <a:srgbClr val="D1C39F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481013"/>
            <a:ext cx="7772400" cy="639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59" tIns="46030" rIns="92059" bIns="4603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Щелчок правит 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06450" y="22987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59" tIns="46030" rIns="92059" bIns="4603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Щелчок правит образец текста</a:t>
            </a:r>
          </a:p>
          <a:p>
            <a:pPr lvl="1"/>
            <a:r>
              <a:rPr lang="en-GB" smtClean="0"/>
              <a:t>Второй уровень</a:t>
            </a:r>
          </a:p>
          <a:p>
            <a:pPr lvl="2"/>
            <a:r>
              <a:rPr lang="en-GB" smtClean="0"/>
              <a:t>Третий уровень</a:t>
            </a:r>
          </a:p>
          <a:p>
            <a:pPr lvl="3"/>
            <a:r>
              <a:rPr lang="en-GB" smtClean="0"/>
              <a:t>Четвертый уровень</a:t>
            </a:r>
          </a:p>
          <a:p>
            <a:pPr lvl="4"/>
            <a:r>
              <a:rPr lang="en-GB" smtClean="0"/>
              <a:t>Пятый уровень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01650" y="6578600"/>
            <a:ext cx="8642350" cy="279400"/>
          </a:xfrm>
          <a:prstGeom prst="rect">
            <a:avLst/>
          </a:prstGeom>
          <a:solidFill>
            <a:srgbClr val="A50021">
              <a:alpha val="45000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2059" tIns="46030" rIns="92059" bIns="46030" numCol="1" anchor="ctr" anchorCtr="0" compatLnSpc="1">
            <a:prstTxWarp prst="textNoShape">
              <a:avLst/>
            </a:prstTxWarp>
          </a:bodyPr>
          <a:lstStyle>
            <a:lvl1pPr algn="r" defTabSz="762000">
              <a:defRPr>
                <a:solidFill>
                  <a:schemeClr val="bg1"/>
                </a:solidFill>
              </a:defRPr>
            </a:lvl1pPr>
          </a:lstStyle>
          <a:p>
            <a:r>
              <a:rPr lang="en-GB"/>
              <a:t>                                                 3</a:t>
            </a:r>
            <a:r>
              <a:rPr lang="en-US" sz="1200" baseline="30000"/>
              <a:t>rd </a:t>
            </a:r>
            <a:r>
              <a:rPr lang="en-US" sz="1200"/>
              <a:t>METCOR-P Project Meeting, 27.05.2009,  St Petersburg</a:t>
            </a:r>
            <a:r>
              <a:rPr lang="en-US"/>
              <a:t>    </a:t>
            </a:r>
            <a:r>
              <a:rPr lang="en-GB"/>
              <a:t> </a:t>
            </a:r>
            <a:fld id="{A033CC43-6434-420B-9820-1D98033092A1}" type="slidenum">
              <a:rPr lang="en-GB"/>
              <a:pPr/>
              <a:t>‹Nr.›</a:t>
            </a:fld>
            <a:endParaRPr lang="en-GB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527050" y="6535738"/>
            <a:ext cx="8616950" cy="0"/>
          </a:xfrm>
          <a:prstGeom prst="line">
            <a:avLst/>
          </a:prstGeom>
          <a:noFill/>
          <a:ln w="28575">
            <a:solidFill>
              <a:srgbClr val="990033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advClick="0"/>
  <p:hf hdr="0" ftr="0" dt="0"/>
  <p:txStyles>
    <p:titleStyle>
      <a:lvl1pPr algn="ctr" defTabSz="762000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A50021"/>
          </a:solidFill>
          <a:latin typeface="+mj-lt"/>
          <a:ea typeface="+mj-ea"/>
          <a:cs typeface="+mj-cs"/>
        </a:defRPr>
      </a:lvl1pPr>
      <a:lvl2pPr algn="ctr" defTabSz="762000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A50021"/>
          </a:solidFill>
          <a:latin typeface="Arial" pitchFamily="34" charset="0"/>
        </a:defRPr>
      </a:lvl2pPr>
      <a:lvl3pPr algn="ctr" defTabSz="762000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A50021"/>
          </a:solidFill>
          <a:latin typeface="Arial" pitchFamily="34" charset="0"/>
        </a:defRPr>
      </a:lvl3pPr>
      <a:lvl4pPr algn="ctr" defTabSz="762000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A50021"/>
          </a:solidFill>
          <a:latin typeface="Arial" pitchFamily="34" charset="0"/>
        </a:defRPr>
      </a:lvl4pPr>
      <a:lvl5pPr algn="ctr" defTabSz="762000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A50021"/>
          </a:solidFill>
          <a:latin typeface="Arial" pitchFamily="34" charset="0"/>
        </a:defRPr>
      </a:lvl5pPr>
      <a:lvl6pPr marL="457200" algn="ctr" defTabSz="762000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A50021"/>
          </a:solidFill>
          <a:latin typeface="Arial" pitchFamily="34" charset="0"/>
        </a:defRPr>
      </a:lvl6pPr>
      <a:lvl7pPr marL="914400" algn="ctr" defTabSz="762000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A50021"/>
          </a:solidFill>
          <a:latin typeface="Arial" pitchFamily="34" charset="0"/>
        </a:defRPr>
      </a:lvl7pPr>
      <a:lvl8pPr marL="1371600" algn="ctr" defTabSz="762000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A50021"/>
          </a:solidFill>
          <a:latin typeface="Arial" pitchFamily="34" charset="0"/>
        </a:defRPr>
      </a:lvl8pPr>
      <a:lvl9pPr marL="1828800" algn="ctr" defTabSz="762000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A50021"/>
          </a:solidFill>
          <a:latin typeface="Arial" pitchFamily="34" charset="0"/>
        </a:defRPr>
      </a:lvl9pPr>
    </p:titleStyle>
    <p:bodyStyle>
      <a:lvl1pPr marL="342900" indent="-342900" algn="l" defTabSz="762000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Ø"/>
        <a:defRPr sz="2400" b="1">
          <a:solidFill>
            <a:srgbClr val="000066"/>
          </a:solidFill>
          <a:latin typeface="+mn-lt"/>
          <a:ea typeface="+mn-ea"/>
          <a:cs typeface="+mn-cs"/>
        </a:defRPr>
      </a:lvl1pPr>
      <a:lvl2pPr marL="742950" indent="-285750" algn="l" defTabSz="762000" rtl="0" eaLnBrk="0" fontAlgn="base" hangingPunct="0">
        <a:spcBef>
          <a:spcPct val="20000"/>
        </a:spcBef>
        <a:spcAft>
          <a:spcPct val="0"/>
        </a:spcAft>
        <a:buChar char="–"/>
        <a:defRPr sz="2000" b="1">
          <a:solidFill>
            <a:srgbClr val="000066"/>
          </a:solidFill>
          <a:latin typeface="+mn-lt"/>
        </a:defRPr>
      </a:lvl2pPr>
      <a:lvl3pPr marL="1143000" indent="-228600" algn="l" defTabSz="762000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rgbClr val="000066"/>
          </a:solidFill>
          <a:latin typeface="+mn-lt"/>
        </a:defRPr>
      </a:lvl3pPr>
      <a:lvl4pPr marL="1600200" indent="-228600" algn="l" defTabSz="762000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000066"/>
          </a:solidFill>
          <a:latin typeface="+mn-lt"/>
        </a:defRPr>
      </a:lvl4pPr>
      <a:lvl5pPr marL="2057400" indent="-228600" algn="l" defTabSz="762000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rgbClr val="000066"/>
          </a:solidFill>
          <a:latin typeface="+mn-lt"/>
        </a:defRPr>
      </a:lvl5pPr>
      <a:lvl6pPr marL="2514600" indent="-228600" algn="l" defTabSz="762000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rgbClr val="000066"/>
          </a:solidFill>
          <a:latin typeface="+mn-lt"/>
        </a:defRPr>
      </a:lvl6pPr>
      <a:lvl7pPr marL="2971800" indent="-228600" algn="l" defTabSz="762000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rgbClr val="000066"/>
          </a:solidFill>
          <a:latin typeface="+mn-lt"/>
        </a:defRPr>
      </a:lvl7pPr>
      <a:lvl8pPr marL="3429000" indent="-228600" algn="l" defTabSz="762000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rgbClr val="000066"/>
          </a:solidFill>
          <a:latin typeface="+mn-lt"/>
        </a:defRPr>
      </a:lvl8pPr>
      <a:lvl9pPr marL="3886200" indent="-228600" algn="l" defTabSz="762000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rgbClr val="000066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7" Type="http://schemas.openxmlformats.org/officeDocument/2006/relationships/image" Target="../media/image1.w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1.bin"/><Relationship Id="rId5" Type="http://schemas.openxmlformats.org/officeDocument/2006/relationships/image" Target="../media/image3.wmf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4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4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70" name="Rectangle 14"/>
          <p:cNvSpPr>
            <a:spLocks noChangeArrowheads="1"/>
          </p:cNvSpPr>
          <p:nvPr/>
        </p:nvSpPr>
        <p:spPr bwMode="auto">
          <a:xfrm>
            <a:off x="542925" y="4364038"/>
            <a:ext cx="7508875" cy="175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59" tIns="46030" rIns="92059" bIns="46030" anchor="ctr"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en-GB" sz="2400">
                <a:solidFill>
                  <a:schemeClr val="tx1"/>
                </a:solidFill>
              </a:rPr>
              <a:t>Presented by S. Bechta</a:t>
            </a:r>
          </a:p>
          <a:p>
            <a:pPr marL="342900" indent="-342900"/>
            <a:r>
              <a:rPr lang="ru-RU" sz="2400" b="0">
                <a:solidFill>
                  <a:schemeClr val="tx1"/>
                </a:solidFill>
              </a:rPr>
              <a:t>3</a:t>
            </a:r>
            <a:r>
              <a:rPr lang="en-US" sz="2400" b="0" baseline="30000">
                <a:solidFill>
                  <a:schemeClr val="tx1"/>
                </a:solidFill>
              </a:rPr>
              <a:t>rd</a:t>
            </a:r>
            <a:r>
              <a:rPr lang="en-US" sz="2400" b="0">
                <a:solidFill>
                  <a:schemeClr val="tx1"/>
                </a:solidFill>
              </a:rPr>
              <a:t> METCOR-P project mee</a:t>
            </a:r>
            <a:r>
              <a:rPr lang="en-GB" sz="2400" b="0">
                <a:solidFill>
                  <a:schemeClr val="tx1"/>
                </a:solidFill>
              </a:rPr>
              <a:t>ting</a:t>
            </a:r>
          </a:p>
          <a:p>
            <a:pPr marL="342900" indent="-342900"/>
            <a:r>
              <a:rPr lang="en-US" sz="2400" b="0">
                <a:solidFill>
                  <a:srgbClr val="000000"/>
                </a:solidFill>
              </a:rPr>
              <a:t>May 27, 2009, St. Petersburg</a:t>
            </a:r>
            <a:endParaRPr lang="en-GB" sz="2400" b="0">
              <a:solidFill>
                <a:schemeClr val="tx1"/>
              </a:solidFill>
            </a:endParaRPr>
          </a:p>
        </p:txBody>
      </p:sp>
      <p:sp>
        <p:nvSpPr>
          <p:cNvPr id="147471" name="Rectangle 15"/>
          <p:cNvSpPr>
            <a:spLocks noChangeArrowheads="1"/>
          </p:cNvSpPr>
          <p:nvPr/>
        </p:nvSpPr>
        <p:spPr bwMode="auto">
          <a:xfrm>
            <a:off x="557213" y="1546225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59" tIns="46030" rIns="92059" bIns="46030" anchor="ctr"/>
          <a:lstStyle/>
          <a:p>
            <a:pPr algn="ctr"/>
            <a:endParaRPr lang="ru-RU" sz="3200">
              <a:solidFill>
                <a:srgbClr val="A50021"/>
              </a:solidFill>
              <a:cs typeface="Times New Roman" pitchFamily="18" charset="0"/>
            </a:endParaRPr>
          </a:p>
        </p:txBody>
      </p:sp>
      <p:sp>
        <p:nvSpPr>
          <p:cNvPr id="147472" name="Rectangle 16"/>
          <p:cNvSpPr>
            <a:spLocks noGrp="1" noChangeArrowheads="1"/>
          </p:cNvSpPr>
          <p:nvPr>
            <p:ph type="ctrTitle"/>
          </p:nvPr>
        </p:nvSpPr>
        <p:spPr>
          <a:xfrm>
            <a:off x="0" y="1774825"/>
            <a:ext cx="8853488" cy="1470025"/>
          </a:xfrm>
        </p:spPr>
        <p:txBody>
          <a:bodyPr/>
          <a:lstStyle/>
          <a:p>
            <a:pPr>
              <a:lnSpc>
                <a:spcPct val="130000"/>
              </a:lnSpc>
            </a:pPr>
            <a:r>
              <a:rPr lang="en-US" sz="4000"/>
              <a:t>Plans for further and their experimental realization</a:t>
            </a:r>
            <a:r>
              <a:rPr lang="ru-RU" sz="4000"/>
              <a:t> </a:t>
            </a:r>
            <a:endParaRPr lang="en-GB" sz="4000"/>
          </a:p>
        </p:txBody>
      </p:sp>
      <p:sp>
        <p:nvSpPr>
          <p:cNvPr id="642057" name="Line 2057"/>
          <p:cNvSpPr>
            <a:spLocks noChangeShapeType="1"/>
          </p:cNvSpPr>
          <p:nvPr/>
        </p:nvSpPr>
        <p:spPr bwMode="auto">
          <a:xfrm>
            <a:off x="0" y="912813"/>
            <a:ext cx="9144000" cy="0"/>
          </a:xfrm>
          <a:prstGeom prst="line">
            <a:avLst/>
          </a:prstGeom>
          <a:noFill/>
          <a:ln w="28575">
            <a:solidFill>
              <a:srgbClr val="990033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grpSp>
        <p:nvGrpSpPr>
          <p:cNvPr id="642068" name="Group 2068"/>
          <p:cNvGrpSpPr>
            <a:grpSpLocks/>
          </p:cNvGrpSpPr>
          <p:nvPr/>
        </p:nvGrpSpPr>
        <p:grpSpPr bwMode="auto">
          <a:xfrm>
            <a:off x="225425" y="0"/>
            <a:ext cx="8670925" cy="1004888"/>
            <a:chOff x="142" y="0"/>
            <a:chExt cx="5462" cy="633"/>
          </a:xfrm>
        </p:grpSpPr>
        <p:grpSp>
          <p:nvGrpSpPr>
            <p:cNvPr id="642062" name="Group 2062"/>
            <p:cNvGrpSpPr>
              <a:grpSpLocks/>
            </p:cNvGrpSpPr>
            <p:nvPr/>
          </p:nvGrpSpPr>
          <p:grpSpPr bwMode="auto">
            <a:xfrm>
              <a:off x="3022" y="0"/>
              <a:ext cx="2582" cy="633"/>
              <a:chOff x="3062" y="0"/>
              <a:chExt cx="2542" cy="592"/>
            </a:xfrm>
          </p:grpSpPr>
          <p:sp>
            <p:nvSpPr>
              <p:cNvPr id="642063" name="Rectangle 2063"/>
              <p:cNvSpPr>
                <a:spLocks noChangeArrowheads="1"/>
              </p:cNvSpPr>
              <p:nvPr/>
            </p:nvSpPr>
            <p:spPr bwMode="auto">
              <a:xfrm>
                <a:off x="3062" y="122"/>
                <a:ext cx="1834" cy="37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92075" tIns="46038" rIns="92075" bIns="46038">
                <a:spAutoFit/>
              </a:bodyPr>
              <a:lstStyle/>
              <a:p>
                <a:r>
                  <a:rPr lang="en-GB" sz="1800">
                    <a:solidFill>
                      <a:schemeClr val="tx1"/>
                    </a:solidFill>
                  </a:rPr>
                  <a:t> </a:t>
                </a:r>
                <a:r>
                  <a:rPr lang="en-US" sz="1800">
                    <a:solidFill>
                      <a:schemeClr val="tx1"/>
                    </a:solidFill>
                  </a:rPr>
                  <a:t>International Science and Technology Center</a:t>
                </a:r>
                <a:endParaRPr lang="en-GB" sz="1800">
                  <a:solidFill>
                    <a:schemeClr val="tx1"/>
                  </a:solidFill>
                </a:endParaRPr>
              </a:p>
            </p:txBody>
          </p:sp>
          <p:pic>
            <p:nvPicPr>
              <p:cNvPr id="642064" name="Picture 2064"/>
              <p:cNvPicPr>
                <a:picLocks noChangeAspect="1" noChangeArrowheads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r="83064"/>
              <a:stretch>
                <a:fillRect/>
              </a:stretch>
            </p:blipFill>
            <p:spPr bwMode="auto">
              <a:xfrm>
                <a:off x="4896" y="0"/>
                <a:ext cx="708" cy="592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sp>
          <p:nvSpPr>
            <p:cNvPr id="642066" name="Rectangle 2066"/>
            <p:cNvSpPr>
              <a:spLocks noChangeArrowheads="1"/>
            </p:cNvSpPr>
            <p:nvPr/>
          </p:nvSpPr>
          <p:spPr bwMode="auto">
            <a:xfrm>
              <a:off x="699" y="139"/>
              <a:ext cx="2272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2075" tIns="46038" rIns="92075" bIns="46038">
              <a:spAutoFit/>
            </a:bodyPr>
            <a:lstStyle/>
            <a:p>
              <a:r>
                <a:rPr lang="en-US" sz="1800">
                  <a:solidFill>
                    <a:schemeClr val="tx1"/>
                  </a:solidFill>
                  <a:ea typeface="Arial Unicode MS" pitchFamily="34" charset="-128"/>
                  <a:cs typeface="Arial Unicode MS" pitchFamily="34" charset="-128"/>
                </a:rPr>
                <a:t>A.P. Alexandrov </a:t>
              </a:r>
              <a:r>
                <a:rPr lang="en-GB" sz="1800">
                  <a:solidFill>
                    <a:schemeClr val="tx1"/>
                  </a:solidFill>
                </a:rPr>
                <a:t>Research</a:t>
              </a:r>
              <a:r>
                <a:rPr lang="en-US" sz="1800">
                  <a:solidFill>
                    <a:schemeClr val="tx1"/>
                  </a:solidFill>
                </a:rPr>
                <a:t> </a:t>
              </a:r>
              <a:r>
                <a:rPr lang="en-GB" sz="1800">
                  <a:solidFill>
                    <a:schemeClr val="tx1"/>
                  </a:solidFill>
                </a:rPr>
                <a:t>Institute</a:t>
              </a:r>
              <a:r>
                <a:rPr lang="en-US" sz="1800">
                  <a:solidFill>
                    <a:schemeClr val="tx1"/>
                  </a:solidFill>
                </a:rPr>
                <a:t> of Technology</a:t>
              </a:r>
              <a:endParaRPr lang="en-GB" sz="1800">
                <a:solidFill>
                  <a:schemeClr val="tx1"/>
                </a:solidFill>
              </a:endParaRPr>
            </a:p>
          </p:txBody>
        </p:sp>
        <p:graphicFrame>
          <p:nvGraphicFramePr>
            <p:cNvPr id="642067" name="Object 2067"/>
            <p:cNvGraphicFramePr>
              <a:graphicFrameLocks noChangeAspect="1"/>
            </p:cNvGraphicFramePr>
            <p:nvPr/>
          </p:nvGraphicFramePr>
          <p:xfrm>
            <a:off x="142" y="0"/>
            <a:ext cx="537" cy="55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42069" name="CorelDRAW" r:id="rId6" imgW="515520" imgH="574200" progId="CorelDraw.Graphic.7">
                    <p:embed/>
                  </p:oleObj>
                </mc:Choice>
                <mc:Fallback>
                  <p:oleObj name="CorelDRAW" r:id="rId6" imgW="515520" imgH="574200" progId="CorelDraw.Graphic.7">
                    <p:embed/>
                    <p:pic>
                      <p:nvPicPr>
                        <p:cNvPr id="0" name="Object 206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42" y="0"/>
                          <a:ext cx="537" cy="551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GB"/>
              <a:t>                                                 3</a:t>
            </a:r>
            <a:r>
              <a:rPr lang="en-US" sz="1200" baseline="30000"/>
              <a:t>rd </a:t>
            </a:r>
            <a:r>
              <a:rPr lang="en-US" sz="1200"/>
              <a:t>METCOR-P Project Meeting, 27.05.2009,  St Petersburg</a:t>
            </a:r>
            <a:r>
              <a:rPr lang="en-US"/>
              <a:t>    </a:t>
            </a:r>
            <a:r>
              <a:rPr lang="en-GB"/>
              <a:t> </a:t>
            </a:r>
            <a:fld id="{DDC27E17-358C-41B5-89CC-4BC4C0D92388}" type="slidenum">
              <a:rPr lang="en-GB"/>
              <a:pPr/>
              <a:t>2</a:t>
            </a:fld>
            <a:endParaRPr lang="en-GB"/>
          </a:p>
        </p:txBody>
      </p:sp>
      <p:sp>
        <p:nvSpPr>
          <p:cNvPr id="66969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0"/>
            <a:ext cx="9144000" cy="703263"/>
          </a:xfrm>
        </p:spPr>
        <p:txBody>
          <a:bodyPr/>
          <a:lstStyle/>
          <a:p>
            <a:pPr defTabSz="835025"/>
            <a:r>
              <a:rPr lang="en-US" sz="3600"/>
              <a:t>METCOR-P experimental matrix </a:t>
            </a:r>
            <a:endParaRPr lang="en-GB" sz="3600"/>
          </a:p>
        </p:txBody>
      </p:sp>
      <p:graphicFrame>
        <p:nvGraphicFramePr>
          <p:cNvPr id="669699" name="Object 3"/>
          <p:cNvGraphicFramePr>
            <a:graphicFrameLocks noChangeAspect="1"/>
          </p:cNvGraphicFramePr>
          <p:nvPr/>
        </p:nvGraphicFramePr>
        <p:xfrm>
          <a:off x="722313" y="574675"/>
          <a:ext cx="7580312" cy="6489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69701" name="Документ" r:id="rId3" imgW="7323488" imgH="6259220" progId="Word.Document.8">
                  <p:embed/>
                </p:oleObj>
              </mc:Choice>
              <mc:Fallback>
                <p:oleObj name="Документ" r:id="rId3" imgW="7323488" imgH="6259220" progId="Word.Document.8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2313" y="574675"/>
                        <a:ext cx="7580312" cy="6489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69700" name="Rectangle 4"/>
          <p:cNvSpPr>
            <a:spLocks noChangeArrowheads="1"/>
          </p:cNvSpPr>
          <p:nvPr/>
        </p:nvSpPr>
        <p:spPr bwMode="auto">
          <a:xfrm>
            <a:off x="876300" y="6249988"/>
            <a:ext cx="1631950" cy="234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8000" tIns="10800" rIns="18000" bIns="10800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en-US"/>
              <a:t>5 remaining tests</a:t>
            </a:r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GB"/>
              <a:t>                                                 3</a:t>
            </a:r>
            <a:r>
              <a:rPr lang="en-US" sz="1200" baseline="30000"/>
              <a:t>rd </a:t>
            </a:r>
            <a:r>
              <a:rPr lang="en-US" sz="1200"/>
              <a:t>METCOR-P Project Meeting, 27.05.2009,  St Petersburg</a:t>
            </a:r>
            <a:r>
              <a:rPr lang="en-US"/>
              <a:t>    </a:t>
            </a:r>
            <a:r>
              <a:rPr lang="en-GB"/>
              <a:t> </a:t>
            </a:r>
            <a:fld id="{41105DFF-D7DB-4379-BF8B-403FD9B6D621}" type="slidenum">
              <a:rPr lang="en-GB"/>
              <a:pPr/>
              <a:t>3</a:t>
            </a:fld>
            <a:endParaRPr lang="en-GB"/>
          </a:p>
        </p:txBody>
      </p:sp>
      <p:sp>
        <p:nvSpPr>
          <p:cNvPr id="68505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93675" y="231775"/>
            <a:ext cx="8950325" cy="639763"/>
          </a:xfrm>
        </p:spPr>
        <p:txBody>
          <a:bodyPr/>
          <a:lstStyle/>
          <a:p>
            <a:pPr algn="l"/>
            <a:r>
              <a:rPr lang="en-US" sz="3600"/>
              <a:t>Interaction at the vertically positioned</a:t>
            </a:r>
            <a:r>
              <a:rPr lang="ru-RU" sz="3600"/>
              <a:t/>
            </a:r>
            <a:br>
              <a:rPr lang="ru-RU" sz="3600"/>
            </a:br>
            <a:r>
              <a:rPr lang="ru-RU" sz="3600"/>
              <a:t>             </a:t>
            </a:r>
            <a:r>
              <a:rPr lang="en-US" sz="3600"/>
              <a:t>interface</a:t>
            </a:r>
            <a:r>
              <a:rPr lang="ru-RU" sz="3600"/>
              <a:t> </a:t>
            </a:r>
            <a:r>
              <a:rPr lang="en-US" sz="3600"/>
              <a:t>(1)</a:t>
            </a:r>
            <a:endParaRPr lang="ru-RU" sz="3600"/>
          </a:p>
        </p:txBody>
      </p:sp>
      <p:sp>
        <p:nvSpPr>
          <p:cNvPr id="68505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92113" y="2016125"/>
            <a:ext cx="3708400" cy="3163888"/>
          </a:xfrm>
        </p:spPr>
        <p:txBody>
          <a:bodyPr/>
          <a:lstStyle/>
          <a:p>
            <a:pPr marL="77788" indent="-6350">
              <a:lnSpc>
                <a:spcPct val="120000"/>
              </a:lnSpc>
              <a:spcBef>
                <a:spcPct val="10000"/>
              </a:spcBef>
              <a:buFont typeface="Wingdings" pitchFamily="2" charset="2"/>
              <a:buNone/>
            </a:pPr>
            <a:r>
              <a:rPr lang="en-US" sz="2000" b="0"/>
              <a:t>U</a:t>
            </a:r>
            <a:r>
              <a:rPr lang="ru-RU" sz="2000" b="0"/>
              <a:t>-</a:t>
            </a:r>
            <a:r>
              <a:rPr lang="en-US" sz="2000" b="0"/>
              <a:t>Zr</a:t>
            </a:r>
            <a:r>
              <a:rPr lang="ru-RU" sz="2000" b="0"/>
              <a:t>- </a:t>
            </a:r>
            <a:r>
              <a:rPr lang="en-US" sz="2000" b="0"/>
              <a:t>Fe</a:t>
            </a:r>
            <a:r>
              <a:rPr lang="ru-RU" sz="2000" b="0"/>
              <a:t>(</a:t>
            </a:r>
            <a:r>
              <a:rPr lang="en-US" sz="2000" b="0"/>
              <a:t>Cr</a:t>
            </a:r>
            <a:r>
              <a:rPr lang="ru-RU" sz="2000" b="0"/>
              <a:t>, </a:t>
            </a:r>
            <a:r>
              <a:rPr lang="en-US" sz="2000" b="0"/>
              <a:t>Ni</a:t>
            </a:r>
            <a:r>
              <a:rPr lang="ru-RU" sz="2000" b="0"/>
              <a:t>)-</a:t>
            </a:r>
            <a:r>
              <a:rPr lang="en-US" sz="2000" b="0"/>
              <a:t>O</a:t>
            </a:r>
            <a:r>
              <a:rPr lang="ru-RU" sz="2000" b="0"/>
              <a:t>; </a:t>
            </a:r>
            <a:r>
              <a:rPr lang="en-US" sz="2000" b="0"/>
              <a:t>atmosphere:</a:t>
            </a:r>
            <a:r>
              <a:rPr lang="ru-RU" sz="2000" b="0"/>
              <a:t> Ar</a:t>
            </a:r>
            <a:r>
              <a:rPr lang="en-US" sz="2000" b="0"/>
              <a:t/>
            </a:r>
            <a:br>
              <a:rPr lang="en-US" sz="2000" b="0"/>
            </a:br>
            <a:r>
              <a:rPr lang="en-US" sz="2000" b="0"/>
              <a:t>The composition corresponds </a:t>
            </a:r>
            <a:br>
              <a:rPr lang="en-US" sz="2000" b="0"/>
            </a:br>
            <a:r>
              <a:rPr lang="en-US" sz="2000" b="0"/>
              <a:t>to that of the metallic melt, e,g,</a:t>
            </a:r>
            <a:r>
              <a:rPr lang="ru-RU" sz="2000" b="0"/>
              <a:t> С-30+40% SS, </a:t>
            </a:r>
            <a:r>
              <a:rPr lang="en-US" sz="2000" b="0"/>
              <a:t/>
            </a:r>
            <a:br>
              <a:rPr lang="en-US" sz="2000" b="0"/>
            </a:br>
            <a:r>
              <a:rPr lang="ru-RU" sz="2000" b="0"/>
              <a:t>T</a:t>
            </a:r>
            <a:r>
              <a:rPr lang="ru-RU" sz="2000" b="0" baseline="-25000"/>
              <a:t>s</a:t>
            </a:r>
            <a:r>
              <a:rPr lang="ru-RU" sz="2000" b="0"/>
              <a:t> =1400º</a:t>
            </a:r>
            <a:r>
              <a:rPr lang="en-US" sz="2000" b="0"/>
              <a:t>C </a:t>
            </a:r>
            <a:r>
              <a:rPr lang="ru-RU" sz="2000" b="0"/>
              <a:t>→</a:t>
            </a:r>
            <a:r>
              <a:rPr lang="en-US" sz="2000" b="0"/>
              <a:t>MC</a:t>
            </a:r>
            <a:r>
              <a:rPr lang="ru-RU" sz="2000" b="0"/>
              <a:t>6</a:t>
            </a:r>
            <a:r>
              <a:rPr lang="en-US" sz="2000" b="0"/>
              <a:t/>
            </a:r>
            <a:br>
              <a:rPr lang="en-US" sz="2000" b="0"/>
            </a:br>
            <a:r>
              <a:rPr lang="ru-RU" sz="2000" b="0"/>
              <a:t>(</a:t>
            </a:r>
            <a:r>
              <a:rPr lang="en-US" sz="2000" b="0"/>
              <a:t>in accordance with </a:t>
            </a:r>
            <a:br>
              <a:rPr lang="en-US" sz="2000" b="0"/>
            </a:br>
            <a:r>
              <a:rPr lang="en-US" sz="2000" b="0"/>
              <a:t>the matrix</a:t>
            </a:r>
            <a:r>
              <a:rPr lang="ru-RU" sz="2000" b="0"/>
              <a:t>)</a:t>
            </a:r>
          </a:p>
          <a:p>
            <a:pPr marL="77788" indent="-6350">
              <a:lnSpc>
                <a:spcPct val="120000"/>
              </a:lnSpc>
              <a:spcBef>
                <a:spcPct val="10000"/>
              </a:spcBef>
              <a:buFont typeface="Wingdings" pitchFamily="2" charset="2"/>
              <a:buNone/>
            </a:pPr>
            <a:endParaRPr lang="en-US" sz="2000"/>
          </a:p>
        </p:txBody>
      </p:sp>
      <p:sp>
        <p:nvSpPr>
          <p:cNvPr id="685062" name="Rectangle 6"/>
          <p:cNvSpPr>
            <a:spLocks noChangeArrowheads="1"/>
          </p:cNvSpPr>
          <p:nvPr/>
        </p:nvSpPr>
        <p:spPr bwMode="auto">
          <a:xfrm>
            <a:off x="4829175" y="914400"/>
            <a:ext cx="3708400" cy="898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59" tIns="46030" rIns="92059" bIns="46030"/>
          <a:lstStyle/>
          <a:p>
            <a:pPr marL="77788" indent="-6350" algn="ctr" defTabSz="762000">
              <a:spcBef>
                <a:spcPct val="20000"/>
              </a:spcBef>
              <a:buFont typeface="Wingdings" pitchFamily="2" charset="2"/>
              <a:buNone/>
            </a:pPr>
            <a:r>
              <a:rPr lang="en-US" sz="2000" b="0"/>
              <a:t>US measurement scheme</a:t>
            </a:r>
            <a:endParaRPr lang="en-US" sz="2000"/>
          </a:p>
        </p:txBody>
      </p:sp>
      <p:sp>
        <p:nvSpPr>
          <p:cNvPr id="685063" name="Rectangle 7"/>
          <p:cNvSpPr>
            <a:spLocks noChangeArrowheads="1"/>
          </p:cNvSpPr>
          <p:nvPr/>
        </p:nvSpPr>
        <p:spPr bwMode="auto">
          <a:xfrm>
            <a:off x="3884613" y="1654175"/>
            <a:ext cx="2794000" cy="376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59" tIns="46030" rIns="92059" bIns="46030"/>
          <a:lstStyle/>
          <a:p>
            <a:pPr marL="77788" indent="-6350" algn="ctr" defTabSz="762000">
              <a:spcBef>
                <a:spcPct val="20000"/>
              </a:spcBef>
              <a:buFont typeface="Wingdings" pitchFamily="2" charset="2"/>
              <a:buNone/>
            </a:pPr>
            <a:r>
              <a:rPr lang="en-US"/>
              <a:t>USS with mirror</a:t>
            </a:r>
          </a:p>
        </p:txBody>
      </p:sp>
      <p:sp>
        <p:nvSpPr>
          <p:cNvPr id="685064" name="Rectangle 8"/>
          <p:cNvSpPr>
            <a:spLocks noChangeArrowheads="1"/>
          </p:cNvSpPr>
          <p:nvPr/>
        </p:nvSpPr>
        <p:spPr bwMode="auto">
          <a:xfrm>
            <a:off x="6350000" y="1695450"/>
            <a:ext cx="2794000" cy="376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59" tIns="46030" rIns="92059" bIns="46030"/>
          <a:lstStyle/>
          <a:p>
            <a:pPr marL="77788" indent="-6350" algn="ctr" defTabSz="762000">
              <a:spcBef>
                <a:spcPct val="20000"/>
              </a:spcBef>
              <a:buFont typeface="Wingdings" pitchFamily="2" charset="2"/>
              <a:buNone/>
            </a:pPr>
            <a:r>
              <a:rPr lang="en-US"/>
              <a:t>Radial location of USS </a:t>
            </a:r>
          </a:p>
        </p:txBody>
      </p:sp>
      <p:sp>
        <p:nvSpPr>
          <p:cNvPr id="685065" name="Rectangle 9"/>
          <p:cNvSpPr>
            <a:spLocks noChangeArrowheads="1"/>
          </p:cNvSpPr>
          <p:nvPr/>
        </p:nvSpPr>
        <p:spPr bwMode="auto">
          <a:xfrm>
            <a:off x="1447800" y="1239838"/>
            <a:ext cx="1169988" cy="387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8000" tIns="10800" rIns="18000" bIns="10800" anchor="ctr">
            <a:spAutoFit/>
          </a:bodyPr>
          <a:lstStyle/>
          <a:p>
            <a:pPr algn="just" defTabSz="762000"/>
            <a:r>
              <a:rPr lang="en-US" sz="2400"/>
              <a:t>Test</a:t>
            </a:r>
            <a:r>
              <a:rPr lang="ru-RU" sz="2400"/>
              <a:t> </a:t>
            </a:r>
            <a:r>
              <a:rPr lang="en-US" sz="2400"/>
              <a:t>1.2</a:t>
            </a:r>
            <a:endParaRPr lang="ru-RU" sz="2400"/>
          </a:p>
        </p:txBody>
      </p:sp>
      <p:pic>
        <p:nvPicPr>
          <p:cNvPr id="685067" name="Picture 11" descr="radia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1938" y="2032000"/>
            <a:ext cx="2306637" cy="43862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85068" name="Picture 12" descr="Осевое располож УЗД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4150" y="2030413"/>
            <a:ext cx="2541588" cy="43576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GB"/>
              <a:t>                                                 3</a:t>
            </a:r>
            <a:r>
              <a:rPr lang="en-US" sz="1200" baseline="30000"/>
              <a:t>rd </a:t>
            </a:r>
            <a:r>
              <a:rPr lang="en-US" sz="1200"/>
              <a:t>METCOR-P Project Meeting, 27.05.2009,  St Petersburg</a:t>
            </a:r>
            <a:r>
              <a:rPr lang="en-US"/>
              <a:t>    </a:t>
            </a:r>
            <a:r>
              <a:rPr lang="en-GB"/>
              <a:t> </a:t>
            </a:r>
            <a:fld id="{6DB7E8BA-5243-469F-BE59-D4F1D6D7B8EA}" type="slidenum">
              <a:rPr lang="en-GB"/>
              <a:pPr/>
              <a:t>4</a:t>
            </a:fld>
            <a:endParaRPr lang="en-GB"/>
          </a:p>
        </p:txBody>
      </p:sp>
      <p:sp>
        <p:nvSpPr>
          <p:cNvPr id="67789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11138" y="1830388"/>
            <a:ext cx="8048625" cy="639762"/>
          </a:xfrm>
        </p:spPr>
        <p:txBody>
          <a:bodyPr/>
          <a:lstStyle/>
          <a:p>
            <a:pPr algn="l"/>
            <a:r>
              <a:rPr lang="en-US" sz="2800" u="sng">
                <a:solidFill>
                  <a:srgbClr val="000066"/>
                </a:solidFill>
              </a:rPr>
              <a:t>An alternative</a:t>
            </a:r>
            <a:r>
              <a:rPr lang="ru-RU" sz="2800" u="sng">
                <a:solidFill>
                  <a:srgbClr val="000066"/>
                </a:solidFill>
              </a:rPr>
              <a:t>:</a:t>
            </a:r>
            <a:r>
              <a:rPr lang="ru-RU" sz="2800">
                <a:solidFill>
                  <a:srgbClr val="000066"/>
                </a:solidFill>
              </a:rPr>
              <a:t> </a:t>
            </a:r>
            <a:r>
              <a:rPr lang="en-US" sz="2800">
                <a:solidFill>
                  <a:srgbClr val="000066"/>
                </a:solidFill>
              </a:rPr>
              <a:t/>
            </a:r>
            <a:br>
              <a:rPr lang="en-US" sz="2800">
                <a:solidFill>
                  <a:srgbClr val="000066"/>
                </a:solidFill>
              </a:rPr>
            </a:br>
            <a:r>
              <a:rPr lang="en-US" sz="2800">
                <a:solidFill>
                  <a:srgbClr val="000066"/>
                </a:solidFill>
              </a:rPr>
              <a:t>horizontal orientation of the interface</a:t>
            </a:r>
            <a:endParaRPr lang="ru-RU" sz="2800">
              <a:solidFill>
                <a:srgbClr val="000066"/>
              </a:solidFill>
            </a:endParaRPr>
          </a:p>
        </p:txBody>
      </p:sp>
      <p:sp>
        <p:nvSpPr>
          <p:cNvPr id="677892" name="Rectangle 4"/>
          <p:cNvSpPr>
            <a:spLocks noChangeArrowheads="1"/>
          </p:cNvSpPr>
          <p:nvPr/>
        </p:nvSpPr>
        <p:spPr bwMode="auto">
          <a:xfrm>
            <a:off x="298450" y="2601913"/>
            <a:ext cx="7970838" cy="330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8000" tIns="10800" rIns="18000" bIns="10800" anchor="ctr">
            <a:spAutoFit/>
          </a:bodyPr>
          <a:lstStyle/>
          <a:p>
            <a:pPr marL="266700" indent="-266700" defTabSz="762000">
              <a:buFont typeface="Wingdings" pitchFamily="2" charset="2"/>
              <a:buChar char="ü"/>
              <a:tabLst>
                <a:tab pos="685800" algn="l"/>
              </a:tabLst>
            </a:pPr>
            <a:endParaRPr lang="en-GB" sz="2400"/>
          </a:p>
          <a:p>
            <a:pPr marL="266700" indent="-266700" defTabSz="762000">
              <a:buFont typeface="Wingdings" pitchFamily="2" charset="2"/>
              <a:buChar char="ü"/>
              <a:tabLst>
                <a:tab pos="685800" algn="l"/>
              </a:tabLst>
            </a:pPr>
            <a:r>
              <a:rPr lang="en-US" sz="2400"/>
              <a:t>No indication of significant influence of orientation on the final corrosion state from MCP-1 test results</a:t>
            </a:r>
          </a:p>
          <a:p>
            <a:pPr marL="266700" indent="-266700" defTabSz="762000">
              <a:buFont typeface="Wingdings" pitchFamily="2" charset="2"/>
              <a:buChar char="ü"/>
              <a:tabLst>
                <a:tab pos="685800" algn="l"/>
              </a:tabLst>
            </a:pPr>
            <a:r>
              <a:rPr lang="en-US" sz="2400"/>
              <a:t> But corrosion kinetics was not measured due to technical difficulties of ultrasonic diagnostic application</a:t>
            </a:r>
            <a:endParaRPr lang="en-GB" sz="2400"/>
          </a:p>
          <a:p>
            <a:pPr marL="266700" indent="-266700" defTabSz="762000">
              <a:buFont typeface="Wingdings" pitchFamily="2" charset="2"/>
              <a:buChar char="ü"/>
              <a:tabLst>
                <a:tab pos="685800" algn="l"/>
              </a:tabLst>
            </a:pPr>
            <a:r>
              <a:rPr lang="en-US" sz="2400"/>
              <a:t>Guaranteed measurement of the interaction kinetics and better accuracy of the IZ temperature boundary determination for horizontally oriented interface</a:t>
            </a:r>
            <a:endParaRPr lang="ru-RU" sz="2400"/>
          </a:p>
        </p:txBody>
      </p:sp>
      <p:sp>
        <p:nvSpPr>
          <p:cNvPr id="677894" name="Rectangle 6"/>
          <p:cNvSpPr>
            <a:spLocks noChangeArrowheads="1"/>
          </p:cNvSpPr>
          <p:nvPr/>
        </p:nvSpPr>
        <p:spPr bwMode="auto">
          <a:xfrm>
            <a:off x="263525" y="298450"/>
            <a:ext cx="8672513" cy="639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59" tIns="46030" rIns="92059" bIns="46030" anchor="ctr"/>
          <a:lstStyle/>
          <a:p>
            <a:pPr algn="ctr" defTabSz="762000"/>
            <a:r>
              <a:rPr lang="en-US" sz="3600">
                <a:solidFill>
                  <a:srgbClr val="A50021"/>
                </a:solidFill>
              </a:rPr>
              <a:t>Interaction at the vertically positioned interface (2)</a:t>
            </a:r>
            <a:endParaRPr lang="ru-RU" sz="3600">
              <a:solidFill>
                <a:srgbClr val="A50021"/>
              </a:solidFill>
            </a:endParaRPr>
          </a:p>
        </p:txBody>
      </p:sp>
      <p:sp>
        <p:nvSpPr>
          <p:cNvPr id="677895" name="Rectangle 7"/>
          <p:cNvSpPr>
            <a:spLocks noChangeArrowheads="1"/>
          </p:cNvSpPr>
          <p:nvPr/>
        </p:nvSpPr>
        <p:spPr bwMode="auto">
          <a:xfrm>
            <a:off x="4138613" y="1266825"/>
            <a:ext cx="1169987" cy="387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8000" tIns="10800" rIns="18000" bIns="10800" anchor="ctr">
            <a:spAutoFit/>
          </a:bodyPr>
          <a:lstStyle/>
          <a:p>
            <a:pPr algn="just" defTabSz="762000"/>
            <a:r>
              <a:rPr lang="en-US" sz="2400"/>
              <a:t>Test</a:t>
            </a:r>
            <a:r>
              <a:rPr lang="ru-RU" sz="2400"/>
              <a:t> </a:t>
            </a:r>
            <a:r>
              <a:rPr lang="en-US" sz="2400"/>
              <a:t>1.2</a:t>
            </a:r>
            <a:endParaRPr lang="ru-RU" sz="2400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GB"/>
              <a:t>                                                 3</a:t>
            </a:r>
            <a:r>
              <a:rPr lang="en-US" sz="1200" baseline="30000"/>
              <a:t>rd </a:t>
            </a:r>
            <a:r>
              <a:rPr lang="en-US" sz="1200"/>
              <a:t>METCOR-P Project Meeting, 27.05.2009,  St Petersburg</a:t>
            </a:r>
            <a:r>
              <a:rPr lang="en-US"/>
              <a:t>    </a:t>
            </a:r>
            <a:r>
              <a:rPr lang="en-GB"/>
              <a:t> </a:t>
            </a:r>
            <a:fld id="{E02EA95F-4D61-4591-8405-417721329FD4}" type="slidenum">
              <a:rPr lang="en-GB"/>
              <a:pPr/>
              <a:t>5</a:t>
            </a:fld>
            <a:endParaRPr lang="en-GB"/>
          </a:p>
        </p:txBody>
      </p:sp>
      <p:sp>
        <p:nvSpPr>
          <p:cNvPr id="67891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11138" y="198438"/>
            <a:ext cx="8751887" cy="639762"/>
          </a:xfrm>
        </p:spPr>
        <p:txBody>
          <a:bodyPr/>
          <a:lstStyle/>
          <a:p>
            <a:r>
              <a:rPr lang="en-US" sz="3600"/>
              <a:t>Molten corium oxidation transients (1)</a:t>
            </a:r>
            <a:endParaRPr lang="ru-RU" sz="3600"/>
          </a:p>
        </p:txBody>
      </p:sp>
      <p:sp>
        <p:nvSpPr>
          <p:cNvPr id="678916" name="Rectangle 4"/>
          <p:cNvSpPr>
            <a:spLocks noChangeArrowheads="1"/>
          </p:cNvSpPr>
          <p:nvPr/>
        </p:nvSpPr>
        <p:spPr bwMode="auto">
          <a:xfrm>
            <a:off x="627063" y="1787525"/>
            <a:ext cx="3328987" cy="327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8000" tIns="10800" rIns="18000" bIns="10800" anchor="ctr">
            <a:spAutoFit/>
          </a:bodyPr>
          <a:lstStyle/>
          <a:p>
            <a:pPr algn="just" defTabSz="762000"/>
            <a:r>
              <a:rPr lang="en-US" sz="2000" b="0" u="sng"/>
              <a:t>Melt: </a:t>
            </a:r>
            <a:r>
              <a:rPr lang="en-US" sz="2000" b="0"/>
              <a:t> UO</a:t>
            </a:r>
            <a:r>
              <a:rPr lang="ru-RU" sz="2000" b="0" baseline="-25000"/>
              <a:t>2</a:t>
            </a:r>
            <a:r>
              <a:rPr lang="ru-RU" sz="2000" b="0"/>
              <a:t> + </a:t>
            </a:r>
            <a:r>
              <a:rPr lang="en-US" sz="2000" b="0"/>
              <a:t>ZrO</a:t>
            </a:r>
            <a:r>
              <a:rPr lang="ru-RU" sz="2000" b="0" baseline="-25000"/>
              <a:t>2</a:t>
            </a:r>
            <a:r>
              <a:rPr lang="ru-RU" sz="2000" b="0"/>
              <a:t> + </a:t>
            </a:r>
            <a:r>
              <a:rPr lang="en-US" sz="2000" b="0"/>
              <a:t>Zr</a:t>
            </a:r>
            <a:r>
              <a:rPr lang="ru-RU" sz="2000" b="0"/>
              <a:t> (С-30)</a:t>
            </a:r>
          </a:p>
        </p:txBody>
      </p:sp>
      <p:sp>
        <p:nvSpPr>
          <p:cNvPr id="678917" name="Rectangle 5"/>
          <p:cNvSpPr>
            <a:spLocks noChangeArrowheads="1"/>
          </p:cNvSpPr>
          <p:nvPr/>
        </p:nvSpPr>
        <p:spPr bwMode="auto">
          <a:xfrm>
            <a:off x="549275" y="2873375"/>
            <a:ext cx="8242300" cy="631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8000" tIns="10800" rIns="18000" bIns="10800" anchor="ctr">
            <a:spAutoFit/>
          </a:bodyPr>
          <a:lstStyle/>
          <a:p>
            <a:pPr marL="182563" indent="-182563" defTabSz="762000">
              <a:buFont typeface="Wingdings" pitchFamily="2" charset="2"/>
              <a:buChar char="Ø"/>
              <a:tabLst>
                <a:tab pos="914400" algn="l"/>
              </a:tabLst>
            </a:pPr>
            <a:r>
              <a:rPr lang="en-US" sz="2000" b="0"/>
              <a:t>A considerable more accurate determination of the oxidation rate</a:t>
            </a:r>
          </a:p>
          <a:p>
            <a:pPr marL="182563" indent="-182563" defTabSz="762000">
              <a:buFont typeface="Wingdings" pitchFamily="2" charset="2"/>
              <a:buChar char="Ø"/>
              <a:tabLst>
                <a:tab pos="914400" algn="l"/>
              </a:tabLst>
            </a:pPr>
            <a:r>
              <a:rPr lang="en-US" sz="2000" b="0"/>
              <a:t>A possibility of the pool surface temperature measurement</a:t>
            </a:r>
            <a:endParaRPr lang="ru-RU" sz="2000" b="0"/>
          </a:p>
        </p:txBody>
      </p:sp>
      <p:sp>
        <p:nvSpPr>
          <p:cNvPr id="678918" name="Rectangle 6"/>
          <p:cNvSpPr>
            <a:spLocks noChangeArrowheads="1"/>
          </p:cNvSpPr>
          <p:nvPr/>
        </p:nvSpPr>
        <p:spPr bwMode="auto">
          <a:xfrm>
            <a:off x="563563" y="2281238"/>
            <a:ext cx="6808787" cy="327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8000" tIns="10800" rIns="18000" bIns="10800" anchor="ctr">
            <a:spAutoFit/>
          </a:bodyPr>
          <a:lstStyle/>
          <a:p>
            <a:pPr algn="just" defTabSz="762000"/>
            <a:r>
              <a:rPr lang="en-US" sz="2000" b="0" u="sng"/>
              <a:t>Oxidizer:</a:t>
            </a:r>
            <a:r>
              <a:rPr lang="en-US" sz="2000" b="0"/>
              <a:t> </a:t>
            </a:r>
            <a:r>
              <a:rPr lang="ru-RU" sz="2000" b="0"/>
              <a:t> Ar + </a:t>
            </a:r>
            <a:r>
              <a:rPr lang="en-US" sz="2000" b="0"/>
              <a:t>O</a:t>
            </a:r>
            <a:r>
              <a:rPr lang="ru-RU" sz="2000" b="0" baseline="-25000"/>
              <a:t>2</a:t>
            </a:r>
            <a:r>
              <a:rPr lang="ru-RU" sz="2000" b="0"/>
              <a:t> </a:t>
            </a:r>
            <a:r>
              <a:rPr lang="en-US" sz="2000" b="0"/>
              <a:t>instead of steam </a:t>
            </a:r>
            <a:r>
              <a:rPr lang="ru-RU" sz="2000" b="0"/>
              <a:t>(</a:t>
            </a:r>
            <a:r>
              <a:rPr lang="en-US" sz="2000" b="0"/>
              <a:t>in contrast to the matrix</a:t>
            </a:r>
            <a:r>
              <a:rPr lang="ru-RU" sz="2000" b="0"/>
              <a:t>)</a:t>
            </a:r>
          </a:p>
        </p:txBody>
      </p:sp>
      <p:sp>
        <p:nvSpPr>
          <p:cNvPr id="678919" name="Rectangle 7"/>
          <p:cNvSpPr>
            <a:spLocks noChangeArrowheads="1"/>
          </p:cNvSpPr>
          <p:nvPr/>
        </p:nvSpPr>
        <p:spPr bwMode="auto">
          <a:xfrm>
            <a:off x="446088" y="3757613"/>
            <a:ext cx="7907337" cy="631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8000" tIns="10800" rIns="18000" bIns="10800" anchor="ctr">
            <a:spAutoFit/>
          </a:bodyPr>
          <a:lstStyle/>
          <a:p>
            <a:pPr algn="just" defTabSz="762000"/>
            <a:r>
              <a:rPr lang="en-US" sz="2000" b="0" u="sng"/>
              <a:t>Objective</a:t>
            </a:r>
            <a:r>
              <a:rPr lang="ru-RU" sz="2000" b="0" u="sng"/>
              <a:t>:</a:t>
            </a:r>
            <a:r>
              <a:rPr lang="ru-RU" sz="2000" b="0"/>
              <a:t> </a:t>
            </a:r>
            <a:r>
              <a:rPr lang="en-US" sz="2000" b="0"/>
              <a:t>determination of influence of the oxide pool surface crust on the oxidation rate</a:t>
            </a:r>
            <a:r>
              <a:rPr lang="ru-RU" sz="2000" b="0"/>
              <a:t> (</a:t>
            </a:r>
            <a:r>
              <a:rPr lang="en-US" sz="2000" b="0"/>
              <a:t>oxygen diffusion coefficient</a:t>
            </a:r>
            <a:r>
              <a:rPr lang="ru-RU" sz="2000" b="0"/>
              <a:t>)</a:t>
            </a:r>
          </a:p>
        </p:txBody>
      </p:sp>
      <p:sp>
        <p:nvSpPr>
          <p:cNvPr id="678920" name="Rectangle 8"/>
          <p:cNvSpPr>
            <a:spLocks noChangeArrowheads="1"/>
          </p:cNvSpPr>
          <p:nvPr/>
        </p:nvSpPr>
        <p:spPr bwMode="auto">
          <a:xfrm>
            <a:off x="331788" y="4478338"/>
            <a:ext cx="8380412" cy="178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8000" tIns="10800" rIns="18000" bIns="10800" anchor="ctr">
            <a:spAutoFit/>
          </a:bodyPr>
          <a:lstStyle/>
          <a:p>
            <a:pPr defTabSz="762000">
              <a:lnSpc>
                <a:spcPct val="110000"/>
              </a:lnSpc>
              <a:spcBef>
                <a:spcPct val="30000"/>
              </a:spcBef>
              <a:buFont typeface="Wingdings" pitchFamily="2" charset="2"/>
              <a:buChar char="Ø"/>
              <a:tabLst>
                <a:tab pos="1143000" algn="l"/>
              </a:tabLst>
            </a:pPr>
            <a:r>
              <a:rPr lang="ru-RU" sz="2000" b="0"/>
              <a:t>3 </a:t>
            </a:r>
            <a:r>
              <a:rPr lang="en-US" sz="2000" b="0"/>
              <a:t>steady-state temperature regimes; the final oxidation index is</a:t>
            </a:r>
            <a:r>
              <a:rPr lang="ru-RU" sz="2000" b="0"/>
              <a:t> С-50  </a:t>
            </a:r>
            <a:r>
              <a:rPr lang="en-US" sz="2000" b="0"/>
              <a:t/>
            </a:r>
            <a:br>
              <a:rPr lang="en-US" sz="2000" b="0"/>
            </a:br>
            <a:r>
              <a:rPr lang="en-US" sz="2000" b="0"/>
              <a:t>   </a:t>
            </a:r>
            <a:r>
              <a:rPr lang="en-US" sz="2000" b="0">
                <a:solidFill>
                  <a:srgbClr val="A50021"/>
                </a:solidFill>
              </a:rPr>
              <a:t>An option:</a:t>
            </a:r>
            <a:r>
              <a:rPr lang="ru-RU" sz="2000" b="0"/>
              <a:t> </a:t>
            </a:r>
            <a:r>
              <a:rPr lang="en-US" sz="2000" b="0"/>
              <a:t>replacement of the atmosphere with Ar after every oxidation transient, exposure and steady-state measurements for posttest crust thickness modeling</a:t>
            </a:r>
            <a:endParaRPr lang="en-GB" sz="2000" b="0">
              <a:solidFill>
                <a:srgbClr val="FF3300"/>
              </a:solidFill>
            </a:endParaRPr>
          </a:p>
          <a:p>
            <a:pPr defTabSz="762000">
              <a:lnSpc>
                <a:spcPct val="110000"/>
              </a:lnSpc>
              <a:spcBef>
                <a:spcPct val="30000"/>
              </a:spcBef>
              <a:buFont typeface="Wingdings" pitchFamily="2" charset="2"/>
              <a:buChar char="Ø"/>
              <a:tabLst>
                <a:tab pos="1143000" algn="l"/>
              </a:tabLst>
            </a:pPr>
            <a:r>
              <a:rPr lang="en-US" sz="2000" b="0"/>
              <a:t>Posttest calculations of oxygen diffusion coefficient</a:t>
            </a:r>
            <a:endParaRPr lang="ru-RU" sz="2000" b="0"/>
          </a:p>
        </p:txBody>
      </p:sp>
      <p:sp>
        <p:nvSpPr>
          <p:cNvPr id="678921" name="Rectangle 9"/>
          <p:cNvSpPr>
            <a:spLocks noChangeArrowheads="1"/>
          </p:cNvSpPr>
          <p:nvPr/>
        </p:nvSpPr>
        <p:spPr bwMode="auto">
          <a:xfrm>
            <a:off x="3838575" y="1227138"/>
            <a:ext cx="1169988" cy="387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8000" tIns="10800" rIns="18000" bIns="10800" anchor="ctr">
            <a:spAutoFit/>
          </a:bodyPr>
          <a:lstStyle/>
          <a:p>
            <a:pPr algn="just" defTabSz="762000"/>
            <a:r>
              <a:rPr lang="en-US" sz="2400"/>
              <a:t>Test</a:t>
            </a:r>
            <a:r>
              <a:rPr lang="ru-RU" sz="2400"/>
              <a:t> </a:t>
            </a:r>
            <a:r>
              <a:rPr lang="en-US" sz="2400"/>
              <a:t>2.2</a:t>
            </a:r>
            <a:endParaRPr lang="ru-RU" sz="2400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GB"/>
              <a:t>                                                 3</a:t>
            </a:r>
            <a:r>
              <a:rPr lang="en-US" sz="1200" baseline="30000"/>
              <a:t>rd </a:t>
            </a:r>
            <a:r>
              <a:rPr lang="en-US" sz="1200"/>
              <a:t>METCOR-P Project Meeting, 27.05.2009,  St Petersburg</a:t>
            </a:r>
            <a:r>
              <a:rPr lang="en-US"/>
              <a:t>    </a:t>
            </a:r>
            <a:r>
              <a:rPr lang="en-GB"/>
              <a:t> </a:t>
            </a:r>
            <a:fld id="{78213BA2-A89D-4916-A7E4-271BE4EA05B9}" type="slidenum">
              <a:rPr lang="en-GB"/>
              <a:pPr/>
              <a:t>6</a:t>
            </a:fld>
            <a:endParaRPr lang="en-GB"/>
          </a:p>
        </p:txBody>
      </p:sp>
      <p:sp>
        <p:nvSpPr>
          <p:cNvPr id="67993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169863"/>
            <a:ext cx="8809038" cy="639762"/>
          </a:xfrm>
        </p:spPr>
        <p:txBody>
          <a:bodyPr/>
          <a:lstStyle/>
          <a:p>
            <a:r>
              <a:rPr lang="en-US" sz="3600"/>
              <a:t>Molten corium oxidation transients (2)</a:t>
            </a:r>
            <a:endParaRPr lang="ru-RU" sz="3600"/>
          </a:p>
        </p:txBody>
      </p:sp>
      <p:sp>
        <p:nvSpPr>
          <p:cNvPr id="679942" name="Rectangle 6"/>
          <p:cNvSpPr>
            <a:spLocks noChangeArrowheads="1"/>
          </p:cNvSpPr>
          <p:nvPr/>
        </p:nvSpPr>
        <p:spPr bwMode="auto">
          <a:xfrm>
            <a:off x="423863" y="1776413"/>
            <a:ext cx="7907337" cy="571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8000" tIns="10800" rIns="18000" bIns="10800" anchor="ctr">
            <a:spAutoFit/>
          </a:bodyPr>
          <a:lstStyle/>
          <a:p>
            <a:pPr algn="just" defTabSz="762000"/>
            <a:r>
              <a:rPr lang="en-US" sz="1800" u="sng"/>
              <a:t>Objective</a:t>
            </a:r>
            <a:r>
              <a:rPr lang="ru-RU" sz="1800" u="sng"/>
              <a:t>:</a:t>
            </a:r>
            <a:r>
              <a:rPr lang="ru-RU" sz="1800"/>
              <a:t> </a:t>
            </a:r>
            <a:r>
              <a:rPr lang="en-US" sz="1800"/>
              <a:t>determination of influence of the metal pool surface crust on the oxidation rate (oxygen diffusion coefficient)</a:t>
            </a:r>
          </a:p>
        </p:txBody>
      </p:sp>
      <p:sp>
        <p:nvSpPr>
          <p:cNvPr id="679944" name="Rectangle 8"/>
          <p:cNvSpPr>
            <a:spLocks noChangeArrowheads="1"/>
          </p:cNvSpPr>
          <p:nvPr/>
        </p:nvSpPr>
        <p:spPr bwMode="auto">
          <a:xfrm>
            <a:off x="3952875" y="1069975"/>
            <a:ext cx="1181100" cy="387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8000" tIns="10800" rIns="18000" bIns="10800" anchor="ctr">
            <a:spAutoFit/>
          </a:bodyPr>
          <a:lstStyle/>
          <a:p>
            <a:pPr algn="just" defTabSz="762000"/>
            <a:r>
              <a:rPr lang="en-US" sz="2400"/>
              <a:t>Test</a:t>
            </a:r>
            <a:r>
              <a:rPr lang="ru-RU" sz="2400"/>
              <a:t> </a:t>
            </a:r>
            <a:r>
              <a:rPr lang="en-US" sz="2400"/>
              <a:t>2.3</a:t>
            </a:r>
            <a:endParaRPr lang="ru-RU" sz="2400"/>
          </a:p>
        </p:txBody>
      </p:sp>
      <p:sp>
        <p:nvSpPr>
          <p:cNvPr id="679945" name="Rectangle 9"/>
          <p:cNvSpPr>
            <a:spLocks noChangeArrowheads="1"/>
          </p:cNvSpPr>
          <p:nvPr/>
        </p:nvSpPr>
        <p:spPr bwMode="auto">
          <a:xfrm>
            <a:off x="742950" y="2540000"/>
            <a:ext cx="1000125" cy="296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8000" tIns="10800" rIns="18000" bIns="10800" anchor="ctr">
            <a:spAutoFit/>
          </a:bodyPr>
          <a:lstStyle/>
          <a:p>
            <a:pPr algn="just" defTabSz="762000"/>
            <a:r>
              <a:rPr lang="en-US" sz="1800" u="sng"/>
              <a:t>Variant</a:t>
            </a:r>
            <a:r>
              <a:rPr lang="ru-RU" sz="1800" u="sng"/>
              <a:t> 1</a:t>
            </a:r>
          </a:p>
        </p:txBody>
      </p:sp>
      <p:sp>
        <p:nvSpPr>
          <p:cNvPr id="679948" name="Rectangle 12"/>
          <p:cNvSpPr>
            <a:spLocks noChangeArrowheads="1"/>
          </p:cNvSpPr>
          <p:nvPr/>
        </p:nvSpPr>
        <p:spPr bwMode="auto">
          <a:xfrm>
            <a:off x="466725" y="3159125"/>
            <a:ext cx="2052638" cy="1978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8000" tIns="10800" rIns="18000" bIns="10800" anchor="ctr">
            <a:spAutoFit/>
          </a:bodyPr>
          <a:lstStyle/>
          <a:p>
            <a:pPr defTabSz="762000"/>
            <a:r>
              <a:rPr lang="en-US" sz="1600"/>
              <a:t>Oxidation of solid U</a:t>
            </a:r>
            <a:r>
              <a:rPr lang="ru-RU" sz="1600"/>
              <a:t>-</a:t>
            </a:r>
            <a:r>
              <a:rPr lang="en-US" sz="1600"/>
              <a:t>Zr</a:t>
            </a:r>
            <a:r>
              <a:rPr lang="ru-RU" sz="1600"/>
              <a:t>- </a:t>
            </a:r>
            <a:r>
              <a:rPr lang="en-US" sz="1600"/>
              <a:t>Fe</a:t>
            </a:r>
            <a:r>
              <a:rPr lang="ru-RU" sz="1600"/>
              <a:t>(</a:t>
            </a:r>
            <a:r>
              <a:rPr lang="en-US" sz="1600"/>
              <a:t>Cr</a:t>
            </a:r>
            <a:r>
              <a:rPr lang="ru-RU" sz="1600"/>
              <a:t>, </a:t>
            </a:r>
            <a:r>
              <a:rPr lang="en-US" sz="1600"/>
              <a:t>Ni</a:t>
            </a:r>
            <a:r>
              <a:rPr lang="ru-RU" sz="1600"/>
              <a:t>)-</a:t>
            </a:r>
            <a:r>
              <a:rPr lang="en-US" sz="1600"/>
              <a:t>O</a:t>
            </a:r>
            <a:r>
              <a:rPr lang="ru-RU" sz="1600"/>
              <a:t> </a:t>
            </a:r>
            <a:r>
              <a:rPr lang="en-US" sz="1600"/>
              <a:t>specimens in air at </a:t>
            </a:r>
            <a:r>
              <a:rPr lang="ru-RU" sz="1600"/>
              <a:t>Т = 900 </a:t>
            </a:r>
            <a:r>
              <a:rPr lang="en-US" sz="1600"/>
              <a:t>and</a:t>
            </a:r>
            <a:r>
              <a:rPr lang="ru-RU" sz="1600"/>
              <a:t> 1000º</a:t>
            </a:r>
            <a:r>
              <a:rPr lang="en-US" sz="1600"/>
              <a:t>C with different exposure time</a:t>
            </a:r>
            <a:r>
              <a:rPr lang="ru-RU" sz="1600"/>
              <a:t> (</a:t>
            </a:r>
            <a:r>
              <a:rPr lang="en-US" sz="1600"/>
              <a:t>analogous to</a:t>
            </a:r>
            <a:r>
              <a:rPr lang="ru-RU" sz="1600"/>
              <a:t> METCOR)</a:t>
            </a:r>
            <a:endParaRPr lang="en-GB" sz="1600"/>
          </a:p>
        </p:txBody>
      </p:sp>
      <p:sp>
        <p:nvSpPr>
          <p:cNvPr id="679949" name="Rectangle 13"/>
          <p:cNvSpPr>
            <a:spLocks noChangeArrowheads="1"/>
          </p:cNvSpPr>
          <p:nvPr/>
        </p:nvSpPr>
        <p:spPr bwMode="auto">
          <a:xfrm>
            <a:off x="3338513" y="2498725"/>
            <a:ext cx="1000125" cy="296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8000" tIns="10800" rIns="18000" bIns="10800" anchor="ctr">
            <a:spAutoFit/>
          </a:bodyPr>
          <a:lstStyle/>
          <a:p>
            <a:pPr algn="just" defTabSz="762000"/>
            <a:r>
              <a:rPr lang="en-US" sz="1800" u="sng"/>
              <a:t>Variant</a:t>
            </a:r>
            <a:r>
              <a:rPr lang="ru-RU" sz="1800" u="sng"/>
              <a:t> </a:t>
            </a:r>
            <a:r>
              <a:rPr lang="en-US" sz="1800" u="sng"/>
              <a:t>2</a:t>
            </a:r>
            <a:endParaRPr lang="ru-RU" sz="1800" u="sng"/>
          </a:p>
        </p:txBody>
      </p:sp>
      <p:sp>
        <p:nvSpPr>
          <p:cNvPr id="679950" name="Rectangle 14"/>
          <p:cNvSpPr>
            <a:spLocks noChangeArrowheads="1"/>
          </p:cNvSpPr>
          <p:nvPr/>
        </p:nvSpPr>
        <p:spPr bwMode="auto">
          <a:xfrm>
            <a:off x="2944813" y="3206750"/>
            <a:ext cx="6002337" cy="755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8000" tIns="10800" rIns="18000" bIns="10800" anchor="ctr">
            <a:spAutoFit/>
          </a:bodyPr>
          <a:lstStyle/>
          <a:p>
            <a:pPr defTabSz="762000"/>
            <a:r>
              <a:rPr lang="en-US" sz="1600"/>
              <a:t>Two-liquid pool</a:t>
            </a:r>
            <a:r>
              <a:rPr lang="ru-RU" sz="1600"/>
              <a:t>: C-30 + 40% SS </a:t>
            </a:r>
            <a:r>
              <a:rPr lang="en-US" sz="1600"/>
              <a:t/>
            </a:r>
            <a:br>
              <a:rPr lang="en-US" sz="1600"/>
            </a:br>
            <a:r>
              <a:rPr lang="ru-RU" sz="1600"/>
              <a:t>(</a:t>
            </a:r>
            <a:r>
              <a:rPr lang="en-US" sz="1600"/>
              <a:t>molten metal at the top</a:t>
            </a:r>
            <a:r>
              <a:rPr lang="ru-RU" sz="1600"/>
              <a:t>)</a:t>
            </a:r>
            <a:r>
              <a:rPr lang="en-US" sz="1600"/>
              <a:t/>
            </a:r>
            <a:br>
              <a:rPr lang="en-US" sz="1600"/>
            </a:br>
            <a:r>
              <a:rPr lang="en-US" sz="1600"/>
              <a:t>Oxidizer:</a:t>
            </a:r>
            <a:r>
              <a:rPr lang="ru-RU" sz="1600"/>
              <a:t> Ar + </a:t>
            </a:r>
            <a:r>
              <a:rPr lang="en-US" sz="1600"/>
              <a:t>O</a:t>
            </a:r>
            <a:r>
              <a:rPr lang="ru-RU" sz="1600" baseline="-25000"/>
              <a:t>2</a:t>
            </a:r>
            <a:endParaRPr lang="en-GB" sz="1600" baseline="-25000"/>
          </a:p>
        </p:txBody>
      </p:sp>
      <p:sp>
        <p:nvSpPr>
          <p:cNvPr id="679951" name="Rectangle 15"/>
          <p:cNvSpPr>
            <a:spLocks noChangeArrowheads="1"/>
          </p:cNvSpPr>
          <p:nvPr/>
        </p:nvSpPr>
        <p:spPr bwMode="auto">
          <a:xfrm>
            <a:off x="3111500" y="4079875"/>
            <a:ext cx="1063625" cy="327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8000" tIns="10800" rIns="18000" bIns="10800" anchor="ctr">
            <a:spAutoFit/>
          </a:bodyPr>
          <a:lstStyle/>
          <a:p>
            <a:pPr algn="just" defTabSz="762000"/>
            <a:r>
              <a:rPr lang="en-US" sz="2000">
                <a:solidFill>
                  <a:srgbClr val="A50021"/>
                </a:solidFill>
              </a:rPr>
              <a:t>Option</a:t>
            </a:r>
            <a:r>
              <a:rPr lang="ru-RU" sz="2000">
                <a:solidFill>
                  <a:srgbClr val="A50021"/>
                </a:solidFill>
              </a:rPr>
              <a:t> 1</a:t>
            </a:r>
          </a:p>
        </p:txBody>
      </p:sp>
      <p:sp>
        <p:nvSpPr>
          <p:cNvPr id="679952" name="Rectangle 16"/>
          <p:cNvSpPr>
            <a:spLocks noChangeArrowheads="1"/>
          </p:cNvSpPr>
          <p:nvPr/>
        </p:nvSpPr>
        <p:spPr bwMode="auto">
          <a:xfrm rot="10800000" flipV="1">
            <a:off x="2974975" y="4459288"/>
            <a:ext cx="59721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8000" tIns="10800" rIns="18000" bIns="10800" anchor="ctr">
            <a:spAutoFit/>
          </a:bodyPr>
          <a:lstStyle/>
          <a:p>
            <a:pPr defTabSz="762000"/>
            <a:r>
              <a:rPr lang="en-US" sz="1600"/>
              <a:t>Vertical water-cooled tube (permitting measurement of water temperature at different heights) along the pool axis</a:t>
            </a:r>
            <a:endParaRPr lang="ru-RU" sz="1600"/>
          </a:p>
        </p:txBody>
      </p:sp>
      <p:sp>
        <p:nvSpPr>
          <p:cNvPr id="679953" name="Rectangle 17"/>
          <p:cNvSpPr>
            <a:spLocks noChangeArrowheads="1"/>
          </p:cNvSpPr>
          <p:nvPr/>
        </p:nvSpPr>
        <p:spPr bwMode="auto">
          <a:xfrm>
            <a:off x="3125788" y="4981575"/>
            <a:ext cx="1063625" cy="327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8000" tIns="10800" rIns="18000" bIns="10800" anchor="ctr">
            <a:spAutoFit/>
          </a:bodyPr>
          <a:lstStyle/>
          <a:p>
            <a:pPr algn="just" defTabSz="762000"/>
            <a:r>
              <a:rPr lang="en-US" sz="2000">
                <a:solidFill>
                  <a:srgbClr val="A50021"/>
                </a:solidFill>
              </a:rPr>
              <a:t>Option</a:t>
            </a:r>
            <a:r>
              <a:rPr lang="ru-RU" sz="2000">
                <a:solidFill>
                  <a:srgbClr val="A50021"/>
                </a:solidFill>
              </a:rPr>
              <a:t> </a:t>
            </a:r>
            <a:r>
              <a:rPr lang="en-US" sz="2000">
                <a:solidFill>
                  <a:srgbClr val="A50021"/>
                </a:solidFill>
              </a:rPr>
              <a:t>2</a:t>
            </a:r>
            <a:endParaRPr lang="ru-RU" sz="2000">
              <a:solidFill>
                <a:srgbClr val="A50021"/>
              </a:solidFill>
            </a:endParaRPr>
          </a:p>
        </p:txBody>
      </p:sp>
      <p:sp>
        <p:nvSpPr>
          <p:cNvPr id="679954" name="Rectangle 18"/>
          <p:cNvSpPr>
            <a:spLocks noChangeArrowheads="1"/>
          </p:cNvSpPr>
          <p:nvPr/>
        </p:nvSpPr>
        <p:spPr bwMode="auto">
          <a:xfrm>
            <a:off x="2990850" y="5416550"/>
            <a:ext cx="5626100" cy="755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8000" tIns="10800" rIns="18000" bIns="10800" anchor="ctr">
            <a:spAutoFit/>
          </a:bodyPr>
          <a:lstStyle/>
          <a:p>
            <a:pPr defTabSz="762000"/>
            <a:r>
              <a:rPr lang="en-US" sz="1600"/>
              <a:t>Determination of the crust crystallization peculiarities under thermogradient conditions </a:t>
            </a:r>
            <a:r>
              <a:rPr lang="ru-RU" sz="1600"/>
              <a:t>(</a:t>
            </a:r>
            <a:r>
              <a:rPr lang="en-US" sz="1600"/>
              <a:t>primary crystallization zones</a:t>
            </a:r>
            <a:r>
              <a:rPr lang="ru-RU" sz="1600"/>
              <a:t>)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GB"/>
              <a:t>                                                 3</a:t>
            </a:r>
            <a:r>
              <a:rPr lang="en-US" sz="1200" baseline="30000"/>
              <a:t>rd </a:t>
            </a:r>
            <a:r>
              <a:rPr lang="en-US" sz="1200"/>
              <a:t>METCOR-P Project Meeting, 27.05.2009,  St Petersburg</a:t>
            </a:r>
            <a:r>
              <a:rPr lang="en-US"/>
              <a:t>    </a:t>
            </a:r>
            <a:r>
              <a:rPr lang="en-GB"/>
              <a:t> </a:t>
            </a:r>
            <a:fld id="{E79EDFA5-6399-4C09-A113-854A54F97F01}" type="slidenum">
              <a:rPr lang="en-GB"/>
              <a:pPr/>
              <a:t>7</a:t>
            </a:fld>
            <a:endParaRPr lang="en-GB"/>
          </a:p>
        </p:txBody>
      </p:sp>
      <p:sp>
        <p:nvSpPr>
          <p:cNvPr id="68096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15900" y="169863"/>
            <a:ext cx="8636000" cy="639762"/>
          </a:xfrm>
        </p:spPr>
        <p:txBody>
          <a:bodyPr/>
          <a:lstStyle/>
          <a:p>
            <a:r>
              <a:rPr lang="en-US" sz="3600"/>
              <a:t>Molten corium oxidation transients (3)</a:t>
            </a:r>
            <a:endParaRPr lang="ru-RU" sz="3600"/>
          </a:p>
        </p:txBody>
      </p:sp>
      <p:sp>
        <p:nvSpPr>
          <p:cNvPr id="680966" name="Rectangle 6"/>
          <p:cNvSpPr>
            <a:spLocks noChangeArrowheads="1"/>
          </p:cNvSpPr>
          <p:nvPr/>
        </p:nvSpPr>
        <p:spPr bwMode="auto">
          <a:xfrm>
            <a:off x="1879600" y="793750"/>
            <a:ext cx="5132388" cy="387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8000" tIns="10800" rIns="18000" bIns="10800" anchor="ctr">
            <a:spAutoFit/>
          </a:bodyPr>
          <a:lstStyle/>
          <a:p>
            <a:pPr algn="just" defTabSz="762000"/>
            <a:r>
              <a:rPr lang="en-US" sz="2400"/>
              <a:t>Alternatives to the tests 2.2 and </a:t>
            </a:r>
            <a:r>
              <a:rPr lang="ru-RU" sz="2400"/>
              <a:t>2</a:t>
            </a:r>
            <a:r>
              <a:rPr lang="en-US" sz="2400"/>
              <a:t>.3</a:t>
            </a:r>
            <a:endParaRPr lang="ru-RU" sz="2400"/>
          </a:p>
        </p:txBody>
      </p:sp>
      <p:sp>
        <p:nvSpPr>
          <p:cNvPr id="680975" name="Rectangle 15"/>
          <p:cNvSpPr>
            <a:spLocks noChangeArrowheads="1"/>
          </p:cNvSpPr>
          <p:nvPr/>
        </p:nvSpPr>
        <p:spPr bwMode="auto">
          <a:xfrm>
            <a:off x="1062038" y="2603500"/>
            <a:ext cx="1063625" cy="327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8000" tIns="10800" rIns="18000" bIns="10800" anchor="ctr">
            <a:spAutoFit/>
          </a:bodyPr>
          <a:lstStyle/>
          <a:p>
            <a:pPr algn="just" defTabSz="762000"/>
            <a:r>
              <a:rPr lang="en-US" sz="2000">
                <a:solidFill>
                  <a:srgbClr val="990033"/>
                </a:solidFill>
              </a:rPr>
              <a:t>Option 1</a:t>
            </a:r>
            <a:endParaRPr lang="ru-RU" sz="2000" b="0">
              <a:solidFill>
                <a:srgbClr val="990033"/>
              </a:solidFill>
            </a:endParaRPr>
          </a:p>
        </p:txBody>
      </p:sp>
      <p:sp>
        <p:nvSpPr>
          <p:cNvPr id="680976" name="Rectangle 16"/>
          <p:cNvSpPr>
            <a:spLocks noChangeArrowheads="1"/>
          </p:cNvSpPr>
          <p:nvPr/>
        </p:nvSpPr>
        <p:spPr bwMode="auto">
          <a:xfrm>
            <a:off x="703263" y="1192213"/>
            <a:ext cx="1866900" cy="631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8000" tIns="10800" rIns="18000" bIns="10800" anchor="ctr">
            <a:spAutoFit/>
          </a:bodyPr>
          <a:lstStyle/>
          <a:p>
            <a:pPr algn="just" defTabSz="762000">
              <a:tabLst>
                <a:tab pos="685800" algn="l"/>
              </a:tabLst>
            </a:pPr>
            <a:r>
              <a:rPr lang="en-US" sz="2000" b="0">
                <a:solidFill>
                  <a:srgbClr val="990033"/>
                </a:solidFill>
              </a:rPr>
              <a:t> </a:t>
            </a:r>
            <a:r>
              <a:rPr lang="en-US" sz="2000" b="0" u="sng"/>
              <a:t>Variant 1</a:t>
            </a:r>
            <a:r>
              <a:rPr lang="en-US" sz="2000" b="0"/>
              <a:t/>
            </a:r>
            <a:br>
              <a:rPr lang="en-US" sz="2000" b="0"/>
            </a:br>
            <a:r>
              <a:rPr lang="en-US" sz="2000" b="0">
                <a:solidFill>
                  <a:srgbClr val="990033"/>
                </a:solidFill>
              </a:rPr>
              <a:t> Melt: С-30 in Ar</a:t>
            </a:r>
          </a:p>
        </p:txBody>
      </p:sp>
      <p:sp>
        <p:nvSpPr>
          <p:cNvPr id="680977" name="Rectangle 17"/>
          <p:cNvSpPr>
            <a:spLocks noChangeArrowheads="1"/>
          </p:cNvSpPr>
          <p:nvPr/>
        </p:nvSpPr>
        <p:spPr bwMode="auto">
          <a:xfrm>
            <a:off x="879475" y="1916113"/>
            <a:ext cx="7932738" cy="571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8000" tIns="10800" rIns="18000" bIns="10800" anchor="ctr">
            <a:spAutoFit/>
          </a:bodyPr>
          <a:lstStyle/>
          <a:p>
            <a:pPr defTabSz="762000"/>
            <a:r>
              <a:rPr lang="en-US" sz="1800"/>
              <a:t>Objective</a:t>
            </a:r>
            <a:r>
              <a:rPr lang="ru-RU" sz="1800"/>
              <a:t>: </a:t>
            </a:r>
            <a:r>
              <a:rPr lang="en-US" sz="1800"/>
              <a:t>determination influence of the crust formation conditions on its composition and properties</a:t>
            </a:r>
            <a:endParaRPr lang="ru-RU" sz="1800"/>
          </a:p>
        </p:txBody>
      </p:sp>
      <p:sp>
        <p:nvSpPr>
          <p:cNvPr id="680978" name="Rectangle 18"/>
          <p:cNvSpPr>
            <a:spLocks noChangeArrowheads="1"/>
          </p:cNvSpPr>
          <p:nvPr/>
        </p:nvSpPr>
        <p:spPr bwMode="auto">
          <a:xfrm>
            <a:off x="419100" y="3063875"/>
            <a:ext cx="3224213" cy="827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8000" tIns="10800" rIns="18000" bIns="10800" anchor="ctr">
            <a:spAutoFit/>
          </a:bodyPr>
          <a:lstStyle/>
          <a:p>
            <a:pPr defTabSz="762000">
              <a:lnSpc>
                <a:spcPct val="110000"/>
              </a:lnSpc>
            </a:pPr>
            <a:r>
              <a:rPr lang="en-US" sz="1600"/>
              <a:t>Rapid melt crystallization on the water-cooled rod (e.g. annular tube) dipped into the  melt</a:t>
            </a:r>
            <a:endParaRPr lang="ru-RU" sz="1600"/>
          </a:p>
        </p:txBody>
      </p:sp>
      <p:sp>
        <p:nvSpPr>
          <p:cNvPr id="680980" name="Rectangle 20"/>
          <p:cNvSpPr>
            <a:spLocks noChangeArrowheads="1"/>
          </p:cNvSpPr>
          <p:nvPr/>
        </p:nvSpPr>
        <p:spPr bwMode="auto">
          <a:xfrm>
            <a:off x="5118100" y="2593975"/>
            <a:ext cx="1063625" cy="327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8000" tIns="10800" rIns="18000" bIns="10800" anchor="ctr">
            <a:spAutoFit/>
          </a:bodyPr>
          <a:lstStyle/>
          <a:p>
            <a:pPr algn="just" defTabSz="762000"/>
            <a:r>
              <a:rPr lang="en-US" sz="2000">
                <a:solidFill>
                  <a:srgbClr val="990033"/>
                </a:solidFill>
              </a:rPr>
              <a:t>Option 2</a:t>
            </a:r>
            <a:endParaRPr lang="ru-RU" sz="2000" b="0">
              <a:solidFill>
                <a:srgbClr val="990033"/>
              </a:solidFill>
            </a:endParaRPr>
          </a:p>
        </p:txBody>
      </p:sp>
      <p:sp>
        <p:nvSpPr>
          <p:cNvPr id="680981" name="Rectangle 21"/>
          <p:cNvSpPr>
            <a:spLocks noChangeArrowheads="1"/>
          </p:cNvSpPr>
          <p:nvPr/>
        </p:nvSpPr>
        <p:spPr bwMode="auto">
          <a:xfrm>
            <a:off x="3771900" y="3127375"/>
            <a:ext cx="5151438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8000" tIns="10800" rIns="18000" bIns="10800" anchor="ctr">
            <a:spAutoFit/>
          </a:bodyPr>
          <a:lstStyle/>
          <a:p>
            <a:pPr algn="just" defTabSz="762000"/>
            <a:r>
              <a:rPr lang="en-US" sz="1600"/>
              <a:t>The same, with slow</a:t>
            </a:r>
            <a:r>
              <a:rPr lang="ru-RU" sz="1600"/>
              <a:t> (8 </a:t>
            </a:r>
            <a:r>
              <a:rPr lang="en-US" sz="1600"/>
              <a:t>mm/hour</a:t>
            </a:r>
            <a:r>
              <a:rPr lang="ru-RU" sz="1600"/>
              <a:t>) </a:t>
            </a:r>
            <a:r>
              <a:rPr lang="en-US" sz="1600"/>
              <a:t>submerging of rod into the melt</a:t>
            </a:r>
            <a:endParaRPr lang="ru-RU" sz="1600"/>
          </a:p>
        </p:txBody>
      </p:sp>
      <p:sp>
        <p:nvSpPr>
          <p:cNvPr id="680982" name="Rectangle 22"/>
          <p:cNvSpPr>
            <a:spLocks noChangeArrowheads="1"/>
          </p:cNvSpPr>
          <p:nvPr/>
        </p:nvSpPr>
        <p:spPr bwMode="auto">
          <a:xfrm>
            <a:off x="3889375" y="3643313"/>
            <a:ext cx="4211638" cy="900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8000" tIns="10800" rIns="18000" bIns="10800" anchor="ctr">
            <a:spAutoFit/>
          </a:bodyPr>
          <a:lstStyle/>
          <a:p>
            <a:pPr marL="182563" indent="-182563" defTabSz="762000">
              <a:lnSpc>
                <a:spcPct val="110000"/>
              </a:lnSpc>
              <a:spcBef>
                <a:spcPct val="30000"/>
              </a:spcBef>
              <a:buFont typeface="Wingdings" pitchFamily="2" charset="2"/>
              <a:buChar char="Ø"/>
              <a:tabLst>
                <a:tab pos="914400" algn="l"/>
              </a:tabLst>
            </a:pPr>
            <a:r>
              <a:rPr lang="en-US" sz="1600"/>
              <a:t>Heat fluxes to the rod are measured during the tests</a:t>
            </a:r>
            <a:endParaRPr lang="en-GB" sz="1600"/>
          </a:p>
          <a:p>
            <a:pPr marL="182563" indent="-182563" defTabSz="762000">
              <a:lnSpc>
                <a:spcPct val="110000"/>
              </a:lnSpc>
              <a:spcBef>
                <a:spcPct val="30000"/>
              </a:spcBef>
              <a:buFont typeface="Wingdings" pitchFamily="2" charset="2"/>
              <a:buChar char="Ø"/>
              <a:tabLst>
                <a:tab pos="914400" algn="l"/>
              </a:tabLst>
            </a:pPr>
            <a:r>
              <a:rPr lang="en-US" sz="1600"/>
              <a:t>Posttest analysis of the crust</a:t>
            </a:r>
            <a:endParaRPr lang="ru-RU" sz="1600"/>
          </a:p>
        </p:txBody>
      </p:sp>
      <p:sp>
        <p:nvSpPr>
          <p:cNvPr id="680983" name="Rectangle 23"/>
          <p:cNvSpPr>
            <a:spLocks noChangeArrowheads="1"/>
          </p:cNvSpPr>
          <p:nvPr/>
        </p:nvSpPr>
        <p:spPr bwMode="auto">
          <a:xfrm>
            <a:off x="874713" y="4164013"/>
            <a:ext cx="2030412" cy="631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8000" tIns="10800" rIns="18000" bIns="10800" anchor="ctr">
            <a:spAutoFit/>
          </a:bodyPr>
          <a:lstStyle/>
          <a:p>
            <a:pPr algn="just" defTabSz="762000">
              <a:tabLst>
                <a:tab pos="685800" algn="l"/>
              </a:tabLst>
            </a:pPr>
            <a:r>
              <a:rPr lang="en-US" sz="2000" b="0" u="sng"/>
              <a:t>Variant 2</a:t>
            </a:r>
            <a:endParaRPr lang="en-US" sz="2000" b="0"/>
          </a:p>
          <a:p>
            <a:pPr algn="just" defTabSz="762000">
              <a:tabLst>
                <a:tab pos="685800" algn="l"/>
              </a:tabLst>
            </a:pPr>
            <a:r>
              <a:rPr lang="en-US" sz="2000" b="0">
                <a:solidFill>
                  <a:srgbClr val="990033"/>
                </a:solidFill>
              </a:rPr>
              <a:t>Melt: С-30+Boron</a:t>
            </a:r>
          </a:p>
        </p:txBody>
      </p:sp>
      <p:sp>
        <p:nvSpPr>
          <p:cNvPr id="680984" name="Rectangle 24"/>
          <p:cNvSpPr>
            <a:spLocks noChangeArrowheads="1"/>
          </p:cNvSpPr>
          <p:nvPr/>
        </p:nvSpPr>
        <p:spPr bwMode="auto">
          <a:xfrm>
            <a:off x="811213" y="4849813"/>
            <a:ext cx="7932737" cy="571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8000" tIns="10800" rIns="18000" bIns="10800" anchor="ctr">
            <a:spAutoFit/>
          </a:bodyPr>
          <a:lstStyle/>
          <a:p>
            <a:pPr defTabSz="762000"/>
            <a:r>
              <a:rPr lang="en-US" sz="1800"/>
              <a:t>Objective</a:t>
            </a:r>
            <a:r>
              <a:rPr lang="ru-RU" sz="1800"/>
              <a:t>: </a:t>
            </a:r>
            <a:r>
              <a:rPr lang="en-US" sz="1800"/>
              <a:t>determination of the influence of </a:t>
            </a:r>
            <a:r>
              <a:rPr lang="ru-RU" sz="1800"/>
              <a:t>В </a:t>
            </a:r>
            <a:r>
              <a:rPr lang="en-US" sz="1800"/>
              <a:t>on the interaction of the suboxidized molten corium with vessel steel</a:t>
            </a:r>
            <a:endParaRPr lang="ru-RU" sz="1800"/>
          </a:p>
        </p:txBody>
      </p:sp>
      <p:sp>
        <p:nvSpPr>
          <p:cNvPr id="680985" name="Rectangle 25"/>
          <p:cNvSpPr>
            <a:spLocks noChangeArrowheads="1"/>
          </p:cNvSpPr>
          <p:nvPr/>
        </p:nvSpPr>
        <p:spPr bwMode="auto">
          <a:xfrm>
            <a:off x="782638" y="5710238"/>
            <a:ext cx="7527925" cy="290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8000" tIns="10800" rIns="18000" bIns="10800" anchor="ctr">
            <a:spAutoFit/>
          </a:bodyPr>
          <a:lstStyle/>
          <a:p>
            <a:pPr marL="182563" indent="-182563" defTabSz="762000">
              <a:lnSpc>
                <a:spcPct val="110000"/>
              </a:lnSpc>
              <a:spcBef>
                <a:spcPct val="30000"/>
              </a:spcBef>
              <a:buFont typeface="Wingdings" pitchFamily="2" charset="2"/>
              <a:buChar char="Ø"/>
              <a:tabLst>
                <a:tab pos="914400" algn="l"/>
              </a:tabLst>
            </a:pPr>
            <a:r>
              <a:rPr lang="ru-RU" sz="1600"/>
              <a:t>2 </a:t>
            </a:r>
            <a:r>
              <a:rPr lang="en-US" sz="1600"/>
              <a:t>tests with different melt composition, e.g.  B concentration</a:t>
            </a:r>
            <a:endParaRPr lang="ru-RU" sz="1600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GB"/>
              <a:t>                                                 3</a:t>
            </a:r>
            <a:r>
              <a:rPr lang="en-US" sz="1200" baseline="30000"/>
              <a:t>rd </a:t>
            </a:r>
            <a:r>
              <a:rPr lang="en-US" sz="1200"/>
              <a:t>METCOR-P Project Meeting, 27.05.2009,  St Petersburg</a:t>
            </a:r>
            <a:r>
              <a:rPr lang="en-US"/>
              <a:t>    </a:t>
            </a:r>
            <a:r>
              <a:rPr lang="en-GB"/>
              <a:t> </a:t>
            </a:r>
            <a:fld id="{D4E87227-010F-4EAA-89A6-BFF2843EA89B}" type="slidenum">
              <a:rPr lang="en-GB"/>
              <a:pPr/>
              <a:t>8</a:t>
            </a:fld>
            <a:endParaRPr lang="en-GB"/>
          </a:p>
        </p:txBody>
      </p:sp>
      <p:sp>
        <p:nvSpPr>
          <p:cNvPr id="68198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93713" y="436563"/>
            <a:ext cx="8048625" cy="639762"/>
          </a:xfrm>
        </p:spPr>
        <p:txBody>
          <a:bodyPr/>
          <a:lstStyle/>
          <a:p>
            <a:r>
              <a:rPr lang="en-US" sz="3600"/>
              <a:t>Interaction of molten corium with European vessel steel</a:t>
            </a:r>
            <a:r>
              <a:rPr lang="ru-RU" sz="3600"/>
              <a:t> </a:t>
            </a:r>
          </a:p>
        </p:txBody>
      </p:sp>
      <p:sp>
        <p:nvSpPr>
          <p:cNvPr id="681988" name="Rectangle 4"/>
          <p:cNvSpPr>
            <a:spLocks noChangeArrowheads="1"/>
          </p:cNvSpPr>
          <p:nvPr/>
        </p:nvSpPr>
        <p:spPr bwMode="auto">
          <a:xfrm>
            <a:off x="3643313" y="1377950"/>
            <a:ext cx="1169987" cy="387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8000" tIns="10800" rIns="18000" bIns="10800" anchor="ctr">
            <a:spAutoFit/>
          </a:bodyPr>
          <a:lstStyle/>
          <a:p>
            <a:pPr algn="just" defTabSz="762000"/>
            <a:r>
              <a:rPr lang="en-US" sz="2400"/>
              <a:t>Test</a:t>
            </a:r>
            <a:r>
              <a:rPr lang="ru-RU" sz="2400"/>
              <a:t> </a:t>
            </a:r>
            <a:r>
              <a:rPr lang="en-US" sz="2400"/>
              <a:t>3.</a:t>
            </a:r>
            <a:r>
              <a:rPr lang="ru-RU" sz="2400"/>
              <a:t>1</a:t>
            </a:r>
            <a:endParaRPr lang="ru-RU" sz="2400" b="0"/>
          </a:p>
        </p:txBody>
      </p:sp>
      <p:sp>
        <p:nvSpPr>
          <p:cNvPr id="681992" name="Rectangle 8"/>
          <p:cNvSpPr>
            <a:spLocks noChangeArrowheads="1"/>
          </p:cNvSpPr>
          <p:nvPr/>
        </p:nvSpPr>
        <p:spPr bwMode="auto">
          <a:xfrm>
            <a:off x="3676650" y="2185988"/>
            <a:ext cx="1169988" cy="387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8000" tIns="10800" rIns="18000" bIns="10800" anchor="ctr">
            <a:spAutoFit/>
          </a:bodyPr>
          <a:lstStyle/>
          <a:p>
            <a:pPr algn="just" defTabSz="762000"/>
            <a:r>
              <a:rPr lang="en-US" sz="2400"/>
              <a:t>Test</a:t>
            </a:r>
            <a:r>
              <a:rPr lang="ru-RU" sz="2400"/>
              <a:t> </a:t>
            </a:r>
            <a:r>
              <a:rPr lang="en-US" sz="2400"/>
              <a:t>3.2</a:t>
            </a:r>
            <a:endParaRPr lang="ru-RU" sz="2400" b="0"/>
          </a:p>
        </p:txBody>
      </p:sp>
      <p:sp>
        <p:nvSpPr>
          <p:cNvPr id="681998" name="Rectangle 14"/>
          <p:cNvSpPr>
            <a:spLocks noChangeArrowheads="1"/>
          </p:cNvSpPr>
          <p:nvPr/>
        </p:nvSpPr>
        <p:spPr bwMode="auto">
          <a:xfrm>
            <a:off x="712788" y="1684338"/>
            <a:ext cx="7812087" cy="654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8000" tIns="10800" rIns="18000" bIns="10800" anchor="ctr">
            <a:spAutoFit/>
          </a:bodyPr>
          <a:lstStyle/>
          <a:p>
            <a:pPr defTabSz="762000">
              <a:lnSpc>
                <a:spcPct val="115000"/>
              </a:lnSpc>
              <a:spcAft>
                <a:spcPct val="5000"/>
              </a:spcAft>
            </a:pPr>
            <a:r>
              <a:rPr lang="en-US" sz="1800" u="sng"/>
              <a:t>Melt:</a:t>
            </a:r>
            <a:r>
              <a:rPr lang="en-US" sz="1800"/>
              <a:t> UO</a:t>
            </a:r>
            <a:r>
              <a:rPr lang="ru-RU" sz="1800" baseline="-25000"/>
              <a:t>2</a:t>
            </a:r>
            <a:r>
              <a:rPr lang="ru-RU" sz="1800"/>
              <a:t>+</a:t>
            </a:r>
            <a:r>
              <a:rPr lang="en-US" sz="1800"/>
              <a:t>ZrO</a:t>
            </a:r>
            <a:r>
              <a:rPr lang="ru-RU" sz="1800" baseline="-25000"/>
              <a:t>2</a:t>
            </a:r>
            <a:r>
              <a:rPr lang="ru-RU" sz="1800"/>
              <a:t>+</a:t>
            </a:r>
            <a:r>
              <a:rPr lang="en-US" sz="1800"/>
              <a:t>Zr</a:t>
            </a:r>
            <a:r>
              <a:rPr lang="ru-RU" sz="1800"/>
              <a:t>, </a:t>
            </a:r>
            <a:r>
              <a:rPr lang="en-US" sz="1800"/>
              <a:t>C</a:t>
            </a:r>
            <a:r>
              <a:rPr lang="ru-RU" sz="1800"/>
              <a:t>-30, </a:t>
            </a:r>
            <a:r>
              <a:rPr lang="en-US" sz="1800"/>
              <a:t>in Ar</a:t>
            </a:r>
            <a:r>
              <a:rPr lang="ru-RU" sz="1800"/>
              <a:t>, </a:t>
            </a:r>
            <a:r>
              <a:rPr lang="en-US" sz="1800"/>
              <a:t>T</a:t>
            </a:r>
            <a:r>
              <a:rPr lang="en-US" sz="1800" baseline="-25000"/>
              <a:t>s</a:t>
            </a:r>
            <a:r>
              <a:rPr lang="ru-RU" sz="1800"/>
              <a:t>=1400</a:t>
            </a:r>
            <a:r>
              <a:rPr lang="en-US" sz="1800">
                <a:sym typeface="Symbol" pitchFamily="18" charset="2"/>
              </a:rPr>
              <a:t></a:t>
            </a:r>
            <a:r>
              <a:rPr lang="en-US" sz="1800"/>
              <a:t>C</a:t>
            </a:r>
            <a:r>
              <a:rPr lang="ru-RU" sz="1800">
                <a:sym typeface="Symbol" pitchFamily="18" charset="2"/>
              </a:rPr>
              <a:t> (</a:t>
            </a:r>
            <a:r>
              <a:rPr lang="en-US" sz="1800">
                <a:sym typeface="Symbol" pitchFamily="18" charset="2"/>
              </a:rPr>
              <a:t>MC</a:t>
            </a:r>
            <a:r>
              <a:rPr lang="ru-RU" sz="1800">
                <a:sym typeface="Symbol" pitchFamily="18" charset="2"/>
              </a:rPr>
              <a:t>6) </a:t>
            </a:r>
            <a:r>
              <a:rPr lang="en-US" sz="1800">
                <a:sym typeface="Symbol" pitchFamily="18" charset="2"/>
              </a:rPr>
              <a:t>in accordance with the matrix</a:t>
            </a:r>
            <a:r>
              <a:rPr lang="en-GB" sz="1800">
                <a:sym typeface="Symbol" pitchFamily="18" charset="2"/>
              </a:rPr>
              <a:t> </a:t>
            </a:r>
          </a:p>
        </p:txBody>
      </p:sp>
      <p:sp>
        <p:nvSpPr>
          <p:cNvPr id="681999" name="Rectangle 15"/>
          <p:cNvSpPr>
            <a:spLocks noChangeArrowheads="1"/>
          </p:cNvSpPr>
          <p:nvPr/>
        </p:nvSpPr>
        <p:spPr bwMode="auto">
          <a:xfrm>
            <a:off x="779463" y="2641600"/>
            <a:ext cx="3532187" cy="311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8000" tIns="10800" rIns="18000" bIns="10800" anchor="ctr">
            <a:spAutoFit/>
          </a:bodyPr>
          <a:lstStyle/>
          <a:p>
            <a:pPr algn="just" defTabSz="762000">
              <a:lnSpc>
                <a:spcPct val="105000"/>
              </a:lnSpc>
              <a:spcBef>
                <a:spcPct val="20000"/>
              </a:spcBef>
              <a:spcAft>
                <a:spcPct val="5000"/>
              </a:spcAft>
            </a:pPr>
            <a:r>
              <a:rPr lang="en-US" sz="1800"/>
              <a:t>UO</a:t>
            </a:r>
            <a:r>
              <a:rPr lang="en-US" sz="1800" baseline="-25000"/>
              <a:t>2+x</a:t>
            </a:r>
            <a:r>
              <a:rPr lang="en-US" sz="1800"/>
              <a:t>+ZrO</a:t>
            </a:r>
            <a:r>
              <a:rPr lang="en-US" sz="1800" baseline="-25000"/>
              <a:t>2</a:t>
            </a:r>
            <a:r>
              <a:rPr lang="en-US" sz="1800"/>
              <a:t>, air instead of steam</a:t>
            </a:r>
          </a:p>
        </p:txBody>
      </p:sp>
      <p:sp>
        <p:nvSpPr>
          <p:cNvPr id="682000" name="Rectangle 16"/>
          <p:cNvSpPr>
            <a:spLocks noChangeArrowheads="1"/>
          </p:cNvSpPr>
          <p:nvPr/>
        </p:nvSpPr>
        <p:spPr bwMode="auto">
          <a:xfrm>
            <a:off x="692150" y="3333750"/>
            <a:ext cx="6310313" cy="323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8000" tIns="10800" rIns="18000" bIns="10800" anchor="ctr">
            <a:spAutoFit/>
          </a:bodyPr>
          <a:lstStyle/>
          <a:p>
            <a:pPr defTabSz="762000">
              <a:lnSpc>
                <a:spcPct val="110000"/>
              </a:lnSpc>
            </a:pPr>
            <a:r>
              <a:rPr lang="ru-RU" sz="1800"/>
              <a:t>2-3 </a:t>
            </a:r>
            <a:r>
              <a:rPr lang="en-US" sz="1800"/>
              <a:t>steady-state temperature regimes</a:t>
            </a:r>
            <a:r>
              <a:rPr lang="ru-RU" sz="1800"/>
              <a:t>, </a:t>
            </a:r>
            <a:r>
              <a:rPr lang="en-US" sz="1800"/>
              <a:t>T</a:t>
            </a:r>
            <a:r>
              <a:rPr lang="en-US" sz="1800" baseline="-25000"/>
              <a:t>s</a:t>
            </a:r>
            <a:r>
              <a:rPr lang="ru-RU" sz="1800"/>
              <a:t>=900…1200</a:t>
            </a:r>
            <a:r>
              <a:rPr lang="en-US" sz="1800">
                <a:sym typeface="Symbol" pitchFamily="18" charset="2"/>
              </a:rPr>
              <a:t></a:t>
            </a:r>
            <a:r>
              <a:rPr lang="en-US" sz="1800"/>
              <a:t>C</a:t>
            </a:r>
          </a:p>
        </p:txBody>
      </p:sp>
      <p:sp>
        <p:nvSpPr>
          <p:cNvPr id="682001" name="Rectangle 17"/>
          <p:cNvSpPr>
            <a:spLocks noChangeArrowheads="1"/>
          </p:cNvSpPr>
          <p:nvPr/>
        </p:nvSpPr>
        <p:spPr bwMode="auto">
          <a:xfrm>
            <a:off x="703263" y="4054475"/>
            <a:ext cx="7589837" cy="571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8000" tIns="10800" rIns="18000" bIns="10800" anchor="ctr">
            <a:spAutoFit/>
          </a:bodyPr>
          <a:lstStyle/>
          <a:p>
            <a:pPr defTabSz="762000"/>
            <a:r>
              <a:rPr lang="en-US" sz="1800"/>
              <a:t>Addition of Fe into the melt</a:t>
            </a:r>
            <a:r>
              <a:rPr lang="ru-RU" sz="1800"/>
              <a:t>, </a:t>
            </a:r>
            <a:r>
              <a:rPr lang="en-US" sz="1800"/>
              <a:t>its oxidation and formation of the UO</a:t>
            </a:r>
            <a:r>
              <a:rPr lang="ru-RU" sz="1800" baseline="-25000"/>
              <a:t>2+</a:t>
            </a:r>
            <a:r>
              <a:rPr lang="en-US" sz="1800" baseline="-25000"/>
              <a:t>x</a:t>
            </a:r>
            <a:r>
              <a:rPr lang="ru-RU" sz="1800"/>
              <a:t>+</a:t>
            </a:r>
            <a:r>
              <a:rPr lang="en-US" sz="1800"/>
              <a:t>ZrO</a:t>
            </a:r>
            <a:r>
              <a:rPr lang="ru-RU" sz="1800" baseline="-25000"/>
              <a:t>2</a:t>
            </a:r>
            <a:r>
              <a:rPr lang="ru-RU" sz="1800"/>
              <a:t>-</a:t>
            </a:r>
            <a:r>
              <a:rPr lang="en-US" sz="1800"/>
              <a:t>FeO</a:t>
            </a:r>
            <a:r>
              <a:rPr lang="en-US" sz="1800" baseline="-25000"/>
              <a:t>y</a:t>
            </a:r>
            <a:r>
              <a:rPr lang="en-US" sz="1800"/>
              <a:t> melt</a:t>
            </a:r>
          </a:p>
        </p:txBody>
      </p:sp>
      <p:sp>
        <p:nvSpPr>
          <p:cNvPr id="682002" name="Rectangle 18"/>
          <p:cNvSpPr>
            <a:spLocks noChangeArrowheads="1"/>
          </p:cNvSpPr>
          <p:nvPr/>
        </p:nvSpPr>
        <p:spPr bwMode="auto">
          <a:xfrm>
            <a:off x="727075" y="5060950"/>
            <a:ext cx="6122988" cy="323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8000" tIns="10800" rIns="18000" bIns="10800" anchor="ctr">
            <a:spAutoFit/>
          </a:bodyPr>
          <a:lstStyle/>
          <a:p>
            <a:pPr algn="just" defTabSz="762000">
              <a:lnSpc>
                <a:spcPct val="110000"/>
              </a:lnSpc>
            </a:pPr>
            <a:r>
              <a:rPr lang="ru-RU" sz="1800"/>
              <a:t>3 – 4 </a:t>
            </a:r>
            <a:r>
              <a:rPr lang="en-US" sz="1800"/>
              <a:t>steady-state temperature regimes,</a:t>
            </a:r>
            <a:r>
              <a:rPr lang="ru-RU" sz="1800"/>
              <a:t> </a:t>
            </a:r>
            <a:r>
              <a:rPr lang="en-US" sz="1800"/>
              <a:t>T</a:t>
            </a:r>
            <a:r>
              <a:rPr lang="en-US" sz="1800" baseline="-25000"/>
              <a:t>s</a:t>
            </a:r>
            <a:r>
              <a:rPr lang="ru-RU" sz="1800"/>
              <a:t>=1200…900</a:t>
            </a:r>
            <a:r>
              <a:rPr lang="en-US" sz="1800">
                <a:sym typeface="Symbol" pitchFamily="18" charset="2"/>
              </a:rPr>
              <a:t></a:t>
            </a:r>
            <a:r>
              <a:rPr lang="en-US" sz="1800"/>
              <a:t>C</a:t>
            </a:r>
            <a:endParaRPr lang="ru-RU" sz="1800"/>
          </a:p>
        </p:txBody>
      </p:sp>
      <p:sp>
        <p:nvSpPr>
          <p:cNvPr id="682003" name="Rectangle 19"/>
          <p:cNvSpPr>
            <a:spLocks noChangeArrowheads="1"/>
          </p:cNvSpPr>
          <p:nvPr/>
        </p:nvSpPr>
        <p:spPr bwMode="auto">
          <a:xfrm>
            <a:off x="673100" y="2978150"/>
            <a:ext cx="1022350" cy="327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8000" tIns="10800" rIns="18000" bIns="10800" anchor="ctr">
            <a:spAutoFit/>
          </a:bodyPr>
          <a:lstStyle/>
          <a:p>
            <a:pPr algn="just" defTabSz="762000"/>
            <a:r>
              <a:rPr lang="en-US" sz="2000">
                <a:solidFill>
                  <a:srgbClr val="A50021"/>
                </a:solidFill>
              </a:rPr>
              <a:t>Option</a:t>
            </a:r>
            <a:r>
              <a:rPr lang="ru-RU" sz="1600">
                <a:solidFill>
                  <a:srgbClr val="A50021"/>
                </a:solidFill>
              </a:rPr>
              <a:t> 1</a:t>
            </a:r>
          </a:p>
        </p:txBody>
      </p:sp>
      <p:sp>
        <p:nvSpPr>
          <p:cNvPr id="682004" name="Rectangle 20"/>
          <p:cNvSpPr>
            <a:spLocks noChangeArrowheads="1"/>
          </p:cNvSpPr>
          <p:nvPr/>
        </p:nvSpPr>
        <p:spPr bwMode="auto">
          <a:xfrm>
            <a:off x="685800" y="3703638"/>
            <a:ext cx="1063625" cy="327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8000" tIns="10800" rIns="18000" bIns="10800" anchor="ctr">
            <a:spAutoFit/>
          </a:bodyPr>
          <a:lstStyle/>
          <a:p>
            <a:pPr algn="just" defTabSz="762000"/>
            <a:r>
              <a:rPr lang="en-US" sz="2000">
                <a:solidFill>
                  <a:srgbClr val="A50021"/>
                </a:solidFill>
              </a:rPr>
              <a:t>Option</a:t>
            </a:r>
            <a:r>
              <a:rPr lang="ru-RU" sz="2000">
                <a:solidFill>
                  <a:srgbClr val="A50021"/>
                </a:solidFill>
              </a:rPr>
              <a:t> </a:t>
            </a:r>
            <a:r>
              <a:rPr lang="en-US" sz="2000">
                <a:solidFill>
                  <a:srgbClr val="A50021"/>
                </a:solidFill>
              </a:rPr>
              <a:t>2</a:t>
            </a:r>
            <a:endParaRPr lang="ru-RU" sz="2000">
              <a:solidFill>
                <a:srgbClr val="A50021"/>
              </a:solidFill>
            </a:endParaRPr>
          </a:p>
        </p:txBody>
      </p:sp>
      <p:sp>
        <p:nvSpPr>
          <p:cNvPr id="682005" name="Rectangle 21"/>
          <p:cNvSpPr>
            <a:spLocks noChangeArrowheads="1"/>
          </p:cNvSpPr>
          <p:nvPr/>
        </p:nvSpPr>
        <p:spPr bwMode="auto">
          <a:xfrm>
            <a:off x="742950" y="4697413"/>
            <a:ext cx="1063625" cy="327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8000" tIns="10800" rIns="18000" bIns="10800" anchor="ctr">
            <a:spAutoFit/>
          </a:bodyPr>
          <a:lstStyle/>
          <a:p>
            <a:pPr algn="just" defTabSz="762000"/>
            <a:r>
              <a:rPr lang="en-US" sz="2000">
                <a:solidFill>
                  <a:srgbClr val="A50021"/>
                </a:solidFill>
              </a:rPr>
              <a:t>Option</a:t>
            </a:r>
            <a:r>
              <a:rPr lang="ru-RU" sz="2000">
                <a:solidFill>
                  <a:srgbClr val="A50021"/>
                </a:solidFill>
              </a:rPr>
              <a:t> </a:t>
            </a:r>
            <a:r>
              <a:rPr lang="en-US" sz="2000">
                <a:solidFill>
                  <a:srgbClr val="A50021"/>
                </a:solidFill>
              </a:rPr>
              <a:t>3</a:t>
            </a:r>
            <a:endParaRPr lang="ru-RU" sz="2000">
              <a:solidFill>
                <a:srgbClr val="A50021"/>
              </a:solidFill>
            </a:endParaRPr>
          </a:p>
        </p:txBody>
      </p:sp>
      <p:sp>
        <p:nvSpPr>
          <p:cNvPr id="682006" name="Rectangle 22"/>
          <p:cNvSpPr>
            <a:spLocks noChangeArrowheads="1"/>
          </p:cNvSpPr>
          <p:nvPr/>
        </p:nvSpPr>
        <p:spPr bwMode="auto">
          <a:xfrm>
            <a:off x="782638" y="5576888"/>
            <a:ext cx="7527925" cy="558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8000" tIns="10800" rIns="18000" bIns="10800" anchor="ctr">
            <a:spAutoFit/>
          </a:bodyPr>
          <a:lstStyle/>
          <a:p>
            <a:pPr marL="182563" indent="-182563" defTabSz="762000">
              <a:lnSpc>
                <a:spcPct val="110000"/>
              </a:lnSpc>
              <a:spcBef>
                <a:spcPct val="30000"/>
              </a:spcBef>
              <a:buFont typeface="Wingdings" pitchFamily="2" charset="2"/>
              <a:buChar char="Ø"/>
              <a:tabLst>
                <a:tab pos="914400" algn="l"/>
              </a:tabLst>
            </a:pPr>
            <a:r>
              <a:rPr lang="en-US" sz="1600"/>
              <a:t>Europe steel blanks have arrived thanks to AREVA good offices, custom clearance is done by ISTC, transportation from Moscow is in progress</a:t>
            </a:r>
            <a:endParaRPr lang="ru-RU" sz="1600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GB"/>
              <a:t>                                                 3</a:t>
            </a:r>
            <a:r>
              <a:rPr lang="en-US" sz="1200" baseline="30000"/>
              <a:t>rd </a:t>
            </a:r>
            <a:r>
              <a:rPr lang="en-US" sz="1200"/>
              <a:t>METCOR-P Project Meeting, 27.05.2009,  St Petersburg</a:t>
            </a:r>
            <a:r>
              <a:rPr lang="en-US"/>
              <a:t>    </a:t>
            </a:r>
            <a:r>
              <a:rPr lang="en-GB"/>
              <a:t> </a:t>
            </a:r>
            <a:fld id="{57D19C49-F32D-4E53-8B6A-131291EC80A8}" type="slidenum">
              <a:rPr lang="en-GB"/>
              <a:pPr/>
              <a:t>9</a:t>
            </a:fld>
            <a:endParaRPr lang="en-GB"/>
          </a:p>
        </p:txBody>
      </p:sp>
      <p:sp>
        <p:nvSpPr>
          <p:cNvPr id="68301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22275" y="225425"/>
            <a:ext cx="8048625" cy="639763"/>
          </a:xfrm>
        </p:spPr>
        <p:txBody>
          <a:bodyPr/>
          <a:lstStyle/>
          <a:p>
            <a:r>
              <a:rPr lang="en-US" sz="3600"/>
              <a:t>Conclusions</a:t>
            </a:r>
            <a:r>
              <a:rPr lang="ru-RU" sz="3600"/>
              <a:t> </a:t>
            </a:r>
          </a:p>
        </p:txBody>
      </p:sp>
      <p:sp>
        <p:nvSpPr>
          <p:cNvPr id="683021" name="Rectangle 13"/>
          <p:cNvSpPr>
            <a:spLocks noChangeArrowheads="1"/>
          </p:cNvSpPr>
          <p:nvPr/>
        </p:nvSpPr>
        <p:spPr bwMode="auto">
          <a:xfrm>
            <a:off x="733425" y="1616075"/>
            <a:ext cx="7673975" cy="2139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8000" tIns="10800" rIns="18000" bIns="10800" anchor="ctr">
            <a:spAutoFit/>
          </a:bodyPr>
          <a:lstStyle/>
          <a:p>
            <a:pPr marL="266700" indent="-266700" defTabSz="762000">
              <a:lnSpc>
                <a:spcPct val="110000"/>
              </a:lnSpc>
              <a:spcBef>
                <a:spcPct val="30000"/>
              </a:spcBef>
              <a:buFont typeface="Wingdings" pitchFamily="2" charset="2"/>
              <a:buChar char="Ø"/>
              <a:tabLst>
                <a:tab pos="914400" algn="l"/>
              </a:tabLst>
            </a:pPr>
            <a:r>
              <a:rPr lang="en-GB" sz="2400"/>
              <a:t>Collaborator comments and recommendations to the proposed tests are welcomed  </a:t>
            </a:r>
          </a:p>
          <a:p>
            <a:pPr marL="266700" indent="-266700" defTabSz="762000">
              <a:lnSpc>
                <a:spcPct val="110000"/>
              </a:lnSpc>
              <a:spcBef>
                <a:spcPct val="30000"/>
              </a:spcBef>
              <a:buFont typeface="Wingdings" pitchFamily="2" charset="2"/>
              <a:buChar char="Ø"/>
              <a:tabLst>
                <a:tab pos="914400" algn="l"/>
              </a:tabLst>
            </a:pPr>
            <a:r>
              <a:rPr lang="en-US" sz="2400"/>
              <a:t>Next tests on the corium interaction with European vessel steel should be coordinated ASAP (during this meeting if possible)</a:t>
            </a:r>
            <a:endParaRPr lang="ru-RU" sz="2400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9050" cap="flat" cmpd="sng" algn="ctr">
          <a:solidFill>
            <a:schemeClr val="tx1"/>
          </a:solidFill>
          <a:prstDash val="solid"/>
          <a:round/>
          <a:headEnd type="none" w="sm" len="sm"/>
          <a:tailEnd type="triangle" w="sm" len="sm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18000" tIns="10800" rIns="18000" bIns="1080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400" b="1" i="0" u="none" strike="noStrike" cap="none" normalizeH="0" baseline="0" smtClean="0">
            <a:ln>
              <a:noFill/>
            </a:ln>
            <a:solidFill>
              <a:srgbClr val="000066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9050" cap="flat" cmpd="sng" algn="ctr">
          <a:solidFill>
            <a:schemeClr val="tx1"/>
          </a:solidFill>
          <a:prstDash val="solid"/>
          <a:round/>
          <a:headEnd type="none" w="sm" len="sm"/>
          <a:tailEnd type="triangle" w="sm" len="sm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18000" tIns="10800" rIns="18000" bIns="1080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400" b="1" i="0" u="none" strike="noStrike" cap="none" normalizeH="0" baseline="0" smtClean="0">
            <a:ln>
              <a:noFill/>
            </a:ln>
            <a:solidFill>
              <a:srgbClr val="000066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698</Words>
  <Application>Microsoft Office PowerPoint</Application>
  <PresentationFormat>Bildschirmpräsentation (4:3)</PresentationFormat>
  <Paragraphs>78</Paragraphs>
  <Slides>9</Slides>
  <Notes>1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6</vt:i4>
      </vt:variant>
      <vt:variant>
        <vt:lpstr>Design</vt:lpstr>
      </vt:variant>
      <vt:variant>
        <vt:i4>1</vt:i4>
      </vt:variant>
      <vt:variant>
        <vt:lpstr>Eingebettete OLE-Server</vt:lpstr>
      </vt:variant>
      <vt:variant>
        <vt:i4>2</vt:i4>
      </vt:variant>
      <vt:variant>
        <vt:lpstr>Folientitel</vt:lpstr>
      </vt:variant>
      <vt:variant>
        <vt:i4>9</vt:i4>
      </vt:variant>
    </vt:vector>
  </HeadingPairs>
  <TitlesOfParts>
    <vt:vector size="18" baseType="lpstr">
      <vt:lpstr>Times New Roman</vt:lpstr>
      <vt:lpstr>Arial</vt:lpstr>
      <vt:lpstr>Wingdings</vt:lpstr>
      <vt:lpstr>Times New Roman CYR</vt:lpstr>
      <vt:lpstr>Arial Unicode MS</vt:lpstr>
      <vt:lpstr>Symbol</vt:lpstr>
      <vt:lpstr>Оформление по умолчанию</vt:lpstr>
      <vt:lpstr>CorelDRAW 7.0 Graphic</vt:lpstr>
      <vt:lpstr>Документ Microsoft Word</vt:lpstr>
      <vt:lpstr>Plans for further and their experimental realization </vt:lpstr>
      <vt:lpstr>METCOR-P experimental matrix </vt:lpstr>
      <vt:lpstr>Interaction at the vertically positioned              interface (1)</vt:lpstr>
      <vt:lpstr>An alternative:  horizontal orientation of the interface</vt:lpstr>
      <vt:lpstr>Molten corium oxidation transients (1)</vt:lpstr>
      <vt:lpstr>Molten corium oxidation transients (2)</vt:lpstr>
      <vt:lpstr>Molten corium oxidation transients (3)</vt:lpstr>
      <vt:lpstr>Interaction of molten corium with European vessel steel </vt:lpstr>
      <vt:lpstr>Conclusions </vt:lpstr>
    </vt:vector>
  </TitlesOfParts>
  <Company>NITI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Plans for further research and their experimental realization</dc:title>
  <dc:subject>3 METCOR-P Meeting</dc:subject>
  <dc:creator>S. Bechta</dc:creator>
  <cp:lastModifiedBy>Peters, Ursula</cp:lastModifiedBy>
  <cp:revision>562</cp:revision>
  <cp:lastPrinted>2001-10-30T08:59:27Z</cp:lastPrinted>
  <dcterms:created xsi:type="dcterms:W3CDTF">1998-10-12T06:52:06Z</dcterms:created>
  <dcterms:modified xsi:type="dcterms:W3CDTF">2012-10-16T19:50:47Z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Type">
    <vt:i4>1</vt:i4>
  </property>
  <property fmtid="{D5CDD505-2E9C-101B-9397-08002B2CF9AE}" pid="3" name="GraphicType">
    <vt:i4>1</vt:i4>
  </property>
  <property fmtid="{D5CDD505-2E9C-101B-9397-08002B2CF9AE}" pid="4" name="Compression">
    <vt:i4>100</vt:i4>
  </property>
  <property fmtid="{D5CDD505-2E9C-101B-9397-08002B2CF9AE}" pid="5" name="ScreenSize">
    <vt:i4>2</vt:i4>
  </property>
  <property fmtid="{D5CDD505-2E9C-101B-9397-08002B2CF9AE}" pid="6" name="ScreenUsage">
    <vt:i4>2</vt:i4>
  </property>
  <property fmtid="{D5CDD505-2E9C-101B-9397-08002B2CF9AE}" pid="7" name="MailAddress">
    <vt:lpwstr>asmolov@nsi.kiae.ru</vt:lpwstr>
  </property>
  <property fmtid="{D5CDD505-2E9C-101B-9397-08002B2CF9AE}" pid="8" name="HomePage">
    <vt:lpwstr>http:\\www.nsi.kiae.ru</vt:lpwstr>
  </property>
  <property fmtid="{D5CDD505-2E9C-101B-9397-08002B2CF9AE}" pid="9" name="Other">
    <vt:lpwstr/>
  </property>
  <property fmtid="{D5CDD505-2E9C-101B-9397-08002B2CF9AE}" pid="10" name="DownloadOriginal">
    <vt:bool>false</vt:bool>
  </property>
  <property fmtid="{D5CDD505-2E9C-101B-9397-08002B2CF9AE}" pid="11" name="DownloadIEButton">
    <vt:bool>false</vt:bool>
  </property>
  <property fmtid="{D5CDD505-2E9C-101B-9397-08002B2CF9AE}" pid="12" name="UseBrowserColor">
    <vt:bool>false</vt:bool>
  </property>
  <property fmtid="{D5CDD505-2E9C-101B-9397-08002B2CF9AE}" pid="13" name="BackColor">
    <vt:i4>10140862</vt:i4>
  </property>
  <property fmtid="{D5CDD505-2E9C-101B-9397-08002B2CF9AE}" pid="14" name="TextColor">
    <vt:i4>0</vt:i4>
  </property>
  <property fmtid="{D5CDD505-2E9C-101B-9397-08002B2CF9AE}" pid="15" name="LinkColor">
    <vt:i4>16711680</vt:i4>
  </property>
  <property fmtid="{D5CDD505-2E9C-101B-9397-08002B2CF9AE}" pid="16" name="VisitedColor">
    <vt:i4>10040268</vt:i4>
  </property>
  <property fmtid="{D5CDD505-2E9C-101B-9397-08002B2CF9AE}" pid="17" name="TransparentButton">
    <vt:i4>-1</vt:i4>
  </property>
  <property fmtid="{D5CDD505-2E9C-101B-9397-08002B2CF9AE}" pid="18" name="ButtonType">
    <vt:i4>1</vt:i4>
  </property>
  <property fmtid="{D5CDD505-2E9C-101B-9397-08002B2CF9AE}" pid="19" name="ShowNotes">
    <vt:bool>true</vt:bool>
  </property>
  <property fmtid="{D5CDD505-2E9C-101B-9397-08002B2CF9AE}" pid="20" name="NavBtnPos">
    <vt:i4>1</vt:i4>
  </property>
  <property fmtid="{D5CDD505-2E9C-101B-9397-08002B2CF9AE}" pid="21" name="OutputDir">
    <vt:lpwstr>C:\PRG10\ASMOLOV</vt:lpwstr>
  </property>
  <property fmtid="{D5CDD505-2E9C-101B-9397-08002B2CF9AE}" pid="22" name="Description0">
    <vt:lpwstr/>
  </property>
</Properties>
</file>