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4" r:id="rId2"/>
    <p:sldId id="345" r:id="rId3"/>
    <p:sldId id="307" r:id="rId4"/>
    <p:sldId id="346" r:id="rId5"/>
    <p:sldId id="347" r:id="rId6"/>
    <p:sldId id="352" r:id="rId7"/>
    <p:sldId id="351" r:id="rId8"/>
    <p:sldId id="348" r:id="rId9"/>
    <p:sldId id="353" r:id="rId10"/>
    <p:sldId id="354" r:id="rId11"/>
    <p:sldId id="308" r:id="rId12"/>
    <p:sldId id="349" r:id="rId13"/>
    <p:sldId id="350" r:id="rId14"/>
    <p:sldId id="357" r:id="rId15"/>
    <p:sldId id="356" r:id="rId16"/>
    <p:sldId id="358" r:id="rId17"/>
    <p:sldId id="355" r:id="rId18"/>
    <p:sldId id="359" r:id="rId19"/>
    <p:sldId id="342" r:id="rId20"/>
    <p:sldId id="278" r:id="rId21"/>
    <p:sldId id="313" r:id="rId22"/>
    <p:sldId id="343" r:id="rId23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2699" autoAdjust="0"/>
  </p:normalViewPr>
  <p:slideViewPr>
    <p:cSldViewPr snapToGrid="0">
      <p:cViewPr>
        <p:scale>
          <a:sx n="96" d="100"/>
          <a:sy n="96" d="100"/>
        </p:scale>
        <p:origin x="-1205" y="-2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76" y="-108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fld id="{6A24C98A-55E7-4035-868C-BEBEFBF3B82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345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658C0F-28BB-4BD0-A4B2-715A023131E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88381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07386E-67AD-4800-92E3-E36E99455B6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96718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6F54A6-E785-4FB2-A722-F463007576B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6995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73DEFD-BEA8-4E98-B2A2-60F3D2C5927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04673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32F4FB-643F-4874-BFF1-5CC584CE72C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00286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61417B-7F0D-4FB0-A741-D4F4C379B9B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67977"/>
      </p:ext>
    </p:extLst>
  </p:cSld>
  <p:clrMapOvr>
    <a:masterClrMapping/>
  </p:clrMapOvr>
  <p:transition advClick="0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81013"/>
            <a:ext cx="7772400" cy="561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5B4467-E622-4CBB-9959-AB01A23318A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52518"/>
      </p:ext>
    </p:extLst>
  </p:cSld>
  <p:clrMapOvr>
    <a:masterClrMapping/>
  </p:clrMapOvr>
  <p:transition advClick="0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98A7DF-AD1D-44AA-B24E-780CB2277B5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75387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734F04-1ED9-493A-89A4-16DE05190B3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68125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F435C-71B4-42BD-8E6C-4007F3A08CE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12683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6FE90-1FA8-4E23-A4F2-BA4BE0C4A2E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46980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ACEDE1-B3C8-47F8-A373-8B061954E0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62779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800888-761F-44CF-9CD3-FADD51A0BE7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065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232AC-D48B-4EF4-A311-CFA71887BB1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16774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8C91A6-271F-4AA8-8651-F47B0CAD0C6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17352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D5CE8-31CA-4FA4-866D-A6E72EAE6AE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11221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rgbClr val="990033"/>
                </a:solidFill>
              </a:defRPr>
            </a:lvl1pPr>
          </a:lstStyle>
          <a:p>
            <a:fld id="{6B9A4464-9A2A-4B9D-B3EF-358C00B0AA5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827713" y="6400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59" tIns="46030" rIns="92059" bIns="46030" anchor="ctr"/>
          <a:lstStyle/>
          <a:p>
            <a:pPr defTabSz="762000"/>
            <a:r>
              <a:rPr lang="en-US" sz="1200">
                <a:solidFill>
                  <a:srgbClr val="990033"/>
                </a:solidFill>
              </a:rPr>
              <a:t>St-Petersburg, Russia, June 1, 2010</a:t>
            </a:r>
            <a:endParaRPr lang="en-GB" sz="1200">
              <a:solidFill>
                <a:srgbClr val="99003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0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638175" y="4176713"/>
            <a:ext cx="75088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>
                <a:solidFill>
                  <a:srgbClr val="000066"/>
                </a:solidFill>
              </a:rPr>
              <a:t>Presented by </a:t>
            </a:r>
            <a:r>
              <a:rPr lang="en-US">
                <a:solidFill>
                  <a:srgbClr val="000066"/>
                </a:solidFill>
              </a:rPr>
              <a:t>A. Sulatsk</a:t>
            </a:r>
            <a:r>
              <a:rPr lang="en-GB">
                <a:solidFill>
                  <a:srgbClr val="000066"/>
                </a:solidFill>
              </a:rPr>
              <a:t>y </a:t>
            </a:r>
          </a:p>
          <a:p>
            <a:pPr marL="342900" indent="-342900"/>
            <a:r>
              <a:rPr lang="en-US">
                <a:solidFill>
                  <a:srgbClr val="000066"/>
                </a:solidFill>
              </a:rPr>
              <a:t>4</a:t>
            </a:r>
            <a:r>
              <a:rPr lang="en-US" baseline="30000">
                <a:solidFill>
                  <a:srgbClr val="000066"/>
                </a:solidFill>
              </a:rPr>
              <a:t>th</a:t>
            </a:r>
            <a:r>
              <a:rPr lang="en-US">
                <a:solidFill>
                  <a:srgbClr val="000066"/>
                </a:solidFill>
              </a:rPr>
              <a:t> METCOR-P Meeting</a:t>
            </a:r>
          </a:p>
          <a:p>
            <a:pPr marL="342900" indent="-342900"/>
            <a:r>
              <a:rPr lang="en-US">
                <a:solidFill>
                  <a:srgbClr val="000066"/>
                </a:solidFill>
              </a:rPr>
              <a:t>St. Petersburg, Russia, </a:t>
            </a:r>
          </a:p>
          <a:p>
            <a:pPr marL="342900" indent="-342900"/>
            <a:r>
              <a:rPr lang="en-US">
                <a:solidFill>
                  <a:srgbClr val="000066"/>
                </a:solidFill>
              </a:rPr>
              <a:t>June 1, 2010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04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0550" y="1577975"/>
            <a:ext cx="7772400" cy="2365375"/>
          </a:xfrm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Preparation of </a:t>
            </a:r>
            <a:r>
              <a:rPr lang="ru-RU" altLang="ko-KR" sz="2800">
                <a:effectLst/>
              </a:rPr>
              <a:t>МСР</a:t>
            </a:r>
            <a:r>
              <a:rPr lang="en-US" altLang="ko-KR" sz="2800">
                <a:effectLst/>
                <a:ea typeface="Gulim" pitchFamily="34" charset="-127"/>
              </a:rPr>
              <a:t>-</a:t>
            </a:r>
            <a:r>
              <a:rPr lang="ru-RU" altLang="ko-KR" sz="2800">
                <a:effectLst/>
              </a:rPr>
              <a:t>8</a:t>
            </a:r>
            <a:r>
              <a:rPr lang="en-US" altLang="ko-KR" sz="2800">
                <a:effectLst/>
                <a:ea typeface="Gulim" pitchFamily="34" charset="-127"/>
              </a:rPr>
              <a:t> experiment</a:t>
            </a:r>
            <a:r>
              <a:rPr lang="ru-RU" altLang="ko-KR" sz="2800">
                <a:effectLst/>
              </a:rPr>
              <a:t> </a:t>
            </a:r>
            <a:r>
              <a:rPr lang="en-US" altLang="ko-KR" sz="2800">
                <a:effectLst/>
                <a:ea typeface="Gulim" pitchFamily="34" charset="-127"/>
              </a:rPr>
              <a:t>on the interaction of metallic melt with vertical specimen</a:t>
            </a:r>
            <a:endParaRPr lang="en-GB" sz="2800">
              <a:effectLst/>
              <a:ea typeface="Gulim" pitchFamily="34" charset="-127"/>
            </a:endParaRPr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4870450" y="106363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GB" sz="1800"/>
              <a:t> </a:t>
            </a:r>
            <a:r>
              <a:rPr lang="en-US" sz="1800"/>
              <a:t>ISTC</a:t>
            </a:r>
            <a:r>
              <a:rPr lang="en-GB" sz="1800"/>
              <a:t> </a:t>
            </a:r>
            <a:r>
              <a:rPr lang="en-US" sz="1800"/>
              <a:t>METCOR</a:t>
            </a:r>
            <a:r>
              <a:rPr lang="ru-RU" sz="1800"/>
              <a:t>-</a:t>
            </a:r>
            <a:r>
              <a:rPr lang="en-US" sz="1800"/>
              <a:t>P</a:t>
            </a:r>
            <a:r>
              <a:rPr lang="en-GB" sz="1800"/>
              <a:t> Project</a:t>
            </a:r>
            <a:endParaRPr lang="en-US" sz="1800"/>
          </a:p>
          <a:p>
            <a:r>
              <a:rPr lang="en-US" sz="1800"/>
              <a:t>#3592</a:t>
            </a:r>
            <a:endParaRPr lang="en-GB" sz="18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0B3B-7D96-4FCC-9909-0DFAAD619CDF}" type="slidenum">
              <a:rPr lang="en-GB"/>
              <a:pPr/>
              <a:t>10</a:t>
            </a:fld>
            <a:endParaRPr lang="en-GB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Modeling of Specimen Cooling</a:t>
            </a:r>
            <a:r>
              <a:rPr lang="en-GB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630238" y="635000"/>
            <a:ext cx="8058150" cy="2346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Calculation results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outlet water temperature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23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C</a:t>
            </a:r>
            <a:endParaRPr lang="en-US" sz="2000" b="0" i="1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 b="0" i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power </a:t>
            </a:r>
            <a:r>
              <a:rPr lang="en-US" altLang="ko-KR" sz="2000" b="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extracted from the specimen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9.9 kW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heat flux on external surface of specimen opposite acoustic mirror</a:t>
            </a: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 –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0.97 MW/m</a:t>
            </a:r>
            <a:r>
              <a:rPr lang="en-US" sz="2000" b="0" baseline="30000">
                <a:solidFill>
                  <a:srgbClr val="A50021"/>
                </a:solidFill>
                <a:latin typeface="Arial" pitchFamily="34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000" b="0" i="1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maximum heat flux at the surfaces of water channels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7.4</a:t>
            </a:r>
            <a:r>
              <a:rPr lang="en-US" sz="2000">
                <a:solidFill>
                  <a:srgbClr val="990033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MW/m</a:t>
            </a:r>
            <a:r>
              <a:rPr lang="en-US" sz="2000" b="0" baseline="30000">
                <a:solidFill>
                  <a:srgbClr val="990033"/>
                </a:solidFill>
                <a:latin typeface="Arial" pitchFamily="34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000" b="0" baseline="300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DNB margin &gt;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1.6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6524625" y="3101975"/>
            <a:ext cx="26193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N.b.!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Uneven temperature field explained by the peculiarities of  the 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cooling system provokes faster ablation right across the acoustic mirror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>
            <p:ph idx="1"/>
          </p:nvPr>
        </p:nvGraphicFramePr>
        <p:xfrm>
          <a:off x="0" y="3194050"/>
          <a:ext cx="6583363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4" name="Точечный рисунок" r:id="rId4" imgW="8190476" imgH="3809524" progId="Paint.Picture">
                  <p:embed/>
                </p:oleObj>
              </mc:Choice>
              <mc:Fallback>
                <p:oleObj name="Точечный рисунок" r:id="rId4" imgW="8190476" imgH="3809524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94050"/>
                        <a:ext cx="6583363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98617-EA2A-47E4-9853-91F4B646B889}" type="slidenum">
              <a:rPr lang="en-GB"/>
              <a:pPr/>
              <a:t>11</a:t>
            </a:fld>
            <a:endParaRPr lang="en-GB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Specimen view during the pretest</a:t>
            </a:r>
          </a:p>
        </p:txBody>
      </p:sp>
      <p:grpSp>
        <p:nvGrpSpPr>
          <p:cNvPr id="308287" name="Group 63"/>
          <p:cNvGrpSpPr>
            <a:grpSpLocks/>
          </p:cNvGrpSpPr>
          <p:nvPr/>
        </p:nvGrpSpPr>
        <p:grpSpPr bwMode="auto">
          <a:xfrm>
            <a:off x="219075" y="1004888"/>
            <a:ext cx="8715375" cy="5043487"/>
            <a:chOff x="138" y="633"/>
            <a:chExt cx="5490" cy="3177"/>
          </a:xfrm>
        </p:grpSpPr>
        <p:pic>
          <p:nvPicPr>
            <p:cNvPr id="308277" name="Picture 53" descr="DSCN34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633"/>
              <a:ext cx="4236" cy="3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279" name="AutoShape 55"/>
            <p:cNvSpPr>
              <a:spLocks noChangeArrowheads="1"/>
            </p:cNvSpPr>
            <p:nvPr/>
          </p:nvSpPr>
          <p:spPr bwMode="auto">
            <a:xfrm>
              <a:off x="4602" y="1782"/>
              <a:ext cx="954" cy="252"/>
            </a:xfrm>
            <a:prstGeom prst="wedgeRectCallout">
              <a:avLst>
                <a:gd name="adj1" fmla="val -191824"/>
                <a:gd name="adj2" fmla="val 35713"/>
              </a:avLst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>
                  <a:solidFill>
                    <a:srgbClr val="000066"/>
                  </a:solidFill>
                </a:rPr>
                <a:t>Inductor</a:t>
              </a:r>
              <a:endParaRPr lang="ru-RU" b="0">
                <a:solidFill>
                  <a:srgbClr val="000066"/>
                </a:solidFill>
              </a:endParaRPr>
            </a:p>
          </p:txBody>
        </p:sp>
        <p:grpSp>
          <p:nvGrpSpPr>
            <p:cNvPr id="308286" name="Group 62"/>
            <p:cNvGrpSpPr>
              <a:grpSpLocks/>
            </p:cNvGrpSpPr>
            <p:nvPr/>
          </p:nvGrpSpPr>
          <p:grpSpPr bwMode="auto">
            <a:xfrm>
              <a:off x="4506" y="792"/>
              <a:ext cx="1122" cy="492"/>
              <a:chOff x="4506" y="792"/>
              <a:chExt cx="1122" cy="492"/>
            </a:xfrm>
          </p:grpSpPr>
          <p:sp>
            <p:nvSpPr>
              <p:cNvPr id="308280" name="AutoShape 56"/>
              <p:cNvSpPr>
                <a:spLocks noChangeArrowheads="1"/>
              </p:cNvSpPr>
              <p:nvPr/>
            </p:nvSpPr>
            <p:spPr bwMode="auto">
              <a:xfrm>
                <a:off x="4506" y="792"/>
                <a:ext cx="1122" cy="492"/>
              </a:xfrm>
              <a:prstGeom prst="wedgeRectCallout">
                <a:avLst>
                  <a:gd name="adj1" fmla="val -262833"/>
                  <a:gd name="adj2" fmla="val 94106"/>
                </a:avLst>
              </a:prstGeom>
              <a:noFill/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308281" name="AutoShape 57"/>
              <p:cNvSpPr>
                <a:spLocks noChangeArrowheads="1"/>
              </p:cNvSpPr>
              <p:nvPr/>
            </p:nvSpPr>
            <p:spPr bwMode="auto">
              <a:xfrm>
                <a:off x="4506" y="792"/>
                <a:ext cx="1122" cy="491"/>
              </a:xfrm>
              <a:prstGeom prst="wedgeRectCallout">
                <a:avLst>
                  <a:gd name="adj1" fmla="val -236097"/>
                  <a:gd name="adj2" fmla="val 126375"/>
                </a:avLst>
              </a:prstGeom>
              <a:noFill/>
              <a:ln w="158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b="0">
                    <a:solidFill>
                      <a:srgbClr val="000066"/>
                    </a:solidFill>
                  </a:rPr>
                  <a:t>Water removal pipes</a:t>
                </a:r>
                <a:endParaRPr lang="ru-RU" b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08284" name="AutoShape 60"/>
            <p:cNvSpPr>
              <a:spLocks noChangeArrowheads="1"/>
            </p:cNvSpPr>
            <p:nvPr/>
          </p:nvSpPr>
          <p:spPr bwMode="auto">
            <a:xfrm>
              <a:off x="4536" y="2388"/>
              <a:ext cx="1092" cy="324"/>
            </a:xfrm>
            <a:prstGeom prst="wedgeRectCallout">
              <a:avLst>
                <a:gd name="adj1" fmla="val -249815"/>
                <a:gd name="adj2" fmla="val 12653"/>
              </a:avLst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>
                  <a:solidFill>
                    <a:srgbClr val="000066"/>
                  </a:solidFill>
                </a:rPr>
                <a:t>Specimen</a:t>
              </a:r>
              <a:endParaRPr lang="ru-RU" b="0">
                <a:solidFill>
                  <a:srgbClr val="000066"/>
                </a:solidFill>
              </a:endParaRPr>
            </a:p>
          </p:txBody>
        </p:sp>
        <p:sp>
          <p:nvSpPr>
            <p:cNvPr id="308285" name="AutoShape 61"/>
            <p:cNvSpPr>
              <a:spLocks noChangeArrowheads="1"/>
            </p:cNvSpPr>
            <p:nvPr/>
          </p:nvSpPr>
          <p:spPr bwMode="auto">
            <a:xfrm>
              <a:off x="4512" y="3174"/>
              <a:ext cx="1068" cy="468"/>
            </a:xfrm>
            <a:prstGeom prst="wedgeRectCallout">
              <a:avLst>
                <a:gd name="adj1" fmla="val -239324"/>
                <a:gd name="adj2" fmla="val -109190"/>
              </a:avLst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b="0">
                  <a:solidFill>
                    <a:srgbClr val="000066"/>
                  </a:solidFill>
                </a:rPr>
                <a:t>Specimen basis</a:t>
              </a:r>
              <a:endParaRPr lang="ru-RU" b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50D0-15E4-4460-9D7D-7F75FE504459}" type="slidenum">
              <a:rPr lang="en-GB"/>
              <a:pPr/>
              <a:t>12</a:t>
            </a:fld>
            <a:endParaRPr lang="en-GB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639763"/>
          </a:xfrm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endParaRPr lang="en-US" sz="2800"/>
          </a:p>
        </p:txBody>
      </p:sp>
      <p:sp>
        <p:nvSpPr>
          <p:cNvPr id="417824" name="Text Box 32"/>
          <p:cNvSpPr txBox="1">
            <a:spLocks noChangeArrowheads="1"/>
          </p:cNvSpPr>
          <p:nvPr/>
        </p:nvSpPr>
        <p:spPr bwMode="auto">
          <a:xfrm>
            <a:off x="2289175" y="563563"/>
            <a:ext cx="447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0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Power extracted from the specimen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7833" name="Text Box 41"/>
          <p:cNvSpPr txBox="1">
            <a:spLocks noChangeArrowheads="1"/>
          </p:cNvSpPr>
          <p:nvPr/>
        </p:nvSpPr>
        <p:spPr bwMode="auto">
          <a:xfrm>
            <a:off x="6080125" y="4164013"/>
            <a:ext cx="28940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Maximum power into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the specimen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: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12.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2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kW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Average heat flux: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1.20 MW/m</a:t>
            </a:r>
            <a:r>
              <a:rPr lang="en-US" sz="2000" baseline="30000">
                <a:solidFill>
                  <a:srgbClr val="A50021"/>
                </a:solidFill>
                <a:latin typeface="Arial" pitchFamily="34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BZ" sz="2000">
                <a:solidFill>
                  <a:srgbClr val="A50021"/>
                </a:solidFill>
                <a:latin typeface="Arial" pitchFamily="34" charset="0"/>
              </a:rPr>
              <a:t>No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DNB indications</a:t>
            </a:r>
            <a:endParaRPr lang="ru-RU" sz="2000">
              <a:solidFill>
                <a:srgbClr val="A50021"/>
              </a:solidFill>
              <a:latin typeface="Arial" pitchFamily="34" charset="0"/>
            </a:endParaRPr>
          </a:p>
        </p:txBody>
      </p:sp>
      <p:grpSp>
        <p:nvGrpSpPr>
          <p:cNvPr id="417846" name="Group 54"/>
          <p:cNvGrpSpPr>
            <a:grpSpLocks/>
          </p:cNvGrpSpPr>
          <p:nvPr/>
        </p:nvGrpSpPr>
        <p:grpSpPr bwMode="auto">
          <a:xfrm>
            <a:off x="300038" y="981075"/>
            <a:ext cx="8685212" cy="5076825"/>
            <a:chOff x="189" y="618"/>
            <a:chExt cx="5471" cy="3198"/>
          </a:xfrm>
        </p:grpSpPr>
        <p:grpSp>
          <p:nvGrpSpPr>
            <p:cNvPr id="417844" name="Group 52"/>
            <p:cNvGrpSpPr>
              <a:grpSpLocks/>
            </p:cNvGrpSpPr>
            <p:nvPr/>
          </p:nvGrpSpPr>
          <p:grpSpPr bwMode="auto">
            <a:xfrm>
              <a:off x="189" y="618"/>
              <a:ext cx="5471" cy="3198"/>
              <a:chOff x="189" y="618"/>
              <a:chExt cx="5471" cy="3198"/>
            </a:xfrm>
          </p:grpSpPr>
          <p:grpSp>
            <p:nvGrpSpPr>
              <p:cNvPr id="417842" name="Group 50"/>
              <p:cNvGrpSpPr>
                <a:grpSpLocks/>
              </p:cNvGrpSpPr>
              <p:nvPr/>
            </p:nvGrpSpPr>
            <p:grpSpPr bwMode="auto">
              <a:xfrm>
                <a:off x="189" y="618"/>
                <a:ext cx="5471" cy="3198"/>
                <a:chOff x="189" y="618"/>
                <a:chExt cx="5471" cy="3198"/>
              </a:xfrm>
            </p:grpSpPr>
            <p:graphicFrame>
              <p:nvGraphicFramePr>
                <p:cNvPr id="417838" name="Object 46"/>
                <p:cNvGraphicFramePr>
                  <a:graphicFrameLocks noChangeAspect="1"/>
                </p:cNvGraphicFramePr>
                <p:nvPr/>
              </p:nvGraphicFramePr>
              <p:xfrm>
                <a:off x="189" y="786"/>
                <a:ext cx="3513" cy="30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7847" name="Plot" r:id="rId4" imgW="6173280" imgH="5325480" progId="Grapher.Document">
                        <p:embed/>
                      </p:oleObj>
                    </mc:Choice>
                    <mc:Fallback>
                      <p:oleObj name="Plot" r:id="rId4" imgW="6173280" imgH="5325480" progId="Grapher.Document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9" y="786"/>
                              <a:ext cx="3513" cy="30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7830" name="AutoShape 38"/>
                <p:cNvSpPr>
                  <a:spLocks noChangeArrowheads="1"/>
                </p:cNvSpPr>
                <p:nvPr/>
              </p:nvSpPr>
              <p:spPr bwMode="auto">
                <a:xfrm>
                  <a:off x="4146" y="618"/>
                  <a:ext cx="1488" cy="959"/>
                </a:xfrm>
                <a:prstGeom prst="wedgeRectCallout">
                  <a:avLst>
                    <a:gd name="adj1" fmla="val -151611"/>
                    <a:gd name="adj2" fmla="val -8810"/>
                  </a:avLst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0">
                      <a:solidFill>
                        <a:srgbClr val="000066"/>
                      </a:solidFill>
                    </a:rPr>
                    <a:t>Start of specimen ablation in accordance with </a:t>
                  </a:r>
                  <a:r>
                    <a:rPr lang="ru-RU" sz="1600" b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1600" b="0">
                      <a:solidFill>
                        <a:srgbClr val="000066"/>
                      </a:solidFill>
                    </a:rPr>
                    <a:t>post-test processing of</a:t>
                  </a:r>
                  <a:r>
                    <a:rPr lang="ru-RU" sz="1600" b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1600" b="0">
                      <a:solidFill>
                        <a:srgbClr val="000066"/>
                      </a:solidFill>
                    </a:rPr>
                    <a:t>the US</a:t>
                  </a:r>
                  <a:r>
                    <a:rPr lang="ru-RU" sz="1600" b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1600" b="0">
                      <a:solidFill>
                        <a:srgbClr val="000066"/>
                      </a:solidFill>
                    </a:rPr>
                    <a:t>monitoring data</a:t>
                  </a:r>
                  <a:endParaRPr lang="ru-RU" sz="1600" b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17831" name="AutoShape 39"/>
                <p:cNvSpPr>
                  <a:spLocks noChangeArrowheads="1"/>
                </p:cNvSpPr>
                <p:nvPr/>
              </p:nvSpPr>
              <p:spPr bwMode="auto">
                <a:xfrm>
                  <a:off x="4114" y="1683"/>
                  <a:ext cx="1488" cy="523"/>
                </a:xfrm>
                <a:prstGeom prst="wedgeRectCallout">
                  <a:avLst>
                    <a:gd name="adj1" fmla="val -140727"/>
                    <a:gd name="adj2" fmla="val -113097"/>
                  </a:avLst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0">
                      <a:solidFill>
                        <a:srgbClr val="000066"/>
                      </a:solidFill>
                    </a:rPr>
                    <a:t>Beginning of distinctly observed specimen melting</a:t>
                  </a:r>
                  <a:endParaRPr lang="ru-RU" sz="1600" b="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17836" name="AutoShape 44"/>
                <p:cNvSpPr>
                  <a:spLocks noChangeArrowheads="1"/>
                </p:cNvSpPr>
                <p:nvPr/>
              </p:nvSpPr>
              <p:spPr bwMode="auto">
                <a:xfrm>
                  <a:off x="3890" y="2318"/>
                  <a:ext cx="1770" cy="222"/>
                </a:xfrm>
                <a:prstGeom prst="wedgeRectCallout">
                  <a:avLst>
                    <a:gd name="adj1" fmla="val -108306"/>
                    <a:gd name="adj2" fmla="val 903"/>
                  </a:avLst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 b="0">
                      <a:solidFill>
                        <a:srgbClr val="000066"/>
                      </a:solidFill>
                    </a:rPr>
                    <a:t>Heating disconnection</a:t>
                  </a:r>
                  <a:endParaRPr lang="ru-RU" sz="1600" b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417843" name="Line 51"/>
              <p:cNvSpPr>
                <a:spLocks noChangeShapeType="1"/>
              </p:cNvSpPr>
              <p:nvPr/>
            </p:nvSpPr>
            <p:spPr bwMode="auto">
              <a:xfrm>
                <a:off x="2853" y="1114"/>
                <a:ext cx="2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17845" name="Line 53"/>
            <p:cNvSpPr>
              <a:spLocks noChangeShapeType="1"/>
            </p:cNvSpPr>
            <p:nvPr/>
          </p:nvSpPr>
          <p:spPr bwMode="auto">
            <a:xfrm flipH="1" flipV="1">
              <a:off x="757" y="2156"/>
              <a:ext cx="208" cy="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8FCC-1C11-4163-8EB0-036AC6EE0089}" type="slidenum">
              <a:rPr lang="en-GB"/>
              <a:pPr/>
              <a:t>13</a:t>
            </a:fld>
            <a:endParaRPr lang="en-GB"/>
          </a:p>
        </p:txBody>
      </p:sp>
      <p:sp>
        <p:nvSpPr>
          <p:cNvPr id="419871" name="Rectangle 31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sp>
        <p:nvSpPr>
          <p:cNvPr id="419872" name="Text Box 32"/>
          <p:cNvSpPr txBox="1">
            <a:spLocks noChangeArrowheads="1"/>
          </p:cNvSpPr>
          <p:nvPr/>
        </p:nvSpPr>
        <p:spPr bwMode="auto">
          <a:xfrm>
            <a:off x="3613150" y="525463"/>
            <a:ext cx="165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0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TC readings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419880" name="Group 40"/>
          <p:cNvGrpSpPr>
            <a:grpSpLocks/>
          </p:cNvGrpSpPr>
          <p:nvPr/>
        </p:nvGrpSpPr>
        <p:grpSpPr bwMode="auto">
          <a:xfrm>
            <a:off x="520700" y="981075"/>
            <a:ext cx="8464550" cy="5343525"/>
            <a:chOff x="328" y="618"/>
            <a:chExt cx="5332" cy="3366"/>
          </a:xfrm>
        </p:grpSpPr>
        <p:graphicFrame>
          <p:nvGraphicFramePr>
            <p:cNvPr id="419875" name="Object 35"/>
            <p:cNvGraphicFramePr>
              <a:graphicFrameLocks noChangeAspect="1"/>
            </p:cNvGraphicFramePr>
            <p:nvPr/>
          </p:nvGraphicFramePr>
          <p:xfrm>
            <a:off x="328" y="641"/>
            <a:ext cx="3579" cy="3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81" name="Plot" r:id="rId4" imgW="5702040" imgH="5325480" progId="Grapher.Document">
                    <p:embed/>
                  </p:oleObj>
                </mc:Choice>
                <mc:Fallback>
                  <p:oleObj name="Plot" r:id="rId4" imgW="5702040" imgH="5325480" progId="Grapher.Document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" y="641"/>
                          <a:ext cx="3579" cy="334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876" name="AutoShape 36"/>
            <p:cNvSpPr>
              <a:spLocks noChangeArrowheads="1"/>
            </p:cNvSpPr>
            <p:nvPr/>
          </p:nvSpPr>
          <p:spPr bwMode="auto">
            <a:xfrm>
              <a:off x="4146" y="618"/>
              <a:ext cx="1488" cy="1013"/>
            </a:xfrm>
            <a:prstGeom prst="wedgeRectCallout">
              <a:avLst>
                <a:gd name="adj1" fmla="val -122176"/>
                <a:gd name="adj2" fmla="val -17523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1600" b="0">
                <a:solidFill>
                  <a:srgbClr val="000066"/>
                </a:solidFill>
              </a:endParaRPr>
            </a:p>
            <a:p>
              <a:pPr algn="ctr"/>
              <a:r>
                <a:rPr lang="en-US" sz="1600" b="0">
                  <a:solidFill>
                    <a:srgbClr val="000066"/>
                  </a:solidFill>
                </a:rPr>
                <a:t>Specimen ablation start in accordance with</a:t>
              </a:r>
              <a:r>
                <a:rPr lang="ru-RU" sz="1600" b="0">
                  <a:solidFill>
                    <a:srgbClr val="000066"/>
                  </a:solidFill>
                </a:rPr>
                <a:t> </a:t>
              </a:r>
              <a:r>
                <a:rPr lang="en-US" sz="1600" b="0">
                  <a:solidFill>
                    <a:srgbClr val="000066"/>
                  </a:solidFill>
                </a:rPr>
                <a:t>post-test processing of</a:t>
              </a:r>
              <a:r>
                <a:rPr lang="ru-RU" sz="1600" b="0">
                  <a:solidFill>
                    <a:srgbClr val="000066"/>
                  </a:solidFill>
                </a:rPr>
                <a:t> </a:t>
              </a:r>
              <a:r>
                <a:rPr lang="en-US" sz="1600" b="0">
                  <a:solidFill>
                    <a:srgbClr val="000066"/>
                  </a:solidFill>
                </a:rPr>
                <a:t>US</a:t>
              </a:r>
              <a:r>
                <a:rPr lang="ru-RU" sz="1600" b="0">
                  <a:solidFill>
                    <a:srgbClr val="000066"/>
                  </a:solidFill>
                </a:rPr>
                <a:t> </a:t>
              </a:r>
              <a:r>
                <a:rPr lang="en-US" sz="1600" b="0">
                  <a:solidFill>
                    <a:srgbClr val="000066"/>
                  </a:solidFill>
                </a:rPr>
                <a:t>monitoring data</a:t>
              </a:r>
              <a:endParaRPr lang="ru-RU" sz="1600" b="0">
                <a:solidFill>
                  <a:srgbClr val="000066"/>
                </a:solidFill>
              </a:endParaRPr>
            </a:p>
            <a:p>
              <a:pPr algn="ctr"/>
              <a:endParaRPr lang="ru-RU" sz="1800" b="0">
                <a:solidFill>
                  <a:srgbClr val="000066"/>
                </a:solidFill>
              </a:endParaRPr>
            </a:p>
          </p:txBody>
        </p:sp>
        <p:sp>
          <p:nvSpPr>
            <p:cNvPr id="419877" name="AutoShape 37"/>
            <p:cNvSpPr>
              <a:spLocks noChangeArrowheads="1"/>
            </p:cNvSpPr>
            <p:nvPr/>
          </p:nvSpPr>
          <p:spPr bwMode="auto">
            <a:xfrm>
              <a:off x="4114" y="1693"/>
              <a:ext cx="1488" cy="594"/>
            </a:xfrm>
            <a:prstGeom prst="wedgeRectCallout">
              <a:avLst>
                <a:gd name="adj1" fmla="val -110889"/>
                <a:gd name="adj2" fmla="val -46634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600" b="0">
                  <a:solidFill>
                    <a:srgbClr val="000066"/>
                  </a:solidFill>
                </a:rPr>
                <a:t>   Observed beginning    of specimen melting</a:t>
              </a:r>
              <a:endParaRPr lang="ru-RU" sz="1600" b="0">
                <a:solidFill>
                  <a:srgbClr val="000066"/>
                </a:solidFill>
              </a:endParaRPr>
            </a:p>
          </p:txBody>
        </p:sp>
        <p:sp>
          <p:nvSpPr>
            <p:cNvPr id="419878" name="AutoShape 38"/>
            <p:cNvSpPr>
              <a:spLocks noChangeArrowheads="1"/>
            </p:cNvSpPr>
            <p:nvPr/>
          </p:nvSpPr>
          <p:spPr bwMode="auto">
            <a:xfrm>
              <a:off x="3890" y="2318"/>
              <a:ext cx="1770" cy="222"/>
            </a:xfrm>
            <a:prstGeom prst="wedgeRectCallout">
              <a:avLst>
                <a:gd name="adj1" fmla="val -82880"/>
                <a:gd name="adj2" fmla="val -9912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600" b="0">
                  <a:solidFill>
                    <a:srgbClr val="000066"/>
                  </a:solidFill>
                </a:rPr>
                <a:t>Heating disconnection</a:t>
              </a:r>
              <a:endParaRPr lang="ru-RU" sz="1600" b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A687-00F1-4519-BBC5-C690A6BDD97E}" type="slidenum">
              <a:rPr lang="en-GB"/>
              <a:pPr/>
              <a:t>14</a:t>
            </a:fld>
            <a:endParaRPr lang="en-GB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4375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</a:t>
            </a:r>
            <a:r>
              <a:rPr lang="en-US" altLang="ko-KR" sz="2800">
                <a:effectLst/>
                <a:ea typeface="Gulim" pitchFamily="34" charset="-127"/>
              </a:rPr>
              <a:t>3</a:t>
            </a:r>
            <a:r>
              <a:rPr lang="ru-RU" altLang="ko-KR" sz="2800">
                <a:effectLst/>
              </a:rPr>
              <a:t>)</a:t>
            </a:r>
            <a:endParaRPr lang="en-US" sz="2800">
              <a:effectLst/>
            </a:endParaRPr>
          </a:p>
        </p:txBody>
      </p:sp>
      <p:sp>
        <p:nvSpPr>
          <p:cNvPr id="441354" name="Rectangle 10"/>
          <p:cNvSpPr>
            <a:spLocks noChangeArrowheads="1"/>
          </p:cNvSpPr>
          <p:nvPr/>
        </p:nvSpPr>
        <p:spPr bwMode="auto">
          <a:xfrm>
            <a:off x="825500" y="39052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400">
                <a:solidFill>
                  <a:srgbClr val="000066"/>
                </a:solidFill>
              </a:rPr>
              <a:t>Specimen view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after the pretest</a:t>
            </a:r>
          </a:p>
        </p:txBody>
      </p:sp>
      <p:grpSp>
        <p:nvGrpSpPr>
          <p:cNvPr id="441394" name="Group 50"/>
          <p:cNvGrpSpPr>
            <a:grpSpLocks/>
          </p:cNvGrpSpPr>
          <p:nvPr/>
        </p:nvGrpSpPr>
        <p:grpSpPr bwMode="auto">
          <a:xfrm>
            <a:off x="142875" y="971550"/>
            <a:ext cx="8839200" cy="5314950"/>
            <a:chOff x="90" y="612"/>
            <a:chExt cx="5568" cy="3348"/>
          </a:xfrm>
        </p:grpSpPr>
        <p:grpSp>
          <p:nvGrpSpPr>
            <p:cNvPr id="441378" name="Group 34"/>
            <p:cNvGrpSpPr>
              <a:grpSpLocks/>
            </p:cNvGrpSpPr>
            <p:nvPr/>
          </p:nvGrpSpPr>
          <p:grpSpPr bwMode="auto">
            <a:xfrm>
              <a:off x="90" y="624"/>
              <a:ext cx="1665" cy="3336"/>
              <a:chOff x="90" y="624"/>
              <a:chExt cx="1665" cy="3336"/>
            </a:xfrm>
          </p:grpSpPr>
          <p:graphicFrame>
            <p:nvGraphicFramePr>
              <p:cNvPr id="441357" name="Object 13"/>
              <p:cNvGraphicFramePr>
                <a:graphicFrameLocks noChangeAspect="1"/>
              </p:cNvGraphicFramePr>
              <p:nvPr/>
            </p:nvGraphicFramePr>
            <p:xfrm>
              <a:off x="90" y="624"/>
              <a:ext cx="1665" cy="3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395" name="Точечный рисунок" r:id="rId4" imgW="4944165" imgH="9895238" progId="Paint.Picture">
                      <p:embed/>
                    </p:oleObj>
                  </mc:Choice>
                  <mc:Fallback>
                    <p:oleObj name="Точечный рисунок" r:id="rId4" imgW="4944165" imgH="9895238" progId="Paint.Picture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" y="624"/>
                            <a:ext cx="1665" cy="33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1370" name="Oval 26"/>
              <p:cNvSpPr>
                <a:spLocks noChangeArrowheads="1"/>
              </p:cNvSpPr>
              <p:nvPr/>
            </p:nvSpPr>
            <p:spPr bwMode="auto">
              <a:xfrm>
                <a:off x="552" y="1398"/>
                <a:ext cx="696" cy="372"/>
              </a:xfrm>
              <a:prstGeom prst="ellipse">
                <a:avLst/>
              </a:prstGeom>
              <a:noFill/>
              <a:ln w="15875" algn="ctr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aphicFrame>
          <p:nvGraphicFramePr>
            <p:cNvPr id="441366" name="Object 22"/>
            <p:cNvGraphicFramePr>
              <a:graphicFrameLocks noChangeAspect="1"/>
            </p:cNvGraphicFramePr>
            <p:nvPr/>
          </p:nvGraphicFramePr>
          <p:xfrm>
            <a:off x="1797" y="612"/>
            <a:ext cx="1154" cy="2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96" name="Точечный рисунок" r:id="rId6" imgW="7973538" imgH="14085714" progId="Paint.Picture">
                    <p:embed/>
                  </p:oleObj>
                </mc:Choice>
                <mc:Fallback>
                  <p:oleObj name="Точечный рисунок" r:id="rId6" imgW="7973538" imgH="14085714" progId="Paint.Picture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7" y="612"/>
                          <a:ext cx="1154" cy="20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1372" name="Oval 28"/>
            <p:cNvSpPr>
              <a:spLocks noChangeArrowheads="1"/>
            </p:cNvSpPr>
            <p:nvPr/>
          </p:nvSpPr>
          <p:spPr bwMode="auto">
            <a:xfrm>
              <a:off x="2044" y="1324"/>
              <a:ext cx="696" cy="372"/>
            </a:xfrm>
            <a:prstGeom prst="ellipse">
              <a:avLst/>
            </a:prstGeom>
            <a:noFill/>
            <a:ln w="15875" algn="ctr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441362" name="Picture 18" descr="Копия DSCN348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" y="1198"/>
              <a:ext cx="1413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1373" name="Oval 29"/>
            <p:cNvSpPr>
              <a:spLocks noChangeArrowheads="1"/>
            </p:cNvSpPr>
            <p:nvPr/>
          </p:nvSpPr>
          <p:spPr bwMode="auto">
            <a:xfrm>
              <a:off x="4702" y="2398"/>
              <a:ext cx="528" cy="66"/>
            </a:xfrm>
            <a:prstGeom prst="ellipse">
              <a:avLst/>
            </a:prstGeom>
            <a:noFill/>
            <a:ln w="15875" algn="ctr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441375" name="Group 31"/>
            <p:cNvGrpSpPr>
              <a:grpSpLocks/>
            </p:cNvGrpSpPr>
            <p:nvPr/>
          </p:nvGrpSpPr>
          <p:grpSpPr bwMode="auto">
            <a:xfrm>
              <a:off x="3006" y="612"/>
              <a:ext cx="1137" cy="2077"/>
              <a:chOff x="2586" y="1836"/>
              <a:chExt cx="1137" cy="2077"/>
            </a:xfrm>
          </p:grpSpPr>
          <p:graphicFrame>
            <p:nvGraphicFramePr>
              <p:cNvPr id="441368" name="Object 24"/>
              <p:cNvGraphicFramePr>
                <a:graphicFrameLocks noChangeAspect="1"/>
              </p:cNvGraphicFramePr>
              <p:nvPr/>
            </p:nvGraphicFramePr>
            <p:xfrm>
              <a:off x="2586" y="1836"/>
              <a:ext cx="1137" cy="20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1397" name="Точечный рисунок" r:id="rId9" imgW="8190476" imgH="14961905" progId="Paint.Picture">
                      <p:embed/>
                    </p:oleObj>
                  </mc:Choice>
                  <mc:Fallback>
                    <p:oleObj name="Точечный рисунок" r:id="rId9" imgW="8190476" imgH="14961905" progId="Paint.Picture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6" y="1836"/>
                            <a:ext cx="1137" cy="20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  <a:headEnd type="none" w="med" len="med"/>
                                <a:tailEnd type="none" w="med" len="med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1374" name="Oval 30"/>
              <p:cNvSpPr>
                <a:spLocks noChangeArrowheads="1"/>
              </p:cNvSpPr>
              <p:nvPr/>
            </p:nvSpPr>
            <p:spPr bwMode="auto">
              <a:xfrm>
                <a:off x="2680" y="2374"/>
                <a:ext cx="114" cy="372"/>
              </a:xfrm>
              <a:prstGeom prst="ellipse">
                <a:avLst/>
              </a:prstGeom>
              <a:noFill/>
              <a:ln w="15875" algn="ctr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41380" name="Text Box 36"/>
            <p:cNvSpPr txBox="1">
              <a:spLocks noChangeArrowheads="1"/>
            </p:cNvSpPr>
            <p:nvPr/>
          </p:nvSpPr>
          <p:spPr bwMode="auto">
            <a:xfrm>
              <a:off x="2198" y="2791"/>
              <a:ext cx="20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0">
                  <a:solidFill>
                    <a:srgbClr val="A50021"/>
                  </a:solidFill>
                  <a:latin typeface="Arial" pitchFamily="34" charset="0"/>
                </a:rPr>
                <a:t>Zone</a:t>
              </a:r>
              <a:r>
                <a:rPr lang="ru-RU" sz="2000" b="0">
                  <a:solidFill>
                    <a:srgbClr val="A50021"/>
                  </a:solidFill>
                  <a:latin typeface="Arial" pitchFamily="34" charset="0"/>
                </a:rPr>
                <a:t> </a:t>
              </a:r>
              <a:r>
                <a:rPr lang="en-US" sz="2000" b="0">
                  <a:solidFill>
                    <a:srgbClr val="A50021"/>
                  </a:solidFill>
                  <a:latin typeface="Arial" pitchFamily="34" charset="0"/>
                </a:rPr>
                <a:t>of US monitoring</a:t>
              </a:r>
              <a:endParaRPr lang="ru-RU" sz="20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41381" name="Line 37"/>
            <p:cNvSpPr>
              <a:spLocks noChangeShapeType="1"/>
            </p:cNvSpPr>
            <p:nvPr/>
          </p:nvSpPr>
          <p:spPr bwMode="auto">
            <a:xfrm>
              <a:off x="1200" y="1680"/>
              <a:ext cx="1044" cy="1128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82" name="Line 38"/>
            <p:cNvSpPr>
              <a:spLocks noChangeShapeType="1"/>
            </p:cNvSpPr>
            <p:nvPr/>
          </p:nvSpPr>
          <p:spPr bwMode="auto">
            <a:xfrm>
              <a:off x="2400" y="1692"/>
              <a:ext cx="0" cy="1098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83" name="Line 39"/>
            <p:cNvSpPr>
              <a:spLocks noChangeShapeType="1"/>
            </p:cNvSpPr>
            <p:nvPr/>
          </p:nvSpPr>
          <p:spPr bwMode="auto">
            <a:xfrm flipH="1">
              <a:off x="2532" y="1500"/>
              <a:ext cx="594" cy="1290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84" name="Line 40"/>
            <p:cNvSpPr>
              <a:spLocks noChangeShapeType="1"/>
            </p:cNvSpPr>
            <p:nvPr/>
          </p:nvSpPr>
          <p:spPr bwMode="auto">
            <a:xfrm flipH="1">
              <a:off x="2610" y="2433"/>
              <a:ext cx="2097" cy="375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41385" name="Text Box 41"/>
            <p:cNvSpPr txBox="1">
              <a:spLocks noChangeArrowheads="1"/>
            </p:cNvSpPr>
            <p:nvPr/>
          </p:nvSpPr>
          <p:spPr bwMode="auto">
            <a:xfrm>
              <a:off x="4320" y="797"/>
              <a:ext cx="12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0">
                  <a:solidFill>
                    <a:srgbClr val="A50021"/>
                  </a:solidFill>
                  <a:latin typeface="Arial" pitchFamily="34" charset="0"/>
                </a:rPr>
                <a:t>Acoustic defect</a:t>
              </a:r>
              <a:endParaRPr lang="ru-RU" sz="20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41386" name="Line 42"/>
            <p:cNvSpPr>
              <a:spLocks noChangeShapeType="1"/>
            </p:cNvSpPr>
            <p:nvPr/>
          </p:nvSpPr>
          <p:spPr bwMode="auto">
            <a:xfrm>
              <a:off x="4950" y="1011"/>
              <a:ext cx="18" cy="1320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88" name="Text Box 44"/>
            <p:cNvSpPr txBox="1">
              <a:spLocks noChangeArrowheads="1"/>
            </p:cNvSpPr>
            <p:nvPr/>
          </p:nvSpPr>
          <p:spPr bwMode="auto">
            <a:xfrm>
              <a:off x="2152" y="3591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0">
                  <a:solidFill>
                    <a:srgbClr val="A50021"/>
                  </a:solidFill>
                  <a:latin typeface="Arial" pitchFamily="34" charset="0"/>
                </a:rPr>
                <a:t>US sensor</a:t>
              </a:r>
              <a:endParaRPr lang="ru-RU" sz="20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41389" name="Line 45"/>
            <p:cNvSpPr>
              <a:spLocks noChangeShapeType="1"/>
            </p:cNvSpPr>
            <p:nvPr/>
          </p:nvSpPr>
          <p:spPr bwMode="auto">
            <a:xfrm flipH="1" flipV="1">
              <a:off x="978" y="3180"/>
              <a:ext cx="1182" cy="516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90" name="Text Box 46"/>
            <p:cNvSpPr txBox="1">
              <a:spLocks noChangeArrowheads="1"/>
            </p:cNvSpPr>
            <p:nvPr/>
          </p:nvSpPr>
          <p:spPr bwMode="auto">
            <a:xfrm>
              <a:off x="2246" y="3241"/>
              <a:ext cx="14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0">
                  <a:solidFill>
                    <a:srgbClr val="A50021"/>
                  </a:solidFill>
                  <a:latin typeface="Arial" pitchFamily="34" charset="0"/>
                </a:rPr>
                <a:t>Water supply pipes</a:t>
              </a:r>
              <a:endParaRPr lang="ru-RU" sz="20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41391" name="Line 47"/>
            <p:cNvSpPr>
              <a:spLocks noChangeShapeType="1"/>
            </p:cNvSpPr>
            <p:nvPr/>
          </p:nvSpPr>
          <p:spPr bwMode="auto">
            <a:xfrm>
              <a:off x="1230" y="2640"/>
              <a:ext cx="1026" cy="720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41392" name="Line 48"/>
            <p:cNvSpPr>
              <a:spLocks noChangeShapeType="1"/>
            </p:cNvSpPr>
            <p:nvPr/>
          </p:nvSpPr>
          <p:spPr bwMode="auto">
            <a:xfrm flipH="1" flipV="1">
              <a:off x="582" y="2874"/>
              <a:ext cx="1668" cy="474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792EE-CDDA-49B5-9FEF-0FB09D402623}" type="slidenum">
              <a:rPr lang="en-GB"/>
              <a:pPr/>
              <a:t>15</a:t>
            </a:fld>
            <a:endParaRPr lang="en-GB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</a:t>
            </a:r>
            <a:r>
              <a:rPr lang="en-US" altLang="ko-KR" sz="2800">
                <a:effectLst/>
                <a:ea typeface="Gulim" pitchFamily="34" charset="-127"/>
              </a:rPr>
              <a:t>4</a:t>
            </a:r>
            <a:r>
              <a:rPr lang="ru-RU" altLang="ko-KR" sz="2800">
                <a:effectLst/>
              </a:rPr>
              <a:t>)</a:t>
            </a:r>
            <a:endParaRPr lang="en-US" sz="2800">
              <a:effectLst/>
            </a:endParaRP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2603500" y="525463"/>
            <a:ext cx="390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0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View of specimen axial section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439326" name="Group 30"/>
          <p:cNvGrpSpPr>
            <a:grpSpLocks/>
          </p:cNvGrpSpPr>
          <p:nvPr/>
        </p:nvGrpSpPr>
        <p:grpSpPr bwMode="auto">
          <a:xfrm>
            <a:off x="587375" y="942975"/>
            <a:ext cx="8582025" cy="5359400"/>
            <a:chOff x="76" y="588"/>
            <a:chExt cx="5406" cy="3376"/>
          </a:xfrm>
        </p:grpSpPr>
        <p:pic>
          <p:nvPicPr>
            <p:cNvPr id="439305" name="Picture 9" descr="N3576_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" y="588"/>
              <a:ext cx="2532" cy="3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9307" name="Text Box 11"/>
            <p:cNvSpPr txBox="1">
              <a:spLocks noChangeArrowheads="1"/>
            </p:cNvSpPr>
            <p:nvPr/>
          </p:nvSpPr>
          <p:spPr bwMode="auto">
            <a:xfrm>
              <a:off x="4406" y="707"/>
              <a:ext cx="10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Acoustic mirror</a:t>
              </a:r>
              <a:endParaRPr lang="ru-RU" sz="18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39308" name="Line 12"/>
            <p:cNvSpPr>
              <a:spLocks noChangeShapeType="1"/>
            </p:cNvSpPr>
            <p:nvPr/>
          </p:nvSpPr>
          <p:spPr bwMode="auto">
            <a:xfrm flipH="1">
              <a:off x="2988" y="888"/>
              <a:ext cx="1398" cy="1440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9309" name="Text Box 13"/>
            <p:cNvSpPr txBox="1">
              <a:spLocks noChangeArrowheads="1"/>
            </p:cNvSpPr>
            <p:nvPr/>
          </p:nvSpPr>
          <p:spPr bwMode="auto">
            <a:xfrm>
              <a:off x="4490" y="3053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Acoustic way</a:t>
              </a:r>
              <a:endParaRPr lang="ru-RU" sz="18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39310" name="Line 14"/>
            <p:cNvSpPr>
              <a:spLocks noChangeShapeType="1"/>
            </p:cNvSpPr>
            <p:nvPr/>
          </p:nvSpPr>
          <p:spPr bwMode="auto">
            <a:xfrm>
              <a:off x="2808" y="2382"/>
              <a:ext cx="1656" cy="786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9312" name="Line 16"/>
            <p:cNvSpPr>
              <a:spLocks noChangeShapeType="1"/>
            </p:cNvSpPr>
            <p:nvPr/>
          </p:nvSpPr>
          <p:spPr bwMode="auto">
            <a:xfrm flipH="1">
              <a:off x="3036" y="3168"/>
              <a:ext cx="1422" cy="192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9313" name="Text Box 17"/>
            <p:cNvSpPr txBox="1">
              <a:spLocks noChangeArrowheads="1"/>
            </p:cNvSpPr>
            <p:nvPr/>
          </p:nvSpPr>
          <p:spPr bwMode="auto">
            <a:xfrm>
              <a:off x="144" y="603"/>
              <a:ext cx="12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Acoustic defect</a:t>
              </a:r>
              <a:endParaRPr lang="ru-RU" sz="18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39314" name="Line 18"/>
            <p:cNvSpPr>
              <a:spLocks noChangeShapeType="1"/>
            </p:cNvSpPr>
            <p:nvPr/>
          </p:nvSpPr>
          <p:spPr bwMode="auto">
            <a:xfrm>
              <a:off x="1224" y="726"/>
              <a:ext cx="966" cy="438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9315" name="Text Box 19"/>
            <p:cNvSpPr txBox="1">
              <a:spLocks noChangeArrowheads="1"/>
            </p:cNvSpPr>
            <p:nvPr/>
          </p:nvSpPr>
          <p:spPr bwMode="auto">
            <a:xfrm>
              <a:off x="76" y="1033"/>
              <a:ext cx="164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Boundary of thermal influence (</a:t>
              </a:r>
              <a:r>
                <a:rPr lang="en-US" sz="1800" b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≈</a:t>
              </a:r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730</a:t>
              </a:r>
              <a:r>
                <a:rPr lang="en-US" sz="1800" b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°</a:t>
              </a:r>
              <a:r>
                <a:rPr lang="en-US" sz="1800" b="0">
                  <a:solidFill>
                    <a:srgbClr val="A50021"/>
                  </a:solidFill>
                  <a:latin typeface="Arial" pitchFamily="34" charset="0"/>
                </a:rPr>
                <a:t>C)</a:t>
              </a:r>
              <a:endParaRPr lang="ru-RU" sz="1800" b="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39316" name="Line 20"/>
            <p:cNvSpPr>
              <a:spLocks noChangeShapeType="1"/>
            </p:cNvSpPr>
            <p:nvPr/>
          </p:nvSpPr>
          <p:spPr bwMode="auto">
            <a:xfrm>
              <a:off x="1392" y="1284"/>
              <a:ext cx="1248" cy="462"/>
            </a:xfrm>
            <a:prstGeom prst="line">
              <a:avLst/>
            </a:prstGeom>
            <a:noFill/>
            <a:ln w="15875">
              <a:solidFill>
                <a:srgbClr val="A5002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9320" name="Line 24"/>
            <p:cNvSpPr>
              <a:spLocks noChangeShapeType="1"/>
            </p:cNvSpPr>
            <p:nvPr/>
          </p:nvSpPr>
          <p:spPr bwMode="auto">
            <a:xfrm flipH="1" flipV="1">
              <a:off x="1836" y="2392"/>
              <a:ext cx="6" cy="1466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9321" name="Line 25"/>
            <p:cNvSpPr>
              <a:spLocks noChangeShapeType="1"/>
            </p:cNvSpPr>
            <p:nvPr/>
          </p:nvSpPr>
          <p:spPr bwMode="auto">
            <a:xfrm>
              <a:off x="1866" y="2394"/>
              <a:ext cx="3" cy="146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9322" name="Line 26"/>
            <p:cNvSpPr>
              <a:spLocks noChangeShapeType="1"/>
            </p:cNvSpPr>
            <p:nvPr/>
          </p:nvSpPr>
          <p:spPr bwMode="auto">
            <a:xfrm>
              <a:off x="1221" y="3633"/>
              <a:ext cx="90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9323" name="Line 27"/>
            <p:cNvSpPr>
              <a:spLocks noChangeShapeType="1"/>
            </p:cNvSpPr>
            <p:nvPr/>
          </p:nvSpPr>
          <p:spPr bwMode="auto">
            <a:xfrm>
              <a:off x="1080" y="3633"/>
              <a:ext cx="75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9324" name="Line 28"/>
            <p:cNvSpPr>
              <a:spLocks noChangeShapeType="1"/>
            </p:cNvSpPr>
            <p:nvPr/>
          </p:nvSpPr>
          <p:spPr bwMode="auto">
            <a:xfrm flipH="1">
              <a:off x="1875" y="3633"/>
              <a:ext cx="24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9325" name="Text Box 29"/>
            <p:cNvSpPr txBox="1">
              <a:spLocks noChangeArrowheads="1"/>
            </p:cNvSpPr>
            <p:nvPr/>
          </p:nvSpPr>
          <p:spPr bwMode="auto">
            <a:xfrm>
              <a:off x="1058" y="3427"/>
              <a:ext cx="7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800">
                  <a:solidFill>
                    <a:srgbClr val="A5002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≈</a:t>
              </a:r>
              <a:r>
                <a:rPr lang="en-US" sz="1800">
                  <a:solidFill>
                    <a:srgbClr val="A5002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0.9 mm</a:t>
              </a:r>
              <a:endParaRPr lang="ru-RU" sz="1800">
                <a:solidFill>
                  <a:srgbClr val="A5002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39327" name="Text Box 31"/>
          <p:cNvSpPr txBox="1">
            <a:spLocks noChangeArrowheads="1"/>
          </p:cNvSpPr>
          <p:nvPr/>
        </p:nvSpPr>
        <p:spPr bwMode="auto">
          <a:xfrm>
            <a:off x="298450" y="3487738"/>
            <a:ext cx="26162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Arial" pitchFamily="34" charset="0"/>
              </a:rPr>
              <a:t>Molten layer is removed</a:t>
            </a:r>
            <a:r>
              <a:rPr lang="ru-RU">
                <a:solidFill>
                  <a:srgbClr val="CC0000"/>
                </a:solidFill>
                <a:latin typeface="Arial" pitchFamily="34" charset="0"/>
              </a:rPr>
              <a:t>!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6357A-A8B6-427C-98B2-CE31F239F7BB}" type="slidenum">
              <a:rPr lang="en-GB"/>
              <a:pPr/>
              <a:t>16</a:t>
            </a:fld>
            <a:endParaRPr lang="en-GB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</a:t>
            </a:r>
            <a:r>
              <a:rPr lang="en-US" altLang="ko-KR" sz="2800">
                <a:effectLst/>
                <a:ea typeface="Gulim" pitchFamily="34" charset="-127"/>
              </a:rPr>
              <a:t>5</a:t>
            </a:r>
            <a:r>
              <a:rPr lang="ru-RU" altLang="ko-KR" sz="2800">
                <a:effectLst/>
              </a:rPr>
              <a:t>)</a:t>
            </a:r>
            <a:endParaRPr lang="en-US" sz="2800">
              <a:effectLst/>
            </a:endParaRPr>
          </a:p>
        </p:txBody>
      </p:sp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2851150" y="534988"/>
            <a:ext cx="328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0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US monitoring of ablation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8532" name="Text Box 20"/>
          <p:cNvSpPr txBox="1">
            <a:spLocks noChangeArrowheads="1"/>
          </p:cNvSpPr>
          <p:nvPr/>
        </p:nvSpPr>
        <p:spPr bwMode="auto">
          <a:xfrm>
            <a:off x="193675" y="4959350"/>
            <a:ext cx="86788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Wanted signal reflected from the interface surface is several times weaker than the signal reflected from the specimen top edge</a:t>
            </a: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Signal from the defect is barely detectable above the level of noise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Explanation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: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double sound transfer through the small acoustic mirror</a:t>
            </a:r>
            <a:endParaRPr lang="ru-RU" sz="18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448534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766763" y="962025"/>
          <a:ext cx="237172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45" name="Точечный рисунок" r:id="rId4" imgW="4638095" imgH="7342857" progId="Paint.Picture">
                  <p:embed/>
                </p:oleObj>
              </mc:Choice>
              <mc:Fallback>
                <p:oleObj name="Точечный рисунок" r:id="rId4" imgW="4638095" imgH="7342857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962025"/>
                        <a:ext cx="2371725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8544" name="Group 32"/>
          <p:cNvGrpSpPr>
            <a:grpSpLocks/>
          </p:cNvGrpSpPr>
          <p:nvPr/>
        </p:nvGrpSpPr>
        <p:grpSpPr bwMode="auto">
          <a:xfrm>
            <a:off x="3986213" y="927100"/>
            <a:ext cx="4772025" cy="3759200"/>
            <a:chOff x="2511" y="584"/>
            <a:chExt cx="3006" cy="2368"/>
          </a:xfrm>
        </p:grpSpPr>
        <p:graphicFrame>
          <p:nvGraphicFramePr>
            <p:cNvPr id="448543" name="Object 31"/>
            <p:cNvGraphicFramePr>
              <a:graphicFrameLocks noChangeAspect="1"/>
            </p:cNvGraphicFramePr>
            <p:nvPr/>
          </p:nvGraphicFramePr>
          <p:xfrm>
            <a:off x="2511" y="584"/>
            <a:ext cx="3006" cy="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546" name="Точечный рисунок" r:id="rId6" imgW="4629796" imgH="3648584" progId="Paint.Picture">
                    <p:embed/>
                  </p:oleObj>
                </mc:Choice>
                <mc:Fallback>
                  <p:oleObj name="Точечный рисунок" r:id="rId6" imgW="4629796" imgH="3648584" progId="Paint.Picture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584"/>
                          <a:ext cx="3006" cy="2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8536" name="Text Box 24"/>
            <p:cNvSpPr txBox="1">
              <a:spLocks noChangeArrowheads="1"/>
            </p:cNvSpPr>
            <p:nvPr/>
          </p:nvSpPr>
          <p:spPr bwMode="auto">
            <a:xfrm>
              <a:off x="4562" y="835"/>
              <a:ext cx="7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400" b="0">
                  <a:latin typeface="Arial" pitchFamily="34" charset="0"/>
                </a:rPr>
                <a:t> </a:t>
              </a:r>
              <a:r>
                <a:rPr lang="en-US" sz="1400" b="0">
                  <a:latin typeface="Arial" pitchFamily="34" charset="0"/>
                </a:rPr>
                <a:t>Signal from </a:t>
              </a:r>
            </a:p>
            <a:p>
              <a:r>
                <a:rPr lang="en-US" sz="1400" b="0">
                  <a:latin typeface="Arial" pitchFamily="34" charset="0"/>
                </a:rPr>
                <a:t>   top edge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448538" name="Text Box 26"/>
            <p:cNvSpPr txBox="1">
              <a:spLocks noChangeArrowheads="1"/>
            </p:cNvSpPr>
            <p:nvPr/>
          </p:nvSpPr>
          <p:spPr bwMode="auto">
            <a:xfrm>
              <a:off x="3134" y="769"/>
              <a:ext cx="7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1400" b="0">
                  <a:solidFill>
                    <a:srgbClr val="CC0000"/>
                  </a:solidFill>
                  <a:latin typeface="Arial" pitchFamily="34" charset="0"/>
                </a:rPr>
                <a:t> </a:t>
              </a:r>
              <a:r>
                <a:rPr lang="en-US" sz="1400" b="0">
                  <a:solidFill>
                    <a:srgbClr val="CC0000"/>
                  </a:solidFill>
                  <a:latin typeface="Arial" pitchFamily="34" charset="0"/>
                </a:rPr>
                <a:t>Signal from </a:t>
              </a:r>
            </a:p>
            <a:p>
              <a:r>
                <a:rPr lang="en-US" sz="1400" b="0">
                  <a:solidFill>
                    <a:srgbClr val="CC0000"/>
                  </a:solidFill>
                  <a:latin typeface="Arial" pitchFamily="34" charset="0"/>
                </a:rPr>
                <a:t>   interface</a:t>
              </a:r>
              <a:endParaRPr lang="ru-RU" sz="1400" b="0">
                <a:solidFill>
                  <a:srgbClr val="CC0000"/>
                </a:solidFill>
                <a:latin typeface="Arial" pitchFamily="34" charset="0"/>
              </a:endParaRPr>
            </a:p>
          </p:txBody>
        </p:sp>
        <p:sp>
          <p:nvSpPr>
            <p:cNvPr id="448539" name="Text Box 27"/>
            <p:cNvSpPr txBox="1">
              <a:spLocks noChangeArrowheads="1"/>
            </p:cNvSpPr>
            <p:nvPr/>
          </p:nvSpPr>
          <p:spPr bwMode="auto">
            <a:xfrm>
              <a:off x="2930" y="2293"/>
              <a:ext cx="71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solidFill>
                    <a:srgbClr val="00CC00"/>
                  </a:solidFill>
                  <a:latin typeface="Arial" pitchFamily="34" charset="0"/>
                </a:rPr>
                <a:t>Signal from </a:t>
              </a:r>
            </a:p>
            <a:p>
              <a:r>
                <a:rPr lang="en-US" sz="1400" b="0">
                  <a:solidFill>
                    <a:srgbClr val="00CC00"/>
                  </a:solidFill>
                  <a:latin typeface="Arial" pitchFamily="34" charset="0"/>
                </a:rPr>
                <a:t>    defect</a:t>
              </a:r>
              <a:endParaRPr lang="ru-RU" sz="1400" b="0">
                <a:solidFill>
                  <a:srgbClr val="00CC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F11AA-A323-4401-8870-2FD50DFE4B27}" type="slidenum">
              <a:rPr lang="en-GB"/>
              <a:pPr/>
              <a:t>17</a:t>
            </a:fld>
            <a:endParaRPr lang="en-GB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(6)</a:t>
            </a:r>
            <a:endParaRPr lang="en-US" sz="2800">
              <a:effectLst/>
            </a:endParaRP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3470275" y="54451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z="20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Ablation depth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437269" name="Group 21"/>
          <p:cNvGrpSpPr>
            <a:grpSpLocks/>
          </p:cNvGrpSpPr>
          <p:nvPr/>
        </p:nvGrpSpPr>
        <p:grpSpPr bwMode="auto">
          <a:xfrm>
            <a:off x="227013" y="1009650"/>
            <a:ext cx="8916987" cy="5281613"/>
            <a:chOff x="143" y="636"/>
            <a:chExt cx="5617" cy="3327"/>
          </a:xfrm>
        </p:grpSpPr>
        <p:graphicFrame>
          <p:nvGraphicFramePr>
            <p:cNvPr id="437257" name="Object 9"/>
            <p:cNvGraphicFramePr>
              <a:graphicFrameLocks noChangeAspect="1"/>
            </p:cNvGraphicFramePr>
            <p:nvPr/>
          </p:nvGraphicFramePr>
          <p:xfrm>
            <a:off x="143" y="636"/>
            <a:ext cx="3530" cy="3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70" name="Plot" r:id="rId4" imgW="5649120" imgH="5325480" progId="Grapher.Document">
                    <p:embed/>
                  </p:oleObj>
                </mc:Choice>
                <mc:Fallback>
                  <p:oleObj name="Plot" r:id="rId4" imgW="5649120" imgH="5325480" progId="Grapher.Document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" y="636"/>
                          <a:ext cx="3530" cy="33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7254" name="AutoShape 6"/>
            <p:cNvSpPr>
              <a:spLocks noChangeArrowheads="1"/>
            </p:cNvSpPr>
            <p:nvPr/>
          </p:nvSpPr>
          <p:spPr bwMode="auto">
            <a:xfrm>
              <a:off x="804" y="762"/>
              <a:ext cx="888" cy="732"/>
            </a:xfrm>
            <a:prstGeom prst="wedgeRectCallout">
              <a:avLst>
                <a:gd name="adj1" fmla="val 68245"/>
                <a:gd name="adj2" fmla="val -28005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>
                  <a:solidFill>
                    <a:srgbClr val="000066"/>
                  </a:solidFill>
                </a:rPr>
                <a:t>Specimen ablation start in accordance with</a:t>
              </a:r>
              <a:r>
                <a:rPr lang="ru-RU" sz="1200" b="0">
                  <a:solidFill>
                    <a:srgbClr val="000066"/>
                  </a:solidFill>
                </a:rPr>
                <a:t> </a:t>
              </a:r>
              <a:r>
                <a:rPr lang="en-US" sz="1200" b="0">
                  <a:solidFill>
                    <a:srgbClr val="000066"/>
                  </a:solidFill>
                </a:rPr>
                <a:t>post-test processing of</a:t>
              </a:r>
              <a:r>
                <a:rPr lang="ru-RU" sz="1200" b="0">
                  <a:solidFill>
                    <a:srgbClr val="000066"/>
                  </a:solidFill>
                </a:rPr>
                <a:t> </a:t>
              </a:r>
              <a:r>
                <a:rPr lang="en-US" sz="1200" b="0">
                  <a:solidFill>
                    <a:srgbClr val="000066"/>
                  </a:solidFill>
                </a:rPr>
                <a:t>US</a:t>
              </a:r>
              <a:r>
                <a:rPr lang="ru-RU" sz="1200" b="0">
                  <a:solidFill>
                    <a:srgbClr val="000066"/>
                  </a:solidFill>
                </a:rPr>
                <a:t> </a:t>
              </a:r>
              <a:r>
                <a:rPr lang="en-US" sz="1200" b="0">
                  <a:solidFill>
                    <a:srgbClr val="000066"/>
                  </a:solidFill>
                </a:rPr>
                <a:t>monitoring data</a:t>
              </a:r>
              <a:endParaRPr lang="ru-RU" sz="1200" b="0">
                <a:solidFill>
                  <a:srgbClr val="000066"/>
                </a:solidFill>
              </a:endParaRPr>
            </a:p>
          </p:txBody>
        </p:sp>
        <p:sp>
          <p:nvSpPr>
            <p:cNvPr id="437255" name="AutoShape 7"/>
            <p:cNvSpPr>
              <a:spLocks noChangeArrowheads="1"/>
            </p:cNvSpPr>
            <p:nvPr/>
          </p:nvSpPr>
          <p:spPr bwMode="auto">
            <a:xfrm>
              <a:off x="754" y="3070"/>
              <a:ext cx="1008" cy="390"/>
            </a:xfrm>
            <a:prstGeom prst="wedgeRectCallout">
              <a:avLst>
                <a:gd name="adj1" fmla="val 102977"/>
                <a:gd name="adj2" fmla="val -97949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>
                  <a:solidFill>
                    <a:srgbClr val="000066"/>
                  </a:solidFill>
                </a:rPr>
                <a:t>Start of the distinctly observed specimen melting</a:t>
              </a:r>
              <a:endParaRPr lang="ru-RU" sz="1200" b="0">
                <a:solidFill>
                  <a:srgbClr val="000066"/>
                </a:solidFill>
              </a:endParaRPr>
            </a:p>
          </p:txBody>
        </p:sp>
        <p:sp>
          <p:nvSpPr>
            <p:cNvPr id="437256" name="AutoShape 8"/>
            <p:cNvSpPr>
              <a:spLocks noChangeArrowheads="1"/>
            </p:cNvSpPr>
            <p:nvPr/>
          </p:nvSpPr>
          <p:spPr bwMode="auto">
            <a:xfrm>
              <a:off x="2829" y="3218"/>
              <a:ext cx="797" cy="276"/>
            </a:xfrm>
            <a:prstGeom prst="wedgeRectCallout">
              <a:avLst>
                <a:gd name="adj1" fmla="val -47866"/>
                <a:gd name="adj2" fmla="val -159060"/>
              </a:avLst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200" b="0">
                  <a:solidFill>
                    <a:srgbClr val="000066"/>
                  </a:solidFill>
                </a:rPr>
                <a:t>Heating disconnection</a:t>
              </a:r>
              <a:endParaRPr lang="ru-RU" sz="1200" b="0">
                <a:solidFill>
                  <a:srgbClr val="000066"/>
                </a:solidFill>
              </a:endParaRPr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>
              <a:off x="1848" y="1806"/>
              <a:ext cx="258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>
              <a:off x="3738" y="1806"/>
              <a:ext cx="0" cy="5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7262" name="Text Box 14"/>
            <p:cNvSpPr txBox="1">
              <a:spLocks noChangeArrowheads="1"/>
            </p:cNvSpPr>
            <p:nvPr/>
          </p:nvSpPr>
          <p:spPr bwMode="auto">
            <a:xfrm>
              <a:off x="3752" y="1865"/>
              <a:ext cx="95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solidFill>
                    <a:srgbClr val="A50021"/>
                  </a:solidFill>
                  <a:latin typeface="Arial" pitchFamily="34" charset="0"/>
                </a:rPr>
                <a:t>  </a:t>
              </a:r>
              <a:r>
                <a:rPr lang="en-US" sz="1800">
                  <a:solidFill>
                    <a:srgbClr val="000066"/>
                  </a:solidFill>
                  <a:latin typeface="Arial" pitchFamily="34" charset="0"/>
                </a:rPr>
                <a:t>Ablation:</a:t>
              </a:r>
            </a:p>
            <a:p>
              <a:r>
                <a:rPr lang="en-US" sz="1800">
                  <a:solidFill>
                    <a:srgbClr val="A50021"/>
                  </a:solidFill>
                  <a:latin typeface="Arial" pitchFamily="34" charset="0"/>
                </a:rPr>
                <a:t>0.9…1.0 mm</a:t>
              </a:r>
              <a:endParaRPr lang="ru-RU" sz="1800">
                <a:solidFill>
                  <a:srgbClr val="A50021"/>
                </a:solidFill>
                <a:latin typeface="Arial" pitchFamily="34" charset="0"/>
              </a:endParaRPr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 flipV="1">
              <a:off x="3558" y="750"/>
              <a:ext cx="1398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4776" y="750"/>
              <a:ext cx="6" cy="15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437265" name="Text Box 17"/>
            <p:cNvSpPr txBox="1">
              <a:spLocks noChangeArrowheads="1"/>
            </p:cNvSpPr>
            <p:nvPr/>
          </p:nvSpPr>
          <p:spPr bwMode="auto">
            <a:xfrm>
              <a:off x="4804" y="923"/>
              <a:ext cx="956" cy="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>
                  <a:solidFill>
                    <a:srgbClr val="000066"/>
                  </a:solidFill>
                  <a:latin typeface="Arial" pitchFamily="34" charset="0"/>
                </a:rPr>
                <a:t>Inleakage of molten metal from the specimen top</a:t>
              </a:r>
              <a:endParaRPr lang="ru-RU" sz="200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 flipV="1">
              <a:off x="2694" y="2328"/>
              <a:ext cx="2244" cy="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6011863" y="3771900"/>
            <a:ext cx="31321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In the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post-test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processing of the US data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endParaRPr lang="en-US" sz="2000" b="0">
              <a:solidFill>
                <a:srgbClr val="A50021"/>
              </a:solidFill>
              <a:latin typeface="Arial" pitchFamily="34" charset="0"/>
            </a:endParaRP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only the signal from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the interaction interface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was used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.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Signal from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acoustic defect was not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used due to its </a:t>
            </a:r>
          </a:p>
          <a:p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weakness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C3D79-64E8-4546-A217-CCA39F150679}" type="slidenum">
              <a:rPr lang="en-GB"/>
              <a:pPr/>
              <a:t>18</a:t>
            </a:fld>
            <a:endParaRPr lang="en-GB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Pr1-MCP-8 results</a:t>
            </a:r>
            <a:r>
              <a:rPr lang="ru-RU" altLang="ko-KR" sz="2800">
                <a:effectLst/>
              </a:rPr>
              <a:t> (</a:t>
            </a:r>
            <a:r>
              <a:rPr lang="en-US" altLang="ko-KR" sz="2800">
                <a:effectLst/>
                <a:ea typeface="Gulim" pitchFamily="34" charset="-127"/>
              </a:rPr>
              <a:t>7</a:t>
            </a:r>
            <a:r>
              <a:rPr lang="ru-RU" altLang="ko-KR" sz="2800">
                <a:effectLst/>
              </a:rPr>
              <a:t>)</a:t>
            </a:r>
            <a:endParaRPr lang="en-US" sz="2800">
              <a:effectLst/>
            </a:endParaRPr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957263" y="1603375"/>
            <a:ext cx="7558087" cy="360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DNB margin and efficiency of specimen cooling are experimentally confirmed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Maximum corrosion in the experiment is expected in the US monitoring zone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The US monitoring system efficiency is demonstrated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though its sensitivity is lower than for specimens with horizontal orientation of the interface. This is explained by the double sound transfer through the small acoustic mirror</a:t>
            </a:r>
            <a:endParaRPr lang="ru-RU">
              <a:solidFill>
                <a:srgbClr val="000066"/>
              </a:solidFill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36E7-9BF5-4A60-97A7-BE5B6FEC2C96}" type="slidenum">
              <a:rPr lang="en-GB"/>
              <a:pPr/>
              <a:t>19</a:t>
            </a:fld>
            <a:endParaRPr lang="en-GB"/>
          </a:p>
        </p:txBody>
      </p:sp>
      <p:sp>
        <p:nvSpPr>
          <p:cNvPr id="374800" name="Rectangle 1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Alternative specimen design</a:t>
            </a:r>
          </a:p>
        </p:txBody>
      </p:sp>
      <p:sp>
        <p:nvSpPr>
          <p:cNvPr id="374813" name="Text Box 29"/>
          <p:cNvSpPr txBox="1">
            <a:spLocks noChangeArrowheads="1"/>
          </p:cNvSpPr>
          <p:nvPr/>
        </p:nvSpPr>
        <p:spPr bwMode="auto">
          <a:xfrm>
            <a:off x="2555875" y="473075"/>
            <a:ext cx="34750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Specimen schematics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374815" name="Object 31"/>
          <p:cNvGraphicFramePr>
            <a:graphicFrameLocks noChangeAspect="1"/>
          </p:cNvGraphicFramePr>
          <p:nvPr>
            <p:ph sz="half" idx="1"/>
          </p:nvPr>
        </p:nvGraphicFramePr>
        <p:xfrm>
          <a:off x="376238" y="933450"/>
          <a:ext cx="3568700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0" name="Image" r:id="rId4" imgW="8123810" imgH="9733333" progId="Photoshop.Image.8">
                  <p:embed/>
                </p:oleObj>
              </mc:Choice>
              <mc:Fallback>
                <p:oleObj name="Image" r:id="rId4" imgW="8123810" imgH="9733333" progId="Photoshop.Imag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933450"/>
                        <a:ext cx="3568700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9" name="Object 35"/>
          <p:cNvGraphicFramePr>
            <a:graphicFrameLocks noChangeAspect="1"/>
          </p:cNvGraphicFramePr>
          <p:nvPr>
            <p:ph sz="quarter" idx="2"/>
          </p:nvPr>
        </p:nvGraphicFramePr>
        <p:xfrm>
          <a:off x="4389438" y="2981325"/>
          <a:ext cx="1920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1" name="Точечный рисунок" r:id="rId6" imgW="3467584" imgH="5668166" progId="Paint.Picture">
                  <p:embed/>
                </p:oleObj>
              </mc:Choice>
              <mc:Fallback>
                <p:oleObj name="Точечный рисунок" r:id="rId6" imgW="3467584" imgH="5668166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2981325"/>
                        <a:ext cx="1920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8" name="Text Box 34"/>
          <p:cNvSpPr txBox="1">
            <a:spLocks noChangeArrowheads="1"/>
          </p:cNvSpPr>
          <p:nvPr/>
        </p:nvSpPr>
        <p:spPr bwMode="auto">
          <a:xfrm>
            <a:off x="4324350" y="793750"/>
            <a:ext cx="423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1 –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spacers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2 –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displacer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holder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of US sensor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3 –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technological channel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in the test it will</a:t>
            </a: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     be stopped by the steel plug 7</a:t>
            </a:r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 sz="16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4 – specimen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1600" b="0">
                <a:solidFill>
                  <a:srgbClr val="000066"/>
                </a:solidFill>
                <a:latin typeface="Arial" pitchFamily="34" charset="0"/>
              </a:rPr>
              <a:t>5 –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US sensor</a:t>
            </a: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6 – slot in displacer for US sensor wires</a:t>
            </a: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7</a:t>
            </a:r>
            <a:r>
              <a:rPr lang="en-US" sz="1600"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– steel plug</a:t>
            </a:r>
            <a:endParaRPr lang="ru-RU" sz="1600" b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374838" name="Group 54"/>
          <p:cNvGrpSpPr>
            <a:grpSpLocks/>
          </p:cNvGrpSpPr>
          <p:nvPr/>
        </p:nvGrpSpPr>
        <p:grpSpPr bwMode="auto">
          <a:xfrm>
            <a:off x="6529388" y="3019425"/>
            <a:ext cx="2347912" cy="3130550"/>
            <a:chOff x="4083" y="1860"/>
            <a:chExt cx="1479" cy="1972"/>
          </a:xfrm>
        </p:grpSpPr>
        <p:graphicFrame>
          <p:nvGraphicFramePr>
            <p:cNvPr id="374822" name="Object 38"/>
            <p:cNvGraphicFramePr>
              <a:graphicFrameLocks noChangeAspect="1"/>
            </p:cNvGraphicFramePr>
            <p:nvPr/>
          </p:nvGraphicFramePr>
          <p:xfrm>
            <a:off x="4083" y="1860"/>
            <a:ext cx="1479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42" name="Точечный рисунок" r:id="rId8" imgW="7314286" imgH="9752381" progId="Paint.Picture">
                    <p:embed/>
                  </p:oleObj>
                </mc:Choice>
                <mc:Fallback>
                  <p:oleObj name="Точечный рисунок" r:id="rId8" imgW="7314286" imgH="9752381" progId="Paint.Picture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" y="1860"/>
                          <a:ext cx="1479" cy="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25" name="Oval 41"/>
            <p:cNvSpPr>
              <a:spLocks noChangeArrowheads="1"/>
            </p:cNvSpPr>
            <p:nvPr/>
          </p:nvSpPr>
          <p:spPr bwMode="auto">
            <a:xfrm>
              <a:off x="4572" y="3420"/>
              <a:ext cx="414" cy="342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4826" name="Oval 42"/>
            <p:cNvSpPr>
              <a:spLocks noChangeArrowheads="1"/>
            </p:cNvSpPr>
            <p:nvPr/>
          </p:nvSpPr>
          <p:spPr bwMode="auto">
            <a:xfrm>
              <a:off x="5002" y="3160"/>
              <a:ext cx="414" cy="342"/>
            </a:xfrm>
            <a:prstGeom prst="ellips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4828" name="Text Box 44"/>
            <p:cNvSpPr txBox="1">
              <a:spLocks noChangeArrowheads="1"/>
            </p:cNvSpPr>
            <p:nvPr/>
          </p:nvSpPr>
          <p:spPr bwMode="auto">
            <a:xfrm>
              <a:off x="4952" y="357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29" name="Text Box 45"/>
            <p:cNvSpPr txBox="1">
              <a:spLocks noChangeArrowheads="1"/>
            </p:cNvSpPr>
            <p:nvPr/>
          </p:nvSpPr>
          <p:spPr bwMode="auto">
            <a:xfrm>
              <a:off x="5202" y="348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1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0" name="Text Box 46"/>
            <p:cNvSpPr txBox="1">
              <a:spLocks noChangeArrowheads="1"/>
            </p:cNvSpPr>
            <p:nvPr/>
          </p:nvSpPr>
          <p:spPr bwMode="auto">
            <a:xfrm>
              <a:off x="4646" y="3067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2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1" name="Text Box 47"/>
            <p:cNvSpPr txBox="1">
              <a:spLocks noChangeArrowheads="1"/>
            </p:cNvSpPr>
            <p:nvPr/>
          </p:nvSpPr>
          <p:spPr bwMode="auto">
            <a:xfrm>
              <a:off x="4148" y="25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3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2" name="Line 48"/>
            <p:cNvSpPr>
              <a:spLocks noChangeShapeType="1"/>
            </p:cNvSpPr>
            <p:nvPr/>
          </p:nvSpPr>
          <p:spPr bwMode="auto">
            <a:xfrm flipH="1" flipV="1">
              <a:off x="4290" y="2616"/>
              <a:ext cx="301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4833" name="Text Box 49"/>
            <p:cNvSpPr txBox="1">
              <a:spLocks noChangeArrowheads="1"/>
            </p:cNvSpPr>
            <p:nvPr/>
          </p:nvSpPr>
          <p:spPr bwMode="auto">
            <a:xfrm>
              <a:off x="4154" y="301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7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4" name="Text Box 50"/>
            <p:cNvSpPr txBox="1">
              <a:spLocks noChangeArrowheads="1"/>
            </p:cNvSpPr>
            <p:nvPr/>
          </p:nvSpPr>
          <p:spPr bwMode="auto">
            <a:xfrm>
              <a:off x="5144" y="2185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4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5" name="Text Box 51"/>
            <p:cNvSpPr txBox="1">
              <a:spLocks noChangeArrowheads="1"/>
            </p:cNvSpPr>
            <p:nvPr/>
          </p:nvSpPr>
          <p:spPr bwMode="auto">
            <a:xfrm>
              <a:off x="4208" y="35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0">
                  <a:latin typeface="Arial" pitchFamily="34" charset="0"/>
                </a:rPr>
                <a:t>6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374836" name="Line 52"/>
            <p:cNvSpPr>
              <a:spLocks noChangeShapeType="1"/>
            </p:cNvSpPr>
            <p:nvPr/>
          </p:nvSpPr>
          <p:spPr bwMode="auto">
            <a:xfrm flipV="1">
              <a:off x="4344" y="3363"/>
              <a:ext cx="248" cy="2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374839" name="Text Box 55"/>
          <p:cNvSpPr txBox="1">
            <a:spLocks noChangeArrowheads="1"/>
          </p:cNvSpPr>
          <p:nvPr/>
        </p:nvSpPr>
        <p:spPr bwMode="auto">
          <a:xfrm>
            <a:off x="155575" y="5189538"/>
            <a:ext cx="51244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heat flux on external surface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≈1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 MW/m</a:t>
            </a:r>
            <a:r>
              <a:rPr lang="en-US" sz="1600" b="0" baseline="30000">
                <a:solidFill>
                  <a:srgbClr val="A50021"/>
                </a:solidFill>
                <a:latin typeface="Arial" pitchFamily="34" charset="0"/>
              </a:rPr>
              <a:t>2</a:t>
            </a:r>
            <a:endParaRPr lang="en-US" sz="16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heat flux on internal surface of </a:t>
            </a:r>
          </a:p>
          <a:p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  channel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≈4 MW/m</a:t>
            </a:r>
            <a:r>
              <a:rPr lang="en-US" sz="1600" b="0" baseline="30000">
                <a:solidFill>
                  <a:srgbClr val="A50021"/>
                </a:solidFill>
                <a:latin typeface="Arial" pitchFamily="34" charset="0"/>
              </a:rPr>
              <a:t>2</a:t>
            </a:r>
          </a:p>
          <a:p>
            <a:pPr>
              <a:buFontTx/>
              <a:buChar char="•"/>
            </a:pPr>
            <a:r>
              <a:rPr lang="en-US" sz="1600">
                <a:latin typeface="Arial" pitchFamily="34" charset="0"/>
              </a:rPr>
              <a:t> </a:t>
            </a:r>
            <a:r>
              <a:rPr lang="en-US" sz="1600" b="0">
                <a:solidFill>
                  <a:srgbClr val="000066"/>
                </a:solidFill>
                <a:latin typeface="Arial" pitchFamily="34" charset="0"/>
              </a:rPr>
              <a:t>margin of heat flux 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1600" b="0">
                <a:solidFill>
                  <a:srgbClr val="A50021"/>
                </a:solidFill>
                <a:latin typeface="Arial" pitchFamily="34" charset="0"/>
              </a:rPr>
              <a:t>2</a:t>
            </a:r>
            <a:endParaRPr lang="ru-RU" sz="1600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5D6BB-333F-4357-8CC5-6AB72B5741F7}" type="slidenum">
              <a:rPr lang="en-GB"/>
              <a:pPr/>
              <a:t>2</a:t>
            </a:fld>
            <a:endParaRPr lang="en-GB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</a:t>
            </a:r>
            <a:endParaRPr lang="en-US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2125663" y="952500"/>
            <a:ext cx="5132387" cy="4425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State of </a:t>
            </a:r>
            <a:r>
              <a:rPr lang="en-BZ" sz="2200">
                <a:solidFill>
                  <a:srgbClr val="000066"/>
                </a:solidFill>
                <a:latin typeface="Arial" pitchFamily="34" charset="0"/>
              </a:rPr>
              <a:t>the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art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GB" sz="2200">
                <a:solidFill>
                  <a:srgbClr val="000066"/>
                </a:solidFill>
                <a:latin typeface="Arial" pitchFamily="34" charset="0"/>
              </a:rPr>
              <a:t>Objectives</a:t>
            </a:r>
            <a:r>
              <a:rPr lang="ru-RU" sz="22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of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MCP-8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test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GB" sz="2200">
                <a:solidFill>
                  <a:srgbClr val="000066"/>
                </a:solidFill>
                <a:latin typeface="Arial" pitchFamily="34" charset="0"/>
              </a:rPr>
              <a:t>Objectives</a:t>
            </a:r>
            <a:r>
              <a:rPr lang="ru-RU" sz="22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of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Pr1-MCP-8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pretest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Principle of US monitoring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Specimen schematics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Furnace schematics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Modeling of specimen cooling</a:t>
            </a:r>
          </a:p>
          <a:p>
            <a:pPr>
              <a:buFontTx/>
              <a:buChar char="•"/>
            </a:pPr>
            <a:r>
              <a:rPr lang="en-US" altLang="ko-KR" sz="22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Specimen view during the pretest</a:t>
            </a:r>
            <a:endParaRPr lang="en-US" altLang="ko-KR" sz="2200">
              <a:solidFill>
                <a:srgbClr val="000066"/>
              </a:solidFill>
              <a:latin typeface="Arial" pitchFamily="34" charset="0"/>
              <a:ea typeface="Gulim" pitchFamily="34" charset="-127"/>
            </a:endParaRPr>
          </a:p>
          <a:p>
            <a:pPr>
              <a:buFontTx/>
              <a:buChar char="•"/>
            </a:pPr>
            <a:r>
              <a:rPr lang="en-US" altLang="ko-KR" sz="22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 Pr1-MCP-8 results</a:t>
            </a:r>
          </a:p>
          <a:p>
            <a:pPr>
              <a:buFontTx/>
              <a:buChar char="•"/>
            </a:pPr>
            <a:r>
              <a:rPr lang="en-US" altLang="ko-KR" sz="22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Alternative specimen design</a:t>
            </a:r>
          </a:p>
          <a:p>
            <a:pPr>
              <a:buFontTx/>
              <a:buChar char="•"/>
            </a:pP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altLang="ko-KR" sz="22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Comparison of two designs</a:t>
            </a:r>
          </a:p>
          <a:p>
            <a:pPr>
              <a:buFontTx/>
              <a:buChar char="•"/>
            </a:pPr>
            <a:r>
              <a:rPr lang="en-US" altLang="ko-KR" sz="2200">
                <a:solidFill>
                  <a:srgbClr val="000066"/>
                </a:solidFill>
                <a:latin typeface="Arial" pitchFamily="34" charset="0"/>
                <a:ea typeface="Gulim" pitchFamily="34" charset="-127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pitchFamily="34" charset="0"/>
              </a:rPr>
              <a:t>Conclusions</a:t>
            </a:r>
            <a:endParaRPr lang="ru-RU" sz="22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72A7-D630-4A46-8ECD-FCADACD3250A}" type="slidenum">
              <a:rPr lang="en-GB"/>
              <a:pPr/>
              <a:t>20</a:t>
            </a:fld>
            <a:endParaRPr lang="en-GB"/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r>
              <a:rPr lang="en-US" sz="2800">
                <a:solidFill>
                  <a:srgbClr val="A50021"/>
                </a:solidFill>
              </a:rPr>
              <a:t>Alternative specimen design</a:t>
            </a:r>
            <a:r>
              <a:rPr lang="en-US" altLang="ko-KR" sz="2800">
                <a:solidFill>
                  <a:srgbClr val="A50021"/>
                </a:solidFill>
                <a:ea typeface="Gulim" pitchFamily="34" charset="-127"/>
              </a:rPr>
              <a:t> (2)</a:t>
            </a:r>
            <a:endParaRPr lang="en-US" sz="2800">
              <a:solidFill>
                <a:srgbClr val="A50021"/>
              </a:solidFill>
              <a:ea typeface="Gulim" pitchFamily="34" charset="-127"/>
            </a:endParaRPr>
          </a:p>
        </p:txBody>
      </p:sp>
      <p:sp>
        <p:nvSpPr>
          <p:cNvPr id="267281" name="Text Box 17"/>
          <p:cNvSpPr txBox="1">
            <a:spLocks noChangeArrowheads="1"/>
          </p:cNvSpPr>
          <p:nvPr/>
        </p:nvSpPr>
        <p:spPr bwMode="auto">
          <a:xfrm>
            <a:off x="1706563" y="528638"/>
            <a:ext cx="5767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US monitoring</a:t>
            </a:r>
            <a:r>
              <a:rPr lang="ru-RU" b="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b="0">
                <a:solidFill>
                  <a:srgbClr val="000066"/>
                </a:solidFill>
                <a:latin typeface="Arial" pitchFamily="34" charset="0"/>
              </a:rPr>
              <a:t>ambient condition, without water in central channel</a:t>
            </a:r>
            <a:r>
              <a:rPr lang="ru-RU" b="0">
                <a:solidFill>
                  <a:srgbClr val="000066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267288" name="Text Box 24"/>
          <p:cNvSpPr txBox="1">
            <a:spLocks noChangeArrowheads="1"/>
          </p:cNvSpPr>
          <p:nvPr/>
        </p:nvSpPr>
        <p:spPr bwMode="auto">
          <a:xfrm>
            <a:off x="171450" y="2630488"/>
            <a:ext cx="3889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US sensor proportion:</a:t>
            </a: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diameter –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6 mm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length     –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8 mm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Frequency: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5 (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±0.2)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 MHz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Working distance: 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15(±7)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mm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Temperature: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&lt;200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C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  <p:grpSp>
        <p:nvGrpSpPr>
          <p:cNvPr id="267290" name="Group 26"/>
          <p:cNvGrpSpPr>
            <a:grpSpLocks/>
          </p:cNvGrpSpPr>
          <p:nvPr/>
        </p:nvGrpSpPr>
        <p:grpSpPr bwMode="auto">
          <a:xfrm>
            <a:off x="3895725" y="1382713"/>
            <a:ext cx="5070475" cy="4056062"/>
            <a:chOff x="2442" y="757"/>
            <a:chExt cx="3194" cy="2555"/>
          </a:xfrm>
        </p:grpSpPr>
        <p:graphicFrame>
          <p:nvGraphicFramePr>
            <p:cNvPr id="267286" name="Object 22"/>
            <p:cNvGraphicFramePr>
              <a:graphicFrameLocks noChangeAspect="1"/>
            </p:cNvGraphicFramePr>
            <p:nvPr/>
          </p:nvGraphicFramePr>
          <p:xfrm>
            <a:off x="2442" y="757"/>
            <a:ext cx="3194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92" name="Точечный рисунок" r:id="rId4" imgW="4619048" imgH="3696216" progId="Paint.Picture">
                    <p:embed/>
                  </p:oleObj>
                </mc:Choice>
                <mc:Fallback>
                  <p:oleObj name="Точечный рисунок" r:id="rId4" imgW="4619048" imgH="3696216" progId="Paint.Picture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2" y="757"/>
                          <a:ext cx="3194" cy="2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7289" name="Text Box 25"/>
            <p:cNvSpPr txBox="1">
              <a:spLocks noChangeArrowheads="1"/>
            </p:cNvSpPr>
            <p:nvPr/>
          </p:nvSpPr>
          <p:spPr bwMode="auto">
            <a:xfrm>
              <a:off x="4533" y="1220"/>
              <a:ext cx="10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0">
                  <a:latin typeface="Arial" pitchFamily="34" charset="0"/>
                </a:rPr>
                <a:t>Reflected signal</a:t>
              </a:r>
              <a:endParaRPr lang="ru-RU" sz="1600" b="0">
                <a:latin typeface="Arial" pitchFamily="34" charset="0"/>
              </a:endParaRPr>
            </a:p>
          </p:txBody>
        </p:sp>
      </p:grpSp>
      <p:sp>
        <p:nvSpPr>
          <p:cNvPr id="267291" name="Text Box 27"/>
          <p:cNvSpPr txBox="1">
            <a:spLocks noChangeArrowheads="1"/>
          </p:cNvSpPr>
          <p:nvPr/>
        </p:nvSpPr>
        <p:spPr bwMode="auto">
          <a:xfrm>
            <a:off x="461963" y="5376863"/>
            <a:ext cx="8682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A drawback of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US sensor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–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small damping</a:t>
            </a:r>
            <a:r>
              <a:rPr lang="ru-RU" sz="2000" b="0">
                <a:latin typeface="Arial" pitchFamily="34" charset="0"/>
              </a:rPr>
              <a:t> 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decrement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of own oscillations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.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It is not very important because the interface position is determined</a:t>
            </a:r>
            <a:r>
              <a:rPr lang="ru-RU" sz="2000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from the signal front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C23D-30FC-4730-B931-0B9332E3AC85}" type="slidenum">
              <a:rPr lang="en-GB"/>
              <a:pPr/>
              <a:t>21</a:t>
            </a:fld>
            <a:endParaRPr lang="en-GB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Comparison of two designs</a:t>
            </a:r>
            <a:r>
              <a:rPr lang="ru-RU" altLang="ko-KR" sz="2800"/>
              <a:t> </a:t>
            </a:r>
            <a:endParaRPr lang="en-GB" sz="2800"/>
          </a:p>
        </p:txBody>
      </p:sp>
      <p:sp>
        <p:nvSpPr>
          <p:cNvPr id="316736" name="Rectangle 320"/>
          <p:cNvSpPr>
            <a:spLocks noChangeArrowheads="1"/>
          </p:cNvSpPr>
          <p:nvPr/>
        </p:nvSpPr>
        <p:spPr bwMode="auto">
          <a:xfrm>
            <a:off x="0" y="534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  <p:graphicFrame>
        <p:nvGraphicFramePr>
          <p:cNvPr id="453679" name="Group 1071"/>
          <p:cNvGraphicFramePr>
            <a:graphicFrameLocks noGrp="1"/>
          </p:cNvGraphicFramePr>
          <p:nvPr>
            <p:ph type="tbl" idx="1"/>
          </p:nvPr>
        </p:nvGraphicFramePr>
        <p:xfrm>
          <a:off x="161925" y="752475"/>
          <a:ext cx="8791575" cy="4557713"/>
        </p:xfrm>
        <a:graphic>
          <a:graphicData uri="http://schemas.openxmlformats.org/drawingml/2006/table">
            <a:tbl>
              <a:tblPr/>
              <a:tblGrid>
                <a:gridCol w="1685925"/>
                <a:gridCol w="1600200"/>
                <a:gridCol w="2771775"/>
                <a:gridCol w="2733675"/>
              </a:tblGrid>
              <a:tr h="428625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Specimen type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two-channel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single-channel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925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Cooling system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Efficiency checked in the pretest at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high temperatures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Not tested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monitoring system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efficiency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Checked in the pretest with heating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Checked in ambient conditions without water supply to the channel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sensitivity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Sufficient for the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US monitoring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though it is lower due to the double sound transfer through the small acoustic mirror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Acceptable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Small damping decrement of own US sensor oscillations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70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peculiarities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The zone of highest ablation rate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right across the acoustic mirror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The zone of highest ablation rate has a random position versus the US sensor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D6B15-0F2E-4B91-A447-8DCEFCA6DE88}" type="slidenum">
              <a:rPr lang="en-GB"/>
              <a:pPr/>
              <a:t>22</a:t>
            </a:fld>
            <a:endParaRPr lang="en-GB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r>
              <a:rPr lang="en-US" altLang="ko-KR" sz="2800">
                <a:effectLst/>
                <a:ea typeface="Gulim" pitchFamily="34" charset="-127"/>
              </a:rPr>
              <a:t>Conclusions</a:t>
            </a:r>
            <a:endParaRPr lang="en-GB" sz="2800">
              <a:effectLst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0275" y="1012825"/>
            <a:ext cx="7480300" cy="485775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b="1">
                <a:effectLst/>
              </a:rPr>
              <a:t>      </a:t>
            </a:r>
            <a:endParaRPr lang="ru-RU" sz="2800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485775" y="646113"/>
            <a:ext cx="8256588" cy="5119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Tx/>
              <a:buChar char="•"/>
            </a:pPr>
            <a:r>
              <a:rPr lang="ru-RU" sz="2400"/>
              <a:t> </a:t>
            </a:r>
            <a:r>
              <a:rPr lang="en-US" sz="2400">
                <a:solidFill>
                  <a:srgbClr val="000066"/>
                </a:solidFill>
              </a:rPr>
              <a:t>Two designs for steel specimens with a vertical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interface orientation are proposed</a:t>
            </a:r>
            <a:r>
              <a:rPr lang="ru-RU" sz="2400">
                <a:solidFill>
                  <a:srgbClr val="000066"/>
                </a:solidFill>
              </a:rPr>
              <a:t>: </a:t>
            </a:r>
            <a:r>
              <a:rPr lang="en-US" sz="2400">
                <a:solidFill>
                  <a:srgbClr val="000066"/>
                </a:solidFill>
              </a:rPr>
              <a:t>two</a:t>
            </a:r>
            <a:r>
              <a:rPr lang="ru-RU" sz="2400">
                <a:solidFill>
                  <a:srgbClr val="000066"/>
                </a:solidFill>
              </a:rPr>
              <a:t>- </a:t>
            </a:r>
            <a:r>
              <a:rPr lang="en-US" sz="2400">
                <a:solidFill>
                  <a:srgbClr val="000066"/>
                </a:solidFill>
              </a:rPr>
              <a:t>and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single-channel</a:t>
            </a:r>
          </a:p>
          <a:p>
            <a:pPr defTabSz="762000">
              <a:buFontTx/>
              <a:buChar char="•"/>
            </a:pP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The efficiency of cooling system and US monitoring for the two-channel specimen is  experimentally proven</a:t>
            </a:r>
          </a:p>
          <a:p>
            <a:pPr defTabSz="762000"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The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US monitoring system for single-channel specimen has been tested in ambient conditions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without water in the central channel</a:t>
            </a:r>
          </a:p>
          <a:p>
            <a:pPr defTabSz="762000"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Proposal: use the two-channel specimen for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MCP-8 studies</a:t>
            </a:r>
            <a:r>
              <a:rPr lang="ru-RU" sz="2400">
                <a:solidFill>
                  <a:srgbClr val="000066"/>
                </a:solidFill>
              </a:rPr>
              <a:t>, </a:t>
            </a:r>
            <a:r>
              <a:rPr lang="en-US" sz="2400">
                <a:solidFill>
                  <a:srgbClr val="000066"/>
                </a:solidFill>
              </a:rPr>
              <a:t>because it has successfully passed “hot” pretests and its systems have been found to meet essential functionality requirements</a:t>
            </a:r>
            <a:endParaRPr lang="ru-RU" sz="24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3548C-BDC9-4D59-9F05-A2115FF7203E}" type="slidenum">
              <a:rPr lang="en-GB"/>
              <a:pPr/>
              <a:t>3</a:t>
            </a:fld>
            <a:endParaRPr lang="en-GB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  <a:cs typeface="Times New Roman" pitchFamily="18" charset="0"/>
              </a:rPr>
              <a:t>State of </a:t>
            </a:r>
            <a:r>
              <a:rPr lang="en-BZ" sz="2800">
                <a:effectLst/>
                <a:cs typeface="Times New Roman" pitchFamily="18" charset="0"/>
              </a:rPr>
              <a:t>the a</a:t>
            </a:r>
            <a:r>
              <a:rPr lang="en-US" sz="2800">
                <a:effectLst/>
                <a:cs typeface="Times New Roman" pitchFamily="18" charset="0"/>
              </a:rPr>
              <a:t>rt</a:t>
            </a:r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233363" y="660400"/>
            <a:ext cx="8751887" cy="839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>
                <a:solidFill>
                  <a:srgbClr val="A50021"/>
                </a:solidFill>
              </a:rPr>
              <a:t>Test MCP-1</a:t>
            </a:r>
            <a:r>
              <a:rPr lang="en-US"/>
              <a:t> </a:t>
            </a:r>
            <a:r>
              <a:rPr lang="en-US">
                <a:solidFill>
                  <a:srgbClr val="A50021"/>
                </a:solidFill>
              </a:rPr>
              <a:t>(2007): </a:t>
            </a:r>
            <a:r>
              <a:rPr lang="en-US">
                <a:solidFill>
                  <a:srgbClr val="000066"/>
                </a:solidFill>
              </a:rPr>
              <a:t>Study of vessel steel corrosion at its interaction with molten suboxidized corium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5316538" y="1604963"/>
            <a:ext cx="3705225" cy="358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>
                <a:solidFill>
                  <a:srgbClr val="A50021"/>
                </a:solidFill>
              </a:rPr>
              <a:t>Main</a:t>
            </a:r>
            <a:r>
              <a:rPr lang="ru-RU">
                <a:solidFill>
                  <a:srgbClr val="A50021"/>
                </a:solidFill>
              </a:rPr>
              <a:t> </a:t>
            </a:r>
            <a:r>
              <a:rPr lang="en-US">
                <a:solidFill>
                  <a:srgbClr val="A50021"/>
                </a:solidFill>
              </a:rPr>
              <a:t>MCP-</a:t>
            </a:r>
            <a:r>
              <a:rPr lang="ru-RU">
                <a:solidFill>
                  <a:srgbClr val="A50021"/>
                </a:solidFill>
              </a:rPr>
              <a:t>1 </a:t>
            </a:r>
            <a:r>
              <a:rPr lang="en-US">
                <a:solidFill>
                  <a:srgbClr val="A50021"/>
                </a:solidFill>
              </a:rPr>
              <a:t>differences from the tests with horizontal interaction interface</a:t>
            </a:r>
            <a:r>
              <a:rPr lang="ru-RU">
                <a:solidFill>
                  <a:srgbClr val="A50021"/>
                </a:solidFill>
              </a:rPr>
              <a:t> (</a:t>
            </a:r>
            <a:r>
              <a:rPr lang="en-US">
                <a:solidFill>
                  <a:srgbClr val="A50021"/>
                </a:solidFill>
              </a:rPr>
              <a:t>prototype test of</a:t>
            </a:r>
            <a:r>
              <a:rPr lang="ru-RU">
                <a:solidFill>
                  <a:srgbClr val="A50021"/>
                </a:solidFill>
              </a:rPr>
              <a:t> </a:t>
            </a:r>
            <a:r>
              <a:rPr lang="en-US">
                <a:solidFill>
                  <a:srgbClr val="A50021"/>
                </a:solidFill>
              </a:rPr>
              <a:t>MC6</a:t>
            </a:r>
            <a:r>
              <a:rPr lang="ru-RU">
                <a:solidFill>
                  <a:srgbClr val="A50021"/>
                </a:solidFill>
              </a:rPr>
              <a:t>)</a:t>
            </a:r>
            <a:r>
              <a:rPr lang="en-US">
                <a:solidFill>
                  <a:srgbClr val="A50021"/>
                </a:solidFill>
              </a:rPr>
              <a:t>:</a:t>
            </a:r>
            <a:endParaRPr lang="ru-RU">
              <a:solidFill>
                <a:srgbClr val="A50021"/>
              </a:solidFill>
            </a:endParaRPr>
          </a:p>
          <a:p>
            <a:pPr defTabSz="762000">
              <a:buFontTx/>
              <a:buChar char="•"/>
            </a:pPr>
            <a:r>
              <a:rPr lang="en-US" sz="1800" b="0">
                <a:solidFill>
                  <a:srgbClr val="000066"/>
                </a:solidFill>
              </a:rPr>
              <a:t> </a:t>
            </a:r>
            <a:r>
              <a:rPr lang="en-US" b="0">
                <a:solidFill>
                  <a:srgbClr val="000066"/>
                </a:solidFill>
              </a:rPr>
              <a:t>Considerably shorter incubation period </a:t>
            </a:r>
            <a:r>
              <a:rPr lang="ru-RU" b="0">
                <a:solidFill>
                  <a:srgbClr val="000066"/>
                </a:solidFill>
              </a:rPr>
              <a:t>(</a:t>
            </a:r>
            <a:r>
              <a:rPr lang="en-US" b="0">
                <a:solidFill>
                  <a:srgbClr val="000066"/>
                </a:solidFill>
              </a:rPr>
              <a:t>or completely absent</a:t>
            </a:r>
            <a:r>
              <a:rPr lang="ru-RU" b="0">
                <a:solidFill>
                  <a:srgbClr val="000066"/>
                </a:solidFill>
              </a:rPr>
              <a:t>)</a:t>
            </a:r>
            <a:endParaRPr lang="en-US"/>
          </a:p>
          <a:p>
            <a:pPr defTabSz="762000">
              <a:buFontTx/>
              <a:buChar char="•"/>
            </a:pPr>
            <a:r>
              <a:rPr lang="en-US"/>
              <a:t> </a:t>
            </a:r>
            <a:r>
              <a:rPr lang="en-US" b="0">
                <a:solidFill>
                  <a:srgbClr val="000066"/>
                </a:solidFill>
              </a:rPr>
              <a:t>Different structure and composition of the interaction zone</a:t>
            </a:r>
            <a:endParaRPr lang="ru-RU" b="0">
              <a:solidFill>
                <a:srgbClr val="000066"/>
              </a:solidFill>
            </a:endParaRPr>
          </a:p>
        </p:txBody>
      </p:sp>
      <p:grpSp>
        <p:nvGrpSpPr>
          <p:cNvPr id="307231" name="Group 31"/>
          <p:cNvGrpSpPr>
            <a:grpSpLocks/>
          </p:cNvGrpSpPr>
          <p:nvPr/>
        </p:nvGrpSpPr>
        <p:grpSpPr bwMode="auto">
          <a:xfrm>
            <a:off x="114300" y="2235200"/>
            <a:ext cx="5186363" cy="2425700"/>
            <a:chOff x="72" y="1408"/>
            <a:chExt cx="3267" cy="1528"/>
          </a:xfrm>
        </p:grpSpPr>
        <p:pic>
          <p:nvPicPr>
            <p:cNvPr id="307216" name="Picture 16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89"/>
              <a:ext cx="1851" cy="1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18" name="Text Box 18"/>
            <p:cNvSpPr txBox="1">
              <a:spLocks noChangeArrowheads="1"/>
            </p:cNvSpPr>
            <p:nvPr/>
          </p:nvSpPr>
          <p:spPr bwMode="auto">
            <a:xfrm>
              <a:off x="2052" y="1408"/>
              <a:ext cx="1088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300" b="0">
                  <a:ea typeface="Gulim" pitchFamily="34" charset="-127"/>
                </a:rPr>
                <a:t>Unaffected steel</a:t>
              </a:r>
              <a:endParaRPr lang="ru-RU" sz="1300" b="0"/>
            </a:p>
          </p:txBody>
        </p:sp>
        <p:sp>
          <p:nvSpPr>
            <p:cNvPr id="307219" name="Line 19"/>
            <p:cNvSpPr>
              <a:spLocks noChangeShapeType="1"/>
            </p:cNvSpPr>
            <p:nvPr/>
          </p:nvSpPr>
          <p:spPr bwMode="auto">
            <a:xfrm flipH="1">
              <a:off x="1060" y="1500"/>
              <a:ext cx="996" cy="2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307220" name="Text Box 20"/>
            <p:cNvSpPr txBox="1">
              <a:spLocks noChangeArrowheads="1"/>
            </p:cNvSpPr>
            <p:nvPr/>
          </p:nvSpPr>
          <p:spPr bwMode="auto">
            <a:xfrm>
              <a:off x="2043" y="1635"/>
              <a:ext cx="1087" cy="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300" b="0">
                  <a:ea typeface="Gulim" pitchFamily="34" charset="-127"/>
                </a:rPr>
                <a:t>Thermal impact zone</a:t>
              </a:r>
              <a:endParaRPr lang="ru-RU" sz="1300" b="0"/>
            </a:p>
          </p:txBody>
        </p:sp>
        <p:sp>
          <p:nvSpPr>
            <p:cNvPr id="307221" name="Line 21"/>
            <p:cNvSpPr>
              <a:spLocks noChangeShapeType="1"/>
            </p:cNvSpPr>
            <p:nvPr/>
          </p:nvSpPr>
          <p:spPr bwMode="auto">
            <a:xfrm flipH="1">
              <a:off x="1192" y="1698"/>
              <a:ext cx="846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307222" name="Text Box 22"/>
            <p:cNvSpPr txBox="1">
              <a:spLocks noChangeArrowheads="1"/>
            </p:cNvSpPr>
            <p:nvPr/>
          </p:nvSpPr>
          <p:spPr bwMode="auto">
            <a:xfrm>
              <a:off x="2058" y="2010"/>
              <a:ext cx="1276" cy="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300" b="0">
                  <a:ea typeface="Gulim" pitchFamily="34" charset="-127"/>
                </a:rPr>
                <a:t>Interaction zone</a:t>
              </a:r>
              <a:r>
                <a:rPr lang="ru-RU" altLang="ko-KR" sz="1300" b="0"/>
                <a:t> </a:t>
              </a:r>
              <a:r>
                <a:rPr lang="en-US" altLang="ko-KR" sz="1300" b="0">
                  <a:ea typeface="Gulim" pitchFamily="34" charset="-127"/>
                </a:rPr>
                <a:t>I</a:t>
              </a:r>
              <a:endParaRPr lang="ru-RU" sz="1300" b="0"/>
            </a:p>
          </p:txBody>
        </p:sp>
        <p:sp>
          <p:nvSpPr>
            <p:cNvPr id="307223" name="Line 23"/>
            <p:cNvSpPr>
              <a:spLocks noChangeShapeType="1"/>
            </p:cNvSpPr>
            <p:nvPr/>
          </p:nvSpPr>
          <p:spPr bwMode="auto">
            <a:xfrm flipH="1" flipV="1">
              <a:off x="1269" y="2028"/>
              <a:ext cx="786" cy="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307224" name="Text Box 24"/>
            <p:cNvSpPr txBox="1">
              <a:spLocks noChangeArrowheads="1"/>
            </p:cNvSpPr>
            <p:nvPr/>
          </p:nvSpPr>
          <p:spPr bwMode="auto">
            <a:xfrm>
              <a:off x="2063" y="2236"/>
              <a:ext cx="1276" cy="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300" b="0">
                  <a:ea typeface="Gulim" pitchFamily="34" charset="-127"/>
                </a:rPr>
                <a:t>Interaction zone</a:t>
              </a:r>
              <a:r>
                <a:rPr lang="ru-RU" altLang="ko-KR" sz="1300" b="0"/>
                <a:t> </a:t>
              </a:r>
              <a:r>
                <a:rPr lang="en-US" altLang="ko-KR" sz="1300" b="0">
                  <a:ea typeface="Gulim" pitchFamily="34" charset="-127"/>
                </a:rPr>
                <a:t>II</a:t>
              </a:r>
              <a:endParaRPr lang="ru-RU" sz="1300" b="0"/>
            </a:p>
          </p:txBody>
        </p:sp>
        <p:sp>
          <p:nvSpPr>
            <p:cNvPr id="307225" name="Line 25"/>
            <p:cNvSpPr>
              <a:spLocks noChangeShapeType="1"/>
            </p:cNvSpPr>
            <p:nvPr/>
          </p:nvSpPr>
          <p:spPr bwMode="auto">
            <a:xfrm flipH="1" flipV="1">
              <a:off x="1354" y="2100"/>
              <a:ext cx="708" cy="2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307226" name="Text Box 26"/>
            <p:cNvSpPr txBox="1">
              <a:spLocks noChangeArrowheads="1"/>
            </p:cNvSpPr>
            <p:nvPr/>
          </p:nvSpPr>
          <p:spPr bwMode="auto">
            <a:xfrm>
              <a:off x="2063" y="2478"/>
              <a:ext cx="1078" cy="4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ko-KR" sz="1300" b="0">
                  <a:ea typeface="Gulim" pitchFamily="34" charset="-127"/>
                </a:rPr>
                <a:t>Metallic inclusion in the ingot</a:t>
              </a:r>
              <a:r>
                <a:rPr lang="ru-RU" altLang="ko-KR" sz="1300" b="0"/>
                <a:t> - </a:t>
              </a:r>
              <a:r>
                <a:rPr lang="en-US" altLang="ko-KR" sz="1300" b="0">
                  <a:ea typeface="Gulim" pitchFamily="34" charset="-127"/>
                </a:rPr>
                <a:t>ring</a:t>
              </a:r>
              <a:endParaRPr lang="ru-RU" sz="1300" b="0"/>
            </a:p>
          </p:txBody>
        </p:sp>
        <p:sp>
          <p:nvSpPr>
            <p:cNvPr id="307227" name="Line 27"/>
            <p:cNvSpPr>
              <a:spLocks noChangeShapeType="1"/>
            </p:cNvSpPr>
            <p:nvPr/>
          </p:nvSpPr>
          <p:spPr bwMode="auto">
            <a:xfrm flipH="1" flipV="1">
              <a:off x="1726" y="2550"/>
              <a:ext cx="330" cy="4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7228" name="Line 28"/>
            <p:cNvSpPr>
              <a:spLocks noChangeShapeType="1"/>
            </p:cNvSpPr>
            <p:nvPr/>
          </p:nvSpPr>
          <p:spPr bwMode="auto">
            <a:xfrm flipH="1" flipV="1">
              <a:off x="322" y="2556"/>
              <a:ext cx="1740" cy="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</p:grpSp>
      <p:sp>
        <p:nvSpPr>
          <p:cNvPr id="307230" name="Rectangle 30"/>
          <p:cNvSpPr>
            <a:spLocks noChangeArrowheads="1"/>
          </p:cNvSpPr>
          <p:nvPr/>
        </p:nvSpPr>
        <p:spPr bwMode="auto">
          <a:xfrm>
            <a:off x="266700" y="5434013"/>
            <a:ext cx="8751888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>
                <a:solidFill>
                  <a:srgbClr val="A50021"/>
                </a:solidFill>
              </a:rPr>
              <a:t>Main problem during</a:t>
            </a:r>
            <a:r>
              <a:rPr lang="ru-RU">
                <a:solidFill>
                  <a:srgbClr val="A50021"/>
                </a:solidFill>
              </a:rPr>
              <a:t> </a:t>
            </a:r>
            <a:r>
              <a:rPr lang="en-US">
                <a:solidFill>
                  <a:srgbClr val="A50021"/>
                </a:solidFill>
              </a:rPr>
              <a:t>MCP-1 and posttest processing of its results: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No data on steel corrosion kinetics during the test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94761-EB71-4182-B893-058045E4D589}" type="slidenum">
              <a:rPr lang="en-GB"/>
              <a:pPr/>
              <a:t>4</a:t>
            </a:fld>
            <a:endParaRPr lang="en-GB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Objectives</a:t>
            </a:r>
            <a:r>
              <a:rPr lang="ru-RU" sz="2800">
                <a:solidFill>
                  <a:srgbClr val="990033"/>
                </a:solidFill>
                <a:effectLst/>
                <a:cs typeface="Times New Roman" pitchFamily="18" charset="0"/>
              </a:rPr>
              <a:t> </a:t>
            </a:r>
            <a:r>
              <a:rPr lang="en-US" sz="2800">
                <a:solidFill>
                  <a:srgbClr val="990033"/>
                </a:solidFill>
                <a:effectLst/>
                <a:cs typeface="Times New Roman" pitchFamily="18" charset="0"/>
              </a:rPr>
              <a:t>of test MCP-8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36575" y="4383088"/>
            <a:ext cx="8208963" cy="950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Method for determining kinetics</a:t>
            </a:r>
            <a:r>
              <a:rPr lang="ru-RU">
                <a:solidFill>
                  <a:srgbClr val="A50021"/>
                </a:solidFill>
                <a:latin typeface="Arial" pitchFamily="34" charset="0"/>
              </a:rPr>
              <a:t>:</a:t>
            </a:r>
          </a:p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On-line US monitoring of steel corrosion</a:t>
            </a:r>
            <a:endParaRPr lang="ru-RU">
              <a:solidFill>
                <a:srgbClr val="A50021"/>
              </a:solidFill>
              <a:latin typeface="Arial" pitchFamily="34" charset="0"/>
            </a:endParaRPr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515938" y="1809750"/>
            <a:ext cx="8256587" cy="1433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 sz="2400">
                <a:solidFill>
                  <a:srgbClr val="000066"/>
                </a:solidFill>
              </a:rPr>
              <a:t>Determine corrosion kinetics of vertically positioned vessel steel specimen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at its interaction with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BZ" sz="2400">
                <a:solidFill>
                  <a:srgbClr val="000066"/>
                </a:solidFill>
              </a:rPr>
              <a:t>Fe-Zr-U melt</a:t>
            </a: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2BB5B-EDF0-49FE-8760-684D6F997288}" type="slidenum">
              <a:rPr lang="en-GB"/>
              <a:pPr/>
              <a:t>5</a:t>
            </a:fld>
            <a:endParaRPr lang="en-GB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Objectives</a:t>
            </a:r>
            <a:r>
              <a:rPr lang="ru-RU" sz="2800">
                <a:solidFill>
                  <a:srgbClr val="990033"/>
                </a:solidFill>
                <a:effectLst/>
                <a:cs typeface="Times New Roman" pitchFamily="18" charset="0"/>
              </a:rPr>
              <a:t> </a:t>
            </a:r>
            <a:r>
              <a:rPr lang="en-US" sz="2800">
                <a:solidFill>
                  <a:srgbClr val="990033"/>
                </a:solidFill>
                <a:effectLst/>
                <a:cs typeface="Times New Roman" pitchFamily="18" charset="0"/>
              </a:rPr>
              <a:t>of pretest Pr1-MCP-8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449263" y="1085850"/>
            <a:ext cx="8256587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 sz="2400">
                <a:solidFill>
                  <a:srgbClr val="000066"/>
                </a:solidFill>
              </a:rPr>
              <a:t>Check the efficiency of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the vertical specimen cooling systems and US monitoring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88925" y="3379788"/>
            <a:ext cx="8208963" cy="2103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A50021"/>
                </a:solidFill>
                <a:latin typeface="Arial" pitchFamily="34" charset="0"/>
              </a:rPr>
              <a:t>Controlled conditions and parameters</a:t>
            </a:r>
            <a:r>
              <a:rPr lang="ru-RU">
                <a:solidFill>
                  <a:srgbClr val="A50021"/>
                </a:solidFill>
                <a:latin typeface="Arial" pitchFamily="34" charset="0"/>
              </a:rPr>
              <a:t>: 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b="0">
                <a:solidFill>
                  <a:srgbClr val="A50021"/>
                </a:solidFill>
                <a:latin typeface="Arial" pitchFamily="34" charset="0"/>
              </a:rPr>
              <a:t>no DNB water cooling in the central channel of the</a:t>
            </a:r>
          </a:p>
          <a:p>
            <a:r>
              <a:rPr lang="en-US" b="0">
                <a:solidFill>
                  <a:srgbClr val="A50021"/>
                </a:solidFill>
                <a:latin typeface="Arial" pitchFamily="34" charset="0"/>
              </a:rPr>
              <a:t>  specimen</a:t>
            </a:r>
            <a:endParaRPr lang="ru-RU" b="0">
              <a:solidFill>
                <a:srgbClr val="A50021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b="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b="0">
                <a:solidFill>
                  <a:srgbClr val="A50021"/>
                </a:solidFill>
                <a:latin typeface="Arial" pitchFamily="34" charset="0"/>
              </a:rPr>
              <a:t>depth of ablation</a:t>
            </a:r>
            <a:r>
              <a:rPr lang="ru-RU" b="0">
                <a:solidFill>
                  <a:srgbClr val="A50021"/>
                </a:solidFill>
                <a:latin typeface="Arial" pitchFamily="34" charset="0"/>
              </a:rPr>
              <a:t>/</a:t>
            </a:r>
            <a:r>
              <a:rPr lang="en-US" b="0">
                <a:solidFill>
                  <a:srgbClr val="A50021"/>
                </a:solidFill>
                <a:latin typeface="Arial" pitchFamily="34" charset="0"/>
              </a:rPr>
              <a:t>melting of the outer specimen surface</a:t>
            </a:r>
            <a:endParaRPr lang="ru-RU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0AD9B-92FD-48C6-988C-B13FDEE084C0}" type="slidenum">
              <a:rPr lang="en-GB"/>
              <a:pPr/>
              <a:t>6</a:t>
            </a:fld>
            <a:endParaRPr lang="en-GB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Principle of US monitoring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>
            <p:ph idx="1"/>
          </p:nvPr>
        </p:nvGraphicFramePr>
        <p:xfrm>
          <a:off x="2586038" y="628650"/>
          <a:ext cx="3571875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5" name="Точечный рисунок" r:id="rId4" imgW="4638095" imgH="7342857" progId="Paint.Picture">
                  <p:embed/>
                </p:oleObj>
              </mc:Choice>
              <mc:Fallback>
                <p:oleObj name="Точечный рисунок" r:id="rId4" imgW="4638095" imgH="73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628650"/>
                        <a:ext cx="3571875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180A-6771-4D9E-89AB-D007C4AE8DE1}" type="slidenum">
              <a:rPr lang="en-GB"/>
              <a:pPr/>
              <a:t>7</a:t>
            </a:fld>
            <a:endParaRPr lang="en-GB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Specimen schematics</a:t>
            </a:r>
          </a:p>
        </p:txBody>
      </p:sp>
      <p:graphicFrame>
        <p:nvGraphicFramePr>
          <p:cNvPr id="421932" name="Object 44"/>
          <p:cNvGraphicFramePr>
            <a:graphicFrameLocks noChangeAspect="1"/>
          </p:cNvGraphicFramePr>
          <p:nvPr>
            <p:ph idx="1"/>
          </p:nvPr>
        </p:nvGraphicFramePr>
        <p:xfrm>
          <a:off x="1676400" y="527050"/>
          <a:ext cx="5665788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34" name="Точечный рисунок" r:id="rId4" imgW="15066667" imgH="15457143" progId="Paint.Picture">
                  <p:embed/>
                </p:oleObj>
              </mc:Choice>
              <mc:Fallback>
                <p:oleObj name="Точечный рисунок" r:id="rId4" imgW="15066667" imgH="15457143" progId="Paint.Picture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7050"/>
                        <a:ext cx="5665788" cy="581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81B97-2D9F-46AD-B703-AB8FBB98A67D}" type="slidenum">
              <a:rPr lang="en-GB"/>
              <a:pPr/>
              <a:t>8</a:t>
            </a:fld>
            <a:endParaRPr lang="en-GB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schematics</a:t>
            </a:r>
          </a:p>
        </p:txBody>
      </p:sp>
      <p:grpSp>
        <p:nvGrpSpPr>
          <p:cNvPr id="415791" name="Group 47"/>
          <p:cNvGrpSpPr>
            <a:grpSpLocks/>
          </p:cNvGrpSpPr>
          <p:nvPr/>
        </p:nvGrpSpPr>
        <p:grpSpPr bwMode="auto">
          <a:xfrm>
            <a:off x="1003300" y="609600"/>
            <a:ext cx="7250113" cy="5641975"/>
            <a:chOff x="632" y="384"/>
            <a:chExt cx="4567" cy="3554"/>
          </a:xfrm>
        </p:grpSpPr>
        <p:grpSp>
          <p:nvGrpSpPr>
            <p:cNvPr id="415780" name="Group 36"/>
            <p:cNvGrpSpPr>
              <a:grpSpLocks/>
            </p:cNvGrpSpPr>
            <p:nvPr/>
          </p:nvGrpSpPr>
          <p:grpSpPr bwMode="auto">
            <a:xfrm>
              <a:off x="632" y="384"/>
              <a:ext cx="4567" cy="3550"/>
              <a:chOff x="632" y="384"/>
              <a:chExt cx="4567" cy="3550"/>
            </a:xfrm>
          </p:grpSpPr>
          <p:grpSp>
            <p:nvGrpSpPr>
              <p:cNvPr id="415747" name="Group 3"/>
              <p:cNvGrpSpPr>
                <a:grpSpLocks/>
              </p:cNvGrpSpPr>
              <p:nvPr/>
            </p:nvGrpSpPr>
            <p:grpSpPr bwMode="auto">
              <a:xfrm>
                <a:off x="639" y="384"/>
                <a:ext cx="4560" cy="3550"/>
                <a:chOff x="639" y="384"/>
                <a:chExt cx="4560" cy="3550"/>
              </a:xfrm>
            </p:grpSpPr>
            <p:grpSp>
              <p:nvGrpSpPr>
                <p:cNvPr id="415748" name="Group 4"/>
                <p:cNvGrpSpPr>
                  <a:grpSpLocks/>
                </p:cNvGrpSpPr>
                <p:nvPr/>
              </p:nvGrpSpPr>
              <p:grpSpPr bwMode="auto">
                <a:xfrm>
                  <a:off x="639" y="388"/>
                  <a:ext cx="3961" cy="3546"/>
                  <a:chOff x="908" y="388"/>
                  <a:chExt cx="3961" cy="3546"/>
                </a:xfrm>
              </p:grpSpPr>
              <p:pic>
                <p:nvPicPr>
                  <p:cNvPr id="415749" name="Picture 5" descr="Конфиг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8" y="390"/>
                    <a:ext cx="3961" cy="35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575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941" y="3704"/>
                    <a:ext cx="21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75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246" y="3587"/>
                    <a:ext cx="0" cy="25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75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704"/>
                    <a:ext cx="27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75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960" y="1086"/>
                    <a:ext cx="2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75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39" y="1079"/>
                    <a:ext cx="25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575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217" y="945"/>
                    <a:ext cx="311" cy="154"/>
                    <a:chOff x="222" y="435"/>
                    <a:chExt cx="311" cy="154"/>
                  </a:xfrm>
                </p:grpSpPr>
                <p:sp>
                  <p:nvSpPr>
                    <p:cNvPr id="415756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2" y="435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5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" y="562"/>
                      <a:ext cx="283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575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940" y="951"/>
                    <a:ext cx="311" cy="154"/>
                    <a:chOff x="222" y="435"/>
                    <a:chExt cx="311" cy="154"/>
                  </a:xfrm>
                </p:grpSpPr>
                <p:sp>
                  <p:nvSpPr>
                    <p:cNvPr id="415759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2" y="435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60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" y="562"/>
                      <a:ext cx="283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576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282" y="3576"/>
                    <a:ext cx="311" cy="154"/>
                    <a:chOff x="222" y="435"/>
                    <a:chExt cx="311" cy="154"/>
                  </a:xfrm>
                </p:grpSpPr>
                <p:sp>
                  <p:nvSpPr>
                    <p:cNvPr id="41576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2" y="435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63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" y="562"/>
                      <a:ext cx="283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576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915" y="3577"/>
                    <a:ext cx="311" cy="154"/>
                    <a:chOff x="222" y="435"/>
                    <a:chExt cx="311" cy="154"/>
                  </a:xfrm>
                </p:grpSpPr>
                <p:sp>
                  <p:nvSpPr>
                    <p:cNvPr id="415765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2" y="435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66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" y="562"/>
                      <a:ext cx="283" cy="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5767" name="Group 23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37" y="467"/>
                    <a:ext cx="311" cy="154"/>
                    <a:chOff x="400" y="2599"/>
                    <a:chExt cx="311" cy="154"/>
                  </a:xfrm>
                </p:grpSpPr>
                <p:sp>
                  <p:nvSpPr>
                    <p:cNvPr id="41576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" y="2599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69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" y="2726"/>
                      <a:ext cx="28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80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15770" name="Group 26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44" y="3623"/>
                    <a:ext cx="311" cy="154"/>
                    <a:chOff x="400" y="2599"/>
                    <a:chExt cx="311" cy="154"/>
                  </a:xfrm>
                </p:grpSpPr>
                <p:sp>
                  <p:nvSpPr>
                    <p:cNvPr id="415771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0" y="2599"/>
                      <a:ext cx="311" cy="1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571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145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2860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743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3200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657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4114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r>
                        <a:rPr lang="en-US" sz="1000" b="0">
                          <a:solidFill>
                            <a:srgbClr val="000066"/>
                          </a:solidFill>
                          <a:latin typeface="Arial" pitchFamily="34" charset="0"/>
                        </a:rPr>
                        <a:t>water</a:t>
                      </a:r>
                      <a:endParaRPr lang="ru-RU" sz="1000" b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415772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" y="2726"/>
                      <a:ext cx="28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33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15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3391" y="384"/>
                  <a:ext cx="1808" cy="35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424" tIns="45712" rIns="91424" bIns="45712" anchor="ctr"/>
                <a:lstStyle/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1  –</a:t>
                  </a:r>
                  <a:r>
                    <a:rPr lang="ru-RU" sz="1800" b="0">
                      <a:solidFill>
                        <a:srgbClr val="000066"/>
                      </a:solidFill>
                    </a:rPr>
                    <a:t> </a:t>
                  </a:r>
                  <a:r>
                    <a:rPr lang="en-US" sz="1800" b="0">
                      <a:solidFill>
                        <a:srgbClr val="000066"/>
                      </a:solidFill>
                    </a:rPr>
                    <a:t>water cooled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       screen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2  – water cooled cover</a:t>
                  </a:r>
                  <a:endParaRPr lang="ru-RU" sz="1800" b="0">
                    <a:solidFill>
                      <a:srgbClr val="000066"/>
                    </a:solidFill>
                  </a:endParaRP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3  – water-</a:t>
                  </a:r>
                  <a:r>
                    <a:rPr lang="en-BZ" sz="1800" b="0">
                      <a:solidFill>
                        <a:srgbClr val="000066"/>
                      </a:solidFill>
                    </a:rPr>
                    <a:t>off </a:t>
                  </a:r>
                  <a:r>
                    <a:rPr lang="en-US" sz="1800" b="0">
                      <a:solidFill>
                        <a:srgbClr val="000066"/>
                      </a:solidFill>
                    </a:rPr>
                    <a:t>pipe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4  – quartz tube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5  – crucible sections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6  – specimen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7  – melt surface position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8  – inductor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9  – two cooling channels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10 – bottom calorimeter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11 – CC holder 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12 – water supply pipes</a:t>
                  </a:r>
                </a:p>
                <a:p>
                  <a:pPr marL="457200" indent="-457200" defTabSz="762000"/>
                  <a:r>
                    <a:rPr lang="en-US" sz="1800" b="0">
                      <a:solidFill>
                        <a:srgbClr val="000066"/>
                      </a:solidFill>
                    </a:rPr>
                    <a:t>13 – furnace basis</a:t>
                  </a:r>
                  <a:endParaRPr lang="en-GB" sz="1800" b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415779" name="Text Box 35"/>
              <p:cNvSpPr txBox="1">
                <a:spLocks noChangeArrowheads="1"/>
              </p:cNvSpPr>
              <p:nvPr/>
            </p:nvSpPr>
            <p:spPr bwMode="auto">
              <a:xfrm>
                <a:off x="632" y="397"/>
                <a:ext cx="2720" cy="3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114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ru-RU" sz="2000">
                  <a:latin typeface="Arial" pitchFamily="34" charset="0"/>
                </a:endParaRPr>
              </a:p>
            </p:txBody>
          </p:sp>
        </p:grpSp>
        <p:graphicFrame>
          <p:nvGraphicFramePr>
            <p:cNvPr id="415789" name="Object 45"/>
            <p:cNvGraphicFramePr>
              <a:graphicFrameLocks noChangeAspect="1"/>
            </p:cNvGraphicFramePr>
            <p:nvPr/>
          </p:nvGraphicFramePr>
          <p:xfrm>
            <a:off x="1035" y="384"/>
            <a:ext cx="1752" cy="3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92" name="Точечный рисунок" r:id="rId5" imgW="4458322" imgH="9038095" progId="Paint.Picture">
                    <p:embed/>
                  </p:oleObj>
                </mc:Choice>
                <mc:Fallback>
                  <p:oleObj name="Точечный рисунок" r:id="rId5" imgW="4458322" imgH="9038095" progId="Paint.Picture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" y="384"/>
                          <a:ext cx="1752" cy="3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1F265-6377-494A-B6E0-102A76F9FE3E}" type="slidenum">
              <a:rPr lang="en-GB"/>
              <a:pPr/>
              <a:t>9</a:t>
            </a:fld>
            <a:endParaRPr lang="en-GB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  <a:noFill/>
          <a:ln/>
        </p:spPr>
        <p:txBody>
          <a:bodyPr/>
          <a:lstStyle/>
          <a:p>
            <a:pPr defTabSz="914400"/>
            <a:r>
              <a:rPr lang="en-US" sz="2800">
                <a:effectLst/>
              </a:rPr>
              <a:t>Modeling of specimen cooling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1146175" y="871538"/>
            <a:ext cx="52959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774700" y="558800"/>
            <a:ext cx="798195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Approximations: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stationary conditions</a:t>
            </a:r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2D geometry (radius and azimuth angle) with uniform</a:t>
            </a:r>
          </a:p>
          <a:p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 distribution of heat flux on specimen surface</a:t>
            </a: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temperature dependence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of vessel steel heat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conductivity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CHF Lookup Table of Groeneveld &amp; Kirillov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(1997)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746125" y="3084513"/>
            <a:ext cx="8020050" cy="319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118800" rIns="91424" bIns="45712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Evaluated parameters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specimen diameter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54 mm</a:t>
            </a:r>
            <a:endParaRPr lang="ru-RU" sz="2000" b="0">
              <a:solidFill>
                <a:srgbClr val="990033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diameter of water channels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4 mm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length of specimen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60 mm</a:t>
            </a:r>
            <a:endParaRPr lang="ru-RU" sz="2000" b="0">
              <a:solidFill>
                <a:srgbClr val="990033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water volumetric rate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2.8 m</a:t>
            </a:r>
            <a:r>
              <a:rPr lang="en-US" sz="2000" b="0" baseline="30000">
                <a:solidFill>
                  <a:srgbClr val="990033"/>
                </a:solidFill>
                <a:latin typeface="Arial" pitchFamily="34" charset="0"/>
              </a:rPr>
              <a:t>3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/hr</a:t>
            </a:r>
            <a:r>
              <a:rPr lang="en-US" sz="2000" b="0" i="1">
                <a:solidFill>
                  <a:srgbClr val="000066"/>
                </a:solidFill>
                <a:latin typeface="Arial" pitchFamily="34" charset="0"/>
              </a:rPr>
              <a:t> (velocity ≈ </a:t>
            </a:r>
            <a:r>
              <a:rPr lang="en-US" sz="2000" b="0" i="1">
                <a:solidFill>
                  <a:srgbClr val="990033"/>
                </a:solidFill>
                <a:latin typeface="Arial" pitchFamily="34" charset="0"/>
              </a:rPr>
              <a:t>31 m/s</a:t>
            </a:r>
            <a:r>
              <a:rPr lang="en-US" sz="2000" b="0" i="1">
                <a:solidFill>
                  <a:srgbClr val="000066"/>
                </a:solidFill>
                <a:latin typeface="Arial" pitchFamily="34" charset="0"/>
              </a:rPr>
              <a:t>)</a:t>
            </a:r>
            <a:r>
              <a:rPr lang="ru-RU" sz="2000">
                <a:latin typeface="Arial" pitchFamily="34" charset="0"/>
              </a:rPr>
              <a:t> </a:t>
            </a:r>
            <a:endParaRPr lang="en-US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outlet water pressure –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1 bar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inlet water temperature – 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20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en-US" sz="2000" b="0">
                <a:solidFill>
                  <a:srgbClr val="990033"/>
                </a:solidFill>
                <a:latin typeface="Arial" pitchFamily="34" charset="0"/>
              </a:rPr>
              <a:t>C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maximum surface temperature –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1400°C</a:t>
            </a: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temperature of surface of water channels –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100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en-US" sz="2000" b="0">
                <a:solidFill>
                  <a:srgbClr val="A50021"/>
                </a:solidFill>
                <a:latin typeface="Arial" pitchFamily="34" charset="0"/>
              </a:rPr>
              <a:t>C</a:t>
            </a:r>
            <a:endParaRPr lang="ru-RU" sz="2000" b="0">
              <a:solidFill>
                <a:srgbClr val="A5002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15154</TotalTime>
  <Words>1214</Words>
  <Application>Microsoft Office PowerPoint</Application>
  <PresentationFormat>Bildschirmpräsentation (4:3)</PresentationFormat>
  <Paragraphs>246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22</vt:i4>
      </vt:variant>
    </vt:vector>
  </HeadingPairs>
  <TitlesOfParts>
    <vt:vector size="35" baseType="lpstr">
      <vt:lpstr>Times New Roman</vt:lpstr>
      <vt:lpstr>Arial</vt:lpstr>
      <vt:lpstr>Times New Roman CYR</vt:lpstr>
      <vt:lpstr>Arial Unicode MS</vt:lpstr>
      <vt:lpstr>Gulim</vt:lpstr>
      <vt:lpstr>Wingdings</vt:lpstr>
      <vt:lpstr>Mangal</vt:lpstr>
      <vt:lpstr>Batang</vt:lpstr>
      <vt:lpstr>Оформление по умолчанию</vt:lpstr>
      <vt:lpstr>CorelDRAW 7.0 Graphic</vt:lpstr>
      <vt:lpstr>Точечный рисунок</vt:lpstr>
      <vt:lpstr>Grapher Plot Document</vt:lpstr>
      <vt:lpstr>Adobe Photoshop Image</vt:lpstr>
      <vt:lpstr>Preparation of МСР-8 experiment on the interaction of metallic melt with vertical specimen</vt:lpstr>
      <vt:lpstr>Content</vt:lpstr>
      <vt:lpstr>State of the art</vt:lpstr>
      <vt:lpstr>Objectives of test MCP-8</vt:lpstr>
      <vt:lpstr>Objectives of pretest Pr1-MCP-8</vt:lpstr>
      <vt:lpstr>Principle of US monitoring</vt:lpstr>
      <vt:lpstr>Specimen schematics</vt:lpstr>
      <vt:lpstr>Furnace schematics</vt:lpstr>
      <vt:lpstr>Modeling of specimen cooling</vt:lpstr>
      <vt:lpstr>Modeling of Specimen Cooling (2)</vt:lpstr>
      <vt:lpstr>Specimen view during the pretest</vt:lpstr>
      <vt:lpstr>Pr1-MCP-8 results</vt:lpstr>
      <vt:lpstr>Pr1-MCP-8 results (2)</vt:lpstr>
      <vt:lpstr>Pr1-MCP-8 results (3)</vt:lpstr>
      <vt:lpstr>Pr1-MCP-8 results (4)</vt:lpstr>
      <vt:lpstr>Pr1-MCP-8 results (5)</vt:lpstr>
      <vt:lpstr>Pr1-MCP-8 results (6)</vt:lpstr>
      <vt:lpstr>Pr1-MCP-8 results (7)</vt:lpstr>
      <vt:lpstr>PowerPoint-Präsentation</vt:lpstr>
      <vt:lpstr>PowerPoint-Präsentation</vt:lpstr>
      <vt:lpstr>Comparison of two designs </vt:lpstr>
      <vt:lpstr>Conclusions</vt:lpstr>
    </vt:vector>
  </TitlesOfParts>
  <Manager>V KHABENSKY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Pr1-MCP8</dc:title>
  <dc:subject>4st METCOR-P meeting</dc:subject>
  <dc:creator>A SULATSKY</dc:creator>
  <cp:lastModifiedBy>Peters, Ursula</cp:lastModifiedBy>
  <cp:revision>474</cp:revision>
  <cp:lastPrinted>2001-10-30T08:59:27Z</cp:lastPrinted>
  <dcterms:created xsi:type="dcterms:W3CDTF">1998-10-12T06:52:06Z</dcterms:created>
  <dcterms:modified xsi:type="dcterms:W3CDTF">2012-10-16T20:35:52Z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