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51" r:id="rId1"/>
  </p:sldMasterIdLst>
  <p:notesMasterIdLst>
    <p:notesMasterId r:id="rId10"/>
  </p:notesMasterIdLst>
  <p:handoutMasterIdLst>
    <p:handoutMasterId r:id="rId11"/>
  </p:handoutMasterIdLst>
  <p:sldIdLst>
    <p:sldId id="267" r:id="rId2"/>
    <p:sldId id="288" r:id="rId3"/>
    <p:sldId id="283" r:id="rId4"/>
    <p:sldId id="284" r:id="rId5"/>
    <p:sldId id="286" r:id="rId6"/>
    <p:sldId id="287" r:id="rId7"/>
    <p:sldId id="289" r:id="rId8"/>
    <p:sldId id="290" r:id="rId9"/>
  </p:sldIdLst>
  <p:sldSz cx="9904413" cy="6858000"/>
  <p:notesSz cx="7315200" cy="9601200"/>
  <p:defaultTextStyle>
    <a:defPPr>
      <a:defRPr lang="de-DE"/>
    </a:defPPr>
    <a:lvl1pPr algn="l" rtl="0" eaLnBrk="0" fontAlgn="base" hangingPunct="0">
      <a:spcBef>
        <a:spcPct val="0"/>
      </a:spcBef>
      <a:spcAft>
        <a:spcPct val="0"/>
      </a:spcAft>
      <a:defRPr sz="2000" i="1" kern="1200">
        <a:solidFill>
          <a:schemeClr val="tx2"/>
        </a:solidFill>
        <a:latin typeface="Arial" charset="0"/>
        <a:ea typeface="+mn-ea"/>
        <a:cs typeface="+mn-cs"/>
      </a:defRPr>
    </a:lvl1pPr>
    <a:lvl2pPr marL="457200" algn="l" rtl="0" eaLnBrk="0" fontAlgn="base" hangingPunct="0">
      <a:spcBef>
        <a:spcPct val="0"/>
      </a:spcBef>
      <a:spcAft>
        <a:spcPct val="0"/>
      </a:spcAft>
      <a:defRPr sz="2000" i="1" kern="1200">
        <a:solidFill>
          <a:schemeClr val="tx2"/>
        </a:solidFill>
        <a:latin typeface="Arial" charset="0"/>
        <a:ea typeface="+mn-ea"/>
        <a:cs typeface="+mn-cs"/>
      </a:defRPr>
    </a:lvl2pPr>
    <a:lvl3pPr marL="914400" algn="l" rtl="0" eaLnBrk="0" fontAlgn="base" hangingPunct="0">
      <a:spcBef>
        <a:spcPct val="0"/>
      </a:spcBef>
      <a:spcAft>
        <a:spcPct val="0"/>
      </a:spcAft>
      <a:defRPr sz="2000" i="1" kern="1200">
        <a:solidFill>
          <a:schemeClr val="tx2"/>
        </a:solidFill>
        <a:latin typeface="Arial" charset="0"/>
        <a:ea typeface="+mn-ea"/>
        <a:cs typeface="+mn-cs"/>
      </a:defRPr>
    </a:lvl3pPr>
    <a:lvl4pPr marL="1371600" algn="l" rtl="0" eaLnBrk="0" fontAlgn="base" hangingPunct="0">
      <a:spcBef>
        <a:spcPct val="0"/>
      </a:spcBef>
      <a:spcAft>
        <a:spcPct val="0"/>
      </a:spcAft>
      <a:defRPr sz="2000" i="1" kern="1200">
        <a:solidFill>
          <a:schemeClr val="tx2"/>
        </a:solidFill>
        <a:latin typeface="Arial" charset="0"/>
        <a:ea typeface="+mn-ea"/>
        <a:cs typeface="+mn-cs"/>
      </a:defRPr>
    </a:lvl4pPr>
    <a:lvl5pPr marL="1828800" algn="l" rtl="0" eaLnBrk="0" fontAlgn="base" hangingPunct="0">
      <a:spcBef>
        <a:spcPct val="0"/>
      </a:spcBef>
      <a:spcAft>
        <a:spcPct val="0"/>
      </a:spcAft>
      <a:defRPr sz="2000" i="1" kern="1200">
        <a:solidFill>
          <a:schemeClr val="tx2"/>
        </a:solidFill>
        <a:latin typeface="Arial" charset="0"/>
        <a:ea typeface="+mn-ea"/>
        <a:cs typeface="+mn-cs"/>
      </a:defRPr>
    </a:lvl5pPr>
    <a:lvl6pPr marL="2286000" algn="l" defTabSz="914400" rtl="0" eaLnBrk="1" latinLnBrk="0" hangingPunct="1">
      <a:defRPr sz="2000" i="1" kern="1200">
        <a:solidFill>
          <a:schemeClr val="tx2"/>
        </a:solidFill>
        <a:latin typeface="Arial" charset="0"/>
        <a:ea typeface="+mn-ea"/>
        <a:cs typeface="+mn-cs"/>
      </a:defRPr>
    </a:lvl6pPr>
    <a:lvl7pPr marL="2743200" algn="l" defTabSz="914400" rtl="0" eaLnBrk="1" latinLnBrk="0" hangingPunct="1">
      <a:defRPr sz="2000" i="1" kern="1200">
        <a:solidFill>
          <a:schemeClr val="tx2"/>
        </a:solidFill>
        <a:latin typeface="Arial" charset="0"/>
        <a:ea typeface="+mn-ea"/>
        <a:cs typeface="+mn-cs"/>
      </a:defRPr>
    </a:lvl7pPr>
    <a:lvl8pPr marL="3200400" algn="l" defTabSz="914400" rtl="0" eaLnBrk="1" latinLnBrk="0" hangingPunct="1">
      <a:defRPr sz="2000" i="1" kern="1200">
        <a:solidFill>
          <a:schemeClr val="tx2"/>
        </a:solidFill>
        <a:latin typeface="Arial" charset="0"/>
        <a:ea typeface="+mn-ea"/>
        <a:cs typeface="+mn-cs"/>
      </a:defRPr>
    </a:lvl8pPr>
    <a:lvl9pPr marL="3657600" algn="l" defTabSz="914400" rtl="0" eaLnBrk="1" latinLnBrk="0" hangingPunct="1">
      <a:defRPr sz="2000" i="1" kern="1200">
        <a:solidFill>
          <a:schemeClr val="tx2"/>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9E0000"/>
    <a:srgbClr val="FFA139"/>
    <a:srgbClr val="00BCE8"/>
    <a:srgbClr val="4CB69A"/>
    <a:srgbClr val="F3C551"/>
    <a:srgbClr val="A5A6C1"/>
    <a:srgbClr val="D303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60"/>
  </p:normalViewPr>
  <p:slideViewPr>
    <p:cSldViewPr>
      <p:cViewPr>
        <p:scale>
          <a:sx n="75" d="100"/>
          <a:sy n="75" d="100"/>
        </p:scale>
        <p:origin x="-1488" y="-374"/>
      </p:cViewPr>
      <p:guideLst>
        <p:guide orient="horz" pos="2160"/>
        <p:guide pos="3119"/>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i="0">
                <a:solidFill>
                  <a:schemeClr val="tx1"/>
                </a:solidFill>
              </a:defRPr>
            </a:lvl1pPr>
          </a:lstStyle>
          <a:p>
            <a:endParaRPr lang="en-US"/>
          </a:p>
        </p:txBody>
      </p:sp>
      <p:sp>
        <p:nvSpPr>
          <p:cNvPr id="24579"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i="0">
                <a:solidFill>
                  <a:schemeClr val="tx1"/>
                </a:solidFill>
              </a:defRPr>
            </a:lvl1pPr>
          </a:lstStyle>
          <a:p>
            <a:endParaRPr lang="en-US"/>
          </a:p>
        </p:txBody>
      </p:sp>
      <p:sp>
        <p:nvSpPr>
          <p:cNvPr id="24580"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i="0">
                <a:solidFill>
                  <a:schemeClr val="tx1"/>
                </a:solidFill>
              </a:defRPr>
            </a:lvl1pPr>
          </a:lstStyle>
          <a:p>
            <a:endParaRPr lang="en-US"/>
          </a:p>
        </p:txBody>
      </p:sp>
      <p:sp>
        <p:nvSpPr>
          <p:cNvPr id="24581"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i="0">
                <a:solidFill>
                  <a:schemeClr val="tx1"/>
                </a:solidFill>
              </a:defRPr>
            </a:lvl1pPr>
          </a:lstStyle>
          <a:p>
            <a:fld id="{3D3CFC05-B7B1-41E9-AFE0-05207835CE1F}" type="slidenum">
              <a:rPr lang="en-US"/>
              <a:pPr/>
              <a:t>‹Nr.›</a:t>
            </a:fld>
            <a:endParaRPr lang="en-US"/>
          </a:p>
        </p:txBody>
      </p:sp>
    </p:spTree>
    <p:extLst>
      <p:ext uri="{BB962C8B-B14F-4D97-AF65-F5344CB8AC3E}">
        <p14:creationId xmlns:p14="http://schemas.microsoft.com/office/powerpoint/2010/main" val="16890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i="0">
                <a:solidFill>
                  <a:schemeClr val="tx1"/>
                </a:solidFill>
              </a:defRPr>
            </a:lvl1pPr>
          </a:lstStyle>
          <a:p>
            <a:endParaRPr lang="de-DE"/>
          </a:p>
        </p:txBody>
      </p:sp>
      <p:sp>
        <p:nvSpPr>
          <p:cNvPr id="6147" name="Rectangle 3"/>
          <p:cNvSpPr>
            <a:spLocks noGrp="1" noChangeArrowheads="1"/>
          </p:cNvSpPr>
          <p:nvPr>
            <p:ph type="dt"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i="0">
                <a:solidFill>
                  <a:schemeClr val="tx1"/>
                </a:solidFill>
              </a:defRPr>
            </a:lvl1pPr>
          </a:lstStyle>
          <a:p>
            <a:endParaRPr lang="de-DE"/>
          </a:p>
        </p:txBody>
      </p:sp>
      <p:sp>
        <p:nvSpPr>
          <p:cNvPr id="6148" name="Rectangle 4"/>
          <p:cNvSpPr>
            <a:spLocks noChangeArrowheads="1" noTextEdit="1"/>
          </p:cNvSpPr>
          <p:nvPr>
            <p:ph type="sldImg" idx="2"/>
          </p:nvPr>
        </p:nvSpPr>
        <p:spPr bwMode="auto">
          <a:xfrm>
            <a:off x="1058863" y="719138"/>
            <a:ext cx="5199062"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76313" y="4559300"/>
            <a:ext cx="5362575" cy="432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smtClean="0"/>
              <a:t>Klicken Sie, um die Formate des Vorlagentextes zu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6150" name="Rectangle 6"/>
          <p:cNvSpPr>
            <a:spLocks noGrp="1" noChangeArrowheads="1"/>
          </p:cNvSpPr>
          <p:nvPr>
            <p:ph type="ftr" sz="quarter" idx="4"/>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i="0">
                <a:solidFill>
                  <a:schemeClr val="tx1"/>
                </a:solidFill>
              </a:defRPr>
            </a:lvl1pPr>
          </a:lstStyle>
          <a:p>
            <a:endParaRPr lang="de-DE"/>
          </a:p>
        </p:txBody>
      </p:sp>
      <p:sp>
        <p:nvSpPr>
          <p:cNvPr id="6151" name="Rectangle 7"/>
          <p:cNvSpPr>
            <a:spLocks noGrp="1" noChangeArrowheads="1"/>
          </p:cNvSpPr>
          <p:nvPr>
            <p:ph type="sldNum" sz="quarter" idx="5"/>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i="0">
                <a:solidFill>
                  <a:schemeClr val="tx1"/>
                </a:solidFill>
              </a:defRPr>
            </a:lvl1pPr>
          </a:lstStyle>
          <a:p>
            <a:fld id="{05E69997-D394-44E3-9F0D-E3B0656C85F6}" type="slidenum">
              <a:rPr lang="de-DE"/>
              <a:pPr/>
              <a:t>‹Nr.›</a:t>
            </a:fld>
            <a:endParaRPr lang="de-DE"/>
          </a:p>
        </p:txBody>
      </p:sp>
    </p:spTree>
    <p:extLst>
      <p:ext uri="{BB962C8B-B14F-4D97-AF65-F5344CB8AC3E}">
        <p14:creationId xmlns:p14="http://schemas.microsoft.com/office/powerpoint/2010/main" val="380267400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F5281A-CC59-437F-9FD8-F0E0A471F73E}" type="slidenum">
              <a:rPr lang="de-DE"/>
              <a:pPr/>
              <a:t>1</a:t>
            </a:fld>
            <a:endParaRPr lang="de-DE"/>
          </a:p>
        </p:txBody>
      </p:sp>
      <p:sp>
        <p:nvSpPr>
          <p:cNvPr id="136194" name="Rectangle 2"/>
          <p:cNvSpPr>
            <a:spLocks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FE81C5-1407-406C-8FA0-04960F3AE5D6}" type="slidenum">
              <a:rPr lang="de-DE"/>
              <a:pPr/>
              <a:t>2</a:t>
            </a:fld>
            <a:endParaRPr lang="de-DE"/>
          </a:p>
        </p:txBody>
      </p:sp>
      <p:sp>
        <p:nvSpPr>
          <p:cNvPr id="344066" name="Rectangle 2"/>
          <p:cNvSpPr>
            <a:spLocks noChangeArrowheads="1" noTextEdit="1"/>
          </p:cNvSpPr>
          <p:nvPr>
            <p:ph type="sldImg"/>
          </p:nvPr>
        </p:nvSpPr>
        <p:spPr>
          <a:ln/>
        </p:spPr>
      </p:sp>
      <p:sp>
        <p:nvSpPr>
          <p:cNvPr id="344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01B7F8-EB5E-464B-B84B-BE78ADFF7FDF}" type="slidenum">
              <a:rPr lang="de-DE"/>
              <a:pPr/>
              <a:t>3</a:t>
            </a:fld>
            <a:endParaRPr lang="de-DE"/>
          </a:p>
        </p:txBody>
      </p:sp>
      <p:sp>
        <p:nvSpPr>
          <p:cNvPr id="329730" name="Rectangle 2"/>
          <p:cNvSpPr>
            <a:spLocks noChangeArrowheads="1" noTextEdit="1"/>
          </p:cNvSpPr>
          <p:nvPr>
            <p:ph type="sldImg"/>
          </p:nvPr>
        </p:nvSpPr>
        <p:spPr>
          <a:ln/>
        </p:spPr>
      </p:sp>
      <p:sp>
        <p:nvSpPr>
          <p:cNvPr id="3297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98E026-D540-45BE-8BB1-8E2F7216AACC}" type="slidenum">
              <a:rPr lang="de-DE"/>
              <a:pPr/>
              <a:t>4</a:t>
            </a:fld>
            <a:endParaRPr lang="de-DE"/>
          </a:p>
        </p:txBody>
      </p:sp>
      <p:sp>
        <p:nvSpPr>
          <p:cNvPr id="335874" name="Rectangle 2"/>
          <p:cNvSpPr>
            <a:spLocks noChangeArrowheads="1" noTextEdit="1"/>
          </p:cNvSpPr>
          <p:nvPr>
            <p:ph type="sldImg"/>
          </p:nvPr>
        </p:nvSpPr>
        <p:spPr>
          <a:ln/>
        </p:spPr>
      </p:sp>
      <p:sp>
        <p:nvSpPr>
          <p:cNvPr id="3358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64D517-2834-4349-9DE1-0704A6CAD312}" type="slidenum">
              <a:rPr lang="de-DE"/>
              <a:pPr/>
              <a:t>5</a:t>
            </a:fld>
            <a:endParaRPr lang="de-DE"/>
          </a:p>
        </p:txBody>
      </p:sp>
      <p:sp>
        <p:nvSpPr>
          <p:cNvPr id="339970" name="Rectangle 2"/>
          <p:cNvSpPr>
            <a:spLocks noChangeArrowheads="1" noTextEdit="1"/>
          </p:cNvSpPr>
          <p:nvPr>
            <p:ph type="sldImg"/>
          </p:nvPr>
        </p:nvSpPr>
        <p:spPr>
          <a:ln/>
        </p:spPr>
      </p:sp>
      <p:sp>
        <p:nvSpPr>
          <p:cNvPr id="339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B74906-61D3-4B2E-AB17-89CD02153430}" type="slidenum">
              <a:rPr lang="de-DE"/>
              <a:pPr/>
              <a:t>6</a:t>
            </a:fld>
            <a:endParaRPr lang="de-DE"/>
          </a:p>
        </p:txBody>
      </p:sp>
      <p:sp>
        <p:nvSpPr>
          <p:cNvPr id="342018" name="Rectangle 2"/>
          <p:cNvSpPr>
            <a:spLocks noChangeArrowheads="1" noTextEdit="1"/>
          </p:cNvSpPr>
          <p:nvPr>
            <p:ph type="sldImg"/>
          </p:nvPr>
        </p:nvSpPr>
        <p:spPr>
          <a:ln/>
        </p:spPr>
      </p:sp>
      <p:sp>
        <p:nvSpPr>
          <p:cNvPr id="342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F2973F-AAB5-475B-A15E-ACD4CDFA0F12}" type="slidenum">
              <a:rPr lang="de-DE"/>
              <a:pPr/>
              <a:t>7</a:t>
            </a:fld>
            <a:endParaRPr lang="de-DE"/>
          </a:p>
        </p:txBody>
      </p:sp>
      <p:sp>
        <p:nvSpPr>
          <p:cNvPr id="346114" name="Rectangle 2"/>
          <p:cNvSpPr>
            <a:spLocks noChangeArrowheads="1" noTextEdit="1"/>
          </p:cNvSpPr>
          <p:nvPr>
            <p:ph type="sldImg"/>
          </p:nvPr>
        </p:nvSpPr>
        <p:spPr>
          <a:ln/>
        </p:spPr>
      </p:sp>
      <p:sp>
        <p:nvSpPr>
          <p:cNvPr id="346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EB74AD-03FC-4E2B-8E42-FF79937D0A64}" type="slidenum">
              <a:rPr lang="de-DE"/>
              <a:pPr/>
              <a:t>8</a:t>
            </a:fld>
            <a:endParaRPr lang="de-DE"/>
          </a:p>
        </p:txBody>
      </p:sp>
      <p:sp>
        <p:nvSpPr>
          <p:cNvPr id="348162" name="Rectangle 2"/>
          <p:cNvSpPr>
            <a:spLocks noChangeArrowheads="1" noTextEdit="1"/>
          </p:cNvSpPr>
          <p:nvPr>
            <p:ph type="sldImg"/>
          </p:nvPr>
        </p:nvSpPr>
        <p:spPr>
          <a:ln/>
        </p:spPr>
      </p:sp>
      <p:sp>
        <p:nvSpPr>
          <p:cNvPr id="34816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34835" name="Rectangle 19"/>
          <p:cNvSpPr>
            <a:spLocks noGrp="1" noChangeArrowheads="1"/>
          </p:cNvSpPr>
          <p:nvPr>
            <p:ph type="ctrTitle" sz="quarter"/>
          </p:nvPr>
        </p:nvSpPr>
        <p:spPr>
          <a:xfrm>
            <a:off x="990600" y="1295400"/>
            <a:ext cx="7758113" cy="1143000"/>
          </a:xfr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a:lnSpc>
                <a:spcPct val="100000"/>
              </a:lnSpc>
              <a:defRPr sz="3000"/>
            </a:lvl1pPr>
          </a:lstStyle>
          <a:p>
            <a:pPr lvl="0"/>
            <a:r>
              <a:rPr lang="fr-FR" noProof="0" smtClean="0"/>
              <a:t>Hier für Titel der Präsentation klicken</a:t>
            </a:r>
            <a:endParaRPr lang="en-US" noProof="0" smtClean="0"/>
          </a:p>
        </p:txBody>
      </p:sp>
      <p:sp>
        <p:nvSpPr>
          <p:cNvPr id="34836" name="Rectangle 20"/>
          <p:cNvSpPr>
            <a:spLocks noGrp="1" noChangeArrowheads="1"/>
          </p:cNvSpPr>
          <p:nvPr>
            <p:ph type="subTitle" sz="quarter" idx="1"/>
          </p:nvPr>
        </p:nvSpPr>
        <p:spPr>
          <a:xfrm>
            <a:off x="1066800" y="4876800"/>
            <a:ext cx="7681913" cy="366713"/>
          </a:xfrm>
        </p:spPr>
        <p:txBody>
          <a:bodyPr>
            <a:spAutoFit/>
          </a:bodyPr>
          <a:lstStyle>
            <a:lvl1pPr marL="0" indent="0" algn="r">
              <a:lnSpc>
                <a:spcPct val="100000"/>
              </a:lnSpc>
              <a:spcBef>
                <a:spcPct val="0"/>
              </a:spcBef>
              <a:buClrTx/>
              <a:buSzTx/>
              <a:buFontTx/>
              <a:buNone/>
              <a:defRPr sz="1800" b="1" i="0">
                <a:solidFill>
                  <a:schemeClr val="bg2"/>
                </a:solidFill>
              </a:defRPr>
            </a:lvl1pPr>
          </a:lstStyle>
          <a:p>
            <a:pPr lvl="0"/>
            <a:r>
              <a:rPr lang="fr-FR" noProof="0" smtClean="0"/>
              <a:t>Hier für den Untertitel klicken</a:t>
            </a:r>
            <a:endParaRPr lang="en-US" noProof="0" smtClean="0"/>
          </a:p>
        </p:txBody>
      </p:sp>
      <p:grpSp>
        <p:nvGrpSpPr>
          <p:cNvPr id="34837" name="Group 21"/>
          <p:cNvGrpSpPr>
            <a:grpSpLocks/>
          </p:cNvGrpSpPr>
          <p:nvPr/>
        </p:nvGrpSpPr>
        <p:grpSpPr bwMode="auto">
          <a:xfrm>
            <a:off x="0" y="0"/>
            <a:ext cx="1400175" cy="6858000"/>
            <a:chOff x="0" y="0"/>
            <a:chExt cx="882" cy="4320"/>
          </a:xfrm>
        </p:grpSpPr>
        <p:sp>
          <p:nvSpPr>
            <p:cNvPr id="34838" name="Freeform 22"/>
            <p:cNvSpPr>
              <a:spLocks/>
            </p:cNvSpPr>
            <p:nvPr/>
          </p:nvSpPr>
          <p:spPr bwMode="auto">
            <a:xfrm>
              <a:off x="0" y="0"/>
              <a:ext cx="882" cy="4320"/>
            </a:xfrm>
            <a:custGeom>
              <a:avLst/>
              <a:gdLst>
                <a:gd name="T0" fmla="*/ 0 w 882"/>
                <a:gd name="T1" fmla="*/ 0 h 4303"/>
                <a:gd name="T2" fmla="*/ 536 w 882"/>
                <a:gd name="T3" fmla="*/ 0 h 4303"/>
                <a:gd name="T4" fmla="*/ 512 w 882"/>
                <a:gd name="T5" fmla="*/ 82 h 4303"/>
                <a:gd name="T6" fmla="*/ 494 w 882"/>
                <a:gd name="T7" fmla="*/ 160 h 4303"/>
                <a:gd name="T8" fmla="*/ 470 w 882"/>
                <a:gd name="T9" fmla="*/ 262 h 4303"/>
                <a:gd name="T10" fmla="*/ 458 w 882"/>
                <a:gd name="T11" fmla="*/ 334 h 4303"/>
                <a:gd name="T12" fmla="*/ 440 w 882"/>
                <a:gd name="T13" fmla="*/ 412 h 4303"/>
                <a:gd name="T14" fmla="*/ 428 w 882"/>
                <a:gd name="T15" fmla="*/ 496 h 4303"/>
                <a:gd name="T16" fmla="*/ 410 w 882"/>
                <a:gd name="T17" fmla="*/ 604 h 4303"/>
                <a:gd name="T18" fmla="*/ 392 w 882"/>
                <a:gd name="T19" fmla="*/ 718 h 4303"/>
                <a:gd name="T20" fmla="*/ 368 w 882"/>
                <a:gd name="T21" fmla="*/ 926 h 4303"/>
                <a:gd name="T22" fmla="*/ 350 w 882"/>
                <a:gd name="T23" fmla="*/ 1100 h 4303"/>
                <a:gd name="T24" fmla="*/ 338 w 882"/>
                <a:gd name="T25" fmla="*/ 1268 h 4303"/>
                <a:gd name="T26" fmla="*/ 332 w 882"/>
                <a:gd name="T27" fmla="*/ 1376 h 4303"/>
                <a:gd name="T28" fmla="*/ 332 w 882"/>
                <a:gd name="T29" fmla="*/ 1524 h 4303"/>
                <a:gd name="T30" fmla="*/ 332 w 882"/>
                <a:gd name="T31" fmla="*/ 1674 h 4303"/>
                <a:gd name="T32" fmla="*/ 338 w 882"/>
                <a:gd name="T33" fmla="*/ 1866 h 4303"/>
                <a:gd name="T34" fmla="*/ 344 w 882"/>
                <a:gd name="T35" fmla="*/ 2016 h 4303"/>
                <a:gd name="T36" fmla="*/ 356 w 882"/>
                <a:gd name="T37" fmla="*/ 2173 h 4303"/>
                <a:gd name="T38" fmla="*/ 374 w 882"/>
                <a:gd name="T39" fmla="*/ 2351 h 4303"/>
                <a:gd name="T40" fmla="*/ 404 w 882"/>
                <a:gd name="T41" fmla="*/ 2591 h 4303"/>
                <a:gd name="T42" fmla="*/ 422 w 882"/>
                <a:gd name="T43" fmla="*/ 2711 h 4303"/>
                <a:gd name="T44" fmla="*/ 440 w 882"/>
                <a:gd name="T45" fmla="*/ 2819 h 4303"/>
                <a:gd name="T46" fmla="*/ 488 w 882"/>
                <a:gd name="T47" fmla="*/ 3051 h 4303"/>
                <a:gd name="T48" fmla="*/ 536 w 882"/>
                <a:gd name="T49" fmla="*/ 3243 h 4303"/>
                <a:gd name="T50" fmla="*/ 578 w 882"/>
                <a:gd name="T51" fmla="*/ 3411 h 4303"/>
                <a:gd name="T52" fmla="*/ 626 w 882"/>
                <a:gd name="T53" fmla="*/ 3573 h 4303"/>
                <a:gd name="T54" fmla="*/ 674 w 882"/>
                <a:gd name="T55" fmla="*/ 3723 h 4303"/>
                <a:gd name="T56" fmla="*/ 752 w 882"/>
                <a:gd name="T57" fmla="*/ 3943 h 4303"/>
                <a:gd name="T58" fmla="*/ 804 w 882"/>
                <a:gd name="T59" fmla="*/ 4087 h 4303"/>
                <a:gd name="T60" fmla="*/ 846 w 882"/>
                <a:gd name="T61" fmla="*/ 4195 h 4303"/>
                <a:gd name="T62" fmla="*/ 882 w 882"/>
                <a:gd name="T63" fmla="*/ 4303 h 4303"/>
                <a:gd name="T64" fmla="*/ 2 w 882"/>
                <a:gd name="T65" fmla="*/ 4303 h 4303"/>
                <a:gd name="T66" fmla="*/ 0 w 882"/>
                <a:gd name="T67" fmla="*/ 0 h 4303"/>
                <a:gd name="T68" fmla="*/ 0 w 882"/>
                <a:gd name="T69" fmla="*/ 0 h 4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82" h="4303">
                  <a:moveTo>
                    <a:pt x="0" y="0"/>
                  </a:moveTo>
                  <a:lnTo>
                    <a:pt x="536" y="0"/>
                  </a:lnTo>
                  <a:lnTo>
                    <a:pt x="512" y="82"/>
                  </a:lnTo>
                  <a:lnTo>
                    <a:pt x="494" y="160"/>
                  </a:lnTo>
                  <a:lnTo>
                    <a:pt x="470" y="262"/>
                  </a:lnTo>
                  <a:lnTo>
                    <a:pt x="458" y="334"/>
                  </a:lnTo>
                  <a:lnTo>
                    <a:pt x="440" y="412"/>
                  </a:lnTo>
                  <a:lnTo>
                    <a:pt x="428" y="496"/>
                  </a:lnTo>
                  <a:lnTo>
                    <a:pt x="410" y="604"/>
                  </a:lnTo>
                  <a:lnTo>
                    <a:pt x="392" y="718"/>
                  </a:lnTo>
                  <a:lnTo>
                    <a:pt x="368" y="926"/>
                  </a:lnTo>
                  <a:lnTo>
                    <a:pt x="350" y="1100"/>
                  </a:lnTo>
                  <a:lnTo>
                    <a:pt x="338" y="1268"/>
                  </a:lnTo>
                  <a:lnTo>
                    <a:pt x="332" y="1376"/>
                  </a:lnTo>
                  <a:lnTo>
                    <a:pt x="332" y="1524"/>
                  </a:lnTo>
                  <a:lnTo>
                    <a:pt x="332" y="1674"/>
                  </a:lnTo>
                  <a:lnTo>
                    <a:pt x="338" y="1866"/>
                  </a:lnTo>
                  <a:lnTo>
                    <a:pt x="344" y="2016"/>
                  </a:lnTo>
                  <a:lnTo>
                    <a:pt x="356" y="2173"/>
                  </a:lnTo>
                  <a:lnTo>
                    <a:pt x="374" y="2351"/>
                  </a:lnTo>
                  <a:lnTo>
                    <a:pt x="404" y="2591"/>
                  </a:lnTo>
                  <a:lnTo>
                    <a:pt x="422" y="2711"/>
                  </a:lnTo>
                  <a:lnTo>
                    <a:pt x="440" y="2819"/>
                  </a:lnTo>
                  <a:lnTo>
                    <a:pt x="488" y="3051"/>
                  </a:lnTo>
                  <a:lnTo>
                    <a:pt x="536" y="3243"/>
                  </a:lnTo>
                  <a:lnTo>
                    <a:pt x="578" y="3411"/>
                  </a:lnTo>
                  <a:lnTo>
                    <a:pt x="626" y="3573"/>
                  </a:lnTo>
                  <a:lnTo>
                    <a:pt x="674" y="3723"/>
                  </a:lnTo>
                  <a:lnTo>
                    <a:pt x="752" y="3943"/>
                  </a:lnTo>
                  <a:lnTo>
                    <a:pt x="804" y="4087"/>
                  </a:lnTo>
                  <a:lnTo>
                    <a:pt x="846" y="4195"/>
                  </a:lnTo>
                  <a:lnTo>
                    <a:pt x="882" y="4303"/>
                  </a:lnTo>
                  <a:lnTo>
                    <a:pt x="2" y="4303"/>
                  </a:lnTo>
                  <a:lnTo>
                    <a:pt x="0" y="0"/>
                  </a:lnTo>
                  <a:lnTo>
                    <a:pt x="0" y="0"/>
                  </a:lnTo>
                  <a:close/>
                </a:path>
              </a:pathLst>
            </a:custGeom>
            <a:solidFill>
              <a:schemeClr val="tx2"/>
            </a:solidFill>
            <a:ln w="9525">
              <a:solidFill>
                <a:srgbClr val="9E0000"/>
              </a:solidFill>
              <a:round/>
              <a:headEnd/>
              <a:tailEnd/>
            </a:ln>
          </p:spPr>
          <p:txBody>
            <a:bodyPr/>
            <a:lstStyle/>
            <a:p>
              <a:endParaRPr lang="de-DE"/>
            </a:p>
          </p:txBody>
        </p:sp>
        <p:grpSp>
          <p:nvGrpSpPr>
            <p:cNvPr id="34839" name="Group 23"/>
            <p:cNvGrpSpPr>
              <a:grpSpLocks/>
            </p:cNvGrpSpPr>
            <p:nvPr/>
          </p:nvGrpSpPr>
          <p:grpSpPr bwMode="auto">
            <a:xfrm>
              <a:off x="12" y="35"/>
              <a:ext cx="440" cy="252"/>
              <a:chOff x="2008" y="343"/>
              <a:chExt cx="1741" cy="1044"/>
            </a:xfrm>
          </p:grpSpPr>
          <p:sp>
            <p:nvSpPr>
              <p:cNvPr id="34840" name="Freeform 24"/>
              <p:cNvSpPr>
                <a:spLocks noEditPoints="1"/>
              </p:cNvSpPr>
              <p:nvPr/>
            </p:nvSpPr>
            <p:spPr bwMode="auto">
              <a:xfrm>
                <a:off x="2504" y="343"/>
                <a:ext cx="746" cy="590"/>
              </a:xfrm>
              <a:custGeom>
                <a:avLst/>
                <a:gdLst>
                  <a:gd name="T0" fmla="*/ 669 w 746"/>
                  <a:gd name="T1" fmla="*/ 274 h 590"/>
                  <a:gd name="T2" fmla="*/ 632 w 746"/>
                  <a:gd name="T3" fmla="*/ 284 h 590"/>
                  <a:gd name="T4" fmla="*/ 595 w 746"/>
                  <a:gd name="T5" fmla="*/ 294 h 590"/>
                  <a:gd name="T6" fmla="*/ 445 w 746"/>
                  <a:gd name="T7" fmla="*/ 0 h 590"/>
                  <a:gd name="T8" fmla="*/ 306 w 746"/>
                  <a:gd name="T9" fmla="*/ 0 h 590"/>
                  <a:gd name="T10" fmla="*/ 0 w 746"/>
                  <a:gd name="T11" fmla="*/ 589 h 590"/>
                  <a:gd name="T12" fmla="*/ 0 w 746"/>
                  <a:gd name="T13" fmla="*/ 590 h 590"/>
                  <a:gd name="T14" fmla="*/ 132 w 746"/>
                  <a:gd name="T15" fmla="*/ 590 h 590"/>
                  <a:gd name="T16" fmla="*/ 154 w 746"/>
                  <a:gd name="T17" fmla="*/ 575 h 590"/>
                  <a:gd name="T18" fmla="*/ 177 w 746"/>
                  <a:gd name="T19" fmla="*/ 560 h 590"/>
                  <a:gd name="T20" fmla="*/ 199 w 746"/>
                  <a:gd name="T21" fmla="*/ 546 h 590"/>
                  <a:gd name="T22" fmla="*/ 222 w 746"/>
                  <a:gd name="T23" fmla="*/ 532 h 590"/>
                  <a:gd name="T24" fmla="*/ 269 w 746"/>
                  <a:gd name="T25" fmla="*/ 503 h 590"/>
                  <a:gd name="T26" fmla="*/ 317 w 746"/>
                  <a:gd name="T27" fmla="*/ 476 h 590"/>
                  <a:gd name="T28" fmla="*/ 365 w 746"/>
                  <a:gd name="T29" fmla="*/ 450 h 590"/>
                  <a:gd name="T30" fmla="*/ 415 w 746"/>
                  <a:gd name="T31" fmla="*/ 425 h 590"/>
                  <a:gd name="T32" fmla="*/ 465 w 746"/>
                  <a:gd name="T33" fmla="*/ 400 h 590"/>
                  <a:gd name="T34" fmla="*/ 514 w 746"/>
                  <a:gd name="T35" fmla="*/ 376 h 590"/>
                  <a:gd name="T36" fmla="*/ 618 w 746"/>
                  <a:gd name="T37" fmla="*/ 590 h 590"/>
                  <a:gd name="T38" fmla="*/ 746 w 746"/>
                  <a:gd name="T39" fmla="*/ 590 h 590"/>
                  <a:gd name="T40" fmla="*/ 614 w 746"/>
                  <a:gd name="T41" fmla="*/ 331 h 590"/>
                  <a:gd name="T42" fmla="*/ 683 w 746"/>
                  <a:gd name="T43" fmla="*/ 302 h 590"/>
                  <a:gd name="T44" fmla="*/ 669 w 746"/>
                  <a:gd name="T45" fmla="*/ 274 h 590"/>
                  <a:gd name="T46" fmla="*/ 197 w 746"/>
                  <a:gd name="T47" fmla="*/ 449 h 590"/>
                  <a:gd name="T48" fmla="*/ 375 w 746"/>
                  <a:gd name="T49" fmla="*/ 92 h 590"/>
                  <a:gd name="T50" fmla="*/ 490 w 746"/>
                  <a:gd name="T51" fmla="*/ 326 h 590"/>
                  <a:gd name="T52" fmla="*/ 456 w 746"/>
                  <a:gd name="T53" fmla="*/ 337 h 590"/>
                  <a:gd name="T54" fmla="*/ 422 w 746"/>
                  <a:gd name="T55" fmla="*/ 350 h 590"/>
                  <a:gd name="T56" fmla="*/ 387 w 746"/>
                  <a:gd name="T57" fmla="*/ 363 h 590"/>
                  <a:gd name="T58" fmla="*/ 350 w 746"/>
                  <a:gd name="T59" fmla="*/ 377 h 590"/>
                  <a:gd name="T60" fmla="*/ 314 w 746"/>
                  <a:gd name="T61" fmla="*/ 393 h 590"/>
                  <a:gd name="T62" fmla="*/ 276 w 746"/>
                  <a:gd name="T63" fmla="*/ 410 h 590"/>
                  <a:gd name="T64" fmla="*/ 237 w 746"/>
                  <a:gd name="T65" fmla="*/ 429 h 590"/>
                  <a:gd name="T66" fmla="*/ 197 w 746"/>
                  <a:gd name="T67" fmla="*/ 44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6" h="590">
                    <a:moveTo>
                      <a:pt x="669" y="274"/>
                    </a:moveTo>
                    <a:lnTo>
                      <a:pt x="632" y="284"/>
                    </a:lnTo>
                    <a:lnTo>
                      <a:pt x="595" y="294"/>
                    </a:lnTo>
                    <a:lnTo>
                      <a:pt x="445" y="0"/>
                    </a:lnTo>
                    <a:lnTo>
                      <a:pt x="306" y="0"/>
                    </a:lnTo>
                    <a:lnTo>
                      <a:pt x="0" y="589"/>
                    </a:lnTo>
                    <a:lnTo>
                      <a:pt x="0" y="590"/>
                    </a:lnTo>
                    <a:lnTo>
                      <a:pt x="132" y="590"/>
                    </a:lnTo>
                    <a:lnTo>
                      <a:pt x="154" y="575"/>
                    </a:lnTo>
                    <a:lnTo>
                      <a:pt x="177" y="560"/>
                    </a:lnTo>
                    <a:lnTo>
                      <a:pt x="199" y="546"/>
                    </a:lnTo>
                    <a:lnTo>
                      <a:pt x="222" y="532"/>
                    </a:lnTo>
                    <a:lnTo>
                      <a:pt x="269" y="503"/>
                    </a:lnTo>
                    <a:lnTo>
                      <a:pt x="317" y="476"/>
                    </a:lnTo>
                    <a:lnTo>
                      <a:pt x="365" y="450"/>
                    </a:lnTo>
                    <a:lnTo>
                      <a:pt x="415" y="425"/>
                    </a:lnTo>
                    <a:lnTo>
                      <a:pt x="465" y="400"/>
                    </a:lnTo>
                    <a:lnTo>
                      <a:pt x="514" y="376"/>
                    </a:lnTo>
                    <a:lnTo>
                      <a:pt x="618" y="590"/>
                    </a:lnTo>
                    <a:lnTo>
                      <a:pt x="746" y="590"/>
                    </a:lnTo>
                    <a:lnTo>
                      <a:pt x="614" y="331"/>
                    </a:lnTo>
                    <a:lnTo>
                      <a:pt x="683" y="302"/>
                    </a:lnTo>
                    <a:lnTo>
                      <a:pt x="669" y="274"/>
                    </a:lnTo>
                    <a:close/>
                    <a:moveTo>
                      <a:pt x="197" y="449"/>
                    </a:moveTo>
                    <a:lnTo>
                      <a:pt x="375" y="92"/>
                    </a:lnTo>
                    <a:lnTo>
                      <a:pt x="490" y="326"/>
                    </a:lnTo>
                    <a:lnTo>
                      <a:pt x="456" y="337"/>
                    </a:lnTo>
                    <a:lnTo>
                      <a:pt x="422" y="350"/>
                    </a:lnTo>
                    <a:lnTo>
                      <a:pt x="387" y="363"/>
                    </a:lnTo>
                    <a:lnTo>
                      <a:pt x="350" y="377"/>
                    </a:lnTo>
                    <a:lnTo>
                      <a:pt x="314" y="393"/>
                    </a:lnTo>
                    <a:lnTo>
                      <a:pt x="276" y="410"/>
                    </a:lnTo>
                    <a:lnTo>
                      <a:pt x="237" y="429"/>
                    </a:lnTo>
                    <a:lnTo>
                      <a:pt x="197" y="44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4841" name="Freeform 25"/>
              <p:cNvSpPr>
                <a:spLocks noEditPoints="1"/>
              </p:cNvSpPr>
              <p:nvPr/>
            </p:nvSpPr>
            <p:spPr bwMode="auto">
              <a:xfrm>
                <a:off x="2410" y="1137"/>
                <a:ext cx="274" cy="250"/>
              </a:xfrm>
              <a:custGeom>
                <a:avLst/>
                <a:gdLst>
                  <a:gd name="T0" fmla="*/ 133 w 274"/>
                  <a:gd name="T1" fmla="*/ 152 h 250"/>
                  <a:gd name="T2" fmla="*/ 274 w 274"/>
                  <a:gd name="T3" fmla="*/ 250 h 250"/>
                  <a:gd name="T4" fmla="*/ 200 w 274"/>
                  <a:gd name="T5" fmla="*/ 148 h 250"/>
                  <a:gd name="T6" fmla="*/ 214 w 274"/>
                  <a:gd name="T7" fmla="*/ 145 h 250"/>
                  <a:gd name="T8" fmla="*/ 227 w 274"/>
                  <a:gd name="T9" fmla="*/ 140 h 250"/>
                  <a:gd name="T10" fmla="*/ 238 w 274"/>
                  <a:gd name="T11" fmla="*/ 133 h 250"/>
                  <a:gd name="T12" fmla="*/ 248 w 274"/>
                  <a:gd name="T13" fmla="*/ 123 h 250"/>
                  <a:gd name="T14" fmla="*/ 255 w 274"/>
                  <a:gd name="T15" fmla="*/ 114 h 250"/>
                  <a:gd name="T16" fmla="*/ 260 w 274"/>
                  <a:gd name="T17" fmla="*/ 105 h 250"/>
                  <a:gd name="T18" fmla="*/ 264 w 274"/>
                  <a:gd name="T19" fmla="*/ 90 h 250"/>
                  <a:gd name="T20" fmla="*/ 265 w 274"/>
                  <a:gd name="T21" fmla="*/ 75 h 250"/>
                  <a:gd name="T22" fmla="*/ 264 w 274"/>
                  <a:gd name="T23" fmla="*/ 60 h 250"/>
                  <a:gd name="T24" fmla="*/ 261 w 274"/>
                  <a:gd name="T25" fmla="*/ 46 h 250"/>
                  <a:gd name="T26" fmla="*/ 254 w 274"/>
                  <a:gd name="T27" fmla="*/ 31 h 250"/>
                  <a:gd name="T28" fmla="*/ 248 w 274"/>
                  <a:gd name="T29" fmla="*/ 25 h 250"/>
                  <a:gd name="T30" fmla="*/ 235 w 274"/>
                  <a:gd name="T31" fmla="*/ 14 h 250"/>
                  <a:gd name="T32" fmla="*/ 221 w 274"/>
                  <a:gd name="T33" fmla="*/ 8 h 250"/>
                  <a:gd name="T34" fmla="*/ 204 w 274"/>
                  <a:gd name="T35" fmla="*/ 4 h 250"/>
                  <a:gd name="T36" fmla="*/ 183 w 274"/>
                  <a:gd name="T37" fmla="*/ 1 h 250"/>
                  <a:gd name="T38" fmla="*/ 158 w 274"/>
                  <a:gd name="T39" fmla="*/ 0 h 250"/>
                  <a:gd name="T40" fmla="*/ 0 w 274"/>
                  <a:gd name="T41" fmla="*/ 250 h 250"/>
                  <a:gd name="T42" fmla="*/ 53 w 274"/>
                  <a:gd name="T43" fmla="*/ 152 h 250"/>
                  <a:gd name="T44" fmla="*/ 53 w 274"/>
                  <a:gd name="T45" fmla="*/ 42 h 250"/>
                  <a:gd name="T46" fmla="*/ 165 w 274"/>
                  <a:gd name="T47" fmla="*/ 42 h 250"/>
                  <a:gd name="T48" fmla="*/ 183 w 274"/>
                  <a:gd name="T49" fmla="*/ 44 h 250"/>
                  <a:gd name="T50" fmla="*/ 193 w 274"/>
                  <a:gd name="T51" fmla="*/ 46 h 250"/>
                  <a:gd name="T52" fmla="*/ 201 w 274"/>
                  <a:gd name="T53" fmla="*/ 50 h 250"/>
                  <a:gd name="T54" fmla="*/ 207 w 274"/>
                  <a:gd name="T55" fmla="*/ 55 h 250"/>
                  <a:gd name="T56" fmla="*/ 211 w 274"/>
                  <a:gd name="T57" fmla="*/ 62 h 250"/>
                  <a:gd name="T58" fmla="*/ 213 w 274"/>
                  <a:gd name="T59" fmla="*/ 71 h 250"/>
                  <a:gd name="T60" fmla="*/ 213 w 274"/>
                  <a:gd name="T61" fmla="*/ 81 h 250"/>
                  <a:gd name="T62" fmla="*/ 211 w 274"/>
                  <a:gd name="T63" fmla="*/ 90 h 250"/>
                  <a:gd name="T64" fmla="*/ 207 w 274"/>
                  <a:gd name="T65" fmla="*/ 97 h 250"/>
                  <a:gd name="T66" fmla="*/ 201 w 274"/>
                  <a:gd name="T67" fmla="*/ 102 h 250"/>
                  <a:gd name="T68" fmla="*/ 193 w 274"/>
                  <a:gd name="T69" fmla="*/ 106 h 250"/>
                  <a:gd name="T70" fmla="*/ 178 w 274"/>
                  <a:gd name="T71" fmla="*/ 109 h 250"/>
                  <a:gd name="T72" fmla="*/ 151 w 274"/>
                  <a:gd name="T73" fmla="*/ 111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4" h="250">
                    <a:moveTo>
                      <a:pt x="53" y="152"/>
                    </a:moveTo>
                    <a:lnTo>
                      <a:pt x="133" y="152"/>
                    </a:lnTo>
                    <a:lnTo>
                      <a:pt x="209" y="250"/>
                    </a:lnTo>
                    <a:lnTo>
                      <a:pt x="274" y="250"/>
                    </a:lnTo>
                    <a:lnTo>
                      <a:pt x="193" y="149"/>
                    </a:lnTo>
                    <a:lnTo>
                      <a:pt x="200" y="148"/>
                    </a:lnTo>
                    <a:lnTo>
                      <a:pt x="207" y="146"/>
                    </a:lnTo>
                    <a:lnTo>
                      <a:pt x="214" y="145"/>
                    </a:lnTo>
                    <a:lnTo>
                      <a:pt x="220" y="142"/>
                    </a:lnTo>
                    <a:lnTo>
                      <a:pt x="227" y="140"/>
                    </a:lnTo>
                    <a:lnTo>
                      <a:pt x="233" y="136"/>
                    </a:lnTo>
                    <a:lnTo>
                      <a:pt x="238" y="133"/>
                    </a:lnTo>
                    <a:lnTo>
                      <a:pt x="243" y="128"/>
                    </a:lnTo>
                    <a:lnTo>
                      <a:pt x="248" y="123"/>
                    </a:lnTo>
                    <a:lnTo>
                      <a:pt x="253" y="117"/>
                    </a:lnTo>
                    <a:lnTo>
                      <a:pt x="255" y="114"/>
                    </a:lnTo>
                    <a:lnTo>
                      <a:pt x="257" y="111"/>
                    </a:lnTo>
                    <a:lnTo>
                      <a:pt x="260" y="105"/>
                    </a:lnTo>
                    <a:lnTo>
                      <a:pt x="262" y="98"/>
                    </a:lnTo>
                    <a:lnTo>
                      <a:pt x="264" y="90"/>
                    </a:lnTo>
                    <a:lnTo>
                      <a:pt x="265" y="83"/>
                    </a:lnTo>
                    <a:lnTo>
                      <a:pt x="265" y="75"/>
                    </a:lnTo>
                    <a:lnTo>
                      <a:pt x="265" y="65"/>
                    </a:lnTo>
                    <a:lnTo>
                      <a:pt x="264" y="60"/>
                    </a:lnTo>
                    <a:lnTo>
                      <a:pt x="263" y="55"/>
                    </a:lnTo>
                    <a:lnTo>
                      <a:pt x="261" y="46"/>
                    </a:lnTo>
                    <a:lnTo>
                      <a:pt x="258" y="38"/>
                    </a:lnTo>
                    <a:lnTo>
                      <a:pt x="254" y="31"/>
                    </a:lnTo>
                    <a:lnTo>
                      <a:pt x="251" y="28"/>
                    </a:lnTo>
                    <a:lnTo>
                      <a:pt x="248" y="25"/>
                    </a:lnTo>
                    <a:lnTo>
                      <a:pt x="242" y="19"/>
                    </a:lnTo>
                    <a:lnTo>
                      <a:pt x="235" y="14"/>
                    </a:lnTo>
                    <a:lnTo>
                      <a:pt x="228" y="11"/>
                    </a:lnTo>
                    <a:lnTo>
                      <a:pt x="221" y="8"/>
                    </a:lnTo>
                    <a:lnTo>
                      <a:pt x="213" y="6"/>
                    </a:lnTo>
                    <a:lnTo>
                      <a:pt x="204" y="4"/>
                    </a:lnTo>
                    <a:lnTo>
                      <a:pt x="194" y="2"/>
                    </a:lnTo>
                    <a:lnTo>
                      <a:pt x="183" y="1"/>
                    </a:lnTo>
                    <a:lnTo>
                      <a:pt x="171" y="0"/>
                    </a:lnTo>
                    <a:lnTo>
                      <a:pt x="158" y="0"/>
                    </a:lnTo>
                    <a:lnTo>
                      <a:pt x="0" y="0"/>
                    </a:lnTo>
                    <a:lnTo>
                      <a:pt x="0" y="250"/>
                    </a:lnTo>
                    <a:lnTo>
                      <a:pt x="53" y="250"/>
                    </a:lnTo>
                    <a:lnTo>
                      <a:pt x="53" y="152"/>
                    </a:lnTo>
                    <a:close/>
                    <a:moveTo>
                      <a:pt x="53" y="111"/>
                    </a:moveTo>
                    <a:lnTo>
                      <a:pt x="53" y="42"/>
                    </a:lnTo>
                    <a:lnTo>
                      <a:pt x="151" y="42"/>
                    </a:lnTo>
                    <a:lnTo>
                      <a:pt x="165" y="42"/>
                    </a:lnTo>
                    <a:lnTo>
                      <a:pt x="178" y="43"/>
                    </a:lnTo>
                    <a:lnTo>
                      <a:pt x="183" y="44"/>
                    </a:lnTo>
                    <a:lnTo>
                      <a:pt x="188" y="45"/>
                    </a:lnTo>
                    <a:lnTo>
                      <a:pt x="193" y="46"/>
                    </a:lnTo>
                    <a:lnTo>
                      <a:pt x="197" y="48"/>
                    </a:lnTo>
                    <a:lnTo>
                      <a:pt x="201" y="50"/>
                    </a:lnTo>
                    <a:lnTo>
                      <a:pt x="204" y="52"/>
                    </a:lnTo>
                    <a:lnTo>
                      <a:pt x="207" y="55"/>
                    </a:lnTo>
                    <a:lnTo>
                      <a:pt x="209" y="58"/>
                    </a:lnTo>
                    <a:lnTo>
                      <a:pt x="211" y="62"/>
                    </a:lnTo>
                    <a:lnTo>
                      <a:pt x="212" y="66"/>
                    </a:lnTo>
                    <a:lnTo>
                      <a:pt x="213" y="71"/>
                    </a:lnTo>
                    <a:lnTo>
                      <a:pt x="213" y="76"/>
                    </a:lnTo>
                    <a:lnTo>
                      <a:pt x="213" y="81"/>
                    </a:lnTo>
                    <a:lnTo>
                      <a:pt x="212" y="86"/>
                    </a:lnTo>
                    <a:lnTo>
                      <a:pt x="211" y="90"/>
                    </a:lnTo>
                    <a:lnTo>
                      <a:pt x="209" y="94"/>
                    </a:lnTo>
                    <a:lnTo>
                      <a:pt x="207" y="97"/>
                    </a:lnTo>
                    <a:lnTo>
                      <a:pt x="204" y="100"/>
                    </a:lnTo>
                    <a:lnTo>
                      <a:pt x="201" y="102"/>
                    </a:lnTo>
                    <a:lnTo>
                      <a:pt x="197" y="104"/>
                    </a:lnTo>
                    <a:lnTo>
                      <a:pt x="193" y="106"/>
                    </a:lnTo>
                    <a:lnTo>
                      <a:pt x="189" y="107"/>
                    </a:lnTo>
                    <a:lnTo>
                      <a:pt x="178" y="109"/>
                    </a:lnTo>
                    <a:lnTo>
                      <a:pt x="165" y="110"/>
                    </a:lnTo>
                    <a:lnTo>
                      <a:pt x="151" y="111"/>
                    </a:lnTo>
                    <a:lnTo>
                      <a:pt x="53" y="1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4842" name="Freeform 26"/>
              <p:cNvSpPr>
                <a:spLocks/>
              </p:cNvSpPr>
              <p:nvPr/>
            </p:nvSpPr>
            <p:spPr bwMode="auto">
              <a:xfrm>
                <a:off x="3100" y="1137"/>
                <a:ext cx="309" cy="250"/>
              </a:xfrm>
              <a:custGeom>
                <a:avLst/>
                <a:gdLst>
                  <a:gd name="T0" fmla="*/ 154 w 309"/>
                  <a:gd name="T1" fmla="*/ 198 h 250"/>
                  <a:gd name="T2" fmla="*/ 56 w 309"/>
                  <a:gd name="T3" fmla="*/ 0 h 250"/>
                  <a:gd name="T4" fmla="*/ 0 w 309"/>
                  <a:gd name="T5" fmla="*/ 0 h 250"/>
                  <a:gd name="T6" fmla="*/ 127 w 309"/>
                  <a:gd name="T7" fmla="*/ 250 h 250"/>
                  <a:gd name="T8" fmla="*/ 181 w 309"/>
                  <a:gd name="T9" fmla="*/ 250 h 250"/>
                  <a:gd name="T10" fmla="*/ 309 w 309"/>
                  <a:gd name="T11" fmla="*/ 0 h 250"/>
                  <a:gd name="T12" fmla="*/ 254 w 309"/>
                  <a:gd name="T13" fmla="*/ 0 h 250"/>
                  <a:gd name="T14" fmla="*/ 154 w 309"/>
                  <a:gd name="T15" fmla="*/ 198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250">
                    <a:moveTo>
                      <a:pt x="154" y="198"/>
                    </a:moveTo>
                    <a:lnTo>
                      <a:pt x="56" y="0"/>
                    </a:lnTo>
                    <a:lnTo>
                      <a:pt x="0" y="0"/>
                    </a:lnTo>
                    <a:lnTo>
                      <a:pt x="127" y="250"/>
                    </a:lnTo>
                    <a:lnTo>
                      <a:pt x="181" y="250"/>
                    </a:lnTo>
                    <a:lnTo>
                      <a:pt x="309" y="0"/>
                    </a:lnTo>
                    <a:lnTo>
                      <a:pt x="254" y="0"/>
                    </a:lnTo>
                    <a:lnTo>
                      <a:pt x="154" y="19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4843" name="Freeform 27"/>
              <p:cNvSpPr>
                <a:spLocks/>
              </p:cNvSpPr>
              <p:nvPr/>
            </p:nvSpPr>
            <p:spPr bwMode="auto">
              <a:xfrm>
                <a:off x="2794" y="1137"/>
                <a:ext cx="229" cy="250"/>
              </a:xfrm>
              <a:custGeom>
                <a:avLst/>
                <a:gdLst>
                  <a:gd name="T0" fmla="*/ 49 w 229"/>
                  <a:gd name="T1" fmla="*/ 100 h 250"/>
                  <a:gd name="T2" fmla="*/ 49 w 229"/>
                  <a:gd name="T3" fmla="*/ 43 h 250"/>
                  <a:gd name="T4" fmla="*/ 229 w 229"/>
                  <a:gd name="T5" fmla="*/ 43 h 250"/>
                  <a:gd name="T6" fmla="*/ 229 w 229"/>
                  <a:gd name="T7" fmla="*/ 0 h 250"/>
                  <a:gd name="T8" fmla="*/ 0 w 229"/>
                  <a:gd name="T9" fmla="*/ 0 h 250"/>
                  <a:gd name="T10" fmla="*/ 0 w 229"/>
                  <a:gd name="T11" fmla="*/ 250 h 250"/>
                  <a:gd name="T12" fmla="*/ 229 w 229"/>
                  <a:gd name="T13" fmla="*/ 250 h 250"/>
                  <a:gd name="T14" fmla="*/ 229 w 229"/>
                  <a:gd name="T15" fmla="*/ 207 h 250"/>
                  <a:gd name="T16" fmla="*/ 49 w 229"/>
                  <a:gd name="T17" fmla="*/ 207 h 250"/>
                  <a:gd name="T18" fmla="*/ 49 w 229"/>
                  <a:gd name="T19" fmla="*/ 143 h 250"/>
                  <a:gd name="T20" fmla="*/ 186 w 229"/>
                  <a:gd name="T21" fmla="*/ 143 h 250"/>
                  <a:gd name="T22" fmla="*/ 186 w 229"/>
                  <a:gd name="T23" fmla="*/ 100 h 250"/>
                  <a:gd name="T24" fmla="*/ 49 w 229"/>
                  <a:gd name="T25" fmla="*/ 10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50">
                    <a:moveTo>
                      <a:pt x="49" y="100"/>
                    </a:moveTo>
                    <a:lnTo>
                      <a:pt x="49" y="43"/>
                    </a:lnTo>
                    <a:lnTo>
                      <a:pt x="229" y="43"/>
                    </a:lnTo>
                    <a:lnTo>
                      <a:pt x="229" y="0"/>
                    </a:lnTo>
                    <a:lnTo>
                      <a:pt x="0" y="0"/>
                    </a:lnTo>
                    <a:lnTo>
                      <a:pt x="0" y="250"/>
                    </a:lnTo>
                    <a:lnTo>
                      <a:pt x="229" y="250"/>
                    </a:lnTo>
                    <a:lnTo>
                      <a:pt x="229" y="207"/>
                    </a:lnTo>
                    <a:lnTo>
                      <a:pt x="49" y="207"/>
                    </a:lnTo>
                    <a:lnTo>
                      <a:pt x="49" y="143"/>
                    </a:lnTo>
                    <a:lnTo>
                      <a:pt x="186" y="143"/>
                    </a:lnTo>
                    <a:lnTo>
                      <a:pt x="186" y="100"/>
                    </a:lnTo>
                    <a:lnTo>
                      <a:pt x="49" y="10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4844" name="Freeform 28"/>
              <p:cNvSpPr>
                <a:spLocks noEditPoints="1"/>
              </p:cNvSpPr>
              <p:nvPr/>
            </p:nvSpPr>
            <p:spPr bwMode="auto">
              <a:xfrm>
                <a:off x="2008" y="1137"/>
                <a:ext cx="317" cy="250"/>
              </a:xfrm>
              <a:custGeom>
                <a:avLst/>
                <a:gdLst>
                  <a:gd name="T0" fmla="*/ 261 w 317"/>
                  <a:gd name="T1" fmla="*/ 141 h 250"/>
                  <a:gd name="T2" fmla="*/ 290 w 317"/>
                  <a:gd name="T3" fmla="*/ 128 h 250"/>
                  <a:gd name="T4" fmla="*/ 283 w 317"/>
                  <a:gd name="T5" fmla="*/ 116 h 250"/>
                  <a:gd name="T6" fmla="*/ 252 w 317"/>
                  <a:gd name="T7" fmla="*/ 124 h 250"/>
                  <a:gd name="T8" fmla="*/ 189 w 317"/>
                  <a:gd name="T9" fmla="*/ 0 h 250"/>
                  <a:gd name="T10" fmla="*/ 130 w 317"/>
                  <a:gd name="T11" fmla="*/ 0 h 250"/>
                  <a:gd name="T12" fmla="*/ 0 w 317"/>
                  <a:gd name="T13" fmla="*/ 250 h 250"/>
                  <a:gd name="T14" fmla="*/ 57 w 317"/>
                  <a:gd name="T15" fmla="*/ 250 h 250"/>
                  <a:gd name="T16" fmla="*/ 74 w 317"/>
                  <a:gd name="T17" fmla="*/ 240 h 250"/>
                  <a:gd name="T18" fmla="*/ 115 w 317"/>
                  <a:gd name="T19" fmla="*/ 216 h 250"/>
                  <a:gd name="T20" fmla="*/ 141 w 317"/>
                  <a:gd name="T21" fmla="*/ 201 h 250"/>
                  <a:gd name="T22" fmla="*/ 168 w 317"/>
                  <a:gd name="T23" fmla="*/ 186 h 250"/>
                  <a:gd name="T24" fmla="*/ 194 w 317"/>
                  <a:gd name="T25" fmla="*/ 172 h 250"/>
                  <a:gd name="T26" fmla="*/ 218 w 317"/>
                  <a:gd name="T27" fmla="*/ 160 h 250"/>
                  <a:gd name="T28" fmla="*/ 261 w 317"/>
                  <a:gd name="T29" fmla="*/ 250 h 250"/>
                  <a:gd name="T30" fmla="*/ 317 w 317"/>
                  <a:gd name="T31" fmla="*/ 250 h 250"/>
                  <a:gd name="T32" fmla="*/ 261 w 317"/>
                  <a:gd name="T33" fmla="*/ 141 h 250"/>
                  <a:gd name="T34" fmla="*/ 86 w 317"/>
                  <a:gd name="T35" fmla="*/ 189 h 250"/>
                  <a:gd name="T36" fmla="*/ 159 w 317"/>
                  <a:gd name="T37" fmla="*/ 41 h 250"/>
                  <a:gd name="T38" fmla="*/ 207 w 317"/>
                  <a:gd name="T39" fmla="*/ 138 h 250"/>
                  <a:gd name="T40" fmla="*/ 176 w 317"/>
                  <a:gd name="T41" fmla="*/ 149 h 250"/>
                  <a:gd name="T42" fmla="*/ 161 w 317"/>
                  <a:gd name="T43" fmla="*/ 155 h 250"/>
                  <a:gd name="T44" fmla="*/ 146 w 317"/>
                  <a:gd name="T45" fmla="*/ 161 h 250"/>
                  <a:gd name="T46" fmla="*/ 131 w 317"/>
                  <a:gd name="T47" fmla="*/ 167 h 250"/>
                  <a:gd name="T48" fmla="*/ 116 w 317"/>
                  <a:gd name="T49" fmla="*/ 174 h 250"/>
                  <a:gd name="T50" fmla="*/ 101 w 317"/>
                  <a:gd name="T51" fmla="*/ 181 h 250"/>
                  <a:gd name="T52" fmla="*/ 86 w 317"/>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7" h="250">
                    <a:moveTo>
                      <a:pt x="261" y="141"/>
                    </a:moveTo>
                    <a:lnTo>
                      <a:pt x="290" y="128"/>
                    </a:lnTo>
                    <a:lnTo>
                      <a:pt x="283" y="116"/>
                    </a:lnTo>
                    <a:lnTo>
                      <a:pt x="252" y="124"/>
                    </a:lnTo>
                    <a:lnTo>
                      <a:pt x="189" y="0"/>
                    </a:lnTo>
                    <a:lnTo>
                      <a:pt x="130" y="0"/>
                    </a:lnTo>
                    <a:lnTo>
                      <a:pt x="0" y="250"/>
                    </a:lnTo>
                    <a:lnTo>
                      <a:pt x="57" y="250"/>
                    </a:lnTo>
                    <a:lnTo>
                      <a:pt x="74" y="240"/>
                    </a:lnTo>
                    <a:lnTo>
                      <a:pt x="115" y="216"/>
                    </a:lnTo>
                    <a:lnTo>
                      <a:pt x="141" y="201"/>
                    </a:lnTo>
                    <a:lnTo>
                      <a:pt x="168" y="186"/>
                    </a:lnTo>
                    <a:lnTo>
                      <a:pt x="194" y="172"/>
                    </a:lnTo>
                    <a:lnTo>
                      <a:pt x="218" y="160"/>
                    </a:lnTo>
                    <a:lnTo>
                      <a:pt x="261" y="250"/>
                    </a:lnTo>
                    <a:lnTo>
                      <a:pt x="317" y="250"/>
                    </a:lnTo>
                    <a:lnTo>
                      <a:pt x="261" y="141"/>
                    </a:lnTo>
                    <a:close/>
                    <a:moveTo>
                      <a:pt x="86" y="189"/>
                    </a:moveTo>
                    <a:lnTo>
                      <a:pt x="159" y="41"/>
                    </a:lnTo>
                    <a:lnTo>
                      <a:pt x="207" y="138"/>
                    </a:lnTo>
                    <a:lnTo>
                      <a:pt x="176" y="149"/>
                    </a:lnTo>
                    <a:lnTo>
                      <a:pt x="161" y="155"/>
                    </a:lnTo>
                    <a:lnTo>
                      <a:pt x="146" y="161"/>
                    </a:lnTo>
                    <a:lnTo>
                      <a:pt x="131" y="167"/>
                    </a:lnTo>
                    <a:lnTo>
                      <a:pt x="116" y="174"/>
                    </a:lnTo>
                    <a:lnTo>
                      <a:pt x="101" y="181"/>
                    </a:lnTo>
                    <a:lnTo>
                      <a:pt x="86"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4845" name="Freeform 29"/>
              <p:cNvSpPr>
                <a:spLocks noEditPoints="1"/>
              </p:cNvSpPr>
              <p:nvPr/>
            </p:nvSpPr>
            <p:spPr bwMode="auto">
              <a:xfrm>
                <a:off x="3433" y="1137"/>
                <a:ext cx="316" cy="250"/>
              </a:xfrm>
              <a:custGeom>
                <a:avLst/>
                <a:gdLst>
                  <a:gd name="T0" fmla="*/ 260 w 316"/>
                  <a:gd name="T1" fmla="*/ 141 h 250"/>
                  <a:gd name="T2" fmla="*/ 289 w 316"/>
                  <a:gd name="T3" fmla="*/ 128 h 250"/>
                  <a:gd name="T4" fmla="*/ 283 w 316"/>
                  <a:gd name="T5" fmla="*/ 116 h 250"/>
                  <a:gd name="T6" fmla="*/ 252 w 316"/>
                  <a:gd name="T7" fmla="*/ 124 h 250"/>
                  <a:gd name="T8" fmla="*/ 189 w 316"/>
                  <a:gd name="T9" fmla="*/ 0 h 250"/>
                  <a:gd name="T10" fmla="*/ 130 w 316"/>
                  <a:gd name="T11" fmla="*/ 0 h 250"/>
                  <a:gd name="T12" fmla="*/ 0 w 316"/>
                  <a:gd name="T13" fmla="*/ 250 h 250"/>
                  <a:gd name="T14" fmla="*/ 57 w 316"/>
                  <a:gd name="T15" fmla="*/ 250 h 250"/>
                  <a:gd name="T16" fmla="*/ 73 w 316"/>
                  <a:gd name="T17" fmla="*/ 240 h 250"/>
                  <a:gd name="T18" fmla="*/ 115 w 316"/>
                  <a:gd name="T19" fmla="*/ 216 h 250"/>
                  <a:gd name="T20" fmla="*/ 140 w 316"/>
                  <a:gd name="T21" fmla="*/ 201 h 250"/>
                  <a:gd name="T22" fmla="*/ 167 w 316"/>
                  <a:gd name="T23" fmla="*/ 186 h 250"/>
                  <a:gd name="T24" fmla="*/ 193 w 316"/>
                  <a:gd name="T25" fmla="*/ 172 h 250"/>
                  <a:gd name="T26" fmla="*/ 217 w 316"/>
                  <a:gd name="T27" fmla="*/ 160 h 250"/>
                  <a:gd name="T28" fmla="*/ 261 w 316"/>
                  <a:gd name="T29" fmla="*/ 250 h 250"/>
                  <a:gd name="T30" fmla="*/ 316 w 316"/>
                  <a:gd name="T31" fmla="*/ 250 h 250"/>
                  <a:gd name="T32" fmla="*/ 260 w 316"/>
                  <a:gd name="T33" fmla="*/ 141 h 250"/>
                  <a:gd name="T34" fmla="*/ 85 w 316"/>
                  <a:gd name="T35" fmla="*/ 189 h 250"/>
                  <a:gd name="T36" fmla="*/ 159 w 316"/>
                  <a:gd name="T37" fmla="*/ 41 h 250"/>
                  <a:gd name="T38" fmla="*/ 206 w 316"/>
                  <a:gd name="T39" fmla="*/ 138 h 250"/>
                  <a:gd name="T40" fmla="*/ 175 w 316"/>
                  <a:gd name="T41" fmla="*/ 149 h 250"/>
                  <a:gd name="T42" fmla="*/ 160 w 316"/>
                  <a:gd name="T43" fmla="*/ 155 h 250"/>
                  <a:gd name="T44" fmla="*/ 145 w 316"/>
                  <a:gd name="T45" fmla="*/ 161 h 250"/>
                  <a:gd name="T46" fmla="*/ 130 w 316"/>
                  <a:gd name="T47" fmla="*/ 167 h 250"/>
                  <a:gd name="T48" fmla="*/ 115 w 316"/>
                  <a:gd name="T49" fmla="*/ 174 h 250"/>
                  <a:gd name="T50" fmla="*/ 100 w 316"/>
                  <a:gd name="T51" fmla="*/ 181 h 250"/>
                  <a:gd name="T52" fmla="*/ 85 w 316"/>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 h="250">
                    <a:moveTo>
                      <a:pt x="260" y="141"/>
                    </a:moveTo>
                    <a:lnTo>
                      <a:pt x="289" y="128"/>
                    </a:lnTo>
                    <a:lnTo>
                      <a:pt x="283" y="116"/>
                    </a:lnTo>
                    <a:lnTo>
                      <a:pt x="252" y="124"/>
                    </a:lnTo>
                    <a:lnTo>
                      <a:pt x="189" y="0"/>
                    </a:lnTo>
                    <a:lnTo>
                      <a:pt x="130" y="0"/>
                    </a:lnTo>
                    <a:lnTo>
                      <a:pt x="0" y="250"/>
                    </a:lnTo>
                    <a:lnTo>
                      <a:pt x="57" y="250"/>
                    </a:lnTo>
                    <a:lnTo>
                      <a:pt x="73" y="240"/>
                    </a:lnTo>
                    <a:lnTo>
                      <a:pt x="115" y="216"/>
                    </a:lnTo>
                    <a:lnTo>
                      <a:pt x="140" y="201"/>
                    </a:lnTo>
                    <a:lnTo>
                      <a:pt x="167" y="186"/>
                    </a:lnTo>
                    <a:lnTo>
                      <a:pt x="193" y="172"/>
                    </a:lnTo>
                    <a:lnTo>
                      <a:pt x="217" y="160"/>
                    </a:lnTo>
                    <a:lnTo>
                      <a:pt x="261" y="250"/>
                    </a:lnTo>
                    <a:lnTo>
                      <a:pt x="316" y="250"/>
                    </a:lnTo>
                    <a:lnTo>
                      <a:pt x="260" y="141"/>
                    </a:lnTo>
                    <a:close/>
                    <a:moveTo>
                      <a:pt x="85" y="189"/>
                    </a:moveTo>
                    <a:lnTo>
                      <a:pt x="159" y="41"/>
                    </a:lnTo>
                    <a:lnTo>
                      <a:pt x="206" y="138"/>
                    </a:lnTo>
                    <a:lnTo>
                      <a:pt x="175" y="149"/>
                    </a:lnTo>
                    <a:lnTo>
                      <a:pt x="160" y="155"/>
                    </a:lnTo>
                    <a:lnTo>
                      <a:pt x="145" y="161"/>
                    </a:lnTo>
                    <a:lnTo>
                      <a:pt x="130" y="167"/>
                    </a:lnTo>
                    <a:lnTo>
                      <a:pt x="115" y="174"/>
                    </a:lnTo>
                    <a:lnTo>
                      <a:pt x="100" y="181"/>
                    </a:lnTo>
                    <a:lnTo>
                      <a:pt x="85"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
          <p:nvSpPr>
            <p:cNvPr id="34846" name="Line 30"/>
            <p:cNvSpPr>
              <a:spLocks noChangeShapeType="1"/>
            </p:cNvSpPr>
            <p:nvPr/>
          </p:nvSpPr>
          <p:spPr bwMode="auto">
            <a:xfrm>
              <a:off x="0" y="4176"/>
              <a:ext cx="83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
        <p:nvSpPr>
          <p:cNvPr id="34847" name="Line 31"/>
          <p:cNvSpPr>
            <a:spLocks noChangeShapeType="1"/>
          </p:cNvSpPr>
          <p:nvPr/>
        </p:nvSpPr>
        <p:spPr bwMode="auto">
          <a:xfrm>
            <a:off x="1333500" y="6632575"/>
            <a:ext cx="8570913" cy="3175"/>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4848" name="Text Box 32"/>
          <p:cNvSpPr txBox="1">
            <a:spLocks noChangeArrowheads="1"/>
          </p:cNvSpPr>
          <p:nvPr/>
        </p:nvSpPr>
        <p:spPr bwMode="auto">
          <a:xfrm>
            <a:off x="1447800" y="6669088"/>
            <a:ext cx="1108075" cy="106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fr-FR" sz="700">
                <a:solidFill>
                  <a:srgbClr val="9E0000"/>
                </a:solidFill>
              </a:rPr>
              <a:t>&gt; Framatome ANP GmbH &lt;</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05397952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566025" y="0"/>
            <a:ext cx="2078038" cy="63817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1331913" y="0"/>
            <a:ext cx="6081712" cy="638175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759617323"/>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579563" y="0"/>
            <a:ext cx="8064500" cy="990600"/>
          </a:xfrm>
        </p:spPr>
        <p:txBody>
          <a:bodyPr/>
          <a:lstStyle/>
          <a:p>
            <a:r>
              <a:rPr lang="de-DE" smtClean="0"/>
              <a:t>Titelmasterformat durch Klicken bearbeiten</a:t>
            </a:r>
            <a:endParaRPr lang="de-DE"/>
          </a:p>
        </p:txBody>
      </p:sp>
      <p:sp>
        <p:nvSpPr>
          <p:cNvPr id="3" name="Textplatzhalter 2"/>
          <p:cNvSpPr>
            <a:spLocks noGrp="1"/>
          </p:cNvSpPr>
          <p:nvPr>
            <p:ph type="body" sz="half" idx="1"/>
          </p:nvPr>
        </p:nvSpPr>
        <p:spPr>
          <a:xfrm>
            <a:off x="1331913" y="1447800"/>
            <a:ext cx="4073525" cy="49339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557838" y="1447800"/>
            <a:ext cx="4075112" cy="493395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85282827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347010340"/>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82638" y="4406900"/>
            <a:ext cx="8418512"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82638" y="2906713"/>
            <a:ext cx="8418512"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Tree>
    <p:extLst>
      <p:ext uri="{BB962C8B-B14F-4D97-AF65-F5344CB8AC3E}">
        <p14:creationId xmlns:p14="http://schemas.microsoft.com/office/powerpoint/2010/main" val="1988388334"/>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1331913" y="1447800"/>
            <a:ext cx="4073525" cy="493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557838" y="1447800"/>
            <a:ext cx="4075112" cy="4933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3022068666"/>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95300" y="274638"/>
            <a:ext cx="8913813"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030788"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030788"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Tree>
    <p:extLst>
      <p:ext uri="{BB962C8B-B14F-4D97-AF65-F5344CB8AC3E}">
        <p14:creationId xmlns:p14="http://schemas.microsoft.com/office/powerpoint/2010/main" val="158016312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Tree>
    <p:extLst>
      <p:ext uri="{BB962C8B-B14F-4D97-AF65-F5344CB8AC3E}">
        <p14:creationId xmlns:p14="http://schemas.microsoft.com/office/powerpoint/2010/main" val="1308854759"/>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869370"/>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95300" y="273050"/>
            <a:ext cx="3259138"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871913"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45592745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41513" y="4800600"/>
            <a:ext cx="5942012"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41513" y="612775"/>
            <a:ext cx="5942012"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41513" y="5367338"/>
            <a:ext cx="5942012"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Tree>
    <p:extLst>
      <p:ext uri="{BB962C8B-B14F-4D97-AF65-F5344CB8AC3E}">
        <p14:creationId xmlns:p14="http://schemas.microsoft.com/office/powerpoint/2010/main" val="31366223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33826" name="Group 34"/>
          <p:cNvGrpSpPr>
            <a:grpSpLocks/>
          </p:cNvGrpSpPr>
          <p:nvPr/>
        </p:nvGrpSpPr>
        <p:grpSpPr bwMode="auto">
          <a:xfrm>
            <a:off x="0" y="0"/>
            <a:ext cx="1400175" cy="6858000"/>
            <a:chOff x="0" y="0"/>
            <a:chExt cx="882" cy="4320"/>
          </a:xfrm>
        </p:grpSpPr>
        <p:grpSp>
          <p:nvGrpSpPr>
            <p:cNvPr id="33827" name="Group 35"/>
            <p:cNvGrpSpPr>
              <a:grpSpLocks/>
            </p:cNvGrpSpPr>
            <p:nvPr/>
          </p:nvGrpSpPr>
          <p:grpSpPr bwMode="auto">
            <a:xfrm>
              <a:off x="0" y="0"/>
              <a:ext cx="882" cy="4320"/>
              <a:chOff x="0" y="0"/>
              <a:chExt cx="882" cy="4320"/>
            </a:xfrm>
          </p:grpSpPr>
          <p:sp>
            <p:nvSpPr>
              <p:cNvPr id="33828" name="Freeform 36"/>
              <p:cNvSpPr>
                <a:spLocks/>
              </p:cNvSpPr>
              <p:nvPr/>
            </p:nvSpPr>
            <p:spPr bwMode="auto">
              <a:xfrm>
                <a:off x="0" y="0"/>
                <a:ext cx="882" cy="4320"/>
              </a:xfrm>
              <a:custGeom>
                <a:avLst/>
                <a:gdLst>
                  <a:gd name="T0" fmla="*/ 0 w 882"/>
                  <a:gd name="T1" fmla="*/ 0 h 4303"/>
                  <a:gd name="T2" fmla="*/ 536 w 882"/>
                  <a:gd name="T3" fmla="*/ 0 h 4303"/>
                  <a:gd name="T4" fmla="*/ 512 w 882"/>
                  <a:gd name="T5" fmla="*/ 82 h 4303"/>
                  <a:gd name="T6" fmla="*/ 494 w 882"/>
                  <a:gd name="T7" fmla="*/ 160 h 4303"/>
                  <a:gd name="T8" fmla="*/ 470 w 882"/>
                  <a:gd name="T9" fmla="*/ 262 h 4303"/>
                  <a:gd name="T10" fmla="*/ 458 w 882"/>
                  <a:gd name="T11" fmla="*/ 334 h 4303"/>
                  <a:gd name="T12" fmla="*/ 440 w 882"/>
                  <a:gd name="T13" fmla="*/ 412 h 4303"/>
                  <a:gd name="T14" fmla="*/ 428 w 882"/>
                  <a:gd name="T15" fmla="*/ 496 h 4303"/>
                  <a:gd name="T16" fmla="*/ 410 w 882"/>
                  <a:gd name="T17" fmla="*/ 604 h 4303"/>
                  <a:gd name="T18" fmla="*/ 392 w 882"/>
                  <a:gd name="T19" fmla="*/ 718 h 4303"/>
                  <a:gd name="T20" fmla="*/ 368 w 882"/>
                  <a:gd name="T21" fmla="*/ 926 h 4303"/>
                  <a:gd name="T22" fmla="*/ 350 w 882"/>
                  <a:gd name="T23" fmla="*/ 1100 h 4303"/>
                  <a:gd name="T24" fmla="*/ 338 w 882"/>
                  <a:gd name="T25" fmla="*/ 1268 h 4303"/>
                  <a:gd name="T26" fmla="*/ 332 w 882"/>
                  <a:gd name="T27" fmla="*/ 1376 h 4303"/>
                  <a:gd name="T28" fmla="*/ 332 w 882"/>
                  <a:gd name="T29" fmla="*/ 1524 h 4303"/>
                  <a:gd name="T30" fmla="*/ 332 w 882"/>
                  <a:gd name="T31" fmla="*/ 1674 h 4303"/>
                  <a:gd name="T32" fmla="*/ 338 w 882"/>
                  <a:gd name="T33" fmla="*/ 1866 h 4303"/>
                  <a:gd name="T34" fmla="*/ 344 w 882"/>
                  <a:gd name="T35" fmla="*/ 2016 h 4303"/>
                  <a:gd name="T36" fmla="*/ 356 w 882"/>
                  <a:gd name="T37" fmla="*/ 2173 h 4303"/>
                  <a:gd name="T38" fmla="*/ 374 w 882"/>
                  <a:gd name="T39" fmla="*/ 2351 h 4303"/>
                  <a:gd name="T40" fmla="*/ 404 w 882"/>
                  <a:gd name="T41" fmla="*/ 2591 h 4303"/>
                  <a:gd name="T42" fmla="*/ 422 w 882"/>
                  <a:gd name="T43" fmla="*/ 2711 h 4303"/>
                  <a:gd name="T44" fmla="*/ 440 w 882"/>
                  <a:gd name="T45" fmla="*/ 2819 h 4303"/>
                  <a:gd name="T46" fmla="*/ 488 w 882"/>
                  <a:gd name="T47" fmla="*/ 3051 h 4303"/>
                  <a:gd name="T48" fmla="*/ 536 w 882"/>
                  <a:gd name="T49" fmla="*/ 3243 h 4303"/>
                  <a:gd name="T50" fmla="*/ 578 w 882"/>
                  <a:gd name="T51" fmla="*/ 3411 h 4303"/>
                  <a:gd name="T52" fmla="*/ 626 w 882"/>
                  <a:gd name="T53" fmla="*/ 3573 h 4303"/>
                  <a:gd name="T54" fmla="*/ 674 w 882"/>
                  <a:gd name="T55" fmla="*/ 3723 h 4303"/>
                  <a:gd name="T56" fmla="*/ 752 w 882"/>
                  <a:gd name="T57" fmla="*/ 3943 h 4303"/>
                  <a:gd name="T58" fmla="*/ 804 w 882"/>
                  <a:gd name="T59" fmla="*/ 4087 h 4303"/>
                  <a:gd name="T60" fmla="*/ 846 w 882"/>
                  <a:gd name="T61" fmla="*/ 4195 h 4303"/>
                  <a:gd name="T62" fmla="*/ 882 w 882"/>
                  <a:gd name="T63" fmla="*/ 4303 h 4303"/>
                  <a:gd name="T64" fmla="*/ 2 w 882"/>
                  <a:gd name="T65" fmla="*/ 4303 h 4303"/>
                  <a:gd name="T66" fmla="*/ 0 w 882"/>
                  <a:gd name="T67" fmla="*/ 0 h 4303"/>
                  <a:gd name="T68" fmla="*/ 0 w 882"/>
                  <a:gd name="T69" fmla="*/ 0 h 4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882" h="4303">
                    <a:moveTo>
                      <a:pt x="0" y="0"/>
                    </a:moveTo>
                    <a:lnTo>
                      <a:pt x="536" y="0"/>
                    </a:lnTo>
                    <a:lnTo>
                      <a:pt x="512" y="82"/>
                    </a:lnTo>
                    <a:lnTo>
                      <a:pt x="494" y="160"/>
                    </a:lnTo>
                    <a:lnTo>
                      <a:pt x="470" y="262"/>
                    </a:lnTo>
                    <a:lnTo>
                      <a:pt x="458" y="334"/>
                    </a:lnTo>
                    <a:lnTo>
                      <a:pt x="440" y="412"/>
                    </a:lnTo>
                    <a:lnTo>
                      <a:pt x="428" y="496"/>
                    </a:lnTo>
                    <a:lnTo>
                      <a:pt x="410" y="604"/>
                    </a:lnTo>
                    <a:lnTo>
                      <a:pt x="392" y="718"/>
                    </a:lnTo>
                    <a:lnTo>
                      <a:pt x="368" y="926"/>
                    </a:lnTo>
                    <a:lnTo>
                      <a:pt x="350" y="1100"/>
                    </a:lnTo>
                    <a:lnTo>
                      <a:pt x="338" y="1268"/>
                    </a:lnTo>
                    <a:lnTo>
                      <a:pt x="332" y="1376"/>
                    </a:lnTo>
                    <a:lnTo>
                      <a:pt x="332" y="1524"/>
                    </a:lnTo>
                    <a:lnTo>
                      <a:pt x="332" y="1674"/>
                    </a:lnTo>
                    <a:lnTo>
                      <a:pt x="338" y="1866"/>
                    </a:lnTo>
                    <a:lnTo>
                      <a:pt x="344" y="2016"/>
                    </a:lnTo>
                    <a:lnTo>
                      <a:pt x="356" y="2173"/>
                    </a:lnTo>
                    <a:lnTo>
                      <a:pt x="374" y="2351"/>
                    </a:lnTo>
                    <a:lnTo>
                      <a:pt x="404" y="2591"/>
                    </a:lnTo>
                    <a:lnTo>
                      <a:pt x="422" y="2711"/>
                    </a:lnTo>
                    <a:lnTo>
                      <a:pt x="440" y="2819"/>
                    </a:lnTo>
                    <a:lnTo>
                      <a:pt x="488" y="3051"/>
                    </a:lnTo>
                    <a:lnTo>
                      <a:pt x="536" y="3243"/>
                    </a:lnTo>
                    <a:lnTo>
                      <a:pt x="578" y="3411"/>
                    </a:lnTo>
                    <a:lnTo>
                      <a:pt x="626" y="3573"/>
                    </a:lnTo>
                    <a:lnTo>
                      <a:pt x="674" y="3723"/>
                    </a:lnTo>
                    <a:lnTo>
                      <a:pt x="752" y="3943"/>
                    </a:lnTo>
                    <a:lnTo>
                      <a:pt x="804" y="4087"/>
                    </a:lnTo>
                    <a:lnTo>
                      <a:pt x="846" y="4195"/>
                    </a:lnTo>
                    <a:lnTo>
                      <a:pt x="882" y="4303"/>
                    </a:lnTo>
                    <a:lnTo>
                      <a:pt x="2" y="4303"/>
                    </a:lnTo>
                    <a:lnTo>
                      <a:pt x="0" y="0"/>
                    </a:lnTo>
                    <a:lnTo>
                      <a:pt x="0" y="0"/>
                    </a:lnTo>
                    <a:close/>
                  </a:path>
                </a:pathLst>
              </a:custGeom>
              <a:solidFill>
                <a:schemeClr val="tx2"/>
              </a:solidFill>
              <a:ln w="9525">
                <a:solidFill>
                  <a:srgbClr val="9E0000"/>
                </a:solidFill>
                <a:round/>
                <a:headEnd/>
                <a:tailEnd/>
              </a:ln>
            </p:spPr>
            <p:txBody>
              <a:bodyPr/>
              <a:lstStyle/>
              <a:p>
                <a:endParaRPr lang="de-DE"/>
              </a:p>
            </p:txBody>
          </p:sp>
          <p:sp>
            <p:nvSpPr>
              <p:cNvPr id="33829" name="Line 37"/>
              <p:cNvSpPr>
                <a:spLocks noChangeShapeType="1"/>
              </p:cNvSpPr>
              <p:nvPr/>
            </p:nvSpPr>
            <p:spPr bwMode="auto">
              <a:xfrm>
                <a:off x="0" y="4176"/>
                <a:ext cx="83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33830" name="Group 38"/>
            <p:cNvGrpSpPr>
              <a:grpSpLocks/>
            </p:cNvGrpSpPr>
            <p:nvPr/>
          </p:nvGrpSpPr>
          <p:grpSpPr bwMode="auto">
            <a:xfrm>
              <a:off x="12" y="35"/>
              <a:ext cx="440" cy="252"/>
              <a:chOff x="2008" y="343"/>
              <a:chExt cx="1741" cy="1044"/>
            </a:xfrm>
          </p:grpSpPr>
          <p:sp>
            <p:nvSpPr>
              <p:cNvPr id="33831" name="Freeform 39"/>
              <p:cNvSpPr>
                <a:spLocks noEditPoints="1"/>
              </p:cNvSpPr>
              <p:nvPr/>
            </p:nvSpPr>
            <p:spPr bwMode="auto">
              <a:xfrm>
                <a:off x="2504" y="343"/>
                <a:ext cx="746" cy="590"/>
              </a:xfrm>
              <a:custGeom>
                <a:avLst/>
                <a:gdLst>
                  <a:gd name="T0" fmla="*/ 669 w 746"/>
                  <a:gd name="T1" fmla="*/ 274 h 590"/>
                  <a:gd name="T2" fmla="*/ 632 w 746"/>
                  <a:gd name="T3" fmla="*/ 284 h 590"/>
                  <a:gd name="T4" fmla="*/ 595 w 746"/>
                  <a:gd name="T5" fmla="*/ 294 h 590"/>
                  <a:gd name="T6" fmla="*/ 445 w 746"/>
                  <a:gd name="T7" fmla="*/ 0 h 590"/>
                  <a:gd name="T8" fmla="*/ 306 w 746"/>
                  <a:gd name="T9" fmla="*/ 0 h 590"/>
                  <a:gd name="T10" fmla="*/ 0 w 746"/>
                  <a:gd name="T11" fmla="*/ 589 h 590"/>
                  <a:gd name="T12" fmla="*/ 0 w 746"/>
                  <a:gd name="T13" fmla="*/ 590 h 590"/>
                  <a:gd name="T14" fmla="*/ 132 w 746"/>
                  <a:gd name="T15" fmla="*/ 590 h 590"/>
                  <a:gd name="T16" fmla="*/ 154 w 746"/>
                  <a:gd name="T17" fmla="*/ 575 h 590"/>
                  <a:gd name="T18" fmla="*/ 177 w 746"/>
                  <a:gd name="T19" fmla="*/ 560 h 590"/>
                  <a:gd name="T20" fmla="*/ 199 w 746"/>
                  <a:gd name="T21" fmla="*/ 546 h 590"/>
                  <a:gd name="T22" fmla="*/ 222 w 746"/>
                  <a:gd name="T23" fmla="*/ 532 h 590"/>
                  <a:gd name="T24" fmla="*/ 269 w 746"/>
                  <a:gd name="T25" fmla="*/ 503 h 590"/>
                  <a:gd name="T26" fmla="*/ 317 w 746"/>
                  <a:gd name="T27" fmla="*/ 476 h 590"/>
                  <a:gd name="T28" fmla="*/ 365 w 746"/>
                  <a:gd name="T29" fmla="*/ 450 h 590"/>
                  <a:gd name="T30" fmla="*/ 415 w 746"/>
                  <a:gd name="T31" fmla="*/ 425 h 590"/>
                  <a:gd name="T32" fmla="*/ 465 w 746"/>
                  <a:gd name="T33" fmla="*/ 400 h 590"/>
                  <a:gd name="T34" fmla="*/ 514 w 746"/>
                  <a:gd name="T35" fmla="*/ 376 h 590"/>
                  <a:gd name="T36" fmla="*/ 618 w 746"/>
                  <a:gd name="T37" fmla="*/ 590 h 590"/>
                  <a:gd name="T38" fmla="*/ 746 w 746"/>
                  <a:gd name="T39" fmla="*/ 590 h 590"/>
                  <a:gd name="T40" fmla="*/ 614 w 746"/>
                  <a:gd name="T41" fmla="*/ 331 h 590"/>
                  <a:gd name="T42" fmla="*/ 683 w 746"/>
                  <a:gd name="T43" fmla="*/ 302 h 590"/>
                  <a:gd name="T44" fmla="*/ 669 w 746"/>
                  <a:gd name="T45" fmla="*/ 274 h 590"/>
                  <a:gd name="T46" fmla="*/ 197 w 746"/>
                  <a:gd name="T47" fmla="*/ 449 h 590"/>
                  <a:gd name="T48" fmla="*/ 375 w 746"/>
                  <a:gd name="T49" fmla="*/ 92 h 590"/>
                  <a:gd name="T50" fmla="*/ 490 w 746"/>
                  <a:gd name="T51" fmla="*/ 326 h 590"/>
                  <a:gd name="T52" fmla="*/ 456 w 746"/>
                  <a:gd name="T53" fmla="*/ 337 h 590"/>
                  <a:gd name="T54" fmla="*/ 422 w 746"/>
                  <a:gd name="T55" fmla="*/ 350 h 590"/>
                  <a:gd name="T56" fmla="*/ 387 w 746"/>
                  <a:gd name="T57" fmla="*/ 363 h 590"/>
                  <a:gd name="T58" fmla="*/ 350 w 746"/>
                  <a:gd name="T59" fmla="*/ 377 h 590"/>
                  <a:gd name="T60" fmla="*/ 314 w 746"/>
                  <a:gd name="T61" fmla="*/ 393 h 590"/>
                  <a:gd name="T62" fmla="*/ 276 w 746"/>
                  <a:gd name="T63" fmla="*/ 410 h 590"/>
                  <a:gd name="T64" fmla="*/ 237 w 746"/>
                  <a:gd name="T65" fmla="*/ 429 h 590"/>
                  <a:gd name="T66" fmla="*/ 197 w 746"/>
                  <a:gd name="T67" fmla="*/ 44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6" h="590">
                    <a:moveTo>
                      <a:pt x="669" y="274"/>
                    </a:moveTo>
                    <a:lnTo>
                      <a:pt x="632" y="284"/>
                    </a:lnTo>
                    <a:lnTo>
                      <a:pt x="595" y="294"/>
                    </a:lnTo>
                    <a:lnTo>
                      <a:pt x="445" y="0"/>
                    </a:lnTo>
                    <a:lnTo>
                      <a:pt x="306" y="0"/>
                    </a:lnTo>
                    <a:lnTo>
                      <a:pt x="0" y="589"/>
                    </a:lnTo>
                    <a:lnTo>
                      <a:pt x="0" y="590"/>
                    </a:lnTo>
                    <a:lnTo>
                      <a:pt x="132" y="590"/>
                    </a:lnTo>
                    <a:lnTo>
                      <a:pt x="154" y="575"/>
                    </a:lnTo>
                    <a:lnTo>
                      <a:pt x="177" y="560"/>
                    </a:lnTo>
                    <a:lnTo>
                      <a:pt x="199" y="546"/>
                    </a:lnTo>
                    <a:lnTo>
                      <a:pt x="222" y="532"/>
                    </a:lnTo>
                    <a:lnTo>
                      <a:pt x="269" y="503"/>
                    </a:lnTo>
                    <a:lnTo>
                      <a:pt x="317" y="476"/>
                    </a:lnTo>
                    <a:lnTo>
                      <a:pt x="365" y="450"/>
                    </a:lnTo>
                    <a:lnTo>
                      <a:pt x="415" y="425"/>
                    </a:lnTo>
                    <a:lnTo>
                      <a:pt x="465" y="400"/>
                    </a:lnTo>
                    <a:lnTo>
                      <a:pt x="514" y="376"/>
                    </a:lnTo>
                    <a:lnTo>
                      <a:pt x="618" y="590"/>
                    </a:lnTo>
                    <a:lnTo>
                      <a:pt x="746" y="590"/>
                    </a:lnTo>
                    <a:lnTo>
                      <a:pt x="614" y="331"/>
                    </a:lnTo>
                    <a:lnTo>
                      <a:pt x="683" y="302"/>
                    </a:lnTo>
                    <a:lnTo>
                      <a:pt x="669" y="274"/>
                    </a:lnTo>
                    <a:close/>
                    <a:moveTo>
                      <a:pt x="197" y="449"/>
                    </a:moveTo>
                    <a:lnTo>
                      <a:pt x="375" y="92"/>
                    </a:lnTo>
                    <a:lnTo>
                      <a:pt x="490" y="326"/>
                    </a:lnTo>
                    <a:lnTo>
                      <a:pt x="456" y="337"/>
                    </a:lnTo>
                    <a:lnTo>
                      <a:pt x="422" y="350"/>
                    </a:lnTo>
                    <a:lnTo>
                      <a:pt x="387" y="363"/>
                    </a:lnTo>
                    <a:lnTo>
                      <a:pt x="350" y="377"/>
                    </a:lnTo>
                    <a:lnTo>
                      <a:pt x="314" y="393"/>
                    </a:lnTo>
                    <a:lnTo>
                      <a:pt x="276" y="410"/>
                    </a:lnTo>
                    <a:lnTo>
                      <a:pt x="237" y="429"/>
                    </a:lnTo>
                    <a:lnTo>
                      <a:pt x="197" y="44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32" name="Freeform 40"/>
              <p:cNvSpPr>
                <a:spLocks noEditPoints="1"/>
              </p:cNvSpPr>
              <p:nvPr/>
            </p:nvSpPr>
            <p:spPr bwMode="auto">
              <a:xfrm>
                <a:off x="2410" y="1137"/>
                <a:ext cx="274" cy="250"/>
              </a:xfrm>
              <a:custGeom>
                <a:avLst/>
                <a:gdLst>
                  <a:gd name="T0" fmla="*/ 133 w 274"/>
                  <a:gd name="T1" fmla="*/ 152 h 250"/>
                  <a:gd name="T2" fmla="*/ 274 w 274"/>
                  <a:gd name="T3" fmla="*/ 250 h 250"/>
                  <a:gd name="T4" fmla="*/ 200 w 274"/>
                  <a:gd name="T5" fmla="*/ 148 h 250"/>
                  <a:gd name="T6" fmla="*/ 214 w 274"/>
                  <a:gd name="T7" fmla="*/ 145 h 250"/>
                  <a:gd name="T8" fmla="*/ 227 w 274"/>
                  <a:gd name="T9" fmla="*/ 140 h 250"/>
                  <a:gd name="T10" fmla="*/ 238 w 274"/>
                  <a:gd name="T11" fmla="*/ 133 h 250"/>
                  <a:gd name="T12" fmla="*/ 248 w 274"/>
                  <a:gd name="T13" fmla="*/ 123 h 250"/>
                  <a:gd name="T14" fmla="*/ 255 w 274"/>
                  <a:gd name="T15" fmla="*/ 114 h 250"/>
                  <a:gd name="T16" fmla="*/ 260 w 274"/>
                  <a:gd name="T17" fmla="*/ 105 h 250"/>
                  <a:gd name="T18" fmla="*/ 264 w 274"/>
                  <a:gd name="T19" fmla="*/ 90 h 250"/>
                  <a:gd name="T20" fmla="*/ 265 w 274"/>
                  <a:gd name="T21" fmla="*/ 75 h 250"/>
                  <a:gd name="T22" fmla="*/ 264 w 274"/>
                  <a:gd name="T23" fmla="*/ 60 h 250"/>
                  <a:gd name="T24" fmla="*/ 261 w 274"/>
                  <a:gd name="T25" fmla="*/ 46 h 250"/>
                  <a:gd name="T26" fmla="*/ 254 w 274"/>
                  <a:gd name="T27" fmla="*/ 31 h 250"/>
                  <a:gd name="T28" fmla="*/ 248 w 274"/>
                  <a:gd name="T29" fmla="*/ 25 h 250"/>
                  <a:gd name="T30" fmla="*/ 235 w 274"/>
                  <a:gd name="T31" fmla="*/ 14 h 250"/>
                  <a:gd name="T32" fmla="*/ 221 w 274"/>
                  <a:gd name="T33" fmla="*/ 8 h 250"/>
                  <a:gd name="T34" fmla="*/ 204 w 274"/>
                  <a:gd name="T35" fmla="*/ 4 h 250"/>
                  <a:gd name="T36" fmla="*/ 183 w 274"/>
                  <a:gd name="T37" fmla="*/ 1 h 250"/>
                  <a:gd name="T38" fmla="*/ 158 w 274"/>
                  <a:gd name="T39" fmla="*/ 0 h 250"/>
                  <a:gd name="T40" fmla="*/ 0 w 274"/>
                  <a:gd name="T41" fmla="*/ 250 h 250"/>
                  <a:gd name="T42" fmla="*/ 53 w 274"/>
                  <a:gd name="T43" fmla="*/ 152 h 250"/>
                  <a:gd name="T44" fmla="*/ 53 w 274"/>
                  <a:gd name="T45" fmla="*/ 42 h 250"/>
                  <a:gd name="T46" fmla="*/ 165 w 274"/>
                  <a:gd name="T47" fmla="*/ 42 h 250"/>
                  <a:gd name="T48" fmla="*/ 183 w 274"/>
                  <a:gd name="T49" fmla="*/ 44 h 250"/>
                  <a:gd name="T50" fmla="*/ 193 w 274"/>
                  <a:gd name="T51" fmla="*/ 46 h 250"/>
                  <a:gd name="T52" fmla="*/ 201 w 274"/>
                  <a:gd name="T53" fmla="*/ 50 h 250"/>
                  <a:gd name="T54" fmla="*/ 207 w 274"/>
                  <a:gd name="T55" fmla="*/ 55 h 250"/>
                  <a:gd name="T56" fmla="*/ 211 w 274"/>
                  <a:gd name="T57" fmla="*/ 62 h 250"/>
                  <a:gd name="T58" fmla="*/ 213 w 274"/>
                  <a:gd name="T59" fmla="*/ 71 h 250"/>
                  <a:gd name="T60" fmla="*/ 213 w 274"/>
                  <a:gd name="T61" fmla="*/ 81 h 250"/>
                  <a:gd name="T62" fmla="*/ 211 w 274"/>
                  <a:gd name="T63" fmla="*/ 90 h 250"/>
                  <a:gd name="T64" fmla="*/ 207 w 274"/>
                  <a:gd name="T65" fmla="*/ 97 h 250"/>
                  <a:gd name="T66" fmla="*/ 201 w 274"/>
                  <a:gd name="T67" fmla="*/ 102 h 250"/>
                  <a:gd name="T68" fmla="*/ 193 w 274"/>
                  <a:gd name="T69" fmla="*/ 106 h 250"/>
                  <a:gd name="T70" fmla="*/ 178 w 274"/>
                  <a:gd name="T71" fmla="*/ 109 h 250"/>
                  <a:gd name="T72" fmla="*/ 151 w 274"/>
                  <a:gd name="T73" fmla="*/ 111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4" h="250">
                    <a:moveTo>
                      <a:pt x="53" y="152"/>
                    </a:moveTo>
                    <a:lnTo>
                      <a:pt x="133" y="152"/>
                    </a:lnTo>
                    <a:lnTo>
                      <a:pt x="209" y="250"/>
                    </a:lnTo>
                    <a:lnTo>
                      <a:pt x="274" y="250"/>
                    </a:lnTo>
                    <a:lnTo>
                      <a:pt x="193" y="149"/>
                    </a:lnTo>
                    <a:lnTo>
                      <a:pt x="200" y="148"/>
                    </a:lnTo>
                    <a:lnTo>
                      <a:pt x="207" y="146"/>
                    </a:lnTo>
                    <a:lnTo>
                      <a:pt x="214" y="145"/>
                    </a:lnTo>
                    <a:lnTo>
                      <a:pt x="220" y="142"/>
                    </a:lnTo>
                    <a:lnTo>
                      <a:pt x="227" y="140"/>
                    </a:lnTo>
                    <a:lnTo>
                      <a:pt x="233" y="136"/>
                    </a:lnTo>
                    <a:lnTo>
                      <a:pt x="238" y="133"/>
                    </a:lnTo>
                    <a:lnTo>
                      <a:pt x="243" y="128"/>
                    </a:lnTo>
                    <a:lnTo>
                      <a:pt x="248" y="123"/>
                    </a:lnTo>
                    <a:lnTo>
                      <a:pt x="253" y="117"/>
                    </a:lnTo>
                    <a:lnTo>
                      <a:pt x="255" y="114"/>
                    </a:lnTo>
                    <a:lnTo>
                      <a:pt x="257" y="111"/>
                    </a:lnTo>
                    <a:lnTo>
                      <a:pt x="260" y="105"/>
                    </a:lnTo>
                    <a:lnTo>
                      <a:pt x="262" y="98"/>
                    </a:lnTo>
                    <a:lnTo>
                      <a:pt x="264" y="90"/>
                    </a:lnTo>
                    <a:lnTo>
                      <a:pt x="265" y="83"/>
                    </a:lnTo>
                    <a:lnTo>
                      <a:pt x="265" y="75"/>
                    </a:lnTo>
                    <a:lnTo>
                      <a:pt x="265" y="65"/>
                    </a:lnTo>
                    <a:lnTo>
                      <a:pt x="264" y="60"/>
                    </a:lnTo>
                    <a:lnTo>
                      <a:pt x="263" y="55"/>
                    </a:lnTo>
                    <a:lnTo>
                      <a:pt x="261" y="46"/>
                    </a:lnTo>
                    <a:lnTo>
                      <a:pt x="258" y="38"/>
                    </a:lnTo>
                    <a:lnTo>
                      <a:pt x="254" y="31"/>
                    </a:lnTo>
                    <a:lnTo>
                      <a:pt x="251" y="28"/>
                    </a:lnTo>
                    <a:lnTo>
                      <a:pt x="248" y="25"/>
                    </a:lnTo>
                    <a:lnTo>
                      <a:pt x="242" y="19"/>
                    </a:lnTo>
                    <a:lnTo>
                      <a:pt x="235" y="14"/>
                    </a:lnTo>
                    <a:lnTo>
                      <a:pt x="228" y="11"/>
                    </a:lnTo>
                    <a:lnTo>
                      <a:pt x="221" y="8"/>
                    </a:lnTo>
                    <a:lnTo>
                      <a:pt x="213" y="6"/>
                    </a:lnTo>
                    <a:lnTo>
                      <a:pt x="204" y="4"/>
                    </a:lnTo>
                    <a:lnTo>
                      <a:pt x="194" y="2"/>
                    </a:lnTo>
                    <a:lnTo>
                      <a:pt x="183" y="1"/>
                    </a:lnTo>
                    <a:lnTo>
                      <a:pt x="171" y="0"/>
                    </a:lnTo>
                    <a:lnTo>
                      <a:pt x="158" y="0"/>
                    </a:lnTo>
                    <a:lnTo>
                      <a:pt x="0" y="0"/>
                    </a:lnTo>
                    <a:lnTo>
                      <a:pt x="0" y="250"/>
                    </a:lnTo>
                    <a:lnTo>
                      <a:pt x="53" y="250"/>
                    </a:lnTo>
                    <a:lnTo>
                      <a:pt x="53" y="152"/>
                    </a:lnTo>
                    <a:close/>
                    <a:moveTo>
                      <a:pt x="53" y="111"/>
                    </a:moveTo>
                    <a:lnTo>
                      <a:pt x="53" y="42"/>
                    </a:lnTo>
                    <a:lnTo>
                      <a:pt x="151" y="42"/>
                    </a:lnTo>
                    <a:lnTo>
                      <a:pt x="165" y="42"/>
                    </a:lnTo>
                    <a:lnTo>
                      <a:pt x="178" y="43"/>
                    </a:lnTo>
                    <a:lnTo>
                      <a:pt x="183" y="44"/>
                    </a:lnTo>
                    <a:lnTo>
                      <a:pt x="188" y="45"/>
                    </a:lnTo>
                    <a:lnTo>
                      <a:pt x="193" y="46"/>
                    </a:lnTo>
                    <a:lnTo>
                      <a:pt x="197" y="48"/>
                    </a:lnTo>
                    <a:lnTo>
                      <a:pt x="201" y="50"/>
                    </a:lnTo>
                    <a:lnTo>
                      <a:pt x="204" y="52"/>
                    </a:lnTo>
                    <a:lnTo>
                      <a:pt x="207" y="55"/>
                    </a:lnTo>
                    <a:lnTo>
                      <a:pt x="209" y="58"/>
                    </a:lnTo>
                    <a:lnTo>
                      <a:pt x="211" y="62"/>
                    </a:lnTo>
                    <a:lnTo>
                      <a:pt x="212" y="66"/>
                    </a:lnTo>
                    <a:lnTo>
                      <a:pt x="213" y="71"/>
                    </a:lnTo>
                    <a:lnTo>
                      <a:pt x="213" y="76"/>
                    </a:lnTo>
                    <a:lnTo>
                      <a:pt x="213" y="81"/>
                    </a:lnTo>
                    <a:lnTo>
                      <a:pt x="212" y="86"/>
                    </a:lnTo>
                    <a:lnTo>
                      <a:pt x="211" y="90"/>
                    </a:lnTo>
                    <a:lnTo>
                      <a:pt x="209" y="94"/>
                    </a:lnTo>
                    <a:lnTo>
                      <a:pt x="207" y="97"/>
                    </a:lnTo>
                    <a:lnTo>
                      <a:pt x="204" y="100"/>
                    </a:lnTo>
                    <a:lnTo>
                      <a:pt x="201" y="102"/>
                    </a:lnTo>
                    <a:lnTo>
                      <a:pt x="197" y="104"/>
                    </a:lnTo>
                    <a:lnTo>
                      <a:pt x="193" y="106"/>
                    </a:lnTo>
                    <a:lnTo>
                      <a:pt x="189" y="107"/>
                    </a:lnTo>
                    <a:lnTo>
                      <a:pt x="178" y="109"/>
                    </a:lnTo>
                    <a:lnTo>
                      <a:pt x="165" y="110"/>
                    </a:lnTo>
                    <a:lnTo>
                      <a:pt x="151" y="111"/>
                    </a:lnTo>
                    <a:lnTo>
                      <a:pt x="53" y="1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33" name="Freeform 41"/>
              <p:cNvSpPr>
                <a:spLocks/>
              </p:cNvSpPr>
              <p:nvPr/>
            </p:nvSpPr>
            <p:spPr bwMode="auto">
              <a:xfrm>
                <a:off x="3100" y="1137"/>
                <a:ext cx="309" cy="250"/>
              </a:xfrm>
              <a:custGeom>
                <a:avLst/>
                <a:gdLst>
                  <a:gd name="T0" fmla="*/ 154 w 309"/>
                  <a:gd name="T1" fmla="*/ 198 h 250"/>
                  <a:gd name="T2" fmla="*/ 56 w 309"/>
                  <a:gd name="T3" fmla="*/ 0 h 250"/>
                  <a:gd name="T4" fmla="*/ 0 w 309"/>
                  <a:gd name="T5" fmla="*/ 0 h 250"/>
                  <a:gd name="T6" fmla="*/ 127 w 309"/>
                  <a:gd name="T7" fmla="*/ 250 h 250"/>
                  <a:gd name="T8" fmla="*/ 181 w 309"/>
                  <a:gd name="T9" fmla="*/ 250 h 250"/>
                  <a:gd name="T10" fmla="*/ 309 w 309"/>
                  <a:gd name="T11" fmla="*/ 0 h 250"/>
                  <a:gd name="T12" fmla="*/ 254 w 309"/>
                  <a:gd name="T13" fmla="*/ 0 h 250"/>
                  <a:gd name="T14" fmla="*/ 154 w 309"/>
                  <a:gd name="T15" fmla="*/ 198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250">
                    <a:moveTo>
                      <a:pt x="154" y="198"/>
                    </a:moveTo>
                    <a:lnTo>
                      <a:pt x="56" y="0"/>
                    </a:lnTo>
                    <a:lnTo>
                      <a:pt x="0" y="0"/>
                    </a:lnTo>
                    <a:lnTo>
                      <a:pt x="127" y="250"/>
                    </a:lnTo>
                    <a:lnTo>
                      <a:pt x="181" y="250"/>
                    </a:lnTo>
                    <a:lnTo>
                      <a:pt x="309" y="0"/>
                    </a:lnTo>
                    <a:lnTo>
                      <a:pt x="254" y="0"/>
                    </a:lnTo>
                    <a:lnTo>
                      <a:pt x="154" y="19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34" name="Freeform 42"/>
              <p:cNvSpPr>
                <a:spLocks/>
              </p:cNvSpPr>
              <p:nvPr/>
            </p:nvSpPr>
            <p:spPr bwMode="auto">
              <a:xfrm>
                <a:off x="2794" y="1137"/>
                <a:ext cx="229" cy="250"/>
              </a:xfrm>
              <a:custGeom>
                <a:avLst/>
                <a:gdLst>
                  <a:gd name="T0" fmla="*/ 49 w 229"/>
                  <a:gd name="T1" fmla="*/ 100 h 250"/>
                  <a:gd name="T2" fmla="*/ 49 w 229"/>
                  <a:gd name="T3" fmla="*/ 43 h 250"/>
                  <a:gd name="T4" fmla="*/ 229 w 229"/>
                  <a:gd name="T5" fmla="*/ 43 h 250"/>
                  <a:gd name="T6" fmla="*/ 229 w 229"/>
                  <a:gd name="T7" fmla="*/ 0 h 250"/>
                  <a:gd name="T8" fmla="*/ 0 w 229"/>
                  <a:gd name="T9" fmla="*/ 0 h 250"/>
                  <a:gd name="T10" fmla="*/ 0 w 229"/>
                  <a:gd name="T11" fmla="*/ 250 h 250"/>
                  <a:gd name="T12" fmla="*/ 229 w 229"/>
                  <a:gd name="T13" fmla="*/ 250 h 250"/>
                  <a:gd name="T14" fmla="*/ 229 w 229"/>
                  <a:gd name="T15" fmla="*/ 207 h 250"/>
                  <a:gd name="T16" fmla="*/ 49 w 229"/>
                  <a:gd name="T17" fmla="*/ 207 h 250"/>
                  <a:gd name="T18" fmla="*/ 49 w 229"/>
                  <a:gd name="T19" fmla="*/ 143 h 250"/>
                  <a:gd name="T20" fmla="*/ 186 w 229"/>
                  <a:gd name="T21" fmla="*/ 143 h 250"/>
                  <a:gd name="T22" fmla="*/ 186 w 229"/>
                  <a:gd name="T23" fmla="*/ 100 h 250"/>
                  <a:gd name="T24" fmla="*/ 49 w 229"/>
                  <a:gd name="T25" fmla="*/ 10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50">
                    <a:moveTo>
                      <a:pt x="49" y="100"/>
                    </a:moveTo>
                    <a:lnTo>
                      <a:pt x="49" y="43"/>
                    </a:lnTo>
                    <a:lnTo>
                      <a:pt x="229" y="43"/>
                    </a:lnTo>
                    <a:lnTo>
                      <a:pt x="229" y="0"/>
                    </a:lnTo>
                    <a:lnTo>
                      <a:pt x="0" y="0"/>
                    </a:lnTo>
                    <a:lnTo>
                      <a:pt x="0" y="250"/>
                    </a:lnTo>
                    <a:lnTo>
                      <a:pt x="229" y="250"/>
                    </a:lnTo>
                    <a:lnTo>
                      <a:pt x="229" y="207"/>
                    </a:lnTo>
                    <a:lnTo>
                      <a:pt x="49" y="207"/>
                    </a:lnTo>
                    <a:lnTo>
                      <a:pt x="49" y="143"/>
                    </a:lnTo>
                    <a:lnTo>
                      <a:pt x="186" y="143"/>
                    </a:lnTo>
                    <a:lnTo>
                      <a:pt x="186" y="100"/>
                    </a:lnTo>
                    <a:lnTo>
                      <a:pt x="49" y="10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35" name="Freeform 43"/>
              <p:cNvSpPr>
                <a:spLocks noEditPoints="1"/>
              </p:cNvSpPr>
              <p:nvPr/>
            </p:nvSpPr>
            <p:spPr bwMode="auto">
              <a:xfrm>
                <a:off x="2008" y="1137"/>
                <a:ext cx="317" cy="250"/>
              </a:xfrm>
              <a:custGeom>
                <a:avLst/>
                <a:gdLst>
                  <a:gd name="T0" fmla="*/ 261 w 317"/>
                  <a:gd name="T1" fmla="*/ 141 h 250"/>
                  <a:gd name="T2" fmla="*/ 290 w 317"/>
                  <a:gd name="T3" fmla="*/ 128 h 250"/>
                  <a:gd name="T4" fmla="*/ 283 w 317"/>
                  <a:gd name="T5" fmla="*/ 116 h 250"/>
                  <a:gd name="T6" fmla="*/ 252 w 317"/>
                  <a:gd name="T7" fmla="*/ 124 h 250"/>
                  <a:gd name="T8" fmla="*/ 189 w 317"/>
                  <a:gd name="T9" fmla="*/ 0 h 250"/>
                  <a:gd name="T10" fmla="*/ 130 w 317"/>
                  <a:gd name="T11" fmla="*/ 0 h 250"/>
                  <a:gd name="T12" fmla="*/ 0 w 317"/>
                  <a:gd name="T13" fmla="*/ 250 h 250"/>
                  <a:gd name="T14" fmla="*/ 57 w 317"/>
                  <a:gd name="T15" fmla="*/ 250 h 250"/>
                  <a:gd name="T16" fmla="*/ 74 w 317"/>
                  <a:gd name="T17" fmla="*/ 240 h 250"/>
                  <a:gd name="T18" fmla="*/ 115 w 317"/>
                  <a:gd name="T19" fmla="*/ 216 h 250"/>
                  <a:gd name="T20" fmla="*/ 141 w 317"/>
                  <a:gd name="T21" fmla="*/ 201 h 250"/>
                  <a:gd name="T22" fmla="*/ 168 w 317"/>
                  <a:gd name="T23" fmla="*/ 186 h 250"/>
                  <a:gd name="T24" fmla="*/ 194 w 317"/>
                  <a:gd name="T25" fmla="*/ 172 h 250"/>
                  <a:gd name="T26" fmla="*/ 218 w 317"/>
                  <a:gd name="T27" fmla="*/ 160 h 250"/>
                  <a:gd name="T28" fmla="*/ 261 w 317"/>
                  <a:gd name="T29" fmla="*/ 250 h 250"/>
                  <a:gd name="T30" fmla="*/ 317 w 317"/>
                  <a:gd name="T31" fmla="*/ 250 h 250"/>
                  <a:gd name="T32" fmla="*/ 261 w 317"/>
                  <a:gd name="T33" fmla="*/ 141 h 250"/>
                  <a:gd name="T34" fmla="*/ 86 w 317"/>
                  <a:gd name="T35" fmla="*/ 189 h 250"/>
                  <a:gd name="T36" fmla="*/ 159 w 317"/>
                  <a:gd name="T37" fmla="*/ 41 h 250"/>
                  <a:gd name="T38" fmla="*/ 207 w 317"/>
                  <a:gd name="T39" fmla="*/ 138 h 250"/>
                  <a:gd name="T40" fmla="*/ 176 w 317"/>
                  <a:gd name="T41" fmla="*/ 149 h 250"/>
                  <a:gd name="T42" fmla="*/ 161 w 317"/>
                  <a:gd name="T43" fmla="*/ 155 h 250"/>
                  <a:gd name="T44" fmla="*/ 146 w 317"/>
                  <a:gd name="T45" fmla="*/ 161 h 250"/>
                  <a:gd name="T46" fmla="*/ 131 w 317"/>
                  <a:gd name="T47" fmla="*/ 167 h 250"/>
                  <a:gd name="T48" fmla="*/ 116 w 317"/>
                  <a:gd name="T49" fmla="*/ 174 h 250"/>
                  <a:gd name="T50" fmla="*/ 101 w 317"/>
                  <a:gd name="T51" fmla="*/ 181 h 250"/>
                  <a:gd name="T52" fmla="*/ 86 w 317"/>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7" h="250">
                    <a:moveTo>
                      <a:pt x="261" y="141"/>
                    </a:moveTo>
                    <a:lnTo>
                      <a:pt x="290" y="128"/>
                    </a:lnTo>
                    <a:lnTo>
                      <a:pt x="283" y="116"/>
                    </a:lnTo>
                    <a:lnTo>
                      <a:pt x="252" y="124"/>
                    </a:lnTo>
                    <a:lnTo>
                      <a:pt x="189" y="0"/>
                    </a:lnTo>
                    <a:lnTo>
                      <a:pt x="130" y="0"/>
                    </a:lnTo>
                    <a:lnTo>
                      <a:pt x="0" y="250"/>
                    </a:lnTo>
                    <a:lnTo>
                      <a:pt x="57" y="250"/>
                    </a:lnTo>
                    <a:lnTo>
                      <a:pt x="74" y="240"/>
                    </a:lnTo>
                    <a:lnTo>
                      <a:pt x="115" y="216"/>
                    </a:lnTo>
                    <a:lnTo>
                      <a:pt x="141" y="201"/>
                    </a:lnTo>
                    <a:lnTo>
                      <a:pt x="168" y="186"/>
                    </a:lnTo>
                    <a:lnTo>
                      <a:pt x="194" y="172"/>
                    </a:lnTo>
                    <a:lnTo>
                      <a:pt x="218" y="160"/>
                    </a:lnTo>
                    <a:lnTo>
                      <a:pt x="261" y="250"/>
                    </a:lnTo>
                    <a:lnTo>
                      <a:pt x="317" y="250"/>
                    </a:lnTo>
                    <a:lnTo>
                      <a:pt x="261" y="141"/>
                    </a:lnTo>
                    <a:close/>
                    <a:moveTo>
                      <a:pt x="86" y="189"/>
                    </a:moveTo>
                    <a:lnTo>
                      <a:pt x="159" y="41"/>
                    </a:lnTo>
                    <a:lnTo>
                      <a:pt x="207" y="138"/>
                    </a:lnTo>
                    <a:lnTo>
                      <a:pt x="176" y="149"/>
                    </a:lnTo>
                    <a:lnTo>
                      <a:pt x="161" y="155"/>
                    </a:lnTo>
                    <a:lnTo>
                      <a:pt x="146" y="161"/>
                    </a:lnTo>
                    <a:lnTo>
                      <a:pt x="131" y="167"/>
                    </a:lnTo>
                    <a:lnTo>
                      <a:pt x="116" y="174"/>
                    </a:lnTo>
                    <a:lnTo>
                      <a:pt x="101" y="181"/>
                    </a:lnTo>
                    <a:lnTo>
                      <a:pt x="86"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36" name="Freeform 44"/>
              <p:cNvSpPr>
                <a:spLocks noEditPoints="1"/>
              </p:cNvSpPr>
              <p:nvPr/>
            </p:nvSpPr>
            <p:spPr bwMode="auto">
              <a:xfrm>
                <a:off x="3433" y="1137"/>
                <a:ext cx="316" cy="250"/>
              </a:xfrm>
              <a:custGeom>
                <a:avLst/>
                <a:gdLst>
                  <a:gd name="T0" fmla="*/ 260 w 316"/>
                  <a:gd name="T1" fmla="*/ 141 h 250"/>
                  <a:gd name="T2" fmla="*/ 289 w 316"/>
                  <a:gd name="T3" fmla="*/ 128 h 250"/>
                  <a:gd name="T4" fmla="*/ 283 w 316"/>
                  <a:gd name="T5" fmla="*/ 116 h 250"/>
                  <a:gd name="T6" fmla="*/ 252 w 316"/>
                  <a:gd name="T7" fmla="*/ 124 h 250"/>
                  <a:gd name="T8" fmla="*/ 189 w 316"/>
                  <a:gd name="T9" fmla="*/ 0 h 250"/>
                  <a:gd name="T10" fmla="*/ 130 w 316"/>
                  <a:gd name="T11" fmla="*/ 0 h 250"/>
                  <a:gd name="T12" fmla="*/ 0 w 316"/>
                  <a:gd name="T13" fmla="*/ 250 h 250"/>
                  <a:gd name="T14" fmla="*/ 57 w 316"/>
                  <a:gd name="T15" fmla="*/ 250 h 250"/>
                  <a:gd name="T16" fmla="*/ 73 w 316"/>
                  <a:gd name="T17" fmla="*/ 240 h 250"/>
                  <a:gd name="T18" fmla="*/ 115 w 316"/>
                  <a:gd name="T19" fmla="*/ 216 h 250"/>
                  <a:gd name="T20" fmla="*/ 140 w 316"/>
                  <a:gd name="T21" fmla="*/ 201 h 250"/>
                  <a:gd name="T22" fmla="*/ 167 w 316"/>
                  <a:gd name="T23" fmla="*/ 186 h 250"/>
                  <a:gd name="T24" fmla="*/ 193 w 316"/>
                  <a:gd name="T25" fmla="*/ 172 h 250"/>
                  <a:gd name="T26" fmla="*/ 217 w 316"/>
                  <a:gd name="T27" fmla="*/ 160 h 250"/>
                  <a:gd name="T28" fmla="*/ 261 w 316"/>
                  <a:gd name="T29" fmla="*/ 250 h 250"/>
                  <a:gd name="T30" fmla="*/ 316 w 316"/>
                  <a:gd name="T31" fmla="*/ 250 h 250"/>
                  <a:gd name="T32" fmla="*/ 260 w 316"/>
                  <a:gd name="T33" fmla="*/ 141 h 250"/>
                  <a:gd name="T34" fmla="*/ 85 w 316"/>
                  <a:gd name="T35" fmla="*/ 189 h 250"/>
                  <a:gd name="T36" fmla="*/ 159 w 316"/>
                  <a:gd name="T37" fmla="*/ 41 h 250"/>
                  <a:gd name="T38" fmla="*/ 206 w 316"/>
                  <a:gd name="T39" fmla="*/ 138 h 250"/>
                  <a:gd name="T40" fmla="*/ 175 w 316"/>
                  <a:gd name="T41" fmla="*/ 149 h 250"/>
                  <a:gd name="T42" fmla="*/ 160 w 316"/>
                  <a:gd name="T43" fmla="*/ 155 h 250"/>
                  <a:gd name="T44" fmla="*/ 145 w 316"/>
                  <a:gd name="T45" fmla="*/ 161 h 250"/>
                  <a:gd name="T46" fmla="*/ 130 w 316"/>
                  <a:gd name="T47" fmla="*/ 167 h 250"/>
                  <a:gd name="T48" fmla="*/ 115 w 316"/>
                  <a:gd name="T49" fmla="*/ 174 h 250"/>
                  <a:gd name="T50" fmla="*/ 100 w 316"/>
                  <a:gd name="T51" fmla="*/ 181 h 250"/>
                  <a:gd name="T52" fmla="*/ 85 w 316"/>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 h="250">
                    <a:moveTo>
                      <a:pt x="260" y="141"/>
                    </a:moveTo>
                    <a:lnTo>
                      <a:pt x="289" y="128"/>
                    </a:lnTo>
                    <a:lnTo>
                      <a:pt x="283" y="116"/>
                    </a:lnTo>
                    <a:lnTo>
                      <a:pt x="252" y="124"/>
                    </a:lnTo>
                    <a:lnTo>
                      <a:pt x="189" y="0"/>
                    </a:lnTo>
                    <a:lnTo>
                      <a:pt x="130" y="0"/>
                    </a:lnTo>
                    <a:lnTo>
                      <a:pt x="0" y="250"/>
                    </a:lnTo>
                    <a:lnTo>
                      <a:pt x="57" y="250"/>
                    </a:lnTo>
                    <a:lnTo>
                      <a:pt x="73" y="240"/>
                    </a:lnTo>
                    <a:lnTo>
                      <a:pt x="115" y="216"/>
                    </a:lnTo>
                    <a:lnTo>
                      <a:pt x="140" y="201"/>
                    </a:lnTo>
                    <a:lnTo>
                      <a:pt x="167" y="186"/>
                    </a:lnTo>
                    <a:lnTo>
                      <a:pt x="193" y="172"/>
                    </a:lnTo>
                    <a:lnTo>
                      <a:pt x="217" y="160"/>
                    </a:lnTo>
                    <a:lnTo>
                      <a:pt x="261" y="250"/>
                    </a:lnTo>
                    <a:lnTo>
                      <a:pt x="316" y="250"/>
                    </a:lnTo>
                    <a:lnTo>
                      <a:pt x="260" y="141"/>
                    </a:lnTo>
                    <a:close/>
                    <a:moveTo>
                      <a:pt x="85" y="189"/>
                    </a:moveTo>
                    <a:lnTo>
                      <a:pt x="159" y="41"/>
                    </a:lnTo>
                    <a:lnTo>
                      <a:pt x="206" y="138"/>
                    </a:lnTo>
                    <a:lnTo>
                      <a:pt x="175" y="149"/>
                    </a:lnTo>
                    <a:lnTo>
                      <a:pt x="160" y="155"/>
                    </a:lnTo>
                    <a:lnTo>
                      <a:pt x="145" y="161"/>
                    </a:lnTo>
                    <a:lnTo>
                      <a:pt x="130" y="167"/>
                    </a:lnTo>
                    <a:lnTo>
                      <a:pt x="115" y="174"/>
                    </a:lnTo>
                    <a:lnTo>
                      <a:pt x="100" y="181"/>
                    </a:lnTo>
                    <a:lnTo>
                      <a:pt x="85"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sp>
          <p:nvSpPr>
            <p:cNvPr id="33837" name="Line 45"/>
            <p:cNvSpPr>
              <a:spLocks noChangeShapeType="1"/>
            </p:cNvSpPr>
            <p:nvPr/>
          </p:nvSpPr>
          <p:spPr bwMode="auto">
            <a:xfrm>
              <a:off x="0" y="4176"/>
              <a:ext cx="832"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
        <p:nvSpPr>
          <p:cNvPr id="33838" name="Line 46"/>
          <p:cNvSpPr>
            <a:spLocks noChangeShapeType="1"/>
          </p:cNvSpPr>
          <p:nvPr/>
        </p:nvSpPr>
        <p:spPr bwMode="auto">
          <a:xfrm>
            <a:off x="1352550" y="6632575"/>
            <a:ext cx="8551863" cy="3175"/>
          </a:xfrm>
          <a:prstGeom prst="line">
            <a:avLst/>
          </a:prstGeom>
          <a:noFill/>
          <a:ln w="9525">
            <a:solidFill>
              <a:schemeClr val="tx2"/>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33839" name="Rectangle 47"/>
          <p:cNvSpPr>
            <a:spLocks noGrp="1" noChangeArrowheads="1"/>
          </p:cNvSpPr>
          <p:nvPr>
            <p:ph type="title"/>
          </p:nvPr>
        </p:nvSpPr>
        <p:spPr bwMode="auto">
          <a:xfrm>
            <a:off x="1579563" y="0"/>
            <a:ext cx="80645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33AB"/>
                </a:solidFill>
                <a:miter lim="800000"/>
                <a:headEnd/>
                <a:tailEnd/>
              </a14:hiddenLine>
            </a:ext>
            <a:ext uri="{AF507438-7753-43E0-B8FC-AC1667EBCBE1}">
              <a14:hiddenEffects xmlns:a14="http://schemas.microsoft.com/office/drawing/2010/main">
                <a:effectLst>
                  <a:outerShdw dist="35921" dir="2700000" algn="ctr" rotWithShape="0">
                    <a:srgbClr val="0033AB"/>
                  </a:outerShdw>
                </a:effectLst>
              </a14:hiddenEffects>
            </a:ext>
          </a:extLst>
        </p:spPr>
        <p:txBody>
          <a:bodyPr vert="horz" wrap="square" lIns="0" tIns="0" rIns="0" bIns="0" numCol="1" anchor="ctr" anchorCtr="0" compatLnSpc="1">
            <a:prstTxWarp prst="textNoShape">
              <a:avLst/>
            </a:prstTxWarp>
          </a:bodyPr>
          <a:lstStyle/>
          <a:p>
            <a:pPr lvl="0"/>
            <a:r>
              <a:rPr lang="fr-FR" smtClean="0"/>
              <a:t>Titel durch Klicken hinzufügen </a:t>
            </a:r>
            <a:br>
              <a:rPr lang="fr-FR" smtClean="0"/>
            </a:br>
            <a:r>
              <a:rPr lang="fr-FR" smtClean="0"/>
              <a:t>Arial26pt</a:t>
            </a:r>
          </a:p>
        </p:txBody>
      </p:sp>
      <p:sp>
        <p:nvSpPr>
          <p:cNvPr id="33840" name="Text Box 48"/>
          <p:cNvSpPr txBox="1">
            <a:spLocks noChangeArrowheads="1"/>
          </p:cNvSpPr>
          <p:nvPr/>
        </p:nvSpPr>
        <p:spPr bwMode="auto">
          <a:xfrm>
            <a:off x="1447800" y="6669088"/>
            <a:ext cx="110807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fr-FR" sz="700">
                <a:solidFill>
                  <a:srgbClr val="9E0000"/>
                </a:solidFill>
              </a:rPr>
              <a:t>&gt; Framatome ANP GmbH </a:t>
            </a:r>
            <a:r>
              <a:rPr lang="fr-FR" sz="800"/>
              <a:t>•</a:t>
            </a:r>
            <a:endParaRPr lang="fr-FR" sz="700">
              <a:solidFill>
                <a:srgbClr val="9E0000"/>
              </a:solidFill>
            </a:endParaRPr>
          </a:p>
        </p:txBody>
      </p:sp>
      <p:sp>
        <p:nvSpPr>
          <p:cNvPr id="33841" name="Rectangle 49"/>
          <p:cNvSpPr>
            <a:spLocks noGrp="1" noChangeArrowheads="1"/>
          </p:cNvSpPr>
          <p:nvPr>
            <p:ph type="body" idx="1"/>
          </p:nvPr>
        </p:nvSpPr>
        <p:spPr bwMode="auto">
          <a:xfrm>
            <a:off x="1331913" y="1447800"/>
            <a:ext cx="8301037" cy="493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smtClean="0"/>
              <a:t>Text durch klicken hinzufügen 20Pt</a:t>
            </a:r>
          </a:p>
          <a:p>
            <a:pPr lvl="1"/>
            <a:r>
              <a:rPr lang="fr-FR" smtClean="0"/>
              <a:t>2. Ebene Einzug 18Pt</a:t>
            </a:r>
          </a:p>
          <a:p>
            <a:pPr lvl="2"/>
            <a:r>
              <a:rPr lang="fr-FR" smtClean="0"/>
              <a:t>3. Ebene Einzug 16Pt</a:t>
            </a:r>
          </a:p>
          <a:p>
            <a:pPr lvl="3"/>
            <a:r>
              <a:rPr lang="fr-FR" smtClean="0"/>
              <a:t>4. Ebene Einzug 14Pt</a:t>
            </a:r>
          </a:p>
        </p:txBody>
      </p:sp>
      <p:grpSp>
        <p:nvGrpSpPr>
          <p:cNvPr id="33842" name="Group 50"/>
          <p:cNvGrpSpPr>
            <a:grpSpLocks/>
          </p:cNvGrpSpPr>
          <p:nvPr/>
        </p:nvGrpSpPr>
        <p:grpSpPr bwMode="auto">
          <a:xfrm>
            <a:off x="0" y="0"/>
            <a:ext cx="1320800" cy="6613525"/>
            <a:chOff x="613" y="0"/>
            <a:chExt cx="832" cy="4166"/>
          </a:xfrm>
        </p:grpSpPr>
        <p:sp>
          <p:nvSpPr>
            <p:cNvPr id="33843" name="Freeform 51"/>
            <p:cNvSpPr>
              <a:spLocks/>
            </p:cNvSpPr>
            <p:nvPr/>
          </p:nvSpPr>
          <p:spPr bwMode="auto">
            <a:xfrm>
              <a:off x="613" y="0"/>
              <a:ext cx="832" cy="4166"/>
            </a:xfrm>
            <a:custGeom>
              <a:avLst/>
              <a:gdLst>
                <a:gd name="T0" fmla="*/ 6 w 832"/>
                <a:gd name="T1" fmla="*/ 0 h 4166"/>
                <a:gd name="T2" fmla="*/ 542 w 832"/>
                <a:gd name="T3" fmla="*/ 0 h 4166"/>
                <a:gd name="T4" fmla="*/ 518 w 832"/>
                <a:gd name="T5" fmla="*/ 82 h 4166"/>
                <a:gd name="T6" fmla="*/ 500 w 832"/>
                <a:gd name="T7" fmla="*/ 161 h 4166"/>
                <a:gd name="T8" fmla="*/ 476 w 832"/>
                <a:gd name="T9" fmla="*/ 263 h 4166"/>
                <a:gd name="T10" fmla="*/ 464 w 832"/>
                <a:gd name="T11" fmla="*/ 335 h 4166"/>
                <a:gd name="T12" fmla="*/ 446 w 832"/>
                <a:gd name="T13" fmla="*/ 414 h 4166"/>
                <a:gd name="T14" fmla="*/ 434 w 832"/>
                <a:gd name="T15" fmla="*/ 498 h 4166"/>
                <a:gd name="T16" fmla="*/ 416 w 832"/>
                <a:gd name="T17" fmla="*/ 606 h 4166"/>
                <a:gd name="T18" fmla="*/ 398 w 832"/>
                <a:gd name="T19" fmla="*/ 721 h 4166"/>
                <a:gd name="T20" fmla="*/ 374 w 832"/>
                <a:gd name="T21" fmla="*/ 930 h 4166"/>
                <a:gd name="T22" fmla="*/ 356 w 832"/>
                <a:gd name="T23" fmla="*/ 1104 h 4166"/>
                <a:gd name="T24" fmla="*/ 344 w 832"/>
                <a:gd name="T25" fmla="*/ 1273 h 4166"/>
                <a:gd name="T26" fmla="*/ 338 w 832"/>
                <a:gd name="T27" fmla="*/ 1381 h 4166"/>
                <a:gd name="T28" fmla="*/ 338 w 832"/>
                <a:gd name="T29" fmla="*/ 1530 h 4166"/>
                <a:gd name="T30" fmla="*/ 338 w 832"/>
                <a:gd name="T31" fmla="*/ 1681 h 4166"/>
                <a:gd name="T32" fmla="*/ 344 w 832"/>
                <a:gd name="T33" fmla="*/ 1873 h 4166"/>
                <a:gd name="T34" fmla="*/ 350 w 832"/>
                <a:gd name="T35" fmla="*/ 2024 h 4166"/>
                <a:gd name="T36" fmla="*/ 362 w 832"/>
                <a:gd name="T37" fmla="*/ 2182 h 4166"/>
                <a:gd name="T38" fmla="*/ 380 w 832"/>
                <a:gd name="T39" fmla="*/ 2360 h 4166"/>
                <a:gd name="T40" fmla="*/ 410 w 832"/>
                <a:gd name="T41" fmla="*/ 2601 h 4166"/>
                <a:gd name="T42" fmla="*/ 428 w 832"/>
                <a:gd name="T43" fmla="*/ 2722 h 4166"/>
                <a:gd name="T44" fmla="*/ 446 w 832"/>
                <a:gd name="T45" fmla="*/ 2830 h 4166"/>
                <a:gd name="T46" fmla="*/ 494 w 832"/>
                <a:gd name="T47" fmla="*/ 3063 h 4166"/>
                <a:gd name="T48" fmla="*/ 542 w 832"/>
                <a:gd name="T49" fmla="*/ 3256 h 4166"/>
                <a:gd name="T50" fmla="*/ 584 w 832"/>
                <a:gd name="T51" fmla="*/ 3424 h 4166"/>
                <a:gd name="T52" fmla="*/ 632 w 832"/>
                <a:gd name="T53" fmla="*/ 3587 h 4166"/>
                <a:gd name="T54" fmla="*/ 680 w 832"/>
                <a:gd name="T55" fmla="*/ 3738 h 4166"/>
                <a:gd name="T56" fmla="*/ 758 w 832"/>
                <a:gd name="T57" fmla="*/ 3959 h 4166"/>
                <a:gd name="T58" fmla="*/ 810 w 832"/>
                <a:gd name="T59" fmla="*/ 4103 h 4166"/>
                <a:gd name="T60" fmla="*/ 832 w 832"/>
                <a:gd name="T61" fmla="*/ 4166 h 4166"/>
                <a:gd name="T62" fmla="*/ 0 w 832"/>
                <a:gd name="T63" fmla="*/ 4166 h 4166"/>
                <a:gd name="T64" fmla="*/ 6 w 832"/>
                <a:gd name="T65" fmla="*/ 0 h 4166"/>
                <a:gd name="T66" fmla="*/ 6 w 832"/>
                <a:gd name="T67" fmla="*/ 0 h 4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832" h="4166">
                  <a:moveTo>
                    <a:pt x="6" y="0"/>
                  </a:moveTo>
                  <a:lnTo>
                    <a:pt x="542" y="0"/>
                  </a:lnTo>
                  <a:lnTo>
                    <a:pt x="518" y="82"/>
                  </a:lnTo>
                  <a:lnTo>
                    <a:pt x="500" y="161"/>
                  </a:lnTo>
                  <a:lnTo>
                    <a:pt x="476" y="263"/>
                  </a:lnTo>
                  <a:lnTo>
                    <a:pt x="464" y="335"/>
                  </a:lnTo>
                  <a:lnTo>
                    <a:pt x="446" y="414"/>
                  </a:lnTo>
                  <a:lnTo>
                    <a:pt x="434" y="498"/>
                  </a:lnTo>
                  <a:lnTo>
                    <a:pt x="416" y="606"/>
                  </a:lnTo>
                  <a:lnTo>
                    <a:pt x="398" y="721"/>
                  </a:lnTo>
                  <a:lnTo>
                    <a:pt x="374" y="930"/>
                  </a:lnTo>
                  <a:lnTo>
                    <a:pt x="356" y="1104"/>
                  </a:lnTo>
                  <a:lnTo>
                    <a:pt x="344" y="1273"/>
                  </a:lnTo>
                  <a:lnTo>
                    <a:pt x="338" y="1381"/>
                  </a:lnTo>
                  <a:lnTo>
                    <a:pt x="338" y="1530"/>
                  </a:lnTo>
                  <a:lnTo>
                    <a:pt x="338" y="1681"/>
                  </a:lnTo>
                  <a:lnTo>
                    <a:pt x="344" y="1873"/>
                  </a:lnTo>
                  <a:lnTo>
                    <a:pt x="350" y="2024"/>
                  </a:lnTo>
                  <a:lnTo>
                    <a:pt x="362" y="2182"/>
                  </a:lnTo>
                  <a:lnTo>
                    <a:pt x="380" y="2360"/>
                  </a:lnTo>
                  <a:lnTo>
                    <a:pt x="410" y="2601"/>
                  </a:lnTo>
                  <a:lnTo>
                    <a:pt x="428" y="2722"/>
                  </a:lnTo>
                  <a:lnTo>
                    <a:pt x="446" y="2830"/>
                  </a:lnTo>
                  <a:lnTo>
                    <a:pt x="494" y="3063"/>
                  </a:lnTo>
                  <a:lnTo>
                    <a:pt x="542" y="3256"/>
                  </a:lnTo>
                  <a:lnTo>
                    <a:pt x="584" y="3424"/>
                  </a:lnTo>
                  <a:lnTo>
                    <a:pt x="632" y="3587"/>
                  </a:lnTo>
                  <a:lnTo>
                    <a:pt x="680" y="3738"/>
                  </a:lnTo>
                  <a:lnTo>
                    <a:pt x="758" y="3959"/>
                  </a:lnTo>
                  <a:lnTo>
                    <a:pt x="810" y="4103"/>
                  </a:lnTo>
                  <a:lnTo>
                    <a:pt x="832" y="4166"/>
                  </a:lnTo>
                  <a:lnTo>
                    <a:pt x="0" y="4166"/>
                  </a:lnTo>
                  <a:lnTo>
                    <a:pt x="6" y="0"/>
                  </a:lnTo>
                  <a:lnTo>
                    <a:pt x="6" y="0"/>
                  </a:lnTo>
                  <a:close/>
                </a:path>
              </a:pathLst>
            </a:custGeom>
            <a:solidFill>
              <a:schemeClr val="tx2"/>
            </a:solidFill>
            <a:ln w="9525">
              <a:solidFill>
                <a:srgbClr val="9E0000"/>
              </a:solidFill>
              <a:round/>
              <a:headEnd/>
              <a:tailEnd/>
            </a:ln>
          </p:spPr>
          <p:txBody>
            <a:bodyPr/>
            <a:lstStyle/>
            <a:p>
              <a:endParaRPr lang="de-DE"/>
            </a:p>
          </p:txBody>
        </p:sp>
        <p:grpSp>
          <p:nvGrpSpPr>
            <p:cNvPr id="33844" name="Group 52"/>
            <p:cNvGrpSpPr>
              <a:grpSpLocks/>
            </p:cNvGrpSpPr>
            <p:nvPr/>
          </p:nvGrpSpPr>
          <p:grpSpPr bwMode="auto">
            <a:xfrm>
              <a:off x="622" y="34"/>
              <a:ext cx="440" cy="252"/>
              <a:chOff x="2008" y="343"/>
              <a:chExt cx="1741" cy="1044"/>
            </a:xfrm>
          </p:grpSpPr>
          <p:sp>
            <p:nvSpPr>
              <p:cNvPr id="33845" name="Freeform 53"/>
              <p:cNvSpPr>
                <a:spLocks noEditPoints="1"/>
              </p:cNvSpPr>
              <p:nvPr/>
            </p:nvSpPr>
            <p:spPr bwMode="auto">
              <a:xfrm>
                <a:off x="2504" y="343"/>
                <a:ext cx="746" cy="590"/>
              </a:xfrm>
              <a:custGeom>
                <a:avLst/>
                <a:gdLst>
                  <a:gd name="T0" fmla="*/ 669 w 746"/>
                  <a:gd name="T1" fmla="*/ 274 h 590"/>
                  <a:gd name="T2" fmla="*/ 632 w 746"/>
                  <a:gd name="T3" fmla="*/ 284 h 590"/>
                  <a:gd name="T4" fmla="*/ 595 w 746"/>
                  <a:gd name="T5" fmla="*/ 294 h 590"/>
                  <a:gd name="T6" fmla="*/ 445 w 746"/>
                  <a:gd name="T7" fmla="*/ 0 h 590"/>
                  <a:gd name="T8" fmla="*/ 306 w 746"/>
                  <a:gd name="T9" fmla="*/ 0 h 590"/>
                  <a:gd name="T10" fmla="*/ 0 w 746"/>
                  <a:gd name="T11" fmla="*/ 589 h 590"/>
                  <a:gd name="T12" fmla="*/ 0 w 746"/>
                  <a:gd name="T13" fmla="*/ 590 h 590"/>
                  <a:gd name="T14" fmla="*/ 132 w 746"/>
                  <a:gd name="T15" fmla="*/ 590 h 590"/>
                  <a:gd name="T16" fmla="*/ 154 w 746"/>
                  <a:gd name="T17" fmla="*/ 575 h 590"/>
                  <a:gd name="T18" fmla="*/ 177 w 746"/>
                  <a:gd name="T19" fmla="*/ 560 h 590"/>
                  <a:gd name="T20" fmla="*/ 199 w 746"/>
                  <a:gd name="T21" fmla="*/ 546 h 590"/>
                  <a:gd name="T22" fmla="*/ 222 w 746"/>
                  <a:gd name="T23" fmla="*/ 532 h 590"/>
                  <a:gd name="T24" fmla="*/ 269 w 746"/>
                  <a:gd name="T25" fmla="*/ 503 h 590"/>
                  <a:gd name="T26" fmla="*/ 317 w 746"/>
                  <a:gd name="T27" fmla="*/ 476 h 590"/>
                  <a:gd name="T28" fmla="*/ 365 w 746"/>
                  <a:gd name="T29" fmla="*/ 450 h 590"/>
                  <a:gd name="T30" fmla="*/ 415 w 746"/>
                  <a:gd name="T31" fmla="*/ 425 h 590"/>
                  <a:gd name="T32" fmla="*/ 465 w 746"/>
                  <a:gd name="T33" fmla="*/ 400 h 590"/>
                  <a:gd name="T34" fmla="*/ 514 w 746"/>
                  <a:gd name="T35" fmla="*/ 376 h 590"/>
                  <a:gd name="T36" fmla="*/ 618 w 746"/>
                  <a:gd name="T37" fmla="*/ 590 h 590"/>
                  <a:gd name="T38" fmla="*/ 746 w 746"/>
                  <a:gd name="T39" fmla="*/ 590 h 590"/>
                  <a:gd name="T40" fmla="*/ 614 w 746"/>
                  <a:gd name="T41" fmla="*/ 331 h 590"/>
                  <a:gd name="T42" fmla="*/ 683 w 746"/>
                  <a:gd name="T43" fmla="*/ 302 h 590"/>
                  <a:gd name="T44" fmla="*/ 669 w 746"/>
                  <a:gd name="T45" fmla="*/ 274 h 590"/>
                  <a:gd name="T46" fmla="*/ 197 w 746"/>
                  <a:gd name="T47" fmla="*/ 449 h 590"/>
                  <a:gd name="T48" fmla="*/ 375 w 746"/>
                  <a:gd name="T49" fmla="*/ 92 h 590"/>
                  <a:gd name="T50" fmla="*/ 490 w 746"/>
                  <a:gd name="T51" fmla="*/ 326 h 590"/>
                  <a:gd name="T52" fmla="*/ 456 w 746"/>
                  <a:gd name="T53" fmla="*/ 337 h 590"/>
                  <a:gd name="T54" fmla="*/ 422 w 746"/>
                  <a:gd name="T55" fmla="*/ 350 h 590"/>
                  <a:gd name="T56" fmla="*/ 387 w 746"/>
                  <a:gd name="T57" fmla="*/ 363 h 590"/>
                  <a:gd name="T58" fmla="*/ 350 w 746"/>
                  <a:gd name="T59" fmla="*/ 377 h 590"/>
                  <a:gd name="T60" fmla="*/ 314 w 746"/>
                  <a:gd name="T61" fmla="*/ 393 h 590"/>
                  <a:gd name="T62" fmla="*/ 276 w 746"/>
                  <a:gd name="T63" fmla="*/ 410 h 590"/>
                  <a:gd name="T64" fmla="*/ 237 w 746"/>
                  <a:gd name="T65" fmla="*/ 429 h 590"/>
                  <a:gd name="T66" fmla="*/ 197 w 746"/>
                  <a:gd name="T67" fmla="*/ 449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46" h="590">
                    <a:moveTo>
                      <a:pt x="669" y="274"/>
                    </a:moveTo>
                    <a:lnTo>
                      <a:pt x="632" y="284"/>
                    </a:lnTo>
                    <a:lnTo>
                      <a:pt x="595" y="294"/>
                    </a:lnTo>
                    <a:lnTo>
                      <a:pt x="445" y="0"/>
                    </a:lnTo>
                    <a:lnTo>
                      <a:pt x="306" y="0"/>
                    </a:lnTo>
                    <a:lnTo>
                      <a:pt x="0" y="589"/>
                    </a:lnTo>
                    <a:lnTo>
                      <a:pt x="0" y="590"/>
                    </a:lnTo>
                    <a:lnTo>
                      <a:pt x="132" y="590"/>
                    </a:lnTo>
                    <a:lnTo>
                      <a:pt x="154" y="575"/>
                    </a:lnTo>
                    <a:lnTo>
                      <a:pt x="177" y="560"/>
                    </a:lnTo>
                    <a:lnTo>
                      <a:pt x="199" y="546"/>
                    </a:lnTo>
                    <a:lnTo>
                      <a:pt x="222" y="532"/>
                    </a:lnTo>
                    <a:lnTo>
                      <a:pt x="269" y="503"/>
                    </a:lnTo>
                    <a:lnTo>
                      <a:pt x="317" y="476"/>
                    </a:lnTo>
                    <a:lnTo>
                      <a:pt x="365" y="450"/>
                    </a:lnTo>
                    <a:lnTo>
                      <a:pt x="415" y="425"/>
                    </a:lnTo>
                    <a:lnTo>
                      <a:pt x="465" y="400"/>
                    </a:lnTo>
                    <a:lnTo>
                      <a:pt x="514" y="376"/>
                    </a:lnTo>
                    <a:lnTo>
                      <a:pt x="618" y="590"/>
                    </a:lnTo>
                    <a:lnTo>
                      <a:pt x="746" y="590"/>
                    </a:lnTo>
                    <a:lnTo>
                      <a:pt x="614" y="331"/>
                    </a:lnTo>
                    <a:lnTo>
                      <a:pt x="683" y="302"/>
                    </a:lnTo>
                    <a:lnTo>
                      <a:pt x="669" y="274"/>
                    </a:lnTo>
                    <a:close/>
                    <a:moveTo>
                      <a:pt x="197" y="449"/>
                    </a:moveTo>
                    <a:lnTo>
                      <a:pt x="375" y="92"/>
                    </a:lnTo>
                    <a:lnTo>
                      <a:pt x="490" y="326"/>
                    </a:lnTo>
                    <a:lnTo>
                      <a:pt x="456" y="337"/>
                    </a:lnTo>
                    <a:lnTo>
                      <a:pt x="422" y="350"/>
                    </a:lnTo>
                    <a:lnTo>
                      <a:pt x="387" y="363"/>
                    </a:lnTo>
                    <a:lnTo>
                      <a:pt x="350" y="377"/>
                    </a:lnTo>
                    <a:lnTo>
                      <a:pt x="314" y="393"/>
                    </a:lnTo>
                    <a:lnTo>
                      <a:pt x="276" y="410"/>
                    </a:lnTo>
                    <a:lnTo>
                      <a:pt x="237" y="429"/>
                    </a:lnTo>
                    <a:lnTo>
                      <a:pt x="197" y="44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46" name="Freeform 54"/>
              <p:cNvSpPr>
                <a:spLocks noEditPoints="1"/>
              </p:cNvSpPr>
              <p:nvPr/>
            </p:nvSpPr>
            <p:spPr bwMode="auto">
              <a:xfrm>
                <a:off x="2410" y="1137"/>
                <a:ext cx="274" cy="250"/>
              </a:xfrm>
              <a:custGeom>
                <a:avLst/>
                <a:gdLst>
                  <a:gd name="T0" fmla="*/ 133 w 274"/>
                  <a:gd name="T1" fmla="*/ 152 h 250"/>
                  <a:gd name="T2" fmla="*/ 274 w 274"/>
                  <a:gd name="T3" fmla="*/ 250 h 250"/>
                  <a:gd name="T4" fmla="*/ 200 w 274"/>
                  <a:gd name="T5" fmla="*/ 148 h 250"/>
                  <a:gd name="T6" fmla="*/ 214 w 274"/>
                  <a:gd name="T7" fmla="*/ 145 h 250"/>
                  <a:gd name="T8" fmla="*/ 227 w 274"/>
                  <a:gd name="T9" fmla="*/ 140 h 250"/>
                  <a:gd name="T10" fmla="*/ 238 w 274"/>
                  <a:gd name="T11" fmla="*/ 133 h 250"/>
                  <a:gd name="T12" fmla="*/ 248 w 274"/>
                  <a:gd name="T13" fmla="*/ 123 h 250"/>
                  <a:gd name="T14" fmla="*/ 255 w 274"/>
                  <a:gd name="T15" fmla="*/ 114 h 250"/>
                  <a:gd name="T16" fmla="*/ 260 w 274"/>
                  <a:gd name="T17" fmla="*/ 105 h 250"/>
                  <a:gd name="T18" fmla="*/ 264 w 274"/>
                  <a:gd name="T19" fmla="*/ 90 h 250"/>
                  <a:gd name="T20" fmla="*/ 265 w 274"/>
                  <a:gd name="T21" fmla="*/ 75 h 250"/>
                  <a:gd name="T22" fmla="*/ 264 w 274"/>
                  <a:gd name="T23" fmla="*/ 60 h 250"/>
                  <a:gd name="T24" fmla="*/ 261 w 274"/>
                  <a:gd name="T25" fmla="*/ 46 h 250"/>
                  <a:gd name="T26" fmla="*/ 254 w 274"/>
                  <a:gd name="T27" fmla="*/ 31 h 250"/>
                  <a:gd name="T28" fmla="*/ 248 w 274"/>
                  <a:gd name="T29" fmla="*/ 25 h 250"/>
                  <a:gd name="T30" fmla="*/ 235 w 274"/>
                  <a:gd name="T31" fmla="*/ 14 h 250"/>
                  <a:gd name="T32" fmla="*/ 221 w 274"/>
                  <a:gd name="T33" fmla="*/ 8 h 250"/>
                  <a:gd name="T34" fmla="*/ 204 w 274"/>
                  <a:gd name="T35" fmla="*/ 4 h 250"/>
                  <a:gd name="T36" fmla="*/ 183 w 274"/>
                  <a:gd name="T37" fmla="*/ 1 h 250"/>
                  <a:gd name="T38" fmla="*/ 158 w 274"/>
                  <a:gd name="T39" fmla="*/ 0 h 250"/>
                  <a:gd name="T40" fmla="*/ 0 w 274"/>
                  <a:gd name="T41" fmla="*/ 250 h 250"/>
                  <a:gd name="T42" fmla="*/ 53 w 274"/>
                  <a:gd name="T43" fmla="*/ 152 h 250"/>
                  <a:gd name="T44" fmla="*/ 53 w 274"/>
                  <a:gd name="T45" fmla="*/ 42 h 250"/>
                  <a:gd name="T46" fmla="*/ 165 w 274"/>
                  <a:gd name="T47" fmla="*/ 42 h 250"/>
                  <a:gd name="T48" fmla="*/ 183 w 274"/>
                  <a:gd name="T49" fmla="*/ 44 h 250"/>
                  <a:gd name="T50" fmla="*/ 193 w 274"/>
                  <a:gd name="T51" fmla="*/ 46 h 250"/>
                  <a:gd name="T52" fmla="*/ 201 w 274"/>
                  <a:gd name="T53" fmla="*/ 50 h 250"/>
                  <a:gd name="T54" fmla="*/ 207 w 274"/>
                  <a:gd name="T55" fmla="*/ 55 h 250"/>
                  <a:gd name="T56" fmla="*/ 211 w 274"/>
                  <a:gd name="T57" fmla="*/ 62 h 250"/>
                  <a:gd name="T58" fmla="*/ 213 w 274"/>
                  <a:gd name="T59" fmla="*/ 71 h 250"/>
                  <a:gd name="T60" fmla="*/ 213 w 274"/>
                  <a:gd name="T61" fmla="*/ 81 h 250"/>
                  <a:gd name="T62" fmla="*/ 211 w 274"/>
                  <a:gd name="T63" fmla="*/ 90 h 250"/>
                  <a:gd name="T64" fmla="*/ 207 w 274"/>
                  <a:gd name="T65" fmla="*/ 97 h 250"/>
                  <a:gd name="T66" fmla="*/ 201 w 274"/>
                  <a:gd name="T67" fmla="*/ 102 h 250"/>
                  <a:gd name="T68" fmla="*/ 193 w 274"/>
                  <a:gd name="T69" fmla="*/ 106 h 250"/>
                  <a:gd name="T70" fmla="*/ 178 w 274"/>
                  <a:gd name="T71" fmla="*/ 109 h 250"/>
                  <a:gd name="T72" fmla="*/ 151 w 274"/>
                  <a:gd name="T73" fmla="*/ 111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4" h="250">
                    <a:moveTo>
                      <a:pt x="53" y="152"/>
                    </a:moveTo>
                    <a:lnTo>
                      <a:pt x="133" y="152"/>
                    </a:lnTo>
                    <a:lnTo>
                      <a:pt x="209" y="250"/>
                    </a:lnTo>
                    <a:lnTo>
                      <a:pt x="274" y="250"/>
                    </a:lnTo>
                    <a:lnTo>
                      <a:pt x="193" y="149"/>
                    </a:lnTo>
                    <a:lnTo>
                      <a:pt x="200" y="148"/>
                    </a:lnTo>
                    <a:lnTo>
                      <a:pt x="207" y="146"/>
                    </a:lnTo>
                    <a:lnTo>
                      <a:pt x="214" y="145"/>
                    </a:lnTo>
                    <a:lnTo>
                      <a:pt x="220" y="142"/>
                    </a:lnTo>
                    <a:lnTo>
                      <a:pt x="227" y="140"/>
                    </a:lnTo>
                    <a:lnTo>
                      <a:pt x="233" y="136"/>
                    </a:lnTo>
                    <a:lnTo>
                      <a:pt x="238" y="133"/>
                    </a:lnTo>
                    <a:lnTo>
                      <a:pt x="243" y="128"/>
                    </a:lnTo>
                    <a:lnTo>
                      <a:pt x="248" y="123"/>
                    </a:lnTo>
                    <a:lnTo>
                      <a:pt x="253" y="117"/>
                    </a:lnTo>
                    <a:lnTo>
                      <a:pt x="255" y="114"/>
                    </a:lnTo>
                    <a:lnTo>
                      <a:pt x="257" y="111"/>
                    </a:lnTo>
                    <a:lnTo>
                      <a:pt x="260" y="105"/>
                    </a:lnTo>
                    <a:lnTo>
                      <a:pt x="262" y="98"/>
                    </a:lnTo>
                    <a:lnTo>
                      <a:pt x="264" y="90"/>
                    </a:lnTo>
                    <a:lnTo>
                      <a:pt x="265" y="83"/>
                    </a:lnTo>
                    <a:lnTo>
                      <a:pt x="265" y="75"/>
                    </a:lnTo>
                    <a:lnTo>
                      <a:pt x="265" y="65"/>
                    </a:lnTo>
                    <a:lnTo>
                      <a:pt x="264" y="60"/>
                    </a:lnTo>
                    <a:lnTo>
                      <a:pt x="263" y="55"/>
                    </a:lnTo>
                    <a:lnTo>
                      <a:pt x="261" y="46"/>
                    </a:lnTo>
                    <a:lnTo>
                      <a:pt x="258" y="38"/>
                    </a:lnTo>
                    <a:lnTo>
                      <a:pt x="254" y="31"/>
                    </a:lnTo>
                    <a:lnTo>
                      <a:pt x="251" y="28"/>
                    </a:lnTo>
                    <a:lnTo>
                      <a:pt x="248" y="25"/>
                    </a:lnTo>
                    <a:lnTo>
                      <a:pt x="242" y="19"/>
                    </a:lnTo>
                    <a:lnTo>
                      <a:pt x="235" y="14"/>
                    </a:lnTo>
                    <a:lnTo>
                      <a:pt x="228" y="11"/>
                    </a:lnTo>
                    <a:lnTo>
                      <a:pt x="221" y="8"/>
                    </a:lnTo>
                    <a:lnTo>
                      <a:pt x="213" y="6"/>
                    </a:lnTo>
                    <a:lnTo>
                      <a:pt x="204" y="4"/>
                    </a:lnTo>
                    <a:lnTo>
                      <a:pt x="194" y="2"/>
                    </a:lnTo>
                    <a:lnTo>
                      <a:pt x="183" y="1"/>
                    </a:lnTo>
                    <a:lnTo>
                      <a:pt x="171" y="0"/>
                    </a:lnTo>
                    <a:lnTo>
                      <a:pt x="158" y="0"/>
                    </a:lnTo>
                    <a:lnTo>
                      <a:pt x="0" y="0"/>
                    </a:lnTo>
                    <a:lnTo>
                      <a:pt x="0" y="250"/>
                    </a:lnTo>
                    <a:lnTo>
                      <a:pt x="53" y="250"/>
                    </a:lnTo>
                    <a:lnTo>
                      <a:pt x="53" y="152"/>
                    </a:lnTo>
                    <a:close/>
                    <a:moveTo>
                      <a:pt x="53" y="111"/>
                    </a:moveTo>
                    <a:lnTo>
                      <a:pt x="53" y="42"/>
                    </a:lnTo>
                    <a:lnTo>
                      <a:pt x="151" y="42"/>
                    </a:lnTo>
                    <a:lnTo>
                      <a:pt x="165" y="42"/>
                    </a:lnTo>
                    <a:lnTo>
                      <a:pt x="178" y="43"/>
                    </a:lnTo>
                    <a:lnTo>
                      <a:pt x="183" y="44"/>
                    </a:lnTo>
                    <a:lnTo>
                      <a:pt x="188" y="45"/>
                    </a:lnTo>
                    <a:lnTo>
                      <a:pt x="193" y="46"/>
                    </a:lnTo>
                    <a:lnTo>
                      <a:pt x="197" y="48"/>
                    </a:lnTo>
                    <a:lnTo>
                      <a:pt x="201" y="50"/>
                    </a:lnTo>
                    <a:lnTo>
                      <a:pt x="204" y="52"/>
                    </a:lnTo>
                    <a:lnTo>
                      <a:pt x="207" y="55"/>
                    </a:lnTo>
                    <a:lnTo>
                      <a:pt x="209" y="58"/>
                    </a:lnTo>
                    <a:lnTo>
                      <a:pt x="211" y="62"/>
                    </a:lnTo>
                    <a:lnTo>
                      <a:pt x="212" y="66"/>
                    </a:lnTo>
                    <a:lnTo>
                      <a:pt x="213" y="71"/>
                    </a:lnTo>
                    <a:lnTo>
                      <a:pt x="213" y="76"/>
                    </a:lnTo>
                    <a:lnTo>
                      <a:pt x="213" y="81"/>
                    </a:lnTo>
                    <a:lnTo>
                      <a:pt x="212" y="86"/>
                    </a:lnTo>
                    <a:lnTo>
                      <a:pt x="211" y="90"/>
                    </a:lnTo>
                    <a:lnTo>
                      <a:pt x="209" y="94"/>
                    </a:lnTo>
                    <a:lnTo>
                      <a:pt x="207" y="97"/>
                    </a:lnTo>
                    <a:lnTo>
                      <a:pt x="204" y="100"/>
                    </a:lnTo>
                    <a:lnTo>
                      <a:pt x="201" y="102"/>
                    </a:lnTo>
                    <a:lnTo>
                      <a:pt x="197" y="104"/>
                    </a:lnTo>
                    <a:lnTo>
                      <a:pt x="193" y="106"/>
                    </a:lnTo>
                    <a:lnTo>
                      <a:pt x="189" y="107"/>
                    </a:lnTo>
                    <a:lnTo>
                      <a:pt x="178" y="109"/>
                    </a:lnTo>
                    <a:lnTo>
                      <a:pt x="165" y="110"/>
                    </a:lnTo>
                    <a:lnTo>
                      <a:pt x="151" y="111"/>
                    </a:lnTo>
                    <a:lnTo>
                      <a:pt x="53" y="11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47" name="Freeform 55"/>
              <p:cNvSpPr>
                <a:spLocks/>
              </p:cNvSpPr>
              <p:nvPr/>
            </p:nvSpPr>
            <p:spPr bwMode="auto">
              <a:xfrm>
                <a:off x="3100" y="1137"/>
                <a:ext cx="309" cy="250"/>
              </a:xfrm>
              <a:custGeom>
                <a:avLst/>
                <a:gdLst>
                  <a:gd name="T0" fmla="*/ 154 w 309"/>
                  <a:gd name="T1" fmla="*/ 198 h 250"/>
                  <a:gd name="T2" fmla="*/ 56 w 309"/>
                  <a:gd name="T3" fmla="*/ 0 h 250"/>
                  <a:gd name="T4" fmla="*/ 0 w 309"/>
                  <a:gd name="T5" fmla="*/ 0 h 250"/>
                  <a:gd name="T6" fmla="*/ 127 w 309"/>
                  <a:gd name="T7" fmla="*/ 250 h 250"/>
                  <a:gd name="T8" fmla="*/ 181 w 309"/>
                  <a:gd name="T9" fmla="*/ 250 h 250"/>
                  <a:gd name="T10" fmla="*/ 309 w 309"/>
                  <a:gd name="T11" fmla="*/ 0 h 250"/>
                  <a:gd name="T12" fmla="*/ 254 w 309"/>
                  <a:gd name="T13" fmla="*/ 0 h 250"/>
                  <a:gd name="T14" fmla="*/ 154 w 309"/>
                  <a:gd name="T15" fmla="*/ 198 h 25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250">
                    <a:moveTo>
                      <a:pt x="154" y="198"/>
                    </a:moveTo>
                    <a:lnTo>
                      <a:pt x="56" y="0"/>
                    </a:lnTo>
                    <a:lnTo>
                      <a:pt x="0" y="0"/>
                    </a:lnTo>
                    <a:lnTo>
                      <a:pt x="127" y="250"/>
                    </a:lnTo>
                    <a:lnTo>
                      <a:pt x="181" y="250"/>
                    </a:lnTo>
                    <a:lnTo>
                      <a:pt x="309" y="0"/>
                    </a:lnTo>
                    <a:lnTo>
                      <a:pt x="254" y="0"/>
                    </a:lnTo>
                    <a:lnTo>
                      <a:pt x="154" y="19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48" name="Freeform 56"/>
              <p:cNvSpPr>
                <a:spLocks/>
              </p:cNvSpPr>
              <p:nvPr/>
            </p:nvSpPr>
            <p:spPr bwMode="auto">
              <a:xfrm>
                <a:off x="2794" y="1137"/>
                <a:ext cx="229" cy="250"/>
              </a:xfrm>
              <a:custGeom>
                <a:avLst/>
                <a:gdLst>
                  <a:gd name="T0" fmla="*/ 49 w 229"/>
                  <a:gd name="T1" fmla="*/ 100 h 250"/>
                  <a:gd name="T2" fmla="*/ 49 w 229"/>
                  <a:gd name="T3" fmla="*/ 43 h 250"/>
                  <a:gd name="T4" fmla="*/ 229 w 229"/>
                  <a:gd name="T5" fmla="*/ 43 h 250"/>
                  <a:gd name="T6" fmla="*/ 229 w 229"/>
                  <a:gd name="T7" fmla="*/ 0 h 250"/>
                  <a:gd name="T8" fmla="*/ 0 w 229"/>
                  <a:gd name="T9" fmla="*/ 0 h 250"/>
                  <a:gd name="T10" fmla="*/ 0 w 229"/>
                  <a:gd name="T11" fmla="*/ 250 h 250"/>
                  <a:gd name="T12" fmla="*/ 229 w 229"/>
                  <a:gd name="T13" fmla="*/ 250 h 250"/>
                  <a:gd name="T14" fmla="*/ 229 w 229"/>
                  <a:gd name="T15" fmla="*/ 207 h 250"/>
                  <a:gd name="T16" fmla="*/ 49 w 229"/>
                  <a:gd name="T17" fmla="*/ 207 h 250"/>
                  <a:gd name="T18" fmla="*/ 49 w 229"/>
                  <a:gd name="T19" fmla="*/ 143 h 250"/>
                  <a:gd name="T20" fmla="*/ 186 w 229"/>
                  <a:gd name="T21" fmla="*/ 143 h 250"/>
                  <a:gd name="T22" fmla="*/ 186 w 229"/>
                  <a:gd name="T23" fmla="*/ 100 h 250"/>
                  <a:gd name="T24" fmla="*/ 49 w 229"/>
                  <a:gd name="T25" fmla="*/ 10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29" h="250">
                    <a:moveTo>
                      <a:pt x="49" y="100"/>
                    </a:moveTo>
                    <a:lnTo>
                      <a:pt x="49" y="43"/>
                    </a:lnTo>
                    <a:lnTo>
                      <a:pt x="229" y="43"/>
                    </a:lnTo>
                    <a:lnTo>
                      <a:pt x="229" y="0"/>
                    </a:lnTo>
                    <a:lnTo>
                      <a:pt x="0" y="0"/>
                    </a:lnTo>
                    <a:lnTo>
                      <a:pt x="0" y="250"/>
                    </a:lnTo>
                    <a:lnTo>
                      <a:pt x="229" y="250"/>
                    </a:lnTo>
                    <a:lnTo>
                      <a:pt x="229" y="207"/>
                    </a:lnTo>
                    <a:lnTo>
                      <a:pt x="49" y="207"/>
                    </a:lnTo>
                    <a:lnTo>
                      <a:pt x="49" y="143"/>
                    </a:lnTo>
                    <a:lnTo>
                      <a:pt x="186" y="143"/>
                    </a:lnTo>
                    <a:lnTo>
                      <a:pt x="186" y="100"/>
                    </a:lnTo>
                    <a:lnTo>
                      <a:pt x="49" y="10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49" name="Freeform 57"/>
              <p:cNvSpPr>
                <a:spLocks noEditPoints="1"/>
              </p:cNvSpPr>
              <p:nvPr/>
            </p:nvSpPr>
            <p:spPr bwMode="auto">
              <a:xfrm>
                <a:off x="2008" y="1137"/>
                <a:ext cx="317" cy="250"/>
              </a:xfrm>
              <a:custGeom>
                <a:avLst/>
                <a:gdLst>
                  <a:gd name="T0" fmla="*/ 261 w 317"/>
                  <a:gd name="T1" fmla="*/ 141 h 250"/>
                  <a:gd name="T2" fmla="*/ 290 w 317"/>
                  <a:gd name="T3" fmla="*/ 128 h 250"/>
                  <a:gd name="T4" fmla="*/ 283 w 317"/>
                  <a:gd name="T5" fmla="*/ 116 h 250"/>
                  <a:gd name="T6" fmla="*/ 252 w 317"/>
                  <a:gd name="T7" fmla="*/ 124 h 250"/>
                  <a:gd name="T8" fmla="*/ 189 w 317"/>
                  <a:gd name="T9" fmla="*/ 0 h 250"/>
                  <a:gd name="T10" fmla="*/ 130 w 317"/>
                  <a:gd name="T11" fmla="*/ 0 h 250"/>
                  <a:gd name="T12" fmla="*/ 0 w 317"/>
                  <a:gd name="T13" fmla="*/ 250 h 250"/>
                  <a:gd name="T14" fmla="*/ 57 w 317"/>
                  <a:gd name="T15" fmla="*/ 250 h 250"/>
                  <a:gd name="T16" fmla="*/ 74 w 317"/>
                  <a:gd name="T17" fmla="*/ 240 h 250"/>
                  <a:gd name="T18" fmla="*/ 115 w 317"/>
                  <a:gd name="T19" fmla="*/ 216 h 250"/>
                  <a:gd name="T20" fmla="*/ 141 w 317"/>
                  <a:gd name="T21" fmla="*/ 201 h 250"/>
                  <a:gd name="T22" fmla="*/ 168 w 317"/>
                  <a:gd name="T23" fmla="*/ 186 h 250"/>
                  <a:gd name="T24" fmla="*/ 194 w 317"/>
                  <a:gd name="T25" fmla="*/ 172 h 250"/>
                  <a:gd name="T26" fmla="*/ 218 w 317"/>
                  <a:gd name="T27" fmla="*/ 160 h 250"/>
                  <a:gd name="T28" fmla="*/ 261 w 317"/>
                  <a:gd name="T29" fmla="*/ 250 h 250"/>
                  <a:gd name="T30" fmla="*/ 317 w 317"/>
                  <a:gd name="T31" fmla="*/ 250 h 250"/>
                  <a:gd name="T32" fmla="*/ 261 w 317"/>
                  <a:gd name="T33" fmla="*/ 141 h 250"/>
                  <a:gd name="T34" fmla="*/ 86 w 317"/>
                  <a:gd name="T35" fmla="*/ 189 h 250"/>
                  <a:gd name="T36" fmla="*/ 159 w 317"/>
                  <a:gd name="T37" fmla="*/ 41 h 250"/>
                  <a:gd name="T38" fmla="*/ 207 w 317"/>
                  <a:gd name="T39" fmla="*/ 138 h 250"/>
                  <a:gd name="T40" fmla="*/ 176 w 317"/>
                  <a:gd name="T41" fmla="*/ 149 h 250"/>
                  <a:gd name="T42" fmla="*/ 161 w 317"/>
                  <a:gd name="T43" fmla="*/ 155 h 250"/>
                  <a:gd name="T44" fmla="*/ 146 w 317"/>
                  <a:gd name="T45" fmla="*/ 161 h 250"/>
                  <a:gd name="T46" fmla="*/ 131 w 317"/>
                  <a:gd name="T47" fmla="*/ 167 h 250"/>
                  <a:gd name="T48" fmla="*/ 116 w 317"/>
                  <a:gd name="T49" fmla="*/ 174 h 250"/>
                  <a:gd name="T50" fmla="*/ 101 w 317"/>
                  <a:gd name="T51" fmla="*/ 181 h 250"/>
                  <a:gd name="T52" fmla="*/ 86 w 317"/>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7" h="250">
                    <a:moveTo>
                      <a:pt x="261" y="141"/>
                    </a:moveTo>
                    <a:lnTo>
                      <a:pt x="290" y="128"/>
                    </a:lnTo>
                    <a:lnTo>
                      <a:pt x="283" y="116"/>
                    </a:lnTo>
                    <a:lnTo>
                      <a:pt x="252" y="124"/>
                    </a:lnTo>
                    <a:lnTo>
                      <a:pt x="189" y="0"/>
                    </a:lnTo>
                    <a:lnTo>
                      <a:pt x="130" y="0"/>
                    </a:lnTo>
                    <a:lnTo>
                      <a:pt x="0" y="250"/>
                    </a:lnTo>
                    <a:lnTo>
                      <a:pt x="57" y="250"/>
                    </a:lnTo>
                    <a:lnTo>
                      <a:pt x="74" y="240"/>
                    </a:lnTo>
                    <a:lnTo>
                      <a:pt x="115" y="216"/>
                    </a:lnTo>
                    <a:lnTo>
                      <a:pt x="141" y="201"/>
                    </a:lnTo>
                    <a:lnTo>
                      <a:pt x="168" y="186"/>
                    </a:lnTo>
                    <a:lnTo>
                      <a:pt x="194" y="172"/>
                    </a:lnTo>
                    <a:lnTo>
                      <a:pt x="218" y="160"/>
                    </a:lnTo>
                    <a:lnTo>
                      <a:pt x="261" y="250"/>
                    </a:lnTo>
                    <a:lnTo>
                      <a:pt x="317" y="250"/>
                    </a:lnTo>
                    <a:lnTo>
                      <a:pt x="261" y="141"/>
                    </a:lnTo>
                    <a:close/>
                    <a:moveTo>
                      <a:pt x="86" y="189"/>
                    </a:moveTo>
                    <a:lnTo>
                      <a:pt x="159" y="41"/>
                    </a:lnTo>
                    <a:lnTo>
                      <a:pt x="207" y="138"/>
                    </a:lnTo>
                    <a:lnTo>
                      <a:pt x="176" y="149"/>
                    </a:lnTo>
                    <a:lnTo>
                      <a:pt x="161" y="155"/>
                    </a:lnTo>
                    <a:lnTo>
                      <a:pt x="146" y="161"/>
                    </a:lnTo>
                    <a:lnTo>
                      <a:pt x="131" y="167"/>
                    </a:lnTo>
                    <a:lnTo>
                      <a:pt x="116" y="174"/>
                    </a:lnTo>
                    <a:lnTo>
                      <a:pt x="101" y="181"/>
                    </a:lnTo>
                    <a:lnTo>
                      <a:pt x="86"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33850" name="Freeform 58"/>
              <p:cNvSpPr>
                <a:spLocks noEditPoints="1"/>
              </p:cNvSpPr>
              <p:nvPr/>
            </p:nvSpPr>
            <p:spPr bwMode="auto">
              <a:xfrm>
                <a:off x="3433" y="1137"/>
                <a:ext cx="316" cy="250"/>
              </a:xfrm>
              <a:custGeom>
                <a:avLst/>
                <a:gdLst>
                  <a:gd name="T0" fmla="*/ 260 w 316"/>
                  <a:gd name="T1" fmla="*/ 141 h 250"/>
                  <a:gd name="T2" fmla="*/ 289 w 316"/>
                  <a:gd name="T3" fmla="*/ 128 h 250"/>
                  <a:gd name="T4" fmla="*/ 283 w 316"/>
                  <a:gd name="T5" fmla="*/ 116 h 250"/>
                  <a:gd name="T6" fmla="*/ 252 w 316"/>
                  <a:gd name="T7" fmla="*/ 124 h 250"/>
                  <a:gd name="T8" fmla="*/ 189 w 316"/>
                  <a:gd name="T9" fmla="*/ 0 h 250"/>
                  <a:gd name="T10" fmla="*/ 130 w 316"/>
                  <a:gd name="T11" fmla="*/ 0 h 250"/>
                  <a:gd name="T12" fmla="*/ 0 w 316"/>
                  <a:gd name="T13" fmla="*/ 250 h 250"/>
                  <a:gd name="T14" fmla="*/ 57 w 316"/>
                  <a:gd name="T15" fmla="*/ 250 h 250"/>
                  <a:gd name="T16" fmla="*/ 73 w 316"/>
                  <a:gd name="T17" fmla="*/ 240 h 250"/>
                  <a:gd name="T18" fmla="*/ 115 w 316"/>
                  <a:gd name="T19" fmla="*/ 216 h 250"/>
                  <a:gd name="T20" fmla="*/ 140 w 316"/>
                  <a:gd name="T21" fmla="*/ 201 h 250"/>
                  <a:gd name="T22" fmla="*/ 167 w 316"/>
                  <a:gd name="T23" fmla="*/ 186 h 250"/>
                  <a:gd name="T24" fmla="*/ 193 w 316"/>
                  <a:gd name="T25" fmla="*/ 172 h 250"/>
                  <a:gd name="T26" fmla="*/ 217 w 316"/>
                  <a:gd name="T27" fmla="*/ 160 h 250"/>
                  <a:gd name="T28" fmla="*/ 261 w 316"/>
                  <a:gd name="T29" fmla="*/ 250 h 250"/>
                  <a:gd name="T30" fmla="*/ 316 w 316"/>
                  <a:gd name="T31" fmla="*/ 250 h 250"/>
                  <a:gd name="T32" fmla="*/ 260 w 316"/>
                  <a:gd name="T33" fmla="*/ 141 h 250"/>
                  <a:gd name="T34" fmla="*/ 85 w 316"/>
                  <a:gd name="T35" fmla="*/ 189 h 250"/>
                  <a:gd name="T36" fmla="*/ 159 w 316"/>
                  <a:gd name="T37" fmla="*/ 41 h 250"/>
                  <a:gd name="T38" fmla="*/ 206 w 316"/>
                  <a:gd name="T39" fmla="*/ 138 h 250"/>
                  <a:gd name="T40" fmla="*/ 175 w 316"/>
                  <a:gd name="T41" fmla="*/ 149 h 250"/>
                  <a:gd name="T42" fmla="*/ 160 w 316"/>
                  <a:gd name="T43" fmla="*/ 155 h 250"/>
                  <a:gd name="T44" fmla="*/ 145 w 316"/>
                  <a:gd name="T45" fmla="*/ 161 h 250"/>
                  <a:gd name="T46" fmla="*/ 130 w 316"/>
                  <a:gd name="T47" fmla="*/ 167 h 250"/>
                  <a:gd name="T48" fmla="*/ 115 w 316"/>
                  <a:gd name="T49" fmla="*/ 174 h 250"/>
                  <a:gd name="T50" fmla="*/ 100 w 316"/>
                  <a:gd name="T51" fmla="*/ 181 h 250"/>
                  <a:gd name="T52" fmla="*/ 85 w 316"/>
                  <a:gd name="T53" fmla="*/ 189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16" h="250">
                    <a:moveTo>
                      <a:pt x="260" y="141"/>
                    </a:moveTo>
                    <a:lnTo>
                      <a:pt x="289" y="128"/>
                    </a:lnTo>
                    <a:lnTo>
                      <a:pt x="283" y="116"/>
                    </a:lnTo>
                    <a:lnTo>
                      <a:pt x="252" y="124"/>
                    </a:lnTo>
                    <a:lnTo>
                      <a:pt x="189" y="0"/>
                    </a:lnTo>
                    <a:lnTo>
                      <a:pt x="130" y="0"/>
                    </a:lnTo>
                    <a:lnTo>
                      <a:pt x="0" y="250"/>
                    </a:lnTo>
                    <a:lnTo>
                      <a:pt x="57" y="250"/>
                    </a:lnTo>
                    <a:lnTo>
                      <a:pt x="73" y="240"/>
                    </a:lnTo>
                    <a:lnTo>
                      <a:pt x="115" y="216"/>
                    </a:lnTo>
                    <a:lnTo>
                      <a:pt x="140" y="201"/>
                    </a:lnTo>
                    <a:lnTo>
                      <a:pt x="167" y="186"/>
                    </a:lnTo>
                    <a:lnTo>
                      <a:pt x="193" y="172"/>
                    </a:lnTo>
                    <a:lnTo>
                      <a:pt x="217" y="160"/>
                    </a:lnTo>
                    <a:lnTo>
                      <a:pt x="261" y="250"/>
                    </a:lnTo>
                    <a:lnTo>
                      <a:pt x="316" y="250"/>
                    </a:lnTo>
                    <a:lnTo>
                      <a:pt x="260" y="141"/>
                    </a:lnTo>
                    <a:close/>
                    <a:moveTo>
                      <a:pt x="85" y="189"/>
                    </a:moveTo>
                    <a:lnTo>
                      <a:pt x="159" y="41"/>
                    </a:lnTo>
                    <a:lnTo>
                      <a:pt x="206" y="138"/>
                    </a:lnTo>
                    <a:lnTo>
                      <a:pt x="175" y="149"/>
                    </a:lnTo>
                    <a:lnTo>
                      <a:pt x="160" y="155"/>
                    </a:lnTo>
                    <a:lnTo>
                      <a:pt x="145" y="161"/>
                    </a:lnTo>
                    <a:lnTo>
                      <a:pt x="130" y="167"/>
                    </a:lnTo>
                    <a:lnTo>
                      <a:pt x="115" y="174"/>
                    </a:lnTo>
                    <a:lnTo>
                      <a:pt x="100" y="181"/>
                    </a:lnTo>
                    <a:lnTo>
                      <a:pt x="85" y="18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grpSp>
      </p:grpSp>
      <p:sp>
        <p:nvSpPr>
          <p:cNvPr id="33851" name="Line 59"/>
          <p:cNvSpPr>
            <a:spLocks noChangeShapeType="1"/>
          </p:cNvSpPr>
          <p:nvPr/>
        </p:nvSpPr>
        <p:spPr bwMode="auto">
          <a:xfrm>
            <a:off x="8523288" y="990600"/>
            <a:ext cx="13716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3852" name="Text Box 60"/>
          <p:cNvSpPr txBox="1">
            <a:spLocks noChangeArrowheads="1"/>
          </p:cNvSpPr>
          <p:nvPr/>
        </p:nvSpPr>
        <p:spPr bwMode="auto">
          <a:xfrm>
            <a:off x="2555875" y="6678613"/>
            <a:ext cx="36020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fr-FR" sz="700">
                <a:solidFill>
                  <a:srgbClr val="9E0000"/>
                </a:solidFill>
              </a:rPr>
              <a:t>Manfred Fischer, NGPS4, METCORE-Meeting July 2005</a:t>
            </a:r>
            <a:endParaRPr lang="en-US">
              <a:solidFill>
                <a:schemeClr val="tx1"/>
              </a:solidFill>
            </a:endParaRPr>
          </a:p>
          <a:p>
            <a:endParaRPr lang="fr-FR" sz="700">
              <a:solidFill>
                <a:srgbClr val="9E0000"/>
              </a:solidFill>
            </a:endParaRPr>
          </a:p>
        </p:txBody>
      </p:sp>
      <p:sp>
        <p:nvSpPr>
          <p:cNvPr id="33853" name="Rectangle 61"/>
          <p:cNvSpPr>
            <a:spLocks noChangeArrowheads="1"/>
          </p:cNvSpPr>
          <p:nvPr/>
        </p:nvSpPr>
        <p:spPr bwMode="auto">
          <a:xfrm>
            <a:off x="9366250" y="6629400"/>
            <a:ext cx="279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pPr algn="ctr"/>
            <a:fld id="{4EA0B8D4-84AC-4341-AAE2-34C26020DC5B}" type="slidenum">
              <a:rPr lang="de-DE" sz="1000" i="0"/>
              <a:pPr algn="ctr"/>
              <a:t>‹Nr.›</a:t>
            </a:fld>
            <a:endParaRPr lang="de-DE" sz="1000" i="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ransition spd="med"/>
  <p:txStyles>
    <p:titleStyle>
      <a:lvl1pPr algn="r" rtl="0" eaLnBrk="0" fontAlgn="base" hangingPunct="0">
        <a:lnSpc>
          <a:spcPct val="85000"/>
        </a:lnSpc>
        <a:spcBef>
          <a:spcPct val="0"/>
        </a:spcBef>
        <a:spcAft>
          <a:spcPct val="0"/>
        </a:spcAft>
        <a:defRPr sz="2600" b="1" i="1">
          <a:solidFill>
            <a:schemeClr val="tx2"/>
          </a:solidFill>
          <a:latin typeface="+mj-lt"/>
          <a:ea typeface="+mj-ea"/>
          <a:cs typeface="+mj-cs"/>
        </a:defRPr>
      </a:lvl1pPr>
      <a:lvl2pPr algn="r" rtl="0" eaLnBrk="0" fontAlgn="base" hangingPunct="0">
        <a:lnSpc>
          <a:spcPct val="85000"/>
        </a:lnSpc>
        <a:spcBef>
          <a:spcPct val="0"/>
        </a:spcBef>
        <a:spcAft>
          <a:spcPct val="0"/>
        </a:spcAft>
        <a:defRPr sz="2600" b="1" i="1">
          <a:solidFill>
            <a:schemeClr val="tx2"/>
          </a:solidFill>
          <a:latin typeface="Arial" charset="0"/>
        </a:defRPr>
      </a:lvl2pPr>
      <a:lvl3pPr algn="r" rtl="0" eaLnBrk="0" fontAlgn="base" hangingPunct="0">
        <a:lnSpc>
          <a:spcPct val="85000"/>
        </a:lnSpc>
        <a:spcBef>
          <a:spcPct val="0"/>
        </a:spcBef>
        <a:spcAft>
          <a:spcPct val="0"/>
        </a:spcAft>
        <a:defRPr sz="2600" b="1" i="1">
          <a:solidFill>
            <a:schemeClr val="tx2"/>
          </a:solidFill>
          <a:latin typeface="Arial" charset="0"/>
        </a:defRPr>
      </a:lvl3pPr>
      <a:lvl4pPr algn="r" rtl="0" eaLnBrk="0" fontAlgn="base" hangingPunct="0">
        <a:lnSpc>
          <a:spcPct val="85000"/>
        </a:lnSpc>
        <a:spcBef>
          <a:spcPct val="0"/>
        </a:spcBef>
        <a:spcAft>
          <a:spcPct val="0"/>
        </a:spcAft>
        <a:defRPr sz="2600" b="1" i="1">
          <a:solidFill>
            <a:schemeClr val="tx2"/>
          </a:solidFill>
          <a:latin typeface="Arial" charset="0"/>
        </a:defRPr>
      </a:lvl4pPr>
      <a:lvl5pPr algn="r" rtl="0" eaLnBrk="0" fontAlgn="base" hangingPunct="0">
        <a:lnSpc>
          <a:spcPct val="85000"/>
        </a:lnSpc>
        <a:spcBef>
          <a:spcPct val="0"/>
        </a:spcBef>
        <a:spcAft>
          <a:spcPct val="0"/>
        </a:spcAft>
        <a:defRPr sz="2600" b="1" i="1">
          <a:solidFill>
            <a:schemeClr val="tx2"/>
          </a:solidFill>
          <a:latin typeface="Arial" charset="0"/>
        </a:defRPr>
      </a:lvl5pPr>
      <a:lvl6pPr marL="457200" algn="r" rtl="0" eaLnBrk="0" fontAlgn="base" hangingPunct="0">
        <a:lnSpc>
          <a:spcPct val="85000"/>
        </a:lnSpc>
        <a:spcBef>
          <a:spcPct val="0"/>
        </a:spcBef>
        <a:spcAft>
          <a:spcPct val="0"/>
        </a:spcAft>
        <a:defRPr sz="2600" b="1" i="1">
          <a:solidFill>
            <a:schemeClr val="tx2"/>
          </a:solidFill>
          <a:latin typeface="Arial" charset="0"/>
        </a:defRPr>
      </a:lvl6pPr>
      <a:lvl7pPr marL="914400" algn="r" rtl="0" eaLnBrk="0" fontAlgn="base" hangingPunct="0">
        <a:lnSpc>
          <a:spcPct val="85000"/>
        </a:lnSpc>
        <a:spcBef>
          <a:spcPct val="0"/>
        </a:spcBef>
        <a:spcAft>
          <a:spcPct val="0"/>
        </a:spcAft>
        <a:defRPr sz="2600" b="1" i="1">
          <a:solidFill>
            <a:schemeClr val="tx2"/>
          </a:solidFill>
          <a:latin typeface="Arial" charset="0"/>
        </a:defRPr>
      </a:lvl7pPr>
      <a:lvl8pPr marL="1371600" algn="r" rtl="0" eaLnBrk="0" fontAlgn="base" hangingPunct="0">
        <a:lnSpc>
          <a:spcPct val="85000"/>
        </a:lnSpc>
        <a:spcBef>
          <a:spcPct val="0"/>
        </a:spcBef>
        <a:spcAft>
          <a:spcPct val="0"/>
        </a:spcAft>
        <a:defRPr sz="2600" b="1" i="1">
          <a:solidFill>
            <a:schemeClr val="tx2"/>
          </a:solidFill>
          <a:latin typeface="Arial" charset="0"/>
        </a:defRPr>
      </a:lvl8pPr>
      <a:lvl9pPr marL="1828800" algn="r" rtl="0" eaLnBrk="0" fontAlgn="base" hangingPunct="0">
        <a:lnSpc>
          <a:spcPct val="85000"/>
        </a:lnSpc>
        <a:spcBef>
          <a:spcPct val="0"/>
        </a:spcBef>
        <a:spcAft>
          <a:spcPct val="0"/>
        </a:spcAft>
        <a:defRPr sz="2600" b="1" i="1">
          <a:solidFill>
            <a:schemeClr val="tx2"/>
          </a:solidFill>
          <a:latin typeface="Arial" charset="0"/>
        </a:defRPr>
      </a:lvl9pPr>
    </p:titleStyle>
    <p:bodyStyle>
      <a:lvl1pPr marL="284163" indent="-284163" algn="l" rtl="0" eaLnBrk="0" fontAlgn="base" hangingPunct="0">
        <a:lnSpc>
          <a:spcPct val="110000"/>
        </a:lnSpc>
        <a:spcBef>
          <a:spcPct val="40000"/>
        </a:spcBef>
        <a:spcAft>
          <a:spcPct val="0"/>
        </a:spcAft>
        <a:buClr>
          <a:srgbClr val="9E0000"/>
        </a:buClr>
        <a:buSzPct val="115000"/>
        <a:buChar char="&gt;"/>
        <a:defRPr sz="2000" i="1">
          <a:solidFill>
            <a:schemeClr val="tx1"/>
          </a:solidFill>
          <a:latin typeface="+mn-lt"/>
          <a:ea typeface="+mn-ea"/>
          <a:cs typeface="+mn-cs"/>
        </a:defRPr>
      </a:lvl1pPr>
      <a:lvl2pPr marL="566738" indent="-280988" algn="l" rtl="0" eaLnBrk="0" fontAlgn="base" hangingPunct="0">
        <a:lnSpc>
          <a:spcPct val="130000"/>
        </a:lnSpc>
        <a:spcBef>
          <a:spcPct val="40000"/>
        </a:spcBef>
        <a:spcAft>
          <a:spcPct val="0"/>
        </a:spcAft>
        <a:buClr>
          <a:schemeClr val="tx2"/>
        </a:buClr>
        <a:buFont typeface="Wingdings" pitchFamily="2" charset="2"/>
        <a:buChar char="n"/>
        <a:defRPr i="1">
          <a:solidFill>
            <a:schemeClr val="tx1"/>
          </a:solidFill>
          <a:latin typeface="+mn-lt"/>
        </a:defRPr>
      </a:lvl2pPr>
      <a:lvl3pPr marL="854075" indent="-285750" algn="l" rtl="0" eaLnBrk="0" fontAlgn="base" hangingPunct="0">
        <a:lnSpc>
          <a:spcPct val="110000"/>
        </a:lnSpc>
        <a:spcBef>
          <a:spcPct val="40000"/>
        </a:spcBef>
        <a:spcAft>
          <a:spcPct val="0"/>
        </a:spcAft>
        <a:buClr>
          <a:schemeClr val="tx2"/>
        </a:buClr>
        <a:buSzPct val="75000"/>
        <a:buFont typeface="Wingdings" pitchFamily="2" charset="2"/>
        <a:buChar char="l"/>
        <a:defRPr sz="1600" i="1">
          <a:solidFill>
            <a:schemeClr val="tx1"/>
          </a:solidFill>
          <a:latin typeface="+mn-lt"/>
        </a:defRPr>
      </a:lvl3pPr>
      <a:lvl4pPr marL="1141413" indent="-285750" algn="l" rtl="0" eaLnBrk="0" fontAlgn="base" hangingPunct="0">
        <a:lnSpc>
          <a:spcPct val="110000"/>
        </a:lnSpc>
        <a:spcBef>
          <a:spcPct val="40000"/>
        </a:spcBef>
        <a:spcAft>
          <a:spcPct val="0"/>
        </a:spcAft>
        <a:buClr>
          <a:schemeClr val="tx2"/>
        </a:buClr>
        <a:buSzPct val="120000"/>
        <a:buFont typeface="Arial" charset="0"/>
        <a:buChar char="–"/>
        <a:defRPr sz="1400" i="1">
          <a:solidFill>
            <a:schemeClr val="tx1"/>
          </a:solidFill>
          <a:latin typeface="+mn-lt"/>
        </a:defRPr>
      </a:lvl4pPr>
      <a:lvl5pPr marL="1909763" indent="176213" algn="l" rtl="0" eaLnBrk="0" fontAlgn="base" hangingPunct="0">
        <a:lnSpc>
          <a:spcPct val="110000"/>
        </a:lnSpc>
        <a:spcBef>
          <a:spcPct val="40000"/>
        </a:spcBef>
        <a:spcAft>
          <a:spcPct val="0"/>
        </a:spcAft>
        <a:buClr>
          <a:srgbClr val="A50021"/>
        </a:buClr>
        <a:buSzPct val="50000"/>
        <a:buFont typeface="Wingdings" pitchFamily="2" charset="2"/>
        <a:buChar char="l"/>
        <a:defRPr sz="1400">
          <a:solidFill>
            <a:schemeClr val="tx1"/>
          </a:solidFill>
          <a:latin typeface="+mn-lt"/>
        </a:defRPr>
      </a:lvl5pPr>
      <a:lvl6pPr marL="2366963" indent="176213" algn="l" rtl="0" eaLnBrk="0" fontAlgn="base" hangingPunct="0">
        <a:lnSpc>
          <a:spcPct val="110000"/>
        </a:lnSpc>
        <a:spcBef>
          <a:spcPct val="40000"/>
        </a:spcBef>
        <a:spcAft>
          <a:spcPct val="0"/>
        </a:spcAft>
        <a:buClr>
          <a:srgbClr val="A50021"/>
        </a:buClr>
        <a:buSzPct val="50000"/>
        <a:buFont typeface="Wingdings" pitchFamily="2" charset="2"/>
        <a:buChar char="l"/>
        <a:defRPr sz="1400">
          <a:solidFill>
            <a:schemeClr val="tx1"/>
          </a:solidFill>
          <a:latin typeface="+mn-lt"/>
        </a:defRPr>
      </a:lvl6pPr>
      <a:lvl7pPr marL="2824163" indent="176213" algn="l" rtl="0" eaLnBrk="0" fontAlgn="base" hangingPunct="0">
        <a:lnSpc>
          <a:spcPct val="110000"/>
        </a:lnSpc>
        <a:spcBef>
          <a:spcPct val="40000"/>
        </a:spcBef>
        <a:spcAft>
          <a:spcPct val="0"/>
        </a:spcAft>
        <a:buClr>
          <a:srgbClr val="A50021"/>
        </a:buClr>
        <a:buSzPct val="50000"/>
        <a:buFont typeface="Wingdings" pitchFamily="2" charset="2"/>
        <a:buChar char="l"/>
        <a:defRPr sz="1400">
          <a:solidFill>
            <a:schemeClr val="tx1"/>
          </a:solidFill>
          <a:latin typeface="+mn-lt"/>
        </a:defRPr>
      </a:lvl7pPr>
      <a:lvl8pPr marL="3281363" indent="176213" algn="l" rtl="0" eaLnBrk="0" fontAlgn="base" hangingPunct="0">
        <a:lnSpc>
          <a:spcPct val="110000"/>
        </a:lnSpc>
        <a:spcBef>
          <a:spcPct val="40000"/>
        </a:spcBef>
        <a:spcAft>
          <a:spcPct val="0"/>
        </a:spcAft>
        <a:buClr>
          <a:srgbClr val="A50021"/>
        </a:buClr>
        <a:buSzPct val="50000"/>
        <a:buFont typeface="Wingdings" pitchFamily="2" charset="2"/>
        <a:buChar char="l"/>
        <a:defRPr sz="1400">
          <a:solidFill>
            <a:schemeClr val="tx1"/>
          </a:solidFill>
          <a:latin typeface="+mn-lt"/>
        </a:defRPr>
      </a:lvl8pPr>
      <a:lvl9pPr marL="3738563" indent="176213" algn="l" rtl="0" eaLnBrk="0" fontAlgn="base" hangingPunct="0">
        <a:lnSpc>
          <a:spcPct val="110000"/>
        </a:lnSpc>
        <a:spcBef>
          <a:spcPct val="40000"/>
        </a:spcBef>
        <a:spcAft>
          <a:spcPct val="0"/>
        </a:spcAft>
        <a:buClr>
          <a:srgbClr val="A50021"/>
        </a:buClr>
        <a:buSzPct val="50000"/>
        <a:buFont typeface="Wingdings" pitchFamily="2" charset="2"/>
        <a:buChar char="l"/>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marL="495300" indent="-495300"/>
            <a:r>
              <a:rPr lang="en-US"/>
              <a:t/>
            </a:r>
            <a:br>
              <a:rPr lang="en-US"/>
            </a:br>
            <a:endParaRPr lang="de-DE">
              <a:solidFill>
                <a:schemeClr val="tx1"/>
              </a:solidFill>
            </a:endParaRPr>
          </a:p>
        </p:txBody>
      </p:sp>
      <p:sp>
        <p:nvSpPr>
          <p:cNvPr id="109468" name="Rectangle 924"/>
          <p:cNvSpPr>
            <a:spLocks noGrp="1" noChangeArrowheads="1"/>
          </p:cNvSpPr>
          <p:nvPr>
            <p:ph type="body" sz="half" idx="1"/>
          </p:nvPr>
        </p:nvSpPr>
        <p:spPr>
          <a:xfrm>
            <a:off x="1711325" y="2060575"/>
            <a:ext cx="7489825" cy="2736850"/>
          </a:xfrm>
        </p:spPr>
        <p:txBody>
          <a:bodyPr/>
          <a:lstStyle/>
          <a:p>
            <a:pPr>
              <a:buFontTx/>
              <a:buNone/>
            </a:pPr>
            <a:r>
              <a:rPr lang="de-DE" sz="1800"/>
              <a:t>	</a:t>
            </a:r>
            <a:r>
              <a:rPr lang="de-DE" sz="2400" b="1" i="0"/>
              <a:t>Proposal for modifications in the METCOR-P test matrix</a:t>
            </a:r>
          </a:p>
          <a:p>
            <a:pPr>
              <a:buFontTx/>
              <a:buNone/>
            </a:pPr>
            <a:endParaRPr lang="de-DE" sz="2400" b="1" i="0"/>
          </a:p>
          <a:p>
            <a:pPr>
              <a:buFontTx/>
              <a:buNone/>
            </a:pPr>
            <a:r>
              <a:rPr lang="de-DE" sz="2400" b="1" i="0"/>
              <a:t>	</a:t>
            </a:r>
            <a:r>
              <a:rPr lang="de-DE" b="1" i="0">
                <a:solidFill>
                  <a:srgbClr val="000099"/>
                </a:solidFill>
              </a:rPr>
              <a:t>Manfred Fischer, Areva NP GmbH</a:t>
            </a:r>
          </a:p>
          <a:p>
            <a:pPr>
              <a:buFontTx/>
              <a:buNone/>
            </a:pPr>
            <a:r>
              <a:rPr lang="de-DE" b="1" i="0">
                <a:solidFill>
                  <a:srgbClr val="000099"/>
                </a:solidFill>
              </a:rPr>
              <a:t>	with support by Sevostian Bechta, ARIT</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pPr marL="495300" indent="-495300"/>
            <a:r>
              <a:rPr lang="en-US"/>
              <a:t>METCOR-P </a:t>
            </a:r>
            <a:br>
              <a:rPr lang="en-US"/>
            </a:br>
            <a:r>
              <a:rPr lang="en-US">
                <a:solidFill>
                  <a:schemeClr val="tx1"/>
                </a:solidFill>
              </a:rPr>
              <a:t>Current objectives</a:t>
            </a:r>
            <a:endParaRPr lang="de-DE">
              <a:solidFill>
                <a:schemeClr val="tx1"/>
              </a:solidFill>
            </a:endParaRPr>
          </a:p>
        </p:txBody>
      </p:sp>
      <p:sp>
        <p:nvSpPr>
          <p:cNvPr id="343043" name="Rectangle 3"/>
          <p:cNvSpPr>
            <a:spLocks noGrp="1" noChangeArrowheads="1"/>
          </p:cNvSpPr>
          <p:nvPr>
            <p:ph type="body" sz="half" idx="1"/>
          </p:nvPr>
        </p:nvSpPr>
        <p:spPr>
          <a:xfrm>
            <a:off x="1352550" y="1412875"/>
            <a:ext cx="8064500" cy="4176713"/>
          </a:xfrm>
        </p:spPr>
        <p:txBody>
          <a:bodyPr/>
          <a:lstStyle/>
          <a:p>
            <a:pPr marL="0" indent="0">
              <a:lnSpc>
                <a:spcPct val="100000"/>
              </a:lnSpc>
              <a:buFontTx/>
              <a:buNone/>
              <a:tabLst>
                <a:tab pos="365125" algn="l"/>
              </a:tabLst>
            </a:pPr>
            <a:r>
              <a:rPr lang="en-US" sz="1800" b="1" i="0"/>
              <a:t>Investigation of selected phenomena related to in-vessel melt behavior (</a:t>
            </a:r>
            <a:r>
              <a:rPr lang="en-US" sz="1800" b="1" i="0">
                <a:sym typeface="Wingdings" pitchFamily="2" charset="2"/>
              </a:rPr>
              <a:t>melt - reactor vessel interaction). These phenomena are mainly relevant for IVR </a:t>
            </a:r>
          </a:p>
          <a:p>
            <a:pPr marL="0" indent="0">
              <a:lnSpc>
                <a:spcPct val="100000"/>
              </a:lnSpc>
              <a:buFontTx/>
              <a:buNone/>
              <a:tabLst>
                <a:tab pos="365125" algn="l"/>
              </a:tabLst>
            </a:pPr>
            <a:r>
              <a:rPr lang="en-US" sz="1800" b="1" i="0">
                <a:sym typeface="Wingdings" pitchFamily="2" charset="2"/>
              </a:rPr>
              <a:t>Past experiments revealed two effects:</a:t>
            </a:r>
          </a:p>
          <a:p>
            <a:pPr marL="0" indent="0">
              <a:lnSpc>
                <a:spcPct val="100000"/>
              </a:lnSpc>
              <a:buFontTx/>
              <a:buNone/>
              <a:tabLst>
                <a:tab pos="365125" algn="l"/>
              </a:tabLst>
            </a:pPr>
            <a:r>
              <a:rPr lang="en-US" sz="1800" b="1" i="0">
                <a:sym typeface="Wingdings" pitchFamily="2" charset="2"/>
              </a:rPr>
              <a:t>Formation of a metallic eutectic behind the oxidic crust, resulting in a lowering of the interface temperature (down to 1150°C) to be considered in the analysis and a correspondingly reduced final vessel wall thickness </a:t>
            </a:r>
            <a:r>
              <a:rPr lang="en-US" sz="1800" b="1" i="0">
                <a:solidFill>
                  <a:schemeClr val="tx2"/>
                </a:solidFill>
                <a:sym typeface="Wingdings" pitchFamily="2" charset="2"/>
              </a:rPr>
              <a:t> impact on IVR checked but found to be not critical</a:t>
            </a:r>
          </a:p>
          <a:p>
            <a:pPr marL="0" indent="0">
              <a:lnSpc>
                <a:spcPct val="100000"/>
              </a:lnSpc>
              <a:buFontTx/>
              <a:buNone/>
              <a:tabLst>
                <a:tab pos="365125" algn="l"/>
              </a:tabLst>
            </a:pPr>
            <a:r>
              <a:rPr lang="en-US" sz="1800" b="1" i="0">
                <a:sym typeface="Wingdings" pitchFamily="2" charset="2"/>
              </a:rPr>
              <a:t>Progressive exothermic oxidation of vessel steel by fully oxidized corium with the risk of vessel “burn-through” </a:t>
            </a:r>
            <a:r>
              <a:rPr lang="en-US" sz="1800" b="1" i="0">
                <a:solidFill>
                  <a:schemeClr val="tx2"/>
                </a:solidFill>
                <a:sym typeface="Wingdings" pitchFamily="2" charset="2"/>
              </a:rPr>
              <a:t> could be a critical issue, relevance of underlying situation to be checked</a:t>
            </a:r>
            <a:r>
              <a:rPr lang="en-US" sz="1800" b="1" i="0">
                <a:sym typeface="Wingdings" pitchFamily="2" charset="2"/>
              </a:rPr>
              <a:t> </a:t>
            </a:r>
          </a:p>
          <a:p>
            <a:pPr marL="0" indent="0">
              <a:lnSpc>
                <a:spcPct val="100000"/>
              </a:lnSpc>
              <a:buFontTx/>
              <a:buNone/>
              <a:tabLst>
                <a:tab pos="365125" algn="l"/>
              </a:tabLst>
            </a:pPr>
            <a:r>
              <a:rPr lang="en-US" sz="1800" b="1" i="0">
                <a:sym typeface="Wingdings" pitchFamily="2" charset="2"/>
              </a:rPr>
              <a:t>Besides these two effect, other thermochemical phenomena are also of relevance for IVR. This motivates a reassessment of the test matrix.</a:t>
            </a: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06" name="Rectangle 2"/>
          <p:cNvSpPr>
            <a:spLocks noGrp="1" noChangeArrowheads="1"/>
          </p:cNvSpPr>
          <p:nvPr>
            <p:ph type="title"/>
          </p:nvPr>
        </p:nvSpPr>
        <p:spPr/>
        <p:txBody>
          <a:bodyPr/>
          <a:lstStyle/>
          <a:p>
            <a:pPr marL="495300" indent="-495300"/>
            <a:r>
              <a:rPr lang="en-US"/>
              <a:t>Issues related to IVR </a:t>
            </a:r>
            <a:br>
              <a:rPr lang="en-US"/>
            </a:br>
            <a:r>
              <a:rPr lang="en-US">
                <a:solidFill>
                  <a:schemeClr val="tx1"/>
                </a:solidFill>
              </a:rPr>
              <a:t>Evolution of the molten pool </a:t>
            </a:r>
            <a:endParaRPr lang="de-DE">
              <a:solidFill>
                <a:schemeClr val="tx1"/>
              </a:solidFill>
            </a:endParaRPr>
          </a:p>
        </p:txBody>
      </p:sp>
      <p:sp>
        <p:nvSpPr>
          <p:cNvPr id="328707" name="Rectangle 3"/>
          <p:cNvSpPr>
            <a:spLocks noGrp="1" noChangeArrowheads="1"/>
          </p:cNvSpPr>
          <p:nvPr>
            <p:ph type="body" sz="half" idx="1"/>
          </p:nvPr>
        </p:nvSpPr>
        <p:spPr>
          <a:xfrm>
            <a:off x="5527675" y="1341438"/>
            <a:ext cx="3960813" cy="3743325"/>
          </a:xfrm>
        </p:spPr>
        <p:txBody>
          <a:bodyPr/>
          <a:lstStyle/>
          <a:p>
            <a:pPr marL="0" indent="0">
              <a:lnSpc>
                <a:spcPct val="100000"/>
              </a:lnSpc>
              <a:buFontTx/>
              <a:buNone/>
              <a:tabLst>
                <a:tab pos="365125" algn="l"/>
              </a:tabLst>
            </a:pPr>
            <a:r>
              <a:rPr lang="en-US" sz="1600" b="1" i="0">
                <a:sym typeface="Wingdings" pitchFamily="2" charset="2"/>
              </a:rPr>
              <a:t>Relocation of molten core into the lower plenum after lateral failure of core barrel</a:t>
            </a:r>
          </a:p>
          <a:p>
            <a:pPr marL="0" indent="0">
              <a:lnSpc>
                <a:spcPct val="100000"/>
              </a:lnSpc>
              <a:buFontTx/>
              <a:buNone/>
              <a:tabLst>
                <a:tab pos="365125" algn="l"/>
              </a:tabLst>
            </a:pPr>
            <a:r>
              <a:rPr lang="en-US" sz="1600" b="1" i="0">
                <a:sym typeface="Wingdings" pitchFamily="2" charset="2"/>
              </a:rPr>
              <a:t>Melt interaction with the residual water partial oxidation / fragmentation</a:t>
            </a:r>
          </a:p>
          <a:p>
            <a:pPr marL="0" indent="0">
              <a:lnSpc>
                <a:spcPct val="100000"/>
              </a:lnSpc>
              <a:buFontTx/>
              <a:buNone/>
              <a:tabLst>
                <a:tab pos="365125" algn="l"/>
              </a:tabLst>
            </a:pPr>
            <a:r>
              <a:rPr lang="en-US" sz="1600" b="1" i="0">
                <a:sym typeface="Wingdings" pitchFamily="2" charset="2"/>
              </a:rPr>
              <a:t>Remelting of debris bed and subsequent addition of molten structures</a:t>
            </a:r>
          </a:p>
          <a:p>
            <a:pPr marL="0" indent="0">
              <a:lnSpc>
                <a:spcPct val="100000"/>
              </a:lnSpc>
              <a:buFontTx/>
              <a:buNone/>
              <a:tabLst>
                <a:tab pos="365125" algn="l"/>
              </a:tabLst>
            </a:pPr>
            <a:r>
              <a:rPr lang="en-US" sz="1600" b="1" i="0"/>
              <a:t>Sub-stoichiometric oxidic pool surrounded by oxidic crust (bottom and top) with d</a:t>
            </a:r>
            <a:r>
              <a:rPr lang="en-US" sz="1600" b="1" i="0">
                <a:sym typeface="Wingdings" pitchFamily="2" charset="2"/>
              </a:rPr>
              <a:t>ense metallic phase</a:t>
            </a:r>
          </a:p>
          <a:p>
            <a:pPr marL="0" indent="0">
              <a:lnSpc>
                <a:spcPct val="100000"/>
              </a:lnSpc>
              <a:buFontTx/>
              <a:buNone/>
              <a:tabLst>
                <a:tab pos="365125" algn="l"/>
              </a:tabLst>
            </a:pPr>
            <a:r>
              <a:rPr lang="en-US" sz="1600" b="1" i="0">
                <a:sym typeface="Wingdings" pitchFamily="2" charset="2"/>
              </a:rPr>
              <a:t>Light metallic phase at the top of an oxidic crust </a:t>
            </a:r>
          </a:p>
          <a:p>
            <a:pPr marL="0" indent="0">
              <a:lnSpc>
                <a:spcPct val="100000"/>
              </a:lnSpc>
              <a:buFontTx/>
              <a:buNone/>
              <a:tabLst>
                <a:tab pos="365125" algn="l"/>
              </a:tabLst>
            </a:pPr>
            <a:endParaRPr lang="en-US" sz="1600" b="1" i="0">
              <a:sym typeface="Wingdings" pitchFamily="2" charset="2"/>
            </a:endParaRPr>
          </a:p>
        </p:txBody>
      </p:sp>
      <p:pic>
        <p:nvPicPr>
          <p:cNvPr id="328708" name="Picture 4"/>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23988" y="333375"/>
            <a:ext cx="3268662" cy="4032250"/>
          </a:xfrm>
          <a:noFill/>
          <a:ln/>
          <a:extLst>
            <a:ext uri="{91240B29-F687-4F45-9708-019B960494DF}">
              <a14:hiddenLine xmlns:a14="http://schemas.microsoft.com/office/drawing/2010/main" w="3175" cap="flat" cmpd="sng">
                <a:solidFill>
                  <a:schemeClr val="tx1"/>
                </a:solidFill>
                <a:prstDash val="solid"/>
                <a:miter lim="800000"/>
                <a:headEnd/>
                <a:tailEnd/>
              </a14:hiddenLine>
            </a:ext>
          </a:extLst>
        </p:spPr>
      </p:pic>
      <p:grpSp>
        <p:nvGrpSpPr>
          <p:cNvPr id="328709" name="Group 5"/>
          <p:cNvGrpSpPr>
            <a:grpSpLocks/>
          </p:cNvGrpSpPr>
          <p:nvPr/>
        </p:nvGrpSpPr>
        <p:grpSpPr bwMode="auto">
          <a:xfrm>
            <a:off x="0" y="4570413"/>
            <a:ext cx="6840538" cy="2287587"/>
            <a:chOff x="1124" y="709"/>
            <a:chExt cx="4309" cy="1441"/>
          </a:xfrm>
        </p:grpSpPr>
        <p:pic>
          <p:nvPicPr>
            <p:cNvPr id="32871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4" y="709"/>
              <a:ext cx="4309" cy="1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8711" name="Line 7"/>
            <p:cNvSpPr>
              <a:spLocks noChangeShapeType="1"/>
            </p:cNvSpPr>
            <p:nvPr/>
          </p:nvSpPr>
          <p:spPr bwMode="auto">
            <a:xfrm flipV="1">
              <a:off x="3210" y="1525"/>
              <a:ext cx="0" cy="181"/>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de-DE"/>
            </a:p>
          </p:txBody>
        </p:sp>
      </p:gr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0" name="Rectangle 2"/>
          <p:cNvSpPr>
            <a:spLocks noGrp="1" noChangeArrowheads="1"/>
          </p:cNvSpPr>
          <p:nvPr>
            <p:ph type="title"/>
          </p:nvPr>
        </p:nvSpPr>
        <p:spPr/>
        <p:txBody>
          <a:bodyPr/>
          <a:lstStyle/>
          <a:p>
            <a:pPr marL="495300" indent="-495300"/>
            <a:r>
              <a:rPr lang="en-US"/>
              <a:t>Issues related to IVR </a:t>
            </a:r>
            <a:br>
              <a:rPr lang="en-US"/>
            </a:br>
            <a:r>
              <a:rPr lang="en-US">
                <a:solidFill>
                  <a:schemeClr val="tx1"/>
                </a:solidFill>
              </a:rPr>
              <a:t>Remaining uncertainties</a:t>
            </a:r>
            <a:endParaRPr lang="de-DE">
              <a:solidFill>
                <a:schemeClr val="tx1"/>
              </a:solidFill>
            </a:endParaRPr>
          </a:p>
        </p:txBody>
      </p:sp>
      <p:sp>
        <p:nvSpPr>
          <p:cNvPr id="334851" name="Rectangle 3"/>
          <p:cNvSpPr>
            <a:spLocks noGrp="1" noChangeArrowheads="1"/>
          </p:cNvSpPr>
          <p:nvPr>
            <p:ph type="body" sz="half" idx="1"/>
          </p:nvPr>
        </p:nvSpPr>
        <p:spPr>
          <a:xfrm>
            <a:off x="1352550" y="3644900"/>
            <a:ext cx="8208963" cy="2305050"/>
          </a:xfrm>
        </p:spPr>
        <p:txBody>
          <a:bodyPr/>
          <a:lstStyle/>
          <a:p>
            <a:pPr marL="342900" indent="-342900">
              <a:buFontTx/>
              <a:buNone/>
              <a:tabLst>
                <a:tab pos="365125" algn="l"/>
              </a:tabLst>
            </a:pPr>
            <a:r>
              <a:rPr lang="en-US" sz="1800" b="1" i="0">
                <a:sym typeface="Wingdings" pitchFamily="2" charset="2"/>
              </a:rPr>
              <a:t>	Will the light metallic phase (contains Zr/U/Cr) “protect” the oxidic pool against further oxidation by forming a refractory insulating layer that could aggravate the focusing effect?</a:t>
            </a:r>
          </a:p>
          <a:p>
            <a:pPr marL="342900" indent="-342900">
              <a:buFontTx/>
              <a:buNone/>
              <a:tabLst>
                <a:tab pos="365125" algn="l"/>
              </a:tabLst>
            </a:pPr>
            <a:r>
              <a:rPr lang="en-US" sz="1800" b="1" i="0">
                <a:solidFill>
                  <a:srgbClr val="9E0000"/>
                </a:solidFill>
                <a:sym typeface="Wingdings" pitchFamily="2" charset="2"/>
              </a:rPr>
              <a:t> </a:t>
            </a:r>
            <a:r>
              <a:rPr lang="en-US" sz="1800" b="1" i="0">
                <a:solidFill>
                  <a:srgbClr val="9E0000"/>
                </a:solidFill>
              </a:rPr>
              <a:t>Experimental investigation of metallic layer oxidation (once proposed for METCOR-P) is already under progress at AREVA NP</a:t>
            </a:r>
          </a:p>
        </p:txBody>
      </p:sp>
      <p:pic>
        <p:nvPicPr>
          <p:cNvPr id="3348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55788" y="1052513"/>
            <a:ext cx="6337300" cy="2182812"/>
          </a:xfrm>
          <a:prstGeom prst="rect">
            <a:avLst/>
          </a:prstGeom>
          <a:solidFill>
            <a:schemeClr val="bg1"/>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p:cNvSpPr>
            <a:spLocks noGrp="1" noChangeArrowheads="1"/>
          </p:cNvSpPr>
          <p:nvPr>
            <p:ph type="title"/>
          </p:nvPr>
        </p:nvSpPr>
        <p:spPr/>
        <p:txBody>
          <a:bodyPr/>
          <a:lstStyle/>
          <a:p>
            <a:pPr marL="495300" indent="-495300"/>
            <a:r>
              <a:rPr lang="en-US"/>
              <a:t>Issues related to IVR </a:t>
            </a:r>
            <a:br>
              <a:rPr lang="en-US"/>
            </a:br>
            <a:r>
              <a:rPr lang="en-US">
                <a:solidFill>
                  <a:schemeClr val="tx1"/>
                </a:solidFill>
              </a:rPr>
              <a:t>Remaining uncertainties</a:t>
            </a:r>
            <a:endParaRPr lang="de-DE">
              <a:solidFill>
                <a:schemeClr val="tx1"/>
              </a:solidFill>
            </a:endParaRPr>
          </a:p>
        </p:txBody>
      </p:sp>
      <p:sp>
        <p:nvSpPr>
          <p:cNvPr id="338947" name="Rectangle 3"/>
          <p:cNvSpPr>
            <a:spLocks noGrp="1" noChangeArrowheads="1"/>
          </p:cNvSpPr>
          <p:nvPr>
            <p:ph type="body" sz="half" idx="1"/>
          </p:nvPr>
        </p:nvSpPr>
        <p:spPr>
          <a:xfrm>
            <a:off x="1352550" y="3644900"/>
            <a:ext cx="8353425" cy="2808288"/>
          </a:xfrm>
        </p:spPr>
        <p:txBody>
          <a:bodyPr/>
          <a:lstStyle/>
          <a:p>
            <a:pPr marL="342900" indent="-342900">
              <a:buFontTx/>
              <a:buNone/>
              <a:tabLst>
                <a:tab pos="365125" algn="l"/>
              </a:tabLst>
            </a:pPr>
            <a:r>
              <a:rPr lang="en-US" sz="1800" b="1" i="0"/>
              <a:t>	What is the risk of forming an only “thin” upper metal layer that aggrevates the focussing effect?</a:t>
            </a:r>
            <a:endParaRPr lang="en-US" sz="1800" b="1" i="0">
              <a:sym typeface="Wingdings" pitchFamily="2" charset="2"/>
            </a:endParaRPr>
          </a:p>
          <a:p>
            <a:pPr marL="342900" indent="-342900">
              <a:buFontTx/>
              <a:buNone/>
              <a:tabLst>
                <a:tab pos="365125" algn="l"/>
              </a:tabLst>
            </a:pPr>
            <a:r>
              <a:rPr lang="en-US" sz="1800" b="1" i="0">
                <a:sym typeface="Wingdings" pitchFamily="2" charset="2"/>
              </a:rPr>
              <a:t>		Remains the heavy metal layer stable when more metal (or oxygen) is added? Can the heavily superheated steel layer rise to the top and contact the RPV wall under certain conditions?</a:t>
            </a:r>
          </a:p>
          <a:p>
            <a:pPr marL="342900" indent="-342900">
              <a:buFontTx/>
              <a:buNone/>
              <a:tabLst>
                <a:tab pos="365125" algn="l"/>
              </a:tabLst>
            </a:pPr>
            <a:r>
              <a:rPr lang="en-US" sz="1800" b="1" i="0">
                <a:sym typeface="Wingdings" pitchFamily="2" charset="2"/>
              </a:rPr>
              <a:t>	</a:t>
            </a:r>
            <a:r>
              <a:rPr lang="en-US" sz="1800" b="1" i="0">
                <a:solidFill>
                  <a:srgbClr val="9E0000"/>
                </a:solidFill>
                <a:sym typeface="Wingdings" pitchFamily="2" charset="2"/>
              </a:rPr>
              <a:t> Depends, among others, on the evolution of the densities of the involved phases in the possile range of variation of composition and temperature (thermodynamic equilibrium?)</a:t>
            </a:r>
          </a:p>
        </p:txBody>
      </p:sp>
      <p:grpSp>
        <p:nvGrpSpPr>
          <p:cNvPr id="338951" name="Group 7"/>
          <p:cNvGrpSpPr>
            <a:grpSpLocks/>
          </p:cNvGrpSpPr>
          <p:nvPr/>
        </p:nvGrpSpPr>
        <p:grpSpPr bwMode="auto">
          <a:xfrm>
            <a:off x="1784350" y="1125538"/>
            <a:ext cx="6840538" cy="2287587"/>
            <a:chOff x="1124" y="709"/>
            <a:chExt cx="4309" cy="1441"/>
          </a:xfrm>
        </p:grpSpPr>
        <p:pic>
          <p:nvPicPr>
            <p:cNvPr id="3389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4" y="709"/>
              <a:ext cx="4309" cy="1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cap="flat" cmpd="sng">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8950" name="Line 6"/>
            <p:cNvSpPr>
              <a:spLocks noChangeShapeType="1"/>
            </p:cNvSpPr>
            <p:nvPr/>
          </p:nvSpPr>
          <p:spPr bwMode="auto">
            <a:xfrm flipV="1">
              <a:off x="3210" y="1525"/>
              <a:ext cx="0" cy="181"/>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de-DE"/>
            </a:p>
          </p:txBody>
        </p:sp>
      </p:gr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2"/>
          <p:cNvSpPr>
            <a:spLocks noGrp="1" noChangeArrowheads="1"/>
          </p:cNvSpPr>
          <p:nvPr>
            <p:ph type="title"/>
          </p:nvPr>
        </p:nvSpPr>
        <p:spPr/>
        <p:txBody>
          <a:bodyPr/>
          <a:lstStyle/>
          <a:p>
            <a:pPr marL="495300" indent="-495300"/>
            <a:r>
              <a:rPr lang="en-US"/>
              <a:t>Issues related to IVR </a:t>
            </a:r>
            <a:br>
              <a:rPr lang="en-US"/>
            </a:br>
            <a:r>
              <a:rPr lang="en-US">
                <a:solidFill>
                  <a:schemeClr val="tx1"/>
                </a:solidFill>
              </a:rPr>
              <a:t>Remaining uncertainties</a:t>
            </a:r>
            <a:endParaRPr lang="de-DE">
              <a:solidFill>
                <a:schemeClr val="tx1"/>
              </a:solidFill>
            </a:endParaRPr>
          </a:p>
        </p:txBody>
      </p:sp>
      <p:sp>
        <p:nvSpPr>
          <p:cNvPr id="340995" name="Rectangle 3"/>
          <p:cNvSpPr>
            <a:spLocks noGrp="1" noChangeArrowheads="1"/>
          </p:cNvSpPr>
          <p:nvPr>
            <p:ph type="body" sz="half" idx="1"/>
          </p:nvPr>
        </p:nvSpPr>
        <p:spPr>
          <a:xfrm>
            <a:off x="1352550" y="1412875"/>
            <a:ext cx="8353425" cy="5040313"/>
          </a:xfrm>
        </p:spPr>
        <p:txBody>
          <a:bodyPr/>
          <a:lstStyle/>
          <a:p>
            <a:pPr marL="342900" indent="-342900">
              <a:buFontTx/>
              <a:buNone/>
              <a:tabLst>
                <a:tab pos="365125" algn="l"/>
              </a:tabLst>
            </a:pPr>
            <a:r>
              <a:rPr lang="en-US" sz="1800" b="1" i="0"/>
              <a:t>	Densities of oxidic and metallic melts in equilibrium are influenced by:</a:t>
            </a:r>
          </a:p>
          <a:p>
            <a:pPr marL="342900" indent="-342900">
              <a:buFontTx/>
              <a:buChar char="•"/>
              <a:tabLst>
                <a:tab pos="365125" algn="l"/>
              </a:tabLst>
            </a:pPr>
            <a:r>
              <a:rPr lang="en-US" sz="1800" b="1" i="0">
                <a:sym typeface="Wingdings" pitchFamily="2" charset="2"/>
              </a:rPr>
              <a:t>	</a:t>
            </a:r>
            <a:r>
              <a:rPr lang="en-US" sz="1800" b="1" i="0">
                <a:solidFill>
                  <a:srgbClr val="9E0000"/>
                </a:solidFill>
                <a:sym typeface="Wingdings" pitchFamily="2" charset="2"/>
              </a:rPr>
              <a:t>Corium oxidation index</a:t>
            </a:r>
          </a:p>
          <a:p>
            <a:pPr marL="342900" indent="-342900">
              <a:buFontTx/>
              <a:buChar char="•"/>
              <a:tabLst>
                <a:tab pos="365125" algn="l"/>
              </a:tabLst>
            </a:pPr>
            <a:r>
              <a:rPr lang="en-US" sz="1800" b="1" i="0">
                <a:solidFill>
                  <a:srgbClr val="9E0000"/>
                </a:solidFill>
                <a:sym typeface="Wingdings" pitchFamily="2" charset="2"/>
              </a:rPr>
              <a:t>	U/Zr atomic ratio</a:t>
            </a:r>
          </a:p>
          <a:p>
            <a:pPr marL="342900" indent="-342900">
              <a:buFontTx/>
              <a:buChar char="•"/>
              <a:tabLst>
                <a:tab pos="365125" algn="l"/>
              </a:tabLst>
            </a:pPr>
            <a:r>
              <a:rPr lang="en-US" sz="1800" b="1" i="0">
                <a:solidFill>
                  <a:srgbClr val="9E0000"/>
                </a:solidFill>
                <a:sym typeface="Wingdings" pitchFamily="2" charset="2"/>
              </a:rPr>
              <a:t>	Steel mass fraction</a:t>
            </a:r>
          </a:p>
          <a:p>
            <a:pPr marL="342900" indent="-342900">
              <a:buFontTx/>
              <a:buChar char="•"/>
              <a:tabLst>
                <a:tab pos="365125" algn="l"/>
              </a:tabLst>
            </a:pPr>
            <a:r>
              <a:rPr lang="en-US" sz="1800" b="1" i="0">
                <a:solidFill>
                  <a:srgbClr val="9E0000"/>
                </a:solidFill>
                <a:sym typeface="Wingdings" pitchFamily="2" charset="2"/>
              </a:rPr>
              <a:t>	Temperature</a:t>
            </a:r>
          </a:p>
          <a:p>
            <a:pPr marL="342900" indent="-342900">
              <a:buFontTx/>
              <a:buNone/>
              <a:tabLst>
                <a:tab pos="365125" algn="l"/>
              </a:tabLst>
            </a:pPr>
            <a:r>
              <a:rPr lang="en-US" sz="1800" b="1" i="0">
                <a:solidFill>
                  <a:srgbClr val="9E0000"/>
                </a:solidFill>
                <a:sym typeface="Wingdings" pitchFamily="2" charset="2"/>
              </a:rPr>
              <a:t>	</a:t>
            </a:r>
            <a:r>
              <a:rPr lang="en-US" sz="1800" b="1" i="0">
                <a:sym typeface="Wingdings" pitchFamily="2" charset="2"/>
              </a:rPr>
              <a:t>The prediction of layer inversion effects with current data bases involves large uncertainties. </a:t>
            </a:r>
          </a:p>
          <a:p>
            <a:pPr marL="342900" indent="-342900">
              <a:buFontTx/>
              <a:buNone/>
              <a:tabLst>
                <a:tab pos="365125" algn="l"/>
              </a:tabLst>
            </a:pPr>
            <a:r>
              <a:rPr lang="en-US" sz="1800" b="1" i="0">
                <a:sym typeface="Wingdings" pitchFamily="2" charset="2"/>
              </a:rPr>
              <a:t>	It is proposed to perform a limited number of experiments to create data points on oxide-metal density under equilibrium conditions with the target to check and improve these models and to reinforce the reliability of prediction for IVR application.</a:t>
            </a:r>
          </a:p>
          <a:p>
            <a:pPr marL="342900" indent="-342900">
              <a:buFontTx/>
              <a:buNone/>
              <a:tabLst>
                <a:tab pos="365125" algn="l"/>
              </a:tabLst>
            </a:pPr>
            <a:r>
              <a:rPr lang="en-US" sz="1800" b="1" i="0">
                <a:sym typeface="Wingdings" pitchFamily="2" charset="2"/>
              </a:rPr>
              <a:t>  </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90" name="Rectangle 2"/>
          <p:cNvSpPr>
            <a:spLocks noGrp="1" noChangeArrowheads="1"/>
          </p:cNvSpPr>
          <p:nvPr>
            <p:ph type="title"/>
          </p:nvPr>
        </p:nvSpPr>
        <p:spPr/>
        <p:txBody>
          <a:bodyPr/>
          <a:lstStyle/>
          <a:p>
            <a:pPr marL="495300" indent="-495300"/>
            <a:r>
              <a:rPr lang="en-US"/>
              <a:t>Proposed experiments </a:t>
            </a:r>
            <a:br>
              <a:rPr lang="en-US"/>
            </a:br>
            <a:r>
              <a:rPr lang="en-US">
                <a:solidFill>
                  <a:schemeClr val="tx1"/>
                </a:solidFill>
              </a:rPr>
              <a:t>Test objective</a:t>
            </a:r>
            <a:endParaRPr lang="de-DE">
              <a:solidFill>
                <a:schemeClr val="tx1"/>
              </a:solidFill>
            </a:endParaRPr>
          </a:p>
        </p:txBody>
      </p:sp>
      <p:sp>
        <p:nvSpPr>
          <p:cNvPr id="345091" name="Rectangle 3"/>
          <p:cNvSpPr>
            <a:spLocks noGrp="1" noChangeArrowheads="1"/>
          </p:cNvSpPr>
          <p:nvPr>
            <p:ph type="body" sz="half" idx="1"/>
          </p:nvPr>
        </p:nvSpPr>
        <p:spPr>
          <a:xfrm>
            <a:off x="1352550" y="1412875"/>
            <a:ext cx="8353425" cy="3816350"/>
          </a:xfrm>
        </p:spPr>
        <p:txBody>
          <a:bodyPr/>
          <a:lstStyle/>
          <a:p>
            <a:pPr marL="342900" indent="-342900">
              <a:buFontTx/>
              <a:buNone/>
              <a:tabLst>
                <a:tab pos="365125" algn="l"/>
              </a:tabLst>
            </a:pPr>
            <a:r>
              <a:rPr lang="en-US" sz="1800" b="1" i="0"/>
              <a:t>Determination of compositions of coexisting melts, at which layer inversion takes place</a:t>
            </a:r>
          </a:p>
          <a:p>
            <a:pPr marL="342900" indent="-342900">
              <a:buFontTx/>
              <a:buNone/>
              <a:tabLst>
                <a:tab pos="365125" algn="l"/>
              </a:tabLst>
            </a:pPr>
            <a:r>
              <a:rPr lang="en-US" sz="1800" b="1" i="0"/>
              <a:t>Determination of oxide and metal density at ambient temperature</a:t>
            </a:r>
          </a:p>
          <a:p>
            <a:pPr marL="342900" indent="-342900">
              <a:buFontTx/>
              <a:buNone/>
              <a:tabLst>
                <a:tab pos="365125" algn="l"/>
              </a:tabLst>
            </a:pPr>
            <a:r>
              <a:rPr lang="en-US" sz="1800" b="1" i="0"/>
              <a:t>Variable parameters: Cn, U/Zr, mass of Fe/mass of corium, T</a:t>
            </a:r>
          </a:p>
          <a:p>
            <a:pPr marL="342900" indent="-342900">
              <a:buFontTx/>
              <a:buNone/>
              <a:tabLst>
                <a:tab pos="365125" algn="l"/>
              </a:tabLst>
            </a:pPr>
            <a:endParaRPr lang="en-US" sz="1800" b="1" i="0"/>
          </a:p>
          <a:p>
            <a:pPr marL="342900" indent="-342900">
              <a:buFontTx/>
              <a:buNone/>
              <a:tabLst>
                <a:tab pos="365125" algn="l"/>
              </a:tabLst>
            </a:pPr>
            <a:r>
              <a:rPr lang="en-US" sz="1800" i="0"/>
              <a:t>Option</a:t>
            </a:r>
          </a:p>
          <a:p>
            <a:pPr marL="342900" indent="-342900">
              <a:buFontTx/>
              <a:buNone/>
              <a:tabLst>
                <a:tab pos="365125" algn="l"/>
              </a:tabLst>
            </a:pPr>
            <a:r>
              <a:rPr lang="en-US" sz="1800" i="0"/>
              <a:t>	Simplified test objective is determination of system integral composition, at which layer inversion takes place. In this case several parameter variations can be realized during one test. System composition will be calculated from mass balance (charge+additives-aerosols-samples) </a:t>
            </a:r>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p:txBody>
          <a:bodyPr/>
          <a:lstStyle/>
          <a:p>
            <a:pPr marL="495300" indent="-495300"/>
            <a:r>
              <a:rPr lang="en-US"/>
              <a:t>Proposed experiments </a:t>
            </a:r>
            <a:br>
              <a:rPr lang="en-US"/>
            </a:br>
            <a:r>
              <a:rPr lang="en-US">
                <a:solidFill>
                  <a:schemeClr val="tx1"/>
                </a:solidFill>
              </a:rPr>
              <a:t>Simplified test procedure</a:t>
            </a:r>
            <a:endParaRPr lang="de-DE">
              <a:solidFill>
                <a:schemeClr val="tx1"/>
              </a:solidFill>
            </a:endParaRPr>
          </a:p>
        </p:txBody>
      </p:sp>
      <p:sp>
        <p:nvSpPr>
          <p:cNvPr id="347139" name="Rectangle 3"/>
          <p:cNvSpPr>
            <a:spLocks noGrp="1" noChangeArrowheads="1"/>
          </p:cNvSpPr>
          <p:nvPr>
            <p:ph type="body" sz="half" idx="1"/>
          </p:nvPr>
        </p:nvSpPr>
        <p:spPr>
          <a:xfrm>
            <a:off x="1352550" y="1052513"/>
            <a:ext cx="8353425" cy="5400675"/>
          </a:xfrm>
        </p:spPr>
        <p:txBody>
          <a:bodyPr/>
          <a:lstStyle/>
          <a:p>
            <a:pPr marL="342900" indent="-342900">
              <a:lnSpc>
                <a:spcPct val="90000"/>
              </a:lnSpc>
              <a:buFontTx/>
              <a:buNone/>
              <a:tabLst>
                <a:tab pos="365125" algn="l"/>
              </a:tabLst>
            </a:pPr>
            <a:r>
              <a:rPr lang="en-US" sz="1800" b="1" i="0"/>
              <a:t>1 - Preparation of molten pool of specified composition and temperature with bottom location of metallic layer</a:t>
            </a:r>
          </a:p>
          <a:p>
            <a:pPr marL="342900" indent="-342900">
              <a:lnSpc>
                <a:spcPct val="90000"/>
              </a:lnSpc>
              <a:buFontTx/>
              <a:buNone/>
              <a:tabLst>
                <a:tab pos="365125" algn="l"/>
              </a:tabLst>
            </a:pPr>
            <a:r>
              <a:rPr lang="en-US" sz="1800" b="1" i="0"/>
              <a:t>2 - Step by step addition of Fe into the pool</a:t>
            </a:r>
          </a:p>
          <a:p>
            <a:pPr marL="342900" indent="-342900">
              <a:lnSpc>
                <a:spcPct val="90000"/>
              </a:lnSpc>
              <a:buFontTx/>
              <a:buNone/>
              <a:tabLst>
                <a:tab pos="365125" algn="l"/>
              </a:tabLst>
            </a:pPr>
            <a:r>
              <a:rPr lang="en-US" sz="1800" b="1" i="0"/>
              <a:t>3 - Visual determination of metallic melt rising </a:t>
            </a:r>
          </a:p>
          <a:p>
            <a:pPr marL="342900" indent="-342900">
              <a:lnSpc>
                <a:spcPct val="90000"/>
              </a:lnSpc>
              <a:buFontTx/>
              <a:buNone/>
              <a:tabLst>
                <a:tab pos="365125" algn="l"/>
              </a:tabLst>
            </a:pPr>
            <a:r>
              <a:rPr lang="en-US" sz="1800" b="1" i="0"/>
              <a:t>4-  Ingot quenching</a:t>
            </a:r>
          </a:p>
          <a:p>
            <a:pPr marL="342900" indent="-342900">
              <a:lnSpc>
                <a:spcPct val="90000"/>
              </a:lnSpc>
              <a:buFontTx/>
              <a:buNone/>
              <a:tabLst>
                <a:tab pos="365125" algn="l"/>
              </a:tabLst>
            </a:pPr>
            <a:r>
              <a:rPr lang="en-US" sz="1800" b="1" i="0"/>
              <a:t>5 - Post test analysis of ingot (the main part of the work having the highest manpower)</a:t>
            </a:r>
          </a:p>
          <a:p>
            <a:pPr marL="342900" indent="-342900">
              <a:lnSpc>
                <a:spcPct val="90000"/>
              </a:lnSpc>
              <a:buFontTx/>
              <a:buNone/>
              <a:tabLst>
                <a:tab pos="365125" algn="l"/>
              </a:tabLst>
            </a:pPr>
            <a:endParaRPr lang="en-US" sz="1800" b="1" i="0"/>
          </a:p>
          <a:p>
            <a:pPr marL="342900" indent="-342900">
              <a:lnSpc>
                <a:spcPct val="90000"/>
              </a:lnSpc>
              <a:buFontTx/>
              <a:buNone/>
              <a:tabLst>
                <a:tab pos="365125" algn="l"/>
              </a:tabLst>
            </a:pPr>
            <a:r>
              <a:rPr lang="en-US" sz="1400" b="1" i="0"/>
              <a:t>Option 1</a:t>
            </a:r>
          </a:p>
          <a:p>
            <a:pPr marL="342900" indent="-342900">
              <a:lnSpc>
                <a:spcPct val="90000"/>
              </a:lnSpc>
              <a:buFontTx/>
              <a:buNone/>
              <a:tabLst>
                <a:tab pos="365125" algn="l"/>
              </a:tabLst>
            </a:pPr>
            <a:r>
              <a:rPr lang="en-US" sz="1400" b="1" i="0"/>
              <a:t>	For simplified objectives, steps 2 and 3 can be repeated after metal melt surfacing. Addition of U (and Zr) or their oxides into the melt will be done for this.</a:t>
            </a:r>
          </a:p>
          <a:p>
            <a:pPr marL="342900" indent="-342900">
              <a:lnSpc>
                <a:spcPct val="90000"/>
              </a:lnSpc>
              <a:buFontTx/>
              <a:buNone/>
              <a:tabLst>
                <a:tab pos="365125" algn="l"/>
              </a:tabLst>
            </a:pPr>
            <a:r>
              <a:rPr lang="en-US" sz="1400" b="1" i="0"/>
              <a:t>Option 2</a:t>
            </a:r>
          </a:p>
          <a:p>
            <a:pPr marL="342900" indent="-342900">
              <a:lnSpc>
                <a:spcPct val="90000"/>
              </a:lnSpc>
              <a:buFontTx/>
              <a:buNone/>
              <a:tabLst>
                <a:tab pos="365125" algn="l"/>
              </a:tabLst>
            </a:pPr>
            <a:r>
              <a:rPr lang="en-US" sz="1400" b="1" i="0"/>
              <a:t>	For simplified objectives, oxidic melt samples can be used for estimation of inversion densities. Oxidic melt samples will be taken before inversion but after every Fe addition and system exposition. Metallic melt sample will be taken just after inversion. </a:t>
            </a:r>
          </a:p>
          <a:p>
            <a:pPr marL="342900" indent="-342900">
              <a:lnSpc>
                <a:spcPct val="90000"/>
              </a:lnSpc>
              <a:buFontTx/>
              <a:buNone/>
              <a:tabLst>
                <a:tab pos="365125" algn="l"/>
              </a:tabLst>
            </a:pPr>
            <a:r>
              <a:rPr lang="en-US" sz="1400" b="1" i="0"/>
              <a:t>Option 3</a:t>
            </a:r>
          </a:p>
          <a:p>
            <a:pPr marL="342900" indent="-342900">
              <a:lnSpc>
                <a:spcPct val="90000"/>
              </a:lnSpc>
              <a:buFontTx/>
              <a:buNone/>
              <a:tabLst>
                <a:tab pos="365125" algn="l"/>
              </a:tabLst>
            </a:pPr>
            <a:r>
              <a:rPr lang="en-US" sz="1400" b="1" i="0"/>
              <a:t>	Density of oxide melt having inversion composition will be determined in separate tests with accuracy of about 4 rel. %. We have set-up designed and tested for oxide melt density measurements.</a:t>
            </a:r>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AREVA_G">
  <a:themeElements>
    <a:clrScheme name="AREVA_G 1">
      <a:dk1>
        <a:srgbClr val="000000"/>
      </a:dk1>
      <a:lt1>
        <a:srgbClr val="FFFFFF"/>
      </a:lt1>
      <a:dk2>
        <a:srgbClr val="C4122F"/>
      </a:dk2>
      <a:lt2>
        <a:srgbClr val="D1C8C8"/>
      </a:lt2>
      <a:accent1>
        <a:srgbClr val="FFCE7B"/>
      </a:accent1>
      <a:accent2>
        <a:srgbClr val="FAA61A"/>
      </a:accent2>
      <a:accent3>
        <a:srgbClr val="FFFFFF"/>
      </a:accent3>
      <a:accent4>
        <a:srgbClr val="000000"/>
      </a:accent4>
      <a:accent5>
        <a:srgbClr val="FFE3BF"/>
      </a:accent5>
      <a:accent6>
        <a:srgbClr val="E39616"/>
      </a:accent6>
      <a:hlink>
        <a:srgbClr val="5F9E45"/>
      </a:hlink>
      <a:folHlink>
        <a:srgbClr val="5D85A9"/>
      </a:folHlink>
    </a:clrScheme>
    <a:fontScheme name="AREVA_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000" b="0" i="1"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000" b="0" i="1" u="none" strike="noStrike" cap="none" normalizeH="0" baseline="0" smtClean="0">
            <a:ln>
              <a:noFill/>
            </a:ln>
            <a:solidFill>
              <a:schemeClr val="tx2"/>
            </a:solidFill>
            <a:effectLst/>
            <a:latin typeface="Arial" charset="0"/>
          </a:defRPr>
        </a:defPPr>
      </a:lstStyle>
    </a:lnDef>
  </a:objectDefaults>
  <a:extraClrSchemeLst>
    <a:extraClrScheme>
      <a:clrScheme name="AREVA_G 1">
        <a:dk1>
          <a:srgbClr val="000000"/>
        </a:dk1>
        <a:lt1>
          <a:srgbClr val="FFFFFF"/>
        </a:lt1>
        <a:dk2>
          <a:srgbClr val="C4122F"/>
        </a:dk2>
        <a:lt2>
          <a:srgbClr val="D1C8C8"/>
        </a:lt2>
        <a:accent1>
          <a:srgbClr val="FFCE7B"/>
        </a:accent1>
        <a:accent2>
          <a:srgbClr val="FAA61A"/>
        </a:accent2>
        <a:accent3>
          <a:srgbClr val="FFFFFF"/>
        </a:accent3>
        <a:accent4>
          <a:srgbClr val="000000"/>
        </a:accent4>
        <a:accent5>
          <a:srgbClr val="FFE3BF"/>
        </a:accent5>
        <a:accent6>
          <a:srgbClr val="E39616"/>
        </a:accent6>
        <a:hlink>
          <a:srgbClr val="5F9E45"/>
        </a:hlink>
        <a:folHlink>
          <a:srgbClr val="5D85A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AREVA_G</Template>
  <TotalTime>0</TotalTime>
  <Words>319</Words>
  <Application>Microsoft Office PowerPoint</Application>
  <PresentationFormat>Benutzerdefiniert</PresentationFormat>
  <Paragraphs>61</Paragraphs>
  <Slides>8</Slides>
  <Notes>8</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Wingdings</vt:lpstr>
      <vt:lpstr>AREVA_G</vt:lpstr>
      <vt:lpstr> </vt:lpstr>
      <vt:lpstr>METCOR-P  Current objectives</vt:lpstr>
      <vt:lpstr>Issues related to IVR  Evolution of the molten pool </vt:lpstr>
      <vt:lpstr>Issues related to IVR  Remaining uncertainties</vt:lpstr>
      <vt:lpstr>Issues related to IVR  Remaining uncertainties</vt:lpstr>
      <vt:lpstr>Issues related to IVR  Remaining uncertainties</vt:lpstr>
      <vt:lpstr>Proposed experiments  Test objective</vt:lpstr>
      <vt:lpstr>Proposed experiments  Simplified test procedure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Parametric examination of the sacrificial concrete layer thickness in the spreading compartment</dc:title>
  <dc:creator/>
  <cp:lastModifiedBy/>
  <cp:revision>123</cp:revision>
  <cp:lastPrinted>2002-03-06T09:01:36Z</cp:lastPrinted>
  <dcterms:created xsi:type="dcterms:W3CDTF">2004-11-09T13:08:12Z</dcterms:created>
  <dcterms:modified xsi:type="dcterms:W3CDTF">2012-10-16T19:51:29Z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
  </property>
</Properties>
</file>