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89" r:id="rId2"/>
    <p:sldId id="374" r:id="rId3"/>
    <p:sldId id="372" r:id="rId4"/>
    <p:sldId id="373" r:id="rId5"/>
    <p:sldId id="371" r:id="rId6"/>
    <p:sldId id="284" r:id="rId7"/>
    <p:sldId id="262" r:id="rId8"/>
    <p:sldId id="276" r:id="rId9"/>
    <p:sldId id="306" r:id="rId10"/>
    <p:sldId id="382" r:id="rId11"/>
    <p:sldId id="310" r:id="rId12"/>
    <p:sldId id="380" r:id="rId13"/>
    <p:sldId id="311" r:id="rId14"/>
    <p:sldId id="381" r:id="rId15"/>
    <p:sldId id="338" r:id="rId16"/>
    <p:sldId id="340" r:id="rId17"/>
    <p:sldId id="341" r:id="rId18"/>
    <p:sldId id="364" r:id="rId19"/>
    <p:sldId id="314" r:id="rId20"/>
    <p:sldId id="316" r:id="rId21"/>
    <p:sldId id="275" r:id="rId22"/>
    <p:sldId id="342" r:id="rId23"/>
    <p:sldId id="343" r:id="rId24"/>
    <p:sldId id="365" r:id="rId25"/>
    <p:sldId id="330" r:id="rId26"/>
    <p:sldId id="366" r:id="rId27"/>
    <p:sldId id="360" r:id="rId28"/>
    <p:sldId id="332" r:id="rId29"/>
    <p:sldId id="375" r:id="rId30"/>
    <p:sldId id="378" r:id="rId31"/>
    <p:sldId id="376" r:id="rId32"/>
    <p:sldId id="377" r:id="rId33"/>
    <p:sldId id="302" r:id="rId34"/>
    <p:sldId id="384" r:id="rId35"/>
    <p:sldId id="336" r:id="rId36"/>
  </p:sldIdLst>
  <p:sldSz cx="11315700" cy="8001000"/>
  <p:notesSz cx="6781800" cy="9918700"/>
  <p:defaultTextStyle>
    <a:defPPr>
      <a:defRPr lang="de-DE"/>
    </a:defPPr>
    <a:lvl1pPr algn="ctr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6600FF"/>
    <a:srgbClr val="CC0000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9" autoAdjust="0"/>
    <p:restoredTop sz="94664" autoAdjust="0"/>
  </p:normalViewPr>
  <p:slideViewPr>
    <p:cSldViewPr>
      <p:cViewPr>
        <p:scale>
          <a:sx n="66" d="100"/>
          <a:sy n="66" d="100"/>
        </p:scale>
        <p:origin x="-840" y="-24"/>
      </p:cViewPr>
      <p:guideLst>
        <p:guide orient="horz" pos="2520"/>
        <p:guide pos="35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48"/>
    </p:cViewPr>
  </p:sorterViewPr>
  <p:notesViewPr>
    <p:cSldViewPr>
      <p:cViewPr varScale="1">
        <p:scale>
          <a:sx n="43" d="100"/>
          <a:sy n="43" d="100"/>
        </p:scale>
        <p:origin x="-1411" y="-62"/>
      </p:cViewPr>
      <p:guideLst>
        <p:guide orient="horz" pos="3124"/>
        <p:guide pos="213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2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71446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1588" y="0"/>
            <a:ext cx="2940051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281" tIns="0" rIns="19281" bIns="0" numCol="1" anchor="t" anchorCtr="0" compatLnSpc="1">
            <a:prstTxWarp prst="textNoShape">
              <a:avLst/>
            </a:prstTxWarp>
          </a:bodyPr>
          <a:lstStyle>
            <a:lvl1pPr algn="l" defTabSz="928688">
              <a:defRPr sz="1000"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1750" y="0"/>
            <a:ext cx="29400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281" tIns="0" rIns="19281" bIns="0" numCol="1" anchor="t" anchorCtr="0" compatLnSpc="1">
            <a:prstTxWarp prst="textNoShape">
              <a:avLst/>
            </a:prstTxWarp>
          </a:bodyPr>
          <a:lstStyle>
            <a:lvl1pPr algn="r" defTabSz="928688">
              <a:defRPr sz="1000"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2468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768350" y="749300"/>
            <a:ext cx="5241925" cy="37068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3288" y="4711700"/>
            <a:ext cx="4973637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93" tIns="46596" rIns="93193" bIns="465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Klicken Sie, um die Formate des Vorlagentextes zu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-1588" y="9421813"/>
            <a:ext cx="2940051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281" tIns="0" rIns="19281" bIns="0" numCol="1" anchor="b" anchorCtr="0" compatLnSpc="1">
            <a:prstTxWarp prst="textNoShape">
              <a:avLst/>
            </a:prstTxWarp>
          </a:bodyPr>
          <a:lstStyle>
            <a:lvl1pPr algn="l" defTabSz="928688">
              <a:defRPr sz="1000"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1750" y="9421813"/>
            <a:ext cx="29400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281" tIns="0" rIns="19281" bIns="0" numCol="1" anchor="b" anchorCtr="0" compatLnSpc="1">
            <a:prstTxWarp prst="textNoShape">
              <a:avLst/>
            </a:prstTxWarp>
          </a:bodyPr>
          <a:lstStyle>
            <a:lvl1pPr algn="r" defTabSz="928688">
              <a:defRPr sz="1000" i="1">
                <a:latin typeface="Times New Roman" pitchFamily="18" charset="0"/>
              </a:defRPr>
            </a:lvl1pPr>
          </a:lstStyle>
          <a:p>
            <a:pPr>
              <a:defRPr/>
            </a:pPr>
            <a:fld id="{BE79B8A3-E42A-404C-9D58-D5BF6623C70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69903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175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8788" algn="l" defTabSz="9175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5988" algn="l" defTabSz="9175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4775" algn="l" defTabSz="9175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31975" algn="l" defTabSz="9175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8688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3EDF4309-0399-457C-8909-554C75E51967}" type="slidenum">
              <a:rPr lang="de-DE" sz="1000" smtClean="0">
                <a:latin typeface="Times New Roman" pitchFamily="18" charset="0"/>
              </a:rPr>
              <a:pPr/>
              <a:t>1</a:t>
            </a:fld>
            <a:endParaRPr lang="de-DE" sz="1000" smtClean="0">
              <a:latin typeface="Times New Roman" pitchFamily="18" charset="0"/>
            </a:endParaRPr>
          </a:p>
        </p:txBody>
      </p:sp>
      <p:sp>
        <p:nvSpPr>
          <p:cNvPr id="6349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8688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B42E346-B182-4471-AFA1-F1F463B8AB8D}" type="slidenum">
              <a:rPr lang="de-DE" sz="1000" smtClean="0">
                <a:latin typeface="Times New Roman" pitchFamily="18" charset="0"/>
              </a:rPr>
              <a:pPr/>
              <a:t>11</a:t>
            </a:fld>
            <a:endParaRPr lang="de-DE" sz="1000" smtClean="0">
              <a:latin typeface="Times New Roman" pitchFamily="18" charset="0"/>
            </a:endParaRPr>
          </a:p>
        </p:txBody>
      </p:sp>
      <p:sp>
        <p:nvSpPr>
          <p:cNvPr id="7270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8688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31CA79E4-76E1-46AE-84D2-CF62D645B85A}" type="slidenum">
              <a:rPr lang="de-DE" sz="1000" smtClean="0">
                <a:latin typeface="Times New Roman" pitchFamily="18" charset="0"/>
              </a:rPr>
              <a:pPr/>
              <a:t>12</a:t>
            </a:fld>
            <a:endParaRPr lang="de-DE" sz="1000" smtClean="0">
              <a:latin typeface="Times New Roman" pitchFamily="18" charset="0"/>
            </a:endParaRPr>
          </a:p>
        </p:txBody>
      </p:sp>
      <p:sp>
        <p:nvSpPr>
          <p:cNvPr id="7373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8688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1185ED45-FCEC-4F2A-B91F-E8E0BDCF3361}" type="slidenum">
              <a:rPr lang="de-DE" sz="1000" smtClean="0">
                <a:latin typeface="Times New Roman" pitchFamily="18" charset="0"/>
              </a:rPr>
              <a:pPr/>
              <a:t>13</a:t>
            </a:fld>
            <a:endParaRPr lang="de-DE" sz="1000" smtClean="0">
              <a:latin typeface="Times New Roman" pitchFamily="18" charset="0"/>
            </a:endParaRPr>
          </a:p>
        </p:txBody>
      </p:sp>
      <p:sp>
        <p:nvSpPr>
          <p:cNvPr id="74755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768350" y="750888"/>
            <a:ext cx="5241925" cy="3706812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711700"/>
            <a:ext cx="4973637" cy="4462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8688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58DF70DB-55EF-4667-8DB2-33E45A51646E}" type="slidenum">
              <a:rPr lang="de-DE" sz="1000" smtClean="0">
                <a:latin typeface="Times New Roman" pitchFamily="18" charset="0"/>
              </a:rPr>
              <a:pPr/>
              <a:t>14</a:t>
            </a:fld>
            <a:endParaRPr lang="de-DE" sz="1000" smtClean="0">
              <a:latin typeface="Times New Roman" pitchFamily="18" charset="0"/>
            </a:endParaRPr>
          </a:p>
        </p:txBody>
      </p:sp>
      <p:sp>
        <p:nvSpPr>
          <p:cNvPr id="7577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8688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7628D7F-17F7-49E9-A1C5-378207AC0639}" type="slidenum">
              <a:rPr lang="de-DE" sz="1000" smtClean="0">
                <a:latin typeface="Times New Roman" pitchFamily="18" charset="0"/>
              </a:rPr>
              <a:pPr/>
              <a:t>15</a:t>
            </a:fld>
            <a:endParaRPr lang="de-DE" sz="1000" smtClean="0">
              <a:latin typeface="Times New Roman" pitchFamily="18" charset="0"/>
            </a:endParaRPr>
          </a:p>
        </p:txBody>
      </p:sp>
      <p:sp>
        <p:nvSpPr>
          <p:cNvPr id="76803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768350" y="750888"/>
            <a:ext cx="5241925" cy="3706812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711700"/>
            <a:ext cx="4973637" cy="4462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8688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E8EECC37-8E42-4ACB-AD6A-815843436700}" type="slidenum">
              <a:rPr lang="de-DE" sz="1000" smtClean="0">
                <a:latin typeface="Times New Roman" pitchFamily="18" charset="0"/>
              </a:rPr>
              <a:pPr/>
              <a:t>16</a:t>
            </a:fld>
            <a:endParaRPr lang="de-DE" sz="1000" smtClean="0">
              <a:latin typeface="Times New Roman" pitchFamily="18" charset="0"/>
            </a:endParaRPr>
          </a:p>
        </p:txBody>
      </p:sp>
      <p:sp>
        <p:nvSpPr>
          <p:cNvPr id="77827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768350" y="750888"/>
            <a:ext cx="5241925" cy="3706812"/>
          </a:xfrm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711700"/>
            <a:ext cx="4973637" cy="4462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8688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6FDE558C-0CE5-4553-981A-FDCC804348AE}" type="slidenum">
              <a:rPr lang="de-DE" sz="1000" smtClean="0">
                <a:latin typeface="Times New Roman" pitchFamily="18" charset="0"/>
              </a:rPr>
              <a:pPr/>
              <a:t>17</a:t>
            </a:fld>
            <a:endParaRPr lang="de-DE" sz="1000" smtClean="0">
              <a:latin typeface="Times New Roman" pitchFamily="18" charset="0"/>
            </a:endParaRPr>
          </a:p>
        </p:txBody>
      </p:sp>
      <p:sp>
        <p:nvSpPr>
          <p:cNvPr id="78851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768350" y="750888"/>
            <a:ext cx="5241925" cy="3706812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711700"/>
            <a:ext cx="4973637" cy="4462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8688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35F9BBB0-E307-457E-A651-1D2CCED96AB8}" type="slidenum">
              <a:rPr lang="de-DE" sz="1000" smtClean="0">
                <a:latin typeface="Times New Roman" pitchFamily="18" charset="0"/>
              </a:rPr>
              <a:pPr/>
              <a:t>18</a:t>
            </a:fld>
            <a:endParaRPr lang="de-DE" sz="1000" smtClean="0">
              <a:latin typeface="Times New Roman" pitchFamily="18" charset="0"/>
            </a:endParaRPr>
          </a:p>
        </p:txBody>
      </p:sp>
      <p:sp>
        <p:nvSpPr>
          <p:cNvPr id="79875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768350" y="750888"/>
            <a:ext cx="5241925" cy="3706812"/>
          </a:xfrm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711700"/>
            <a:ext cx="4973637" cy="4462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8688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7CA84104-677B-4912-B1B3-7250EBBB201F}" type="slidenum">
              <a:rPr lang="de-DE" sz="1000" smtClean="0">
                <a:latin typeface="Times New Roman" pitchFamily="18" charset="0"/>
              </a:rPr>
              <a:pPr/>
              <a:t>19</a:t>
            </a:fld>
            <a:endParaRPr lang="de-DE" sz="1000" smtClean="0">
              <a:latin typeface="Times New Roman" pitchFamily="18" charset="0"/>
            </a:endParaRPr>
          </a:p>
        </p:txBody>
      </p:sp>
      <p:sp>
        <p:nvSpPr>
          <p:cNvPr id="8089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8688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739C85AF-749A-4845-924A-161328C075C3}" type="slidenum">
              <a:rPr lang="de-DE" sz="1000" smtClean="0">
                <a:latin typeface="Times New Roman" pitchFamily="18" charset="0"/>
              </a:rPr>
              <a:pPr/>
              <a:t>20</a:t>
            </a:fld>
            <a:endParaRPr lang="de-DE" sz="1000" smtClean="0">
              <a:latin typeface="Times New Roman" pitchFamily="18" charset="0"/>
            </a:endParaRPr>
          </a:p>
        </p:txBody>
      </p:sp>
      <p:sp>
        <p:nvSpPr>
          <p:cNvPr id="8192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8688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AB1CED60-3018-4CFA-B787-E1A534266D73}" type="slidenum">
              <a:rPr lang="de-DE" sz="1000" smtClean="0">
                <a:latin typeface="Times New Roman" pitchFamily="18" charset="0"/>
              </a:rPr>
              <a:pPr/>
              <a:t>2</a:t>
            </a:fld>
            <a:endParaRPr lang="de-DE" sz="1000" smtClean="0">
              <a:latin typeface="Times New Roman" pitchFamily="18" charset="0"/>
            </a:endParaRPr>
          </a:p>
        </p:txBody>
      </p:sp>
      <p:sp>
        <p:nvSpPr>
          <p:cNvPr id="6451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8688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885F420E-8AD3-4E7B-8A79-DF42C5983B8C}" type="slidenum">
              <a:rPr lang="de-DE" sz="1000" smtClean="0">
                <a:latin typeface="Times New Roman" pitchFamily="18" charset="0"/>
              </a:rPr>
              <a:pPr/>
              <a:t>21</a:t>
            </a:fld>
            <a:endParaRPr lang="de-DE" sz="1000" smtClean="0">
              <a:latin typeface="Times New Roman" pitchFamily="18" charset="0"/>
            </a:endParaRPr>
          </a:p>
        </p:txBody>
      </p:sp>
      <p:sp>
        <p:nvSpPr>
          <p:cNvPr id="8294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8688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B7090AE8-1A17-47BF-8A88-6FA1597A2B56}" type="slidenum">
              <a:rPr lang="de-DE" sz="1000" smtClean="0">
                <a:latin typeface="Times New Roman" pitchFamily="18" charset="0"/>
              </a:rPr>
              <a:pPr/>
              <a:t>24</a:t>
            </a:fld>
            <a:endParaRPr lang="de-DE" sz="1000" smtClean="0">
              <a:latin typeface="Times New Roman" pitchFamily="18" charset="0"/>
            </a:endParaRPr>
          </a:p>
        </p:txBody>
      </p:sp>
      <p:sp>
        <p:nvSpPr>
          <p:cNvPr id="8397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8688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815F2FE-13FE-46DF-8E26-027889F45163}" type="slidenum">
              <a:rPr lang="de-DE" sz="1000" smtClean="0">
                <a:latin typeface="Times New Roman" pitchFamily="18" charset="0"/>
              </a:rPr>
              <a:pPr/>
              <a:t>25</a:t>
            </a:fld>
            <a:endParaRPr lang="de-DE" sz="1000" smtClean="0">
              <a:latin typeface="Times New Roman" pitchFamily="18" charset="0"/>
            </a:endParaRPr>
          </a:p>
        </p:txBody>
      </p:sp>
      <p:sp>
        <p:nvSpPr>
          <p:cNvPr id="8499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8688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716CA903-6546-4F52-8C58-D233AD7D95D6}" type="slidenum">
              <a:rPr lang="de-DE" sz="1000" smtClean="0">
                <a:latin typeface="Times New Roman" pitchFamily="18" charset="0"/>
              </a:rPr>
              <a:pPr/>
              <a:t>26</a:t>
            </a:fld>
            <a:endParaRPr lang="de-DE" sz="1000" smtClean="0">
              <a:latin typeface="Times New Roman" pitchFamily="18" charset="0"/>
            </a:endParaRPr>
          </a:p>
        </p:txBody>
      </p:sp>
      <p:sp>
        <p:nvSpPr>
          <p:cNvPr id="86019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768350" y="750888"/>
            <a:ext cx="5241925" cy="3706812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711700"/>
            <a:ext cx="4973637" cy="4462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8688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75D64D54-C358-4FFB-A31C-849EDC9C917E}" type="slidenum">
              <a:rPr lang="de-DE" sz="1000" smtClean="0">
                <a:latin typeface="Times New Roman" pitchFamily="18" charset="0"/>
              </a:rPr>
              <a:pPr/>
              <a:t>27</a:t>
            </a:fld>
            <a:endParaRPr lang="de-DE" sz="1000" smtClean="0">
              <a:latin typeface="Times New Roman" pitchFamily="18" charset="0"/>
            </a:endParaRPr>
          </a:p>
        </p:txBody>
      </p:sp>
      <p:sp>
        <p:nvSpPr>
          <p:cNvPr id="87043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768350" y="750888"/>
            <a:ext cx="5241925" cy="3706812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711700"/>
            <a:ext cx="4973637" cy="4462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8688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4FBA860-174A-488C-B7AF-834372B03F76}" type="slidenum">
              <a:rPr lang="de-DE" sz="1000" smtClean="0">
                <a:latin typeface="Times New Roman" pitchFamily="18" charset="0"/>
              </a:rPr>
              <a:pPr/>
              <a:t>28</a:t>
            </a:fld>
            <a:endParaRPr lang="de-DE" sz="1000" smtClean="0">
              <a:latin typeface="Times New Roman" pitchFamily="18" charset="0"/>
            </a:endParaRPr>
          </a:p>
        </p:txBody>
      </p:sp>
      <p:sp>
        <p:nvSpPr>
          <p:cNvPr id="8806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8688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A74D05F0-D3D9-49CE-A42D-FF1BB3898DC7}" type="slidenum">
              <a:rPr lang="de-DE" sz="1000" smtClean="0">
                <a:latin typeface="Times New Roman" pitchFamily="18" charset="0"/>
              </a:rPr>
              <a:pPr/>
              <a:t>29</a:t>
            </a:fld>
            <a:endParaRPr lang="de-DE" sz="1000" smtClean="0">
              <a:latin typeface="Times New Roman" pitchFamily="18" charset="0"/>
            </a:endParaRPr>
          </a:p>
        </p:txBody>
      </p:sp>
      <p:sp>
        <p:nvSpPr>
          <p:cNvPr id="89091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768350" y="750888"/>
            <a:ext cx="5241925" cy="3706812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711700"/>
            <a:ext cx="4973637" cy="4462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8688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67F749BB-519A-493A-BD1F-5734AABB3642}" type="slidenum">
              <a:rPr lang="de-DE" sz="1000" smtClean="0">
                <a:latin typeface="Times New Roman" pitchFamily="18" charset="0"/>
              </a:rPr>
              <a:pPr/>
              <a:t>30</a:t>
            </a:fld>
            <a:endParaRPr lang="de-DE" sz="1000" smtClean="0">
              <a:latin typeface="Times New Roman" pitchFamily="18" charset="0"/>
            </a:endParaRPr>
          </a:p>
        </p:txBody>
      </p:sp>
      <p:sp>
        <p:nvSpPr>
          <p:cNvPr id="90115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768350" y="750888"/>
            <a:ext cx="5241925" cy="3706812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711700"/>
            <a:ext cx="4973637" cy="4462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8688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3389A09B-6FC9-4F2F-BB9B-61A8850965C7}" type="slidenum">
              <a:rPr lang="de-DE" sz="1000" smtClean="0">
                <a:latin typeface="Times New Roman" pitchFamily="18" charset="0"/>
              </a:rPr>
              <a:pPr/>
              <a:t>31</a:t>
            </a:fld>
            <a:endParaRPr lang="de-DE" sz="1000" smtClean="0">
              <a:latin typeface="Times New Roman" pitchFamily="18" charset="0"/>
            </a:endParaRPr>
          </a:p>
        </p:txBody>
      </p:sp>
      <p:sp>
        <p:nvSpPr>
          <p:cNvPr id="91139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762000" y="742950"/>
            <a:ext cx="5260975" cy="3719513"/>
          </a:xfrm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1700"/>
            <a:ext cx="4972050" cy="4464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92" tIns="45946" rIns="91892" bIns="45946"/>
          <a:lstStyle/>
          <a:p>
            <a:pPr defTabSz="914400"/>
            <a:endParaRPr lang="de-DE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8688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8B727FD0-5FCA-4D4C-944D-280AD94CD149}" type="slidenum">
              <a:rPr lang="de-DE" sz="1000" smtClean="0">
                <a:latin typeface="Times New Roman" pitchFamily="18" charset="0"/>
              </a:rPr>
              <a:pPr/>
              <a:t>32</a:t>
            </a:fld>
            <a:endParaRPr lang="de-DE" sz="1000" smtClean="0">
              <a:latin typeface="Times New Roman" pitchFamily="18" charset="0"/>
            </a:endParaRPr>
          </a:p>
        </p:txBody>
      </p:sp>
      <p:sp>
        <p:nvSpPr>
          <p:cNvPr id="92163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768350" y="750888"/>
            <a:ext cx="5241925" cy="3706812"/>
          </a:xfrm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711700"/>
            <a:ext cx="4973637" cy="4462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8688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33B95076-8626-42A1-A0B2-4E76C7BE0E1F}" type="slidenum">
              <a:rPr lang="de-DE" sz="1000" smtClean="0">
                <a:latin typeface="Times New Roman" pitchFamily="18" charset="0"/>
              </a:rPr>
              <a:pPr/>
              <a:t>3</a:t>
            </a:fld>
            <a:endParaRPr lang="de-DE" sz="1000" smtClean="0">
              <a:latin typeface="Times New Roman" pitchFamily="18" charset="0"/>
            </a:endParaRPr>
          </a:p>
        </p:txBody>
      </p:sp>
      <p:sp>
        <p:nvSpPr>
          <p:cNvPr id="6553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8688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5752165A-8B51-4796-9844-815DC6395F31}" type="slidenum">
              <a:rPr lang="de-DE" sz="1000" smtClean="0">
                <a:latin typeface="Times New Roman" pitchFamily="18" charset="0"/>
              </a:rPr>
              <a:pPr/>
              <a:t>33</a:t>
            </a:fld>
            <a:endParaRPr lang="de-DE" sz="1000" smtClean="0">
              <a:latin typeface="Times New Roman" pitchFamily="18" charset="0"/>
            </a:endParaRPr>
          </a:p>
        </p:txBody>
      </p:sp>
      <p:sp>
        <p:nvSpPr>
          <p:cNvPr id="9318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8688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4FF2C11C-2EF1-4313-BAA0-02F1A9507704}" type="slidenum">
              <a:rPr lang="de-DE" sz="1000" smtClean="0">
                <a:latin typeface="Times New Roman" pitchFamily="18" charset="0"/>
              </a:rPr>
              <a:pPr/>
              <a:t>35</a:t>
            </a:fld>
            <a:endParaRPr lang="de-DE" sz="1000" smtClean="0">
              <a:latin typeface="Times New Roman" pitchFamily="18" charset="0"/>
            </a:endParaRPr>
          </a:p>
        </p:txBody>
      </p:sp>
      <p:sp>
        <p:nvSpPr>
          <p:cNvPr id="94211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762000" y="742950"/>
            <a:ext cx="5260975" cy="3719513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1700"/>
            <a:ext cx="4972050" cy="4464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92" tIns="45946" rIns="91892" bIns="45946"/>
          <a:lstStyle/>
          <a:p>
            <a:pPr defTabSz="914400"/>
            <a:endParaRPr lang="de-DE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8688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6D39D38A-E561-4CC1-A75B-965B2070ADF0}" type="slidenum">
              <a:rPr lang="de-DE" sz="1000" smtClean="0">
                <a:latin typeface="Times New Roman" pitchFamily="18" charset="0"/>
              </a:rPr>
              <a:pPr/>
              <a:t>4</a:t>
            </a:fld>
            <a:endParaRPr lang="de-DE" sz="1000" smtClean="0">
              <a:latin typeface="Times New Roman" pitchFamily="18" charset="0"/>
            </a:endParaRPr>
          </a:p>
        </p:txBody>
      </p:sp>
      <p:sp>
        <p:nvSpPr>
          <p:cNvPr id="66563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768350" y="750888"/>
            <a:ext cx="5241925" cy="3706812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3288" y="4711700"/>
            <a:ext cx="4973637" cy="4462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8688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3853CC22-F2E1-41BD-9528-91421C8916E6}" type="slidenum">
              <a:rPr lang="de-DE" sz="1000" smtClean="0">
                <a:latin typeface="Times New Roman" pitchFamily="18" charset="0"/>
              </a:rPr>
              <a:pPr/>
              <a:t>5</a:t>
            </a:fld>
            <a:endParaRPr lang="de-DE" sz="1000" smtClean="0"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8688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8A0E9373-E82C-49CB-8E70-036794425CF9}" type="slidenum">
              <a:rPr lang="de-DE" sz="1000" smtClean="0">
                <a:latin typeface="Times New Roman" pitchFamily="18" charset="0"/>
              </a:rPr>
              <a:pPr/>
              <a:t>7</a:t>
            </a:fld>
            <a:endParaRPr lang="de-DE" sz="1000" smtClean="0">
              <a:latin typeface="Times New Roman" pitchFamily="18" charset="0"/>
            </a:endParaRPr>
          </a:p>
        </p:txBody>
      </p:sp>
      <p:sp>
        <p:nvSpPr>
          <p:cNvPr id="6861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8688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39F3D3AB-1D29-48DD-8AC5-E819D69DEE8E}" type="slidenum">
              <a:rPr lang="de-DE" sz="1000" smtClean="0">
                <a:latin typeface="Times New Roman" pitchFamily="18" charset="0"/>
              </a:rPr>
              <a:pPr/>
              <a:t>8</a:t>
            </a:fld>
            <a:endParaRPr lang="de-DE" sz="1000" smtClean="0">
              <a:latin typeface="Times New Roman" pitchFamily="18" charset="0"/>
            </a:endParaRPr>
          </a:p>
        </p:txBody>
      </p:sp>
      <p:sp>
        <p:nvSpPr>
          <p:cNvPr id="6963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8688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44006D9-970B-4228-ADEE-852EB47045EE}" type="slidenum">
              <a:rPr lang="de-DE" sz="1000" smtClean="0">
                <a:latin typeface="Times New Roman" pitchFamily="18" charset="0"/>
              </a:rPr>
              <a:pPr/>
              <a:t>9</a:t>
            </a:fld>
            <a:endParaRPr lang="de-DE" sz="1000" smtClean="0">
              <a:latin typeface="Times New Roman" pitchFamily="18" charset="0"/>
            </a:endParaRPr>
          </a:p>
        </p:txBody>
      </p:sp>
      <p:sp>
        <p:nvSpPr>
          <p:cNvPr id="7065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8688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8688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3EDCA4D2-1955-4AE6-9126-314207AF2BAE}" type="slidenum">
              <a:rPr lang="de-DE" sz="1000" smtClean="0">
                <a:latin typeface="Times New Roman" pitchFamily="18" charset="0"/>
              </a:rPr>
              <a:pPr/>
              <a:t>10</a:t>
            </a:fld>
            <a:endParaRPr lang="de-DE" sz="1000" smtClean="0">
              <a:latin typeface="Times New Roman" pitchFamily="18" charset="0"/>
            </a:endParaRPr>
          </a:p>
        </p:txBody>
      </p:sp>
      <p:sp>
        <p:nvSpPr>
          <p:cNvPr id="7168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.w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.w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1.w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1.w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.w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.w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.w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.w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.w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.w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.w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.w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5"/>
          <p:cNvSpPr>
            <a:spLocks noChangeShapeType="1"/>
          </p:cNvSpPr>
          <p:nvPr/>
        </p:nvSpPr>
        <p:spPr bwMode="auto">
          <a:xfrm flipH="1">
            <a:off x="933450" y="1028700"/>
            <a:ext cx="8458200" cy="0"/>
          </a:xfrm>
          <a:prstGeom prst="line">
            <a:avLst/>
          </a:prstGeom>
          <a:noFill/>
          <a:ln w="50800">
            <a:solidFill>
              <a:srgbClr val="009999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>
            <a:off x="933450" y="6896100"/>
            <a:ext cx="9296400" cy="0"/>
          </a:xfrm>
          <a:prstGeom prst="line">
            <a:avLst/>
          </a:prstGeom>
          <a:noFill/>
          <a:ln w="12700">
            <a:solidFill>
              <a:srgbClr val="009999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graphicFrame>
        <p:nvGraphicFramePr>
          <p:cNvPr id="6" name="Object 7"/>
          <p:cNvGraphicFramePr>
            <a:graphicFrameLocks/>
          </p:cNvGraphicFramePr>
          <p:nvPr/>
        </p:nvGraphicFramePr>
        <p:xfrm>
          <a:off x="9415463" y="795338"/>
          <a:ext cx="814387" cy="280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58" name="Dokument" r:id="rId3" imgW="830160" imgH="296640" progId="Word.Document.8">
                  <p:embed/>
                </p:oleObj>
              </mc:Choice>
              <mc:Fallback>
                <p:oleObj name="Dokument" r:id="rId3" imgW="830160" imgH="296640" progId="Word.Documen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15463" y="795338"/>
                        <a:ext cx="814387" cy="280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49313" y="2486025"/>
            <a:ext cx="9617075" cy="17145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697038" y="4533900"/>
            <a:ext cx="7921625" cy="20447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Second Asian and Oceanic Congress Radiological Protection, AOCRP-2</a:t>
            </a:r>
            <a:br>
              <a:rPr lang="en-GB"/>
            </a:br>
            <a:r>
              <a:rPr lang="en-GB"/>
              <a:t>Beijing, China, October 9-13, 2006</a:t>
            </a:r>
            <a:r>
              <a:rPr lang="de-DE" i="0">
                <a:latin typeface="+mn-lt"/>
              </a:rPr>
              <a:t> </a:t>
            </a:r>
            <a:endParaRPr lang="en-US" i="0">
              <a:latin typeface="+mn-lt"/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9A0BE3-1CDD-4F7D-BB79-85FB9AC6B26B}" type="slidenum">
              <a:rPr lang="en-US"/>
              <a:pPr>
                <a:defRPr/>
              </a:pPr>
              <a:t>‹Nr.›</a:t>
            </a:fld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16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5"/>
          <p:cNvSpPr>
            <a:spLocks noChangeShapeType="1"/>
          </p:cNvSpPr>
          <p:nvPr/>
        </p:nvSpPr>
        <p:spPr bwMode="auto">
          <a:xfrm flipH="1">
            <a:off x="933450" y="1028700"/>
            <a:ext cx="8458200" cy="0"/>
          </a:xfrm>
          <a:prstGeom prst="line">
            <a:avLst/>
          </a:prstGeom>
          <a:noFill/>
          <a:ln w="50800">
            <a:solidFill>
              <a:srgbClr val="009999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>
            <a:off x="933450" y="6896100"/>
            <a:ext cx="9296400" cy="0"/>
          </a:xfrm>
          <a:prstGeom prst="line">
            <a:avLst/>
          </a:prstGeom>
          <a:noFill/>
          <a:ln w="12700">
            <a:solidFill>
              <a:srgbClr val="009999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graphicFrame>
        <p:nvGraphicFramePr>
          <p:cNvPr id="6" name="Object 7"/>
          <p:cNvGraphicFramePr>
            <a:graphicFrameLocks/>
          </p:cNvGraphicFramePr>
          <p:nvPr/>
        </p:nvGraphicFramePr>
        <p:xfrm>
          <a:off x="9415463" y="795338"/>
          <a:ext cx="814387" cy="280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74" name="Dokument" r:id="rId3" imgW="830160" imgH="296640" progId="Word.Document.8">
                  <p:embed/>
                </p:oleObj>
              </mc:Choice>
              <mc:Fallback>
                <p:oleObj name="Dokument" r:id="rId3" imgW="830160" imgH="296640" progId="Word.Documen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15463" y="795338"/>
                        <a:ext cx="814387" cy="280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Second Asian and Oceanic Congress Radiological Protection, AOCRP-2</a:t>
            </a:r>
            <a:br>
              <a:rPr lang="en-GB"/>
            </a:br>
            <a:r>
              <a:rPr lang="en-GB"/>
              <a:t>Beijing, China, October 9-13, 2006</a:t>
            </a:r>
            <a:r>
              <a:rPr lang="de-DE" i="0">
                <a:latin typeface="+mn-lt"/>
              </a:rPr>
              <a:t> </a:t>
            </a:r>
            <a:endParaRPr lang="en-US" i="0">
              <a:latin typeface="+mn-lt"/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855AD-9260-4470-AB94-97207D8DE8FE}" type="slidenum">
              <a:rPr lang="en-US"/>
              <a:pPr>
                <a:defRPr/>
              </a:pPr>
              <a:t>‹Nr.›</a:t>
            </a:fld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479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5"/>
          <p:cNvSpPr>
            <a:spLocks noChangeShapeType="1"/>
          </p:cNvSpPr>
          <p:nvPr/>
        </p:nvSpPr>
        <p:spPr bwMode="auto">
          <a:xfrm flipH="1">
            <a:off x="933450" y="1028700"/>
            <a:ext cx="8458200" cy="0"/>
          </a:xfrm>
          <a:prstGeom prst="line">
            <a:avLst/>
          </a:prstGeom>
          <a:noFill/>
          <a:ln w="50800">
            <a:solidFill>
              <a:srgbClr val="009999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>
            <a:off x="933450" y="6896100"/>
            <a:ext cx="9296400" cy="0"/>
          </a:xfrm>
          <a:prstGeom prst="line">
            <a:avLst/>
          </a:prstGeom>
          <a:noFill/>
          <a:ln w="12700">
            <a:solidFill>
              <a:srgbClr val="009999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graphicFrame>
        <p:nvGraphicFramePr>
          <p:cNvPr id="6" name="Object 7"/>
          <p:cNvGraphicFramePr>
            <a:graphicFrameLocks/>
          </p:cNvGraphicFramePr>
          <p:nvPr/>
        </p:nvGraphicFramePr>
        <p:xfrm>
          <a:off x="9415463" y="795338"/>
          <a:ext cx="814387" cy="280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98" name="Dokument" r:id="rId3" imgW="830160" imgH="296640" progId="Word.Document.8">
                  <p:embed/>
                </p:oleObj>
              </mc:Choice>
              <mc:Fallback>
                <p:oleObj name="Dokument" r:id="rId3" imgW="830160" imgH="296640" progId="Word.Documen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15463" y="795338"/>
                        <a:ext cx="814387" cy="280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905750" y="1181100"/>
            <a:ext cx="2324100" cy="54102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933450" y="1181100"/>
            <a:ext cx="6819900" cy="541020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Second Asian and Oceanic Congress Radiological Protection, AOCRP-2</a:t>
            </a:r>
            <a:br>
              <a:rPr lang="en-GB"/>
            </a:br>
            <a:r>
              <a:rPr lang="en-GB"/>
              <a:t>Beijing, China, October 9-13, 2006</a:t>
            </a:r>
            <a:r>
              <a:rPr lang="de-DE" i="0">
                <a:latin typeface="+mn-lt"/>
              </a:rPr>
              <a:t> </a:t>
            </a:r>
            <a:endParaRPr lang="en-US" i="0">
              <a:latin typeface="+mn-lt"/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08DD54-8741-44A6-90B6-9B2FBF40B343}" type="slidenum">
              <a:rPr lang="en-US"/>
              <a:pPr>
                <a:defRPr/>
              </a:pPr>
              <a:t>‹Nr.›</a:t>
            </a:fld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424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5"/>
          <p:cNvSpPr>
            <a:spLocks noChangeShapeType="1"/>
          </p:cNvSpPr>
          <p:nvPr/>
        </p:nvSpPr>
        <p:spPr bwMode="auto">
          <a:xfrm flipH="1">
            <a:off x="933450" y="1028700"/>
            <a:ext cx="8458200" cy="0"/>
          </a:xfrm>
          <a:prstGeom prst="line">
            <a:avLst/>
          </a:prstGeom>
          <a:noFill/>
          <a:ln w="50800">
            <a:solidFill>
              <a:srgbClr val="009999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4" name="Line 6"/>
          <p:cNvSpPr>
            <a:spLocks noChangeShapeType="1"/>
          </p:cNvSpPr>
          <p:nvPr/>
        </p:nvSpPr>
        <p:spPr bwMode="auto">
          <a:xfrm>
            <a:off x="933450" y="6896100"/>
            <a:ext cx="9296400" cy="0"/>
          </a:xfrm>
          <a:prstGeom prst="line">
            <a:avLst/>
          </a:prstGeom>
          <a:noFill/>
          <a:ln w="12700">
            <a:solidFill>
              <a:srgbClr val="009999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graphicFrame>
        <p:nvGraphicFramePr>
          <p:cNvPr id="5" name="Object 7"/>
          <p:cNvGraphicFramePr>
            <a:graphicFrameLocks/>
          </p:cNvGraphicFramePr>
          <p:nvPr/>
        </p:nvGraphicFramePr>
        <p:xfrm>
          <a:off x="9415463" y="795338"/>
          <a:ext cx="814387" cy="280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22" name="Dokument" r:id="rId3" imgW="830160" imgH="296640" progId="Word.Document.8">
                  <p:embed/>
                </p:oleObj>
              </mc:Choice>
              <mc:Fallback>
                <p:oleObj name="Dokument" r:id="rId3" imgW="830160" imgH="296640" progId="Word.Documen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15463" y="795338"/>
                        <a:ext cx="814387" cy="280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933450" y="1181100"/>
            <a:ext cx="9296400" cy="54102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Second Asian and Oceanic Congress Radiological Protection, AOCRP-2</a:t>
            </a:r>
            <a:br>
              <a:rPr lang="en-GB"/>
            </a:br>
            <a:r>
              <a:rPr lang="en-GB"/>
              <a:t>Beijing, China, October 9-13, 2006</a:t>
            </a:r>
            <a:r>
              <a:rPr lang="de-DE" i="0">
                <a:latin typeface="+mn-lt"/>
              </a:rPr>
              <a:t> </a:t>
            </a:r>
            <a:endParaRPr lang="en-US" i="0">
              <a:latin typeface="+mn-lt"/>
            </a:endParaRPr>
          </a:p>
        </p:txBody>
      </p:sp>
      <p:sp>
        <p:nvSpPr>
          <p:cNvPr id="8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17845-EE7C-482E-9CAA-BD7A3668A7E4}" type="slidenum">
              <a:rPr lang="en-US"/>
              <a:pPr>
                <a:defRPr/>
              </a:pPr>
              <a:t>‹Nr.›</a:t>
            </a:fld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259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5"/>
          <p:cNvSpPr>
            <a:spLocks noChangeShapeType="1"/>
          </p:cNvSpPr>
          <p:nvPr/>
        </p:nvSpPr>
        <p:spPr bwMode="auto">
          <a:xfrm flipH="1">
            <a:off x="933450" y="1028700"/>
            <a:ext cx="8458200" cy="0"/>
          </a:xfrm>
          <a:prstGeom prst="line">
            <a:avLst/>
          </a:prstGeom>
          <a:noFill/>
          <a:ln w="50800">
            <a:solidFill>
              <a:srgbClr val="009999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>
            <a:off x="933450" y="6896100"/>
            <a:ext cx="9296400" cy="0"/>
          </a:xfrm>
          <a:prstGeom prst="line">
            <a:avLst/>
          </a:prstGeom>
          <a:noFill/>
          <a:ln w="12700">
            <a:solidFill>
              <a:srgbClr val="009999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graphicFrame>
        <p:nvGraphicFramePr>
          <p:cNvPr id="6" name="Object 7"/>
          <p:cNvGraphicFramePr>
            <a:graphicFrameLocks/>
          </p:cNvGraphicFramePr>
          <p:nvPr/>
        </p:nvGraphicFramePr>
        <p:xfrm>
          <a:off x="9415463" y="795338"/>
          <a:ext cx="814387" cy="280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282" name="Dokument" r:id="rId3" imgW="830160" imgH="296640" progId="Word.Document.8">
                  <p:embed/>
                </p:oleObj>
              </mc:Choice>
              <mc:Fallback>
                <p:oleObj name="Dokument" r:id="rId3" imgW="830160" imgH="296640" progId="Word.Documen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15463" y="795338"/>
                        <a:ext cx="814387" cy="280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Second Asian and Oceanic Congress Radiological Protection, AOCRP-2</a:t>
            </a:r>
            <a:br>
              <a:rPr lang="en-GB"/>
            </a:br>
            <a:r>
              <a:rPr lang="en-GB"/>
              <a:t>Beijing, China, October 9-13, 2006</a:t>
            </a:r>
            <a:r>
              <a:rPr lang="de-DE" i="0">
                <a:latin typeface="+mn-lt"/>
              </a:rPr>
              <a:t> </a:t>
            </a:r>
            <a:endParaRPr lang="en-US" i="0">
              <a:latin typeface="+mn-lt"/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451679-CF0C-4D4E-B509-58A102DC5351}" type="slidenum">
              <a:rPr lang="en-US"/>
              <a:pPr>
                <a:defRPr/>
              </a:pPr>
              <a:t>‹Nr.›</a:t>
            </a:fld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479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5"/>
          <p:cNvSpPr>
            <a:spLocks noChangeShapeType="1"/>
          </p:cNvSpPr>
          <p:nvPr/>
        </p:nvSpPr>
        <p:spPr bwMode="auto">
          <a:xfrm flipH="1">
            <a:off x="933450" y="1028700"/>
            <a:ext cx="8458200" cy="0"/>
          </a:xfrm>
          <a:prstGeom prst="line">
            <a:avLst/>
          </a:prstGeom>
          <a:noFill/>
          <a:ln w="50800">
            <a:solidFill>
              <a:srgbClr val="009999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>
            <a:off x="933450" y="6896100"/>
            <a:ext cx="9296400" cy="0"/>
          </a:xfrm>
          <a:prstGeom prst="line">
            <a:avLst/>
          </a:prstGeom>
          <a:noFill/>
          <a:ln w="12700">
            <a:solidFill>
              <a:srgbClr val="009999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graphicFrame>
        <p:nvGraphicFramePr>
          <p:cNvPr id="6" name="Object 7"/>
          <p:cNvGraphicFramePr>
            <a:graphicFrameLocks/>
          </p:cNvGraphicFramePr>
          <p:nvPr/>
        </p:nvGraphicFramePr>
        <p:xfrm>
          <a:off x="9415463" y="795338"/>
          <a:ext cx="814387" cy="280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06" name="Dokument" r:id="rId3" imgW="830160" imgH="296640" progId="Word.Document.8">
                  <p:embed/>
                </p:oleObj>
              </mc:Choice>
              <mc:Fallback>
                <p:oleObj name="Dokument" r:id="rId3" imgW="830160" imgH="296640" progId="Word.Documen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15463" y="795338"/>
                        <a:ext cx="814387" cy="280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3763" y="5141913"/>
            <a:ext cx="9618662" cy="158908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93763" y="3390900"/>
            <a:ext cx="9618662" cy="1751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Second Asian and Oceanic Congress Radiological Protection, AOCRP-2</a:t>
            </a:r>
            <a:br>
              <a:rPr lang="en-GB"/>
            </a:br>
            <a:r>
              <a:rPr lang="en-GB"/>
              <a:t>Beijing, China, October 9-13, 2006</a:t>
            </a:r>
            <a:r>
              <a:rPr lang="de-DE" i="0">
                <a:latin typeface="+mn-lt"/>
              </a:rPr>
              <a:t> </a:t>
            </a:r>
            <a:endParaRPr lang="en-US" i="0">
              <a:latin typeface="+mn-lt"/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1568E-8482-430E-8D9D-FB246CC0DDD2}" type="slidenum">
              <a:rPr lang="en-US"/>
              <a:pPr>
                <a:defRPr/>
              </a:pPr>
              <a:t>‹Nr.›</a:t>
            </a:fld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694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/>
        </p:nvSpPr>
        <p:spPr bwMode="auto">
          <a:xfrm flipH="1">
            <a:off x="933450" y="1028700"/>
            <a:ext cx="8458200" cy="0"/>
          </a:xfrm>
          <a:prstGeom prst="line">
            <a:avLst/>
          </a:prstGeom>
          <a:noFill/>
          <a:ln w="50800">
            <a:solidFill>
              <a:srgbClr val="009999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933450" y="6896100"/>
            <a:ext cx="9296400" cy="0"/>
          </a:xfrm>
          <a:prstGeom prst="line">
            <a:avLst/>
          </a:prstGeom>
          <a:noFill/>
          <a:ln w="12700">
            <a:solidFill>
              <a:srgbClr val="009999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graphicFrame>
        <p:nvGraphicFramePr>
          <p:cNvPr id="7" name="Object 7"/>
          <p:cNvGraphicFramePr>
            <a:graphicFrameLocks/>
          </p:cNvGraphicFramePr>
          <p:nvPr/>
        </p:nvGraphicFramePr>
        <p:xfrm>
          <a:off x="9415463" y="795338"/>
          <a:ext cx="814387" cy="280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30" name="Dokument" r:id="rId3" imgW="830160" imgH="296640" progId="Word.Document.8">
                  <p:embed/>
                </p:oleObj>
              </mc:Choice>
              <mc:Fallback>
                <p:oleObj name="Dokument" r:id="rId3" imgW="830160" imgH="296640" progId="Word.Documen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15463" y="795338"/>
                        <a:ext cx="814387" cy="280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33450" y="2400300"/>
            <a:ext cx="4572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657850" y="2400300"/>
            <a:ext cx="4572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8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Second Asian and Oceanic Congress Radiological Protection, AOCRP-2</a:t>
            </a:r>
            <a:br>
              <a:rPr lang="en-GB"/>
            </a:br>
            <a:r>
              <a:rPr lang="en-GB"/>
              <a:t>Beijing, China, October 9-13, 2006</a:t>
            </a:r>
            <a:r>
              <a:rPr lang="de-DE" i="0">
                <a:latin typeface="+mn-lt"/>
              </a:rPr>
              <a:t> </a:t>
            </a:r>
            <a:endParaRPr lang="en-US" i="0">
              <a:latin typeface="+mn-lt"/>
            </a:endParaRPr>
          </a:p>
        </p:txBody>
      </p:sp>
      <p:sp>
        <p:nvSpPr>
          <p:cNvPr id="10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9D94A-9F2C-41EB-B133-8A6C237E46F0}" type="slidenum">
              <a:rPr lang="en-US"/>
              <a:pPr>
                <a:defRPr/>
              </a:pPr>
              <a:t>‹Nr.›</a:t>
            </a:fld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478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5"/>
          <p:cNvSpPr>
            <a:spLocks noChangeShapeType="1"/>
          </p:cNvSpPr>
          <p:nvPr/>
        </p:nvSpPr>
        <p:spPr bwMode="auto">
          <a:xfrm flipH="1">
            <a:off x="933450" y="1028700"/>
            <a:ext cx="8458200" cy="0"/>
          </a:xfrm>
          <a:prstGeom prst="line">
            <a:avLst/>
          </a:prstGeom>
          <a:noFill/>
          <a:ln w="50800">
            <a:solidFill>
              <a:srgbClr val="009999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933450" y="6896100"/>
            <a:ext cx="9296400" cy="0"/>
          </a:xfrm>
          <a:prstGeom prst="line">
            <a:avLst/>
          </a:prstGeom>
          <a:noFill/>
          <a:ln w="12700">
            <a:solidFill>
              <a:srgbClr val="009999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graphicFrame>
        <p:nvGraphicFramePr>
          <p:cNvPr id="9" name="Object 7"/>
          <p:cNvGraphicFramePr>
            <a:graphicFrameLocks/>
          </p:cNvGraphicFramePr>
          <p:nvPr/>
        </p:nvGraphicFramePr>
        <p:xfrm>
          <a:off x="9415463" y="795338"/>
          <a:ext cx="814387" cy="280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54" name="Dokument" r:id="rId3" imgW="830160" imgH="296640" progId="Word.Document.8">
                  <p:embed/>
                </p:oleObj>
              </mc:Choice>
              <mc:Fallback>
                <p:oleObj name="Dokument" r:id="rId3" imgW="830160" imgH="296640" progId="Word.Documen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15463" y="795338"/>
                        <a:ext cx="814387" cy="280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5150" y="320675"/>
            <a:ext cx="10185400" cy="13335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65150" y="1790700"/>
            <a:ext cx="5000625" cy="746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65150" y="2536825"/>
            <a:ext cx="5000625" cy="4610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748338" y="1790700"/>
            <a:ext cx="5002212" cy="746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748338" y="2536825"/>
            <a:ext cx="5002212" cy="4610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10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Second Asian and Oceanic Congress Radiological Protection, AOCRP-2</a:t>
            </a:r>
            <a:br>
              <a:rPr lang="en-GB"/>
            </a:br>
            <a:r>
              <a:rPr lang="en-GB"/>
              <a:t>Beijing, China, October 9-13, 2006</a:t>
            </a:r>
            <a:r>
              <a:rPr lang="de-DE" i="0">
                <a:latin typeface="+mn-lt"/>
              </a:rPr>
              <a:t> </a:t>
            </a:r>
            <a:endParaRPr lang="en-US" i="0">
              <a:latin typeface="+mn-lt"/>
            </a:endParaRPr>
          </a:p>
        </p:txBody>
      </p:sp>
      <p:sp>
        <p:nvSpPr>
          <p:cNvPr id="12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CC2FD-17E3-42A0-A023-C70FAF6650DF}" type="slidenum">
              <a:rPr lang="en-US"/>
              <a:pPr>
                <a:defRPr/>
              </a:pPr>
              <a:t>‹Nr.›</a:t>
            </a:fld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71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5"/>
          <p:cNvSpPr>
            <a:spLocks noChangeShapeType="1"/>
          </p:cNvSpPr>
          <p:nvPr/>
        </p:nvSpPr>
        <p:spPr bwMode="auto">
          <a:xfrm flipH="1">
            <a:off x="933450" y="1028700"/>
            <a:ext cx="8458200" cy="0"/>
          </a:xfrm>
          <a:prstGeom prst="line">
            <a:avLst/>
          </a:prstGeom>
          <a:noFill/>
          <a:ln w="50800">
            <a:solidFill>
              <a:srgbClr val="009999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4" name="Line 6"/>
          <p:cNvSpPr>
            <a:spLocks noChangeShapeType="1"/>
          </p:cNvSpPr>
          <p:nvPr/>
        </p:nvSpPr>
        <p:spPr bwMode="auto">
          <a:xfrm>
            <a:off x="933450" y="6896100"/>
            <a:ext cx="9296400" cy="0"/>
          </a:xfrm>
          <a:prstGeom prst="line">
            <a:avLst/>
          </a:prstGeom>
          <a:noFill/>
          <a:ln w="12700">
            <a:solidFill>
              <a:srgbClr val="009999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graphicFrame>
        <p:nvGraphicFramePr>
          <p:cNvPr id="5" name="Object 7"/>
          <p:cNvGraphicFramePr>
            <a:graphicFrameLocks/>
          </p:cNvGraphicFramePr>
          <p:nvPr/>
        </p:nvGraphicFramePr>
        <p:xfrm>
          <a:off x="9415463" y="795338"/>
          <a:ext cx="814387" cy="280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78" name="Dokument" r:id="rId3" imgW="830160" imgH="296640" progId="Word.Document.8">
                  <p:embed/>
                </p:oleObj>
              </mc:Choice>
              <mc:Fallback>
                <p:oleObj name="Dokument" r:id="rId3" imgW="830160" imgH="296640" progId="Word.Documen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15463" y="795338"/>
                        <a:ext cx="814387" cy="280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6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Second Asian and Oceanic Congress Radiological Protection, AOCRP-2</a:t>
            </a:r>
            <a:br>
              <a:rPr lang="en-GB"/>
            </a:br>
            <a:r>
              <a:rPr lang="en-GB"/>
              <a:t>Beijing, China, October 9-13, 2006</a:t>
            </a:r>
            <a:r>
              <a:rPr lang="de-DE" i="0">
                <a:latin typeface="+mn-lt"/>
              </a:rPr>
              <a:t> </a:t>
            </a:r>
            <a:endParaRPr lang="en-US" i="0">
              <a:latin typeface="+mn-lt"/>
            </a:endParaRPr>
          </a:p>
        </p:txBody>
      </p:sp>
      <p:sp>
        <p:nvSpPr>
          <p:cNvPr id="8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B4696-C4C1-4A93-8620-666B0979276D}" type="slidenum">
              <a:rPr lang="en-US"/>
              <a:pPr>
                <a:defRPr/>
              </a:pPr>
              <a:t>‹Nr.›</a:t>
            </a:fld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996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5"/>
          <p:cNvSpPr>
            <a:spLocks noChangeShapeType="1"/>
          </p:cNvSpPr>
          <p:nvPr/>
        </p:nvSpPr>
        <p:spPr bwMode="auto">
          <a:xfrm flipH="1">
            <a:off x="933450" y="1028700"/>
            <a:ext cx="8458200" cy="0"/>
          </a:xfrm>
          <a:prstGeom prst="line">
            <a:avLst/>
          </a:prstGeom>
          <a:noFill/>
          <a:ln w="50800">
            <a:solidFill>
              <a:srgbClr val="009999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3" name="Line 6"/>
          <p:cNvSpPr>
            <a:spLocks noChangeShapeType="1"/>
          </p:cNvSpPr>
          <p:nvPr/>
        </p:nvSpPr>
        <p:spPr bwMode="auto">
          <a:xfrm>
            <a:off x="933450" y="6896100"/>
            <a:ext cx="9296400" cy="0"/>
          </a:xfrm>
          <a:prstGeom prst="line">
            <a:avLst/>
          </a:prstGeom>
          <a:noFill/>
          <a:ln w="12700">
            <a:solidFill>
              <a:srgbClr val="009999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graphicFrame>
        <p:nvGraphicFramePr>
          <p:cNvPr id="4" name="Object 7"/>
          <p:cNvGraphicFramePr>
            <a:graphicFrameLocks/>
          </p:cNvGraphicFramePr>
          <p:nvPr/>
        </p:nvGraphicFramePr>
        <p:xfrm>
          <a:off x="9415463" y="795338"/>
          <a:ext cx="814387" cy="280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02" name="Dokument" r:id="rId3" imgW="830160" imgH="296640" progId="Word.Document.8">
                  <p:embed/>
                </p:oleObj>
              </mc:Choice>
              <mc:Fallback>
                <p:oleObj name="Dokument" r:id="rId3" imgW="830160" imgH="296640" progId="Word.Documen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15463" y="795338"/>
                        <a:ext cx="814387" cy="280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Second Asian and Oceanic Congress Radiological Protection, AOCRP-2</a:t>
            </a:r>
            <a:br>
              <a:rPr lang="en-GB"/>
            </a:br>
            <a:r>
              <a:rPr lang="en-GB"/>
              <a:t>Beijing, China, October 9-13, 2006</a:t>
            </a:r>
            <a:r>
              <a:rPr lang="de-DE" i="0">
                <a:latin typeface="+mn-lt"/>
              </a:rPr>
              <a:t> </a:t>
            </a:r>
            <a:endParaRPr lang="en-US" i="0">
              <a:latin typeface="+mn-lt"/>
            </a:endParaRPr>
          </a:p>
        </p:txBody>
      </p:sp>
      <p:sp>
        <p:nvSpPr>
          <p:cNvPr id="7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D58AE-BD55-426E-A48A-49ACE7B4F2FE}" type="slidenum">
              <a:rPr lang="en-US"/>
              <a:pPr>
                <a:defRPr/>
              </a:pPr>
              <a:t>‹Nr.›</a:t>
            </a:fld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132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/>
        </p:nvSpPr>
        <p:spPr bwMode="auto">
          <a:xfrm flipH="1">
            <a:off x="933450" y="1028700"/>
            <a:ext cx="8458200" cy="0"/>
          </a:xfrm>
          <a:prstGeom prst="line">
            <a:avLst/>
          </a:prstGeom>
          <a:noFill/>
          <a:ln w="50800">
            <a:solidFill>
              <a:srgbClr val="009999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933450" y="6896100"/>
            <a:ext cx="9296400" cy="0"/>
          </a:xfrm>
          <a:prstGeom prst="line">
            <a:avLst/>
          </a:prstGeom>
          <a:noFill/>
          <a:ln w="12700">
            <a:solidFill>
              <a:srgbClr val="009999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graphicFrame>
        <p:nvGraphicFramePr>
          <p:cNvPr id="7" name="Object 7"/>
          <p:cNvGraphicFramePr>
            <a:graphicFrameLocks/>
          </p:cNvGraphicFramePr>
          <p:nvPr/>
        </p:nvGraphicFramePr>
        <p:xfrm>
          <a:off x="9415463" y="795338"/>
          <a:ext cx="814387" cy="280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26" name="Dokument" r:id="rId3" imgW="830160" imgH="296640" progId="Word.Document.8">
                  <p:embed/>
                </p:oleObj>
              </mc:Choice>
              <mc:Fallback>
                <p:oleObj name="Dokument" r:id="rId3" imgW="830160" imgH="296640" progId="Word.Documen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15463" y="795338"/>
                        <a:ext cx="814387" cy="280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5150" y="319088"/>
            <a:ext cx="3722688" cy="13557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424363" y="319088"/>
            <a:ext cx="6326187" cy="68278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65150" y="1674813"/>
            <a:ext cx="3722688" cy="54721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8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Second Asian and Oceanic Congress Radiological Protection, AOCRP-2</a:t>
            </a:r>
            <a:br>
              <a:rPr lang="en-GB"/>
            </a:br>
            <a:r>
              <a:rPr lang="en-GB"/>
              <a:t>Beijing, China, October 9-13, 2006</a:t>
            </a:r>
            <a:r>
              <a:rPr lang="de-DE" i="0">
                <a:latin typeface="+mn-lt"/>
              </a:rPr>
              <a:t> </a:t>
            </a:r>
            <a:endParaRPr lang="en-US" i="0">
              <a:latin typeface="+mn-lt"/>
            </a:endParaRPr>
          </a:p>
        </p:txBody>
      </p:sp>
      <p:sp>
        <p:nvSpPr>
          <p:cNvPr id="10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C03B7-CC03-480B-AA3B-9E29B6290784}" type="slidenum">
              <a:rPr lang="en-US"/>
              <a:pPr>
                <a:defRPr/>
              </a:pPr>
              <a:t>‹Nr.›</a:t>
            </a:fld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754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/>
        </p:nvSpPr>
        <p:spPr bwMode="auto">
          <a:xfrm flipH="1">
            <a:off x="933450" y="1028700"/>
            <a:ext cx="8458200" cy="0"/>
          </a:xfrm>
          <a:prstGeom prst="line">
            <a:avLst/>
          </a:prstGeom>
          <a:noFill/>
          <a:ln w="50800">
            <a:solidFill>
              <a:srgbClr val="009999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933450" y="6896100"/>
            <a:ext cx="9296400" cy="0"/>
          </a:xfrm>
          <a:prstGeom prst="line">
            <a:avLst/>
          </a:prstGeom>
          <a:noFill/>
          <a:ln w="12700">
            <a:solidFill>
              <a:srgbClr val="009999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graphicFrame>
        <p:nvGraphicFramePr>
          <p:cNvPr id="7" name="Object 7"/>
          <p:cNvGraphicFramePr>
            <a:graphicFrameLocks/>
          </p:cNvGraphicFramePr>
          <p:nvPr/>
        </p:nvGraphicFramePr>
        <p:xfrm>
          <a:off x="9415463" y="795338"/>
          <a:ext cx="814387" cy="280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50" name="Dokument" r:id="rId3" imgW="830160" imgH="296640" progId="Word.Document.8">
                  <p:embed/>
                </p:oleObj>
              </mc:Choice>
              <mc:Fallback>
                <p:oleObj name="Dokument" r:id="rId3" imgW="830160" imgH="296640" progId="Word.Documen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15463" y="795338"/>
                        <a:ext cx="814387" cy="280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17738" y="5600700"/>
            <a:ext cx="6789737" cy="6619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217738" y="714375"/>
            <a:ext cx="6789737" cy="4800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217738" y="6262688"/>
            <a:ext cx="6789737" cy="9382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8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Second Asian and Oceanic Congress Radiological Protection, AOCRP-2</a:t>
            </a:r>
            <a:br>
              <a:rPr lang="en-GB"/>
            </a:br>
            <a:r>
              <a:rPr lang="en-GB"/>
              <a:t>Beijing, China, October 9-13, 2006</a:t>
            </a:r>
            <a:r>
              <a:rPr lang="de-DE" i="0">
                <a:latin typeface="+mn-lt"/>
              </a:rPr>
              <a:t> </a:t>
            </a:r>
            <a:endParaRPr lang="en-US" i="0">
              <a:latin typeface="+mn-lt"/>
            </a:endParaRPr>
          </a:p>
        </p:txBody>
      </p:sp>
      <p:sp>
        <p:nvSpPr>
          <p:cNvPr id="10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2A1C4-36C6-46A4-8136-A54217FFC736}" type="slidenum">
              <a:rPr lang="en-US"/>
              <a:pPr>
                <a:defRPr/>
              </a:pPr>
              <a:t>‹Nr.›</a:t>
            </a:fld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813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mlDrawing" Target="../drawings/vmlDrawing1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33450" y="1181100"/>
            <a:ext cx="9296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3450" y="2400300"/>
            <a:ext cx="92964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00" tIns="0" rIns="381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die Formate des Vorlagentextes zu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2" name="Line 5"/>
          <p:cNvSpPr>
            <a:spLocks noChangeShapeType="1"/>
          </p:cNvSpPr>
          <p:nvPr/>
        </p:nvSpPr>
        <p:spPr bwMode="auto">
          <a:xfrm flipH="1">
            <a:off x="933450" y="1028700"/>
            <a:ext cx="8458200" cy="0"/>
          </a:xfrm>
          <a:prstGeom prst="line">
            <a:avLst/>
          </a:prstGeom>
          <a:noFill/>
          <a:ln w="50800">
            <a:solidFill>
              <a:srgbClr val="009999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1030" name="Line 6"/>
          <p:cNvSpPr>
            <a:spLocks noChangeShapeType="1"/>
          </p:cNvSpPr>
          <p:nvPr/>
        </p:nvSpPr>
        <p:spPr bwMode="auto">
          <a:xfrm>
            <a:off x="933450" y="6896100"/>
            <a:ext cx="9296400" cy="0"/>
          </a:xfrm>
          <a:prstGeom prst="line">
            <a:avLst/>
          </a:prstGeom>
          <a:noFill/>
          <a:ln w="12700">
            <a:solidFill>
              <a:srgbClr val="009999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graphicFrame>
        <p:nvGraphicFramePr>
          <p:cNvPr id="1026" name="Object 7"/>
          <p:cNvGraphicFramePr>
            <a:graphicFrameLocks/>
          </p:cNvGraphicFramePr>
          <p:nvPr/>
        </p:nvGraphicFramePr>
        <p:xfrm>
          <a:off x="9415463" y="795338"/>
          <a:ext cx="814387" cy="280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Dokument" r:id="rId15" imgW="830160" imgH="296640" progId="Word.Document.8">
                  <p:embed/>
                </p:oleObj>
              </mc:Choice>
              <mc:Fallback>
                <p:oleObj name="Dokument" r:id="rId15" imgW="830160" imgH="296640" progId="Word.Document.8">
                  <p:embed/>
                  <p:pic>
                    <p:nvPicPr>
                      <p:cNvPr id="0" name="Object 7"/>
                      <p:cNvPicPr>
                        <a:picLocks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15463" y="795338"/>
                        <a:ext cx="814387" cy="280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3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934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12938" y="6953250"/>
            <a:ext cx="73453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1">
                <a:latin typeface="Arial" charset="0"/>
              </a:defRPr>
            </a:lvl1pPr>
          </a:lstStyle>
          <a:p>
            <a:pPr>
              <a:defRPr/>
            </a:pPr>
            <a:r>
              <a:rPr lang="en-GB"/>
              <a:t>Second Asian and Oceanic Congress Radiological Protection, AOCRP-2</a:t>
            </a:r>
            <a:br>
              <a:rPr lang="en-GB"/>
            </a:br>
            <a:r>
              <a:rPr lang="en-GB"/>
              <a:t>Beijing, China, October 9-13, 2006</a:t>
            </a:r>
            <a:r>
              <a:rPr lang="de-DE">
                <a:latin typeface="+mn-lt"/>
              </a:rPr>
              <a:t> </a:t>
            </a:r>
            <a:endParaRPr lang="en-US">
              <a:latin typeface="+mn-lt"/>
            </a:endParaRP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934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DB47534B-6FDD-453B-928E-96B73FF66237}" type="slidenum">
              <a:rPr lang="en-US"/>
              <a:pPr>
                <a:defRPr/>
              </a:pPr>
              <a:t>‹Nr.›</a:t>
            </a:fld>
            <a:endParaRPr lang="en-US"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</p:sldLayoutIdLst>
  <p:hf hdr="0" dt="0"/>
  <p:txStyles>
    <p:titleStyle>
      <a:lvl1pPr algn="l" defTabSz="1400175" rtl="0" eaLnBrk="0" fontAlgn="base" hangingPunct="0">
        <a:spcBef>
          <a:spcPts val="150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1400175" rtl="0" eaLnBrk="0" fontAlgn="base" hangingPunct="0">
        <a:spcBef>
          <a:spcPts val="1500"/>
        </a:spcBef>
        <a:spcAft>
          <a:spcPct val="0"/>
        </a:spcAft>
        <a:defRPr sz="2400" b="1">
          <a:solidFill>
            <a:schemeClr val="tx2"/>
          </a:solidFill>
          <a:latin typeface="Helvetica" pitchFamily="50" charset="0"/>
        </a:defRPr>
      </a:lvl2pPr>
      <a:lvl3pPr algn="l" defTabSz="1400175" rtl="0" eaLnBrk="0" fontAlgn="base" hangingPunct="0">
        <a:spcBef>
          <a:spcPts val="1500"/>
        </a:spcBef>
        <a:spcAft>
          <a:spcPct val="0"/>
        </a:spcAft>
        <a:defRPr sz="2400" b="1">
          <a:solidFill>
            <a:schemeClr val="tx2"/>
          </a:solidFill>
          <a:latin typeface="Helvetica" pitchFamily="50" charset="0"/>
        </a:defRPr>
      </a:lvl3pPr>
      <a:lvl4pPr algn="l" defTabSz="1400175" rtl="0" eaLnBrk="0" fontAlgn="base" hangingPunct="0">
        <a:spcBef>
          <a:spcPts val="1500"/>
        </a:spcBef>
        <a:spcAft>
          <a:spcPct val="0"/>
        </a:spcAft>
        <a:defRPr sz="2400" b="1">
          <a:solidFill>
            <a:schemeClr val="tx2"/>
          </a:solidFill>
          <a:latin typeface="Helvetica" pitchFamily="50" charset="0"/>
        </a:defRPr>
      </a:lvl4pPr>
      <a:lvl5pPr algn="l" defTabSz="1400175" rtl="0" eaLnBrk="0" fontAlgn="base" hangingPunct="0">
        <a:spcBef>
          <a:spcPts val="1500"/>
        </a:spcBef>
        <a:spcAft>
          <a:spcPct val="0"/>
        </a:spcAft>
        <a:defRPr sz="2400" b="1">
          <a:solidFill>
            <a:schemeClr val="tx2"/>
          </a:solidFill>
          <a:latin typeface="Helvetica" pitchFamily="50" charset="0"/>
        </a:defRPr>
      </a:lvl5pPr>
      <a:lvl6pPr marL="457200" algn="l" defTabSz="1400175" rtl="0" eaLnBrk="0" fontAlgn="base" hangingPunct="0">
        <a:spcBef>
          <a:spcPts val="1500"/>
        </a:spcBef>
        <a:spcAft>
          <a:spcPct val="0"/>
        </a:spcAft>
        <a:defRPr sz="2400" b="1">
          <a:solidFill>
            <a:schemeClr val="tx2"/>
          </a:solidFill>
          <a:latin typeface="Helvetica" pitchFamily="50" charset="0"/>
        </a:defRPr>
      </a:lvl6pPr>
      <a:lvl7pPr marL="914400" algn="l" defTabSz="1400175" rtl="0" eaLnBrk="0" fontAlgn="base" hangingPunct="0">
        <a:spcBef>
          <a:spcPts val="1500"/>
        </a:spcBef>
        <a:spcAft>
          <a:spcPct val="0"/>
        </a:spcAft>
        <a:defRPr sz="2400" b="1">
          <a:solidFill>
            <a:schemeClr val="tx2"/>
          </a:solidFill>
          <a:latin typeface="Helvetica" pitchFamily="50" charset="0"/>
        </a:defRPr>
      </a:lvl7pPr>
      <a:lvl8pPr marL="1371600" algn="l" defTabSz="1400175" rtl="0" eaLnBrk="0" fontAlgn="base" hangingPunct="0">
        <a:spcBef>
          <a:spcPts val="1500"/>
        </a:spcBef>
        <a:spcAft>
          <a:spcPct val="0"/>
        </a:spcAft>
        <a:defRPr sz="2400" b="1">
          <a:solidFill>
            <a:schemeClr val="tx2"/>
          </a:solidFill>
          <a:latin typeface="Helvetica" pitchFamily="50" charset="0"/>
        </a:defRPr>
      </a:lvl8pPr>
      <a:lvl9pPr marL="1828800" algn="l" defTabSz="1400175" rtl="0" eaLnBrk="0" fontAlgn="base" hangingPunct="0">
        <a:spcBef>
          <a:spcPts val="1500"/>
        </a:spcBef>
        <a:spcAft>
          <a:spcPct val="0"/>
        </a:spcAft>
        <a:defRPr sz="2400" b="1">
          <a:solidFill>
            <a:schemeClr val="tx2"/>
          </a:solidFill>
          <a:latin typeface="Helvetica" pitchFamily="50" charset="0"/>
        </a:defRPr>
      </a:lvl9pPr>
    </p:titleStyle>
    <p:bodyStyle>
      <a:lvl1pPr marL="363538" indent="-363538" algn="l" defTabSz="1400175" rtl="0" eaLnBrk="0" fontAlgn="base" hangingPunct="0">
        <a:spcBef>
          <a:spcPts val="2400"/>
        </a:spcBef>
        <a:spcAft>
          <a:spcPct val="0"/>
        </a:spcAft>
        <a:buClr>
          <a:srgbClr val="009999"/>
        </a:buClr>
        <a:buSzPct val="75000"/>
        <a:buFont typeface="Wingdings" pitchFamily="2" charset="2"/>
        <a:buChar char="l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898525" indent="-344488" algn="l" defTabSz="1400175" rtl="0" eaLnBrk="0" fontAlgn="base" hangingPunct="0">
        <a:spcBef>
          <a:spcPts val="1200"/>
        </a:spcBef>
        <a:spcAft>
          <a:spcPct val="0"/>
        </a:spcAft>
        <a:buSzPct val="75000"/>
        <a:buChar char="–"/>
        <a:defRPr sz="2000">
          <a:solidFill>
            <a:schemeClr val="tx1"/>
          </a:solidFill>
          <a:latin typeface="+mn-lt"/>
        </a:defRPr>
      </a:lvl2pPr>
      <a:lvl3pPr marL="1371600" indent="-282575" algn="l" defTabSz="1400175" rtl="0" eaLnBrk="0" fontAlgn="base" hangingPunct="0">
        <a:spcBef>
          <a:spcPts val="1200"/>
        </a:spcBef>
        <a:spcAft>
          <a:spcPct val="0"/>
        </a:spcAft>
        <a:buFont typeface="Wingdings" pitchFamily="2" charset="2"/>
        <a:buChar char="Ÿ"/>
        <a:defRPr sz="2000">
          <a:solidFill>
            <a:schemeClr val="tx1"/>
          </a:solidFill>
          <a:latin typeface="+mn-lt"/>
        </a:defRPr>
      </a:lvl3pPr>
      <a:lvl4pPr marL="1990725" indent="-284163" algn="l" defTabSz="1400175" rtl="0" eaLnBrk="0" fontAlgn="base" hangingPunct="0">
        <a:spcBef>
          <a:spcPts val="12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546350" indent="-282575" algn="l" defTabSz="1400175" rtl="0" eaLnBrk="0" fontAlgn="base" hangingPunct="0">
        <a:spcBef>
          <a:spcPts val="12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3003550" indent="-282575" algn="l" defTabSz="1400175" rtl="0" eaLnBrk="0" fontAlgn="base" hangingPunct="0">
        <a:spcBef>
          <a:spcPts val="12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3460750" indent="-282575" algn="l" defTabSz="1400175" rtl="0" eaLnBrk="0" fontAlgn="base" hangingPunct="0">
        <a:spcBef>
          <a:spcPts val="12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917950" indent="-282575" algn="l" defTabSz="1400175" rtl="0" eaLnBrk="0" fontAlgn="base" hangingPunct="0">
        <a:spcBef>
          <a:spcPts val="12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4375150" indent="-282575" algn="l" defTabSz="1400175" rtl="0" eaLnBrk="0" fontAlgn="base" hangingPunct="0">
        <a:spcBef>
          <a:spcPts val="12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12.wmf"/><Relationship Id="rId4" Type="http://schemas.openxmlformats.org/officeDocument/2006/relationships/oleObject" Target="../embeddings/oleObject18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19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20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16.wmf"/><Relationship Id="rId4" Type="http://schemas.openxmlformats.org/officeDocument/2006/relationships/oleObject" Target="../embeddings/oleObject2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4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9.jpeg"/><Relationship Id="rId5" Type="http://schemas.openxmlformats.org/officeDocument/2006/relationships/image" Target="../media/image18.wmf"/><Relationship Id="rId4" Type="http://schemas.openxmlformats.org/officeDocument/2006/relationships/oleObject" Target="../embeddings/oleObject22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20.emf"/><Relationship Id="rId4" Type="http://schemas.openxmlformats.org/officeDocument/2006/relationships/oleObject" Target="../embeddings/oleObject23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21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&#1044;&#1080;&#1089;&#1082;%201\&#1055;&#1088;&#1077;&#1079;&#1077;&#1085;&#1090;&#1072;&#1094;&#1080;&#1103;%20&#1085;&#1077;&#1075;&#1077;&#1088;&#1084;&#1077;&#1090;&#1080;&#1095;&#1085;&#1086;&#1075;&#1086;%20&#1080;%20&#1076;&#1077;&#1092;&#1077;&#1082;&#1090;&#1085;&#1086;&#1075;&#1086;%20&#1090;&#1086;&#1087;&#1083;&#1080;&#1074;&#1072;%20&#1043;&#1057;&#1055;%20&#1063;&#1040;&#1069;&#1057;%20(05.12.05)\HD.avi" TargetMode="Externa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47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49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27.bin"/><Relationship Id="rId5" Type="http://schemas.openxmlformats.org/officeDocument/2006/relationships/image" Target="../media/image48.wmf"/><Relationship Id="rId4" Type="http://schemas.openxmlformats.org/officeDocument/2006/relationships/oleObject" Target="../embeddings/oleObject26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15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16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17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Fußzeilenplatzhalt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smtClean="0"/>
              <a:t>14</a:t>
            </a:r>
            <a:r>
              <a:rPr lang="en-US" sz="1400" baseline="30000" smtClean="0"/>
              <a:t>th</a:t>
            </a:r>
            <a:r>
              <a:rPr lang="en-US" sz="1400" smtClean="0"/>
              <a:t> Meeting Contact Expert Group on Severe Accident Management (CEG-SAM)</a:t>
            </a:r>
            <a:endParaRPr lang="de-DE" sz="1400" smtClean="0"/>
          </a:p>
          <a:p>
            <a:r>
              <a:rPr lang="en-US" sz="1400" smtClean="0"/>
              <a:t>Kiev, Ukraine, September 9-11, 2008</a:t>
            </a:r>
            <a:endParaRPr lang="en-US" sz="1400" i="0" smtClean="0">
              <a:latin typeface="Helvetica" pitchFamily="50" charset="0"/>
            </a:endParaRP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8595E4-0805-4400-B225-75865714A036}" type="slidenum">
              <a:rPr lang="en-US"/>
              <a:pPr>
                <a:defRPr/>
              </a:pPr>
              <a:t>1</a:t>
            </a:fld>
            <a:endParaRPr lang="en-US" dirty="0">
              <a:latin typeface="Times New Roman" pitchFamily="18" charset="0"/>
            </a:endParaRPr>
          </a:p>
        </p:txBody>
      </p:sp>
      <p:sp>
        <p:nvSpPr>
          <p:cNvPr id="39940" name="Rectangle 5"/>
          <p:cNvSpPr>
            <a:spLocks noChangeArrowheads="1"/>
          </p:cNvSpPr>
          <p:nvPr/>
        </p:nvSpPr>
        <p:spPr bwMode="auto">
          <a:xfrm>
            <a:off x="1336675" y="1984375"/>
            <a:ext cx="8640763" cy="457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4000" b="1">
                <a:solidFill>
                  <a:srgbClr val="3333FF"/>
                </a:solidFill>
              </a:rPr>
              <a:t>SAFETY ANALYSES OF NUCLEAR INSTALLATIONS AT THE CHERNOBYL SHELTER SITE</a:t>
            </a:r>
            <a:r>
              <a:rPr lang="de-DE" sz="4000">
                <a:solidFill>
                  <a:srgbClr val="6600FF"/>
                </a:solidFill>
              </a:rPr>
              <a:t> </a:t>
            </a:r>
          </a:p>
          <a:p>
            <a:endParaRPr lang="de-DE" sz="4000">
              <a:solidFill>
                <a:srgbClr val="6600FF"/>
              </a:solidFill>
            </a:endParaRPr>
          </a:p>
          <a:p>
            <a:r>
              <a:rPr lang="de-DE" sz="2800" b="1"/>
              <a:t>Gunter G. Pretzsch</a:t>
            </a:r>
            <a:r>
              <a:rPr lang="de-DE" sz="2400" b="1"/>
              <a:t> </a:t>
            </a:r>
            <a:br>
              <a:rPr lang="de-DE" sz="2400" b="1"/>
            </a:br>
            <a:endParaRPr lang="de-DE" sz="2400" b="1"/>
          </a:p>
          <a:p>
            <a:pPr>
              <a:lnSpc>
                <a:spcPts val="3000"/>
              </a:lnSpc>
              <a:spcBef>
                <a:spcPct val="20000"/>
              </a:spcBef>
            </a:pPr>
            <a:r>
              <a:rPr lang="de-DE" sz="2000"/>
              <a:t>Gesellschaft für Anlagen- und Reaktorsicherheit (GRS) mbH</a:t>
            </a:r>
            <a:br>
              <a:rPr lang="de-DE" sz="2000"/>
            </a:br>
            <a:r>
              <a:rPr lang="de-DE" sz="2000"/>
              <a:t>Kurfürstendamm 200, 10719 Berlin, Germany  </a:t>
            </a:r>
            <a:br>
              <a:rPr lang="de-DE" sz="2000"/>
            </a:br>
            <a:r>
              <a:rPr lang="de-DE" sz="2000"/>
              <a:t>Gunter.Pretzsch@grs.de</a:t>
            </a: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6FF4A5-A709-44CE-AC7F-1EDD02D0BA78}" type="slidenum">
              <a:rPr lang="en-US"/>
              <a:pPr>
                <a:defRPr/>
              </a:pPr>
              <a:t>10</a:t>
            </a:fld>
            <a:endParaRPr lang="en-US" dirty="0">
              <a:latin typeface="Times New Roman" pitchFamily="18" charset="0"/>
            </a:endParaRPr>
          </a:p>
        </p:txBody>
      </p:sp>
      <p:sp>
        <p:nvSpPr>
          <p:cNvPr id="45059" name="Fußzeilenplatzhalt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smtClean="0"/>
              <a:t>14</a:t>
            </a:r>
            <a:r>
              <a:rPr lang="en-US" sz="1400" baseline="30000" smtClean="0"/>
              <a:t>th</a:t>
            </a:r>
            <a:r>
              <a:rPr lang="en-US" sz="1400" smtClean="0"/>
              <a:t> Meeting Contact Expert Group on Severe Accident Management (CEG-SAM)</a:t>
            </a:r>
            <a:endParaRPr lang="de-DE" sz="1400" smtClean="0"/>
          </a:p>
          <a:p>
            <a:r>
              <a:rPr lang="en-US" sz="1400" smtClean="0"/>
              <a:t>Kiev, Ukraine, September 9-11, 2008</a:t>
            </a:r>
            <a:endParaRPr lang="en-US" sz="1400" i="0" smtClean="0">
              <a:latin typeface="Helvetica" pitchFamily="50" charset="0"/>
            </a:endParaRPr>
          </a:p>
        </p:txBody>
      </p:sp>
      <p:sp>
        <p:nvSpPr>
          <p:cNvPr id="45060" name="Inhaltsplatzhalter 6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de-DE" smtClean="0"/>
          </a:p>
        </p:txBody>
      </p:sp>
      <p:pic>
        <p:nvPicPr>
          <p:cNvPr id="45061" name="Picture 6" descr="Raum_402_Bet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38" y="1143000"/>
            <a:ext cx="820737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Text Box 3"/>
          <p:cNvSpPr txBox="1">
            <a:spLocks noChangeArrowheads="1"/>
          </p:cNvSpPr>
          <p:nvPr/>
        </p:nvSpPr>
        <p:spPr bwMode="auto">
          <a:xfrm>
            <a:off x="1514475" y="6572250"/>
            <a:ext cx="82153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2" algn="l"/>
            <a:r>
              <a:rPr lang="de-DE" sz="1800" b="1">
                <a:solidFill>
                  <a:srgbClr val="3333FF"/>
                </a:solidFill>
                <a:cs typeface="Arial" charset="0"/>
              </a:rPr>
              <a:t>    </a:t>
            </a:r>
            <a:r>
              <a:rPr lang="en-US" sz="1800" b="1">
                <a:solidFill>
                  <a:srgbClr val="3333FF"/>
                </a:solidFill>
                <a:cs typeface="Arial" charset="0"/>
              </a:rPr>
              <a:t>Chernobyl Shelter, Room 401/2, fresh Concrete  4 m high</a:t>
            </a:r>
            <a:endParaRPr lang="en-US" sz="2400">
              <a:solidFill>
                <a:srgbClr val="3333FF"/>
              </a:solidFill>
              <a:cs typeface="Arial" charset="0"/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54E560-D09A-4D5D-9C42-546807FC9ED7}" type="slidenum">
              <a:rPr lang="en-US"/>
              <a:pPr>
                <a:defRPr/>
              </a:pPr>
              <a:t>11</a:t>
            </a:fld>
            <a:endParaRPr lang="en-US">
              <a:latin typeface="Times New Roman" pitchFamily="18" charset="0"/>
            </a:endParaRPr>
          </a:p>
        </p:txBody>
      </p:sp>
      <p:pic>
        <p:nvPicPr>
          <p:cNvPr id="46083" name="Picture 3" descr="Fuel fragment"/>
          <p:cNvPicPr>
            <a:picLocks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3300" y="1120775"/>
            <a:ext cx="6650038" cy="5410200"/>
          </a:xfrm>
          <a:noFill/>
        </p:spPr>
      </p:pic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685800" y="6553200"/>
            <a:ext cx="9982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ts val="1700"/>
              </a:spcBef>
            </a:pPr>
            <a:r>
              <a:rPr lang="en-US" sz="1800" b="1">
                <a:solidFill>
                  <a:schemeClr val="accent2"/>
                </a:solidFill>
              </a:rPr>
              <a:t>Fuel element fragments, graphite and fuel lava </a:t>
            </a:r>
            <a:r>
              <a:rPr lang="de-DE" sz="1800" b="1">
                <a:solidFill>
                  <a:schemeClr val="accent2"/>
                </a:solidFill>
              </a:rPr>
              <a:t>in t</a:t>
            </a:r>
            <a:r>
              <a:rPr lang="en-US" sz="1800" b="1">
                <a:solidFill>
                  <a:schemeClr val="accent2"/>
                </a:solidFill>
              </a:rPr>
              <a:t>he Chernobyl Shelter</a:t>
            </a:r>
            <a:endParaRPr lang="de-DE" sz="1800" b="1">
              <a:solidFill>
                <a:schemeClr val="accent2"/>
              </a:solidFill>
            </a:endParaRPr>
          </a:p>
        </p:txBody>
      </p:sp>
      <p:sp>
        <p:nvSpPr>
          <p:cNvPr id="46085" name="Fußzeilenplatzhalt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smtClean="0"/>
              <a:t>14</a:t>
            </a:r>
            <a:r>
              <a:rPr lang="en-US" sz="1400" baseline="30000" smtClean="0"/>
              <a:t>th</a:t>
            </a:r>
            <a:r>
              <a:rPr lang="en-US" sz="1400" smtClean="0"/>
              <a:t> Meeting Contact Expert Group on Severe Accident Management (CEG-SAM)</a:t>
            </a:r>
            <a:endParaRPr lang="de-DE" sz="1400" smtClean="0"/>
          </a:p>
          <a:p>
            <a:r>
              <a:rPr lang="en-US" sz="1400" smtClean="0"/>
              <a:t>Kiev, Ukraine, September 9-11, 2008</a:t>
            </a:r>
            <a:endParaRPr lang="en-US" sz="1400" i="0" smtClean="0">
              <a:latin typeface="Helvetica" pitchFamily="50" charset="0"/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4C8C00-53A1-4BDF-BD56-E7A741152D3D}" type="slidenum">
              <a:rPr lang="en-US"/>
              <a:pPr>
                <a:defRPr/>
              </a:pPr>
              <a:t>12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47107" name="Fußzeilenplatzhalt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smtClean="0"/>
              <a:t>14</a:t>
            </a:r>
            <a:r>
              <a:rPr lang="en-US" sz="1400" baseline="30000" smtClean="0"/>
              <a:t>th</a:t>
            </a:r>
            <a:r>
              <a:rPr lang="en-US" sz="1400" smtClean="0"/>
              <a:t> Meeting Contact Expert Group on Severe Accident Management (CEG-SAM)</a:t>
            </a:r>
            <a:endParaRPr lang="de-DE" sz="1400" smtClean="0"/>
          </a:p>
          <a:p>
            <a:r>
              <a:rPr lang="en-US" sz="1400" smtClean="0"/>
              <a:t>Kiev, Ukraine, September 9-11, 2008</a:t>
            </a:r>
            <a:endParaRPr lang="en-US" sz="1400" i="0" smtClean="0">
              <a:latin typeface="Helvetica" pitchFamily="50" charset="0"/>
            </a:endParaRPr>
          </a:p>
        </p:txBody>
      </p:sp>
      <p:pic>
        <p:nvPicPr>
          <p:cNvPr id="47108" name="Picture 4" descr="Lava_Dampfverteil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063" y="1101725"/>
            <a:ext cx="7056437" cy="539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Text Box 3"/>
          <p:cNvSpPr txBox="1">
            <a:spLocks noChangeArrowheads="1"/>
          </p:cNvSpPr>
          <p:nvPr/>
        </p:nvSpPr>
        <p:spPr bwMode="auto">
          <a:xfrm>
            <a:off x="1800225" y="6572250"/>
            <a:ext cx="7715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2" algn="l"/>
            <a:r>
              <a:rPr lang="en-US" sz="1800" b="1">
                <a:solidFill>
                  <a:schemeClr val="accent2"/>
                </a:solidFill>
              </a:rPr>
              <a:t>Fuel lava </a:t>
            </a:r>
            <a:r>
              <a:rPr lang="de-DE" sz="1800" b="1">
                <a:solidFill>
                  <a:schemeClr val="accent2"/>
                </a:solidFill>
              </a:rPr>
              <a:t>in t</a:t>
            </a:r>
            <a:r>
              <a:rPr lang="en-US" sz="1800" b="1">
                <a:solidFill>
                  <a:schemeClr val="accent2"/>
                </a:solidFill>
              </a:rPr>
              <a:t>he Chernobyl Shelter, Bubble Condenser</a:t>
            </a:r>
            <a:endParaRPr lang="de-DE" sz="2400">
              <a:latin typeface="Times New Roman" pitchFamily="18" charset="0"/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84525F-3D8A-4257-8E51-4521EE42B8F0}" type="slidenum">
              <a:rPr lang="en-US"/>
              <a:pPr>
                <a:defRPr/>
              </a:pPr>
              <a:t>13</a:t>
            </a:fld>
            <a:endParaRPr lang="en-US">
              <a:latin typeface="Times New Roman" pitchFamily="18" charset="0"/>
            </a:endParaRPr>
          </a:p>
        </p:txBody>
      </p:sp>
      <p:graphicFrame>
        <p:nvGraphicFramePr>
          <p:cNvPr id="18434" name="Object 4"/>
          <p:cNvGraphicFramePr>
            <a:graphicFrameLocks noChangeAspect="1"/>
          </p:cNvGraphicFramePr>
          <p:nvPr/>
        </p:nvGraphicFramePr>
        <p:xfrm>
          <a:off x="1905000" y="1143000"/>
          <a:ext cx="7543800" cy="5408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7" name="Dokument" r:id="rId4" imgW="7513920" imgH="5387040" progId="Word.Document.8">
                  <p:embed/>
                </p:oleObj>
              </mc:Choice>
              <mc:Fallback>
                <p:oleObj name="Dokument" r:id="rId4" imgW="7513920" imgH="5387040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1143000"/>
                        <a:ext cx="7543800" cy="5408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6" name="Fußzeilenplatzhalt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smtClean="0"/>
              <a:t>14</a:t>
            </a:r>
            <a:r>
              <a:rPr lang="en-US" sz="1400" baseline="30000" smtClean="0"/>
              <a:t>th</a:t>
            </a:r>
            <a:r>
              <a:rPr lang="en-US" sz="1400" smtClean="0"/>
              <a:t> Meeting Contact Expert Group on Severe Accident Management (CEG-SAM)</a:t>
            </a:r>
            <a:endParaRPr lang="de-DE" sz="1400" smtClean="0"/>
          </a:p>
          <a:p>
            <a:r>
              <a:rPr lang="en-US" sz="1400" smtClean="0"/>
              <a:t>Kiev, Ukraine, September 9-11, 2008</a:t>
            </a:r>
            <a:endParaRPr lang="en-US" sz="1400" i="0" smtClean="0">
              <a:latin typeface="Helvetica" pitchFamily="50" charset="0"/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B2EE5B-0B81-4176-BE51-88546688E840}" type="slidenum">
              <a:rPr lang="en-US"/>
              <a:pPr>
                <a:defRPr/>
              </a:pPr>
              <a:t>14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48131" name="Fußzeilenplatzhalt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smtClean="0"/>
              <a:t>14</a:t>
            </a:r>
            <a:r>
              <a:rPr lang="en-US" sz="1400" baseline="30000" smtClean="0"/>
              <a:t>th</a:t>
            </a:r>
            <a:r>
              <a:rPr lang="en-US" sz="1400" smtClean="0"/>
              <a:t> Meeting Contact Expert Group on Severe Accident Management (CEG-SAM)</a:t>
            </a:r>
            <a:endParaRPr lang="de-DE" sz="1400" smtClean="0"/>
          </a:p>
          <a:p>
            <a:r>
              <a:rPr lang="en-US" sz="1400" smtClean="0"/>
              <a:t>Kiev, Ukraine, September 9-11, 2008</a:t>
            </a:r>
            <a:endParaRPr lang="en-US" sz="1400" i="0" smtClean="0">
              <a:latin typeface="Helvetica" pitchFamily="50" charset="0"/>
            </a:endParaRPr>
          </a:p>
        </p:txBody>
      </p:sp>
      <p:sp>
        <p:nvSpPr>
          <p:cNvPr id="48132" name="Text Box 3"/>
          <p:cNvSpPr txBox="1">
            <a:spLocks noChangeArrowheads="1"/>
          </p:cNvSpPr>
          <p:nvPr/>
        </p:nvSpPr>
        <p:spPr bwMode="auto">
          <a:xfrm>
            <a:off x="1157288" y="6572250"/>
            <a:ext cx="8286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2" algn="l"/>
            <a:r>
              <a:rPr lang="en-US" sz="1800" b="1">
                <a:solidFill>
                  <a:srgbClr val="3333FF"/>
                </a:solidFill>
                <a:latin typeface="Helvetica" pitchFamily="50" charset="0"/>
              </a:rPr>
              <a:t>Uranium- and Plutonium salts dissoluted in water, lower rooms</a:t>
            </a:r>
            <a:endParaRPr lang="en-US" sz="2400">
              <a:solidFill>
                <a:srgbClr val="3333FF"/>
              </a:solidFill>
              <a:latin typeface="Times New Roman" pitchFamily="18" charset="0"/>
            </a:endParaRPr>
          </a:p>
        </p:txBody>
      </p:sp>
      <p:pic>
        <p:nvPicPr>
          <p:cNvPr id="48133" name="Picture 6" descr="Wasser"/>
          <p:cNvPicPr>
            <a:picLocks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5963" y="1120775"/>
            <a:ext cx="7208837" cy="5410200"/>
          </a:xfr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131A2A-E057-4062-A73A-FEE61C0D3E6D}" type="slidenum">
              <a:rPr lang="en-US"/>
              <a:pPr>
                <a:defRPr/>
              </a:pPr>
              <a:t>15</a:t>
            </a:fld>
            <a:endParaRPr lang="en-US">
              <a:latin typeface="Times New Roman" pitchFamily="18" charset="0"/>
            </a:endParaRPr>
          </a:p>
        </p:txBody>
      </p:sp>
      <p:graphicFrame>
        <p:nvGraphicFramePr>
          <p:cNvPr id="19458" name="Object 2"/>
          <p:cNvGraphicFramePr>
            <a:graphicFrameLocks noChangeAspect="1"/>
          </p:cNvGraphicFramePr>
          <p:nvPr/>
        </p:nvGraphicFramePr>
        <p:xfrm>
          <a:off x="2206625" y="682625"/>
          <a:ext cx="7329488" cy="5964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1" name="Document" r:id="rId4" imgW="5503441" imgH="4502488" progId="Word.Document.8">
                  <p:embed/>
                </p:oleObj>
              </mc:Choice>
              <mc:Fallback>
                <p:oleObj name="Document" r:id="rId4" imgW="5503441" imgH="4502488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6625" y="682625"/>
                        <a:ext cx="7329488" cy="5964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0" name="Fußzeilenplatzhalt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smtClean="0"/>
              <a:t>14</a:t>
            </a:r>
            <a:r>
              <a:rPr lang="en-US" sz="1400" baseline="30000" smtClean="0"/>
              <a:t>th</a:t>
            </a:r>
            <a:r>
              <a:rPr lang="en-US" sz="1400" smtClean="0"/>
              <a:t> Meeting Contact Expert Group on Severe Accident Management (CEG-SAM)</a:t>
            </a:r>
            <a:endParaRPr lang="de-DE" sz="1400" smtClean="0"/>
          </a:p>
          <a:p>
            <a:r>
              <a:rPr lang="en-US" sz="1400" smtClean="0"/>
              <a:t>Kiev, Ukraine, September 9-11, 2008</a:t>
            </a:r>
            <a:endParaRPr lang="en-US" sz="1400" i="0" smtClean="0">
              <a:latin typeface="Helvetica" pitchFamily="50" charset="0"/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B71B53-7CEA-4B46-95C4-A9978E630A27}" type="slidenum">
              <a:rPr lang="en-US"/>
              <a:pPr>
                <a:defRPr/>
              </a:pPr>
              <a:t>16</a:t>
            </a:fld>
            <a:endParaRPr lang="en-US" dirty="0">
              <a:latin typeface="Times New Roman" pitchFamily="18" charset="0"/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0" y="1938338"/>
            <a:ext cx="113157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graphicFrame>
        <p:nvGraphicFramePr>
          <p:cNvPr id="20482" name="Object 3"/>
          <p:cNvGraphicFramePr>
            <a:graphicFrameLocks noChangeAspect="1"/>
          </p:cNvGraphicFramePr>
          <p:nvPr/>
        </p:nvGraphicFramePr>
        <p:xfrm>
          <a:off x="1265238" y="1047750"/>
          <a:ext cx="7993062" cy="576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1" name="Diagramm" r:id="rId4" imgW="5724449" imgH="4124249" progId="MSGraph.Chart.8">
                  <p:embed/>
                </p:oleObj>
              </mc:Choice>
              <mc:Fallback>
                <p:oleObj name="Diagramm" r:id="rId4" imgW="5724449" imgH="4124249" progId="MSGraph.Char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5238" y="1047750"/>
                        <a:ext cx="7993062" cy="5761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485" name="Group 5"/>
          <p:cNvGrpSpPr>
            <a:grpSpLocks/>
          </p:cNvGrpSpPr>
          <p:nvPr/>
        </p:nvGrpSpPr>
        <p:grpSpPr bwMode="auto">
          <a:xfrm>
            <a:off x="5370513" y="4792663"/>
            <a:ext cx="1944687" cy="936625"/>
            <a:chOff x="0" y="560"/>
            <a:chExt cx="19994" cy="19440"/>
          </a:xfrm>
        </p:grpSpPr>
        <p:sp>
          <p:nvSpPr>
            <p:cNvPr id="20488" name="Line 6"/>
            <p:cNvSpPr>
              <a:spLocks noChangeShapeType="1"/>
            </p:cNvSpPr>
            <p:nvPr/>
          </p:nvSpPr>
          <p:spPr bwMode="auto">
            <a:xfrm>
              <a:off x="0" y="19984"/>
              <a:ext cx="1518" cy="1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 type="none" w="lg" len="sm"/>
              <a:tailEnd type="none" w="lg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89" name="Rectangle 7"/>
            <p:cNvSpPr>
              <a:spLocks noChangeArrowheads="1"/>
            </p:cNvSpPr>
            <p:nvPr/>
          </p:nvSpPr>
          <p:spPr bwMode="auto">
            <a:xfrm>
              <a:off x="7278" y="560"/>
              <a:ext cx="12716" cy="6736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algn="l"/>
              <a:r>
                <a:rPr lang="de-DE" sz="1400"/>
                <a:t>d</a:t>
              </a:r>
              <a:r>
                <a:rPr lang="de-DE" sz="1400" baseline="-25000"/>
                <a:t>50</a:t>
              </a:r>
              <a:r>
                <a:rPr lang="de-DE" sz="1400"/>
                <a:t> = 6...9 µm</a:t>
              </a:r>
            </a:p>
          </p:txBody>
        </p:sp>
        <p:sp>
          <p:nvSpPr>
            <p:cNvPr id="20490" name="Line 8"/>
            <p:cNvSpPr>
              <a:spLocks noChangeShapeType="1"/>
            </p:cNvSpPr>
            <p:nvPr/>
          </p:nvSpPr>
          <p:spPr bwMode="auto">
            <a:xfrm flipV="1">
              <a:off x="807" y="7872"/>
              <a:ext cx="6245" cy="112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lg" len="sm"/>
              <a:tailEnd type="none" w="lg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20486" name="Rectangle 10"/>
          <p:cNvSpPr>
            <a:spLocks noChangeArrowheads="1"/>
          </p:cNvSpPr>
          <p:nvPr/>
        </p:nvSpPr>
        <p:spPr bwMode="auto">
          <a:xfrm>
            <a:off x="1770063" y="6521450"/>
            <a:ext cx="7296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</a:rPr>
              <a:t>Cumulative activity distribution of fuel dust particles versus AED</a:t>
            </a:r>
            <a:r>
              <a:rPr lang="de-DE" sz="18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20487" name="Fußzeilenplatzhalt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smtClean="0"/>
              <a:t>14</a:t>
            </a:r>
            <a:r>
              <a:rPr lang="en-US" sz="1400" baseline="30000" smtClean="0"/>
              <a:t>th</a:t>
            </a:r>
            <a:r>
              <a:rPr lang="en-US" sz="1400" smtClean="0"/>
              <a:t> Meeting Contact Expert Group on Severe Accident Management (CEG-SAM)</a:t>
            </a:r>
            <a:endParaRPr lang="de-DE" sz="1400" smtClean="0"/>
          </a:p>
          <a:p>
            <a:r>
              <a:rPr lang="en-US" sz="1400" smtClean="0"/>
              <a:t>Kiev, Ukraine, September 9-11, 2008</a:t>
            </a:r>
            <a:endParaRPr lang="en-US" sz="1400" i="0" smtClean="0">
              <a:latin typeface="Helvetica" pitchFamily="50" charset="0"/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78E6F2-417B-43DA-A441-AAF8C8F7D114}" type="slidenum">
              <a:rPr lang="en-US"/>
              <a:pPr>
                <a:defRPr/>
              </a:pPr>
              <a:t>17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49155" name="Rectangle 2"/>
          <p:cNvSpPr>
            <a:spLocks noChangeArrowheads="1"/>
          </p:cNvSpPr>
          <p:nvPr/>
        </p:nvSpPr>
        <p:spPr bwMode="auto">
          <a:xfrm>
            <a:off x="0" y="1938338"/>
            <a:ext cx="113157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49156" name="Rectangle 8"/>
          <p:cNvSpPr>
            <a:spLocks noChangeArrowheads="1"/>
          </p:cNvSpPr>
          <p:nvPr/>
        </p:nvSpPr>
        <p:spPr bwMode="auto">
          <a:xfrm>
            <a:off x="2849563" y="6592888"/>
            <a:ext cx="5060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/>
          <a:p>
            <a:pPr algn="l"/>
            <a:r>
              <a:rPr lang="en-US" sz="1800" b="1">
                <a:solidFill>
                  <a:srgbClr val="3333FF"/>
                </a:solidFill>
              </a:rPr>
              <a:t>Effective dose by inhalation versus distance</a:t>
            </a:r>
            <a:r>
              <a:rPr lang="de-DE" sz="1800" b="1">
                <a:solidFill>
                  <a:srgbClr val="3333FF"/>
                </a:solidFill>
              </a:rPr>
              <a:t> </a:t>
            </a:r>
          </a:p>
        </p:txBody>
      </p:sp>
      <p:grpSp>
        <p:nvGrpSpPr>
          <p:cNvPr id="49157" name="Group 160"/>
          <p:cNvGrpSpPr>
            <a:grpSpLocks noChangeAspect="1"/>
          </p:cNvGrpSpPr>
          <p:nvPr/>
        </p:nvGrpSpPr>
        <p:grpSpPr bwMode="auto">
          <a:xfrm>
            <a:off x="833438" y="976313"/>
            <a:ext cx="8928100" cy="5922962"/>
            <a:chOff x="1297" y="7087"/>
            <a:chExt cx="9437" cy="6261"/>
          </a:xfrm>
        </p:grpSpPr>
        <p:sp>
          <p:nvSpPr>
            <p:cNvPr id="49159" name="AutoShape 161"/>
            <p:cNvSpPr>
              <a:spLocks noChangeAspect="1" noChangeArrowheads="1"/>
            </p:cNvSpPr>
            <p:nvPr/>
          </p:nvSpPr>
          <p:spPr bwMode="auto">
            <a:xfrm>
              <a:off x="1297" y="7087"/>
              <a:ext cx="9437" cy="6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160" name="Line 162"/>
            <p:cNvSpPr>
              <a:spLocks noChangeShapeType="1"/>
            </p:cNvSpPr>
            <p:nvPr/>
          </p:nvSpPr>
          <p:spPr bwMode="auto">
            <a:xfrm>
              <a:off x="2155" y="12099"/>
              <a:ext cx="825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161" name="Line 163"/>
            <p:cNvSpPr>
              <a:spLocks noChangeShapeType="1"/>
            </p:cNvSpPr>
            <p:nvPr/>
          </p:nvSpPr>
          <p:spPr bwMode="auto">
            <a:xfrm>
              <a:off x="2155" y="11786"/>
              <a:ext cx="825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162" name="Line 164"/>
            <p:cNvSpPr>
              <a:spLocks noChangeShapeType="1"/>
            </p:cNvSpPr>
            <p:nvPr/>
          </p:nvSpPr>
          <p:spPr bwMode="auto">
            <a:xfrm>
              <a:off x="2155" y="11565"/>
              <a:ext cx="825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163" name="Line 165"/>
            <p:cNvSpPr>
              <a:spLocks noChangeShapeType="1"/>
            </p:cNvSpPr>
            <p:nvPr/>
          </p:nvSpPr>
          <p:spPr bwMode="auto">
            <a:xfrm>
              <a:off x="2155" y="11394"/>
              <a:ext cx="825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164" name="Line 166"/>
            <p:cNvSpPr>
              <a:spLocks noChangeShapeType="1"/>
            </p:cNvSpPr>
            <p:nvPr/>
          </p:nvSpPr>
          <p:spPr bwMode="auto">
            <a:xfrm>
              <a:off x="2155" y="11254"/>
              <a:ext cx="825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165" name="Line 167"/>
            <p:cNvSpPr>
              <a:spLocks noChangeShapeType="1"/>
            </p:cNvSpPr>
            <p:nvPr/>
          </p:nvSpPr>
          <p:spPr bwMode="auto">
            <a:xfrm>
              <a:off x="2155" y="11136"/>
              <a:ext cx="825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166" name="Line 168"/>
            <p:cNvSpPr>
              <a:spLocks noChangeShapeType="1"/>
            </p:cNvSpPr>
            <p:nvPr/>
          </p:nvSpPr>
          <p:spPr bwMode="auto">
            <a:xfrm>
              <a:off x="2155" y="11033"/>
              <a:ext cx="825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167" name="Line 169"/>
            <p:cNvSpPr>
              <a:spLocks noChangeShapeType="1"/>
            </p:cNvSpPr>
            <p:nvPr/>
          </p:nvSpPr>
          <p:spPr bwMode="auto">
            <a:xfrm>
              <a:off x="2155" y="10941"/>
              <a:ext cx="825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168" name="Line 170"/>
            <p:cNvSpPr>
              <a:spLocks noChangeShapeType="1"/>
            </p:cNvSpPr>
            <p:nvPr/>
          </p:nvSpPr>
          <p:spPr bwMode="auto">
            <a:xfrm>
              <a:off x="2155" y="10328"/>
              <a:ext cx="825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169" name="Line 171"/>
            <p:cNvSpPr>
              <a:spLocks noChangeShapeType="1"/>
            </p:cNvSpPr>
            <p:nvPr/>
          </p:nvSpPr>
          <p:spPr bwMode="auto">
            <a:xfrm>
              <a:off x="2155" y="10017"/>
              <a:ext cx="825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170" name="Line 172"/>
            <p:cNvSpPr>
              <a:spLocks noChangeShapeType="1"/>
            </p:cNvSpPr>
            <p:nvPr/>
          </p:nvSpPr>
          <p:spPr bwMode="auto">
            <a:xfrm>
              <a:off x="2155" y="9793"/>
              <a:ext cx="825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171" name="Line 173"/>
            <p:cNvSpPr>
              <a:spLocks noChangeShapeType="1"/>
            </p:cNvSpPr>
            <p:nvPr/>
          </p:nvSpPr>
          <p:spPr bwMode="auto">
            <a:xfrm>
              <a:off x="2155" y="9623"/>
              <a:ext cx="825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172" name="Line 174"/>
            <p:cNvSpPr>
              <a:spLocks noChangeShapeType="1"/>
            </p:cNvSpPr>
            <p:nvPr/>
          </p:nvSpPr>
          <p:spPr bwMode="auto">
            <a:xfrm>
              <a:off x="2155" y="9483"/>
              <a:ext cx="825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173" name="Line 175"/>
            <p:cNvSpPr>
              <a:spLocks noChangeShapeType="1"/>
            </p:cNvSpPr>
            <p:nvPr/>
          </p:nvSpPr>
          <p:spPr bwMode="auto">
            <a:xfrm>
              <a:off x="2155" y="9364"/>
              <a:ext cx="825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174" name="Line 176"/>
            <p:cNvSpPr>
              <a:spLocks noChangeShapeType="1"/>
            </p:cNvSpPr>
            <p:nvPr/>
          </p:nvSpPr>
          <p:spPr bwMode="auto">
            <a:xfrm>
              <a:off x="2155" y="9261"/>
              <a:ext cx="825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175" name="Line 177"/>
            <p:cNvSpPr>
              <a:spLocks noChangeShapeType="1"/>
            </p:cNvSpPr>
            <p:nvPr/>
          </p:nvSpPr>
          <p:spPr bwMode="auto">
            <a:xfrm>
              <a:off x="2155" y="9172"/>
              <a:ext cx="825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176" name="Line 178"/>
            <p:cNvSpPr>
              <a:spLocks noChangeShapeType="1"/>
            </p:cNvSpPr>
            <p:nvPr/>
          </p:nvSpPr>
          <p:spPr bwMode="auto">
            <a:xfrm>
              <a:off x="2155" y="8556"/>
              <a:ext cx="825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177" name="Line 179"/>
            <p:cNvSpPr>
              <a:spLocks noChangeShapeType="1"/>
            </p:cNvSpPr>
            <p:nvPr/>
          </p:nvSpPr>
          <p:spPr bwMode="auto">
            <a:xfrm>
              <a:off x="2155" y="8245"/>
              <a:ext cx="825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178" name="Line 180"/>
            <p:cNvSpPr>
              <a:spLocks noChangeShapeType="1"/>
            </p:cNvSpPr>
            <p:nvPr/>
          </p:nvSpPr>
          <p:spPr bwMode="auto">
            <a:xfrm>
              <a:off x="2155" y="8024"/>
              <a:ext cx="825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179" name="Line 181"/>
            <p:cNvSpPr>
              <a:spLocks noChangeShapeType="1"/>
            </p:cNvSpPr>
            <p:nvPr/>
          </p:nvSpPr>
          <p:spPr bwMode="auto">
            <a:xfrm>
              <a:off x="2155" y="7851"/>
              <a:ext cx="825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180" name="Line 182"/>
            <p:cNvSpPr>
              <a:spLocks noChangeShapeType="1"/>
            </p:cNvSpPr>
            <p:nvPr/>
          </p:nvSpPr>
          <p:spPr bwMode="auto">
            <a:xfrm>
              <a:off x="2155" y="7711"/>
              <a:ext cx="825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181" name="Line 183"/>
            <p:cNvSpPr>
              <a:spLocks noChangeShapeType="1"/>
            </p:cNvSpPr>
            <p:nvPr/>
          </p:nvSpPr>
          <p:spPr bwMode="auto">
            <a:xfrm>
              <a:off x="2155" y="7593"/>
              <a:ext cx="825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182" name="Line 184"/>
            <p:cNvSpPr>
              <a:spLocks noChangeShapeType="1"/>
            </p:cNvSpPr>
            <p:nvPr/>
          </p:nvSpPr>
          <p:spPr bwMode="auto">
            <a:xfrm>
              <a:off x="2155" y="7490"/>
              <a:ext cx="825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183" name="Line 185"/>
            <p:cNvSpPr>
              <a:spLocks noChangeShapeType="1"/>
            </p:cNvSpPr>
            <p:nvPr/>
          </p:nvSpPr>
          <p:spPr bwMode="auto">
            <a:xfrm>
              <a:off x="2155" y="7400"/>
              <a:ext cx="825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184" name="Line 186"/>
            <p:cNvSpPr>
              <a:spLocks noChangeShapeType="1"/>
            </p:cNvSpPr>
            <p:nvPr/>
          </p:nvSpPr>
          <p:spPr bwMode="auto">
            <a:xfrm>
              <a:off x="2155" y="12631"/>
              <a:ext cx="825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185" name="Line 187"/>
            <p:cNvSpPr>
              <a:spLocks noChangeShapeType="1"/>
            </p:cNvSpPr>
            <p:nvPr/>
          </p:nvSpPr>
          <p:spPr bwMode="auto">
            <a:xfrm>
              <a:off x="2155" y="10860"/>
              <a:ext cx="825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186" name="Line 188"/>
            <p:cNvSpPr>
              <a:spLocks noChangeShapeType="1"/>
            </p:cNvSpPr>
            <p:nvPr/>
          </p:nvSpPr>
          <p:spPr bwMode="auto">
            <a:xfrm>
              <a:off x="2155" y="7319"/>
              <a:ext cx="825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187" name="Line 189"/>
            <p:cNvSpPr>
              <a:spLocks noChangeShapeType="1"/>
            </p:cNvSpPr>
            <p:nvPr/>
          </p:nvSpPr>
          <p:spPr bwMode="auto">
            <a:xfrm>
              <a:off x="2983" y="7319"/>
              <a:ext cx="1" cy="53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188" name="Line 190"/>
            <p:cNvSpPr>
              <a:spLocks noChangeShapeType="1"/>
            </p:cNvSpPr>
            <p:nvPr/>
          </p:nvSpPr>
          <p:spPr bwMode="auto">
            <a:xfrm>
              <a:off x="3468" y="7319"/>
              <a:ext cx="1" cy="53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189" name="Line 191"/>
            <p:cNvSpPr>
              <a:spLocks noChangeShapeType="1"/>
            </p:cNvSpPr>
            <p:nvPr/>
          </p:nvSpPr>
          <p:spPr bwMode="auto">
            <a:xfrm>
              <a:off x="3812" y="7319"/>
              <a:ext cx="1" cy="53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190" name="Line 192"/>
            <p:cNvSpPr>
              <a:spLocks noChangeShapeType="1"/>
            </p:cNvSpPr>
            <p:nvPr/>
          </p:nvSpPr>
          <p:spPr bwMode="auto">
            <a:xfrm>
              <a:off x="4078" y="7319"/>
              <a:ext cx="1" cy="53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191" name="Line 193"/>
            <p:cNvSpPr>
              <a:spLocks noChangeShapeType="1"/>
            </p:cNvSpPr>
            <p:nvPr/>
          </p:nvSpPr>
          <p:spPr bwMode="auto">
            <a:xfrm>
              <a:off x="4295" y="7319"/>
              <a:ext cx="1" cy="53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192" name="Line 194"/>
            <p:cNvSpPr>
              <a:spLocks noChangeShapeType="1"/>
            </p:cNvSpPr>
            <p:nvPr/>
          </p:nvSpPr>
          <p:spPr bwMode="auto">
            <a:xfrm>
              <a:off x="4480" y="7319"/>
              <a:ext cx="1" cy="53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193" name="Line 195"/>
            <p:cNvSpPr>
              <a:spLocks noChangeShapeType="1"/>
            </p:cNvSpPr>
            <p:nvPr/>
          </p:nvSpPr>
          <p:spPr bwMode="auto">
            <a:xfrm>
              <a:off x="4640" y="7319"/>
              <a:ext cx="1" cy="53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194" name="Line 196"/>
            <p:cNvSpPr>
              <a:spLocks noChangeShapeType="1"/>
            </p:cNvSpPr>
            <p:nvPr/>
          </p:nvSpPr>
          <p:spPr bwMode="auto">
            <a:xfrm>
              <a:off x="4780" y="7319"/>
              <a:ext cx="1" cy="53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195" name="Line 197"/>
            <p:cNvSpPr>
              <a:spLocks noChangeShapeType="1"/>
            </p:cNvSpPr>
            <p:nvPr/>
          </p:nvSpPr>
          <p:spPr bwMode="auto">
            <a:xfrm>
              <a:off x="5735" y="7319"/>
              <a:ext cx="1" cy="53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196" name="Line 198"/>
            <p:cNvSpPr>
              <a:spLocks noChangeShapeType="1"/>
            </p:cNvSpPr>
            <p:nvPr/>
          </p:nvSpPr>
          <p:spPr bwMode="auto">
            <a:xfrm>
              <a:off x="6218" y="7319"/>
              <a:ext cx="1" cy="53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197" name="Line 199"/>
            <p:cNvSpPr>
              <a:spLocks noChangeShapeType="1"/>
            </p:cNvSpPr>
            <p:nvPr/>
          </p:nvSpPr>
          <p:spPr bwMode="auto">
            <a:xfrm>
              <a:off x="6561" y="7319"/>
              <a:ext cx="1" cy="53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198" name="Line 200"/>
            <p:cNvSpPr>
              <a:spLocks noChangeShapeType="1"/>
            </p:cNvSpPr>
            <p:nvPr/>
          </p:nvSpPr>
          <p:spPr bwMode="auto">
            <a:xfrm>
              <a:off x="6828" y="7319"/>
              <a:ext cx="1" cy="53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199" name="Line 201"/>
            <p:cNvSpPr>
              <a:spLocks noChangeShapeType="1"/>
            </p:cNvSpPr>
            <p:nvPr/>
          </p:nvSpPr>
          <p:spPr bwMode="auto">
            <a:xfrm>
              <a:off x="7046" y="7319"/>
              <a:ext cx="1" cy="53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200" name="Line 202"/>
            <p:cNvSpPr>
              <a:spLocks noChangeShapeType="1"/>
            </p:cNvSpPr>
            <p:nvPr/>
          </p:nvSpPr>
          <p:spPr bwMode="auto">
            <a:xfrm>
              <a:off x="7230" y="7319"/>
              <a:ext cx="1" cy="53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201" name="Line 203"/>
            <p:cNvSpPr>
              <a:spLocks noChangeShapeType="1"/>
            </p:cNvSpPr>
            <p:nvPr/>
          </p:nvSpPr>
          <p:spPr bwMode="auto">
            <a:xfrm>
              <a:off x="7390" y="7319"/>
              <a:ext cx="1" cy="53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202" name="Line 204"/>
            <p:cNvSpPr>
              <a:spLocks noChangeShapeType="1"/>
            </p:cNvSpPr>
            <p:nvPr/>
          </p:nvSpPr>
          <p:spPr bwMode="auto">
            <a:xfrm>
              <a:off x="7531" y="7319"/>
              <a:ext cx="1" cy="53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203" name="Line 205"/>
            <p:cNvSpPr>
              <a:spLocks noChangeShapeType="1"/>
            </p:cNvSpPr>
            <p:nvPr/>
          </p:nvSpPr>
          <p:spPr bwMode="auto">
            <a:xfrm>
              <a:off x="8484" y="7319"/>
              <a:ext cx="1" cy="53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204" name="Line 206"/>
            <p:cNvSpPr>
              <a:spLocks noChangeShapeType="1"/>
            </p:cNvSpPr>
            <p:nvPr/>
          </p:nvSpPr>
          <p:spPr bwMode="auto">
            <a:xfrm>
              <a:off x="8969" y="7319"/>
              <a:ext cx="1" cy="53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205" name="Line 207"/>
            <p:cNvSpPr>
              <a:spLocks noChangeShapeType="1"/>
            </p:cNvSpPr>
            <p:nvPr/>
          </p:nvSpPr>
          <p:spPr bwMode="auto">
            <a:xfrm>
              <a:off x="9313" y="7319"/>
              <a:ext cx="1" cy="53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206" name="Line 208"/>
            <p:cNvSpPr>
              <a:spLocks noChangeShapeType="1"/>
            </p:cNvSpPr>
            <p:nvPr/>
          </p:nvSpPr>
          <p:spPr bwMode="auto">
            <a:xfrm>
              <a:off x="9579" y="7319"/>
              <a:ext cx="1" cy="53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207" name="Line 209"/>
            <p:cNvSpPr>
              <a:spLocks noChangeShapeType="1"/>
            </p:cNvSpPr>
            <p:nvPr/>
          </p:nvSpPr>
          <p:spPr bwMode="auto">
            <a:xfrm>
              <a:off x="9798" y="7319"/>
              <a:ext cx="1" cy="53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208" name="Line 210"/>
            <p:cNvSpPr>
              <a:spLocks noChangeShapeType="1"/>
            </p:cNvSpPr>
            <p:nvPr/>
          </p:nvSpPr>
          <p:spPr bwMode="auto">
            <a:xfrm>
              <a:off x="9981" y="7319"/>
              <a:ext cx="1" cy="53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209" name="Line 211"/>
            <p:cNvSpPr>
              <a:spLocks noChangeShapeType="1"/>
            </p:cNvSpPr>
            <p:nvPr/>
          </p:nvSpPr>
          <p:spPr bwMode="auto">
            <a:xfrm>
              <a:off x="10141" y="7319"/>
              <a:ext cx="1" cy="53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210" name="Line 212"/>
            <p:cNvSpPr>
              <a:spLocks noChangeShapeType="1"/>
            </p:cNvSpPr>
            <p:nvPr/>
          </p:nvSpPr>
          <p:spPr bwMode="auto">
            <a:xfrm>
              <a:off x="10281" y="7319"/>
              <a:ext cx="1" cy="53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211" name="Line 213"/>
            <p:cNvSpPr>
              <a:spLocks noChangeShapeType="1"/>
            </p:cNvSpPr>
            <p:nvPr/>
          </p:nvSpPr>
          <p:spPr bwMode="auto">
            <a:xfrm>
              <a:off x="4906" y="7319"/>
              <a:ext cx="1" cy="53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212" name="Line 214"/>
            <p:cNvSpPr>
              <a:spLocks noChangeShapeType="1"/>
            </p:cNvSpPr>
            <p:nvPr/>
          </p:nvSpPr>
          <p:spPr bwMode="auto">
            <a:xfrm>
              <a:off x="7656" y="7319"/>
              <a:ext cx="1" cy="53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213" name="Line 215"/>
            <p:cNvSpPr>
              <a:spLocks noChangeShapeType="1"/>
            </p:cNvSpPr>
            <p:nvPr/>
          </p:nvSpPr>
          <p:spPr bwMode="auto">
            <a:xfrm>
              <a:off x="10407" y="7319"/>
              <a:ext cx="1" cy="53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214" name="Line 216"/>
            <p:cNvSpPr>
              <a:spLocks noChangeShapeType="1"/>
            </p:cNvSpPr>
            <p:nvPr/>
          </p:nvSpPr>
          <p:spPr bwMode="auto">
            <a:xfrm>
              <a:off x="2155" y="7319"/>
              <a:ext cx="1" cy="53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215" name="Line 217"/>
            <p:cNvSpPr>
              <a:spLocks noChangeShapeType="1"/>
            </p:cNvSpPr>
            <p:nvPr/>
          </p:nvSpPr>
          <p:spPr bwMode="auto">
            <a:xfrm>
              <a:off x="2105" y="12631"/>
              <a:ext cx="9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216" name="Line 218"/>
            <p:cNvSpPr>
              <a:spLocks noChangeShapeType="1"/>
            </p:cNvSpPr>
            <p:nvPr/>
          </p:nvSpPr>
          <p:spPr bwMode="auto">
            <a:xfrm>
              <a:off x="2105" y="10860"/>
              <a:ext cx="9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217" name="Line 219"/>
            <p:cNvSpPr>
              <a:spLocks noChangeShapeType="1"/>
            </p:cNvSpPr>
            <p:nvPr/>
          </p:nvSpPr>
          <p:spPr bwMode="auto">
            <a:xfrm>
              <a:off x="2105" y="9091"/>
              <a:ext cx="9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218" name="Line 220"/>
            <p:cNvSpPr>
              <a:spLocks noChangeShapeType="1"/>
            </p:cNvSpPr>
            <p:nvPr/>
          </p:nvSpPr>
          <p:spPr bwMode="auto">
            <a:xfrm>
              <a:off x="2105" y="7319"/>
              <a:ext cx="9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219" name="Line 221"/>
            <p:cNvSpPr>
              <a:spLocks noChangeShapeType="1"/>
            </p:cNvSpPr>
            <p:nvPr/>
          </p:nvSpPr>
          <p:spPr bwMode="auto">
            <a:xfrm>
              <a:off x="2155" y="9091"/>
              <a:ext cx="825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220" name="Line 222"/>
            <p:cNvSpPr>
              <a:spLocks noChangeShapeType="1"/>
            </p:cNvSpPr>
            <p:nvPr/>
          </p:nvSpPr>
          <p:spPr bwMode="auto">
            <a:xfrm flipV="1">
              <a:off x="2155" y="9031"/>
              <a:ext cx="1" cy="1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221" name="Line 223"/>
            <p:cNvSpPr>
              <a:spLocks noChangeShapeType="1"/>
            </p:cNvSpPr>
            <p:nvPr/>
          </p:nvSpPr>
          <p:spPr bwMode="auto">
            <a:xfrm flipV="1">
              <a:off x="4906" y="9031"/>
              <a:ext cx="1" cy="1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222" name="Line 224"/>
            <p:cNvSpPr>
              <a:spLocks noChangeShapeType="1"/>
            </p:cNvSpPr>
            <p:nvPr/>
          </p:nvSpPr>
          <p:spPr bwMode="auto">
            <a:xfrm flipV="1">
              <a:off x="7656" y="9031"/>
              <a:ext cx="1" cy="1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223" name="Line 225"/>
            <p:cNvSpPr>
              <a:spLocks noChangeShapeType="1"/>
            </p:cNvSpPr>
            <p:nvPr/>
          </p:nvSpPr>
          <p:spPr bwMode="auto">
            <a:xfrm flipV="1">
              <a:off x="10407" y="9031"/>
              <a:ext cx="1" cy="1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224" name="Freeform 226"/>
            <p:cNvSpPr>
              <a:spLocks/>
            </p:cNvSpPr>
            <p:nvPr/>
          </p:nvSpPr>
          <p:spPr bwMode="auto">
            <a:xfrm>
              <a:off x="4078" y="8386"/>
              <a:ext cx="4406" cy="3054"/>
            </a:xfrm>
            <a:custGeom>
              <a:avLst/>
              <a:gdLst>
                <a:gd name="T0" fmla="*/ 0 w 2399"/>
                <a:gd name="T1" fmla="*/ 0 h 1395"/>
                <a:gd name="T2" fmla="*/ 17304 w 2399"/>
                <a:gd name="T3" fmla="*/ 6725 h 1395"/>
                <a:gd name="T4" fmla="*/ 34625 w 2399"/>
                <a:gd name="T5" fmla="*/ 22330 h 1395"/>
                <a:gd name="T6" fmla="*/ 44717 w 2399"/>
                <a:gd name="T7" fmla="*/ 37416 h 1395"/>
                <a:gd name="T8" fmla="*/ 57447 w 2399"/>
                <a:gd name="T9" fmla="*/ 63764 h 1395"/>
                <a:gd name="T10" fmla="*/ 65866 w 2399"/>
                <a:gd name="T11" fmla="*/ 83984 h 1395"/>
                <a:gd name="T12" fmla="*/ 74761 w 2399"/>
                <a:gd name="T13" fmla="*/ 106262 h 1395"/>
                <a:gd name="T14" fmla="*/ 92072 w 2399"/>
                <a:gd name="T15" fmla="*/ 153580 h 13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399"/>
                <a:gd name="T25" fmla="*/ 0 h 1395"/>
                <a:gd name="T26" fmla="*/ 2399 w 2399"/>
                <a:gd name="T27" fmla="*/ 1395 h 139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399" h="1395">
                  <a:moveTo>
                    <a:pt x="0" y="0"/>
                  </a:moveTo>
                  <a:lnTo>
                    <a:pt x="451" y="61"/>
                  </a:lnTo>
                  <a:lnTo>
                    <a:pt x="902" y="203"/>
                  </a:lnTo>
                  <a:lnTo>
                    <a:pt x="1165" y="340"/>
                  </a:lnTo>
                  <a:lnTo>
                    <a:pt x="1497" y="579"/>
                  </a:lnTo>
                  <a:lnTo>
                    <a:pt x="1716" y="763"/>
                  </a:lnTo>
                  <a:lnTo>
                    <a:pt x="1948" y="965"/>
                  </a:lnTo>
                  <a:lnTo>
                    <a:pt x="2399" y="1395"/>
                  </a:ln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225" name="Freeform 227"/>
            <p:cNvSpPr>
              <a:spLocks/>
            </p:cNvSpPr>
            <p:nvPr/>
          </p:nvSpPr>
          <p:spPr bwMode="auto">
            <a:xfrm>
              <a:off x="4078" y="9091"/>
              <a:ext cx="4406" cy="3067"/>
            </a:xfrm>
            <a:custGeom>
              <a:avLst/>
              <a:gdLst>
                <a:gd name="T0" fmla="*/ 0 w 2399"/>
                <a:gd name="T1" fmla="*/ 0 h 1401"/>
                <a:gd name="T2" fmla="*/ 17304 w 2399"/>
                <a:gd name="T3" fmla="*/ 6292 h 1401"/>
                <a:gd name="T4" fmla="*/ 34625 w 2399"/>
                <a:gd name="T5" fmla="*/ 23124 h 1401"/>
                <a:gd name="T6" fmla="*/ 44717 w 2399"/>
                <a:gd name="T7" fmla="*/ 37850 h 1401"/>
                <a:gd name="T8" fmla="*/ 57447 w 2399"/>
                <a:gd name="T9" fmla="*/ 64142 h 1401"/>
                <a:gd name="T10" fmla="*/ 65866 w 2399"/>
                <a:gd name="T11" fmla="*/ 83551 h 1401"/>
                <a:gd name="T12" fmla="*/ 74761 w 2399"/>
                <a:gd name="T13" fmla="*/ 105692 h 1401"/>
                <a:gd name="T14" fmla="*/ 92072 w 2399"/>
                <a:gd name="T15" fmla="*/ 154199 h 140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399"/>
                <a:gd name="T25" fmla="*/ 0 h 1401"/>
                <a:gd name="T26" fmla="*/ 2399 w 2399"/>
                <a:gd name="T27" fmla="*/ 1401 h 140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399" h="1401">
                  <a:moveTo>
                    <a:pt x="0" y="0"/>
                  </a:moveTo>
                  <a:lnTo>
                    <a:pt x="451" y="57"/>
                  </a:lnTo>
                  <a:lnTo>
                    <a:pt x="902" y="210"/>
                  </a:lnTo>
                  <a:lnTo>
                    <a:pt x="1165" y="344"/>
                  </a:lnTo>
                  <a:lnTo>
                    <a:pt x="1497" y="583"/>
                  </a:lnTo>
                  <a:lnTo>
                    <a:pt x="1716" y="759"/>
                  </a:lnTo>
                  <a:lnTo>
                    <a:pt x="1948" y="960"/>
                  </a:lnTo>
                  <a:lnTo>
                    <a:pt x="2399" y="1401"/>
                  </a:lnTo>
                </a:path>
              </a:pathLst>
            </a:custGeom>
            <a:noFill/>
            <a:ln w="190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226" name="Freeform 228"/>
            <p:cNvSpPr>
              <a:spLocks/>
            </p:cNvSpPr>
            <p:nvPr/>
          </p:nvSpPr>
          <p:spPr bwMode="auto">
            <a:xfrm>
              <a:off x="4078" y="8386"/>
              <a:ext cx="4406" cy="3229"/>
            </a:xfrm>
            <a:custGeom>
              <a:avLst/>
              <a:gdLst>
                <a:gd name="T0" fmla="*/ 0 w 2399"/>
                <a:gd name="T1" fmla="*/ 0 h 1475"/>
                <a:gd name="T2" fmla="*/ 17304 w 2399"/>
                <a:gd name="T3" fmla="*/ 6723 h 1475"/>
                <a:gd name="T4" fmla="*/ 34625 w 2399"/>
                <a:gd name="T5" fmla="*/ 23774 h 1475"/>
                <a:gd name="T6" fmla="*/ 44717 w 2399"/>
                <a:gd name="T7" fmla="*/ 39532 h 1475"/>
                <a:gd name="T8" fmla="*/ 57447 w 2399"/>
                <a:gd name="T9" fmla="*/ 65823 h 1475"/>
                <a:gd name="T10" fmla="*/ 65866 w 2399"/>
                <a:gd name="T11" fmla="*/ 86723 h 1475"/>
                <a:gd name="T12" fmla="*/ 74761 w 2399"/>
                <a:gd name="T13" fmla="*/ 111367 h 1475"/>
                <a:gd name="T14" fmla="*/ 92072 w 2399"/>
                <a:gd name="T15" fmla="*/ 162352 h 14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399"/>
                <a:gd name="T25" fmla="*/ 0 h 1475"/>
                <a:gd name="T26" fmla="*/ 2399 w 2399"/>
                <a:gd name="T27" fmla="*/ 1475 h 14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399" h="1475">
                  <a:moveTo>
                    <a:pt x="0" y="0"/>
                  </a:moveTo>
                  <a:lnTo>
                    <a:pt x="451" y="61"/>
                  </a:lnTo>
                  <a:lnTo>
                    <a:pt x="902" y="216"/>
                  </a:lnTo>
                  <a:lnTo>
                    <a:pt x="1165" y="359"/>
                  </a:lnTo>
                  <a:lnTo>
                    <a:pt x="1497" y="598"/>
                  </a:lnTo>
                  <a:lnTo>
                    <a:pt x="1716" y="788"/>
                  </a:lnTo>
                  <a:lnTo>
                    <a:pt x="1948" y="1012"/>
                  </a:lnTo>
                  <a:lnTo>
                    <a:pt x="2399" y="1475"/>
                  </a:lnTo>
                </a:path>
              </a:pathLst>
            </a:custGeom>
            <a:noFill/>
            <a:ln w="1905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227" name="Freeform 229"/>
            <p:cNvSpPr>
              <a:spLocks/>
            </p:cNvSpPr>
            <p:nvPr/>
          </p:nvSpPr>
          <p:spPr bwMode="auto">
            <a:xfrm>
              <a:off x="4078" y="8013"/>
              <a:ext cx="4406" cy="4511"/>
            </a:xfrm>
            <a:custGeom>
              <a:avLst/>
              <a:gdLst>
                <a:gd name="T0" fmla="*/ 0 w 2399"/>
                <a:gd name="T1" fmla="*/ 0 h 2060"/>
                <a:gd name="T2" fmla="*/ 17304 w 2399"/>
                <a:gd name="T3" fmla="*/ 22807 h 2060"/>
                <a:gd name="T4" fmla="*/ 34625 w 2399"/>
                <a:gd name="T5" fmla="*/ 62847 h 2060"/>
                <a:gd name="T6" fmla="*/ 44717 w 2399"/>
                <a:gd name="T7" fmla="*/ 92765 h 2060"/>
                <a:gd name="T8" fmla="*/ 57447 w 2399"/>
                <a:gd name="T9" fmla="*/ 131782 h 2060"/>
                <a:gd name="T10" fmla="*/ 65866 w 2399"/>
                <a:gd name="T11" fmla="*/ 157261 h 2060"/>
                <a:gd name="T12" fmla="*/ 74761 w 2399"/>
                <a:gd name="T13" fmla="*/ 186344 h 2060"/>
                <a:gd name="T14" fmla="*/ 92072 w 2399"/>
                <a:gd name="T15" fmla="*/ 227142 h 206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399"/>
                <a:gd name="T25" fmla="*/ 0 h 2060"/>
                <a:gd name="T26" fmla="*/ 2399 w 2399"/>
                <a:gd name="T27" fmla="*/ 2060 h 206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399" h="2060">
                  <a:moveTo>
                    <a:pt x="0" y="0"/>
                  </a:moveTo>
                  <a:lnTo>
                    <a:pt x="451" y="207"/>
                  </a:lnTo>
                  <a:lnTo>
                    <a:pt x="902" y="570"/>
                  </a:lnTo>
                  <a:lnTo>
                    <a:pt x="1165" y="841"/>
                  </a:lnTo>
                  <a:lnTo>
                    <a:pt x="1497" y="1195"/>
                  </a:lnTo>
                  <a:lnTo>
                    <a:pt x="1716" y="1426"/>
                  </a:lnTo>
                  <a:lnTo>
                    <a:pt x="1948" y="1690"/>
                  </a:lnTo>
                  <a:lnTo>
                    <a:pt x="2399" y="2060"/>
                  </a:lnTo>
                </a:path>
              </a:pathLst>
            </a:custGeom>
            <a:noFill/>
            <a:ln w="1905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228" name="Freeform 230"/>
            <p:cNvSpPr>
              <a:spLocks/>
            </p:cNvSpPr>
            <p:nvPr/>
          </p:nvSpPr>
          <p:spPr bwMode="auto">
            <a:xfrm>
              <a:off x="4078" y="8072"/>
              <a:ext cx="4406" cy="1713"/>
            </a:xfrm>
            <a:custGeom>
              <a:avLst/>
              <a:gdLst>
                <a:gd name="T0" fmla="*/ 0 w 2399"/>
                <a:gd name="T1" fmla="*/ 0 h 782"/>
                <a:gd name="T2" fmla="*/ 17304 w 2399"/>
                <a:gd name="T3" fmla="*/ 7408 h 782"/>
                <a:gd name="T4" fmla="*/ 34625 w 2399"/>
                <a:gd name="T5" fmla="*/ 19866 h 782"/>
                <a:gd name="T6" fmla="*/ 44717 w 2399"/>
                <a:gd name="T7" fmla="*/ 29612 h 782"/>
                <a:gd name="T8" fmla="*/ 57447 w 2399"/>
                <a:gd name="T9" fmla="*/ 42663 h 782"/>
                <a:gd name="T10" fmla="*/ 65866 w 2399"/>
                <a:gd name="T11" fmla="*/ 51392 h 782"/>
                <a:gd name="T12" fmla="*/ 74761 w 2399"/>
                <a:gd name="T13" fmla="*/ 62533 h 782"/>
                <a:gd name="T14" fmla="*/ 92072 w 2399"/>
                <a:gd name="T15" fmla="*/ 86390 h 78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399"/>
                <a:gd name="T25" fmla="*/ 0 h 782"/>
                <a:gd name="T26" fmla="*/ 2399 w 2399"/>
                <a:gd name="T27" fmla="*/ 782 h 78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399" h="782">
                  <a:moveTo>
                    <a:pt x="0" y="0"/>
                  </a:moveTo>
                  <a:lnTo>
                    <a:pt x="451" y="67"/>
                  </a:lnTo>
                  <a:lnTo>
                    <a:pt x="902" y="180"/>
                  </a:lnTo>
                  <a:lnTo>
                    <a:pt x="1165" y="268"/>
                  </a:lnTo>
                  <a:lnTo>
                    <a:pt x="1497" y="386"/>
                  </a:lnTo>
                  <a:lnTo>
                    <a:pt x="1716" y="465"/>
                  </a:lnTo>
                  <a:lnTo>
                    <a:pt x="1948" y="566"/>
                  </a:lnTo>
                  <a:lnTo>
                    <a:pt x="2399" y="782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229" name="Rectangle 231"/>
            <p:cNvSpPr>
              <a:spLocks noChangeArrowheads="1"/>
            </p:cNvSpPr>
            <p:nvPr/>
          </p:nvSpPr>
          <p:spPr bwMode="auto">
            <a:xfrm>
              <a:off x="4039" y="8340"/>
              <a:ext cx="68" cy="81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9230" name="Rectangle 232"/>
            <p:cNvSpPr>
              <a:spLocks noChangeArrowheads="1"/>
            </p:cNvSpPr>
            <p:nvPr/>
          </p:nvSpPr>
          <p:spPr bwMode="auto">
            <a:xfrm>
              <a:off x="4868" y="8473"/>
              <a:ext cx="68" cy="81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9231" name="Rectangle 233"/>
            <p:cNvSpPr>
              <a:spLocks noChangeArrowheads="1"/>
            </p:cNvSpPr>
            <p:nvPr/>
          </p:nvSpPr>
          <p:spPr bwMode="auto">
            <a:xfrm>
              <a:off x="5696" y="8784"/>
              <a:ext cx="68" cy="81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9232" name="Rectangle 234"/>
            <p:cNvSpPr>
              <a:spLocks noChangeArrowheads="1"/>
            </p:cNvSpPr>
            <p:nvPr/>
          </p:nvSpPr>
          <p:spPr bwMode="auto">
            <a:xfrm>
              <a:off x="6179" y="9084"/>
              <a:ext cx="68" cy="81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9233" name="Rectangle 235"/>
            <p:cNvSpPr>
              <a:spLocks noChangeArrowheads="1"/>
            </p:cNvSpPr>
            <p:nvPr/>
          </p:nvSpPr>
          <p:spPr bwMode="auto">
            <a:xfrm>
              <a:off x="6789" y="9607"/>
              <a:ext cx="68" cy="81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9234" name="Rectangle 236"/>
            <p:cNvSpPr>
              <a:spLocks noChangeArrowheads="1"/>
            </p:cNvSpPr>
            <p:nvPr/>
          </p:nvSpPr>
          <p:spPr bwMode="auto">
            <a:xfrm>
              <a:off x="7191" y="10010"/>
              <a:ext cx="68" cy="81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9235" name="Rectangle 237"/>
            <p:cNvSpPr>
              <a:spLocks noChangeArrowheads="1"/>
            </p:cNvSpPr>
            <p:nvPr/>
          </p:nvSpPr>
          <p:spPr bwMode="auto">
            <a:xfrm>
              <a:off x="7617" y="10453"/>
              <a:ext cx="68" cy="81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9236" name="Rectangle 238"/>
            <p:cNvSpPr>
              <a:spLocks noChangeArrowheads="1"/>
            </p:cNvSpPr>
            <p:nvPr/>
          </p:nvSpPr>
          <p:spPr bwMode="auto">
            <a:xfrm>
              <a:off x="8446" y="11394"/>
              <a:ext cx="68" cy="81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9237" name="Rectangle 239"/>
            <p:cNvSpPr>
              <a:spLocks noChangeArrowheads="1"/>
            </p:cNvSpPr>
            <p:nvPr/>
          </p:nvSpPr>
          <p:spPr bwMode="auto">
            <a:xfrm>
              <a:off x="4039" y="9045"/>
              <a:ext cx="68" cy="81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9238" name="Rectangle 240"/>
            <p:cNvSpPr>
              <a:spLocks noChangeArrowheads="1"/>
            </p:cNvSpPr>
            <p:nvPr/>
          </p:nvSpPr>
          <p:spPr bwMode="auto">
            <a:xfrm>
              <a:off x="4868" y="9169"/>
              <a:ext cx="68" cy="81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9239" name="Rectangle 241"/>
            <p:cNvSpPr>
              <a:spLocks noChangeArrowheads="1"/>
            </p:cNvSpPr>
            <p:nvPr/>
          </p:nvSpPr>
          <p:spPr bwMode="auto">
            <a:xfrm>
              <a:off x="5696" y="9504"/>
              <a:ext cx="68" cy="81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9240" name="Rectangle 242"/>
            <p:cNvSpPr>
              <a:spLocks noChangeArrowheads="1"/>
            </p:cNvSpPr>
            <p:nvPr/>
          </p:nvSpPr>
          <p:spPr bwMode="auto">
            <a:xfrm>
              <a:off x="6179" y="9798"/>
              <a:ext cx="68" cy="81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9241" name="Rectangle 243"/>
            <p:cNvSpPr>
              <a:spLocks noChangeArrowheads="1"/>
            </p:cNvSpPr>
            <p:nvPr/>
          </p:nvSpPr>
          <p:spPr bwMode="auto">
            <a:xfrm>
              <a:off x="6789" y="10321"/>
              <a:ext cx="68" cy="81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9242" name="Rectangle 244"/>
            <p:cNvSpPr>
              <a:spLocks noChangeArrowheads="1"/>
            </p:cNvSpPr>
            <p:nvPr/>
          </p:nvSpPr>
          <p:spPr bwMode="auto">
            <a:xfrm>
              <a:off x="7191" y="10707"/>
              <a:ext cx="68" cy="81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9243" name="Rectangle 245"/>
            <p:cNvSpPr>
              <a:spLocks noChangeArrowheads="1"/>
            </p:cNvSpPr>
            <p:nvPr/>
          </p:nvSpPr>
          <p:spPr bwMode="auto">
            <a:xfrm>
              <a:off x="7617" y="11147"/>
              <a:ext cx="68" cy="81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9244" name="Rectangle 246"/>
            <p:cNvSpPr>
              <a:spLocks noChangeArrowheads="1"/>
            </p:cNvSpPr>
            <p:nvPr/>
          </p:nvSpPr>
          <p:spPr bwMode="auto">
            <a:xfrm>
              <a:off x="8446" y="12112"/>
              <a:ext cx="68" cy="81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9245" name="Freeform 247"/>
            <p:cNvSpPr>
              <a:spLocks/>
            </p:cNvSpPr>
            <p:nvPr/>
          </p:nvSpPr>
          <p:spPr bwMode="auto">
            <a:xfrm>
              <a:off x="4039" y="8340"/>
              <a:ext cx="77" cy="91"/>
            </a:xfrm>
            <a:custGeom>
              <a:avLst/>
              <a:gdLst>
                <a:gd name="T0" fmla="*/ 39 w 77"/>
                <a:gd name="T1" fmla="*/ 0 h 91"/>
                <a:gd name="T2" fmla="*/ 77 w 77"/>
                <a:gd name="T3" fmla="*/ 46 h 91"/>
                <a:gd name="T4" fmla="*/ 39 w 77"/>
                <a:gd name="T5" fmla="*/ 91 h 91"/>
                <a:gd name="T6" fmla="*/ 0 w 77"/>
                <a:gd name="T7" fmla="*/ 46 h 91"/>
                <a:gd name="T8" fmla="*/ 39 w 77"/>
                <a:gd name="T9" fmla="*/ 0 h 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7"/>
                <a:gd name="T16" fmla="*/ 0 h 91"/>
                <a:gd name="T17" fmla="*/ 77 w 77"/>
                <a:gd name="T18" fmla="*/ 91 h 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7" h="91">
                  <a:moveTo>
                    <a:pt x="39" y="0"/>
                  </a:moveTo>
                  <a:lnTo>
                    <a:pt x="77" y="46"/>
                  </a:lnTo>
                  <a:lnTo>
                    <a:pt x="39" y="91"/>
                  </a:lnTo>
                  <a:lnTo>
                    <a:pt x="0" y="46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9246" name="Freeform 248"/>
            <p:cNvSpPr>
              <a:spLocks/>
            </p:cNvSpPr>
            <p:nvPr/>
          </p:nvSpPr>
          <p:spPr bwMode="auto">
            <a:xfrm>
              <a:off x="4868" y="8473"/>
              <a:ext cx="77" cy="92"/>
            </a:xfrm>
            <a:custGeom>
              <a:avLst/>
              <a:gdLst>
                <a:gd name="T0" fmla="*/ 38 w 77"/>
                <a:gd name="T1" fmla="*/ 0 h 92"/>
                <a:gd name="T2" fmla="*/ 77 w 77"/>
                <a:gd name="T3" fmla="*/ 46 h 92"/>
                <a:gd name="T4" fmla="*/ 38 w 77"/>
                <a:gd name="T5" fmla="*/ 92 h 92"/>
                <a:gd name="T6" fmla="*/ 0 w 77"/>
                <a:gd name="T7" fmla="*/ 46 h 92"/>
                <a:gd name="T8" fmla="*/ 38 w 77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7"/>
                <a:gd name="T16" fmla="*/ 0 h 92"/>
                <a:gd name="T17" fmla="*/ 77 w 77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7" h="92">
                  <a:moveTo>
                    <a:pt x="38" y="0"/>
                  </a:moveTo>
                  <a:lnTo>
                    <a:pt x="77" y="46"/>
                  </a:lnTo>
                  <a:lnTo>
                    <a:pt x="38" y="92"/>
                  </a:lnTo>
                  <a:lnTo>
                    <a:pt x="0" y="46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9247" name="Freeform 249"/>
            <p:cNvSpPr>
              <a:spLocks/>
            </p:cNvSpPr>
            <p:nvPr/>
          </p:nvSpPr>
          <p:spPr bwMode="auto">
            <a:xfrm>
              <a:off x="5696" y="8812"/>
              <a:ext cx="77" cy="92"/>
            </a:xfrm>
            <a:custGeom>
              <a:avLst/>
              <a:gdLst>
                <a:gd name="T0" fmla="*/ 39 w 77"/>
                <a:gd name="T1" fmla="*/ 0 h 92"/>
                <a:gd name="T2" fmla="*/ 77 w 77"/>
                <a:gd name="T3" fmla="*/ 46 h 92"/>
                <a:gd name="T4" fmla="*/ 39 w 77"/>
                <a:gd name="T5" fmla="*/ 92 h 92"/>
                <a:gd name="T6" fmla="*/ 0 w 77"/>
                <a:gd name="T7" fmla="*/ 46 h 92"/>
                <a:gd name="T8" fmla="*/ 39 w 77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7"/>
                <a:gd name="T16" fmla="*/ 0 h 92"/>
                <a:gd name="T17" fmla="*/ 77 w 77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7" h="92">
                  <a:moveTo>
                    <a:pt x="39" y="0"/>
                  </a:moveTo>
                  <a:lnTo>
                    <a:pt x="77" y="46"/>
                  </a:lnTo>
                  <a:lnTo>
                    <a:pt x="39" y="92"/>
                  </a:lnTo>
                  <a:lnTo>
                    <a:pt x="0" y="46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9248" name="Freeform 250"/>
            <p:cNvSpPr>
              <a:spLocks/>
            </p:cNvSpPr>
            <p:nvPr/>
          </p:nvSpPr>
          <p:spPr bwMode="auto">
            <a:xfrm>
              <a:off x="6179" y="9126"/>
              <a:ext cx="77" cy="92"/>
            </a:xfrm>
            <a:custGeom>
              <a:avLst/>
              <a:gdLst>
                <a:gd name="T0" fmla="*/ 39 w 77"/>
                <a:gd name="T1" fmla="*/ 0 h 92"/>
                <a:gd name="T2" fmla="*/ 77 w 77"/>
                <a:gd name="T3" fmla="*/ 46 h 92"/>
                <a:gd name="T4" fmla="*/ 39 w 77"/>
                <a:gd name="T5" fmla="*/ 92 h 92"/>
                <a:gd name="T6" fmla="*/ 0 w 77"/>
                <a:gd name="T7" fmla="*/ 46 h 92"/>
                <a:gd name="T8" fmla="*/ 39 w 77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7"/>
                <a:gd name="T16" fmla="*/ 0 h 92"/>
                <a:gd name="T17" fmla="*/ 77 w 77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7" h="92">
                  <a:moveTo>
                    <a:pt x="39" y="0"/>
                  </a:moveTo>
                  <a:lnTo>
                    <a:pt x="77" y="46"/>
                  </a:lnTo>
                  <a:lnTo>
                    <a:pt x="39" y="92"/>
                  </a:lnTo>
                  <a:lnTo>
                    <a:pt x="0" y="46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9249" name="Freeform 251"/>
            <p:cNvSpPr>
              <a:spLocks/>
            </p:cNvSpPr>
            <p:nvPr/>
          </p:nvSpPr>
          <p:spPr bwMode="auto">
            <a:xfrm>
              <a:off x="6789" y="9649"/>
              <a:ext cx="77" cy="92"/>
            </a:xfrm>
            <a:custGeom>
              <a:avLst/>
              <a:gdLst>
                <a:gd name="T0" fmla="*/ 39 w 77"/>
                <a:gd name="T1" fmla="*/ 0 h 92"/>
                <a:gd name="T2" fmla="*/ 77 w 77"/>
                <a:gd name="T3" fmla="*/ 46 h 92"/>
                <a:gd name="T4" fmla="*/ 39 w 77"/>
                <a:gd name="T5" fmla="*/ 92 h 92"/>
                <a:gd name="T6" fmla="*/ 0 w 77"/>
                <a:gd name="T7" fmla="*/ 46 h 92"/>
                <a:gd name="T8" fmla="*/ 39 w 77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7"/>
                <a:gd name="T16" fmla="*/ 0 h 92"/>
                <a:gd name="T17" fmla="*/ 77 w 77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7" h="92">
                  <a:moveTo>
                    <a:pt x="39" y="0"/>
                  </a:moveTo>
                  <a:lnTo>
                    <a:pt x="77" y="46"/>
                  </a:lnTo>
                  <a:lnTo>
                    <a:pt x="39" y="92"/>
                  </a:lnTo>
                  <a:lnTo>
                    <a:pt x="0" y="46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9250" name="Freeform 252"/>
            <p:cNvSpPr>
              <a:spLocks/>
            </p:cNvSpPr>
            <p:nvPr/>
          </p:nvSpPr>
          <p:spPr bwMode="auto">
            <a:xfrm>
              <a:off x="7191" y="10065"/>
              <a:ext cx="77" cy="92"/>
            </a:xfrm>
            <a:custGeom>
              <a:avLst/>
              <a:gdLst>
                <a:gd name="T0" fmla="*/ 39 w 77"/>
                <a:gd name="T1" fmla="*/ 0 h 92"/>
                <a:gd name="T2" fmla="*/ 77 w 77"/>
                <a:gd name="T3" fmla="*/ 46 h 92"/>
                <a:gd name="T4" fmla="*/ 39 w 77"/>
                <a:gd name="T5" fmla="*/ 92 h 92"/>
                <a:gd name="T6" fmla="*/ 0 w 77"/>
                <a:gd name="T7" fmla="*/ 46 h 92"/>
                <a:gd name="T8" fmla="*/ 39 w 77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7"/>
                <a:gd name="T16" fmla="*/ 0 h 92"/>
                <a:gd name="T17" fmla="*/ 77 w 77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7" h="92">
                  <a:moveTo>
                    <a:pt x="39" y="0"/>
                  </a:moveTo>
                  <a:lnTo>
                    <a:pt x="77" y="46"/>
                  </a:lnTo>
                  <a:lnTo>
                    <a:pt x="39" y="92"/>
                  </a:lnTo>
                  <a:lnTo>
                    <a:pt x="0" y="46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9251" name="Freeform 253"/>
            <p:cNvSpPr>
              <a:spLocks/>
            </p:cNvSpPr>
            <p:nvPr/>
          </p:nvSpPr>
          <p:spPr bwMode="auto">
            <a:xfrm>
              <a:off x="7617" y="10555"/>
              <a:ext cx="78" cy="92"/>
            </a:xfrm>
            <a:custGeom>
              <a:avLst/>
              <a:gdLst>
                <a:gd name="T0" fmla="*/ 39 w 78"/>
                <a:gd name="T1" fmla="*/ 0 h 92"/>
                <a:gd name="T2" fmla="*/ 78 w 78"/>
                <a:gd name="T3" fmla="*/ 46 h 92"/>
                <a:gd name="T4" fmla="*/ 39 w 78"/>
                <a:gd name="T5" fmla="*/ 92 h 92"/>
                <a:gd name="T6" fmla="*/ 0 w 78"/>
                <a:gd name="T7" fmla="*/ 46 h 92"/>
                <a:gd name="T8" fmla="*/ 39 w 78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"/>
                <a:gd name="T16" fmla="*/ 0 h 92"/>
                <a:gd name="T17" fmla="*/ 78 w 78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" h="92">
                  <a:moveTo>
                    <a:pt x="39" y="0"/>
                  </a:moveTo>
                  <a:lnTo>
                    <a:pt x="78" y="46"/>
                  </a:lnTo>
                  <a:lnTo>
                    <a:pt x="39" y="92"/>
                  </a:lnTo>
                  <a:lnTo>
                    <a:pt x="0" y="46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9252" name="Freeform 254"/>
            <p:cNvSpPr>
              <a:spLocks/>
            </p:cNvSpPr>
            <p:nvPr/>
          </p:nvSpPr>
          <p:spPr bwMode="auto">
            <a:xfrm>
              <a:off x="8446" y="11569"/>
              <a:ext cx="77" cy="92"/>
            </a:xfrm>
            <a:custGeom>
              <a:avLst/>
              <a:gdLst>
                <a:gd name="T0" fmla="*/ 38 w 77"/>
                <a:gd name="T1" fmla="*/ 0 h 92"/>
                <a:gd name="T2" fmla="*/ 77 w 77"/>
                <a:gd name="T3" fmla="*/ 46 h 92"/>
                <a:gd name="T4" fmla="*/ 38 w 77"/>
                <a:gd name="T5" fmla="*/ 92 h 92"/>
                <a:gd name="T6" fmla="*/ 0 w 77"/>
                <a:gd name="T7" fmla="*/ 46 h 92"/>
                <a:gd name="T8" fmla="*/ 38 w 77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7"/>
                <a:gd name="T16" fmla="*/ 0 h 92"/>
                <a:gd name="T17" fmla="*/ 77 w 77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7" h="92">
                  <a:moveTo>
                    <a:pt x="38" y="0"/>
                  </a:moveTo>
                  <a:lnTo>
                    <a:pt x="77" y="46"/>
                  </a:lnTo>
                  <a:lnTo>
                    <a:pt x="38" y="92"/>
                  </a:lnTo>
                  <a:lnTo>
                    <a:pt x="0" y="46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9253" name="Freeform 255"/>
            <p:cNvSpPr>
              <a:spLocks/>
            </p:cNvSpPr>
            <p:nvPr/>
          </p:nvSpPr>
          <p:spPr bwMode="auto">
            <a:xfrm>
              <a:off x="4041" y="7924"/>
              <a:ext cx="77" cy="92"/>
            </a:xfrm>
            <a:custGeom>
              <a:avLst/>
              <a:gdLst>
                <a:gd name="T0" fmla="*/ 39 w 77"/>
                <a:gd name="T1" fmla="*/ 0 h 92"/>
                <a:gd name="T2" fmla="*/ 77 w 77"/>
                <a:gd name="T3" fmla="*/ 46 h 92"/>
                <a:gd name="T4" fmla="*/ 39 w 77"/>
                <a:gd name="T5" fmla="*/ 92 h 92"/>
                <a:gd name="T6" fmla="*/ 0 w 77"/>
                <a:gd name="T7" fmla="*/ 46 h 92"/>
                <a:gd name="T8" fmla="*/ 39 w 77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7"/>
                <a:gd name="T16" fmla="*/ 0 h 92"/>
                <a:gd name="T17" fmla="*/ 77 w 77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7" h="92">
                  <a:moveTo>
                    <a:pt x="39" y="0"/>
                  </a:moveTo>
                  <a:lnTo>
                    <a:pt x="77" y="46"/>
                  </a:lnTo>
                  <a:lnTo>
                    <a:pt x="39" y="92"/>
                  </a:lnTo>
                  <a:lnTo>
                    <a:pt x="0" y="46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FF00FF"/>
            </a:solidFill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9254" name="Freeform 256"/>
            <p:cNvSpPr>
              <a:spLocks/>
            </p:cNvSpPr>
            <p:nvPr/>
          </p:nvSpPr>
          <p:spPr bwMode="auto">
            <a:xfrm>
              <a:off x="4868" y="8421"/>
              <a:ext cx="77" cy="92"/>
            </a:xfrm>
            <a:custGeom>
              <a:avLst/>
              <a:gdLst>
                <a:gd name="T0" fmla="*/ 38 w 77"/>
                <a:gd name="T1" fmla="*/ 0 h 92"/>
                <a:gd name="T2" fmla="*/ 77 w 77"/>
                <a:gd name="T3" fmla="*/ 46 h 92"/>
                <a:gd name="T4" fmla="*/ 38 w 77"/>
                <a:gd name="T5" fmla="*/ 92 h 92"/>
                <a:gd name="T6" fmla="*/ 0 w 77"/>
                <a:gd name="T7" fmla="*/ 46 h 92"/>
                <a:gd name="T8" fmla="*/ 38 w 77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7"/>
                <a:gd name="T16" fmla="*/ 0 h 92"/>
                <a:gd name="T17" fmla="*/ 77 w 77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7" h="92">
                  <a:moveTo>
                    <a:pt x="38" y="0"/>
                  </a:moveTo>
                  <a:lnTo>
                    <a:pt x="77" y="46"/>
                  </a:lnTo>
                  <a:lnTo>
                    <a:pt x="38" y="92"/>
                  </a:lnTo>
                  <a:lnTo>
                    <a:pt x="0" y="46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FF00FF"/>
            </a:solidFill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9255" name="Freeform 257"/>
            <p:cNvSpPr>
              <a:spLocks/>
            </p:cNvSpPr>
            <p:nvPr/>
          </p:nvSpPr>
          <p:spPr bwMode="auto">
            <a:xfrm>
              <a:off x="5696" y="9215"/>
              <a:ext cx="77" cy="92"/>
            </a:xfrm>
            <a:custGeom>
              <a:avLst/>
              <a:gdLst>
                <a:gd name="T0" fmla="*/ 39 w 77"/>
                <a:gd name="T1" fmla="*/ 0 h 92"/>
                <a:gd name="T2" fmla="*/ 77 w 77"/>
                <a:gd name="T3" fmla="*/ 46 h 92"/>
                <a:gd name="T4" fmla="*/ 39 w 77"/>
                <a:gd name="T5" fmla="*/ 92 h 92"/>
                <a:gd name="T6" fmla="*/ 0 w 77"/>
                <a:gd name="T7" fmla="*/ 46 h 92"/>
                <a:gd name="T8" fmla="*/ 39 w 77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7"/>
                <a:gd name="T16" fmla="*/ 0 h 92"/>
                <a:gd name="T17" fmla="*/ 77 w 77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7" h="92">
                  <a:moveTo>
                    <a:pt x="39" y="0"/>
                  </a:moveTo>
                  <a:lnTo>
                    <a:pt x="77" y="46"/>
                  </a:lnTo>
                  <a:lnTo>
                    <a:pt x="39" y="92"/>
                  </a:lnTo>
                  <a:lnTo>
                    <a:pt x="0" y="46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FF00FF"/>
            </a:solidFill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9256" name="Freeform 258"/>
            <p:cNvSpPr>
              <a:spLocks/>
            </p:cNvSpPr>
            <p:nvPr/>
          </p:nvSpPr>
          <p:spPr bwMode="auto">
            <a:xfrm>
              <a:off x="6179" y="9809"/>
              <a:ext cx="77" cy="92"/>
            </a:xfrm>
            <a:custGeom>
              <a:avLst/>
              <a:gdLst>
                <a:gd name="T0" fmla="*/ 39 w 77"/>
                <a:gd name="T1" fmla="*/ 0 h 92"/>
                <a:gd name="T2" fmla="*/ 77 w 77"/>
                <a:gd name="T3" fmla="*/ 46 h 92"/>
                <a:gd name="T4" fmla="*/ 39 w 77"/>
                <a:gd name="T5" fmla="*/ 92 h 92"/>
                <a:gd name="T6" fmla="*/ 0 w 77"/>
                <a:gd name="T7" fmla="*/ 46 h 92"/>
                <a:gd name="T8" fmla="*/ 39 w 77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7"/>
                <a:gd name="T16" fmla="*/ 0 h 92"/>
                <a:gd name="T17" fmla="*/ 77 w 77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7" h="92">
                  <a:moveTo>
                    <a:pt x="39" y="0"/>
                  </a:moveTo>
                  <a:lnTo>
                    <a:pt x="77" y="46"/>
                  </a:lnTo>
                  <a:lnTo>
                    <a:pt x="39" y="92"/>
                  </a:lnTo>
                  <a:lnTo>
                    <a:pt x="0" y="46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FF00FF"/>
            </a:solidFill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9257" name="Freeform 259"/>
            <p:cNvSpPr>
              <a:spLocks/>
            </p:cNvSpPr>
            <p:nvPr/>
          </p:nvSpPr>
          <p:spPr bwMode="auto">
            <a:xfrm>
              <a:off x="6789" y="10584"/>
              <a:ext cx="77" cy="92"/>
            </a:xfrm>
            <a:custGeom>
              <a:avLst/>
              <a:gdLst>
                <a:gd name="T0" fmla="*/ 39 w 77"/>
                <a:gd name="T1" fmla="*/ 0 h 92"/>
                <a:gd name="T2" fmla="*/ 77 w 77"/>
                <a:gd name="T3" fmla="*/ 46 h 92"/>
                <a:gd name="T4" fmla="*/ 39 w 77"/>
                <a:gd name="T5" fmla="*/ 92 h 92"/>
                <a:gd name="T6" fmla="*/ 0 w 77"/>
                <a:gd name="T7" fmla="*/ 46 h 92"/>
                <a:gd name="T8" fmla="*/ 39 w 77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7"/>
                <a:gd name="T16" fmla="*/ 0 h 92"/>
                <a:gd name="T17" fmla="*/ 77 w 77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7" h="92">
                  <a:moveTo>
                    <a:pt x="39" y="0"/>
                  </a:moveTo>
                  <a:lnTo>
                    <a:pt x="77" y="46"/>
                  </a:lnTo>
                  <a:lnTo>
                    <a:pt x="39" y="92"/>
                  </a:lnTo>
                  <a:lnTo>
                    <a:pt x="0" y="46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FF00FF"/>
            </a:solidFill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9258" name="Freeform 260"/>
            <p:cNvSpPr>
              <a:spLocks/>
            </p:cNvSpPr>
            <p:nvPr/>
          </p:nvSpPr>
          <p:spPr bwMode="auto">
            <a:xfrm>
              <a:off x="7191" y="11090"/>
              <a:ext cx="77" cy="92"/>
            </a:xfrm>
            <a:custGeom>
              <a:avLst/>
              <a:gdLst>
                <a:gd name="T0" fmla="*/ 39 w 77"/>
                <a:gd name="T1" fmla="*/ 0 h 92"/>
                <a:gd name="T2" fmla="*/ 77 w 77"/>
                <a:gd name="T3" fmla="*/ 46 h 92"/>
                <a:gd name="T4" fmla="*/ 39 w 77"/>
                <a:gd name="T5" fmla="*/ 92 h 92"/>
                <a:gd name="T6" fmla="*/ 0 w 77"/>
                <a:gd name="T7" fmla="*/ 46 h 92"/>
                <a:gd name="T8" fmla="*/ 39 w 77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7"/>
                <a:gd name="T16" fmla="*/ 0 h 92"/>
                <a:gd name="T17" fmla="*/ 77 w 77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7" h="92">
                  <a:moveTo>
                    <a:pt x="39" y="0"/>
                  </a:moveTo>
                  <a:lnTo>
                    <a:pt x="77" y="46"/>
                  </a:lnTo>
                  <a:lnTo>
                    <a:pt x="39" y="92"/>
                  </a:lnTo>
                  <a:lnTo>
                    <a:pt x="0" y="46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FF00FF"/>
            </a:solidFill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9259" name="Freeform 261"/>
            <p:cNvSpPr>
              <a:spLocks/>
            </p:cNvSpPr>
            <p:nvPr/>
          </p:nvSpPr>
          <p:spPr bwMode="auto">
            <a:xfrm>
              <a:off x="7617" y="11668"/>
              <a:ext cx="78" cy="92"/>
            </a:xfrm>
            <a:custGeom>
              <a:avLst/>
              <a:gdLst>
                <a:gd name="T0" fmla="*/ 39 w 78"/>
                <a:gd name="T1" fmla="*/ 0 h 92"/>
                <a:gd name="T2" fmla="*/ 78 w 78"/>
                <a:gd name="T3" fmla="*/ 46 h 92"/>
                <a:gd name="T4" fmla="*/ 39 w 78"/>
                <a:gd name="T5" fmla="*/ 92 h 92"/>
                <a:gd name="T6" fmla="*/ 0 w 78"/>
                <a:gd name="T7" fmla="*/ 46 h 92"/>
                <a:gd name="T8" fmla="*/ 39 w 78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"/>
                <a:gd name="T16" fmla="*/ 0 h 92"/>
                <a:gd name="T17" fmla="*/ 78 w 78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" h="92">
                  <a:moveTo>
                    <a:pt x="39" y="0"/>
                  </a:moveTo>
                  <a:lnTo>
                    <a:pt x="78" y="46"/>
                  </a:lnTo>
                  <a:lnTo>
                    <a:pt x="39" y="92"/>
                  </a:lnTo>
                  <a:lnTo>
                    <a:pt x="0" y="46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FF00FF"/>
            </a:solidFill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9260" name="Freeform 262"/>
            <p:cNvSpPr>
              <a:spLocks/>
            </p:cNvSpPr>
            <p:nvPr/>
          </p:nvSpPr>
          <p:spPr bwMode="auto">
            <a:xfrm>
              <a:off x="8446" y="12478"/>
              <a:ext cx="77" cy="92"/>
            </a:xfrm>
            <a:custGeom>
              <a:avLst/>
              <a:gdLst>
                <a:gd name="T0" fmla="*/ 38 w 77"/>
                <a:gd name="T1" fmla="*/ 0 h 92"/>
                <a:gd name="T2" fmla="*/ 77 w 77"/>
                <a:gd name="T3" fmla="*/ 46 h 92"/>
                <a:gd name="T4" fmla="*/ 38 w 77"/>
                <a:gd name="T5" fmla="*/ 92 h 92"/>
                <a:gd name="T6" fmla="*/ 0 w 77"/>
                <a:gd name="T7" fmla="*/ 46 h 92"/>
                <a:gd name="T8" fmla="*/ 38 w 77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7"/>
                <a:gd name="T16" fmla="*/ 0 h 92"/>
                <a:gd name="T17" fmla="*/ 77 w 77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7" h="92">
                  <a:moveTo>
                    <a:pt x="38" y="0"/>
                  </a:moveTo>
                  <a:lnTo>
                    <a:pt x="77" y="46"/>
                  </a:lnTo>
                  <a:lnTo>
                    <a:pt x="38" y="92"/>
                  </a:lnTo>
                  <a:lnTo>
                    <a:pt x="0" y="46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FF00FF"/>
            </a:solidFill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9261" name="Freeform 263"/>
            <p:cNvSpPr>
              <a:spLocks/>
            </p:cNvSpPr>
            <p:nvPr/>
          </p:nvSpPr>
          <p:spPr bwMode="auto">
            <a:xfrm>
              <a:off x="4039" y="8026"/>
              <a:ext cx="77" cy="92"/>
            </a:xfrm>
            <a:custGeom>
              <a:avLst/>
              <a:gdLst>
                <a:gd name="T0" fmla="*/ 39 w 77"/>
                <a:gd name="T1" fmla="*/ 0 h 92"/>
                <a:gd name="T2" fmla="*/ 77 w 77"/>
                <a:gd name="T3" fmla="*/ 92 h 92"/>
                <a:gd name="T4" fmla="*/ 0 w 77"/>
                <a:gd name="T5" fmla="*/ 92 h 92"/>
                <a:gd name="T6" fmla="*/ 39 w 77"/>
                <a:gd name="T7" fmla="*/ 0 h 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"/>
                <a:gd name="T13" fmla="*/ 0 h 92"/>
                <a:gd name="T14" fmla="*/ 77 w 77"/>
                <a:gd name="T15" fmla="*/ 92 h 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" h="92">
                  <a:moveTo>
                    <a:pt x="39" y="0"/>
                  </a:moveTo>
                  <a:lnTo>
                    <a:pt x="77" y="92"/>
                  </a:lnTo>
                  <a:lnTo>
                    <a:pt x="0" y="92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9262" name="Freeform 264"/>
            <p:cNvSpPr>
              <a:spLocks/>
            </p:cNvSpPr>
            <p:nvPr/>
          </p:nvSpPr>
          <p:spPr bwMode="auto">
            <a:xfrm>
              <a:off x="4868" y="8173"/>
              <a:ext cx="77" cy="92"/>
            </a:xfrm>
            <a:custGeom>
              <a:avLst/>
              <a:gdLst>
                <a:gd name="T0" fmla="*/ 38 w 77"/>
                <a:gd name="T1" fmla="*/ 0 h 92"/>
                <a:gd name="T2" fmla="*/ 77 w 77"/>
                <a:gd name="T3" fmla="*/ 92 h 92"/>
                <a:gd name="T4" fmla="*/ 0 w 77"/>
                <a:gd name="T5" fmla="*/ 92 h 92"/>
                <a:gd name="T6" fmla="*/ 38 w 77"/>
                <a:gd name="T7" fmla="*/ 0 h 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"/>
                <a:gd name="T13" fmla="*/ 0 h 92"/>
                <a:gd name="T14" fmla="*/ 77 w 77"/>
                <a:gd name="T15" fmla="*/ 92 h 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" h="92">
                  <a:moveTo>
                    <a:pt x="38" y="0"/>
                  </a:moveTo>
                  <a:lnTo>
                    <a:pt x="77" y="92"/>
                  </a:lnTo>
                  <a:lnTo>
                    <a:pt x="0" y="92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9263" name="Freeform 265"/>
            <p:cNvSpPr>
              <a:spLocks/>
            </p:cNvSpPr>
            <p:nvPr/>
          </p:nvSpPr>
          <p:spPr bwMode="auto">
            <a:xfrm>
              <a:off x="5696" y="8421"/>
              <a:ext cx="77" cy="92"/>
            </a:xfrm>
            <a:custGeom>
              <a:avLst/>
              <a:gdLst>
                <a:gd name="T0" fmla="*/ 39 w 77"/>
                <a:gd name="T1" fmla="*/ 0 h 92"/>
                <a:gd name="T2" fmla="*/ 77 w 77"/>
                <a:gd name="T3" fmla="*/ 92 h 92"/>
                <a:gd name="T4" fmla="*/ 0 w 77"/>
                <a:gd name="T5" fmla="*/ 92 h 92"/>
                <a:gd name="T6" fmla="*/ 39 w 77"/>
                <a:gd name="T7" fmla="*/ 0 h 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"/>
                <a:gd name="T13" fmla="*/ 0 h 92"/>
                <a:gd name="T14" fmla="*/ 77 w 77"/>
                <a:gd name="T15" fmla="*/ 92 h 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" h="92">
                  <a:moveTo>
                    <a:pt x="39" y="0"/>
                  </a:moveTo>
                  <a:lnTo>
                    <a:pt x="77" y="92"/>
                  </a:lnTo>
                  <a:lnTo>
                    <a:pt x="0" y="92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9264" name="Freeform 266"/>
            <p:cNvSpPr>
              <a:spLocks/>
            </p:cNvSpPr>
            <p:nvPr/>
          </p:nvSpPr>
          <p:spPr bwMode="auto">
            <a:xfrm>
              <a:off x="6179" y="8613"/>
              <a:ext cx="77" cy="92"/>
            </a:xfrm>
            <a:custGeom>
              <a:avLst/>
              <a:gdLst>
                <a:gd name="T0" fmla="*/ 39 w 77"/>
                <a:gd name="T1" fmla="*/ 0 h 92"/>
                <a:gd name="T2" fmla="*/ 77 w 77"/>
                <a:gd name="T3" fmla="*/ 92 h 92"/>
                <a:gd name="T4" fmla="*/ 0 w 77"/>
                <a:gd name="T5" fmla="*/ 92 h 92"/>
                <a:gd name="T6" fmla="*/ 39 w 77"/>
                <a:gd name="T7" fmla="*/ 0 h 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"/>
                <a:gd name="T13" fmla="*/ 0 h 92"/>
                <a:gd name="T14" fmla="*/ 77 w 77"/>
                <a:gd name="T15" fmla="*/ 92 h 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" h="92">
                  <a:moveTo>
                    <a:pt x="39" y="0"/>
                  </a:moveTo>
                  <a:lnTo>
                    <a:pt x="77" y="92"/>
                  </a:lnTo>
                  <a:lnTo>
                    <a:pt x="0" y="92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9265" name="Freeform 267"/>
            <p:cNvSpPr>
              <a:spLocks/>
            </p:cNvSpPr>
            <p:nvPr/>
          </p:nvSpPr>
          <p:spPr bwMode="auto">
            <a:xfrm>
              <a:off x="6789" y="8872"/>
              <a:ext cx="77" cy="92"/>
            </a:xfrm>
            <a:custGeom>
              <a:avLst/>
              <a:gdLst>
                <a:gd name="T0" fmla="*/ 39 w 77"/>
                <a:gd name="T1" fmla="*/ 0 h 92"/>
                <a:gd name="T2" fmla="*/ 77 w 77"/>
                <a:gd name="T3" fmla="*/ 92 h 92"/>
                <a:gd name="T4" fmla="*/ 0 w 77"/>
                <a:gd name="T5" fmla="*/ 92 h 92"/>
                <a:gd name="T6" fmla="*/ 39 w 77"/>
                <a:gd name="T7" fmla="*/ 0 h 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"/>
                <a:gd name="T13" fmla="*/ 0 h 92"/>
                <a:gd name="T14" fmla="*/ 77 w 77"/>
                <a:gd name="T15" fmla="*/ 92 h 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" h="92">
                  <a:moveTo>
                    <a:pt x="39" y="0"/>
                  </a:moveTo>
                  <a:lnTo>
                    <a:pt x="77" y="92"/>
                  </a:lnTo>
                  <a:lnTo>
                    <a:pt x="0" y="92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9266" name="Freeform 268"/>
            <p:cNvSpPr>
              <a:spLocks/>
            </p:cNvSpPr>
            <p:nvPr/>
          </p:nvSpPr>
          <p:spPr bwMode="auto">
            <a:xfrm>
              <a:off x="7191" y="9045"/>
              <a:ext cx="77" cy="92"/>
            </a:xfrm>
            <a:custGeom>
              <a:avLst/>
              <a:gdLst>
                <a:gd name="T0" fmla="*/ 39 w 77"/>
                <a:gd name="T1" fmla="*/ 0 h 92"/>
                <a:gd name="T2" fmla="*/ 77 w 77"/>
                <a:gd name="T3" fmla="*/ 92 h 92"/>
                <a:gd name="T4" fmla="*/ 0 w 77"/>
                <a:gd name="T5" fmla="*/ 92 h 92"/>
                <a:gd name="T6" fmla="*/ 39 w 77"/>
                <a:gd name="T7" fmla="*/ 0 h 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"/>
                <a:gd name="T13" fmla="*/ 0 h 92"/>
                <a:gd name="T14" fmla="*/ 77 w 77"/>
                <a:gd name="T15" fmla="*/ 92 h 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" h="92">
                  <a:moveTo>
                    <a:pt x="39" y="0"/>
                  </a:moveTo>
                  <a:lnTo>
                    <a:pt x="77" y="92"/>
                  </a:lnTo>
                  <a:lnTo>
                    <a:pt x="0" y="92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9267" name="Freeform 269"/>
            <p:cNvSpPr>
              <a:spLocks/>
            </p:cNvSpPr>
            <p:nvPr/>
          </p:nvSpPr>
          <p:spPr bwMode="auto">
            <a:xfrm>
              <a:off x="7617" y="9266"/>
              <a:ext cx="78" cy="92"/>
            </a:xfrm>
            <a:custGeom>
              <a:avLst/>
              <a:gdLst>
                <a:gd name="T0" fmla="*/ 39 w 78"/>
                <a:gd name="T1" fmla="*/ 0 h 92"/>
                <a:gd name="T2" fmla="*/ 78 w 78"/>
                <a:gd name="T3" fmla="*/ 92 h 92"/>
                <a:gd name="T4" fmla="*/ 0 w 78"/>
                <a:gd name="T5" fmla="*/ 92 h 92"/>
                <a:gd name="T6" fmla="*/ 39 w 78"/>
                <a:gd name="T7" fmla="*/ 0 h 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92"/>
                <a:gd name="T14" fmla="*/ 78 w 78"/>
                <a:gd name="T15" fmla="*/ 92 h 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92">
                  <a:moveTo>
                    <a:pt x="39" y="0"/>
                  </a:moveTo>
                  <a:lnTo>
                    <a:pt x="78" y="92"/>
                  </a:lnTo>
                  <a:lnTo>
                    <a:pt x="0" y="92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9268" name="Freeform 270"/>
            <p:cNvSpPr>
              <a:spLocks/>
            </p:cNvSpPr>
            <p:nvPr/>
          </p:nvSpPr>
          <p:spPr bwMode="auto">
            <a:xfrm>
              <a:off x="8361" y="9724"/>
              <a:ext cx="77" cy="92"/>
            </a:xfrm>
            <a:custGeom>
              <a:avLst/>
              <a:gdLst>
                <a:gd name="T0" fmla="*/ 38 w 77"/>
                <a:gd name="T1" fmla="*/ 0 h 92"/>
                <a:gd name="T2" fmla="*/ 77 w 77"/>
                <a:gd name="T3" fmla="*/ 92 h 92"/>
                <a:gd name="T4" fmla="*/ 0 w 77"/>
                <a:gd name="T5" fmla="*/ 92 h 92"/>
                <a:gd name="T6" fmla="*/ 38 w 77"/>
                <a:gd name="T7" fmla="*/ 0 h 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"/>
                <a:gd name="T13" fmla="*/ 0 h 92"/>
                <a:gd name="T14" fmla="*/ 77 w 77"/>
                <a:gd name="T15" fmla="*/ 92 h 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" h="92">
                  <a:moveTo>
                    <a:pt x="38" y="0"/>
                  </a:moveTo>
                  <a:lnTo>
                    <a:pt x="77" y="92"/>
                  </a:lnTo>
                  <a:lnTo>
                    <a:pt x="0" y="92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9269" name="Rectangle 271"/>
            <p:cNvSpPr>
              <a:spLocks noChangeArrowheads="1"/>
            </p:cNvSpPr>
            <p:nvPr/>
          </p:nvSpPr>
          <p:spPr bwMode="auto">
            <a:xfrm>
              <a:off x="4078" y="11385"/>
              <a:ext cx="31" cy="7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9270" name="Rectangle 272"/>
            <p:cNvSpPr>
              <a:spLocks noChangeArrowheads="1"/>
            </p:cNvSpPr>
            <p:nvPr/>
          </p:nvSpPr>
          <p:spPr bwMode="auto">
            <a:xfrm>
              <a:off x="4906" y="11385"/>
              <a:ext cx="32" cy="7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9271" name="Rectangle 273"/>
            <p:cNvSpPr>
              <a:spLocks noChangeArrowheads="1"/>
            </p:cNvSpPr>
            <p:nvPr/>
          </p:nvSpPr>
          <p:spPr bwMode="auto">
            <a:xfrm>
              <a:off x="5735" y="11385"/>
              <a:ext cx="31" cy="7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9272" name="Rectangle 274"/>
            <p:cNvSpPr>
              <a:spLocks noChangeArrowheads="1"/>
            </p:cNvSpPr>
            <p:nvPr/>
          </p:nvSpPr>
          <p:spPr bwMode="auto">
            <a:xfrm>
              <a:off x="6218" y="11385"/>
              <a:ext cx="31" cy="7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9273" name="Rectangle 275"/>
            <p:cNvSpPr>
              <a:spLocks noChangeArrowheads="1"/>
            </p:cNvSpPr>
            <p:nvPr/>
          </p:nvSpPr>
          <p:spPr bwMode="auto">
            <a:xfrm>
              <a:off x="6828" y="11385"/>
              <a:ext cx="31" cy="7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9274" name="Rectangle 276"/>
            <p:cNvSpPr>
              <a:spLocks noChangeArrowheads="1"/>
            </p:cNvSpPr>
            <p:nvPr/>
          </p:nvSpPr>
          <p:spPr bwMode="auto">
            <a:xfrm>
              <a:off x="7230" y="11385"/>
              <a:ext cx="31" cy="7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9275" name="Rectangle 277"/>
            <p:cNvSpPr>
              <a:spLocks noChangeArrowheads="1"/>
            </p:cNvSpPr>
            <p:nvPr/>
          </p:nvSpPr>
          <p:spPr bwMode="auto">
            <a:xfrm>
              <a:off x="7656" y="11385"/>
              <a:ext cx="31" cy="7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9276" name="Rectangle 278"/>
            <p:cNvSpPr>
              <a:spLocks noChangeArrowheads="1"/>
            </p:cNvSpPr>
            <p:nvPr/>
          </p:nvSpPr>
          <p:spPr bwMode="auto">
            <a:xfrm>
              <a:off x="8484" y="11385"/>
              <a:ext cx="32" cy="7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9277" name="Rectangle 279"/>
            <p:cNvSpPr>
              <a:spLocks noChangeArrowheads="1"/>
            </p:cNvSpPr>
            <p:nvPr/>
          </p:nvSpPr>
          <p:spPr bwMode="auto">
            <a:xfrm>
              <a:off x="1418" y="12519"/>
              <a:ext cx="42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900">
                  <a:solidFill>
                    <a:srgbClr val="000000"/>
                  </a:solidFill>
                  <a:latin typeface="Helvetica" pitchFamily="50" charset="0"/>
                </a:rPr>
                <a:t>1,0E-02</a:t>
              </a:r>
              <a:endParaRPr lang="de-DE"/>
            </a:p>
          </p:txBody>
        </p:sp>
        <p:sp>
          <p:nvSpPr>
            <p:cNvPr id="49278" name="Rectangle 280"/>
            <p:cNvSpPr>
              <a:spLocks noChangeArrowheads="1"/>
            </p:cNvSpPr>
            <p:nvPr/>
          </p:nvSpPr>
          <p:spPr bwMode="auto">
            <a:xfrm>
              <a:off x="1418" y="10749"/>
              <a:ext cx="42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900">
                  <a:solidFill>
                    <a:srgbClr val="000000"/>
                  </a:solidFill>
                  <a:latin typeface="Helvetica" pitchFamily="50" charset="0"/>
                </a:rPr>
                <a:t>1,0E-01</a:t>
              </a:r>
              <a:endParaRPr lang="de-DE"/>
            </a:p>
          </p:txBody>
        </p:sp>
        <p:sp>
          <p:nvSpPr>
            <p:cNvPr id="49279" name="Rectangle 281"/>
            <p:cNvSpPr>
              <a:spLocks noChangeArrowheads="1"/>
            </p:cNvSpPr>
            <p:nvPr/>
          </p:nvSpPr>
          <p:spPr bwMode="auto">
            <a:xfrm>
              <a:off x="1378" y="8978"/>
              <a:ext cx="453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900">
                  <a:solidFill>
                    <a:srgbClr val="000000"/>
                  </a:solidFill>
                  <a:latin typeface="Helvetica" pitchFamily="50" charset="0"/>
                </a:rPr>
                <a:t>1,0E+00</a:t>
              </a:r>
              <a:endParaRPr lang="de-DE"/>
            </a:p>
          </p:txBody>
        </p:sp>
        <p:sp>
          <p:nvSpPr>
            <p:cNvPr id="49280" name="Rectangle 282"/>
            <p:cNvSpPr>
              <a:spLocks noChangeArrowheads="1"/>
            </p:cNvSpPr>
            <p:nvPr/>
          </p:nvSpPr>
          <p:spPr bwMode="auto">
            <a:xfrm>
              <a:off x="1378" y="7208"/>
              <a:ext cx="45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900">
                  <a:solidFill>
                    <a:srgbClr val="000000"/>
                  </a:solidFill>
                  <a:latin typeface="Helvetica" pitchFamily="50" charset="0"/>
                </a:rPr>
                <a:t>1,0E+01</a:t>
              </a:r>
              <a:endParaRPr lang="de-DE"/>
            </a:p>
          </p:txBody>
        </p:sp>
        <p:sp>
          <p:nvSpPr>
            <p:cNvPr id="49281" name="Rectangle 283"/>
            <p:cNvSpPr>
              <a:spLocks noChangeArrowheads="1"/>
            </p:cNvSpPr>
            <p:nvPr/>
          </p:nvSpPr>
          <p:spPr bwMode="auto">
            <a:xfrm>
              <a:off x="2069" y="12798"/>
              <a:ext cx="13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900">
                  <a:solidFill>
                    <a:srgbClr val="000000"/>
                  </a:solidFill>
                  <a:latin typeface="Helvetica" pitchFamily="50" charset="0"/>
                </a:rPr>
                <a:t>10</a:t>
              </a:r>
              <a:endParaRPr lang="de-DE"/>
            </a:p>
          </p:txBody>
        </p:sp>
        <p:sp>
          <p:nvSpPr>
            <p:cNvPr id="49282" name="Rectangle 284"/>
            <p:cNvSpPr>
              <a:spLocks noChangeArrowheads="1"/>
            </p:cNvSpPr>
            <p:nvPr/>
          </p:nvSpPr>
          <p:spPr bwMode="auto">
            <a:xfrm>
              <a:off x="4777" y="12798"/>
              <a:ext cx="2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900">
                  <a:solidFill>
                    <a:srgbClr val="000000"/>
                  </a:solidFill>
                  <a:latin typeface="Helvetica" pitchFamily="50" charset="0"/>
                </a:rPr>
                <a:t>100</a:t>
              </a:r>
              <a:endParaRPr lang="de-DE"/>
            </a:p>
          </p:txBody>
        </p:sp>
        <p:sp>
          <p:nvSpPr>
            <p:cNvPr id="49283" name="Rectangle 285"/>
            <p:cNvSpPr>
              <a:spLocks noChangeArrowheads="1"/>
            </p:cNvSpPr>
            <p:nvPr/>
          </p:nvSpPr>
          <p:spPr bwMode="auto">
            <a:xfrm>
              <a:off x="7487" y="12798"/>
              <a:ext cx="269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900">
                  <a:solidFill>
                    <a:srgbClr val="000000"/>
                  </a:solidFill>
                  <a:latin typeface="Helvetica" pitchFamily="50" charset="0"/>
                </a:rPr>
                <a:t>1000</a:t>
              </a:r>
              <a:endParaRPr lang="de-DE"/>
            </a:p>
          </p:txBody>
        </p:sp>
        <p:sp>
          <p:nvSpPr>
            <p:cNvPr id="49284" name="Rectangle 286"/>
            <p:cNvSpPr>
              <a:spLocks noChangeArrowheads="1"/>
            </p:cNvSpPr>
            <p:nvPr/>
          </p:nvSpPr>
          <p:spPr bwMode="auto">
            <a:xfrm>
              <a:off x="10195" y="12798"/>
              <a:ext cx="33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900">
                  <a:solidFill>
                    <a:srgbClr val="000000"/>
                  </a:solidFill>
                  <a:latin typeface="Helvetica" pitchFamily="50" charset="0"/>
                </a:rPr>
                <a:t>10000</a:t>
              </a:r>
              <a:endParaRPr lang="de-DE"/>
            </a:p>
          </p:txBody>
        </p:sp>
        <p:sp>
          <p:nvSpPr>
            <p:cNvPr id="49285" name="Rectangle 287"/>
            <p:cNvSpPr>
              <a:spLocks noChangeArrowheads="1"/>
            </p:cNvSpPr>
            <p:nvPr/>
          </p:nvSpPr>
          <p:spPr bwMode="auto">
            <a:xfrm>
              <a:off x="5807" y="12776"/>
              <a:ext cx="1267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600" b="1">
                  <a:solidFill>
                    <a:srgbClr val="000000"/>
                  </a:solidFill>
                </a:rPr>
                <a:t>Distance / m</a:t>
              </a:r>
              <a:endParaRPr lang="de-DE" sz="1600" b="1"/>
            </a:p>
          </p:txBody>
        </p:sp>
        <p:sp>
          <p:nvSpPr>
            <p:cNvPr id="49286" name="Rectangle 288"/>
            <p:cNvSpPr>
              <a:spLocks noChangeArrowheads="1"/>
            </p:cNvSpPr>
            <p:nvPr/>
          </p:nvSpPr>
          <p:spPr bwMode="auto">
            <a:xfrm rot="-5400000">
              <a:off x="1277" y="9751"/>
              <a:ext cx="1080" cy="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l"/>
              <a:r>
                <a:rPr lang="en-US" sz="1600" b="1">
                  <a:solidFill>
                    <a:srgbClr val="000000"/>
                  </a:solidFill>
                </a:rPr>
                <a:t>Dose / Sv</a:t>
              </a:r>
              <a:endParaRPr lang="de-DE" sz="1600" b="1"/>
            </a:p>
          </p:txBody>
        </p:sp>
        <p:sp>
          <p:nvSpPr>
            <p:cNvPr id="49287" name="Rectangle 289"/>
            <p:cNvSpPr>
              <a:spLocks noChangeArrowheads="1"/>
            </p:cNvSpPr>
            <p:nvPr/>
          </p:nvSpPr>
          <p:spPr bwMode="auto">
            <a:xfrm>
              <a:off x="7821" y="7384"/>
              <a:ext cx="2520" cy="1743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9288" name="Line 290"/>
            <p:cNvSpPr>
              <a:spLocks noChangeShapeType="1"/>
            </p:cNvSpPr>
            <p:nvPr/>
          </p:nvSpPr>
          <p:spPr bwMode="auto">
            <a:xfrm>
              <a:off x="8016" y="7551"/>
              <a:ext cx="307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289" name="Rectangle 291"/>
            <p:cNvSpPr>
              <a:spLocks noChangeArrowheads="1"/>
            </p:cNvSpPr>
            <p:nvPr/>
          </p:nvSpPr>
          <p:spPr bwMode="auto">
            <a:xfrm>
              <a:off x="8130" y="7505"/>
              <a:ext cx="68" cy="81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9290" name="Rectangle 292"/>
            <p:cNvSpPr>
              <a:spLocks noChangeArrowheads="1"/>
            </p:cNvSpPr>
            <p:nvPr/>
          </p:nvSpPr>
          <p:spPr bwMode="auto">
            <a:xfrm>
              <a:off x="8360" y="7443"/>
              <a:ext cx="1483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900">
                  <a:solidFill>
                    <a:srgbClr val="000000"/>
                  </a:solidFill>
                  <a:latin typeface="Helvetica" pitchFamily="50" charset="0"/>
                </a:rPr>
                <a:t> </a:t>
              </a:r>
              <a:r>
                <a:rPr lang="en-US" sz="1100">
                  <a:solidFill>
                    <a:srgbClr val="000000"/>
                  </a:solidFill>
                </a:rPr>
                <a:t>C, no rain, u = 1,0 m/s</a:t>
              </a:r>
              <a:endParaRPr lang="de-DE" sz="1100"/>
            </a:p>
          </p:txBody>
        </p:sp>
        <p:sp>
          <p:nvSpPr>
            <p:cNvPr id="49291" name="Line 293"/>
            <p:cNvSpPr>
              <a:spLocks noChangeShapeType="1"/>
            </p:cNvSpPr>
            <p:nvPr/>
          </p:nvSpPr>
          <p:spPr bwMode="auto">
            <a:xfrm>
              <a:off x="8016" y="7842"/>
              <a:ext cx="307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292" name="Rectangle 294"/>
            <p:cNvSpPr>
              <a:spLocks noChangeArrowheads="1"/>
            </p:cNvSpPr>
            <p:nvPr/>
          </p:nvSpPr>
          <p:spPr bwMode="auto">
            <a:xfrm>
              <a:off x="8130" y="7796"/>
              <a:ext cx="68" cy="82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9293" name="Rectangle 295"/>
            <p:cNvSpPr>
              <a:spLocks noChangeArrowheads="1"/>
            </p:cNvSpPr>
            <p:nvPr/>
          </p:nvSpPr>
          <p:spPr bwMode="auto">
            <a:xfrm>
              <a:off x="8360" y="7735"/>
              <a:ext cx="1486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000000"/>
                  </a:solidFill>
                </a:rPr>
                <a:t> </a:t>
              </a:r>
              <a:r>
                <a:rPr lang="en-US" sz="1100">
                  <a:solidFill>
                    <a:srgbClr val="000000"/>
                  </a:solidFill>
                </a:rPr>
                <a:t>C, no rain, u = 2,5 m/s</a:t>
              </a:r>
              <a:endParaRPr lang="de-DE" sz="1100"/>
            </a:p>
          </p:txBody>
        </p:sp>
        <p:sp>
          <p:nvSpPr>
            <p:cNvPr id="49294" name="Line 296"/>
            <p:cNvSpPr>
              <a:spLocks noChangeShapeType="1"/>
            </p:cNvSpPr>
            <p:nvPr/>
          </p:nvSpPr>
          <p:spPr bwMode="auto">
            <a:xfrm>
              <a:off x="8016" y="8134"/>
              <a:ext cx="307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295" name="Freeform 297"/>
            <p:cNvSpPr>
              <a:spLocks/>
            </p:cNvSpPr>
            <p:nvPr/>
          </p:nvSpPr>
          <p:spPr bwMode="auto">
            <a:xfrm>
              <a:off x="8130" y="8088"/>
              <a:ext cx="77" cy="92"/>
            </a:xfrm>
            <a:custGeom>
              <a:avLst/>
              <a:gdLst>
                <a:gd name="T0" fmla="*/ 38 w 77"/>
                <a:gd name="T1" fmla="*/ 0 h 92"/>
                <a:gd name="T2" fmla="*/ 77 w 77"/>
                <a:gd name="T3" fmla="*/ 46 h 92"/>
                <a:gd name="T4" fmla="*/ 38 w 77"/>
                <a:gd name="T5" fmla="*/ 92 h 92"/>
                <a:gd name="T6" fmla="*/ 0 w 77"/>
                <a:gd name="T7" fmla="*/ 46 h 92"/>
                <a:gd name="T8" fmla="*/ 38 w 77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7"/>
                <a:gd name="T16" fmla="*/ 0 h 92"/>
                <a:gd name="T17" fmla="*/ 77 w 77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7" h="92">
                  <a:moveTo>
                    <a:pt x="38" y="0"/>
                  </a:moveTo>
                  <a:lnTo>
                    <a:pt x="77" y="46"/>
                  </a:lnTo>
                  <a:lnTo>
                    <a:pt x="38" y="92"/>
                  </a:lnTo>
                  <a:lnTo>
                    <a:pt x="0" y="46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FF00FF"/>
            </a:solidFill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9296" name="Rectangle 298"/>
            <p:cNvSpPr>
              <a:spLocks noChangeArrowheads="1"/>
            </p:cNvSpPr>
            <p:nvPr/>
          </p:nvSpPr>
          <p:spPr bwMode="auto">
            <a:xfrm>
              <a:off x="8360" y="8027"/>
              <a:ext cx="1809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900">
                  <a:solidFill>
                    <a:srgbClr val="000000"/>
                  </a:solidFill>
                  <a:latin typeface="Helvetica" pitchFamily="50" charset="0"/>
                </a:rPr>
                <a:t> </a:t>
              </a:r>
              <a:r>
                <a:rPr lang="en-US" sz="1100">
                  <a:solidFill>
                    <a:srgbClr val="000000"/>
                  </a:solidFill>
                </a:rPr>
                <a:t>C, rain 1 mm/h, u = 1.0 m/s</a:t>
              </a:r>
              <a:endParaRPr lang="de-DE" sz="1100"/>
            </a:p>
          </p:txBody>
        </p:sp>
        <p:sp>
          <p:nvSpPr>
            <p:cNvPr id="49297" name="Line 299"/>
            <p:cNvSpPr>
              <a:spLocks noChangeShapeType="1"/>
            </p:cNvSpPr>
            <p:nvPr/>
          </p:nvSpPr>
          <p:spPr bwMode="auto">
            <a:xfrm>
              <a:off x="8016" y="8425"/>
              <a:ext cx="307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298" name="Freeform 300"/>
            <p:cNvSpPr>
              <a:spLocks/>
            </p:cNvSpPr>
            <p:nvPr/>
          </p:nvSpPr>
          <p:spPr bwMode="auto">
            <a:xfrm>
              <a:off x="8130" y="8379"/>
              <a:ext cx="77" cy="92"/>
            </a:xfrm>
            <a:custGeom>
              <a:avLst/>
              <a:gdLst>
                <a:gd name="T0" fmla="*/ 38 w 77"/>
                <a:gd name="T1" fmla="*/ 0 h 92"/>
                <a:gd name="T2" fmla="*/ 77 w 77"/>
                <a:gd name="T3" fmla="*/ 46 h 92"/>
                <a:gd name="T4" fmla="*/ 38 w 77"/>
                <a:gd name="T5" fmla="*/ 92 h 92"/>
                <a:gd name="T6" fmla="*/ 0 w 77"/>
                <a:gd name="T7" fmla="*/ 46 h 92"/>
                <a:gd name="T8" fmla="*/ 38 w 77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7"/>
                <a:gd name="T16" fmla="*/ 0 h 92"/>
                <a:gd name="T17" fmla="*/ 77 w 77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7" h="92">
                  <a:moveTo>
                    <a:pt x="38" y="0"/>
                  </a:moveTo>
                  <a:lnTo>
                    <a:pt x="77" y="46"/>
                  </a:lnTo>
                  <a:lnTo>
                    <a:pt x="38" y="92"/>
                  </a:lnTo>
                  <a:lnTo>
                    <a:pt x="0" y="46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9299" name="Rectangle 301"/>
            <p:cNvSpPr>
              <a:spLocks noChangeArrowheads="1"/>
            </p:cNvSpPr>
            <p:nvPr/>
          </p:nvSpPr>
          <p:spPr bwMode="auto">
            <a:xfrm>
              <a:off x="8360" y="8320"/>
              <a:ext cx="1475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900">
                  <a:solidFill>
                    <a:srgbClr val="000000"/>
                  </a:solidFill>
                  <a:latin typeface="Helvetica" pitchFamily="50" charset="0"/>
                </a:rPr>
                <a:t> </a:t>
              </a:r>
              <a:r>
                <a:rPr lang="en-US" sz="1100">
                  <a:solidFill>
                    <a:srgbClr val="000000"/>
                  </a:solidFill>
                </a:rPr>
                <a:t>A, no rain, u = 1,0 m/s</a:t>
              </a:r>
              <a:endParaRPr lang="de-DE" sz="1100"/>
            </a:p>
          </p:txBody>
        </p:sp>
        <p:sp>
          <p:nvSpPr>
            <p:cNvPr id="49300" name="Line 302"/>
            <p:cNvSpPr>
              <a:spLocks noChangeShapeType="1"/>
            </p:cNvSpPr>
            <p:nvPr/>
          </p:nvSpPr>
          <p:spPr bwMode="auto">
            <a:xfrm>
              <a:off x="8016" y="8716"/>
              <a:ext cx="307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301" name="Freeform 303"/>
            <p:cNvSpPr>
              <a:spLocks/>
            </p:cNvSpPr>
            <p:nvPr/>
          </p:nvSpPr>
          <p:spPr bwMode="auto">
            <a:xfrm>
              <a:off x="8130" y="8670"/>
              <a:ext cx="77" cy="92"/>
            </a:xfrm>
            <a:custGeom>
              <a:avLst/>
              <a:gdLst>
                <a:gd name="T0" fmla="*/ 38 w 77"/>
                <a:gd name="T1" fmla="*/ 0 h 92"/>
                <a:gd name="T2" fmla="*/ 77 w 77"/>
                <a:gd name="T3" fmla="*/ 92 h 92"/>
                <a:gd name="T4" fmla="*/ 0 w 77"/>
                <a:gd name="T5" fmla="*/ 92 h 92"/>
                <a:gd name="T6" fmla="*/ 38 w 77"/>
                <a:gd name="T7" fmla="*/ 0 h 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"/>
                <a:gd name="T13" fmla="*/ 0 h 92"/>
                <a:gd name="T14" fmla="*/ 77 w 77"/>
                <a:gd name="T15" fmla="*/ 92 h 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" h="92">
                  <a:moveTo>
                    <a:pt x="38" y="0"/>
                  </a:moveTo>
                  <a:lnTo>
                    <a:pt x="77" y="92"/>
                  </a:lnTo>
                  <a:lnTo>
                    <a:pt x="0" y="92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9302" name="Rectangle 304"/>
            <p:cNvSpPr>
              <a:spLocks noChangeArrowheads="1"/>
            </p:cNvSpPr>
            <p:nvPr/>
          </p:nvSpPr>
          <p:spPr bwMode="auto">
            <a:xfrm>
              <a:off x="8360" y="8611"/>
              <a:ext cx="1466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900">
                  <a:solidFill>
                    <a:srgbClr val="000000"/>
                  </a:solidFill>
                  <a:latin typeface="Helvetica" pitchFamily="50" charset="0"/>
                </a:rPr>
                <a:t> </a:t>
              </a:r>
              <a:r>
                <a:rPr lang="en-US" sz="1100">
                  <a:solidFill>
                    <a:srgbClr val="000000"/>
                  </a:solidFill>
                </a:rPr>
                <a:t>F, no rain, u = 1,0 m/s</a:t>
              </a:r>
              <a:endParaRPr lang="de-DE" sz="1100"/>
            </a:p>
          </p:txBody>
        </p:sp>
        <p:sp>
          <p:nvSpPr>
            <p:cNvPr id="49303" name="Line 305"/>
            <p:cNvSpPr>
              <a:spLocks noChangeShapeType="1"/>
            </p:cNvSpPr>
            <p:nvPr/>
          </p:nvSpPr>
          <p:spPr bwMode="auto">
            <a:xfrm>
              <a:off x="8016" y="8990"/>
              <a:ext cx="307" cy="1"/>
            </a:xfrm>
            <a:prstGeom prst="line">
              <a:avLst/>
            </a:prstGeom>
            <a:noFill/>
            <a:ln w="1841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304" name="Rectangle 306"/>
            <p:cNvSpPr>
              <a:spLocks noChangeArrowheads="1"/>
            </p:cNvSpPr>
            <p:nvPr/>
          </p:nvSpPr>
          <p:spPr bwMode="auto">
            <a:xfrm>
              <a:off x="8168" y="8981"/>
              <a:ext cx="32" cy="7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9305" name="Rectangle 307"/>
            <p:cNvSpPr>
              <a:spLocks noChangeArrowheads="1"/>
            </p:cNvSpPr>
            <p:nvPr/>
          </p:nvSpPr>
          <p:spPr bwMode="auto">
            <a:xfrm>
              <a:off x="8360" y="8898"/>
              <a:ext cx="1189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100">
                  <a:solidFill>
                    <a:srgbClr val="000000"/>
                  </a:solidFill>
                </a:rPr>
                <a:t>Dose limit 20 mSv</a:t>
              </a:r>
              <a:endParaRPr lang="de-DE" sz="1100"/>
            </a:p>
          </p:txBody>
        </p:sp>
        <p:sp>
          <p:nvSpPr>
            <p:cNvPr id="49306" name="Freeform 308"/>
            <p:cNvSpPr>
              <a:spLocks/>
            </p:cNvSpPr>
            <p:nvPr/>
          </p:nvSpPr>
          <p:spPr bwMode="auto">
            <a:xfrm>
              <a:off x="4064" y="12101"/>
              <a:ext cx="4406" cy="1"/>
            </a:xfrm>
            <a:custGeom>
              <a:avLst/>
              <a:gdLst>
                <a:gd name="T0" fmla="*/ 0 w 2399"/>
                <a:gd name="T1" fmla="*/ 0 h 1"/>
                <a:gd name="T2" fmla="*/ 17304 w 2399"/>
                <a:gd name="T3" fmla="*/ 0 h 1"/>
                <a:gd name="T4" fmla="*/ 34625 w 2399"/>
                <a:gd name="T5" fmla="*/ 0 h 1"/>
                <a:gd name="T6" fmla="*/ 44717 w 2399"/>
                <a:gd name="T7" fmla="*/ 0 h 1"/>
                <a:gd name="T8" fmla="*/ 57447 w 2399"/>
                <a:gd name="T9" fmla="*/ 0 h 1"/>
                <a:gd name="T10" fmla="*/ 65866 w 2399"/>
                <a:gd name="T11" fmla="*/ 0 h 1"/>
                <a:gd name="T12" fmla="*/ 74761 w 2399"/>
                <a:gd name="T13" fmla="*/ 0 h 1"/>
                <a:gd name="T14" fmla="*/ 92072 w 2399"/>
                <a:gd name="T15" fmla="*/ 0 h 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399"/>
                <a:gd name="T25" fmla="*/ 0 h 1"/>
                <a:gd name="T26" fmla="*/ 2399 w 2399"/>
                <a:gd name="T27" fmla="*/ 1 h 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399" h="1">
                  <a:moveTo>
                    <a:pt x="0" y="0"/>
                  </a:moveTo>
                  <a:lnTo>
                    <a:pt x="451" y="0"/>
                  </a:lnTo>
                  <a:lnTo>
                    <a:pt x="902" y="0"/>
                  </a:lnTo>
                  <a:lnTo>
                    <a:pt x="1165" y="0"/>
                  </a:lnTo>
                  <a:lnTo>
                    <a:pt x="1497" y="0"/>
                  </a:lnTo>
                  <a:lnTo>
                    <a:pt x="1716" y="0"/>
                  </a:lnTo>
                  <a:lnTo>
                    <a:pt x="1948" y="0"/>
                  </a:lnTo>
                  <a:lnTo>
                    <a:pt x="2399" y="0"/>
                  </a:lnTo>
                </a:path>
              </a:pathLst>
            </a:custGeom>
            <a:solidFill>
              <a:srgbClr val="FF0000"/>
            </a:solidFill>
            <a:ln w="2794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49158" name="Fußzeilenplatzhalt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smtClean="0"/>
              <a:t>14</a:t>
            </a:r>
            <a:r>
              <a:rPr lang="en-US" sz="1400" baseline="30000" smtClean="0"/>
              <a:t>th</a:t>
            </a:r>
            <a:r>
              <a:rPr lang="en-US" sz="1400" smtClean="0"/>
              <a:t> Meeting Contact Expert Group on Severe Accident Management (CEG-SAM)</a:t>
            </a:r>
            <a:endParaRPr lang="de-DE" sz="1400" smtClean="0"/>
          </a:p>
          <a:p>
            <a:r>
              <a:rPr lang="en-US" sz="1400" smtClean="0"/>
              <a:t>Kiev, Ukraine, September 9-11, 2008</a:t>
            </a:r>
            <a:endParaRPr lang="en-US" sz="1400" i="0" smtClean="0">
              <a:latin typeface="Helvetica" pitchFamily="50" charset="0"/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2B6DA7-164C-4873-AF23-654EED18ABE6}" type="slidenum">
              <a:rPr lang="en-US"/>
              <a:pPr>
                <a:defRPr/>
              </a:pPr>
              <a:t>18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0" y="2338388"/>
            <a:ext cx="113157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graphicFrame>
        <p:nvGraphicFramePr>
          <p:cNvPr id="21506" name="Object 3"/>
          <p:cNvGraphicFramePr>
            <a:graphicFrameLocks noChangeAspect="1"/>
          </p:cNvGraphicFramePr>
          <p:nvPr/>
        </p:nvGraphicFramePr>
        <p:xfrm>
          <a:off x="544513" y="904875"/>
          <a:ext cx="10153650" cy="5856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1" name="Diagramm" r:id="rId4" imgW="5772150" imgH="3333750" progId="Excel.Chart.8">
                  <p:embed/>
                </p:oleObj>
              </mc:Choice>
              <mc:Fallback>
                <p:oleObj name="Diagramm" r:id="rId4" imgW="5772150" imgH="3333750" progId="Excel.Char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513" y="904875"/>
                        <a:ext cx="10153650" cy="5856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1193800" y="6521450"/>
            <a:ext cx="8731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</a:rPr>
              <a:t>Neutron multiplication factor for fuel lava in room 304/3 versus water contents</a:t>
            </a:r>
            <a:r>
              <a:rPr lang="de-DE" sz="18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21510" name="Fußzeilenplatzhalt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smtClean="0"/>
              <a:t>14</a:t>
            </a:r>
            <a:r>
              <a:rPr lang="en-US" sz="1400" baseline="30000" smtClean="0"/>
              <a:t>th</a:t>
            </a:r>
            <a:r>
              <a:rPr lang="en-US" sz="1400" smtClean="0"/>
              <a:t> Meeting Contact Expert Group on Severe Accident Management (CEG-SAM)</a:t>
            </a:r>
            <a:endParaRPr lang="de-DE" sz="1400" smtClean="0"/>
          </a:p>
          <a:p>
            <a:r>
              <a:rPr lang="en-US" sz="1400" smtClean="0"/>
              <a:t>Kiev, Ukraine, September 9-11, 2008</a:t>
            </a:r>
            <a:endParaRPr lang="en-US" sz="1400" i="0" smtClean="0">
              <a:latin typeface="Helvetica" pitchFamily="50" charset="0"/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444E19-8C2F-4D61-B15F-386758980523}" type="slidenum">
              <a:rPr lang="en-US"/>
              <a:pPr>
                <a:defRPr/>
              </a:pPr>
              <a:t>19</a:t>
            </a:fld>
            <a:endParaRPr lang="en-US">
              <a:latin typeface="Times New Roman" pitchFamily="18" charset="0"/>
            </a:endParaRPr>
          </a:p>
        </p:txBody>
      </p:sp>
      <p:pic>
        <p:nvPicPr>
          <p:cNvPr id="50179" name="Picture 3" descr="Ground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675" y="1130300"/>
            <a:ext cx="8713788" cy="538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3281363" y="6232525"/>
            <a:ext cx="5670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/>
          <a:p>
            <a:pPr algn="l"/>
            <a:r>
              <a:rPr lang="en-GB" sz="1800" b="1">
                <a:solidFill>
                  <a:schemeClr val="accent2"/>
                </a:solidFill>
              </a:rPr>
              <a:t>Distribution of spent fuel fallout at the Shelter site </a:t>
            </a:r>
            <a:br>
              <a:rPr lang="en-GB" sz="1800" b="1">
                <a:solidFill>
                  <a:schemeClr val="accent2"/>
                </a:solidFill>
              </a:rPr>
            </a:br>
            <a:r>
              <a:rPr lang="en-GB" sz="1800" b="1">
                <a:solidFill>
                  <a:schemeClr val="accent2"/>
                </a:solidFill>
              </a:rPr>
              <a:t>    (kg per 50 x 50 m2, June 1986, total ~ 600 kg)</a:t>
            </a:r>
            <a:r>
              <a:rPr lang="de-DE" sz="18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50181" name="Fußzeilenplatzhalt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smtClean="0"/>
              <a:t>14</a:t>
            </a:r>
            <a:r>
              <a:rPr lang="en-US" sz="1400" baseline="30000" smtClean="0"/>
              <a:t>th</a:t>
            </a:r>
            <a:r>
              <a:rPr lang="en-US" sz="1400" smtClean="0"/>
              <a:t> Meeting Contact Expert Group on Severe Accident Management (CEG-SAM)</a:t>
            </a:r>
            <a:endParaRPr lang="de-DE" sz="1400" smtClean="0"/>
          </a:p>
          <a:p>
            <a:r>
              <a:rPr lang="en-US" sz="1400" smtClean="0"/>
              <a:t>Kiev, Ukraine, September 9-11, 2008</a:t>
            </a:r>
            <a:endParaRPr lang="en-US" sz="1400" i="0" smtClean="0">
              <a:latin typeface="Helvetica" pitchFamily="50" charset="0"/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AF3F70-8659-420D-AE2B-DF1A393CAE5E}" type="slidenum">
              <a:rPr lang="en-US"/>
              <a:pPr>
                <a:defRPr/>
              </a:pPr>
              <a:t>2</a:t>
            </a:fld>
            <a:endParaRPr lang="en-US">
              <a:latin typeface="Times New Roman" pitchFamily="18" charset="0"/>
            </a:endParaRPr>
          </a:p>
        </p:txBody>
      </p:sp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1014413" y="571500"/>
          <a:ext cx="9001125" cy="6516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1" name="Document" r:id="rId4" imgW="6669520" imgH="5122516" progId="Word.Document.8">
                  <p:embed/>
                </p:oleObj>
              </mc:Choice>
              <mc:Fallback>
                <p:oleObj name="Document" r:id="rId4" imgW="6669520" imgH="5122516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4413" y="571500"/>
                        <a:ext cx="9001125" cy="6516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0" name="Fußzeilenplatzhalt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smtClean="0"/>
              <a:t>14</a:t>
            </a:r>
            <a:r>
              <a:rPr lang="en-US" sz="1400" baseline="30000" smtClean="0"/>
              <a:t>th</a:t>
            </a:r>
            <a:r>
              <a:rPr lang="en-US" sz="1400" smtClean="0"/>
              <a:t> Meeting Contact Expert Group on Severe Accident Management (CEG-SAM)</a:t>
            </a:r>
            <a:endParaRPr lang="de-DE" sz="1400" smtClean="0"/>
          </a:p>
          <a:p>
            <a:r>
              <a:rPr lang="en-US" sz="1400" smtClean="0"/>
              <a:t>Kiev, Ukraine, September 9-11, 2008</a:t>
            </a:r>
            <a:endParaRPr lang="en-US" sz="1400" i="0" smtClean="0">
              <a:latin typeface="Helvetica" pitchFamily="50" charset="0"/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351D19-93F2-4A1E-8F49-BC289C3DE44A}" type="slidenum">
              <a:rPr lang="en-US"/>
              <a:pPr>
                <a:defRPr/>
              </a:pPr>
              <a:t>20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22532" name="Text Box 3"/>
          <p:cNvSpPr txBox="1">
            <a:spLocks noChangeArrowheads="1"/>
          </p:cNvSpPr>
          <p:nvPr/>
        </p:nvSpPr>
        <p:spPr bwMode="auto">
          <a:xfrm>
            <a:off x="401638" y="6161088"/>
            <a:ext cx="9525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2"/>
            <a:r>
              <a:rPr lang="en-GB" sz="1800" b="1">
                <a:solidFill>
                  <a:schemeClr val="accent2"/>
                </a:solidFill>
              </a:rPr>
              <a:t>Schemes of the groundwater observation wells at the Chernobyl Shelter site</a:t>
            </a:r>
            <a:endParaRPr lang="de-DE" sz="1800">
              <a:solidFill>
                <a:schemeClr val="accent2"/>
              </a:solidFill>
            </a:endParaRPr>
          </a:p>
        </p:txBody>
      </p:sp>
      <p:graphicFrame>
        <p:nvGraphicFramePr>
          <p:cNvPr id="22530" name="Object 4"/>
          <p:cNvGraphicFramePr>
            <a:graphicFrameLocks noChangeAspect="1"/>
          </p:cNvGraphicFramePr>
          <p:nvPr/>
        </p:nvGraphicFramePr>
        <p:xfrm>
          <a:off x="833438" y="1336675"/>
          <a:ext cx="4597400" cy="435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5" name="Dokument" r:id="rId4" imgW="6055920" imgH="6064560" progId="Word.Document.8">
                  <p:embed/>
                </p:oleObj>
              </mc:Choice>
              <mc:Fallback>
                <p:oleObj name="Dokument" r:id="rId4" imgW="6055920" imgH="6064560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3438" y="1336675"/>
                        <a:ext cx="4597400" cy="4357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533" name="Picture 5" descr="Bore hol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950" y="1336675"/>
            <a:ext cx="5472113" cy="411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Fußzeilenplatzhalt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smtClean="0"/>
              <a:t>14</a:t>
            </a:r>
            <a:r>
              <a:rPr lang="en-US" sz="1400" baseline="30000" smtClean="0"/>
              <a:t>th</a:t>
            </a:r>
            <a:r>
              <a:rPr lang="en-US" sz="1400" smtClean="0"/>
              <a:t> Meeting Contact Expert Group on Severe Accident Management (CEG-SAM)</a:t>
            </a:r>
            <a:endParaRPr lang="de-DE" sz="1400" smtClean="0"/>
          </a:p>
          <a:p>
            <a:r>
              <a:rPr lang="en-US" sz="1400" smtClean="0"/>
              <a:t>Kiev, Ukraine, September 9-11, 2008</a:t>
            </a:r>
            <a:endParaRPr lang="en-US" sz="1400" i="0" smtClean="0">
              <a:latin typeface="Helvetica" pitchFamily="50" charset="0"/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DBB7B6-CB0A-4935-9363-C83281395A28}" type="slidenum">
              <a:rPr lang="en-US"/>
              <a:pPr>
                <a:defRPr/>
              </a:pPr>
              <a:t>21</a:t>
            </a:fld>
            <a:endParaRPr lang="en-US">
              <a:latin typeface="Times New Roman" pitchFamily="18" charset="0"/>
            </a:endParaRPr>
          </a:p>
        </p:txBody>
      </p:sp>
      <p:graphicFrame>
        <p:nvGraphicFramePr>
          <p:cNvPr id="23554" name="Object 5"/>
          <p:cNvGraphicFramePr>
            <a:graphicFrameLocks noChangeAspect="1"/>
          </p:cNvGraphicFramePr>
          <p:nvPr/>
        </p:nvGraphicFramePr>
        <p:xfrm>
          <a:off x="1625600" y="1120775"/>
          <a:ext cx="7488238" cy="550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8" name="Dokument" r:id="rId4" imgW="6862121" imgH="5383104" progId="Word.Document.8">
                  <p:embed/>
                </p:oleObj>
              </mc:Choice>
              <mc:Fallback>
                <p:oleObj name="Dokument" r:id="rId4" imgW="6862121" imgH="5383104" progId="Word.Documen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5600" y="1120775"/>
                        <a:ext cx="7488238" cy="550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6" name="Text Box 7"/>
          <p:cNvSpPr txBox="1">
            <a:spLocks noChangeArrowheads="1"/>
          </p:cNvSpPr>
          <p:nvPr/>
        </p:nvSpPr>
        <p:spPr bwMode="auto">
          <a:xfrm>
            <a:off x="0" y="6305550"/>
            <a:ext cx="105140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2"/>
            <a:r>
              <a:rPr lang="en-GB" sz="1800" b="1">
                <a:solidFill>
                  <a:schemeClr val="accent2"/>
                </a:solidFill>
              </a:rPr>
              <a:t>Annual groundwater concentrations of Sr 90 and Cs 137 at the Chernobyl Shelter site</a:t>
            </a:r>
            <a:r>
              <a:rPr lang="en-GB" sz="1800">
                <a:solidFill>
                  <a:schemeClr val="accent2"/>
                </a:solidFill>
              </a:rPr>
              <a:t> </a:t>
            </a:r>
            <a:r>
              <a:rPr lang="en-GB" sz="1800" b="1">
                <a:solidFill>
                  <a:schemeClr val="accent2"/>
                </a:solidFill>
              </a:rPr>
              <a:t/>
            </a:r>
            <a:br>
              <a:rPr lang="en-GB" sz="1800" b="1">
                <a:solidFill>
                  <a:schemeClr val="accent2"/>
                </a:solidFill>
              </a:rPr>
            </a:br>
            <a:r>
              <a:rPr lang="en-GB" sz="1800" b="1">
                <a:solidFill>
                  <a:schemeClr val="accent2"/>
                </a:solidFill>
              </a:rPr>
              <a:t>(red line - limit for Cs 137, blue line - limit for Sr 90 drinking water in Ukraine)</a:t>
            </a:r>
            <a:endParaRPr lang="de-DE" sz="1800" b="1">
              <a:solidFill>
                <a:schemeClr val="accent2"/>
              </a:solidFill>
            </a:endParaRPr>
          </a:p>
        </p:txBody>
      </p:sp>
      <p:sp>
        <p:nvSpPr>
          <p:cNvPr id="23557" name="Fußzeilenplatzhalt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smtClean="0"/>
              <a:t>14</a:t>
            </a:r>
            <a:r>
              <a:rPr lang="en-US" sz="1400" baseline="30000" smtClean="0"/>
              <a:t>th</a:t>
            </a:r>
            <a:r>
              <a:rPr lang="en-US" sz="1400" smtClean="0"/>
              <a:t> Meeting Contact Expert Group on Severe Accident Management (CEG-SAM)</a:t>
            </a:r>
            <a:endParaRPr lang="de-DE" sz="1400" smtClean="0"/>
          </a:p>
          <a:p>
            <a:r>
              <a:rPr lang="en-US" sz="1400" smtClean="0"/>
              <a:t>Kiev, Ukraine, September 9-11, 2008</a:t>
            </a:r>
            <a:endParaRPr lang="en-US" sz="1400" i="0" smtClean="0">
              <a:latin typeface="Helvetica" pitchFamily="50" charset="0"/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889E-1837-4967-9EE3-35AAF17B347F}" type="slidenum">
              <a:rPr lang="en-US"/>
              <a:pPr>
                <a:defRPr/>
              </a:pPr>
              <a:t>22</a:t>
            </a:fld>
            <a:endParaRPr lang="en-US">
              <a:latin typeface="Times New Roman" pitchFamily="18" charset="0"/>
            </a:endParaRPr>
          </a:p>
        </p:txBody>
      </p:sp>
      <p:graphicFrame>
        <p:nvGraphicFramePr>
          <p:cNvPr id="24578" name="Object 2"/>
          <p:cNvGraphicFramePr>
            <a:graphicFrameLocks noChangeAspect="1"/>
          </p:cNvGraphicFramePr>
          <p:nvPr/>
        </p:nvGraphicFramePr>
        <p:xfrm>
          <a:off x="800100" y="1285875"/>
          <a:ext cx="10275888" cy="5951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1" name="Document" r:id="rId3" imgW="7095509" imgH="4124099" progId="Word.Document.8">
                  <p:embed/>
                </p:oleObj>
              </mc:Choice>
              <mc:Fallback>
                <p:oleObj name="Document" r:id="rId3" imgW="7095509" imgH="4124099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" y="1285875"/>
                        <a:ext cx="10275888" cy="5951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0" name="Fußzeilenplatzhalt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smtClean="0"/>
              <a:t>14</a:t>
            </a:r>
            <a:r>
              <a:rPr lang="en-US" sz="1400" baseline="30000" smtClean="0"/>
              <a:t>th</a:t>
            </a:r>
            <a:r>
              <a:rPr lang="en-US" sz="1400" smtClean="0"/>
              <a:t> Meeting Contact Expert Group on Severe Accident Management (CEG-SAM)</a:t>
            </a:r>
            <a:endParaRPr lang="de-DE" sz="1400" smtClean="0"/>
          </a:p>
          <a:p>
            <a:r>
              <a:rPr lang="en-US" sz="1400" smtClean="0"/>
              <a:t>Kiev, Ukraine, September 9-11, 2008</a:t>
            </a:r>
            <a:endParaRPr lang="en-US" sz="1400" i="0" smtClean="0">
              <a:latin typeface="Helvetica" pitchFamily="50" charset="0"/>
            </a:endParaRPr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845FE6-E7BE-49B1-8AD0-9682028E1B7C}" type="slidenum">
              <a:rPr lang="en-US"/>
              <a:pPr>
                <a:defRPr/>
              </a:pPr>
              <a:t>23</a:t>
            </a:fld>
            <a:endParaRPr lang="en-US">
              <a:latin typeface="Times New Roman" pitchFamily="18" charset="0"/>
            </a:endParaRPr>
          </a:p>
        </p:txBody>
      </p:sp>
      <p:pic>
        <p:nvPicPr>
          <p:cNvPr id="51203" name="Picture 2" descr="658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120775"/>
            <a:ext cx="7920038" cy="547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Rectangle 3"/>
          <p:cNvSpPr>
            <a:spLocks noChangeArrowheads="1"/>
          </p:cNvSpPr>
          <p:nvPr/>
        </p:nvSpPr>
        <p:spPr bwMode="auto">
          <a:xfrm>
            <a:off x="1120775" y="6592888"/>
            <a:ext cx="8909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/>
          <a:p>
            <a:pPr algn="l"/>
            <a:r>
              <a:rPr lang="en-GB" sz="1800" b="1">
                <a:solidFill>
                  <a:srgbClr val="3333FF"/>
                </a:solidFill>
              </a:rPr>
              <a:t>Cross section of the Chernobyl Shelter at height level 9.00 m with fuel lava (red)</a:t>
            </a:r>
            <a:r>
              <a:rPr lang="de-DE" sz="18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51205" name="Fußzeilenplatzhalt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smtClean="0"/>
              <a:t>14</a:t>
            </a:r>
            <a:r>
              <a:rPr lang="en-US" sz="1400" baseline="30000" smtClean="0"/>
              <a:t>th</a:t>
            </a:r>
            <a:r>
              <a:rPr lang="en-US" sz="1400" smtClean="0"/>
              <a:t> Meeting Contact Expert Group on Severe Accident Management (CEG-SAM)</a:t>
            </a:r>
            <a:endParaRPr lang="de-DE" sz="1400" smtClean="0"/>
          </a:p>
          <a:p>
            <a:r>
              <a:rPr lang="en-US" sz="1400" smtClean="0"/>
              <a:t>Kiev, Ukraine, September 9-11, 2008</a:t>
            </a:r>
            <a:endParaRPr lang="en-US" sz="1400" i="0" smtClean="0">
              <a:latin typeface="Helvetica" pitchFamily="50" charset="0"/>
            </a:endParaRPr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9A1FA1-5D47-40D4-B938-A74D29FA3527}" type="slidenum">
              <a:rPr lang="en-US"/>
              <a:pPr>
                <a:defRPr/>
              </a:pPr>
              <a:t>24</a:t>
            </a:fld>
            <a:endParaRPr lang="en-US">
              <a:latin typeface="Times New Roman" pitchFamily="18" charset="0"/>
            </a:endParaRPr>
          </a:p>
        </p:txBody>
      </p:sp>
      <p:pic>
        <p:nvPicPr>
          <p:cNvPr id="52227" name="Picture 2" descr="ODL_IndSite_1_2002"/>
          <p:cNvPicPr>
            <a:picLocks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4388" y="1062038"/>
            <a:ext cx="6408737" cy="5799137"/>
          </a:xfrm>
          <a:noFill/>
        </p:spPr>
      </p:pic>
      <p:sp>
        <p:nvSpPr>
          <p:cNvPr id="52228" name="Text Box 3"/>
          <p:cNvSpPr txBox="1">
            <a:spLocks noChangeArrowheads="1"/>
          </p:cNvSpPr>
          <p:nvPr/>
        </p:nvSpPr>
        <p:spPr bwMode="auto">
          <a:xfrm>
            <a:off x="833438" y="1912938"/>
            <a:ext cx="2519362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000" b="1">
                <a:solidFill>
                  <a:schemeClr val="accent2"/>
                </a:solidFill>
              </a:rPr>
              <a:t>Dose rate at 1 m height above </a:t>
            </a:r>
            <a:br>
              <a:rPr lang="en-US" sz="2000" b="1">
                <a:solidFill>
                  <a:schemeClr val="accent2"/>
                </a:solidFill>
              </a:rPr>
            </a:br>
            <a:r>
              <a:rPr lang="en-US" sz="2000" b="1">
                <a:solidFill>
                  <a:schemeClr val="accent2"/>
                </a:solidFill>
              </a:rPr>
              <a:t>ground at the Chernobyl Shelter Site</a:t>
            </a:r>
            <a:r>
              <a:rPr lang="de-DE" sz="200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52229" name="Fußzeilenplatzhalt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smtClean="0"/>
              <a:t>14</a:t>
            </a:r>
            <a:r>
              <a:rPr lang="en-US" sz="1400" baseline="30000" smtClean="0"/>
              <a:t>th</a:t>
            </a:r>
            <a:r>
              <a:rPr lang="en-US" sz="1400" smtClean="0"/>
              <a:t> Meeting Contact Expert Group on Severe Accident Management (CEG-SAM)</a:t>
            </a:r>
            <a:endParaRPr lang="de-DE" sz="1400" smtClean="0"/>
          </a:p>
          <a:p>
            <a:r>
              <a:rPr lang="en-US" sz="1400" smtClean="0"/>
              <a:t>Kiev, Ukraine, September 9-11, 2008</a:t>
            </a:r>
            <a:endParaRPr lang="en-US" sz="1400" i="0" smtClean="0">
              <a:latin typeface="Helvetica" pitchFamily="50" charset="0"/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97CEA-CE48-4063-BBFE-2173C09FE966}" type="slidenum">
              <a:rPr lang="en-US"/>
              <a:pPr>
                <a:defRPr/>
              </a:pPr>
              <a:t>25</a:t>
            </a:fld>
            <a:endParaRPr lang="en-US">
              <a:latin typeface="Times New Roman" pitchFamily="18" charset="0"/>
            </a:endParaRPr>
          </a:p>
        </p:txBody>
      </p:sp>
      <p:pic>
        <p:nvPicPr>
          <p:cNvPr id="53251" name="Picture 3" descr="65808"/>
          <p:cNvPicPr>
            <a:picLocks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5238" y="1120775"/>
            <a:ext cx="8497887" cy="5389563"/>
          </a:xfrm>
          <a:noFill/>
        </p:spPr>
      </p:pic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1697038" y="6521450"/>
            <a:ext cx="7600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/>
          <a:p>
            <a:pPr algn="l"/>
            <a:r>
              <a:rPr lang="en-GB" sz="1800" b="1">
                <a:solidFill>
                  <a:schemeClr val="accent2"/>
                </a:solidFill>
              </a:rPr>
              <a:t>Sr 90 concentration in the groundwater at the Chernobyl Shelter site</a:t>
            </a:r>
            <a:endParaRPr lang="de-DE" sz="1800">
              <a:solidFill>
                <a:schemeClr val="accent2"/>
              </a:solidFill>
            </a:endParaRPr>
          </a:p>
        </p:txBody>
      </p:sp>
      <p:sp>
        <p:nvSpPr>
          <p:cNvPr id="53253" name="Fußzeilenplatzhalt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smtClean="0"/>
              <a:t>14</a:t>
            </a:r>
            <a:r>
              <a:rPr lang="en-US" sz="1400" baseline="30000" smtClean="0"/>
              <a:t>th</a:t>
            </a:r>
            <a:r>
              <a:rPr lang="en-US" sz="1400" smtClean="0"/>
              <a:t> Meeting Contact Expert Group on Severe Accident Management (CEG-SAM)</a:t>
            </a:r>
            <a:endParaRPr lang="de-DE" sz="1400" smtClean="0"/>
          </a:p>
          <a:p>
            <a:r>
              <a:rPr lang="en-US" sz="1400" smtClean="0"/>
              <a:t>Kiev, Ukraine, September 9-11, 2008</a:t>
            </a:r>
            <a:endParaRPr lang="en-US" sz="1400" i="0" smtClean="0">
              <a:latin typeface="Helvetica" pitchFamily="50" charset="0"/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445965-E0EC-458C-B652-14070293C3C6}" type="slidenum">
              <a:rPr lang="en-US"/>
              <a:pPr>
                <a:defRPr/>
              </a:pPr>
              <a:t>26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54275" name="Rectangle 4"/>
          <p:cNvSpPr>
            <a:spLocks noChangeArrowheads="1"/>
          </p:cNvSpPr>
          <p:nvPr/>
        </p:nvSpPr>
        <p:spPr bwMode="auto">
          <a:xfrm>
            <a:off x="0" y="1938338"/>
            <a:ext cx="113157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54276" name="Rectangle 10"/>
          <p:cNvSpPr>
            <a:spLocks noChangeArrowheads="1"/>
          </p:cNvSpPr>
          <p:nvPr/>
        </p:nvSpPr>
        <p:spPr bwMode="auto">
          <a:xfrm>
            <a:off x="1943100" y="6357938"/>
            <a:ext cx="7789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</a:rPr>
              <a:t>Shelter Implementation Plan, Stabilization Measures - Western Wall </a:t>
            </a:r>
          </a:p>
        </p:txBody>
      </p:sp>
      <p:sp>
        <p:nvSpPr>
          <p:cNvPr id="54277" name="Rectangle 2"/>
          <p:cNvSpPr>
            <a:spLocks noChangeArrowheads="1"/>
          </p:cNvSpPr>
          <p:nvPr/>
        </p:nvSpPr>
        <p:spPr bwMode="auto">
          <a:xfrm>
            <a:off x="0" y="0"/>
            <a:ext cx="113157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pic>
        <p:nvPicPr>
          <p:cNvPr id="5427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1643063"/>
            <a:ext cx="5291137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Grafik 8" descr="Shelter_Stabilization Western Wa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725" y="1643063"/>
            <a:ext cx="4805363" cy="415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0" name="Fußzeilenplatzhalt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smtClean="0"/>
              <a:t>14</a:t>
            </a:r>
            <a:r>
              <a:rPr lang="en-US" sz="1400" baseline="30000" smtClean="0"/>
              <a:t>th</a:t>
            </a:r>
            <a:r>
              <a:rPr lang="en-US" sz="1400" smtClean="0"/>
              <a:t> Meeting Contact Expert Group on Severe Accident Management (CEG-SAM)</a:t>
            </a:r>
            <a:endParaRPr lang="de-DE" sz="1400" smtClean="0"/>
          </a:p>
          <a:p>
            <a:r>
              <a:rPr lang="en-US" sz="1400" smtClean="0"/>
              <a:t>Kiev, Ukraine, September 9-11, 2008</a:t>
            </a:r>
            <a:endParaRPr lang="en-US" sz="1400" i="0" smtClean="0">
              <a:latin typeface="Helvetica" pitchFamily="50" charset="0"/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EEF2FF-6C80-42ED-9B23-C5B4E87BE025}" type="slidenum">
              <a:rPr lang="en-US"/>
              <a:pPr>
                <a:defRPr/>
              </a:pPr>
              <a:t>27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55299" name="Rectangle 4"/>
          <p:cNvSpPr>
            <a:spLocks noChangeArrowheads="1"/>
          </p:cNvSpPr>
          <p:nvPr/>
        </p:nvSpPr>
        <p:spPr bwMode="auto">
          <a:xfrm>
            <a:off x="0" y="1938338"/>
            <a:ext cx="113157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pic>
        <p:nvPicPr>
          <p:cNvPr id="55300" name="Picture 3" descr="Shelter2"/>
          <p:cNvPicPr>
            <a:picLocks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7038" y="1120775"/>
            <a:ext cx="7993062" cy="5414963"/>
          </a:xfrm>
          <a:noFill/>
        </p:spPr>
      </p:pic>
      <p:sp>
        <p:nvSpPr>
          <p:cNvPr id="55301" name="Rectangle 10"/>
          <p:cNvSpPr>
            <a:spLocks noChangeArrowheads="1"/>
          </p:cNvSpPr>
          <p:nvPr/>
        </p:nvSpPr>
        <p:spPr bwMode="auto">
          <a:xfrm>
            <a:off x="2300288" y="6429375"/>
            <a:ext cx="6858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</a:rPr>
              <a:t>Shelter Implementation </a:t>
            </a:r>
            <a:r>
              <a:rPr lang="en-US" sz="1800" b="1">
                <a:solidFill>
                  <a:srgbClr val="3333FF"/>
                </a:solidFill>
              </a:rPr>
              <a:t>Plan, </a:t>
            </a:r>
            <a:r>
              <a:rPr lang="en-GB" sz="1800" b="1">
                <a:solidFill>
                  <a:srgbClr val="3333FF"/>
                </a:solidFill>
              </a:rPr>
              <a:t>New Safe Confinement (NSC)</a:t>
            </a:r>
            <a:endParaRPr lang="en-US" sz="1800" b="1">
              <a:solidFill>
                <a:srgbClr val="3333FF"/>
              </a:solidFill>
            </a:endParaRPr>
          </a:p>
        </p:txBody>
      </p:sp>
      <p:sp>
        <p:nvSpPr>
          <p:cNvPr id="55302" name="Fußzeilenplatzhalt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smtClean="0"/>
              <a:t>14</a:t>
            </a:r>
            <a:r>
              <a:rPr lang="en-US" sz="1400" baseline="30000" smtClean="0"/>
              <a:t>th</a:t>
            </a:r>
            <a:r>
              <a:rPr lang="en-US" sz="1400" smtClean="0"/>
              <a:t> Meeting Contact Expert Group on Severe Accident Management (CEG-SAM)</a:t>
            </a:r>
            <a:endParaRPr lang="de-DE" sz="1400" smtClean="0"/>
          </a:p>
          <a:p>
            <a:r>
              <a:rPr lang="en-US" sz="1400" smtClean="0"/>
              <a:t>Kiev, Ukraine, September 9-11, 2008</a:t>
            </a:r>
            <a:endParaRPr lang="en-US" sz="1400" i="0" smtClean="0">
              <a:latin typeface="Helvetica" pitchFamily="50" charset="0"/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EC1C61-0E63-45B7-BB09-5D5420F989B1}" type="slidenum">
              <a:rPr lang="en-US"/>
              <a:pPr>
                <a:defRPr/>
              </a:pPr>
              <a:t>28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56323" name="Rectangle 2"/>
          <p:cNvSpPr>
            <a:spLocks noChangeArrowheads="1"/>
          </p:cNvSpPr>
          <p:nvPr/>
        </p:nvSpPr>
        <p:spPr bwMode="auto">
          <a:xfrm>
            <a:off x="2417763" y="6521450"/>
            <a:ext cx="6216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/>
          <a:p>
            <a:pPr algn="l"/>
            <a:r>
              <a:rPr lang="en-GB" sz="1800" b="1">
                <a:solidFill>
                  <a:schemeClr val="accent2"/>
                </a:solidFill>
              </a:rPr>
              <a:t>Scheme of the New Safe Confinement (NSC) - Shelter 2</a:t>
            </a:r>
            <a:r>
              <a:rPr lang="de-DE" sz="1800" b="1">
                <a:solidFill>
                  <a:schemeClr val="accent2"/>
                </a:solidFill>
              </a:rPr>
              <a:t> </a:t>
            </a:r>
          </a:p>
        </p:txBody>
      </p:sp>
      <p:pic>
        <p:nvPicPr>
          <p:cNvPr id="56324" name="Picture 3" descr="1ar_e0130"/>
          <p:cNvPicPr>
            <a:picLocks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8838" y="1073150"/>
            <a:ext cx="7273925" cy="5454650"/>
          </a:xfrm>
          <a:noFill/>
        </p:spPr>
      </p:pic>
      <p:sp>
        <p:nvSpPr>
          <p:cNvPr id="56325" name="Fußzeilenplatzhalt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smtClean="0"/>
              <a:t>14</a:t>
            </a:r>
            <a:r>
              <a:rPr lang="en-US" sz="1400" baseline="30000" smtClean="0"/>
              <a:t>th</a:t>
            </a:r>
            <a:r>
              <a:rPr lang="en-US" sz="1400" smtClean="0"/>
              <a:t> Meeting Contact Expert Group on Severe Accident Management (CEG-SAM)</a:t>
            </a:r>
            <a:endParaRPr lang="de-DE" sz="1400" smtClean="0"/>
          </a:p>
          <a:p>
            <a:r>
              <a:rPr lang="en-US" sz="1400" smtClean="0"/>
              <a:t>Kiev, Ukraine, September 9-11, 2008</a:t>
            </a:r>
            <a:endParaRPr lang="en-US" sz="1400" i="0" smtClean="0">
              <a:latin typeface="Helvetica" pitchFamily="50" charset="0"/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958138-C6C2-4574-AF28-550A8FC191BE}" type="slidenum">
              <a:rPr lang="en-US"/>
              <a:pPr>
                <a:defRPr/>
              </a:pPr>
              <a:t>29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57347" name="Rectangle 4"/>
          <p:cNvSpPr>
            <a:spLocks noChangeArrowheads="1"/>
          </p:cNvSpPr>
          <p:nvPr/>
        </p:nvSpPr>
        <p:spPr bwMode="auto">
          <a:xfrm>
            <a:off x="0" y="1938338"/>
            <a:ext cx="113157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57348" name="Rectangle 10"/>
          <p:cNvSpPr>
            <a:spLocks noChangeArrowheads="1"/>
          </p:cNvSpPr>
          <p:nvPr/>
        </p:nvSpPr>
        <p:spPr bwMode="auto">
          <a:xfrm>
            <a:off x="2085975" y="6500813"/>
            <a:ext cx="6524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/>
          <a:p>
            <a:pPr algn="l"/>
            <a:r>
              <a:rPr lang="en-US" sz="1800" b="1">
                <a:solidFill>
                  <a:srgbClr val="3333FF"/>
                </a:solidFill>
              </a:rPr>
              <a:t>Safety Assessment - Spent Fuel storage Facility (SFSF-1</a:t>
            </a:r>
            <a:r>
              <a:rPr lang="fr-FR" sz="1800" b="1">
                <a:solidFill>
                  <a:srgbClr val="3333FF"/>
                </a:solidFill>
              </a:rPr>
              <a:t>)</a:t>
            </a:r>
            <a:endParaRPr lang="de-DE" sz="1800" b="1">
              <a:solidFill>
                <a:schemeClr val="accent2"/>
              </a:solidFill>
            </a:endParaRPr>
          </a:p>
        </p:txBody>
      </p:sp>
      <p:pic>
        <p:nvPicPr>
          <p:cNvPr id="5734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3929063"/>
            <a:ext cx="3571875" cy="24114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HD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913" y="4357688"/>
            <a:ext cx="2786062" cy="20891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1" name="Picture 3" descr="D:\Dokumente und Einstellungen\PRG\Eigene Dateien\Winword Daten\ISTC Moskau\080909_Kiev\IMG_076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1143000"/>
            <a:ext cx="3524250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2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913" y="1071563"/>
            <a:ext cx="2786062" cy="32385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53" name="Fußzeilenplatzhalt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smtClean="0"/>
              <a:t>14</a:t>
            </a:r>
            <a:r>
              <a:rPr lang="en-US" sz="1400" baseline="30000" smtClean="0"/>
              <a:t>th</a:t>
            </a:r>
            <a:r>
              <a:rPr lang="en-US" sz="1400" smtClean="0"/>
              <a:t> Meeting Contact Expert Group on Severe Accident Management (CEG-SAM)</a:t>
            </a:r>
            <a:endParaRPr lang="de-DE" sz="1400" smtClean="0"/>
          </a:p>
          <a:p>
            <a:r>
              <a:rPr lang="en-US" sz="1400" smtClean="0"/>
              <a:t>Kiev, Ukraine, September 9-11, 2008</a:t>
            </a:r>
            <a:endParaRPr lang="en-US" sz="1400" i="0" smtClean="0">
              <a:latin typeface="Helvetica" pitchFamily="50" charset="0"/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17ED41-F84D-4D46-94A6-A73AF19027AD}" type="slidenum">
              <a:rPr lang="en-US"/>
              <a:pPr>
                <a:defRPr/>
              </a:pPr>
              <a:t>3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40963" name="Fußzeilenplatzhalt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smtClean="0"/>
              <a:t>14</a:t>
            </a:r>
            <a:r>
              <a:rPr lang="en-US" sz="1400" baseline="30000" smtClean="0"/>
              <a:t>th</a:t>
            </a:r>
            <a:r>
              <a:rPr lang="en-US" sz="1400" smtClean="0"/>
              <a:t> Meeting Contact Expert Group on Severe Accident Management (CEG-SAM)</a:t>
            </a:r>
            <a:endParaRPr lang="de-DE" sz="1400" smtClean="0"/>
          </a:p>
          <a:p>
            <a:r>
              <a:rPr lang="en-US" sz="1400" smtClean="0"/>
              <a:t>Kiev, Ukraine, September 9-11, 2008</a:t>
            </a:r>
            <a:endParaRPr lang="en-US" sz="1400" i="0" smtClean="0">
              <a:latin typeface="Helvetica" pitchFamily="50" charset="0"/>
            </a:endParaRPr>
          </a:p>
        </p:txBody>
      </p:sp>
      <p:sp>
        <p:nvSpPr>
          <p:cNvPr id="40964" name="Rectangle 10"/>
          <p:cNvSpPr>
            <a:spLocks noChangeArrowheads="1"/>
          </p:cNvSpPr>
          <p:nvPr/>
        </p:nvSpPr>
        <p:spPr bwMode="auto">
          <a:xfrm>
            <a:off x="3443288" y="6500813"/>
            <a:ext cx="4357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</a:rPr>
              <a:t>Chernobyl NPP Site - Schematic View </a:t>
            </a:r>
            <a:endParaRPr lang="de-DE" sz="1800" b="1">
              <a:solidFill>
                <a:schemeClr val="accent2"/>
              </a:solidFill>
            </a:endParaRPr>
          </a:p>
        </p:txBody>
      </p:sp>
      <p:pic>
        <p:nvPicPr>
          <p:cNvPr id="40965" name="Inhaltsplatzhalter 10" descr="CNPPOS_Standort.tif"/>
          <p:cNvPicPr>
            <a:picLocks noGrp="1" noChangeAspect="1"/>
          </p:cNvPicPr>
          <p:nvPr>
            <p:ph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0100" y="1143000"/>
            <a:ext cx="9786938" cy="5224463"/>
          </a:xfrm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F36581-B665-4316-951B-76E9D7DF850B}" type="slidenum">
              <a:rPr lang="en-US"/>
              <a:pPr>
                <a:defRPr/>
              </a:pPr>
              <a:t>30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58371" name="Rectangle 4"/>
          <p:cNvSpPr>
            <a:spLocks noChangeArrowheads="1"/>
          </p:cNvSpPr>
          <p:nvPr/>
        </p:nvSpPr>
        <p:spPr bwMode="auto">
          <a:xfrm>
            <a:off x="0" y="1938338"/>
            <a:ext cx="113157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58372" name="Rectangle 10"/>
          <p:cNvSpPr>
            <a:spLocks noChangeArrowheads="1"/>
          </p:cNvSpPr>
          <p:nvPr/>
        </p:nvSpPr>
        <p:spPr bwMode="auto">
          <a:xfrm>
            <a:off x="2657475" y="6500813"/>
            <a:ext cx="78406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/>
          <a:p>
            <a:pPr algn="l"/>
            <a:r>
              <a:rPr lang="en-US" sz="1800" b="1">
                <a:solidFill>
                  <a:srgbClr val="3333FF"/>
                </a:solidFill>
              </a:rPr>
              <a:t>Spent Fuel storage Facility (SFSF-1) - Wet Storage of Fuel Assemblies</a:t>
            </a:r>
            <a:endParaRPr lang="en-US" sz="1800" b="1">
              <a:solidFill>
                <a:schemeClr val="accent2"/>
              </a:solidFill>
            </a:endParaRPr>
          </a:p>
        </p:txBody>
      </p:sp>
      <p:pic>
        <p:nvPicPr>
          <p:cNvPr id="5837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975" y="928688"/>
            <a:ext cx="6423025" cy="559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" y="1143000"/>
            <a:ext cx="1500188" cy="570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58375" name="Fußzeilenplatzhalt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smtClean="0"/>
              <a:t>14</a:t>
            </a:r>
            <a:r>
              <a:rPr lang="en-US" sz="1400" baseline="30000" smtClean="0"/>
              <a:t>th</a:t>
            </a:r>
            <a:r>
              <a:rPr lang="en-US" sz="1400" smtClean="0"/>
              <a:t> Meeting Contact Expert Group on Severe Accident Management (CEG-SAM)</a:t>
            </a:r>
            <a:endParaRPr lang="de-DE" sz="1400" smtClean="0"/>
          </a:p>
          <a:p>
            <a:r>
              <a:rPr lang="en-US" sz="1400" smtClean="0"/>
              <a:t>Kiev, Ukraine, September 9-11, 2008</a:t>
            </a:r>
            <a:endParaRPr lang="en-US" sz="1400" i="0" smtClean="0">
              <a:latin typeface="Helvetica" pitchFamily="50" charset="0"/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6E298-1FD7-44E7-848A-C94F87A52EB7}" type="slidenum">
              <a:rPr lang="en-US"/>
              <a:pPr>
                <a:defRPr/>
              </a:pPr>
              <a:t>31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59395" name="Rectangle 5"/>
          <p:cNvSpPr>
            <a:spLocks noChangeArrowheads="1"/>
          </p:cNvSpPr>
          <p:nvPr/>
        </p:nvSpPr>
        <p:spPr bwMode="auto">
          <a:xfrm>
            <a:off x="0" y="0"/>
            <a:ext cx="113157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pic>
        <p:nvPicPr>
          <p:cNvPr id="9" name="Picture 1038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288" y="3929063"/>
            <a:ext cx="2143125" cy="290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475" y="4357688"/>
            <a:ext cx="1970088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5"/>
          <p:cNvSpPr>
            <a:spLocks noChangeArrowheads="1"/>
          </p:cNvSpPr>
          <p:nvPr/>
        </p:nvSpPr>
        <p:spPr bwMode="auto">
          <a:xfrm>
            <a:off x="5300663" y="2214563"/>
            <a:ext cx="1157287" cy="1228725"/>
          </a:xfrm>
          <a:prstGeom prst="ellipse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" name="Oval 15"/>
          <p:cNvSpPr>
            <a:spLocks noChangeArrowheads="1"/>
          </p:cNvSpPr>
          <p:nvPr/>
        </p:nvSpPr>
        <p:spPr bwMode="auto">
          <a:xfrm>
            <a:off x="5229225" y="5214938"/>
            <a:ext cx="1285875" cy="1300162"/>
          </a:xfrm>
          <a:prstGeom prst="ellipse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59400" name="Picture 7" descr="D:\Buffer\Site visit presentation\Picturies\small gap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475" y="1071563"/>
            <a:ext cx="1928813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15"/>
          <p:cNvSpPr>
            <a:spLocks noChangeArrowheads="1"/>
          </p:cNvSpPr>
          <p:nvPr/>
        </p:nvSpPr>
        <p:spPr bwMode="auto">
          <a:xfrm>
            <a:off x="7443788" y="2500313"/>
            <a:ext cx="1214437" cy="1300162"/>
          </a:xfrm>
          <a:prstGeom prst="ellipse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59402" name="Picture 1037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288" y="1071563"/>
            <a:ext cx="2133600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15"/>
          <p:cNvSpPr>
            <a:spLocks noChangeArrowheads="1"/>
          </p:cNvSpPr>
          <p:nvPr/>
        </p:nvSpPr>
        <p:spPr bwMode="auto">
          <a:xfrm>
            <a:off x="5086350" y="2143125"/>
            <a:ext cx="1285875" cy="1300163"/>
          </a:xfrm>
          <a:prstGeom prst="ellipse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9404" name="Rechteck 15"/>
          <p:cNvSpPr>
            <a:spLocks noChangeArrowheads="1"/>
          </p:cNvSpPr>
          <p:nvPr/>
        </p:nvSpPr>
        <p:spPr bwMode="auto">
          <a:xfrm>
            <a:off x="1228725" y="2071688"/>
            <a:ext cx="2214563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3333FF"/>
                </a:solidFill>
              </a:rPr>
              <a:t>Safety Assessment SFSF-1</a:t>
            </a:r>
            <a:br>
              <a:rPr lang="en-US" sz="2400" b="1">
                <a:solidFill>
                  <a:srgbClr val="3333FF"/>
                </a:solidFill>
              </a:rPr>
            </a:br>
            <a:r>
              <a:rPr lang="en-US" sz="2400" b="1">
                <a:solidFill>
                  <a:srgbClr val="3333FF"/>
                </a:solidFill>
              </a:rPr>
              <a:t> </a:t>
            </a:r>
          </a:p>
          <a:p>
            <a:r>
              <a:rPr lang="en-US" sz="2400" b="1">
                <a:solidFill>
                  <a:srgbClr val="3333FF"/>
                </a:solidFill>
              </a:rPr>
              <a:t>Destroyed Fuel Assemblies</a:t>
            </a:r>
            <a:endParaRPr lang="en-US" sz="2400"/>
          </a:p>
        </p:txBody>
      </p:sp>
      <p:sp>
        <p:nvSpPr>
          <p:cNvPr id="17" name="Oval 15"/>
          <p:cNvSpPr>
            <a:spLocks noChangeArrowheads="1"/>
          </p:cNvSpPr>
          <p:nvPr/>
        </p:nvSpPr>
        <p:spPr bwMode="auto">
          <a:xfrm>
            <a:off x="7524750" y="5153025"/>
            <a:ext cx="1285875" cy="1300163"/>
          </a:xfrm>
          <a:prstGeom prst="ellipse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9406" name="Fußzeilenplatzhalt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smtClean="0"/>
              <a:t>14</a:t>
            </a:r>
            <a:r>
              <a:rPr lang="en-US" sz="1400" baseline="30000" smtClean="0"/>
              <a:t>th</a:t>
            </a:r>
            <a:r>
              <a:rPr lang="en-US" sz="1400" smtClean="0"/>
              <a:t> Meeting Contact Expert Group on Severe Accident Management (CEG-SAM)</a:t>
            </a:r>
            <a:endParaRPr lang="de-DE" sz="1400" smtClean="0"/>
          </a:p>
          <a:p>
            <a:r>
              <a:rPr lang="en-US" sz="1400" smtClean="0"/>
              <a:t>Kiev, Ukraine, September 9-11, 2008</a:t>
            </a:r>
            <a:endParaRPr lang="en-US" sz="1400" i="0" smtClean="0">
              <a:latin typeface="Helvetica" pitchFamily="50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12C0A4-3EC4-4FC8-8D60-05E3F2ADAFCC}" type="slidenum">
              <a:rPr lang="en-US"/>
              <a:pPr>
                <a:defRPr/>
              </a:pPr>
              <a:t>32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60419" name="Rectangle 4"/>
          <p:cNvSpPr>
            <a:spLocks noChangeArrowheads="1"/>
          </p:cNvSpPr>
          <p:nvPr/>
        </p:nvSpPr>
        <p:spPr bwMode="auto">
          <a:xfrm>
            <a:off x="0" y="1938338"/>
            <a:ext cx="113157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60420" name="Rectangle 10"/>
          <p:cNvSpPr>
            <a:spLocks noChangeArrowheads="1"/>
          </p:cNvSpPr>
          <p:nvPr/>
        </p:nvSpPr>
        <p:spPr bwMode="auto">
          <a:xfrm>
            <a:off x="1585913" y="6572250"/>
            <a:ext cx="3429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</a:rPr>
              <a:t>Interim Storage Facility ISF-2</a:t>
            </a:r>
            <a:endParaRPr lang="de-DE" sz="1800" b="1">
              <a:solidFill>
                <a:schemeClr val="accent2"/>
              </a:solidFill>
            </a:endParaRPr>
          </a:p>
        </p:txBody>
      </p:sp>
      <p:pic>
        <p:nvPicPr>
          <p:cNvPr id="60421" name="Grafik 7" descr="IMG_075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475" y="3857625"/>
            <a:ext cx="40005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2" name="Fußzeilenplatzhalt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smtClean="0"/>
              <a:t>14</a:t>
            </a:r>
            <a:r>
              <a:rPr lang="en-US" sz="1400" baseline="30000" smtClean="0"/>
              <a:t>th</a:t>
            </a:r>
            <a:r>
              <a:rPr lang="en-US" sz="1400" smtClean="0"/>
              <a:t> Meeting Contact Expert Group on Severe Accident Management (CEG-SAM)</a:t>
            </a:r>
            <a:endParaRPr lang="de-DE" sz="1400" smtClean="0"/>
          </a:p>
          <a:p>
            <a:r>
              <a:rPr lang="en-US" sz="1400" smtClean="0"/>
              <a:t>Kiev, Ukraine, September 9-11, 2008</a:t>
            </a:r>
            <a:endParaRPr lang="en-US" sz="1400" i="0" smtClean="0">
              <a:latin typeface="Helvetica" pitchFamily="50" charset="0"/>
            </a:endParaRPr>
          </a:p>
        </p:txBody>
      </p:sp>
      <p:pic>
        <p:nvPicPr>
          <p:cNvPr id="6042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475" y="1143000"/>
            <a:ext cx="3967163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60424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1071563"/>
            <a:ext cx="2374900" cy="288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6042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288" y="1071563"/>
            <a:ext cx="2286000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6042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3" y="4000500"/>
            <a:ext cx="2252662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9EE7DB-7AB5-436C-B95A-DECAF6DC9771}" type="slidenum">
              <a:rPr lang="en-US"/>
              <a:pPr>
                <a:defRPr/>
              </a:pPr>
              <a:t>33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61443" name="Fußzeilenplatzhalt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smtClean="0"/>
              <a:t>14</a:t>
            </a:r>
            <a:r>
              <a:rPr lang="en-US" sz="1400" baseline="30000" smtClean="0"/>
              <a:t>th</a:t>
            </a:r>
            <a:r>
              <a:rPr lang="en-US" sz="1400" smtClean="0"/>
              <a:t> Meeting Contact Expert Group on Severe Accident Management (CEG-SAM)</a:t>
            </a:r>
            <a:endParaRPr lang="de-DE" sz="1400" smtClean="0"/>
          </a:p>
          <a:p>
            <a:r>
              <a:rPr lang="en-US" sz="1400" smtClean="0"/>
              <a:t>Kiev, Ukraine, September 9-11, 2008</a:t>
            </a:r>
            <a:endParaRPr lang="en-US" sz="1400" i="0" smtClean="0">
              <a:latin typeface="Helvetica" pitchFamily="50" charset="0"/>
            </a:endParaRPr>
          </a:p>
        </p:txBody>
      </p:sp>
      <p:pic>
        <p:nvPicPr>
          <p:cNvPr id="61444" name="Grafik 8" descr="IMG_075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288" y="1143000"/>
            <a:ext cx="3667125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8" y="1143000"/>
            <a:ext cx="4244975" cy="479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61446" name="Rectangle 10"/>
          <p:cNvSpPr>
            <a:spLocks noChangeArrowheads="1"/>
          </p:cNvSpPr>
          <p:nvPr/>
        </p:nvSpPr>
        <p:spPr bwMode="auto">
          <a:xfrm>
            <a:off x="1514475" y="6572250"/>
            <a:ext cx="3429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</a:rPr>
              <a:t>Interim Storage Facility ISF-2</a:t>
            </a:r>
            <a:endParaRPr lang="de-DE" sz="1800" b="1">
              <a:solidFill>
                <a:schemeClr val="accent2"/>
              </a:solidFill>
            </a:endParaRPr>
          </a:p>
        </p:txBody>
      </p:sp>
      <p:pic>
        <p:nvPicPr>
          <p:cNvPr id="61447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288" y="3929063"/>
            <a:ext cx="3643312" cy="288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85FD6F-5853-445B-A7B1-09564E3F2F2B}" type="slidenum">
              <a:rPr lang="en-US"/>
              <a:pPr>
                <a:defRPr/>
              </a:pPr>
              <a:t>34</a:t>
            </a:fld>
            <a:endParaRPr lang="en-US">
              <a:latin typeface="Times New Roman" pitchFamily="18" charset="0"/>
            </a:endParaRPr>
          </a:p>
        </p:txBody>
      </p:sp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798513" y="1292225"/>
          <a:ext cx="10247312" cy="5732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5" name="Document" r:id="rId3" imgW="7080081" imgH="3966538" progId="Word.Document.8">
                  <p:embed/>
                </p:oleObj>
              </mc:Choice>
              <mc:Fallback>
                <p:oleObj name="Document" r:id="rId3" imgW="7080081" imgH="3966538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8513" y="1292225"/>
                        <a:ext cx="10247312" cy="5732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4" name="Fußzeilenplatzhalt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smtClean="0"/>
              <a:t>14</a:t>
            </a:r>
            <a:r>
              <a:rPr lang="en-US" sz="1400" baseline="30000" smtClean="0"/>
              <a:t>th</a:t>
            </a:r>
            <a:r>
              <a:rPr lang="en-US" sz="1400" smtClean="0"/>
              <a:t> Meeting Contact Expert Group on Severe Accident Management (CEG-SAM)</a:t>
            </a:r>
            <a:endParaRPr lang="de-DE" sz="1400" smtClean="0"/>
          </a:p>
          <a:p>
            <a:r>
              <a:rPr lang="en-US" sz="1400" smtClean="0"/>
              <a:t>Kiev, Ukraine, September 9-11, 2008</a:t>
            </a:r>
            <a:endParaRPr lang="en-US" sz="1400" i="0" smtClean="0">
              <a:latin typeface="Helvetica" pitchFamily="50" charset="0"/>
            </a:endParaRPr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335BE3-C405-49E6-B368-78CA1A4201D0}" type="slidenum">
              <a:rPr lang="en-US"/>
              <a:pPr>
                <a:defRPr/>
              </a:pPr>
              <a:t>35</a:t>
            </a:fld>
            <a:endParaRPr lang="en-US">
              <a:latin typeface="Times New Roman" pitchFamily="18" charset="0"/>
            </a:endParaRPr>
          </a:p>
        </p:txBody>
      </p:sp>
      <p:graphicFrame>
        <p:nvGraphicFramePr>
          <p:cNvPr id="177158" name="Object 6"/>
          <p:cNvGraphicFramePr>
            <a:graphicFrameLocks noChangeAspect="1"/>
          </p:cNvGraphicFramePr>
          <p:nvPr/>
        </p:nvGraphicFramePr>
        <p:xfrm>
          <a:off x="1409700" y="2055813"/>
          <a:ext cx="5503863" cy="472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2" name="Clip" r:id="rId4" imgW="4312800" imgH="3928680" progId="MS_ClipArt_Gallery.2">
                  <p:embed/>
                </p:oleObj>
              </mc:Choice>
              <mc:Fallback>
                <p:oleObj name="Clip" r:id="rId4" imgW="4312800" imgH="3928680" progId="MS_ClipArt_Gallery.2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9700" y="2055813"/>
                        <a:ext cx="5503863" cy="4725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226050" y="1192213"/>
            <a:ext cx="4527550" cy="1490662"/>
            <a:chOff x="1296" y="912"/>
            <a:chExt cx="2304" cy="805"/>
          </a:xfrm>
        </p:grpSpPr>
        <p:graphicFrame>
          <p:nvGraphicFramePr>
            <p:cNvPr id="26627" name="Object 8"/>
            <p:cNvGraphicFramePr>
              <a:graphicFrameLocks noChangeAspect="1"/>
            </p:cNvGraphicFramePr>
            <p:nvPr/>
          </p:nvGraphicFramePr>
          <p:xfrm>
            <a:off x="1296" y="912"/>
            <a:ext cx="2304" cy="8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633" name="Clip" r:id="rId6" imgW="3367800" imgH="3468960" progId="MS_ClipArt_Gallery.2">
                    <p:embed/>
                  </p:oleObj>
                </mc:Choice>
                <mc:Fallback>
                  <p:oleObj name="Clip" r:id="rId6" imgW="3367800" imgH="3468960" progId="MS_ClipArt_Gallery.2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6" y="912"/>
                          <a:ext cx="2304" cy="80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631" name="Text Box 9"/>
            <p:cNvSpPr txBox="1">
              <a:spLocks noChangeArrowheads="1"/>
            </p:cNvSpPr>
            <p:nvPr/>
          </p:nvSpPr>
          <p:spPr bwMode="auto">
            <a:xfrm>
              <a:off x="1525" y="1137"/>
              <a:ext cx="1785" cy="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10372" tIns="55187" rIns="110372" bIns="55187" anchor="ctr">
              <a:spAutoFit/>
            </a:bodyPr>
            <a:lstStyle>
              <a:lvl1pPr defTabSz="1103313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103313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103313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103313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103313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1103313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1103313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1103313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1103313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200" b="1">
                  <a:solidFill>
                    <a:srgbClr val="003366"/>
                  </a:solidFill>
                </a:rPr>
                <a:t>Thank You for Attention!</a:t>
              </a:r>
            </a:p>
          </p:txBody>
        </p:sp>
      </p:grpSp>
      <p:sp>
        <p:nvSpPr>
          <p:cNvPr id="26630" name="Fußzeilenplatzhalt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smtClean="0"/>
              <a:t>14</a:t>
            </a:r>
            <a:r>
              <a:rPr lang="en-US" sz="1400" baseline="30000" smtClean="0"/>
              <a:t>th</a:t>
            </a:r>
            <a:r>
              <a:rPr lang="en-US" sz="1400" smtClean="0"/>
              <a:t> Meeting Contact Expert Group on Severe Accident Management (CEG-SAM)</a:t>
            </a:r>
            <a:endParaRPr lang="de-DE" sz="1400" smtClean="0"/>
          </a:p>
          <a:p>
            <a:r>
              <a:rPr lang="en-US" sz="1400" smtClean="0"/>
              <a:t>Kiev, Ukraine, September 9-11, 2008</a:t>
            </a:r>
            <a:endParaRPr lang="en-US" sz="1400" i="0" smtClean="0">
              <a:latin typeface="Helvetica" pitchFamily="50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773007-6EE8-4F37-9D35-0A2226E7EA99}" type="slidenum">
              <a:rPr lang="en-US"/>
              <a:pPr>
                <a:defRPr/>
              </a:pPr>
              <a:t>4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41987" name="Rectangle 4"/>
          <p:cNvSpPr>
            <a:spLocks noChangeArrowheads="1"/>
          </p:cNvSpPr>
          <p:nvPr/>
        </p:nvSpPr>
        <p:spPr bwMode="auto">
          <a:xfrm>
            <a:off x="0" y="1938338"/>
            <a:ext cx="113157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41988" name="Rectangle 10"/>
          <p:cNvSpPr>
            <a:spLocks noChangeArrowheads="1"/>
          </p:cNvSpPr>
          <p:nvPr/>
        </p:nvSpPr>
        <p:spPr bwMode="auto">
          <a:xfrm>
            <a:off x="3228975" y="6572250"/>
            <a:ext cx="4716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/>
          <a:p>
            <a:pPr algn="l"/>
            <a:r>
              <a:rPr lang="en-US" sz="1800" b="1">
                <a:solidFill>
                  <a:schemeClr val="accent2"/>
                </a:solidFill>
              </a:rPr>
              <a:t>Chernobyl NPP Site - View form Satellite</a:t>
            </a:r>
            <a:endParaRPr lang="de-DE" sz="1800" b="1">
              <a:solidFill>
                <a:schemeClr val="accent2"/>
              </a:solidFill>
            </a:endParaRPr>
          </a:p>
        </p:txBody>
      </p:sp>
      <p:sp>
        <p:nvSpPr>
          <p:cNvPr id="41989" name="Fußzeilenplatzhalt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smtClean="0"/>
              <a:t>14</a:t>
            </a:r>
            <a:r>
              <a:rPr lang="en-US" sz="1400" baseline="30000" smtClean="0"/>
              <a:t>th</a:t>
            </a:r>
            <a:r>
              <a:rPr lang="en-US" sz="1400" smtClean="0"/>
              <a:t> Meeting Contact Expert Group on Severe Accident Management (CEG-SAM)</a:t>
            </a:r>
            <a:endParaRPr lang="de-DE" sz="1400" smtClean="0"/>
          </a:p>
          <a:p>
            <a:r>
              <a:rPr lang="en-US" sz="1400" smtClean="0"/>
              <a:t>Kiev, Ukraine, September 9-11, 2008</a:t>
            </a:r>
            <a:endParaRPr lang="en-US" sz="1400" i="0" smtClean="0">
              <a:latin typeface="Helvetica" pitchFamily="50" charset="0"/>
            </a:endParaRPr>
          </a:p>
        </p:txBody>
      </p:sp>
      <p:pic>
        <p:nvPicPr>
          <p:cNvPr id="41990" name="Grafik 7" descr="CNPPOS_Satellit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163" y="1143000"/>
            <a:ext cx="8477250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27A20D-73DA-4A62-B2EB-6DB55EA9498F}" type="slidenum">
              <a:rPr lang="en-US"/>
              <a:pPr>
                <a:defRPr/>
              </a:pPr>
              <a:t>5</a:t>
            </a:fld>
            <a:endParaRPr lang="en-US">
              <a:latin typeface="Times New Roman" pitchFamily="18" charset="0"/>
            </a:endParaRPr>
          </a:p>
        </p:txBody>
      </p:sp>
      <p:graphicFrame>
        <p:nvGraphicFramePr>
          <p:cNvPr id="15362" name="Object 2"/>
          <p:cNvGraphicFramePr>
            <a:graphicFrameLocks noChangeAspect="1"/>
          </p:cNvGraphicFramePr>
          <p:nvPr/>
        </p:nvGraphicFramePr>
        <p:xfrm>
          <a:off x="1379538" y="784225"/>
          <a:ext cx="8562975" cy="653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5" name="Document" r:id="rId4" imgW="6678866" imgH="5112788" progId="Word.Document.8">
                  <p:embed/>
                </p:oleObj>
              </mc:Choice>
              <mc:Fallback>
                <p:oleObj name="Document" r:id="rId4" imgW="6678866" imgH="5112788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9538" y="784225"/>
                        <a:ext cx="8562975" cy="6530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4" name="Fußzeilenplatzhalt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smtClean="0"/>
              <a:t>14</a:t>
            </a:r>
            <a:r>
              <a:rPr lang="en-US" sz="1400" baseline="30000" smtClean="0"/>
              <a:t>th</a:t>
            </a:r>
            <a:r>
              <a:rPr lang="en-US" sz="1400" smtClean="0"/>
              <a:t> Meeting Contact Expert Group on Severe Accident Management (CEG-SAM)</a:t>
            </a:r>
            <a:endParaRPr lang="de-DE" sz="1400" smtClean="0"/>
          </a:p>
          <a:p>
            <a:r>
              <a:rPr lang="en-US" sz="1400" smtClean="0"/>
              <a:t>Kiev, Ukraine, September 9-11, 2008</a:t>
            </a:r>
            <a:endParaRPr lang="en-US" sz="1400" i="0" smtClean="0">
              <a:latin typeface="Helvetica" pitchFamily="50" charset="0"/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ußzeilenplatzhalt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1400" smtClean="0"/>
              <a:t>Second Asian and Oceanic Congress Radiological Protection, AOCRP-2</a:t>
            </a:r>
            <a:br>
              <a:rPr lang="en-GB" sz="1400" smtClean="0"/>
            </a:br>
            <a:r>
              <a:rPr lang="en-GB" sz="1400" smtClean="0"/>
              <a:t>Beijing, China, October 9-13, 2006</a:t>
            </a:r>
            <a:r>
              <a:rPr lang="de-DE" sz="1400" i="0" smtClean="0">
                <a:latin typeface="Helvetica" pitchFamily="50" charset="0"/>
              </a:rPr>
              <a:t> </a:t>
            </a:r>
            <a:endParaRPr lang="en-US" sz="1400" i="0" smtClean="0">
              <a:latin typeface="Helvetica" pitchFamily="50" charset="0"/>
            </a:endParaRPr>
          </a:p>
        </p:txBody>
      </p:sp>
      <p:sp>
        <p:nvSpPr>
          <p:cNvPr id="5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939A51-D456-4FB0-8008-1DB5A4346F1D}" type="slidenum">
              <a:rPr lang="en-US"/>
              <a:pPr>
                <a:defRPr/>
              </a:pPr>
              <a:t>6</a:t>
            </a:fld>
            <a:endParaRPr lang="en-US">
              <a:latin typeface="Times New Roman" pitchFamily="18" charset="0"/>
            </a:endParaRPr>
          </a:p>
        </p:txBody>
      </p:sp>
      <p:pic>
        <p:nvPicPr>
          <p:cNvPr id="52226" name="Picture 2" descr="Вид сверху 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315700" cy="800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3138488" y="266700"/>
            <a:ext cx="5249862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10377" tIns="55189" rIns="110377" bIns="55189">
            <a:spAutoFit/>
          </a:bodyPr>
          <a:lstStyle/>
          <a:p>
            <a:pPr defTabSz="1103313" eaLnBrk="1" hangingPunct="1">
              <a:defRPr/>
            </a:pPr>
            <a:r>
              <a:rPr lang="ru-RU" sz="3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The </a:t>
            </a:r>
            <a:r>
              <a:rPr lang="de-DE" sz="3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Chernobyl </a:t>
            </a:r>
            <a:r>
              <a:rPr lang="ru-RU" sz="3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Shelter </a:t>
            </a:r>
            <a:r>
              <a:rPr lang="de-DE" sz="3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Si</a:t>
            </a:r>
            <a:r>
              <a:rPr lang="ru-RU" sz="3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</a:t>
            </a:r>
            <a:r>
              <a:rPr lang="de-DE" sz="3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e</a:t>
            </a:r>
            <a:endParaRPr lang="ru-RU" sz="3400" b="1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7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CDF919-A510-4EC6-9506-B19B9DA7D923}" type="slidenum">
              <a:rPr lang="en-US"/>
              <a:pPr>
                <a:defRPr/>
              </a:pPr>
              <a:t>7</a:t>
            </a:fld>
            <a:endParaRPr lang="en-US">
              <a:latin typeface="Times New Roman" pitchFamily="18" charset="0"/>
            </a:endParaRPr>
          </a:p>
        </p:txBody>
      </p:sp>
      <p:graphicFrame>
        <p:nvGraphicFramePr>
          <p:cNvPr id="16386" name="Object 2"/>
          <p:cNvGraphicFramePr>
            <a:graphicFrameLocks noChangeAspect="1"/>
          </p:cNvGraphicFramePr>
          <p:nvPr/>
        </p:nvGraphicFramePr>
        <p:xfrm>
          <a:off x="1085850" y="1000125"/>
          <a:ext cx="9215438" cy="578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9" name="Document" r:id="rId4" imgW="7316233" imgH="5141612" progId="Word.Document.8">
                  <p:embed/>
                </p:oleObj>
              </mc:Choice>
              <mc:Fallback>
                <p:oleObj name="Document" r:id="rId4" imgW="7316233" imgH="5141612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5850" y="1000125"/>
                        <a:ext cx="9215438" cy="5786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8" name="Fußzeilenplatzhalt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smtClean="0"/>
              <a:t>14</a:t>
            </a:r>
            <a:r>
              <a:rPr lang="en-US" sz="1400" baseline="30000" smtClean="0"/>
              <a:t>th</a:t>
            </a:r>
            <a:r>
              <a:rPr lang="en-US" sz="1400" smtClean="0"/>
              <a:t> Meeting Contact Expert Group on Severe Accident Management (CEG-SAM)</a:t>
            </a:r>
            <a:endParaRPr lang="de-DE" sz="1400" smtClean="0"/>
          </a:p>
          <a:p>
            <a:r>
              <a:rPr lang="en-US" sz="1400" smtClean="0"/>
              <a:t>Kiev, Ukraine, September 9-11, 2008</a:t>
            </a:r>
            <a:endParaRPr lang="en-US" sz="1400" i="0" smtClean="0">
              <a:latin typeface="Helvetica" pitchFamily="50" charset="0"/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933E3C-EF8B-4524-8478-3F8D7143DCFF}" type="slidenum">
              <a:rPr lang="en-US"/>
              <a:pPr>
                <a:defRPr/>
              </a:pPr>
              <a:t>8</a:t>
            </a:fld>
            <a:endParaRPr lang="en-US">
              <a:latin typeface="Times New Roman" pitchFamily="18" charset="0"/>
            </a:endParaRPr>
          </a:p>
        </p:txBody>
      </p:sp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2921000" y="1120775"/>
          <a:ext cx="6411913" cy="5808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9" name="Dokument" r:id="rId4" imgW="5904696" imgH="5350832" progId="Word.Document.8">
                  <p:embed/>
                </p:oleObj>
              </mc:Choice>
              <mc:Fallback>
                <p:oleObj name="Dokument" r:id="rId4" imgW="5904696" imgH="5350832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1000" y="1120775"/>
                        <a:ext cx="6411913" cy="5808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2" name="Line 3"/>
          <p:cNvSpPr>
            <a:spLocks noChangeShapeType="1"/>
          </p:cNvSpPr>
          <p:nvPr/>
        </p:nvSpPr>
        <p:spPr bwMode="auto">
          <a:xfrm>
            <a:off x="3065463" y="2128838"/>
            <a:ext cx="3600450" cy="1223962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413" name="Text Box 4"/>
          <p:cNvSpPr txBox="1">
            <a:spLocks noChangeArrowheads="1"/>
          </p:cNvSpPr>
          <p:nvPr/>
        </p:nvSpPr>
        <p:spPr bwMode="auto">
          <a:xfrm>
            <a:off x="3443288" y="1214438"/>
            <a:ext cx="44100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</a:rPr>
              <a:t>The Chernobyl Shelter</a:t>
            </a:r>
            <a:endParaRPr lang="en-US" sz="2800">
              <a:solidFill>
                <a:srgbClr val="3333FF"/>
              </a:solidFill>
            </a:endParaRP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990600" y="3505200"/>
            <a:ext cx="121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de-DE" sz="2400">
              <a:latin typeface="Times New Roman" pitchFamily="18" charset="0"/>
            </a:endParaRPr>
          </a:p>
        </p:txBody>
      </p:sp>
      <p:sp>
        <p:nvSpPr>
          <p:cNvPr id="17415" name="Line 8"/>
          <p:cNvSpPr>
            <a:spLocks noChangeShapeType="1"/>
          </p:cNvSpPr>
          <p:nvPr/>
        </p:nvSpPr>
        <p:spPr bwMode="auto">
          <a:xfrm>
            <a:off x="2590800" y="4495800"/>
            <a:ext cx="3354388" cy="1520825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416" name="Rectangle 10"/>
          <p:cNvSpPr>
            <a:spLocks noChangeArrowheads="1"/>
          </p:cNvSpPr>
          <p:nvPr/>
        </p:nvSpPr>
        <p:spPr bwMode="auto">
          <a:xfrm>
            <a:off x="1049338" y="1768475"/>
            <a:ext cx="18859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/>
          <a:p>
            <a:pPr algn="just"/>
            <a:r>
              <a:rPr lang="en-US" sz="1800" b="1"/>
              <a:t>Fuel fragments </a:t>
            </a:r>
          </a:p>
          <a:p>
            <a:pPr algn="just"/>
            <a:r>
              <a:rPr lang="en-US" sz="1800" b="1"/>
              <a:t>and dust in the </a:t>
            </a:r>
          </a:p>
          <a:p>
            <a:pPr algn="just"/>
            <a:r>
              <a:rPr lang="en-US" sz="1800" b="1"/>
              <a:t>central hall</a:t>
            </a:r>
          </a:p>
        </p:txBody>
      </p:sp>
      <p:sp>
        <p:nvSpPr>
          <p:cNvPr id="17417" name="Rectangle 11"/>
          <p:cNvSpPr>
            <a:spLocks noChangeArrowheads="1"/>
          </p:cNvSpPr>
          <p:nvPr/>
        </p:nvSpPr>
        <p:spPr bwMode="auto">
          <a:xfrm>
            <a:off x="1120775" y="4000500"/>
            <a:ext cx="16954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/>
          <a:p>
            <a:pPr algn="just"/>
            <a:r>
              <a:rPr lang="en-US" sz="1800" b="1"/>
              <a:t>Fuel lava and </a:t>
            </a:r>
          </a:p>
          <a:p>
            <a:pPr algn="just"/>
            <a:r>
              <a:rPr lang="en-US" sz="1800" b="1"/>
              <a:t>radioactive </a:t>
            </a:r>
          </a:p>
          <a:p>
            <a:pPr algn="just"/>
            <a:r>
              <a:rPr lang="en-US" sz="1800" b="1"/>
              <a:t>water in the </a:t>
            </a:r>
          </a:p>
          <a:p>
            <a:pPr algn="just"/>
            <a:r>
              <a:rPr lang="en-US" sz="1800" b="1"/>
              <a:t>lower rooms</a:t>
            </a:r>
          </a:p>
        </p:txBody>
      </p:sp>
      <p:sp>
        <p:nvSpPr>
          <p:cNvPr id="17418" name="Fußzeilenplatzhalt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smtClean="0"/>
              <a:t>14</a:t>
            </a:r>
            <a:r>
              <a:rPr lang="en-US" sz="1400" baseline="30000" smtClean="0"/>
              <a:t>th</a:t>
            </a:r>
            <a:r>
              <a:rPr lang="en-US" sz="1400" smtClean="0"/>
              <a:t> Meeting Contact Expert Group on Severe Accident Management (CEG-SAM)</a:t>
            </a:r>
            <a:endParaRPr lang="de-DE" sz="1400" smtClean="0"/>
          </a:p>
          <a:p>
            <a:r>
              <a:rPr lang="en-US" sz="1400" smtClean="0"/>
              <a:t>Kiev, Ukraine, September 9-11, 2008</a:t>
            </a:r>
            <a:endParaRPr lang="en-US" sz="1400" i="0" smtClean="0">
              <a:latin typeface="Helvetica" pitchFamily="50" charset="0"/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49DD8C-3235-44BA-B5FC-D62B46FAC4FA}" type="slidenum">
              <a:rPr lang="en-US"/>
              <a:pPr>
                <a:defRPr/>
              </a:pPr>
              <a:t>9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617538" y="1263650"/>
            <a:ext cx="87852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2"/>
            <a:r>
              <a:rPr lang="en-GB" sz="2800" b="1">
                <a:solidFill>
                  <a:schemeClr val="accent2"/>
                </a:solidFill>
              </a:rPr>
              <a:t>Remaining fuel inside the Chernobyl Shelter</a:t>
            </a:r>
            <a:r>
              <a:rPr lang="de-DE" sz="2400">
                <a:solidFill>
                  <a:schemeClr val="accent2"/>
                </a:solidFill>
              </a:rPr>
              <a:t> </a:t>
            </a:r>
          </a:p>
        </p:txBody>
      </p:sp>
      <p:graphicFrame>
        <p:nvGraphicFramePr>
          <p:cNvPr id="111669" name="Group 53"/>
          <p:cNvGraphicFramePr>
            <a:graphicFrameLocks noGrp="1"/>
          </p:cNvGraphicFramePr>
          <p:nvPr>
            <p:ph/>
          </p:nvPr>
        </p:nvGraphicFramePr>
        <p:xfrm>
          <a:off x="977900" y="2055813"/>
          <a:ext cx="9072563" cy="4670428"/>
        </p:xfrm>
        <a:graphic>
          <a:graphicData uri="http://schemas.openxmlformats.org/drawingml/2006/table">
            <a:tbl>
              <a:tblPr/>
              <a:tblGrid>
                <a:gridCol w="3167063"/>
                <a:gridCol w="3673475"/>
                <a:gridCol w="2232025"/>
              </a:tblGrid>
              <a:tr h="477838">
                <a:tc>
                  <a:txBody>
                    <a:bodyPr/>
                    <a:lstStyle/>
                    <a:p>
                      <a:pPr marL="363538" marR="0" lvl="0" indent="-363538" algn="ctr" defTabSz="14001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Modification</a:t>
                      </a: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3538" marR="0" lvl="0" indent="-363538" algn="ctr" defTabSz="14001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Location</a:t>
                      </a: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3538" marR="0" lvl="0" indent="-363538" algn="ctr" defTabSz="14001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Estimated Mass</a:t>
                      </a: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0863">
                <a:tc>
                  <a:txBody>
                    <a:bodyPr/>
                    <a:lstStyle/>
                    <a:p>
                      <a:pPr marL="363538" marR="0" lvl="0" indent="-363538" algn="ctr" defTabSz="14001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Fuel Dust</a:t>
                      </a: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3538" marR="0" lvl="0" indent="-363538" algn="ctr" defTabSz="14001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Central Hall + Upper Rooms</a:t>
                      </a: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3538" marR="0" lvl="0" indent="-363538" algn="ctr" defTabSz="14001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30 t</a:t>
                      </a: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52450">
                <a:tc>
                  <a:txBody>
                    <a:bodyPr/>
                    <a:lstStyle/>
                    <a:p>
                      <a:pPr marL="363538" marR="0" lvl="0" indent="-363538" algn="ctr" defTabSz="14001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Fragments of Reactor Core</a:t>
                      </a: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3538" marR="0" lvl="0" indent="-363538" algn="ctr" defTabSz="14001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Central Hall</a:t>
                      </a: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3538" marR="0" lvl="0" indent="-363538" algn="ctr" defTabSz="14001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&gt; 21 t</a:t>
                      </a: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52450">
                <a:tc>
                  <a:txBody>
                    <a:bodyPr/>
                    <a:lstStyle/>
                    <a:p>
                      <a:pPr marL="363538" marR="0" lvl="0" indent="-363538" algn="ctr" defTabSz="14001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Fragments of Reactor Core</a:t>
                      </a: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3538" marR="0" lvl="0" indent="-363538" algn="ctr" defTabSz="14001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Southern Cooling Pool</a:t>
                      </a: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3538" marR="0" lvl="0" indent="-363538" algn="ctr" defTabSz="14001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14,8 t</a:t>
                      </a: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0863">
                <a:tc>
                  <a:txBody>
                    <a:bodyPr/>
                    <a:lstStyle/>
                    <a:p>
                      <a:pPr marL="363538" marR="0" lvl="0" indent="-363538" algn="ctr" defTabSz="14001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Fragments + Lava + Dust</a:t>
                      </a: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3538" marR="0" lvl="0" indent="-363538" algn="ctr" defTabSz="14001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Upper Rooms + Room 305/2</a:t>
                      </a: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3538" marR="0" lvl="0" indent="-363538" algn="ctr" defTabSz="14001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85 </a:t>
                      </a: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  <a:sym typeface="Symbol" pitchFamily="18" charset="2"/>
                        </a:rPr>
                        <a:t></a:t>
                      </a: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25 t</a:t>
                      </a: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2450">
                <a:tc>
                  <a:txBody>
                    <a:bodyPr/>
                    <a:lstStyle/>
                    <a:p>
                      <a:pPr marL="363538" marR="0" lvl="0" indent="-363538" algn="ctr" defTabSz="14001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Lava</a:t>
                      </a: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3538" marR="0" lvl="0" indent="-363538" algn="ctr" defTabSz="14001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Rooms Level 3 + Room 304/3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3538" marR="0" lvl="0" indent="-363538" algn="ctr" defTabSz="14001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10,5 </a:t>
                      </a: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  <a:sym typeface="Symbol" pitchFamily="18" charset="2"/>
                        </a:rPr>
                        <a:t></a:t>
                      </a: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4,5 t</a:t>
                      </a: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7838">
                <a:tc>
                  <a:txBody>
                    <a:bodyPr/>
                    <a:lstStyle/>
                    <a:p>
                      <a:pPr marL="363538" marR="0" lvl="0" indent="-363538" algn="ctr" defTabSz="14001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Lava</a:t>
                      </a: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3538" marR="0" lvl="0" indent="-363538" algn="ctr" defTabSz="14001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Rooms Level 2</a:t>
                      </a: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3538" marR="0" lvl="0" indent="-363538" algn="ctr" defTabSz="14001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12,4 </a:t>
                      </a: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  <a:sym typeface="Symbol" pitchFamily="18" charset="2"/>
                        </a:rPr>
                        <a:t></a:t>
                      </a: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6,2 t</a:t>
                      </a: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77838">
                <a:tc>
                  <a:txBody>
                    <a:bodyPr/>
                    <a:lstStyle/>
                    <a:p>
                      <a:pPr marL="363538" marR="0" lvl="0" indent="-363538" algn="ctr" defTabSz="14001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Lava</a:t>
                      </a: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3538" marR="0" lvl="0" indent="-363538" algn="ctr" defTabSz="14001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Lower Rooms </a:t>
                      </a: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3538" marR="0" lvl="0" indent="-363538" algn="ctr" defTabSz="14001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10,5 </a:t>
                      </a: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  <a:sym typeface="Symbol" pitchFamily="18" charset="2"/>
                        </a:rPr>
                        <a:t></a:t>
                      </a: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6 t</a:t>
                      </a: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77838">
                <a:tc>
                  <a:txBody>
                    <a:bodyPr/>
                    <a:lstStyle/>
                    <a:p>
                      <a:pPr marL="363538" marR="0" lvl="0" indent="-363538" algn="ctr" defTabSz="14001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Water Solutes</a:t>
                      </a: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3538" marR="0" lvl="0" indent="-363538" algn="ctr" defTabSz="14001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Lower Rooms</a:t>
                      </a: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3538" marR="0" lvl="0" indent="-363538" algn="ctr" defTabSz="14001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 kg in Water</a:t>
                      </a: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4078" name="Fußzeilenplatzhalt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smtClean="0"/>
              <a:t>14</a:t>
            </a:r>
            <a:r>
              <a:rPr lang="en-US" sz="1400" baseline="30000" smtClean="0"/>
              <a:t>th</a:t>
            </a:r>
            <a:r>
              <a:rPr lang="en-US" sz="1400" smtClean="0"/>
              <a:t> Meeting Contact Expert Group on Severe Accident Management (CEG-SAM)</a:t>
            </a:r>
            <a:endParaRPr lang="de-DE" sz="1400" smtClean="0"/>
          </a:p>
          <a:p>
            <a:r>
              <a:rPr lang="en-US" sz="1400" smtClean="0"/>
              <a:t>Kiev, Ukraine, September 9-11, 2008</a:t>
            </a:r>
            <a:endParaRPr lang="en-US" sz="1400" i="0" smtClean="0">
              <a:latin typeface="Helvetica" pitchFamily="50" charset="0"/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rsppquer97">
  <a:themeElements>
    <a:clrScheme name="grsppquer97.pot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grsppquer97.pot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rsppquer97.pot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sppquer97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sppquer97.pot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sppquer97.pot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sppquer97.pot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sppquer97.pot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sppquer97.pot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D:\Programme\Microsoft Office\Vorlagen\GRS\grsppquer97.pot</Template>
  <TotalTime>0</TotalTime>
  <Words>1179</Words>
  <Application>Microsoft Office PowerPoint</Application>
  <PresentationFormat>Benutzerdefiniert</PresentationFormat>
  <Paragraphs>218</Paragraphs>
  <Slides>35</Slides>
  <Notes>31</Notes>
  <HiddenSlides>0</HiddenSlides>
  <MMClips>1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5</vt:i4>
      </vt:variant>
      <vt:variant>
        <vt:lpstr>Folientitel</vt:lpstr>
      </vt:variant>
      <vt:variant>
        <vt:i4>35</vt:i4>
      </vt:variant>
    </vt:vector>
  </HeadingPairs>
  <TitlesOfParts>
    <vt:vector size="46" baseType="lpstr">
      <vt:lpstr>Arial</vt:lpstr>
      <vt:lpstr>Helvetica</vt:lpstr>
      <vt:lpstr>Wingdings</vt:lpstr>
      <vt:lpstr>Times New Roman</vt:lpstr>
      <vt:lpstr>Symbol</vt:lpstr>
      <vt:lpstr>grsppquer97</vt:lpstr>
      <vt:lpstr>Microsoft Word-Dokument</vt:lpstr>
      <vt:lpstr>Microsoft Office Word 97 - 2003-Dokument</vt:lpstr>
      <vt:lpstr>Microsoft Graph-Diagramm</vt:lpstr>
      <vt:lpstr>Microsoft Office Excel-Diagramm</vt:lpstr>
      <vt:lpstr>Microsoft Clip Gallery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GRS 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Kein Folientitel</dc:title>
  <dc:creator>Fett</dc:creator>
  <cp:lastModifiedBy>Peters, Ursula</cp:lastModifiedBy>
  <cp:revision>210</cp:revision>
  <cp:lastPrinted>2000-02-29T13:43:48Z</cp:lastPrinted>
  <dcterms:created xsi:type="dcterms:W3CDTF">2000-02-29T13:43:20Z</dcterms:created>
  <dcterms:modified xsi:type="dcterms:W3CDTF">2012-10-11T15:32:36Z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escription0">
    <vt:lpwstr>Safety Analyses of Nuclear Instalations at the Chernobyl SHELTER Site</vt:lpwstr>
  </property>
</Properties>
</file>