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263" r:id="rId3"/>
    <p:sldId id="270" r:id="rId4"/>
    <p:sldId id="275" r:id="rId5"/>
    <p:sldId id="279" r:id="rId6"/>
    <p:sldId id="280" r:id="rId7"/>
    <p:sldId id="283" r:id="rId8"/>
    <p:sldId id="273" r:id="rId9"/>
    <p:sldId id="284" r:id="rId10"/>
    <p:sldId id="285" r:id="rId11"/>
    <p:sldId id="286" r:id="rId12"/>
    <p:sldId id="287" r:id="rId13"/>
    <p:sldId id="274" r:id="rId14"/>
    <p:sldId id="281" r:id="rId15"/>
    <p:sldId id="282" r:id="rId16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33CC33"/>
    <a:srgbClr val="FF6600"/>
    <a:srgbClr val="F50F82"/>
    <a:srgbClr val="00CCFF"/>
    <a:srgbClr val="72BF44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797" autoAdjust="0"/>
    <p:restoredTop sz="94624" autoAdjust="0"/>
  </p:normalViewPr>
  <p:slideViewPr>
    <p:cSldViewPr snapToObjects="1">
      <p:cViewPr>
        <p:scale>
          <a:sx n="100" d="100"/>
          <a:sy n="100" d="100"/>
        </p:scale>
        <p:origin x="-1531" y="67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1860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7FD7419-E8A3-46F4-88DF-D02C861B8BE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234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273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52500" y="77470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22813"/>
            <a:ext cx="4930775" cy="448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73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44038"/>
            <a:ext cx="29273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fld id="{88AEC5AF-862F-412B-9B86-14C35BFBEF1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18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62618-9BBA-49CC-A46C-EC4C4FFA4C83}" type="slidenum">
              <a:rPr lang="en-US"/>
              <a:pPr/>
              <a:t>1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D0E0AD-ABB8-4949-AAEE-94ACE6820928}" type="slidenum">
              <a:rPr lang="en-US"/>
              <a:pPr/>
              <a:t>10</a:t>
            </a:fld>
            <a:endParaRPr lang="en-US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07FC8-135E-40D8-B8B7-0E39EA468EC5}" type="slidenum">
              <a:rPr lang="en-US"/>
              <a:pPr/>
              <a:t>11</a:t>
            </a:fld>
            <a:endParaRPr lang="en-US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6DF3E-451A-446E-AA37-2293E4590B79}" type="slidenum">
              <a:rPr lang="en-US"/>
              <a:pPr/>
              <a:t>12</a:t>
            </a:fld>
            <a:endParaRPr lang="en-US"/>
          </a:p>
        </p:txBody>
      </p:sp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AA8BD-212E-4DF9-9DF2-BD296B5B590C}" type="slidenum">
              <a:rPr lang="en-US"/>
              <a:pPr/>
              <a:t>13</a:t>
            </a:fld>
            <a:endParaRPr lang="en-US"/>
          </a:p>
        </p:txBody>
      </p:sp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9CE61-2D67-4110-9BE9-B3B9AC45A53B}" type="slidenum">
              <a:rPr lang="en-US"/>
              <a:pPr/>
              <a:t>14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54088" y="774700"/>
            <a:ext cx="4953000" cy="37147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BBAA7D-FB79-4AFF-B819-E2EA23424829}" type="slidenum">
              <a:rPr lang="en-US"/>
              <a:pPr/>
              <a:t>2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5F72FE-73A8-4E14-BA13-5CC29622CDDB}" type="slidenum">
              <a:rPr lang="en-US"/>
              <a:pPr/>
              <a:t>3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B1038-60DF-43FE-8377-B264339ECBB8}" type="slidenum">
              <a:rPr lang="en-US"/>
              <a:pPr/>
              <a:t>4</a:t>
            </a:fld>
            <a:endParaRPr lang="en-US"/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B71E0-9F9B-4761-A3F6-1E580523A3F2}" type="slidenum">
              <a:rPr lang="en-US"/>
              <a:pPr/>
              <a:t>5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27184-B336-4E03-81E1-C1B6D705DD4E}" type="slidenum">
              <a:rPr lang="en-US"/>
              <a:pPr/>
              <a:t>6</a:t>
            </a:fld>
            <a:endParaRPr lang="en-US"/>
          </a:p>
        </p:txBody>
      </p:sp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2013A-A7B1-42EA-BB81-631175F30BE9}" type="slidenum">
              <a:rPr lang="en-US"/>
              <a:pPr/>
              <a:t>7</a:t>
            </a:fld>
            <a:endParaRPr lang="en-US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0DC385-DD51-4FAB-BDA3-DD0C735B5055}" type="slidenum">
              <a:rPr lang="en-US"/>
              <a:pPr/>
              <a:t>8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5576FF-6C59-4BDB-AC30-C48AAD7487D3}" type="slidenum">
              <a:rPr lang="en-US"/>
              <a:pPr/>
              <a:t>9</a:t>
            </a:fld>
            <a:endParaRPr lang="en-US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50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0626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2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0" y="60626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3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2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9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8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7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4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9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" name="Picture 51" descr="bandeau1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7" name="Picture 53" descr="bandeau1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pic>
        <p:nvPicPr>
          <p:cNvPr id="1091" name="Picture 67" descr="header14_vert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FP7-eur-RGB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5757863"/>
            <a:ext cx="9286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Michel.Hugon@ec.europa.e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rdis.europa.eu/fp7/euratom-fission/news-events_en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2" name="Picture 12" descr="euratom_cour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8207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47813" y="476250"/>
            <a:ext cx="7434262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US" sz="2800" b="1">
                <a:solidFill>
                  <a:srgbClr val="034EA2"/>
                </a:solidFill>
              </a:rPr>
              <a:t>ISTC CONTACT EXPERT GROUP ON SEVERE ACCIDENT MANAGEMENT (CEG-SAM)</a:t>
            </a:r>
            <a:r>
              <a:rPr lang="en-US" sz="2400" b="1">
                <a:solidFill>
                  <a:srgbClr val="034EA2"/>
                </a:solidFill>
              </a:rPr>
              <a:t/>
            </a:r>
            <a:br>
              <a:rPr lang="en-US" sz="2400" b="1">
                <a:solidFill>
                  <a:srgbClr val="034EA2"/>
                </a:solidFill>
              </a:rPr>
            </a:br>
            <a:r>
              <a:rPr lang="en-US" sz="3600" b="1">
                <a:solidFill>
                  <a:srgbClr val="034EA2"/>
                </a:solidFill>
              </a:rPr>
              <a:t/>
            </a:r>
            <a:br>
              <a:rPr lang="en-US" sz="3600" b="1">
                <a:solidFill>
                  <a:srgbClr val="034EA2"/>
                </a:solidFill>
              </a:rPr>
            </a:br>
            <a:r>
              <a:rPr lang="en-US" sz="2400" b="1">
                <a:solidFill>
                  <a:srgbClr val="034EA2"/>
                </a:solidFill>
              </a:rPr>
              <a:t>Status and Prospects in March 2008</a:t>
            </a:r>
            <a:endParaRPr lang="en-GB" sz="2400" b="1">
              <a:solidFill>
                <a:srgbClr val="034EA2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318000"/>
            <a:ext cx="76517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Michel Hugon</a:t>
            </a:r>
          </a:p>
          <a:p>
            <a:pPr algn="r">
              <a:spcBef>
                <a:spcPct val="20000"/>
              </a:spcBef>
            </a:pPr>
            <a:r>
              <a:rPr lang="fr-FR" sz="1200" b="1">
                <a:latin typeface="Tahoma" pitchFamily="34" charset="0"/>
              </a:rPr>
              <a:t>European Commission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DG Research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Directorate Energy (Euratom)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Unit “Fission”</a:t>
            </a:r>
          </a:p>
          <a:p>
            <a:pPr algn="r">
              <a:spcBef>
                <a:spcPct val="20000"/>
              </a:spcBef>
            </a:pPr>
            <a:r>
              <a:rPr lang="en-GB" sz="1200" b="1" i="1">
                <a:solidFill>
                  <a:srgbClr val="008080"/>
                </a:solidFill>
              </a:rPr>
              <a:t>E-mail: </a:t>
            </a:r>
            <a:r>
              <a:rPr lang="en-GB" sz="1200" b="1" i="1">
                <a:solidFill>
                  <a:srgbClr val="008080"/>
                </a:solidFill>
                <a:hlinkClick r:id="rId4"/>
              </a:rPr>
              <a:t>Michel.Hugon@ec.europa.eu</a:t>
            </a:r>
            <a:endParaRPr lang="en-GB" sz="1200" b="1" i="1">
              <a:solidFill>
                <a:srgbClr val="008080"/>
              </a:solidFill>
            </a:endParaRPr>
          </a:p>
          <a:p>
            <a:pPr algn="r">
              <a:spcBef>
                <a:spcPct val="20000"/>
              </a:spcBef>
            </a:pPr>
            <a:endParaRPr lang="fr-BE" sz="1200" b="1" i="1">
              <a:solidFill>
                <a:srgbClr val="008080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GB" sz="1200" b="1">
                <a:solidFill>
                  <a:srgbClr val="F50F82"/>
                </a:solidFill>
              </a:rPr>
              <a:t>13th CEG-SAM Meeting – Budapest – 5-7 March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141288"/>
            <a:ext cx="7354887" cy="1458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Averaged ranking of ISTC proposals decided prior to the 13th CEG-SAM meeting in Budapest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Tx/>
              <a:buAutoNum type="arabicPeriod"/>
            </a:pPr>
            <a:r>
              <a:rPr lang="en-GB"/>
              <a:t>ISTC #3831: Large scale MCCI </a:t>
            </a:r>
            <a:r>
              <a:rPr lang="en-GB" sz="2800"/>
              <a:t>(Medium-scale experiment with simulant materials)</a:t>
            </a:r>
          </a:p>
          <a:p>
            <a:pPr marL="609600" indent="-609600">
              <a:buFontTx/>
              <a:buNone/>
            </a:pPr>
            <a:r>
              <a:rPr lang="en-GB"/>
              <a:t>2. ISTC #3609: EXPULS</a:t>
            </a:r>
          </a:p>
          <a:p>
            <a:pPr marL="609600" indent="-609600">
              <a:buFontTx/>
              <a:buNone/>
            </a:pPr>
            <a:r>
              <a:rPr lang="en-GB"/>
              <a:t>3. ISTC #3702: CHESS-2</a:t>
            </a:r>
          </a:p>
          <a:p>
            <a:pPr marL="609600" indent="-609600">
              <a:buFontTx/>
              <a:buNone/>
            </a:pPr>
            <a:r>
              <a:rPr lang="en-GB"/>
              <a:t>3. STCU #4207: Chernobyl shelter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41288"/>
            <a:ext cx="6994525" cy="1127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Summary for the funding of ISTC proposals in SAM in 2007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</a:pPr>
            <a:r>
              <a:rPr lang="en-GB" sz="2800"/>
              <a:t>3 proposals funded:</a:t>
            </a:r>
          </a:p>
          <a:p>
            <a:pPr marL="990600" lvl="1" indent="-533400">
              <a:lnSpc>
                <a:spcPct val="90000"/>
              </a:lnSpc>
            </a:pPr>
            <a:r>
              <a:rPr lang="en-GB" sz="2400"/>
              <a:t>ISTC #3635: RPV behaviour in Severe Accidents </a:t>
            </a:r>
            <a:r>
              <a:rPr lang="en-GB" sz="2400">
                <a:solidFill>
                  <a:srgbClr val="008000"/>
                </a:solidFill>
              </a:rPr>
              <a:t>(429 k€)</a:t>
            </a:r>
          </a:p>
          <a:p>
            <a:pPr marL="990600" lvl="1" indent="-533400">
              <a:lnSpc>
                <a:spcPct val="90000"/>
              </a:lnSpc>
            </a:pPr>
            <a:r>
              <a:rPr lang="en-GB" sz="2400"/>
              <a:t>ISTC #3690: PARAMETER </a:t>
            </a:r>
            <a:r>
              <a:rPr lang="en-GB" sz="2400">
                <a:solidFill>
                  <a:srgbClr val="008000"/>
                </a:solidFill>
              </a:rPr>
              <a:t>(447 k€)</a:t>
            </a:r>
          </a:p>
          <a:p>
            <a:pPr marL="990600" lvl="1" indent="-533400">
              <a:lnSpc>
                <a:spcPct val="90000"/>
              </a:lnSpc>
            </a:pPr>
            <a:r>
              <a:rPr lang="en-GB" sz="2400"/>
              <a:t>ISTC #3813: PRECOS </a:t>
            </a:r>
            <a:r>
              <a:rPr lang="en-GB" sz="2400">
                <a:solidFill>
                  <a:srgbClr val="008000"/>
                </a:solidFill>
              </a:rPr>
              <a:t>(996 k$)</a:t>
            </a:r>
          </a:p>
          <a:p>
            <a:pPr marL="609600" indent="-609600">
              <a:lnSpc>
                <a:spcPct val="90000"/>
              </a:lnSpc>
            </a:pPr>
            <a:r>
              <a:rPr lang="en-GB" sz="2800"/>
              <a:t>But ranking proposed by the CEG-SAM not taken into account by ISTC (erratic decision process)</a:t>
            </a:r>
          </a:p>
          <a:p>
            <a:pPr marL="609600" indent="-609600">
              <a:lnSpc>
                <a:spcPct val="90000"/>
              </a:lnSpc>
            </a:pPr>
            <a:r>
              <a:rPr lang="en-GB" sz="2800"/>
              <a:t>Difficult to have proper registration of ISTC proposals (e.g. VERONIKA has still not got a proper ISTC number)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41288"/>
            <a:ext cx="6994525" cy="1127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Future of CEG-SAM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80000"/>
              </a:lnSpc>
            </a:pPr>
            <a:r>
              <a:rPr lang="en-GB" sz="2800"/>
              <a:t>Meeting with ISTC Deputy Director for Europe on 29/02/2008 in Bruxelles:</a:t>
            </a:r>
          </a:p>
          <a:p>
            <a:pPr marL="990600" lvl="1" indent="-533400">
              <a:lnSpc>
                <a:spcPct val="80000"/>
              </a:lnSpc>
            </a:pPr>
            <a:r>
              <a:rPr lang="en-GB" sz="2400"/>
              <a:t>would like to give a bigger role to CEGs in the future (in particular in the selection of ISTC proposals for funding)</a:t>
            </a:r>
          </a:p>
          <a:p>
            <a:pPr marL="990600" lvl="1" indent="-533400">
              <a:lnSpc>
                <a:spcPct val="80000"/>
              </a:lnSpc>
            </a:pPr>
            <a:r>
              <a:rPr lang="en-GB" sz="2400"/>
              <a:t>Will ask the CEGs to provide ISTC Secretariat with research priorities (</a:t>
            </a:r>
            <a:r>
              <a:rPr lang="en-GB" sz="2400">
                <a:solidFill>
                  <a:srgbClr val="CC0000"/>
                </a:solidFill>
              </a:rPr>
              <a:t>for SAM, use the SARP priorities</a:t>
            </a:r>
            <a:r>
              <a:rPr lang="en-GB" sz="2400"/>
              <a:t>)</a:t>
            </a:r>
          </a:p>
          <a:p>
            <a:pPr marL="609600" indent="-609600">
              <a:lnSpc>
                <a:spcPct val="80000"/>
              </a:lnSpc>
            </a:pPr>
            <a:r>
              <a:rPr lang="en-GB" sz="2800"/>
              <a:t>Possibility of including in CEG-SAM projects financed by Russia following joint FP7 EC-Russia calls (next call in 2008)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600">
                <a:solidFill>
                  <a:srgbClr val="034EA2"/>
                </a:solidFill>
              </a:rPr>
              <a:t>Future trend for ISTC funding from EC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/>
              <a:t>2007: </a:t>
            </a:r>
            <a:r>
              <a:rPr lang="en-US"/>
              <a:t>~ 25 M€</a:t>
            </a:r>
          </a:p>
          <a:p>
            <a:r>
              <a:rPr lang="en-US"/>
              <a:t>2008: ~ 15 M€</a:t>
            </a:r>
          </a:p>
          <a:p>
            <a:r>
              <a:rPr lang="en-US"/>
              <a:t>2009: ~   8 M€ 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GB" sz="32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Char char="l"/>
            </a:pPr>
            <a:endParaRPr lang="en-GB" sz="2400">
              <a:latin typeface="Tahoma" pitchFamily="34" charset="0"/>
            </a:endParaRP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798638" y="404813"/>
            <a:ext cx="7345362" cy="1012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>
                <a:solidFill>
                  <a:srgbClr val="0000FF"/>
                </a:solidFill>
              </a:rPr>
              <a:t>FP7 - EURATOM  Work Programme</a:t>
            </a:r>
            <a:r>
              <a:rPr lang="en-GB" sz="3200" i="1">
                <a:solidFill>
                  <a:srgbClr val="0000FF"/>
                </a:solidFill>
              </a:rPr>
              <a:t/>
            </a:r>
            <a:br>
              <a:rPr lang="en-GB" sz="3200" i="1">
                <a:solidFill>
                  <a:srgbClr val="0000FF"/>
                </a:solidFill>
              </a:rPr>
            </a:br>
            <a:r>
              <a:rPr lang="en-GB" sz="2400" i="1">
                <a:solidFill>
                  <a:srgbClr val="0000FF"/>
                </a:solidFill>
              </a:rPr>
              <a:t>Nuclear Fission and Radiation Protection</a:t>
            </a:r>
            <a:endParaRPr lang="en-GB" sz="2400" b="0" i="1">
              <a:solidFill>
                <a:srgbClr val="0000FF"/>
              </a:solidFill>
            </a:endParaRP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507413" cy="431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</a:rPr>
              <a:t>Work Programmes </a:t>
            </a:r>
            <a:r>
              <a:rPr lang="en-GB" sz="2000" b="1">
                <a:latin typeface="Tahoma" pitchFamily="34" charset="0"/>
              </a:rPr>
              <a:t>updated annually</a:t>
            </a:r>
          </a:p>
          <a:p>
            <a:pPr>
              <a:lnSpc>
                <a:spcPct val="800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fr-BE" sz="1800" i="1">
                <a:solidFill>
                  <a:schemeClr val="accent2"/>
                </a:solidFill>
                <a:latin typeface="Tahoma" pitchFamily="34" charset="0"/>
              </a:rPr>
              <a:t>http://cordis.europa.eu/fp7/euratom/fission_en.html</a:t>
            </a:r>
            <a:endParaRPr lang="en-GB" sz="1800" b="1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</a:rPr>
              <a:t>Provide </a:t>
            </a:r>
            <a:r>
              <a:rPr lang="en-GB" sz="2000" b="1">
                <a:latin typeface="Tahoma" pitchFamily="34" charset="0"/>
              </a:rPr>
              <a:t>further detail</a:t>
            </a:r>
            <a:r>
              <a:rPr lang="en-GB" sz="2000">
                <a:latin typeface="Tahoma" pitchFamily="34" charset="0"/>
              </a:rPr>
              <a:t> of topics, expected impact and details of the funding scheme</a:t>
            </a:r>
          </a:p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</a:rPr>
              <a:t>Contain the </a:t>
            </a:r>
            <a:r>
              <a:rPr lang="en-GB" sz="2000" b="1">
                <a:latin typeface="Tahoma" pitchFamily="34" charset="0"/>
              </a:rPr>
              <a:t>call fiche</a:t>
            </a:r>
            <a:r>
              <a:rPr lang="en-GB" sz="2000">
                <a:latin typeface="Tahoma" pitchFamily="34" charset="0"/>
              </a:rPr>
              <a:t> – official announcement of the call </a:t>
            </a:r>
          </a:p>
          <a:p>
            <a:pPr>
              <a:lnSpc>
                <a:spcPct val="80000"/>
              </a:lnSpc>
              <a:buFontTx/>
              <a:buNone/>
            </a:pPr>
            <a:endParaRPr lang="fr-BE" sz="2000">
              <a:latin typeface="Tahom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>
                <a:solidFill>
                  <a:srgbClr val="008000"/>
                </a:solidFill>
                <a:latin typeface="Tahoma" pitchFamily="34" charset="0"/>
              </a:rPr>
              <a:t>2nd Call Fission - 2008</a:t>
            </a:r>
            <a:endParaRPr lang="en-GB" sz="2000" b="1">
              <a:latin typeface="Tahom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ð"/>
            </a:pPr>
            <a:r>
              <a:rPr lang="en-GB" sz="2000">
                <a:latin typeface="Tahoma" pitchFamily="34" charset="0"/>
              </a:rPr>
              <a:t>Call Identifier: </a:t>
            </a:r>
            <a:r>
              <a:rPr lang="en-GB" sz="2000" b="1">
                <a:latin typeface="Tahoma" pitchFamily="34" charset="0"/>
              </a:rPr>
              <a:t>FP7 - Fission - 2008</a:t>
            </a:r>
          </a:p>
          <a:p>
            <a:pPr>
              <a:lnSpc>
                <a:spcPct val="80000"/>
              </a:lnSpc>
              <a:buFont typeface="Wingdings" pitchFamily="2" charset="2"/>
              <a:buChar char="ð"/>
            </a:pPr>
            <a:r>
              <a:rPr lang="en-GB" sz="2000" b="1">
                <a:latin typeface="Tahoma" pitchFamily="34" charset="0"/>
              </a:rPr>
              <a:t>Date of publication:</a:t>
            </a:r>
            <a:r>
              <a:rPr lang="en-GB" sz="2000">
                <a:latin typeface="Tahoma" pitchFamily="34" charset="0"/>
              </a:rPr>
              <a:t> 30th November 2007 / OJ C288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GB" sz="2000" i="1">
                <a:solidFill>
                  <a:schemeClr val="accent2"/>
                </a:solidFill>
                <a:latin typeface="Tahoma" pitchFamily="34" charset="0"/>
                <a:hlinkClick r:id="rId3"/>
              </a:rPr>
              <a:t>http://cordis.europa.eu/fp7/euratom-fission/news-events_en.html</a:t>
            </a:r>
            <a:endParaRPr lang="en-GB" sz="2000" i="1">
              <a:solidFill>
                <a:schemeClr val="accent2"/>
              </a:solidFill>
              <a:latin typeface="Tahom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fr-BE" sz="2000" i="1">
                <a:solidFill>
                  <a:schemeClr val="accent2"/>
                </a:solidFill>
                <a:latin typeface="Tahoma" pitchFamily="34" charset="0"/>
              </a:rPr>
              <a:t>http://cordis.europa.eu/fp7/home_en.html</a:t>
            </a:r>
            <a:endParaRPr lang="en-GB" sz="2000" i="1">
              <a:solidFill>
                <a:schemeClr val="accent2"/>
              </a:solidFill>
              <a:latin typeface="Tahom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ð"/>
            </a:pPr>
            <a:r>
              <a:rPr lang="fr-BE" sz="2000" b="1">
                <a:latin typeface="Tahoma" pitchFamily="34" charset="0"/>
              </a:rPr>
              <a:t>Call deadline:</a:t>
            </a:r>
            <a:r>
              <a:rPr lang="fr-BE" sz="2000">
                <a:latin typeface="Tahoma" pitchFamily="34" charset="0"/>
              </a:rPr>
              <a:t> </a:t>
            </a:r>
            <a:r>
              <a:rPr lang="fr-BE" sz="2000">
                <a:solidFill>
                  <a:srgbClr val="F50F82"/>
                </a:solidFill>
                <a:latin typeface="Tahoma" pitchFamily="34" charset="0"/>
              </a:rPr>
              <a:t>15th April 2008</a:t>
            </a:r>
          </a:p>
          <a:p>
            <a:pPr>
              <a:lnSpc>
                <a:spcPct val="80000"/>
              </a:lnSpc>
              <a:buFont typeface="Wingdings" pitchFamily="2" charset="2"/>
              <a:buChar char="ð"/>
            </a:pPr>
            <a:r>
              <a:rPr lang="fr-BE" sz="2000">
                <a:latin typeface="Tahoma" pitchFamily="34" charset="0"/>
              </a:rPr>
              <a:t>Evaluation of </a:t>
            </a:r>
            <a:r>
              <a:rPr lang="en-GB" sz="2000">
                <a:latin typeface="Tahoma" pitchFamily="34" charset="0"/>
              </a:rPr>
              <a:t>proposals</a:t>
            </a:r>
            <a:r>
              <a:rPr lang="fr-BE" sz="2000">
                <a:latin typeface="Tahoma" pitchFamily="34" charset="0"/>
              </a:rPr>
              <a:t>: May 2008</a:t>
            </a:r>
          </a:p>
          <a:p>
            <a:pPr>
              <a:lnSpc>
                <a:spcPct val="80000"/>
              </a:lnSpc>
              <a:buFont typeface="Wingdings" pitchFamily="2" charset="2"/>
              <a:buChar char="ð"/>
            </a:pPr>
            <a:r>
              <a:rPr lang="fr-BE" sz="2000">
                <a:latin typeface="Tahoma" pitchFamily="34" charset="0"/>
              </a:rPr>
              <a:t>Indicative budget (M€): 48.41</a:t>
            </a:r>
            <a:endParaRPr lang="en-GB" sz="2000">
              <a:latin typeface="Tahoma" pitchFamily="34" charset="0"/>
            </a:endParaRP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2286000" y="3246438"/>
            <a:ext cx="457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BE" sz="2400">
              <a:latin typeface="Times New Roman" pitchFamily="18" charset="0"/>
            </a:endParaRPr>
          </a:p>
          <a:p>
            <a:endParaRPr lang="en-GB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GB" sz="32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Char char="l"/>
            </a:pPr>
            <a:endParaRPr lang="en-GB" sz="2400">
              <a:latin typeface="Tahoma" pitchFamily="34" charset="0"/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43100" y="476250"/>
            <a:ext cx="7200900" cy="922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>
                <a:solidFill>
                  <a:srgbClr val="0000FF"/>
                </a:solidFill>
              </a:rPr>
              <a:t>FP7- EURATOM  Work Programme</a:t>
            </a:r>
            <a:r>
              <a:rPr lang="en-GB" sz="2800" i="1">
                <a:solidFill>
                  <a:srgbClr val="0000FF"/>
                </a:solidFill>
              </a:rPr>
              <a:t/>
            </a:r>
            <a:br>
              <a:rPr lang="en-GB" sz="2800" i="1">
                <a:solidFill>
                  <a:srgbClr val="0000FF"/>
                </a:solidFill>
              </a:rPr>
            </a:br>
            <a:r>
              <a:rPr lang="en-GB" sz="2800" i="1">
                <a:solidFill>
                  <a:srgbClr val="0000FF"/>
                </a:solidFill>
              </a:rPr>
              <a:t> </a:t>
            </a:r>
            <a:r>
              <a:rPr lang="en-GB" sz="2400" i="1">
                <a:solidFill>
                  <a:srgbClr val="0000FF"/>
                </a:solidFill>
              </a:rPr>
              <a:t>Reactor Systems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98588"/>
            <a:ext cx="8713788" cy="49101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b="1">
                <a:solidFill>
                  <a:srgbClr val="008000"/>
                </a:solidFill>
                <a:latin typeface="Tahoma" pitchFamily="34" charset="0"/>
              </a:rPr>
              <a:t>2nd Call  FP7 - Fission - 2008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sz="2800" b="1">
                <a:latin typeface="Tahoma" pitchFamily="34" charset="0"/>
              </a:rPr>
              <a:t>Nuclear installation safety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Sustainable integration of European research on severe accident phenomenology and management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Numerical coupling of safety-related phenomena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Prediction of irradiation effects on reactor pressure vessel, internals and/or claddings using multi-scale simulation tools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Structural integrity assessment for safety and lifetime management of the reactor coolant system piping and components (other than the pressure vessel)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Risk-informed methodologies for plant life management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sz="2800" b="1">
                <a:latin typeface="Tahoma" pitchFamily="34" charset="0"/>
              </a:rPr>
              <a:t>Advanced nuclear systems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Innovative reactor systems</a:t>
            </a:r>
            <a:endParaRPr lang="en-GB" sz="1600">
              <a:solidFill>
                <a:srgbClr val="33CC3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235075" y="265113"/>
            <a:ext cx="79089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US" sz="3200" b="1">
                <a:solidFill>
                  <a:srgbClr val="034EA2"/>
                </a:solidFill>
              </a:rPr>
              <a:t>ISTC PROJECTS</a:t>
            </a:r>
            <a:br>
              <a:rPr lang="en-US" sz="3200" b="1">
                <a:solidFill>
                  <a:srgbClr val="034EA2"/>
                </a:solidFill>
              </a:rPr>
            </a:br>
            <a:r>
              <a:rPr lang="en-US" sz="3200" b="1">
                <a:solidFill>
                  <a:srgbClr val="034EA2"/>
                </a:solidFill>
              </a:rPr>
              <a:t>CONTACT EXPERT GROUPS (CEG)</a:t>
            </a:r>
            <a:endParaRPr lang="en-GB" sz="3200" b="1">
              <a:solidFill>
                <a:srgbClr val="034EA2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8313" y="1628775"/>
            <a:ext cx="8485187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08000"/>
                </a:solidFill>
              </a:rPr>
              <a:t>Objective is to provide a means of contact between various experts involved in project: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conception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selection and recommendations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implementation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subsequent optimization of project results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to foster exchange of information between various ISTC projects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to promote the possibilities of future or joint research through the ISTC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331913" y="265113"/>
            <a:ext cx="76327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fr-BE" sz="3200" b="1">
                <a:solidFill>
                  <a:srgbClr val="034EA2"/>
                </a:solidFill>
              </a:rPr>
              <a:t>CEG – SAM</a:t>
            </a:r>
            <a:br>
              <a:rPr lang="fr-BE" sz="3200" b="1">
                <a:solidFill>
                  <a:srgbClr val="034EA2"/>
                </a:solidFill>
              </a:rPr>
            </a:br>
            <a:r>
              <a:rPr lang="fr-BE" sz="3200" b="1">
                <a:solidFill>
                  <a:srgbClr val="034EA2"/>
                </a:solidFill>
              </a:rPr>
              <a:t> (</a:t>
            </a:r>
            <a:r>
              <a:rPr lang="en-GB" sz="3200" b="1">
                <a:solidFill>
                  <a:srgbClr val="034EA2"/>
                </a:solidFill>
              </a:rPr>
              <a:t>Severe Accident Management</a:t>
            </a:r>
            <a:r>
              <a:rPr lang="fr-BE" sz="3200" b="1">
                <a:solidFill>
                  <a:srgbClr val="034EA2"/>
                </a:solidFill>
              </a:rPr>
              <a:t>)</a:t>
            </a:r>
            <a:r>
              <a:rPr lang="fr-BE" sz="4000" b="1">
                <a:solidFill>
                  <a:schemeClr val="tx2"/>
                </a:solidFill>
              </a:rPr>
              <a:t> </a:t>
            </a:r>
            <a:endParaRPr lang="en-GB" sz="4000" b="1">
              <a:solidFill>
                <a:schemeClr val="tx2"/>
              </a:solidFill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23850" y="1484313"/>
            <a:ext cx="8640763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None/>
            </a:pPr>
            <a:r>
              <a:rPr lang="en-GB" sz="2800">
                <a:solidFill>
                  <a:srgbClr val="008000"/>
                </a:solidFill>
              </a:rPr>
              <a:t>	</a:t>
            </a:r>
            <a:r>
              <a:rPr lang="en-GB" sz="2400">
                <a:solidFill>
                  <a:srgbClr val="008000"/>
                </a:solidFill>
              </a:rPr>
              <a:t>Interaction between SARNET (FP6) and CEG-SAM (ISTC) well established according to </a:t>
            </a:r>
            <a:r>
              <a:rPr lang="en-GB" sz="2400">
                <a:solidFill>
                  <a:srgbClr val="008000"/>
                </a:solidFill>
                <a:cs typeface="Times New Roman" pitchFamily="18" charset="0"/>
              </a:rPr>
              <a:t>document entitled “Interaction between EC-SARNET and CEG-SAM activities”, which was endorsed by the CEG-SAM at its 7</a:t>
            </a:r>
            <a:r>
              <a:rPr lang="en-GB" sz="2400" baseline="30000">
                <a:solidFill>
                  <a:srgbClr val="008000"/>
                </a:solidFill>
                <a:cs typeface="Times New Roman" pitchFamily="18" charset="0"/>
              </a:rPr>
              <a:t>th</a:t>
            </a:r>
            <a:r>
              <a:rPr lang="en-GB" sz="2400">
                <a:solidFill>
                  <a:srgbClr val="008000"/>
                </a:solidFill>
                <a:cs typeface="Times New Roman" pitchFamily="18" charset="0"/>
              </a:rPr>
              <a:t> meeting in Cologne and by the EC-SARNET Governing Board in Paris, both in 2005</a:t>
            </a:r>
            <a:endParaRPr lang="en-US" sz="240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Results of SARNET activities periodically presented to CEG-SAM members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Transmission of ISTC proposals and project reports related to SAM to SARNET topical co-ordinators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Experimental results of ISTC projects used for development of knowledge as part of SARNET Joint Programme of Activities (JPA)</a:t>
            </a: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-136525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46181" name="Group 101"/>
          <p:cNvGraphicFramePr>
            <a:graphicFrameLocks noGrp="1"/>
          </p:cNvGraphicFramePr>
          <p:nvPr/>
        </p:nvGraphicFramePr>
        <p:xfrm>
          <a:off x="215900" y="1044575"/>
          <a:ext cx="8724900" cy="5623560"/>
        </p:xfrm>
        <a:graphic>
          <a:graphicData uri="http://schemas.openxmlformats.org/drawingml/2006/table">
            <a:tbl>
              <a:tblPr/>
              <a:tblGrid>
                <a:gridCol w="782638"/>
                <a:gridCol w="1125537"/>
                <a:gridCol w="863600"/>
                <a:gridCol w="863600"/>
                <a:gridCol w="865188"/>
                <a:gridCol w="728662"/>
                <a:gridCol w="847725"/>
                <a:gridCol w="635000"/>
                <a:gridCol w="1006475"/>
                <a:gridCol w="1006475"/>
              </a:tblGrid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Short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project title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(acronym)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Institute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Financing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Parties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CEG-SAM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advices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Start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collaborators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monitors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current Euratom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co-sponsored projects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other current research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programmes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833.2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[8]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Corium Interaction with Reactor Vessel Steel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(METCOR-2)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(Sosnovy 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410 k€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(Jun.2002)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June 2003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3.5 years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(&gt; Dec. 2006)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FZK, 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FORTUM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FANP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 LATVES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OECD-MASCA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1950.2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[8]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Phase Diagrams for Corium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(CORPHAD-2)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(Sosnovy 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640 k€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(Oct.2002)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Dec. 2003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3.5 years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(&gt; June 2007)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FANP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PLINIUS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EC-SARNET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OECD-MASCA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1648.2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Post-Crash Fuel Reflood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(VVER-QUENCH)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NIIAR (Dimitrovgrad)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458 944 €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(Oct. 2002)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A-05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(Feb.2003)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June 2004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3.5 years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(&gt; Dec. 2007)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EDF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PHEBUS-FP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LACOMERA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QUENCH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EARLY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2936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[8]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Reactor Core Melting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NSI - IBRAE 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112 k€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KR: 60 k$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(Nov.2003)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Aug. 2004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 years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(&gt; Aug. 2007)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KAERI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PHEBUS-FP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LACOMERA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- LIVE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EARLY, LATVES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2916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[8]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Nuclear Fuel Behaviour during Chernobyl Accident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(CHESS)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Kurchatov 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202 k€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CA: 150 k$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(Feb.2004)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Feb. 2005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2,5 years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(&gt; Aug. 2007)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AECL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 EXCORE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OECD-MCCI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63" name="Text Box 83"/>
          <p:cNvSpPr txBox="1">
            <a:spLocks noChangeArrowheads="1"/>
          </p:cNvSpPr>
          <p:nvPr/>
        </p:nvSpPr>
        <p:spPr bwMode="auto">
          <a:xfrm>
            <a:off x="1371600" y="41275"/>
            <a:ext cx="762000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ISTC projects recommended by the ‘Contact Expert Group on Severe Accidents Management 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(CEG-SAM)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b="1" u="sng">
                <a:solidFill>
                  <a:srgbClr val="008000"/>
                </a:solidFill>
                <a:latin typeface="Arial" charset="0"/>
              </a:rPr>
              <a:t>[Page 1 of 4, updated January 2008]</a:t>
            </a:r>
          </a:p>
          <a:p>
            <a:pPr algn="l"/>
            <a:r>
              <a:rPr lang="en-GB" b="1" u="sng">
                <a:solidFill>
                  <a:srgbClr val="008000"/>
                </a:solidFill>
                <a:latin typeface="Arial" charset="0"/>
              </a:rPr>
              <a:t>Status [2]: submitted to parties for board decision; Status [5]: approved for funding, project agreement under preparation</a:t>
            </a:r>
          </a:p>
          <a:p>
            <a:pPr algn="l"/>
            <a:r>
              <a:rPr lang="en-GB" b="1" u="sng">
                <a:solidFill>
                  <a:srgbClr val="008000"/>
                </a:solidFill>
                <a:latin typeface="Arial" charset="0"/>
              </a:rPr>
              <a:t>Status [6]: project underway; Status [8]: completed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-136525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7427" name="Text Box 83"/>
          <p:cNvSpPr txBox="1">
            <a:spLocks noChangeArrowheads="1"/>
          </p:cNvSpPr>
          <p:nvPr/>
        </p:nvSpPr>
        <p:spPr bwMode="auto">
          <a:xfrm>
            <a:off x="1371600" y="963613"/>
            <a:ext cx="76200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ISTC projects recommended by the ‘Contact Expert Group on Severe Accidents Management 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(CEG-SAM)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b="1" u="sng">
                <a:solidFill>
                  <a:srgbClr val="008000"/>
                </a:solidFill>
                <a:latin typeface="Arial" charset="0"/>
              </a:rPr>
              <a:t>[Page 2 of 4, updated January 2008]</a:t>
            </a:r>
          </a:p>
        </p:txBody>
      </p:sp>
      <p:sp>
        <p:nvSpPr>
          <p:cNvPr id="57764" name="Text Box 420"/>
          <p:cNvSpPr txBox="1">
            <a:spLocks noChangeArrowheads="1"/>
          </p:cNvSpPr>
          <p:nvPr/>
        </p:nvSpPr>
        <p:spPr bwMode="auto">
          <a:xfrm>
            <a:off x="395288" y="1184275"/>
            <a:ext cx="85963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7766" name="Text Box 422"/>
          <p:cNvSpPr txBox="1">
            <a:spLocks noChangeArrowheads="1"/>
          </p:cNvSpPr>
          <p:nvPr/>
        </p:nvSpPr>
        <p:spPr bwMode="auto">
          <a:xfrm>
            <a:off x="3543300" y="2406650"/>
            <a:ext cx="5276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7778" name="Rectangle 434"/>
          <p:cNvSpPr>
            <a:spLocks noChangeArrowheads="1"/>
          </p:cNvSpPr>
          <p:nvPr/>
        </p:nvSpPr>
        <p:spPr bwMode="auto">
          <a:xfrm>
            <a:off x="0" y="1252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58111" name="Group 767"/>
          <p:cNvGraphicFramePr>
            <a:graphicFrameLocks noGrp="1"/>
          </p:cNvGraphicFramePr>
          <p:nvPr/>
        </p:nvGraphicFramePr>
        <p:xfrm>
          <a:off x="92075" y="1885950"/>
          <a:ext cx="8958263" cy="4724400"/>
        </p:xfrm>
        <a:graphic>
          <a:graphicData uri="http://schemas.openxmlformats.org/drawingml/2006/table">
            <a:tbl>
              <a:tblPr/>
              <a:tblGrid>
                <a:gridCol w="808038"/>
                <a:gridCol w="1223962"/>
                <a:gridCol w="1008063"/>
                <a:gridCol w="796925"/>
                <a:gridCol w="787400"/>
                <a:gridCol w="719137"/>
                <a:gridCol w="942975"/>
                <a:gridCol w="714375"/>
                <a:gridCol w="1042988"/>
                <a:gridCol w="914400"/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[status]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Short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 title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(acronym)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Institute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Financing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Parties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advices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collaborators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monitors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current Euratom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co-sponsored projects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other current research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programmes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3194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Fuel Assembly Tests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(PARAMETER)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LUCH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(Podolsk)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300 752 €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A-081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(March 2005)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July 2005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 years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July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AEKI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EDF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ASTEC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QUENCH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K-1265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Corium Melt Retention in RPV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(INVECOR)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NNC RK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(Kazakhstan)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644 628 €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A-09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(June 2005)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May 2006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years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May 2009)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Univ. PISA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ASTEC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LIVE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3345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Ex-Vessel Source Term Analysis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(EVAN)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Phase 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SPAEP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(St.Petersburg)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350 k€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(Sept. 2005)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Phase 1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January 2007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year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Jan. 2008)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CIEMAT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PSI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VTT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CORIUM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SOURCE TERM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3592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Corium Interaction with Reactor Vessel Steel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(METCOR-P)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(Sosnovy 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421 068 €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(Oct. 2006)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April 2007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years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(&gt; April 2010)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AREVA NP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FORTUM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0F8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KAERI ??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50F8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97" name="Rectangle 753"/>
          <p:cNvSpPr>
            <a:spLocks noChangeArrowheads="1"/>
          </p:cNvSpPr>
          <p:nvPr/>
        </p:nvSpPr>
        <p:spPr bwMode="auto">
          <a:xfrm>
            <a:off x="0" y="560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en-GB" sz="240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-136525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371600" y="333375"/>
            <a:ext cx="76200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ISTC projects recommended by the ‘Contact Expert Group on Severe Accidents Management 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(CEG-SAM)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b="1" u="sng">
                <a:solidFill>
                  <a:srgbClr val="008000"/>
                </a:solidFill>
                <a:latin typeface="Arial" charset="0"/>
              </a:rPr>
              <a:t>[Page 3 of 4, updated January 2008]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395288" y="1184275"/>
            <a:ext cx="85963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3543300" y="2406650"/>
            <a:ext cx="5276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1252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66635" name="Rectangle 75"/>
          <p:cNvSpPr>
            <a:spLocks noChangeArrowheads="1"/>
          </p:cNvSpPr>
          <p:nvPr/>
        </p:nvSpPr>
        <p:spPr bwMode="auto">
          <a:xfrm>
            <a:off x="0" y="560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67541" name="Group 981"/>
          <p:cNvGraphicFramePr>
            <a:graphicFrameLocks noGrp="1"/>
          </p:cNvGraphicFramePr>
          <p:nvPr>
            <p:ph/>
          </p:nvPr>
        </p:nvGraphicFramePr>
        <p:xfrm>
          <a:off x="101600" y="1196975"/>
          <a:ext cx="8905875" cy="5528946"/>
        </p:xfrm>
        <a:graphic>
          <a:graphicData uri="http://schemas.openxmlformats.org/drawingml/2006/table">
            <a:tbl>
              <a:tblPr/>
              <a:tblGrid>
                <a:gridCol w="735013"/>
                <a:gridCol w="1123950"/>
                <a:gridCol w="730250"/>
                <a:gridCol w="852487"/>
                <a:gridCol w="781050"/>
                <a:gridCol w="781050"/>
                <a:gridCol w="1063625"/>
                <a:gridCol w="711200"/>
                <a:gridCol w="992188"/>
                <a:gridCol w="1135062"/>
              </a:tblGrid>
              <a:tr h="12239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[status]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Short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project title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(acronym)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Institute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Financing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Parties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Advices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collaborators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monitors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current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Euratom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co-sponsored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other current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research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Programmes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3690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[6]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Fuel Assembly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Tests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(PARAMETER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SF3 + SF4)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LUCH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(Podolsk)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447 094 €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A-15 (Sept. 2006)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Dec. 2007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 years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Dec. 2009)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EDF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ASTEC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QUENCH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3702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[2]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Long-term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Corium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Behaviour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(CHESS-2)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RRC-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Kurchatov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345 000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(May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 months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EXCORE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OECD-MCCI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#3635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[6]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RPV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Behaviour in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Severe Accidents  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MPEI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429 055 €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A-12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(March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Sept. 2007   3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Sept. 2010)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FZD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JRC-ITU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0F82"/>
                          </a:solidFill>
                          <a:effectLst/>
                          <a:latin typeface="Verdana" pitchFamily="34" charset="0"/>
                        </a:rPr>
                        <a:t>Un. Wisconsin ??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0F82"/>
                          </a:solidFill>
                          <a:effectLst/>
                          <a:latin typeface="Verdana" pitchFamily="34" charset="0"/>
                        </a:rPr>
                        <a:t>Japan ??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0F82"/>
                          </a:solidFill>
                          <a:effectLst/>
                          <a:latin typeface="Verdana" pitchFamily="34" charset="0"/>
                        </a:rPr>
                        <a:t>Pennsylv. Un. ??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-ASTEC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STCU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4207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[2]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Chernobyl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Shelter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UIAR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(Ukraine)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ChNPP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300 000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(May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 months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-CORIUM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-SOURCE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TERM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3813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[5]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Phase Relations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in Corium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(PRECOS)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(Sosnovy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995 610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A-16 (Sept. 2007)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AREVA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CEA, FZD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FZK, GRS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-CORIUM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-136525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371600" y="333375"/>
            <a:ext cx="76200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ISTC projects recommended by the ‘Contact Expert Group on Severe Accidents Management 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(CEG-SAM)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b="1" u="sng">
                <a:solidFill>
                  <a:srgbClr val="008000"/>
                </a:solidFill>
                <a:latin typeface="Arial" charset="0"/>
              </a:rPr>
              <a:t>[Page 4 of 4, updated January 2008]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95288" y="1184275"/>
            <a:ext cx="85963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3543300" y="2406650"/>
            <a:ext cx="5276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1252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560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88176" name="Group 112"/>
          <p:cNvGraphicFramePr>
            <a:graphicFrameLocks noGrp="1"/>
          </p:cNvGraphicFramePr>
          <p:nvPr>
            <p:ph/>
          </p:nvPr>
        </p:nvGraphicFramePr>
        <p:xfrm>
          <a:off x="101600" y="1196975"/>
          <a:ext cx="8905875" cy="4621214"/>
        </p:xfrm>
        <a:graphic>
          <a:graphicData uri="http://schemas.openxmlformats.org/drawingml/2006/table">
            <a:tbl>
              <a:tblPr/>
              <a:tblGrid>
                <a:gridCol w="735013"/>
                <a:gridCol w="1123950"/>
                <a:gridCol w="730250"/>
                <a:gridCol w="852487"/>
                <a:gridCol w="781050"/>
                <a:gridCol w="781050"/>
                <a:gridCol w="1063625"/>
                <a:gridCol w="711200"/>
                <a:gridCol w="992188"/>
                <a:gridCol w="1135062"/>
              </a:tblGrid>
              <a:tr h="12239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[status]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Short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project title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(acronym)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Institute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Financing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Parties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Advices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collaborators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monitors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current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Euratom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co-sponsored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other current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research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Programmes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3609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[3]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Flow Pulsation on Burnout in RPV (EXPULS)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(SosnovyBor)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184 000 US$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A-17 (Oct. 2007)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FORTUM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KAERI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3831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[2]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Large-scale Installation for Heating and Retention of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Corium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RFNC-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VNIIEF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(Sarov)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97 200 US$ (727 649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US$)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(Oct.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18 months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EDF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CORIUM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F50F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141288"/>
            <a:ext cx="6634162" cy="1458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Averaged ranking of ISTC proposals decided at the 11th CEG-SAM meeting in Dresden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1. ISTC #3813: CORPHAD-P (now called PRECOS)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2. VERONIKA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2. Large scale MCCI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4. ISTC #3702: CHESS-2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4. STCU #4207: Chernobyl shelter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6. ISTC #3690: PARAMETER </a:t>
            </a:r>
            <a:r>
              <a:rPr lang="en-GB" sz="2800">
                <a:solidFill>
                  <a:srgbClr val="008000"/>
                </a:solidFill>
              </a:rPr>
              <a:t>(funded)</a:t>
            </a:r>
            <a:endParaRPr lang="en-GB" sz="28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7. ISTC #3635: Structural integrity of RP vessel under creep in severe accidents </a:t>
            </a:r>
            <a:r>
              <a:rPr lang="en-GB" sz="2800">
                <a:solidFill>
                  <a:srgbClr val="008000"/>
                </a:solidFill>
              </a:rPr>
              <a:t>(funded)</a:t>
            </a:r>
            <a:endParaRPr lang="en-GB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141288"/>
            <a:ext cx="7138987" cy="1458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Averaged ranking of ISTC proposals decided at the 12th CEG-SAM meeting in St Petersburg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GB"/>
              <a:t>1. ISTC #3813: PRECOS (formerly called CORPHAD-P) </a:t>
            </a:r>
            <a:r>
              <a:rPr lang="en-GB">
                <a:solidFill>
                  <a:srgbClr val="008000"/>
                </a:solidFill>
              </a:rPr>
              <a:t>(funded)</a:t>
            </a:r>
            <a:endParaRPr lang="en-GB"/>
          </a:p>
          <a:p>
            <a:pPr>
              <a:buFontTx/>
              <a:buNone/>
            </a:pPr>
            <a:r>
              <a:rPr lang="en-GB"/>
              <a:t>2. ISTC #3609: EXPULS</a:t>
            </a:r>
          </a:p>
          <a:p>
            <a:pPr>
              <a:buFontTx/>
              <a:buNone/>
            </a:pPr>
            <a:r>
              <a:rPr lang="en-GB"/>
              <a:t>3. ISTC #3702: CHESS-2</a:t>
            </a:r>
          </a:p>
          <a:p>
            <a:pPr>
              <a:buFontTx/>
              <a:buNone/>
            </a:pPr>
            <a:r>
              <a:rPr lang="en-GB"/>
              <a:t>3. STCU #4207: Chernobyl shelter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1469</Words>
  <Application>Microsoft Office PowerPoint</Application>
  <PresentationFormat>Bildschirmpräsentation (4:3)</PresentationFormat>
  <Paragraphs>541</Paragraphs>
  <Slides>15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Times New Roman</vt:lpstr>
      <vt:lpstr>Verdana</vt:lpstr>
      <vt:lpstr>Tahoma</vt:lpstr>
      <vt:lpstr>Monotype Sorts</vt:lpstr>
      <vt:lpstr>Arial</vt:lpstr>
      <vt:lpstr>Arial Narrow</vt:lpstr>
      <vt:lpstr>Wingdings</vt:lpstr>
      <vt:lpstr>Blank Presentation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Averaged ranking of ISTC proposals decided at the 11th CEG-SAM meeting in Dresden</vt:lpstr>
      <vt:lpstr>Averaged ranking of ISTC proposals decided at the 12th CEG-SAM meeting in St Petersburg</vt:lpstr>
      <vt:lpstr>Averaged ranking of ISTC proposals decided prior to the 13th CEG-SAM meeting in Budapest</vt:lpstr>
      <vt:lpstr>Summary for the funding of ISTC proposals in SAM in 2007</vt:lpstr>
      <vt:lpstr>Future of CEG-SAM</vt:lpstr>
      <vt:lpstr>Future trend for ISTC funding from EC</vt:lpstr>
      <vt:lpstr>FP7 - EURATOM  Work Programme Nuclear Fission and Radiation Protection</vt:lpstr>
      <vt:lpstr>FP7- EURATOM  Work Programme  Reactor Systems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Peters, Ursula</cp:lastModifiedBy>
  <cp:revision>85</cp:revision>
  <cp:lastPrinted>2003-03-26T14:52:49Z</cp:lastPrinted>
  <dcterms:created xsi:type="dcterms:W3CDTF">2002-10-30T14:57:19Z</dcterms:created>
  <dcterms:modified xsi:type="dcterms:W3CDTF">2012-10-10T11:40:47Z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and Prospects in March 2008</vt:lpwstr>
  </property>
</Properties>
</file>