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8" r:id="rId2"/>
    <p:sldId id="316" r:id="rId3"/>
    <p:sldId id="325" r:id="rId4"/>
    <p:sldId id="326" r:id="rId5"/>
    <p:sldId id="327" r:id="rId6"/>
    <p:sldId id="318" r:id="rId7"/>
    <p:sldId id="328" r:id="rId8"/>
    <p:sldId id="323" r:id="rId9"/>
    <p:sldId id="329" r:id="rId10"/>
    <p:sldId id="324" r:id="rId11"/>
    <p:sldId id="317" r:id="rId12"/>
    <p:sldId id="321" r:id="rId13"/>
    <p:sldId id="322" r:id="rId14"/>
    <p:sldId id="311" r:id="rId15"/>
    <p:sldId id="312" r:id="rId16"/>
    <p:sldId id="313" r:id="rId17"/>
    <p:sldId id="314" r:id="rId18"/>
    <p:sldId id="315" r:id="rId19"/>
  </p:sldIdLst>
  <p:sldSz cx="9906000" cy="6858000" type="A4"/>
  <p:notesSz cx="6623050" cy="98107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rgbClr val="330099"/>
        </a:solidFill>
        <a:latin typeface="Symbol" pitchFamily="18" charset="2"/>
        <a:ea typeface="ＤＦPOP体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99"/>
    <a:srgbClr val="330099"/>
    <a:srgbClr val="3366CC"/>
    <a:srgbClr val="33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87" d="100"/>
          <a:sy n="87" d="100"/>
        </p:scale>
        <p:origin x="-917" y="-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392" y="-90"/>
      </p:cViewPr>
      <p:guideLst>
        <p:guide orient="horz" pos="2160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813" y="-31750"/>
            <a:ext cx="284003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79475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9200" y="-31750"/>
            <a:ext cx="284003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79475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fld id="{413284AB-2E9E-46F9-BED6-77D304F7EAAF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813" y="9310688"/>
            <a:ext cx="28400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79475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9200" y="9310688"/>
            <a:ext cx="2840038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79475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fld id="{158926EA-6F79-49B1-9013-A18A164D22DB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303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925" y="285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01700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285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fld id="{8FF9BB03-3F0C-4BF4-8686-D40F288BD1AF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23888" y="723900"/>
            <a:ext cx="5375275" cy="3717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3125" y="4678363"/>
            <a:ext cx="4876800" cy="44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39688" rIns="93662" bIns="39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925" y="93249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01700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8725" y="93249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0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fld id="{D8998DF8-03D9-45FF-BDDE-AE8D8C937E09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69222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017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defTabSz="9017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08050" algn="l" defTabSz="9017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0013" algn="l" defTabSz="9017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0863" algn="l" defTabSz="9017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ED773ED-F4AD-429F-93A8-5B54C5803D0E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A2AFC-63EB-47A4-9CF6-1D5423E27B2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C5DB37C-1F13-4B05-BD15-B2493A80468C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7419E-20A4-44FE-9F51-FF65B850C713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791E7C3-9B58-423D-A7D5-34721CC01A87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C8FF8-3209-4172-A9B8-C5DA05525943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4813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3647D87-00EC-4816-99AC-41FC24436FCC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1CA32-35CF-4263-9703-5A21BC426408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6FE9B26-8E83-4281-B28C-EAAD2B3F68EC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0E588-24B8-43EE-8118-8471FD5B04DA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5837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EC0C1E7-67A1-4DBC-8173-0BBC1551E915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09500-9FFE-4ABB-AAB7-A8BA55170F93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F6D0F7A-95FE-4F42-BDE3-2477B7BD0CE9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7F13E-B12C-4A61-AA23-0F0CBF2BE2BD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DB7279E-2F40-4D1B-9386-9D17A27FC856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D767D-2D18-41D0-9CA4-2076636474EE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1067FD9-5B87-4E11-80AE-F2BE687BA405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1EE8D-1F6E-48B8-BC67-052D76D7147A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17AFA06-218D-4D44-8FE6-F2A1E942EB48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F0E81-6A7F-41A8-A65B-504FDF5D2EB2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DD623D6-1A1E-4097-B950-A14A43EF0CDE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DF2C5-B47D-44EF-B91E-1FB3034438D2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8C81C4F-1E1E-4E7C-8C81-6B232B124912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76AB6-3C8C-4486-A13C-BF3910F58C0B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118A012-1035-4043-97E8-1C9E8905FB0E}" type="datetime1">
              <a:rPr lang="ja-JP" altLang="de-DE"/>
              <a:pPr/>
              <a:t>2012/10/10</a:t>
            </a:fld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BB0DF-D85D-487D-812C-641B2227D56B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72706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627063" y="723900"/>
            <a:ext cx="5368925" cy="3717925"/>
          </a:xfrm>
          <a:ln/>
        </p:spPr>
      </p:sp>
      <p:sp>
        <p:nvSpPr>
          <p:cNvPr id="7270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173038" y="0"/>
            <a:ext cx="9731375" cy="6845300"/>
            <a:chOff x="109" y="0"/>
            <a:chExt cx="6130" cy="4312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ltGray">
            <a:xfrm>
              <a:off x="161" y="0"/>
              <a:ext cx="163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300" y="0"/>
              <a:ext cx="254" cy="345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ltGray">
            <a:xfrm>
              <a:off x="220" y="0"/>
              <a:ext cx="738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ltGray">
            <a:xfrm>
              <a:off x="312" y="0"/>
              <a:ext cx="173" cy="27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ltGray">
            <a:xfrm>
              <a:off x="404" y="1644"/>
              <a:ext cx="358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ltGray">
            <a:xfrm>
              <a:off x="353" y="1560"/>
              <a:ext cx="5886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>
              <a:off x="109" y="1560"/>
              <a:ext cx="6071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825500" y="12954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ja-JP" noProof="0" smtClean="0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51000" y="3505200"/>
            <a:ext cx="69342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ja-JP" noProof="0" smtClean="0"/>
              <a:t>Click to edit Master subtitle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8255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defRPr>
            </a:lvl1pPr>
          </a:lstStyle>
          <a:p>
            <a:r>
              <a:rPr lang="en-US"/>
              <a:t>23 Oct. 1997</a:t>
            </a:r>
            <a:r>
              <a:rPr lang="en-US" altLang="ja-JP"/>
              <a:t>28-30 Sep. 1998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9650" y="6248400"/>
            <a:ext cx="31369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defRPr>
            </a:lvl1pPr>
          </a:lstStyle>
          <a:p>
            <a:r>
              <a:rPr lang="en-US" altLang="ja-JP"/>
              <a:t>OECD/NEA, Paris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48400"/>
            <a:ext cx="2063750" cy="457200"/>
          </a:xfrm>
        </p:spPr>
        <p:txBody>
          <a:bodyPr/>
          <a:lstStyle>
            <a:lvl1pPr>
              <a:defRPr b="0" i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AD02BBD-43B7-4967-B783-0D81DF710539}" type="slidenum">
              <a:rPr lang="en-US" altLang="ja-JP"/>
              <a:pPr/>
              <a:t>‹Nr.›</a:t>
            </a:fld>
            <a:endParaRPr lang="en-US" altLang="ja-JP"/>
          </a:p>
        </p:txBody>
      </p:sp>
      <p:pic>
        <p:nvPicPr>
          <p:cNvPr id="3087" name="Picture 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143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A548DC-F12C-4A0B-BBE8-6AAEC6CE7193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917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643813" y="228600"/>
            <a:ext cx="2014537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98613" y="228600"/>
            <a:ext cx="5892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7E9A94-DEA1-48F6-A763-278C84D494A6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26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F279B3-706F-461E-AAE2-49E2E4B9E79D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45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CC8F84-BEA2-4659-AEB2-6D8E55B34B82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133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98613" y="1828800"/>
            <a:ext cx="39528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703888" y="1828800"/>
            <a:ext cx="39544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76EA68-115B-455D-B17E-260B18D77717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89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8806B-5850-45E3-A062-E74ACF376481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597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76809-1D37-436A-A434-9AE96B17193D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155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2DF8F2-03FD-41A8-A34B-44B04BD7363B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66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DC281F-DD61-41F4-BC07-B59F72549D68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961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E9035E-E128-408D-848C-E21102EBBB04}" type="slidenum">
              <a:rPr lang="en-US" altLang="ja-JP"/>
              <a:pPr/>
              <a:t>‹Nr.›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10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73038" y="0"/>
            <a:ext cx="9720262" cy="6845300"/>
            <a:chOff x="109" y="0"/>
            <a:chExt cx="6123" cy="4312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ltGray">
            <a:xfrm>
              <a:off x="161" y="0"/>
              <a:ext cx="163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300" y="0"/>
              <a:ext cx="254" cy="29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ltGray">
            <a:xfrm>
              <a:off x="220" y="0"/>
              <a:ext cx="738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ltGray">
            <a:xfrm>
              <a:off x="277" y="0"/>
              <a:ext cx="208" cy="24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ltGray">
            <a:xfrm>
              <a:off x="404" y="924"/>
              <a:ext cx="358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ltGray">
            <a:xfrm>
              <a:off x="347" y="888"/>
              <a:ext cx="5885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09" y="888"/>
              <a:ext cx="6071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598613" y="228600"/>
            <a:ext cx="7646987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98613" y="1828800"/>
            <a:ext cx="805973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553200"/>
            <a:ext cx="206375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1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fld id="{3FA5BCD6-6D78-4EEB-87C6-3F8C6EABC7A1}" type="slidenum">
              <a:rPr lang="en-US" altLang="ja-JP"/>
              <a:pPr/>
              <a:t>‹Nr.›</a:t>
            </a:fld>
            <a:endParaRPr lang="en-US" altLang="ja-JP"/>
          </a:p>
        </p:txBody>
      </p:sp>
      <p:pic>
        <p:nvPicPr>
          <p:cNvPr id="1037" name="Picture 1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22250"/>
            <a:ext cx="1143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0099"/>
          </a:solidFill>
          <a:latin typeface="Times New Roman" pitchFamily="18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SzPct val="75000"/>
        <a:buFont typeface="Monotype Sorts" pitchFamily="2" charset="2"/>
        <a:buChar char="n"/>
        <a:defRPr kumimoji="1" sz="3200">
          <a:solidFill>
            <a:srgbClr val="33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800">
          <a:solidFill>
            <a:srgbClr val="330099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400">
          <a:solidFill>
            <a:srgbClr val="330099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000">
          <a:solidFill>
            <a:srgbClr val="330099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000">
          <a:solidFill>
            <a:srgbClr val="330099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000">
          <a:solidFill>
            <a:srgbClr val="330099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000">
          <a:solidFill>
            <a:srgbClr val="330099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000">
          <a:solidFill>
            <a:srgbClr val="330099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–"/>
        <a:defRPr kumimoji="1" sz="2000">
          <a:solidFill>
            <a:srgbClr val="330099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80ECED0-D9BD-4B0B-9D18-9D3DE8A4800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990600"/>
          </a:xfrm>
        </p:spPr>
        <p:txBody>
          <a:bodyPr/>
          <a:lstStyle/>
          <a:p>
            <a:r>
              <a:rPr lang="en-US" altLang="ja-JP"/>
              <a:t>CEG PLIM and the ISTC Projects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1295400"/>
            <a:ext cx="6908800" cy="1066800"/>
          </a:xfrm>
        </p:spPr>
        <p:txBody>
          <a:bodyPr/>
          <a:lstStyle/>
          <a:p>
            <a:endParaRPr lang="en-US" sz="1600" b="1" i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1600" b="1" i="1">
                <a:solidFill>
                  <a:schemeClr val="tx1"/>
                </a:solidFill>
                <a:latin typeface="Arial" pitchFamily="34" charset="0"/>
              </a:rPr>
              <a:t>L. Tocheny,     ISTC CEG “SAM-13”</a:t>
            </a:r>
          </a:p>
          <a:p>
            <a:r>
              <a:rPr lang="en-US" sz="1600" b="1" i="1">
                <a:solidFill>
                  <a:schemeClr val="tx1"/>
                </a:solidFill>
                <a:latin typeface="Arial" pitchFamily="34" charset="0"/>
              </a:rPr>
              <a:t>KFKI AEKI, Budapest, Hungary, 3 – 7 March, 2008</a:t>
            </a:r>
            <a:endParaRPr lang="en-US" altLang="ja-JP" sz="2400" b="1" i="1"/>
          </a:p>
          <a:p>
            <a:endParaRPr lang="en-US" altLang="ja-JP" sz="2400" b="1" i="1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62100" y="2514600"/>
            <a:ext cx="67818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PLAN: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800" b="1">
                <a:solidFill>
                  <a:srgbClr val="330099"/>
                </a:solidFill>
                <a:latin typeface="Arial" pitchFamily="34" charset="0"/>
              </a:rPr>
              <a:t>RELATED PROJECTS – STATUS: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ON-GOING PROJECTS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NEW PROPOSALS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1800" b="1" i="1">
              <a:solidFill>
                <a:srgbClr val="330099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THE LAST DECISIONS: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NON-DISCLOSURE AGREEMENT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PROGRAMMATIC APPROACH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b="1" i="1">
                <a:solidFill>
                  <a:srgbClr val="330099"/>
                </a:solidFill>
                <a:latin typeface="Arial" pitchFamily="34" charset="0"/>
              </a:rPr>
              <a:t>EXPORT CONTROL PROBLEMS</a:t>
            </a:r>
          </a:p>
          <a:p>
            <a:pPr lvl="1">
              <a:spcBef>
                <a:spcPct val="50000"/>
              </a:spcBef>
            </a:pPr>
            <a:endParaRPr lang="en-US" sz="1800" b="1" i="1">
              <a:solidFill>
                <a:srgbClr val="330099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66E5A24-96B7-4F4A-A915-8E31E3CDF784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614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457200"/>
          </a:xfrm>
        </p:spPr>
        <p:txBody>
          <a:bodyPr/>
          <a:lstStyle/>
          <a:p>
            <a:r>
              <a:rPr lang="en-US" altLang="ja-JP" sz="2400" i="1">
                <a:latin typeface="Arial" pitchFamily="34" charset="0"/>
              </a:rPr>
              <a:t>Problems:</a:t>
            </a:r>
          </a:p>
        </p:txBody>
      </p:sp>
      <p:sp>
        <p:nvSpPr>
          <p:cNvPr id="61443" name="Text Box 1027"/>
          <p:cNvSpPr txBox="1">
            <a:spLocks noChangeArrowheads="1"/>
          </p:cNvSpPr>
          <p:nvPr/>
        </p:nvSpPr>
        <p:spPr bwMode="auto">
          <a:xfrm>
            <a:off x="304800" y="838200"/>
            <a:ext cx="9220200" cy="613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>
                <a:latin typeface="Arial" pitchFamily="34" charset="0"/>
              </a:rPr>
              <a:t>		#3635 “Scale Experimental Investigation of the Thermal and Structural Integrity of the VVER Pressure Vessel Lower Head in Severe Accident”,</a:t>
            </a:r>
            <a:r>
              <a:rPr lang="en-US" sz="2400" b="1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400" b="1" i="1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(Including plans for following quarter(s) in the case the original work plan has been significantly changed)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 1) the place of the experimental facility location was changed owing to reconstruction of the TPP building. 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 u="sng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Decision:</a:t>
            </a:r>
            <a:r>
              <a:rPr lang="en-US" sz="1800" b="1" i="1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 a new place at the MPEI territory was chosen and agreed with the appropriate departments of MPEI;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 2) insufficiency of financial assets for the vessel models fabrication (4 pieces). </a:t>
            </a:r>
            <a:r>
              <a:rPr lang="en-US" sz="1800" b="1" i="1" u="sng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The sum planned in the Project will allow a partial covering of only one model fabrication of the planned 4 ones.</a:t>
            </a:r>
            <a:endParaRPr lang="en-US" sz="1800" b="1" i="1" u="sng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 Cost of the manufacturing only of the model vessel (without cover and others) is 4800000,0 rubles (~197 000,0 USD).</a:t>
            </a:r>
            <a:endParaRPr lang="en-US" sz="1800" b="1" i="1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It was happened owing to the jump in the vessel steel prices and increase of manufacturing costs of the models themselves.  </a:t>
            </a:r>
            <a:endParaRPr lang="en-US" sz="1800" b="1" i="1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i="1" u="sng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Proposals:</a:t>
            </a:r>
            <a:r>
              <a:rPr lang="en-US" sz="1800" b="1" i="1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 search of the deficient financial means for the vessel models manufacturing within the Russian Federation, as well as of the alternative manufacturing plants is carried out now.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800" b="1" i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0353005-8D6A-44B6-8B3D-217B535180C8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47106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 sz="2800">
                <a:latin typeface="Arial" pitchFamily="34" charset="0"/>
              </a:rPr>
              <a:t>2. THE LAST DECISIONS</a:t>
            </a:r>
          </a:p>
        </p:txBody>
      </p:sp>
      <p:sp>
        <p:nvSpPr>
          <p:cNvPr id="47110" name="Rectangle 2054"/>
          <p:cNvSpPr>
            <a:spLocks noChangeArrowheads="1"/>
          </p:cNvSpPr>
          <p:nvPr/>
        </p:nvSpPr>
        <p:spPr bwMode="auto">
          <a:xfrm>
            <a:off x="1600200" y="2209800"/>
            <a:ext cx="8001000" cy="198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8" name="Text Box 2052"/>
          <p:cNvSpPr txBox="1">
            <a:spLocks noChangeArrowheads="1"/>
          </p:cNvSpPr>
          <p:nvPr/>
        </p:nvSpPr>
        <p:spPr bwMode="auto">
          <a:xfrm>
            <a:off x="1600200" y="1295400"/>
            <a:ext cx="7924800" cy="597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pitchFamily="34" charset="0"/>
              </a:rPr>
              <a:t>2.1 About “Non-Disclosure Agreement”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essence, it is proposed that the following language:</a:t>
            </a:r>
          </a:p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</a:t>
            </a:r>
            <a:r>
              <a:rPr lang="en-US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       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The ISTC Governing Board has decided that, </a:t>
            </a:r>
            <a:r>
              <a:rPr lang="en-US" sz="2400" b="1" i="1" u="sng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under any justified circumstances, and at the appropriate time</a:t>
            </a:r>
            <a:r>
              <a:rPr lang="en-US" sz="2400" b="1" i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, foreign collaborators and project participants should sign confidentiality and non-disclosure agreements.</a:t>
            </a:r>
          </a:p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replaces the previous language</a:t>
            </a:r>
          </a:p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ISTC Governing Board has however decided that, under </a:t>
            </a:r>
            <a:r>
              <a:rPr lang="en-US" sz="2000" b="1" i="1" u="sng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any</a:t>
            </a:r>
            <a:r>
              <a:rPr lang="en-US" sz="2000" b="1" i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circumstances, foreign collaborators and project participants </a:t>
            </a:r>
            <a:r>
              <a:rPr lang="en-US" sz="2000" b="1" i="1" u="sng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should have such confidentiality and non-disclosure agreements after the project funding decisions by the funding Parties are made</a:t>
            </a:r>
            <a:r>
              <a:rPr lang="en-US" sz="2000" b="1" i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no later then the finalization of the workplan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6551F5B-3FFA-4386-9359-061ACD77B18C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552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 sz="2800">
                <a:latin typeface="Arial" pitchFamily="34" charset="0"/>
              </a:rPr>
              <a:t>2. THE LAST DECISIONS</a:t>
            </a:r>
          </a:p>
        </p:txBody>
      </p:sp>
      <p:sp>
        <p:nvSpPr>
          <p:cNvPr id="55300" name="Text Box 1028"/>
          <p:cNvSpPr txBox="1">
            <a:spLocks noChangeArrowheads="1"/>
          </p:cNvSpPr>
          <p:nvPr/>
        </p:nvSpPr>
        <p:spPr bwMode="auto">
          <a:xfrm>
            <a:off x="1600200" y="1295400"/>
            <a:ext cx="7924800" cy="624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pitchFamily="34" charset="0"/>
              </a:rPr>
              <a:t>2.2 About “PROGRAMMATIC Approach”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n-US" sz="2000" b="1" u="sng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Group 1 (first priority)</a:t>
            </a:r>
            <a:endParaRPr lang="en-US" sz="2000" b="1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altLang="ja-JP" sz="2000" b="1">
                <a:solidFill>
                  <a:srgbClr val="000000"/>
                </a:solidFill>
                <a:latin typeface="Arial"/>
                <a:ea typeface="ＭＳ 明朝" pitchFamily="49" charset="-128"/>
              </a:rPr>
              <a:t> 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1.</a:t>
            </a:r>
            <a:r>
              <a:rPr lang="en-US" altLang="ja-JP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    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Counter Terrorism and Global Security</a:t>
            </a:r>
          </a:p>
          <a:p>
            <a:pPr algn="just">
              <a:spcBef>
                <a:spcPct val="50000"/>
              </a:spcBef>
            </a:pPr>
            <a:r>
              <a:rPr lang="en-US" altLang="ja-JP" sz="2000" b="1">
                <a:solidFill>
                  <a:srgbClr val="000000"/>
                </a:solidFill>
                <a:latin typeface="Arial"/>
                <a:ea typeface="ＭＳ 明朝" pitchFamily="49" charset="-128"/>
              </a:rPr>
              <a:t> 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2.</a:t>
            </a:r>
            <a:r>
              <a:rPr lang="en-US" altLang="ja-JP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    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Biotechnology, Public Health and Agriculture</a:t>
            </a:r>
          </a:p>
          <a:p>
            <a:pPr algn="just">
              <a:spcBef>
                <a:spcPct val="50000"/>
              </a:spcBef>
            </a:pPr>
            <a:r>
              <a:rPr lang="en-US" altLang="ja-JP" sz="2400" b="1">
                <a:solidFill>
                  <a:srgbClr val="3366CC"/>
                </a:solidFill>
                <a:latin typeface="Arial" pitchFamily="34" charset="0"/>
                <a:ea typeface="ＭＳ 明朝" pitchFamily="49" charset="-128"/>
              </a:rPr>
              <a:t>3.</a:t>
            </a:r>
            <a:r>
              <a:rPr lang="en-US" altLang="ja-JP" sz="2400" b="1">
                <a:solidFill>
                  <a:srgbClr val="3366CC"/>
                </a:solidFill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   </a:t>
            </a:r>
            <a:r>
              <a:rPr lang="en-US" altLang="ja-JP" sz="2400" b="1">
                <a:solidFill>
                  <a:srgbClr val="3366CC"/>
                </a:solidFill>
                <a:latin typeface="Arial" pitchFamily="34" charset="0"/>
                <a:ea typeface="ＭＳ 明朝" pitchFamily="49" charset="-128"/>
              </a:rPr>
              <a:t>Advanced Nuclear Energy Technology, Nuclear Fuel Cycle and Nuclear Safety.</a:t>
            </a:r>
          </a:p>
          <a:p>
            <a:pPr algn="just">
              <a:spcBef>
                <a:spcPct val="50000"/>
              </a:spcBef>
            </a:pP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 4.</a:t>
            </a:r>
            <a:r>
              <a:rPr lang="en-US" altLang="ja-JP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    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Environmental Remediation and Climate Change Mitigation </a:t>
            </a:r>
          </a:p>
          <a:p>
            <a:pPr algn="just">
              <a:spcBef>
                <a:spcPct val="50000"/>
              </a:spcBef>
            </a:pPr>
            <a:r>
              <a:rPr lang="en-GB" altLang="ja-JP" sz="2000" b="1">
                <a:solidFill>
                  <a:srgbClr val="000000"/>
                </a:solidFill>
                <a:latin typeface="Arial"/>
                <a:ea typeface="ＭＳ 明朝" pitchFamily="49" charset="-128"/>
              </a:rPr>
              <a:t> </a:t>
            </a:r>
            <a:r>
              <a:rPr lang="en-GB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5.</a:t>
            </a:r>
            <a:r>
              <a:rPr lang="en-GB" altLang="ja-JP" sz="2000" b="1">
                <a:solidFill>
                  <a:srgbClr val="000000"/>
                </a:solidFill>
                <a:latin typeface="Arial"/>
                <a:ea typeface="ＭＳ Ｐゴシック" pitchFamily="34" charset="-128"/>
                <a:cs typeface="Times New Roman" pitchFamily="18" charset="0"/>
              </a:rPr>
              <a:t>  </a:t>
            </a:r>
            <a:r>
              <a:rPr lang="en-GB" altLang="ja-JP" sz="2000" b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GB" altLang="ja-JP" sz="2000" b="1">
                <a:solidFill>
                  <a:srgbClr val="000000"/>
                </a:solidFill>
                <a:latin typeface="Times New Roman" pitchFamily="18" charset="0"/>
                <a:ea typeface="ＭＳ 明朝" pitchFamily="49" charset="-128"/>
              </a:rPr>
              <a:t>Renewable and Environmental Friendly Energy Technologies (Non nuclear energy technologies). </a:t>
            </a:r>
          </a:p>
          <a:p>
            <a:pPr algn="just">
              <a:spcBef>
                <a:spcPct val="50000"/>
              </a:spcBef>
            </a:pPr>
            <a:endParaRPr lang="en-US" altLang="ja-JP" sz="2000" b="1">
              <a:solidFill>
                <a:srgbClr val="000000"/>
              </a:solidFill>
              <a:latin typeface="Times New Roman" pitchFamily="18" charset="0"/>
              <a:ea typeface="ＭＳ 明朝" pitchFamily="49" charset="-128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6BAC19D-C68C-416D-AAB3-5CA2B965DB29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 sz="2800">
                <a:latin typeface="Arial" pitchFamily="34" charset="0"/>
              </a:rPr>
              <a:t>2. THE LAST DECISIONS</a:t>
            </a:r>
            <a:br>
              <a:rPr lang="en-US" altLang="ja-JP" sz="2800">
                <a:latin typeface="Arial" pitchFamily="34" charset="0"/>
              </a:rPr>
            </a:br>
            <a:r>
              <a:rPr lang="en-US" altLang="ja-JP" sz="2800">
                <a:latin typeface="Arial" pitchFamily="34" charset="0"/>
              </a:rPr>
              <a:t> </a:t>
            </a:r>
            <a:r>
              <a:rPr lang="en-US" sz="1800" i="1">
                <a:latin typeface="Arial" pitchFamily="34" charset="0"/>
                <a:ea typeface="ＤＦPOP体" pitchFamily="49" charset="-128"/>
              </a:rPr>
              <a:t>2.2 About “PROGRAMMATIC Approach” (continue)</a:t>
            </a:r>
            <a:r>
              <a:rPr lang="en-US" sz="1800">
                <a:solidFill>
                  <a:srgbClr val="000000"/>
                </a:solidFill>
                <a:ea typeface="ＤＦPOP体" pitchFamily="49" charset="-128"/>
              </a:rPr>
              <a:t>:</a:t>
            </a:r>
            <a:endParaRPr lang="en-US" altLang="ja-JP" sz="1800">
              <a:solidFill>
                <a:srgbClr val="000000"/>
              </a:solidFill>
              <a:ea typeface="ＤＦPOP体" pitchFamily="49" charset="-128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991600" cy="573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ja-JP" sz="2000" b="1" u="sng">
                <a:solidFill>
                  <a:srgbClr val="000000"/>
                </a:solidFill>
                <a:cs typeface="Times New Roman" pitchFamily="18" charset="0"/>
              </a:rPr>
              <a:t>           Program and Call for Proposals Preparations. Implementation</a:t>
            </a:r>
          </a:p>
          <a:p>
            <a:pPr algn="just">
              <a:spcBef>
                <a:spcPct val="50000"/>
              </a:spcBef>
            </a:pPr>
            <a:r>
              <a:rPr lang="en-US" altLang="ja-JP" sz="2000">
                <a:solidFill>
                  <a:srgbClr val="000000"/>
                </a:solidFill>
                <a:ea typeface="ＭＳ 明朝" pitchFamily="49" charset="-128"/>
              </a:rPr>
              <a:t>    For the selected PA topical areas, the PA mode of operation normally entails the following steps: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1.     Secretariat in consultations with interested Parties/Partners, SAC and experts (see annex 2), undertakes a thorough assessment of possible ISTC activities and, in case of positive assessment, develops Call for Proposals inside each Program.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2.    Proposed call for proposals/Targeted Initiatives are submitted to GB approval.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3.  Governing Board approves the Programs and Calls for Proposals with indicative funding limits over identified time frames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4.    Calls for Proposals are opened for a limited time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5.    Project Proposals are processed following ISTC regulations: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50000"/>
              </a:spcBef>
              <a:buFontTx/>
              <a:buChar char="•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a.      SAC reviews and rates the Proposals</a:t>
            </a:r>
            <a:endParaRPr lang="en-US" altLang="ja-JP" sz="2000" u="sng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50000"/>
              </a:spcBef>
              <a:buFontTx/>
              <a:buChar char="•"/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b.      GB approves selected project for funding </a:t>
            </a:r>
          </a:p>
          <a:p>
            <a:pPr algn="just">
              <a:spcBef>
                <a:spcPct val="50000"/>
              </a:spcBef>
            </a:pPr>
            <a:r>
              <a:rPr lang="en-US" altLang="ja-JP" sz="2000">
                <a:solidFill>
                  <a:srgbClr val="000000"/>
                </a:solidFill>
                <a:cs typeface="Times New Roman" pitchFamily="18" charset="0"/>
              </a:rPr>
              <a:t>Approved projects are then processed following existing ISTC procedures.</a:t>
            </a:r>
            <a:r>
              <a:rPr lang="en-US" altLang="ja-JP" sz="2000" b="1">
                <a:solidFill>
                  <a:srgbClr val="000000"/>
                </a:solidFill>
                <a:ea typeface="ＭＳ 明朝" pitchFamily="49" charset="-128"/>
              </a:rPr>
              <a:t> </a:t>
            </a:r>
            <a:endParaRPr lang="en-US" sz="2000">
              <a:solidFill>
                <a:srgbClr val="330099"/>
              </a:solidFill>
              <a:latin typeface="Arial" pitchFamily="34" charset="0"/>
              <a:ea typeface="ＤＦPOP体" pitchFamily="49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4C602-18E4-4461-AC3A-54FC0F00B009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Export Control Procedures </a:t>
            </a:r>
            <a:br>
              <a:rPr lang="en-US" altLang="ja-JP"/>
            </a:br>
            <a:r>
              <a:rPr lang="en-US" altLang="ja-JP"/>
              <a:t>and ISTC Projects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8613" y="1828800"/>
            <a:ext cx="8059737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There is official Provision on Export and Import of Nuclear  Materials, Equipment , Special Non-Nuclear  Materials and Related Technologies 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(Authorized by RF Governmental Decree of 8 May, 1996, # 574).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 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The term "Nuclear export" means - export from RF nuclear materials, equipment , special non-nuclear materials and related technologies".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C1F9-F158-4F12-B0C5-EB7D904796C9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Export Control Procedures </a:t>
            </a:r>
            <a:br>
              <a:rPr lang="en-US" altLang="ja-JP"/>
            </a:br>
            <a:r>
              <a:rPr lang="en-US" altLang="ja-JP"/>
              <a:t>and ISTC Projects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The most important positions: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 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item 7. .... Nuclear export into the non-nuclear weapon countries may be realized only after receiving </a:t>
            </a:r>
            <a:r>
              <a:rPr lang="en-US" sz="28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the affirmations of the State competent organs </a:t>
            </a: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of these countries that got nuclear export subjects, and also produced on its basis of as a result of its use nuclear and special non-nuclear materials, installations and equipment </a:t>
            </a:r>
            <a:r>
              <a:rPr lang="en-US" sz="20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(next page)</a:t>
            </a: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:</a:t>
            </a:r>
            <a:endParaRPr lang="en-US" sz="2800">
              <a:cs typeface="Times New Roman" pitchFamily="18" charset="0"/>
            </a:endParaRPr>
          </a:p>
          <a:p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A2C6-5AFA-4B24-B75E-A9B8BD855328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Export Control Procedures </a:t>
            </a:r>
            <a:br>
              <a:rPr lang="en-US" altLang="ja-JP"/>
            </a:br>
            <a:r>
              <a:rPr lang="en-US" altLang="ja-JP"/>
              <a:t>and ISTC Projects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(continue):    The most important positions:</a:t>
            </a:r>
            <a:endParaRPr lang="en-US" sz="2000" b="1" i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.... Nuclear export into the non-nuclear weapon countries</a:t>
            </a:r>
            <a:r>
              <a:rPr lang="en-US" sz="2000" b="1" i="1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…</a:t>
            </a:r>
            <a:r>
              <a:rPr lang="en-US" sz="20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 will not be used for production of nuclear weapons and other nuclear explosive devices, or for any other military purposes;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will be supplied by physical protection system on the levels not below than ones recommended by IAEA;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will be re-exported or delivered out of the  control of the country-receiver into any other country - only on the above conditions.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 </a:t>
            </a:r>
            <a:endParaRPr lang="en-US" sz="2800">
              <a:solidFill>
                <a:srgbClr val="000000"/>
              </a:solidFill>
              <a:latin typeface="Helv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10101-D3DC-4B26-B68A-CADE77592ACB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Export Control Procedures </a:t>
            </a:r>
            <a:br>
              <a:rPr lang="en-US" altLang="ja-JP"/>
            </a:br>
            <a:r>
              <a:rPr lang="en-US" altLang="ja-JP"/>
              <a:t>and ISTC Projects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(</a:t>
            </a:r>
            <a:r>
              <a:rPr lang="en-US" sz="2000" b="1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continue):    The most important positions:</a:t>
            </a:r>
            <a:endParaRPr lang="en-US" sz="2000" b="1" i="1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400" b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.... Nuclear export into the NUCLEAR CLUB countries</a:t>
            </a:r>
            <a:r>
              <a:rPr lang="en-US" sz="2400" b="1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…</a:t>
            </a:r>
            <a:r>
              <a:rPr lang="en-US" sz="2400" b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.</a:t>
            </a:r>
          </a:p>
          <a:p>
            <a:pPr lvl="4">
              <a:buFontTx/>
              <a:buNone/>
            </a:pPr>
            <a:r>
              <a:rPr lang="en-US" sz="2800" i="1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item of the last paragraph sounds as</a:t>
            </a: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 :</a:t>
            </a:r>
          </a:p>
          <a:p>
            <a:pPr lvl="4">
              <a:buFontTx/>
              <a:buNone/>
            </a:pPr>
            <a:endParaRPr lang="en-US" sz="2800">
              <a:solidFill>
                <a:srgbClr val="000000"/>
              </a:solidFill>
              <a:latin typeface="Helv" charset="0"/>
              <a:cs typeface="Times New Roman" pitchFamily="18" charset="0"/>
            </a:endParaRPr>
          </a:p>
          <a:p>
            <a:pPr lvl="4"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"re-export ... after the written authorisation of Minatom RF agreed with Export Commission RF".</a:t>
            </a:r>
            <a:endParaRPr lang="en-US" sz="2800">
              <a:cs typeface="Times New Roman" pitchFamily="18" charset="0"/>
            </a:endParaRPr>
          </a:p>
          <a:p>
            <a:pPr lvl="4"/>
            <a:endParaRPr 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F017-5503-43AC-B7F0-7EE6609F140B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Export Control Procedures </a:t>
            </a:r>
            <a:br>
              <a:rPr lang="en-US" altLang="ja-JP"/>
            </a:br>
            <a:r>
              <a:rPr lang="en-US" altLang="ja-JP"/>
              <a:t>and ISTC Projects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9201150" cy="4114800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                  </a:t>
            </a:r>
            <a:r>
              <a:rPr lang="en-US" sz="1800" b="1" i="1" u="sng"/>
              <a:t>Institute</a:t>
            </a:r>
            <a:r>
              <a:rPr lang="en-US" sz="1800" b="1"/>
              <a:t>       </a:t>
            </a:r>
            <a:r>
              <a:rPr lang="en-US" sz="1800" b="1" i="1" u="sng"/>
              <a:t>MINATOM</a:t>
            </a:r>
            <a:r>
              <a:rPr lang="en-US" sz="1800" b="1"/>
              <a:t>:               </a:t>
            </a:r>
            <a:r>
              <a:rPr lang="en-US" sz="1800" b="1" i="1" u="sng"/>
              <a:t>MINATOM</a:t>
            </a:r>
            <a:r>
              <a:rPr lang="en-US" sz="1800" b="1"/>
              <a:t>:         	</a:t>
            </a:r>
            <a:r>
              <a:rPr lang="en-US" sz="1800" b="1" i="1" u="sng"/>
              <a:t>VEC:</a:t>
            </a:r>
            <a:r>
              <a:rPr lang="en-US" sz="1800" b="1"/>
              <a:t>     	         </a:t>
            </a:r>
            <a:r>
              <a:rPr lang="en-US" sz="1800" b="1" i="1" u="sng"/>
              <a:t>FAPRID: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		                       </a:t>
            </a:r>
            <a:r>
              <a:rPr lang="en-US" sz="1400" b="1"/>
              <a:t>4 Departments:</a:t>
            </a:r>
            <a:r>
              <a:rPr lang="en-US" sz="1800" b="1"/>
              <a:t>               Export                      Monetary  	          (MinJus)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i="1" u="sng"/>
              <a:t>Project: </a:t>
            </a:r>
            <a:r>
              <a:rPr lang="en-US" sz="1800" b="1"/>
              <a:t>      Export         *</a:t>
            </a:r>
            <a:r>
              <a:rPr lang="en-US" sz="1400" b="1"/>
              <a:t>Technical                       </a:t>
            </a:r>
            <a:r>
              <a:rPr lang="en-US" sz="1800" b="1"/>
              <a:t>Council:</a:t>
            </a:r>
            <a:r>
              <a:rPr lang="en-US" sz="1400" b="1"/>
              <a:t>                          </a:t>
            </a:r>
            <a:r>
              <a:rPr lang="en-US" sz="1800" b="1"/>
              <a:t>Export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                  Control:         *</a:t>
            </a:r>
            <a:r>
              <a:rPr lang="en-US" sz="1400" b="1"/>
              <a:t>Info Protection                                                         </a:t>
            </a:r>
            <a:r>
              <a:rPr lang="en-US" sz="1800" b="1"/>
              <a:t>Control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/>
              <a:t> 		  </a:t>
            </a:r>
            <a:r>
              <a:rPr lang="en-US" sz="1800" b="1" i="1"/>
              <a:t>YES or</a:t>
            </a:r>
            <a:r>
              <a:rPr lang="en-US" sz="1800"/>
              <a:t>            *</a:t>
            </a:r>
            <a:r>
              <a:rPr lang="en-US" sz="1400" b="1"/>
              <a:t>Technical                       </a:t>
            </a:r>
            <a:r>
              <a:rPr lang="en-US" sz="1800" b="1" i="1"/>
              <a:t>EC:YES</a:t>
            </a:r>
            <a:r>
              <a:rPr lang="en-US" sz="1400" b="1"/>
              <a:t>                       </a:t>
            </a:r>
            <a:r>
              <a:rPr lang="en-US" sz="1800" b="1"/>
              <a:t>of Russian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b="1"/>
              <a:t>		      </a:t>
            </a:r>
            <a:r>
              <a:rPr lang="en-US" sz="1800" b="1" i="1"/>
              <a:t>NO?</a:t>
            </a:r>
            <a:r>
              <a:rPr lang="en-US" sz="1400" b="1" i="1"/>
              <a:t>	</a:t>
            </a:r>
            <a:r>
              <a:rPr lang="en-US" sz="1400" b="1"/>
              <a:t>             *International                  </a:t>
            </a:r>
            <a:r>
              <a:rPr lang="en-US" sz="1800" b="1" i="1"/>
              <a:t>or NO?</a:t>
            </a:r>
            <a:r>
              <a:rPr lang="en-US" sz="1800" b="1"/>
              <a:t>                    Federation</a:t>
            </a:r>
            <a:endParaRPr lang="en-US" sz="1400" b="1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b="1"/>
              <a:t>                                                     </a:t>
            </a:r>
            <a:r>
              <a:rPr lang="en-US" sz="1800" b="1" i="1"/>
              <a:t>EC:Yes or No?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b="1"/>
              <a:t>   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i="1" u="sng"/>
              <a:t>FAPRID:</a:t>
            </a:r>
            <a:r>
              <a:rPr lang="en-US" sz="1800" b="1"/>
              <a:t>   </a:t>
            </a:r>
            <a:r>
              <a:rPr lang="en-US" sz="1800" b="1" i="1" u="sng"/>
              <a:t>FAPRID-</a:t>
            </a:r>
            <a:r>
              <a:rPr lang="en-US" sz="1800" b="1"/>
              <a:t>    	</a:t>
            </a:r>
            <a:r>
              <a:rPr lang="en-US" sz="1800" b="1" i="1" u="sng"/>
              <a:t>FAPRID</a:t>
            </a:r>
            <a:r>
              <a:rPr lang="en-US" sz="1800" b="1" i="1"/>
              <a:t>:</a:t>
            </a:r>
            <a:r>
              <a:rPr lang="en-US" sz="1800" b="1"/>
              <a:t>               	</a:t>
            </a:r>
            <a:r>
              <a:rPr lang="en-US" sz="1800" b="1" i="1" u="sng"/>
              <a:t>VEC</a:t>
            </a:r>
            <a:r>
              <a:rPr lang="en-US" sz="1800" b="1"/>
              <a:t>           </a:t>
            </a:r>
            <a:r>
              <a:rPr lang="en-US" sz="1800" b="1" i="1" u="sng">
                <a:solidFill>
                  <a:schemeClr val="tx2"/>
                </a:solidFill>
              </a:rPr>
              <a:t>Decision #1   	     Decision #2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		  </a:t>
            </a:r>
            <a:r>
              <a:rPr lang="en-US" sz="1400" b="1"/>
              <a:t>FABRID-</a:t>
            </a:r>
            <a:r>
              <a:rPr lang="en-US" sz="1800" b="1"/>
              <a:t>	      	Contract		            	   </a:t>
            </a:r>
            <a:r>
              <a:rPr lang="en-US" sz="1600" b="1">
                <a:solidFill>
                  <a:schemeClr val="tx2"/>
                </a:solidFill>
              </a:rPr>
              <a:t>CONTRACT</a:t>
            </a:r>
            <a:r>
              <a:rPr lang="en-US" sz="1800" b="1"/>
              <a:t>    	     </a:t>
            </a:r>
            <a:r>
              <a:rPr lang="en-US" sz="1800" b="1" i="1" u="sng"/>
              <a:t>Ministry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i="1"/>
              <a:t>EC:YES</a:t>
            </a:r>
            <a:r>
              <a:rPr lang="en-US" sz="1800" b="1"/>
              <a:t>    </a:t>
            </a:r>
            <a:r>
              <a:rPr lang="en-US" sz="1400" b="1"/>
              <a:t>Institute </a:t>
            </a:r>
            <a:r>
              <a:rPr lang="en-US" sz="1800" b="1"/>
              <a:t>       	Content              Decisions:  	   </a:t>
            </a:r>
            <a:r>
              <a:rPr lang="en-US" sz="1800" b="1" i="1">
                <a:solidFill>
                  <a:schemeClr val="tx2"/>
                </a:solidFill>
              </a:rPr>
              <a:t>MAY BE</a:t>
            </a:r>
            <a:r>
              <a:rPr lang="en-US" sz="1800" b="1"/>
              <a:t>         	     </a:t>
            </a:r>
            <a:r>
              <a:rPr lang="en-US" sz="1800" b="1" i="1" u="sng"/>
              <a:t>of Defense</a:t>
            </a:r>
            <a:r>
              <a:rPr lang="en-US" sz="1800" b="1"/>
              <a:t>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 </a:t>
            </a:r>
            <a:r>
              <a:rPr lang="en-US" sz="1800" b="1" i="1"/>
              <a:t>or NO?</a:t>
            </a:r>
            <a:r>
              <a:rPr lang="en-US" sz="1800" b="1"/>
              <a:t>     Contract    	Approval             	   	   </a:t>
            </a:r>
            <a:r>
              <a:rPr lang="en-US" sz="1800" b="1" i="1">
                <a:solidFill>
                  <a:schemeClr val="tx2"/>
                </a:solidFill>
              </a:rPr>
              <a:t>SIGNED</a:t>
            </a:r>
            <a:r>
              <a:rPr lang="en-US" sz="1400" b="1"/>
              <a:t>           	         </a:t>
            </a:r>
            <a:r>
              <a:rPr lang="en-US" sz="1800" b="1">
                <a:solidFill>
                  <a:schemeClr val="tx2"/>
                </a:solidFill>
              </a:rPr>
              <a:t>Export</a:t>
            </a:r>
            <a:r>
              <a:rPr lang="en-US" sz="1400" b="1">
                <a:solidFill>
                  <a:schemeClr val="tx2"/>
                </a:solidFill>
              </a:rPr>
              <a:t> </a:t>
            </a:r>
            <a:r>
              <a:rPr lang="en-US" sz="1400" b="1"/>
              <a:t>	 on transfer</a:t>
            </a:r>
            <a:r>
              <a:rPr lang="en-US" sz="1800" b="1"/>
              <a:t> </a:t>
            </a:r>
            <a:r>
              <a:rPr lang="en-US" sz="1400" b="1"/>
              <a:t>					           	          </a:t>
            </a:r>
            <a:r>
              <a:rPr lang="en-US" sz="1800" b="1">
                <a:solidFill>
                  <a:schemeClr val="tx2"/>
                </a:solidFill>
              </a:rPr>
              <a:t>License</a:t>
            </a:r>
            <a:r>
              <a:rPr lang="en-US" sz="1400" b="1">
                <a:solidFill>
                  <a:schemeClr val="tx2"/>
                </a:solidFill>
              </a:rPr>
              <a:t> </a:t>
            </a:r>
            <a:r>
              <a:rPr lang="en-US" sz="1400" b="1"/>
              <a:t>	                                                                                                                                       	         </a:t>
            </a:r>
            <a:r>
              <a:rPr lang="en-US" sz="1400" b="1">
                <a:solidFill>
                  <a:schemeClr val="tx2"/>
                </a:solidFill>
              </a:rPr>
              <a:t>I</a:t>
            </a:r>
            <a:r>
              <a:rPr lang="en-US" sz="1800" b="1">
                <a:solidFill>
                  <a:schemeClr val="tx2"/>
                </a:solidFill>
              </a:rPr>
              <a:t>ssue</a:t>
            </a:r>
            <a:endParaRPr lang="en-US" sz="14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b="1"/>
              <a:t>	 			 	 	 						 </a:t>
            </a:r>
            <a:r>
              <a:rPr lang="en-US" sz="1800" b="1"/>
              <a:t>						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/>
              <a:t>				 							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524000" y="1828800"/>
            <a:ext cx="990600" cy="220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1828800"/>
            <a:ext cx="1752600" cy="220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648200" y="1828800"/>
            <a:ext cx="1600200" cy="220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477000" y="1828800"/>
            <a:ext cx="1524000" cy="220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8229600" y="1828800"/>
            <a:ext cx="1295400" cy="220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457200" y="4114800"/>
            <a:ext cx="9906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524000" y="4114800"/>
            <a:ext cx="12192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3124200" y="4114800"/>
            <a:ext cx="12192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800600" y="4114800"/>
            <a:ext cx="10668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6019800" y="4114800"/>
            <a:ext cx="14478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8077200" y="4114800"/>
            <a:ext cx="14478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5486400" y="4114800"/>
            <a:ext cx="22860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4EF57C2-8E72-458D-BC28-A9367324319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SAM-related ISTC Projects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43000" y="1295400"/>
            <a:ext cx="8382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To be completed in 2007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 0833.2, “Investigation of Corium Melt Interaction with NPP Reactor Vessel Steel (METCOR)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8)</a:t>
            </a: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NITI                        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CEA, IRSN, JRC ITU, FZR-Dresden, FORTUM, Framatome APN, IKE)</a:t>
            </a:r>
            <a:r>
              <a:rPr lang="en-US" sz="2400" b="1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#1950.2, “Phase Diagrams for Multicomponent Systems Containing Corium and Products of its Interaction with NPP Materials” – (CORPHAD)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6)</a:t>
            </a: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NITI                        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CEA, IRSN, JRC ITU, Framatome APN, IKE)</a:t>
            </a:r>
            <a:r>
              <a:rPr lang="en-US" sz="2400" b="1">
                <a:latin typeface="Arial" pitchFamily="34" charset="0"/>
              </a:rPr>
              <a:t> </a:t>
            </a:r>
            <a:endParaRPr lang="en-US" sz="2400" b="1">
              <a:solidFill>
                <a:schemeClr val="accent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D414A03-B319-4AF6-B1FE-AD86A203B9A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SAM-related ISTC Projects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To be completed in 2007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#1648.2, “Examination of VVER Fuel Behavior under Severe Accident Conditions. Quench Stage”, (QUENCH)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6)                </a:t>
            </a: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                    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RIAR, IBRAE, Electrostal MBP                        </a:t>
            </a:r>
            <a:r>
              <a:rPr lang="en-US" sz="2400" b="1" i="1">
                <a:latin typeface="Arial" pitchFamily="34" charset="0"/>
              </a:rPr>
              <a:t>(collaborators: FZK, CEA, IRSN, JRC ITU)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>
              <a:solidFill>
                <a:schemeClr val="accent1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#2916, “Development of the Models for Nuclear Fuel Behavior During Active Phase of Chernobyl Accident” – (CHESS-1),</a:t>
            </a:r>
            <a:r>
              <a:rPr lang="en-US" sz="2400" b="1">
                <a:latin typeface="Arial" pitchFamily="34" charset="0"/>
              </a:rPr>
              <a:t>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8)</a:t>
            </a:r>
            <a:r>
              <a:rPr lang="en-US" sz="2400" b="1">
                <a:latin typeface="Arial" pitchFamily="34" charset="0"/>
              </a:rPr>
              <a:t>           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Kurchatov KIAE, IBRAE                                 </a:t>
            </a:r>
            <a:r>
              <a:rPr lang="en-US" sz="2400" b="1" i="1">
                <a:latin typeface="Arial" pitchFamily="34" charset="0"/>
              </a:rPr>
              <a:t>(collaborators:     EU:   IRSN, JRC ITU, FZK, GRS;      Canada -AECL)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65AFFCA-0D57-44AA-B7C3-AA678E3DC472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SAM-related ISTC Projects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To be completed in 2007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#2936, “Modelling of Reactor Core Behaviour under Severe Accident Conditions. Melt Formation, Relocation and Evolution of Molten Pool”, (SVECHA)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8)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IBRAE             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EU - FZK, CEA, IRSN, JRC ITU;         Korea - KAERI)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>
              <a:solidFill>
                <a:schemeClr val="accent1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#3194, “Fuel Assembly Tests under Severe Accident Conditions”, (PARAMETER) 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8)</a:t>
            </a:r>
            <a:r>
              <a:rPr lang="en-US" sz="2400" b="1">
                <a:latin typeface="Arial" pitchFamily="34" charset="0"/>
              </a:rPr>
              <a:t>           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NPO Lutch, IBRAE, OKB Gidropress                                 </a:t>
            </a:r>
            <a:r>
              <a:rPr lang="en-US" sz="2400" b="1" i="1">
                <a:latin typeface="Arial" pitchFamily="34" charset="0"/>
              </a:rPr>
              <a:t>(collaborators:     EU:   IRSN, JRC ITU, FZK, GRS;      Canada -AECL)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C283111-F7EA-4C0A-AA4F-037780421451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SAM-related ISTC Projects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To be completed in 2008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#3078-Partner, “Development of a Data Base for Thermo-Physical Properties of Corium”,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6)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IBRAE, IVTAN                                                             </a:t>
            </a:r>
            <a:r>
              <a:rPr lang="en-US" sz="2400" b="1" i="1">
                <a:latin typeface="Arial" pitchFamily="34" charset="0"/>
              </a:rPr>
              <a:t>(Partner:  CEA)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>
              <a:solidFill>
                <a:schemeClr val="accent1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#3345, “Source Term Assessment at Ex-vessel Stage of Severe Accident”, (EVAN)  </a:t>
            </a:r>
            <a:r>
              <a:rPr lang="en-US" sz="2400" i="1" u="sng">
                <a:solidFill>
                  <a:schemeClr val="accent1"/>
                </a:solidFill>
                <a:latin typeface="Arial" pitchFamily="34" charset="0"/>
              </a:rPr>
              <a:t>(status 6)</a:t>
            </a:r>
            <a:r>
              <a:rPr lang="en-US" sz="2400" b="1">
                <a:latin typeface="Arial" pitchFamily="34" charset="0"/>
              </a:rPr>
              <a:t>           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AtomEnergoProject, VNIPIET, IBRAE, Polzunov JRC, NITI                           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    EU:   CEA, CIEMAT, IRSN, JRC ITU, GRS, PSI-Swiss)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E2011C6-C69D-46D1-B9DA-CA12E8A7F6D6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PLIM-related ISTC Projects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On-Going in 2007 (status “6”), funded by EU: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#3635 “Scale Experimental Investigation of the Thermal and Structural Integrity of the VVER Pressure Vessel Lower Head in Severe Accident”,   (EVAN)           </a:t>
            </a:r>
            <a:r>
              <a:rPr lang="en-US" sz="2400" b="1">
                <a:latin typeface="Arial" pitchFamily="34" charset="0"/>
              </a:rPr>
              <a:t>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Moscow Power Engineering institute (TU), GIDROPRESS, Lavrentiev inst SB RAS (Novosibirsk),</a:t>
            </a:r>
            <a:r>
              <a:rPr lang="en-US" sz="2400" b="1" i="1">
                <a:latin typeface="Arial" pitchFamily="34" charset="0"/>
              </a:rPr>
              <a:t> (EU collaborators: CEA, ITU, FZK, FZR, RIT,               Also – US and Japan)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 3690, “Study of Fuel Assemblies under Severe Accident Top Quenching Conditions in the PARAMETER-SF Test Series”, 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NPO Lutch, IBRAE, OKB Gidropress                                 </a:t>
            </a:r>
            <a:r>
              <a:rPr lang="en-US" sz="2400" b="1" i="1">
                <a:latin typeface="Arial" pitchFamily="34" charset="0"/>
              </a:rPr>
              <a:t>(collaborators:    JRC ITU, FZK, KFKI, PSI-Swiss)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8269583-0C63-43ED-A3CB-C0DD7AC8FE32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PLIM-related ISTC Projects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On-Going in 2008 (status “5 or 6”), funded by EU: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#3813, “Phase Relations in Corium Systems”, (PRECOS)          </a:t>
            </a:r>
            <a:r>
              <a:rPr lang="en-US" sz="2400" b="1">
                <a:solidFill>
                  <a:schemeClr val="bg2"/>
                </a:solidFill>
                <a:latin typeface="Arial" pitchFamily="34" charset="0"/>
              </a:rPr>
              <a:t>NITI, IVTAN</a:t>
            </a: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        (status 5)       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AREVA, CEA, FZK, JRC ITU)</a:t>
            </a: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 b="1">
              <a:solidFill>
                <a:schemeClr val="accent1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K-1265, “IN-VEssel COrium Retention (INVECOR) in accident of water reactor”,   </a:t>
            </a:r>
            <a:r>
              <a:rPr lang="en-US" sz="2400" b="1">
                <a:latin typeface="Arial" pitchFamily="34" charset="0"/>
              </a:rPr>
              <a:t>    (status 6)                               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NVC-IAE of KR                                                </a:t>
            </a:r>
            <a:r>
              <a:rPr lang="en-US" sz="2400" b="1" i="1">
                <a:latin typeface="Arial" pitchFamily="34" charset="0"/>
              </a:rPr>
              <a:t>(collaborators: CEA, DIMNP-Pisa TU, FZK, FZR-Dresden, IRSN)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7B45BA5-F8C3-4FEE-B317-AF92705B46EA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 altLang="ja-JP"/>
              <a:t>PLIM-related ISTC Projects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8382000" cy="702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latin typeface="Arial" pitchFamily="34" charset="0"/>
              </a:rPr>
              <a:t>New proposals, which may be considered soon:    (status “2”):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#3831 “Development and Experiments at Large-Scale Installation for Heating and Retention of Corium”, MCCI</a:t>
            </a:r>
            <a:r>
              <a:rPr lang="en-US" sz="2400" b="1">
                <a:latin typeface="Arial" pitchFamily="34" charset="0"/>
              </a:rPr>
              <a:t>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VNIIEF-Sarov, IVTAN</a:t>
            </a:r>
            <a:r>
              <a:rPr lang="en-US" sz="2400" b="1" i="1">
                <a:latin typeface="Arial" pitchFamily="34" charset="0"/>
              </a:rPr>
              <a:t>                                                        (EU collaborators: CEA, JRC-ITU, FZK, EDF)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#3702, “Long-term Behavior of Corium after Accident” – (CHESS-2),</a:t>
            </a:r>
            <a:r>
              <a:rPr lang="en-US" sz="2400" b="1">
                <a:latin typeface="Arial" pitchFamily="34" charset="0"/>
              </a:rPr>
              <a:t> 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Kurchatov KIAE, IBRAE                                 </a:t>
            </a:r>
            <a:r>
              <a:rPr lang="en-US" sz="2400" b="1" i="1">
                <a:latin typeface="Arial" pitchFamily="34" charset="0"/>
              </a:rPr>
              <a:t>(collaborators:     EU:   JRC-ITU, GRS;      Canada -AECL)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  <a:latin typeface="Arial" pitchFamily="34" charset="0"/>
              </a:rPr>
              <a:t>#3609 “Experimental Investigation of Flow Pulsation Effects on Burnout in RPV External Cooling System”</a:t>
            </a:r>
            <a:r>
              <a:rPr lang="en-US" sz="2400" b="1">
                <a:solidFill>
                  <a:srgbClr val="000000"/>
                </a:solidFill>
                <a:latin typeface="Arial" pitchFamily="34" charset="0"/>
              </a:rPr>
              <a:t>  (status 3)     </a:t>
            </a:r>
            <a:r>
              <a:rPr lang="en-US" sz="2400" b="1" i="1">
                <a:solidFill>
                  <a:schemeClr val="bg2"/>
                </a:solidFill>
                <a:latin typeface="Arial" pitchFamily="34" charset="0"/>
              </a:rPr>
              <a:t>NITI</a:t>
            </a:r>
            <a:r>
              <a:rPr lang="en-US" sz="2400" b="1" i="1">
                <a:latin typeface="Arial" pitchFamily="34" charset="0"/>
              </a:rPr>
              <a:t>                                                               (collaborators: EU-FORTUM; Korea – KAERI)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B7BCD7B-DF4C-498F-AADB-DA8F7E295CD8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7168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676400" y="228600"/>
            <a:ext cx="8229600" cy="762000"/>
          </a:xfrm>
        </p:spPr>
        <p:txBody>
          <a:bodyPr/>
          <a:lstStyle/>
          <a:p>
            <a:r>
              <a:rPr lang="en-US"/>
              <a:t>Role of CEGs </a:t>
            </a:r>
            <a:r>
              <a:rPr lang="en-US" sz="2800"/>
              <a:t>(matrix of  the CEG SAM)</a:t>
            </a:r>
            <a:endParaRPr lang="en-US" altLang="ja-JP" sz="2800"/>
          </a:p>
        </p:txBody>
      </p:sp>
      <p:sp>
        <p:nvSpPr>
          <p:cNvPr id="71683" name="Text Box 1027"/>
          <p:cNvSpPr txBox="1">
            <a:spLocks noChangeArrowheads="1"/>
          </p:cNvSpPr>
          <p:nvPr/>
        </p:nvSpPr>
        <p:spPr bwMode="auto">
          <a:xfrm>
            <a:off x="1143000" y="1295400"/>
            <a:ext cx="838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 b="1" i="1">
              <a:latin typeface="Arial" pitchFamily="34" charset="0"/>
            </a:endParaRPr>
          </a:p>
        </p:txBody>
      </p:sp>
      <p:pic>
        <p:nvPicPr>
          <p:cNvPr id="71684" name="Picture 10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9144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ultiple Bars">
  <a:themeElements>
    <a:clrScheme name="">
      <a:dk1>
        <a:srgbClr val="000000"/>
      </a:dk1>
      <a:lt1>
        <a:srgbClr val="FFFFFF"/>
      </a:lt1>
      <a:dk2>
        <a:srgbClr val="FF0000"/>
      </a:dk2>
      <a:lt2>
        <a:srgbClr val="969696"/>
      </a:lt2>
      <a:accent1>
        <a:srgbClr val="FF6F66"/>
      </a:accent1>
      <a:accent2>
        <a:srgbClr val="67FF6A"/>
      </a:accent2>
      <a:accent3>
        <a:srgbClr val="FFFFFF"/>
      </a:accent3>
      <a:accent4>
        <a:srgbClr val="000000"/>
      </a:accent4>
      <a:accent5>
        <a:srgbClr val="FFBBB8"/>
      </a:accent5>
      <a:accent6>
        <a:srgbClr val="5DE75F"/>
      </a:accent6>
      <a:hlink>
        <a:srgbClr val="FFFFFF"/>
      </a:hlink>
      <a:folHlink>
        <a:srgbClr val="00CCCC"/>
      </a:folHlink>
    </a:clrScheme>
    <a:fontScheme name="Multiple Bars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rgbClr val="330099"/>
            </a:solidFill>
            <a:effectLst/>
            <a:latin typeface="Symbol" pitchFamily="18" charset="2"/>
            <a:ea typeface="ＤＦPOP体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rgbClr val="330099"/>
            </a:solidFill>
            <a:effectLst/>
            <a:latin typeface="Symbol" pitchFamily="18" charset="2"/>
            <a:ea typeface="ＤＦPOP体" pitchFamily="49" charset="-128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8080"/>
        </a:dk2>
        <a:lt2>
          <a:srgbClr val="FFFFFF"/>
        </a:lt2>
        <a:accent1>
          <a:srgbClr val="FF0033"/>
        </a:accent1>
        <a:accent2>
          <a:srgbClr val="3333FF"/>
        </a:accent2>
        <a:accent3>
          <a:srgbClr val="AAC0C0"/>
        </a:accent3>
        <a:accent4>
          <a:srgbClr val="DADADA"/>
        </a:accent4>
        <a:accent5>
          <a:srgbClr val="FFAAAD"/>
        </a:accent5>
        <a:accent6>
          <a:srgbClr val="2D2DE7"/>
        </a:accent6>
        <a:hlink>
          <a:srgbClr val="CBCBCB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9FF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FFFF"/>
        </a:accent5>
        <a:accent6>
          <a:srgbClr val="B9B9E7"/>
        </a:accent6>
        <a:hlink>
          <a:srgbClr val="CCE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80"/>
        </a:dk2>
        <a:lt2>
          <a:srgbClr val="FFFFFF"/>
        </a:lt2>
        <a:accent1>
          <a:srgbClr val="00FFCC"/>
        </a:accent1>
        <a:accent2>
          <a:srgbClr val="9933FF"/>
        </a:accent2>
        <a:accent3>
          <a:srgbClr val="AAAAC0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CC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990066"/>
        </a:dk2>
        <a:lt2>
          <a:srgbClr val="FFFFFF"/>
        </a:lt2>
        <a:accent1>
          <a:srgbClr val="FF9966"/>
        </a:accent1>
        <a:accent2>
          <a:srgbClr val="009966"/>
        </a:accent2>
        <a:accent3>
          <a:srgbClr val="CAAAB8"/>
        </a:accent3>
        <a:accent4>
          <a:srgbClr val="DADADA"/>
        </a:accent4>
        <a:accent5>
          <a:srgbClr val="FFCAB8"/>
        </a:accent5>
        <a:accent6>
          <a:srgbClr val="008A5C"/>
        </a:accent6>
        <a:hlink>
          <a:srgbClr val="3333CC"/>
        </a:hlink>
        <a:folHlink>
          <a:srgbClr val="FF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E1"/>
        </a:lt1>
        <a:dk2>
          <a:srgbClr val="000000"/>
        </a:dk2>
        <a:lt2>
          <a:srgbClr val="FFFFCC"/>
        </a:lt2>
        <a:accent1>
          <a:srgbClr val="FF9933"/>
        </a:accent1>
        <a:accent2>
          <a:srgbClr val="9999FF"/>
        </a:accent2>
        <a:accent3>
          <a:srgbClr val="FFFFEE"/>
        </a:accent3>
        <a:accent4>
          <a:srgbClr val="000000"/>
        </a:accent4>
        <a:accent5>
          <a:srgbClr val="FFCAAD"/>
        </a:accent5>
        <a:accent6>
          <a:srgbClr val="8A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1035</Words>
  <Application>Microsoft Office PowerPoint</Application>
  <PresentationFormat>A4-Papier (210x297 mm)</PresentationFormat>
  <Paragraphs>167</Paragraphs>
  <Slides>18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9" baseType="lpstr">
      <vt:lpstr>Times New Roman</vt:lpstr>
      <vt:lpstr>ＭＳ Ｐゴシック</vt:lpstr>
      <vt:lpstr>Monotype Sorts</vt:lpstr>
      <vt:lpstr>Arial</vt:lpstr>
      <vt:lpstr>ＭＳ Ｐ明朝</vt:lpstr>
      <vt:lpstr>ＤＦPOP体</vt:lpstr>
      <vt:lpstr>Wingdings</vt:lpstr>
      <vt:lpstr>ＭＳ 明朝</vt:lpstr>
      <vt:lpstr>Helv</vt:lpstr>
      <vt:lpstr>Symbol</vt:lpstr>
      <vt:lpstr>Multiple Bars</vt:lpstr>
      <vt:lpstr>CEG PLIM and the ISTC Projects</vt:lpstr>
      <vt:lpstr>SAM-related ISTC Projects</vt:lpstr>
      <vt:lpstr>SAM-related ISTC Projects</vt:lpstr>
      <vt:lpstr>SAM-related ISTC Projects</vt:lpstr>
      <vt:lpstr>SAM-related ISTC Projects</vt:lpstr>
      <vt:lpstr>PLIM-related ISTC Projects</vt:lpstr>
      <vt:lpstr>PLIM-related ISTC Projects</vt:lpstr>
      <vt:lpstr>PLIM-related ISTC Projects</vt:lpstr>
      <vt:lpstr>Role of CEGs (matrix of  the CEG SAM)</vt:lpstr>
      <vt:lpstr>Problems:</vt:lpstr>
      <vt:lpstr>2. THE LAST DECISIONS</vt:lpstr>
      <vt:lpstr>2. THE LAST DECISIONS</vt:lpstr>
      <vt:lpstr>2. THE LAST DECISIONS  2.2 About “PROGRAMMATIC Approach” (continue):</vt:lpstr>
      <vt:lpstr>Export Control Procedures  and ISTC Projects</vt:lpstr>
      <vt:lpstr>Export Control Procedures  and ISTC Projects</vt:lpstr>
      <vt:lpstr>Export Control Procedures  and ISTC Projects</vt:lpstr>
      <vt:lpstr>Export Control Procedures  and ISTC Projects </vt:lpstr>
      <vt:lpstr>Export Control Procedures  and ISTC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ISTC Projects on Weapons Plutonium Disposition by Nuclear Reactors</dc:title>
  <dc:creator>Peters, Ursula (IAM)</dc:creator>
  <cp:lastModifiedBy>Peters, Ursula</cp:lastModifiedBy>
  <cp:revision>40</cp:revision>
  <cp:lastPrinted>2000-03-21T16:56:30Z</cp:lastPrinted>
  <dcterms:modified xsi:type="dcterms:W3CDTF">2012-10-10T11:44:06Z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problems of projects</vt:lpwstr>
  </property>
</Properties>
</file>