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72" r:id="rId3"/>
    <p:sldId id="372" r:id="rId4"/>
    <p:sldId id="377" r:id="rId5"/>
    <p:sldId id="391" r:id="rId6"/>
    <p:sldId id="390" r:id="rId7"/>
    <p:sldId id="393" r:id="rId8"/>
    <p:sldId id="392" r:id="rId9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EAD5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1" autoAdjust="0"/>
    <p:restoredTop sz="97518" autoAdjust="0"/>
  </p:normalViewPr>
  <p:slideViewPr>
    <p:cSldViewPr snapToGrid="0">
      <p:cViewPr>
        <p:scale>
          <a:sx n="75" d="100"/>
          <a:sy n="75" d="100"/>
        </p:scale>
        <p:origin x="-1550" y="-326"/>
      </p:cViewPr>
      <p:guideLst>
        <p:guide orient="horz" pos="2143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notesViewPr>
    <p:cSldViewPr snapToGrid="0">
      <p:cViewPr varScale="1">
        <p:scale>
          <a:sx n="50" d="100"/>
          <a:sy n="50" d="100"/>
        </p:scale>
        <p:origin x="-1920" y="-108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r>
              <a:rPr lang="ru-RU"/>
              <a:t>Cologne, Germany, March, 2005</a:t>
            </a:r>
          </a:p>
        </p:txBody>
      </p:sp>
    </p:spTree>
    <p:extLst>
      <p:ext uri="{BB962C8B-B14F-4D97-AF65-F5344CB8AC3E}">
        <p14:creationId xmlns:p14="http://schemas.microsoft.com/office/powerpoint/2010/main" val="70430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17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73138" y="769938"/>
            <a:ext cx="4833937" cy="36258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25988"/>
            <a:ext cx="5003800" cy="43973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772" tIns="45386" rIns="90772" bIns="45386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357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020D93-46A5-4788-9031-AE969FBBF07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2573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BD00A6-4331-48F8-B440-1EB6C4CC805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620687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FCFA56-2BB3-456D-8DE0-BEEBC5E18D0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39626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549484-5037-4318-9A55-35ABD316FF3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393092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2EEFD7-C5C6-4C2A-8849-B38A04B6A43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03846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FD4AEF-7178-454D-B9FC-427895F3988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33760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9C3604-33A7-45E9-8323-0631467311E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98466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5FFAAA-E748-481C-B0A5-139A880DE9B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76897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B1E579-C71E-4CE7-9327-3953E87AB75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019862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6B5CBA-AAED-4ACB-8027-C30E1D17A9E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005746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A69D6E-C88D-4519-8B12-CF216CDC2AD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11180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rgbClr val="990033"/>
                </a:solidFill>
              </a:defRPr>
            </a:lvl1pPr>
          </a:lstStyle>
          <a:p>
            <a:fld id="{B47CCB7E-665B-42EB-BA80-2AF59B63A4B9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38810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3936" name="Rectangle 1024"/>
          <p:cNvSpPr>
            <a:spLocks noChangeArrowheads="1"/>
          </p:cNvSpPr>
          <p:nvPr userDrawn="1"/>
        </p:nvSpPr>
        <p:spPr bwMode="auto">
          <a:xfrm>
            <a:off x="5443538" y="6437313"/>
            <a:ext cx="280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rgbClr val="003399"/>
                </a:solidFill>
              </a:rPr>
              <a:t>St. Petersburg, Russia, June </a:t>
            </a:r>
            <a:r>
              <a:rPr lang="ru-RU" sz="1200">
                <a:solidFill>
                  <a:srgbClr val="003399"/>
                </a:solidFill>
              </a:rPr>
              <a:t>1</a:t>
            </a:r>
            <a:r>
              <a:rPr lang="en-US" sz="1200">
                <a:solidFill>
                  <a:srgbClr val="003399"/>
                </a:solidFill>
              </a:rPr>
              <a:t>, 20</a:t>
            </a:r>
            <a:r>
              <a:rPr lang="ru-RU" sz="1200">
                <a:solidFill>
                  <a:srgbClr val="003399"/>
                </a:solidFill>
              </a:rPr>
              <a:t>10</a:t>
            </a:r>
            <a:endParaRPr lang="en-GB" sz="1200">
              <a:solidFill>
                <a:srgbClr val="00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1109663" y="165100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>
            <a:spAutoFit/>
          </a:bodyPr>
          <a:lstStyle/>
          <a:p>
            <a:r>
              <a:rPr lang="en-US" sz="1800">
                <a:cs typeface="Times New Roman" pitchFamily="18" charset="0"/>
              </a:rPr>
              <a:t>A.P. Alexandrov </a:t>
            </a:r>
            <a:r>
              <a:rPr lang="en-US" sz="1800"/>
              <a:t>Research Institute of Technology</a:t>
            </a:r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4860925" y="193675"/>
            <a:ext cx="2911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>
            <a:spAutoFit/>
          </a:bodyPr>
          <a:lstStyle/>
          <a:p>
            <a:r>
              <a:rPr lang="en-US" sz="1800"/>
              <a:t> ISTC METCOR-P Project</a:t>
            </a:r>
          </a:p>
          <a:p>
            <a:r>
              <a:rPr lang="en-US" sz="1800"/>
              <a:t>#3592</a:t>
            </a:r>
          </a:p>
        </p:txBody>
      </p:sp>
      <p:pic>
        <p:nvPicPr>
          <p:cNvPr id="14746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7772400" y="0"/>
            <a:ext cx="112395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7469" name="Object 13"/>
          <p:cNvGraphicFramePr>
            <a:graphicFrameLocks noChangeAspect="1"/>
          </p:cNvGraphicFramePr>
          <p:nvPr/>
        </p:nvGraphicFramePr>
        <p:xfrm>
          <a:off x="217488" y="0"/>
          <a:ext cx="822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48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0"/>
                        <a:ext cx="822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Presented by E. Krushinov</a:t>
            </a:r>
          </a:p>
          <a:p>
            <a:pPr marL="342900" indent="-342900"/>
            <a:r>
              <a:rPr lang="en-US" sz="2000"/>
              <a:t>4</a:t>
            </a:r>
            <a:r>
              <a:rPr lang="en-US" sz="2000" baseline="30000"/>
              <a:t>th</a:t>
            </a:r>
            <a:r>
              <a:rPr lang="en-US" sz="2000"/>
              <a:t> METCOR-P Meeting</a:t>
            </a:r>
          </a:p>
          <a:p>
            <a:pPr marL="342900" indent="-342900"/>
            <a:r>
              <a:rPr lang="en-US" sz="2000">
                <a:solidFill>
                  <a:srgbClr val="000000"/>
                </a:solidFill>
              </a:rPr>
              <a:t>St. Petersburg, Russia, </a:t>
            </a:r>
          </a:p>
          <a:p>
            <a:pPr marL="342900" indent="-342900"/>
            <a:r>
              <a:rPr lang="en-US" sz="2000">
                <a:solidFill>
                  <a:srgbClr val="000000"/>
                </a:solidFill>
              </a:rPr>
              <a:t>June 1, 2010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000"/>
          </a:p>
          <a:p>
            <a:pPr marL="342900" indent="-342900"/>
            <a:endParaRPr lang="en-US" sz="2000"/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en-US" sz="240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50875" y="1984375"/>
            <a:ext cx="7772400" cy="1470025"/>
          </a:xfrm>
        </p:spPr>
        <p:txBody>
          <a:bodyPr/>
          <a:lstStyle/>
          <a:p>
            <a:r>
              <a:rPr lang="en-US" sz="2800">
                <a:effectLst/>
                <a:cs typeface="Times New Roman" pitchFamily="18" charset="0"/>
              </a:rPr>
              <a:t>Interaction at molten corium </a:t>
            </a:r>
            <a:br>
              <a:rPr lang="en-US" sz="2800">
                <a:effectLst/>
                <a:cs typeface="Times New Roman" pitchFamily="18" charset="0"/>
              </a:rPr>
            </a:br>
            <a:r>
              <a:rPr lang="en-US" sz="2800">
                <a:effectLst/>
                <a:cs typeface="Times New Roman" pitchFamily="18" charset="0"/>
              </a:rPr>
              <a:t>oxidation transients</a:t>
            </a:r>
            <a:br>
              <a:rPr lang="en-US" sz="2800">
                <a:effectLst/>
                <a:cs typeface="Times New Roman" pitchFamily="18" charset="0"/>
              </a:rPr>
            </a:br>
            <a:r>
              <a:rPr lang="en-US" sz="2800">
                <a:effectLst/>
                <a:cs typeface="Times New Roman" pitchFamily="18" charset="0"/>
              </a:rPr>
              <a:t/>
            </a:r>
            <a:br>
              <a:rPr lang="en-US" sz="2800">
                <a:effectLst/>
                <a:cs typeface="Times New Roman" pitchFamily="18" charset="0"/>
              </a:rPr>
            </a:br>
            <a:r>
              <a:rPr lang="en-US">
                <a:effectLst/>
              </a:rPr>
              <a:t>Proposals on</a:t>
            </a:r>
            <a:r>
              <a:rPr lang="ru-RU">
                <a:effectLst/>
              </a:rPr>
              <a:t> МСР-7</a:t>
            </a:r>
            <a:r>
              <a:rPr lang="en-US">
                <a:effectLst/>
              </a:rPr>
              <a:t> test</a:t>
            </a:r>
            <a:endParaRPr lang="en-US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92C01-CC5F-4A47-805C-223612BB64F4}" type="slidenum">
              <a:rPr lang="en-GB"/>
              <a:pPr/>
              <a:t>2</a:t>
            </a:fld>
            <a:endParaRPr lang="en-GB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374650"/>
            <a:ext cx="7772400" cy="717550"/>
          </a:xfrm>
        </p:spPr>
        <p:txBody>
          <a:bodyPr/>
          <a:lstStyle/>
          <a:p>
            <a:r>
              <a:rPr lang="en-US" sz="3200">
                <a:effectLst/>
                <a:cs typeface="Times New Roman" pitchFamily="18" charset="0"/>
              </a:rPr>
              <a:t>  </a:t>
            </a:r>
            <a:r>
              <a:rPr lang="en-GB" sz="3200">
                <a:effectLst/>
                <a:cs typeface="Times New Roman" pitchFamily="18" charset="0"/>
              </a:rPr>
              <a:t>Contents</a:t>
            </a:r>
            <a:r>
              <a:rPr lang="en-GB" sz="3200">
                <a:effectLst/>
              </a:rPr>
              <a:t> </a:t>
            </a:r>
          </a:p>
        </p:txBody>
      </p:sp>
      <p:sp>
        <p:nvSpPr>
          <p:cNvPr id="169068" name="Rectangle 108"/>
          <p:cNvSpPr>
            <a:spLocks noChangeArrowheads="1"/>
          </p:cNvSpPr>
          <p:nvPr/>
        </p:nvSpPr>
        <p:spPr bwMode="auto">
          <a:xfrm>
            <a:off x="1854200" y="1214438"/>
            <a:ext cx="5264150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 anchor="ctr">
            <a:spAutoFit/>
          </a:bodyPr>
          <a:lstStyle/>
          <a:p>
            <a:pPr marL="457200" indent="-457200" defTabSz="762000">
              <a:spcBef>
                <a:spcPct val="50000"/>
              </a:spcBef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Objectives</a:t>
            </a:r>
            <a:endParaRPr lang="en-US" sz="2400" b="0">
              <a:solidFill>
                <a:srgbClr val="000066"/>
              </a:solidFill>
            </a:endParaRPr>
          </a:p>
          <a:p>
            <a:pPr marL="457200" indent="-457200" defTabSz="762000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F</a:t>
            </a:r>
            <a:r>
              <a:rPr lang="ru-RU" sz="2400">
                <a:solidFill>
                  <a:srgbClr val="000066"/>
                </a:solidFill>
              </a:rPr>
              <a:t>urnace schematics</a:t>
            </a:r>
            <a:endParaRPr lang="en-GB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Gas-aerosol sampling system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Experimental procedure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Posttest analysis</a:t>
            </a:r>
            <a:endParaRPr lang="ru-RU" sz="24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Conclusions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2D804-3E9A-47BB-ACA6-13F0713DFA13}" type="slidenum">
              <a:rPr lang="en-GB"/>
              <a:pPr/>
              <a:t>3</a:t>
            </a:fld>
            <a:endParaRPr lang="en-GB"/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3133725" y="511175"/>
            <a:ext cx="24447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10000"/>
              </a:lnSpc>
              <a:spcBef>
                <a:spcPct val="40000"/>
              </a:spcBef>
              <a:tabLst>
                <a:tab pos="457200" algn="l"/>
              </a:tabLst>
            </a:pPr>
            <a:r>
              <a:rPr lang="en-US" sz="3200">
                <a:solidFill>
                  <a:srgbClr val="A50021"/>
                </a:solidFill>
              </a:rPr>
              <a:t> Objective</a:t>
            </a:r>
            <a:endParaRPr lang="en-US" sz="3200" b="0">
              <a:solidFill>
                <a:srgbClr val="A50021"/>
              </a:solidFill>
            </a:endParaRPr>
          </a:p>
        </p:txBody>
      </p:sp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1158875" y="1628775"/>
            <a:ext cx="6784975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10000"/>
              </a:lnSpc>
              <a:spcBef>
                <a:spcPct val="40000"/>
              </a:spcBef>
              <a:tabLst>
                <a:tab pos="457200" algn="l"/>
              </a:tabLst>
            </a:pPr>
            <a:r>
              <a:rPr lang="en-US" sz="2400">
                <a:solidFill>
                  <a:srgbClr val="000066"/>
                </a:solidFill>
              </a:rPr>
              <a:t>Study oxygen diffusion through oxidic crust on the surface of suboxidized corium melt when neutral atmosphere is replaced by steam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FD2FE-1C63-4E97-AD4F-F99BEDF244B3}" type="slidenum">
              <a:rPr lang="en-GB"/>
              <a:pPr/>
              <a:t>4</a:t>
            </a:fld>
            <a:endParaRPr lang="en-GB"/>
          </a:p>
        </p:txBody>
      </p:sp>
      <p:sp>
        <p:nvSpPr>
          <p:cNvPr id="492547" name="Rectangle 3"/>
          <p:cNvSpPr>
            <a:spLocks noChangeArrowheads="1"/>
          </p:cNvSpPr>
          <p:nvPr/>
        </p:nvSpPr>
        <p:spPr bwMode="auto">
          <a:xfrm>
            <a:off x="1492250" y="685800"/>
            <a:ext cx="52959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492549" name="Rectangle 5"/>
          <p:cNvSpPr>
            <a:spLocks noChangeArrowheads="1"/>
          </p:cNvSpPr>
          <p:nvPr/>
        </p:nvSpPr>
        <p:spPr bwMode="auto">
          <a:xfrm>
            <a:off x="2403475" y="298450"/>
            <a:ext cx="4157663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3200">
                <a:solidFill>
                  <a:srgbClr val="A50021"/>
                </a:solidFill>
              </a:rPr>
              <a:t>F</a:t>
            </a:r>
            <a:r>
              <a:rPr lang="ru-RU" sz="3200">
                <a:solidFill>
                  <a:srgbClr val="A50021"/>
                </a:solidFill>
              </a:rPr>
              <a:t>urnace schematics</a:t>
            </a:r>
            <a:endParaRPr lang="en-GB" sz="3200">
              <a:solidFill>
                <a:srgbClr val="A50021"/>
              </a:solidFill>
            </a:endParaRPr>
          </a:p>
        </p:txBody>
      </p:sp>
      <p:sp>
        <p:nvSpPr>
          <p:cNvPr id="492551" name="Rectangle 7"/>
          <p:cNvSpPr>
            <a:spLocks noChangeArrowheads="1"/>
          </p:cNvSpPr>
          <p:nvPr/>
        </p:nvSpPr>
        <p:spPr bwMode="auto">
          <a:xfrm>
            <a:off x="479425" y="5426075"/>
            <a:ext cx="7031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/>
            <a:r>
              <a:rPr lang="ru-RU" sz="1200">
                <a:solidFill>
                  <a:srgbClr val="000066"/>
                </a:solidFill>
              </a:rPr>
              <a:t>1 – </a:t>
            </a:r>
            <a:r>
              <a:rPr lang="en-US" sz="1200">
                <a:solidFill>
                  <a:srgbClr val="000066"/>
                </a:solidFill>
              </a:rPr>
              <a:t>water-cooled bottom calorimeter</a:t>
            </a:r>
            <a:r>
              <a:rPr lang="ru-RU" sz="1200">
                <a:solidFill>
                  <a:srgbClr val="000066"/>
                </a:solidFill>
              </a:rPr>
              <a:t>; 2 – </a:t>
            </a:r>
            <a:r>
              <a:rPr lang="en-US" sz="1200">
                <a:solidFill>
                  <a:srgbClr val="000066"/>
                </a:solidFill>
              </a:rPr>
              <a:t>inductor</a:t>
            </a:r>
            <a:r>
              <a:rPr lang="ru-RU" sz="1200">
                <a:solidFill>
                  <a:srgbClr val="000066"/>
                </a:solidFill>
              </a:rPr>
              <a:t>; 3 – </a:t>
            </a:r>
            <a:r>
              <a:rPr lang="en-US" sz="1200">
                <a:solidFill>
                  <a:srgbClr val="000066"/>
                </a:solidFill>
              </a:rPr>
              <a:t>crucible sections</a:t>
            </a:r>
            <a:r>
              <a:rPr lang="ru-RU" sz="1200">
                <a:solidFill>
                  <a:srgbClr val="000066"/>
                </a:solidFill>
              </a:rPr>
              <a:t>; 4 – </a:t>
            </a:r>
            <a:r>
              <a:rPr lang="en-US" sz="1200">
                <a:solidFill>
                  <a:srgbClr val="000066"/>
                </a:solidFill>
              </a:rPr>
              <a:t>quartz tube</a:t>
            </a:r>
            <a:r>
              <a:rPr lang="ru-RU" sz="1200">
                <a:solidFill>
                  <a:srgbClr val="000066"/>
                </a:solidFill>
              </a:rPr>
              <a:t>; </a:t>
            </a:r>
            <a:r>
              <a:rPr lang="en-US" sz="1200">
                <a:solidFill>
                  <a:srgbClr val="000066"/>
                </a:solidFill>
              </a:rPr>
              <a:t/>
            </a:r>
            <a:br>
              <a:rPr lang="en-US" sz="1200">
                <a:solidFill>
                  <a:srgbClr val="000066"/>
                </a:solidFill>
              </a:rPr>
            </a:br>
            <a:r>
              <a:rPr lang="ru-RU" sz="1200">
                <a:solidFill>
                  <a:srgbClr val="000066"/>
                </a:solidFill>
              </a:rPr>
              <a:t>5 – </a:t>
            </a:r>
            <a:r>
              <a:rPr lang="en-US" sz="1200">
                <a:solidFill>
                  <a:srgbClr val="000066"/>
                </a:solidFill>
              </a:rPr>
              <a:t>quartz ring</a:t>
            </a:r>
            <a:r>
              <a:rPr lang="ru-RU" sz="1200">
                <a:solidFill>
                  <a:srgbClr val="000066"/>
                </a:solidFill>
              </a:rPr>
              <a:t>; 6 – </a:t>
            </a:r>
            <a:r>
              <a:rPr lang="en-US" sz="1200">
                <a:solidFill>
                  <a:srgbClr val="000066"/>
                </a:solidFill>
              </a:rPr>
              <a:t>water-cooled furnace lid having hot downward surface</a:t>
            </a:r>
            <a:r>
              <a:rPr lang="ru-RU" sz="1200">
                <a:solidFill>
                  <a:srgbClr val="000066"/>
                </a:solidFill>
              </a:rPr>
              <a:t>; </a:t>
            </a:r>
            <a:r>
              <a:rPr lang="en-US" sz="1200">
                <a:solidFill>
                  <a:srgbClr val="000066"/>
                </a:solidFill>
              </a:rPr>
              <a:t/>
            </a:r>
            <a:br>
              <a:rPr lang="en-US" sz="1200">
                <a:solidFill>
                  <a:srgbClr val="000066"/>
                </a:solidFill>
              </a:rPr>
            </a:br>
            <a:r>
              <a:rPr lang="ru-RU" sz="1200">
                <a:solidFill>
                  <a:srgbClr val="000066"/>
                </a:solidFill>
              </a:rPr>
              <a:t>7 – </a:t>
            </a:r>
            <a:r>
              <a:rPr lang="en-US" sz="1200">
                <a:solidFill>
                  <a:srgbClr val="000066"/>
                </a:solidFill>
              </a:rPr>
              <a:t>gas-aerosol mixture out</a:t>
            </a:r>
            <a:r>
              <a:rPr lang="ru-RU" sz="1200">
                <a:solidFill>
                  <a:srgbClr val="000066"/>
                </a:solidFill>
              </a:rPr>
              <a:t>; 8 – </a:t>
            </a:r>
            <a:r>
              <a:rPr lang="en-US" sz="1200">
                <a:solidFill>
                  <a:srgbClr val="000066"/>
                </a:solidFill>
              </a:rPr>
              <a:t>monitoring window</a:t>
            </a:r>
            <a:r>
              <a:rPr lang="ru-RU" sz="1200">
                <a:solidFill>
                  <a:srgbClr val="000066"/>
                </a:solidFill>
              </a:rPr>
              <a:t>; 9 – </a:t>
            </a:r>
            <a:r>
              <a:rPr lang="en-US" sz="1200">
                <a:solidFill>
                  <a:srgbClr val="000066"/>
                </a:solidFill>
              </a:rPr>
              <a:t>stainless pipe for steam supply</a:t>
            </a:r>
            <a:r>
              <a:rPr lang="ru-RU" sz="1200">
                <a:solidFill>
                  <a:srgbClr val="000066"/>
                </a:solidFill>
              </a:rPr>
              <a:t>; </a:t>
            </a:r>
            <a:r>
              <a:rPr lang="en-US" sz="1200">
                <a:solidFill>
                  <a:srgbClr val="000066"/>
                </a:solidFill>
              </a:rPr>
              <a:t/>
            </a:r>
            <a:br>
              <a:rPr lang="en-US" sz="1200">
                <a:solidFill>
                  <a:srgbClr val="000066"/>
                </a:solidFill>
              </a:rPr>
            </a:br>
            <a:r>
              <a:rPr lang="ru-RU" sz="1200">
                <a:solidFill>
                  <a:srgbClr val="000066"/>
                </a:solidFill>
              </a:rPr>
              <a:t>10 – </a:t>
            </a:r>
            <a:r>
              <a:rPr lang="en-US" sz="1200">
                <a:solidFill>
                  <a:srgbClr val="000066"/>
                </a:solidFill>
              </a:rPr>
              <a:t>WRe thermocouple</a:t>
            </a:r>
            <a:endParaRPr lang="en-GB" sz="1200">
              <a:solidFill>
                <a:srgbClr val="000066"/>
              </a:solidFill>
            </a:endParaRPr>
          </a:p>
        </p:txBody>
      </p:sp>
      <p:pic>
        <p:nvPicPr>
          <p:cNvPr id="49255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475"/>
            <a:ext cx="2628900" cy="422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2557" name="Rectangle 13"/>
          <p:cNvSpPr>
            <a:spLocks noChangeArrowheads="1"/>
          </p:cNvSpPr>
          <p:nvPr/>
        </p:nvSpPr>
        <p:spPr bwMode="auto">
          <a:xfrm>
            <a:off x="4308475" y="1284288"/>
            <a:ext cx="4621213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 The crucible has milled sections and flat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extended </a:t>
            </a:r>
            <a:r>
              <a:rPr lang="ru-RU">
                <a:solidFill>
                  <a:srgbClr val="000066"/>
                </a:solidFill>
              </a:rPr>
              <a:t>0.5 </a:t>
            </a:r>
            <a:r>
              <a:rPr lang="en-US">
                <a:solidFill>
                  <a:srgbClr val="000066"/>
                </a:solidFill>
              </a:rPr>
              <a:t>mm gaps between them. The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crucible cross-section is round, with </a:t>
            </a:r>
            <a:r>
              <a:rPr lang="ru-RU">
                <a:solidFill>
                  <a:srgbClr val="000066"/>
                </a:solidFill>
              </a:rPr>
              <a:t> 38 </a:t>
            </a:r>
            <a:r>
              <a:rPr lang="en-US">
                <a:solidFill>
                  <a:srgbClr val="000066"/>
                </a:solidFill>
              </a:rPr>
              <a:t>mm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diameter. To prevent steam escape to the outside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surface of the crucible the gaps will be filled with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ZrO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  <a:r>
              <a:rPr lang="ru-RU">
                <a:solidFill>
                  <a:srgbClr val="000066"/>
                </a:solidFill>
              </a:rPr>
              <a:t> silica-alumina </a:t>
            </a:r>
            <a:r>
              <a:rPr lang="en-US">
                <a:solidFill>
                  <a:srgbClr val="000066"/>
                </a:solidFill>
              </a:rPr>
              <a:t>enamel</a:t>
            </a:r>
            <a:endParaRPr lang="ru-RU">
              <a:solidFill>
                <a:srgbClr val="000066"/>
              </a:solidFill>
            </a:endParaRPr>
          </a:p>
          <a:p>
            <a:pPr defTabSz="762000">
              <a:buFont typeface="Wingdings" pitchFamily="2" charset="2"/>
              <a:buChar char="Ø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The outside surface of the crucible cold sections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is separated from the steam atmosphere by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quartz ring</a:t>
            </a:r>
            <a:r>
              <a:rPr lang="ru-RU">
                <a:solidFill>
                  <a:srgbClr val="000066"/>
                </a:solidFill>
              </a:rPr>
              <a:t> (5) </a:t>
            </a:r>
          </a:p>
          <a:p>
            <a:pPr defTabSz="762000">
              <a:buFont typeface="Wingdings" pitchFamily="2" charset="2"/>
              <a:buChar char="Ø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Steam condensation on the furnace cover will be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prevented by  water-cooled lid </a:t>
            </a:r>
            <a:r>
              <a:rPr lang="ru-RU">
                <a:solidFill>
                  <a:srgbClr val="000066"/>
                </a:solidFill>
              </a:rPr>
              <a:t>(6) </a:t>
            </a:r>
            <a:r>
              <a:rPr lang="en-US">
                <a:solidFill>
                  <a:srgbClr val="000066"/>
                </a:solidFill>
              </a:rPr>
              <a:t>having hot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downward  surface</a:t>
            </a:r>
            <a:endParaRPr lang="ru-RU">
              <a:solidFill>
                <a:srgbClr val="000066"/>
              </a:solidFill>
            </a:endParaRPr>
          </a:p>
          <a:p>
            <a:pPr defTabSz="762000">
              <a:buFont typeface="Wingdings" pitchFamily="2" charset="2"/>
              <a:buChar char="Ø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Molten pool surface is raised to the maximum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level</a:t>
            </a:r>
            <a:endParaRPr lang="ru-RU">
              <a:solidFill>
                <a:srgbClr val="000066"/>
              </a:solidFill>
            </a:endParaRPr>
          </a:p>
          <a:p>
            <a:pPr defTabSz="762000">
              <a:buFont typeface="Wingdings" pitchFamily="2" charset="2"/>
              <a:buChar char="Ø"/>
            </a:pP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The crucible in charged with C-32 corium, which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   is molten well in advance</a:t>
            </a:r>
          </a:p>
          <a:p>
            <a:pPr defTabSz="762000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 Furnace atmosphere is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Ar/steam</a:t>
            </a:r>
            <a:endParaRPr lang="en-GB">
              <a:solidFill>
                <a:srgbClr val="000066"/>
              </a:solidFill>
            </a:endParaRPr>
          </a:p>
        </p:txBody>
      </p:sp>
      <p:pic>
        <p:nvPicPr>
          <p:cNvPr id="492558" name="Picture 14" descr="DSCN3579r2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6" t="10197" r="39510" b="55118"/>
          <a:stretch>
            <a:fillRect/>
          </a:stretch>
        </p:blipFill>
        <p:spPr bwMode="auto">
          <a:xfrm>
            <a:off x="2654300" y="3492500"/>
            <a:ext cx="16002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59" name="Picture 15" descr="DSCN358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28" t="30659" r="41637" b="35970"/>
          <a:stretch>
            <a:fillRect/>
          </a:stretch>
        </p:blipFill>
        <p:spPr bwMode="auto">
          <a:xfrm>
            <a:off x="2768600" y="1397000"/>
            <a:ext cx="14192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AC93-5559-4492-B17F-D250A5EAC9ED}" type="slidenum">
              <a:rPr lang="en-GB"/>
              <a:pPr/>
              <a:t>5</a:t>
            </a:fld>
            <a:endParaRPr lang="en-GB"/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2039938" y="195263"/>
            <a:ext cx="48069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eaLnBrk="1" hangingPunct="1">
              <a:spcBef>
                <a:spcPct val="20000"/>
              </a:spcBef>
              <a:buSzPct val="85000"/>
              <a:buFont typeface="Wingdings" pitchFamily="2" charset="2"/>
              <a:buNone/>
            </a:pPr>
            <a:r>
              <a:rPr lang="en-US" sz="3200">
                <a:solidFill>
                  <a:srgbClr val="A50021"/>
                </a:solidFill>
              </a:rPr>
              <a:t>Gas-aerosol sampling system</a:t>
            </a:r>
            <a:endParaRPr lang="en-GB" sz="3200">
              <a:solidFill>
                <a:srgbClr val="A50021"/>
              </a:solidFill>
            </a:endParaRPr>
          </a:p>
        </p:txBody>
      </p:sp>
      <p:pic>
        <p:nvPicPr>
          <p:cNvPr id="52839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723900"/>
            <a:ext cx="6916737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8397" name="Rectangle 13"/>
          <p:cNvSpPr>
            <a:spLocks noChangeArrowheads="1"/>
          </p:cNvSpPr>
          <p:nvPr/>
        </p:nvSpPr>
        <p:spPr bwMode="auto">
          <a:xfrm>
            <a:off x="439738" y="4614863"/>
            <a:ext cx="820896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762000"/>
            <a:r>
              <a:rPr lang="ru-RU">
                <a:solidFill>
                  <a:srgbClr val="000066"/>
                </a:solidFill>
              </a:rPr>
              <a:t>1 –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ru-RU">
                <a:solidFill>
                  <a:srgbClr val="000066"/>
                </a:solidFill>
              </a:rPr>
              <a:t>Ar, </a:t>
            </a:r>
            <a:r>
              <a:rPr lang="en-US">
                <a:solidFill>
                  <a:srgbClr val="000066"/>
                </a:solidFill>
              </a:rPr>
              <a:t>N</a:t>
            </a:r>
            <a:r>
              <a:rPr lang="en-US" baseline="-25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tanks</a:t>
            </a:r>
            <a:r>
              <a:rPr lang="ru-RU">
                <a:solidFill>
                  <a:srgbClr val="000066"/>
                </a:solidFill>
              </a:rPr>
              <a:t>; 2 – </a:t>
            </a:r>
            <a:r>
              <a:rPr lang="en-US">
                <a:solidFill>
                  <a:srgbClr val="000066"/>
                </a:solidFill>
              </a:rPr>
              <a:t>direct-flow steam generator</a:t>
            </a:r>
            <a:r>
              <a:rPr lang="ru-RU">
                <a:solidFill>
                  <a:srgbClr val="000066"/>
                </a:solidFill>
              </a:rPr>
              <a:t>;  3 – </a:t>
            </a:r>
            <a:r>
              <a:rPr lang="en-US">
                <a:solidFill>
                  <a:srgbClr val="000066"/>
                </a:solidFill>
              </a:rPr>
              <a:t>heated steam supply line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/>
            </a:r>
            <a:br>
              <a:rPr lang="en-US">
                <a:solidFill>
                  <a:srgbClr val="000066"/>
                </a:solidFill>
              </a:rPr>
            </a:br>
            <a:r>
              <a:rPr lang="ru-RU">
                <a:solidFill>
                  <a:srgbClr val="000066"/>
                </a:solidFill>
              </a:rPr>
              <a:t>4 – </a:t>
            </a:r>
            <a:r>
              <a:rPr lang="en-US">
                <a:solidFill>
                  <a:srgbClr val="000066"/>
                </a:solidFill>
              </a:rPr>
              <a:t>stainless steam supply pipe</a:t>
            </a:r>
            <a:r>
              <a:rPr lang="ru-RU">
                <a:solidFill>
                  <a:srgbClr val="000066"/>
                </a:solidFill>
              </a:rPr>
              <a:t>; 5 – </a:t>
            </a:r>
            <a:r>
              <a:rPr lang="en-US">
                <a:solidFill>
                  <a:srgbClr val="000066"/>
                </a:solidFill>
              </a:rPr>
              <a:t>evacuated burettes</a:t>
            </a:r>
            <a:r>
              <a:rPr lang="ru-RU">
                <a:solidFill>
                  <a:srgbClr val="000066"/>
                </a:solidFill>
              </a:rPr>
              <a:t>; 6 – </a:t>
            </a:r>
            <a:r>
              <a:rPr lang="en-US">
                <a:solidFill>
                  <a:srgbClr val="000066"/>
                </a:solidFill>
              </a:rPr>
              <a:t>ejector</a:t>
            </a:r>
            <a:r>
              <a:rPr lang="ru-RU">
                <a:solidFill>
                  <a:srgbClr val="000066"/>
                </a:solidFill>
              </a:rPr>
              <a:t>; 7 – </a:t>
            </a:r>
            <a:r>
              <a:rPr lang="en-US">
                <a:solidFill>
                  <a:srgbClr val="000066"/>
                </a:solidFill>
              </a:rPr>
              <a:t>steam condenser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/>
            </a:r>
            <a:br>
              <a:rPr lang="en-US">
                <a:solidFill>
                  <a:srgbClr val="000066"/>
                </a:solidFill>
              </a:rPr>
            </a:br>
            <a:r>
              <a:rPr lang="ru-RU">
                <a:solidFill>
                  <a:srgbClr val="000066"/>
                </a:solidFill>
              </a:rPr>
              <a:t>8 – </a:t>
            </a:r>
            <a:r>
              <a:rPr lang="en-US">
                <a:solidFill>
                  <a:srgbClr val="000066"/>
                </a:solidFill>
              </a:rPr>
              <a:t>condensate collector</a:t>
            </a:r>
            <a:r>
              <a:rPr lang="ru-RU">
                <a:solidFill>
                  <a:srgbClr val="000066"/>
                </a:solidFill>
              </a:rPr>
              <a:t>; 9 – tensiometric </a:t>
            </a:r>
            <a:r>
              <a:rPr lang="en-US">
                <a:solidFill>
                  <a:srgbClr val="000066"/>
                </a:solidFill>
              </a:rPr>
              <a:t>weight sensor</a:t>
            </a:r>
            <a:r>
              <a:rPr lang="ru-RU">
                <a:solidFill>
                  <a:srgbClr val="000066"/>
                </a:solidFill>
              </a:rPr>
              <a:t>; 10 – </a:t>
            </a:r>
            <a:r>
              <a:rPr lang="en-US">
                <a:solidFill>
                  <a:srgbClr val="000066"/>
                </a:solidFill>
              </a:rPr>
              <a:t>large-area filter</a:t>
            </a:r>
            <a:r>
              <a:rPr lang="ru-RU">
                <a:solidFill>
                  <a:srgbClr val="000066"/>
                </a:solidFill>
              </a:rPr>
              <a:t> (</a:t>
            </a:r>
            <a:r>
              <a:rPr lang="en-US">
                <a:solidFill>
                  <a:srgbClr val="000066"/>
                </a:solidFill>
              </a:rPr>
              <a:t>LAF</a:t>
            </a:r>
            <a:r>
              <a:rPr lang="ru-RU">
                <a:solidFill>
                  <a:srgbClr val="000066"/>
                </a:solidFill>
              </a:rPr>
              <a:t>); </a:t>
            </a:r>
            <a:r>
              <a:rPr lang="en-US">
                <a:solidFill>
                  <a:srgbClr val="000066"/>
                </a:solidFill>
              </a:rPr>
              <a:t/>
            </a:r>
            <a:br>
              <a:rPr lang="en-US">
                <a:solidFill>
                  <a:srgbClr val="000066"/>
                </a:solidFill>
              </a:rPr>
            </a:br>
            <a:r>
              <a:rPr lang="ru-RU">
                <a:solidFill>
                  <a:srgbClr val="000066"/>
                </a:solidFill>
              </a:rPr>
              <a:t>11 – </a:t>
            </a:r>
            <a:r>
              <a:rPr lang="en-US">
                <a:solidFill>
                  <a:srgbClr val="000066"/>
                </a:solidFill>
              </a:rPr>
              <a:t>silica-gel drier</a:t>
            </a:r>
            <a:r>
              <a:rPr lang="ru-RU">
                <a:solidFill>
                  <a:srgbClr val="000066"/>
                </a:solidFill>
              </a:rPr>
              <a:t>; 12 – </a:t>
            </a:r>
            <a:r>
              <a:rPr lang="en-US">
                <a:solidFill>
                  <a:srgbClr val="000066"/>
                </a:solidFill>
              </a:rPr>
              <a:t>Petrianov filter</a:t>
            </a:r>
            <a:r>
              <a:rPr lang="ru-RU">
                <a:solidFill>
                  <a:srgbClr val="000066"/>
                </a:solidFill>
              </a:rPr>
              <a:t> (</a:t>
            </a:r>
            <a:r>
              <a:rPr lang="en-US">
                <a:solidFill>
                  <a:srgbClr val="000066"/>
                </a:solidFill>
              </a:rPr>
              <a:t>AFA</a:t>
            </a:r>
            <a:r>
              <a:rPr lang="ru-RU">
                <a:solidFill>
                  <a:srgbClr val="000066"/>
                </a:solidFill>
              </a:rPr>
              <a:t>); 13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ru-RU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electrochemical oxygen sensor</a:t>
            </a:r>
            <a:r>
              <a:rPr lang="ru-RU">
                <a:solidFill>
                  <a:srgbClr val="000066"/>
                </a:solidFill>
              </a:rPr>
              <a:t>; </a:t>
            </a:r>
            <a:r>
              <a:rPr lang="en-US">
                <a:solidFill>
                  <a:srgbClr val="000066"/>
                </a:solidFill>
              </a:rPr>
              <a:t/>
            </a:r>
            <a:br>
              <a:rPr lang="en-US">
                <a:solidFill>
                  <a:srgbClr val="000066"/>
                </a:solidFill>
              </a:rPr>
            </a:br>
            <a:r>
              <a:rPr lang="ru-RU">
                <a:solidFill>
                  <a:srgbClr val="000066"/>
                </a:solidFill>
              </a:rPr>
              <a:t>14 – </a:t>
            </a:r>
            <a:r>
              <a:rPr lang="en-US">
                <a:solidFill>
                  <a:srgbClr val="000066"/>
                </a:solidFill>
              </a:rPr>
              <a:t>electrochemical hydrogen sensors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>Gpv</a:t>
            </a:r>
            <a:r>
              <a:rPr lang="ru-RU">
                <a:solidFill>
                  <a:srgbClr val="000066"/>
                </a:solidFill>
              </a:rPr>
              <a:t>1, </a:t>
            </a:r>
            <a:r>
              <a:rPr lang="en-US">
                <a:solidFill>
                  <a:srgbClr val="000066"/>
                </a:solidFill>
              </a:rPr>
              <a:t>Gar </a:t>
            </a:r>
            <a:r>
              <a:rPr lang="ru-RU">
                <a:solidFill>
                  <a:srgbClr val="000066"/>
                </a:solidFill>
              </a:rPr>
              <a:t>– </a:t>
            </a:r>
            <a:r>
              <a:rPr lang="en-US">
                <a:solidFill>
                  <a:srgbClr val="000066"/>
                </a:solidFill>
              </a:rPr>
              <a:t>Bronhorst flow-rate regulators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/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TC</a:t>
            </a:r>
            <a:r>
              <a:rPr lang="ru-RU">
                <a:solidFill>
                  <a:srgbClr val="000066"/>
                </a:solidFill>
              </a:rPr>
              <a:t>02 – </a:t>
            </a:r>
            <a:r>
              <a:rPr lang="en-US">
                <a:solidFill>
                  <a:srgbClr val="000066"/>
                </a:solidFill>
              </a:rPr>
              <a:t>K-thermocouple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>TC</a:t>
            </a:r>
            <a:r>
              <a:rPr lang="ru-RU">
                <a:solidFill>
                  <a:srgbClr val="000066"/>
                </a:solidFill>
              </a:rPr>
              <a:t>23,24 – </a:t>
            </a:r>
            <a:r>
              <a:rPr lang="en-US">
                <a:solidFill>
                  <a:srgbClr val="000066"/>
                </a:solidFill>
              </a:rPr>
              <a:t>L-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thermocouples</a:t>
            </a:r>
            <a:r>
              <a:rPr lang="ru-RU">
                <a:solidFill>
                  <a:srgbClr val="000066"/>
                </a:solidFill>
              </a:rPr>
              <a:t>; </a:t>
            </a:r>
            <a:r>
              <a:rPr lang="en-US">
                <a:solidFill>
                  <a:srgbClr val="000066"/>
                </a:solidFill>
              </a:rPr>
              <a:t>Pr</a:t>
            </a:r>
            <a:r>
              <a:rPr lang="ru-RU">
                <a:solidFill>
                  <a:srgbClr val="000066"/>
                </a:solidFill>
              </a:rPr>
              <a:t>05-11 – </a:t>
            </a:r>
            <a:r>
              <a:rPr lang="en-US">
                <a:solidFill>
                  <a:srgbClr val="000066"/>
                </a:solidFill>
              </a:rPr>
              <a:t>absolute pressure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gauges (Honeywell)</a:t>
            </a: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D68C-BB7A-42D1-B47B-929F0AEE6C2E}" type="slidenum">
              <a:rPr lang="en-GB"/>
              <a:pPr/>
              <a:t>6</a:t>
            </a:fld>
            <a:endParaRPr lang="en-GB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6900" y="0"/>
            <a:ext cx="7772400" cy="906463"/>
          </a:xfrm>
        </p:spPr>
        <p:txBody>
          <a:bodyPr/>
          <a:lstStyle/>
          <a:p>
            <a:pPr defTabSz="835025"/>
            <a:r>
              <a:rPr lang="en-US" sz="3200">
                <a:effectLst/>
              </a:rPr>
              <a:t>Experimental procedure</a:t>
            </a:r>
            <a:endParaRPr lang="en-GB" sz="3200">
              <a:effectLst/>
            </a:endParaRPr>
          </a:p>
        </p:txBody>
      </p:sp>
      <p:sp>
        <p:nvSpPr>
          <p:cNvPr id="523271" name="Rectangle 7"/>
          <p:cNvSpPr>
            <a:spLocks noChangeArrowheads="1"/>
          </p:cNvSpPr>
          <p:nvPr/>
        </p:nvSpPr>
        <p:spPr bwMode="auto">
          <a:xfrm>
            <a:off x="982663" y="955675"/>
            <a:ext cx="7551737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Furnace is sparged with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Ar</a:t>
            </a:r>
            <a:r>
              <a:rPr lang="ru-RU" sz="1600">
                <a:solidFill>
                  <a:srgbClr val="000066"/>
                </a:solidFill>
              </a:rPr>
              <a:t> </a:t>
            </a: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Startup heating</a:t>
            </a:r>
            <a:r>
              <a:rPr lang="ru-RU" sz="1600">
                <a:solidFill>
                  <a:srgbClr val="000066"/>
                </a:solidFill>
              </a:rPr>
              <a:t>, </a:t>
            </a:r>
            <a:r>
              <a:rPr lang="en-US" sz="1600">
                <a:solidFill>
                  <a:srgbClr val="000066"/>
                </a:solidFill>
              </a:rPr>
              <a:t>molten pool is produced and homogenized in the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Ar atmosphere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Melt sample is taken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Molten pool surface is raised above the upper inductor coil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ring to suppress the meniscus and 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form initial crust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At each manipulation with the molten pool its electrical and thermal parameters as well as surface crust temperature are registered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Crucible is moved to the height</a:t>
            </a:r>
            <a:r>
              <a:rPr lang="ru-RU" sz="1600">
                <a:solidFill>
                  <a:srgbClr val="000066"/>
                </a:solidFill>
              </a:rPr>
              <a:t>, </a:t>
            </a:r>
            <a:r>
              <a:rPr lang="en-US" sz="1600">
                <a:solidFill>
                  <a:srgbClr val="000066"/>
                </a:solidFill>
              </a:rPr>
              <a:t>which provides the minimum temperature level on the top of the formed crust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WRe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thermocouple is installed on top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Ar is disconnected</a:t>
            </a:r>
            <a:r>
              <a:rPr lang="ru-RU" sz="1600">
                <a:solidFill>
                  <a:srgbClr val="000066"/>
                </a:solidFill>
              </a:rPr>
              <a:t>, </a:t>
            </a:r>
            <a:r>
              <a:rPr lang="en-US" sz="1600">
                <a:solidFill>
                  <a:srgbClr val="000066"/>
                </a:solidFill>
              </a:rPr>
              <a:t>steam is supplied to the furnace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at a</a:t>
            </a:r>
            <a:r>
              <a:rPr lang="ru-RU" sz="1600">
                <a:solidFill>
                  <a:srgbClr val="000066"/>
                </a:solidFill>
              </a:rPr>
              <a:t> 60 </a:t>
            </a:r>
            <a:r>
              <a:rPr lang="en-US" sz="1600">
                <a:solidFill>
                  <a:srgbClr val="000066"/>
                </a:solidFill>
              </a:rPr>
              <a:t>g</a:t>
            </a:r>
            <a:r>
              <a:rPr lang="ru-RU" sz="1600">
                <a:solidFill>
                  <a:srgbClr val="000066"/>
                </a:solidFill>
              </a:rPr>
              <a:t>.</a:t>
            </a:r>
            <a:r>
              <a:rPr lang="en-US" sz="1600">
                <a:solidFill>
                  <a:srgbClr val="000066"/>
                </a:solidFill>
              </a:rPr>
              <a:t>H</a:t>
            </a:r>
            <a:r>
              <a:rPr lang="en-US" sz="1600" baseline="-25000">
                <a:solidFill>
                  <a:srgbClr val="000066"/>
                </a:solidFill>
              </a:rPr>
              <a:t>2</a:t>
            </a:r>
            <a:r>
              <a:rPr lang="en-US" sz="1600">
                <a:solidFill>
                  <a:srgbClr val="000066"/>
                </a:solidFill>
              </a:rPr>
              <a:t>O/h flow-rate; simultaneously nitrogen is supplied to the ejector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Melt oxidation takes place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At the initial melt oxidation stage the steam-gas mixture is sampled by vacuum burettes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for the 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chromatographic analysis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Steam is disconnected at the hydrogen content 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drop to the lowest sensitivity level of hydrogen sensor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Furnace is sparged with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Ar; HF heating is disconnected</a:t>
            </a:r>
            <a:endParaRPr lang="ru-RU" sz="160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AutoNum type="arabicPeriod"/>
            </a:pPr>
            <a:r>
              <a:rPr lang="en-US" sz="1600">
                <a:solidFill>
                  <a:srgbClr val="000066"/>
                </a:solidFill>
              </a:rPr>
              <a:t>Ingot is crystallized in the Ar</a:t>
            </a:r>
            <a:r>
              <a:rPr lang="ru-RU" sz="1600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atmosphere until complete freezing</a:t>
            </a:r>
            <a:endParaRPr lang="ru-RU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2847A-DBC4-4D6C-A638-68FBB2185316}" type="slidenum">
              <a:rPr lang="en-GB"/>
              <a:pPr/>
              <a:t>7</a:t>
            </a:fld>
            <a:endParaRPr lang="en-GB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5750" y="165100"/>
            <a:ext cx="5600700" cy="627063"/>
          </a:xfrm>
        </p:spPr>
        <p:txBody>
          <a:bodyPr/>
          <a:lstStyle/>
          <a:p>
            <a:pPr defTabSz="835025"/>
            <a:r>
              <a:rPr lang="en-US" sz="3200">
                <a:effectLst/>
              </a:rPr>
              <a:t>Posttest analysis</a:t>
            </a:r>
            <a:endParaRPr lang="en-GB" sz="3200">
              <a:effectLst/>
            </a:endParaRPr>
          </a:p>
        </p:txBody>
      </p:sp>
      <p:sp>
        <p:nvSpPr>
          <p:cNvPr id="536579" name="Rectangle 3"/>
          <p:cNvSpPr>
            <a:spLocks noChangeArrowheads="1"/>
          </p:cNvSpPr>
          <p:nvPr/>
        </p:nvSpPr>
        <p:spPr bwMode="auto">
          <a:xfrm>
            <a:off x="290513" y="871538"/>
            <a:ext cx="8510587" cy="514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 algn="just" defTabSz="762000">
              <a:buFont typeface="Wingdings" pitchFamily="2" charset="2"/>
              <a:buChar char="Ø"/>
            </a:pPr>
            <a:r>
              <a:rPr lang="en-US" sz="2400" b="0">
                <a:solidFill>
                  <a:srgbClr val="000066"/>
                </a:solidFill>
              </a:rPr>
              <a:t>Posttest analysis will include the following:</a:t>
            </a:r>
            <a:endParaRPr lang="ru-RU" sz="2400" b="0">
              <a:solidFill>
                <a:srgbClr val="000066"/>
              </a:solidFill>
            </a:endParaRPr>
          </a:p>
          <a:p>
            <a:pPr marL="457200" indent="-457200" algn="just" defTabSz="762000"/>
            <a:endParaRPr lang="ru-RU" sz="2000" b="0">
              <a:solidFill>
                <a:srgbClr val="000066"/>
              </a:solidFill>
            </a:endParaRPr>
          </a:p>
          <a:p>
            <a:pPr marL="457200" indent="-457200" algn="just" defTabSz="762000"/>
            <a:r>
              <a:rPr lang="en-US" sz="2000" b="0">
                <a:solidFill>
                  <a:srgbClr val="000066"/>
                </a:solidFill>
              </a:rPr>
              <a:t>Experimental file processing to determine</a:t>
            </a:r>
            <a:r>
              <a:rPr lang="ru-RU" sz="2000" b="0">
                <a:solidFill>
                  <a:srgbClr val="000066"/>
                </a:solidFill>
              </a:rPr>
              <a:t>:</a:t>
            </a: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Hydrogen release during oxidation</a:t>
            </a:r>
            <a:r>
              <a:rPr lang="ru-RU" sz="2000" b="0">
                <a:solidFill>
                  <a:srgbClr val="000066"/>
                </a:solidFill>
              </a:rPr>
              <a:t> </a:t>
            </a: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Steam spent on oxidation</a:t>
            </a:r>
            <a:endParaRPr lang="ru-RU" sz="2000" b="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Crust temperature condition at oxidation</a:t>
            </a:r>
            <a:r>
              <a:rPr lang="ru-RU" sz="2000" b="0">
                <a:solidFill>
                  <a:srgbClr val="000066"/>
                </a:solidFill>
              </a:rPr>
              <a:t> </a:t>
            </a:r>
          </a:p>
          <a:p>
            <a:pPr marL="457200" indent="-457200" algn="just" defTabSz="762000">
              <a:buFontTx/>
              <a:buChar char="-"/>
            </a:pPr>
            <a:endParaRPr lang="ru-RU" sz="2000" b="0">
              <a:solidFill>
                <a:srgbClr val="000066"/>
              </a:solidFill>
            </a:endParaRPr>
          </a:p>
          <a:p>
            <a:pPr marL="457200" indent="-457200" algn="just" defTabSz="762000"/>
            <a:r>
              <a:rPr lang="en-US" sz="2000" b="0">
                <a:solidFill>
                  <a:srgbClr val="000066"/>
                </a:solidFill>
              </a:rPr>
              <a:t>Physicochemical analysis to determine </a:t>
            </a:r>
            <a:r>
              <a:rPr lang="ru-RU" sz="2000" b="0">
                <a:solidFill>
                  <a:srgbClr val="000066"/>
                </a:solidFill>
              </a:rPr>
              <a:t>:</a:t>
            </a: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Final degree of melt oxidation</a:t>
            </a:r>
            <a:r>
              <a:rPr lang="ru-RU" sz="2000" b="0">
                <a:solidFill>
                  <a:srgbClr val="000066"/>
                </a:solidFill>
              </a:rPr>
              <a:t> (</a:t>
            </a:r>
            <a:r>
              <a:rPr lang="en-US" sz="2000" b="0">
                <a:solidFill>
                  <a:srgbClr val="000066"/>
                </a:solidFill>
              </a:rPr>
              <a:t>integral amount of spent</a:t>
            </a:r>
            <a:r>
              <a:rPr lang="ru-RU" sz="2000" b="0">
                <a:solidFill>
                  <a:srgbClr val="000066"/>
                </a:solidFill>
              </a:rPr>
              <a:t> </a:t>
            </a:r>
            <a:r>
              <a:rPr lang="en-US" sz="2000" b="0">
                <a:solidFill>
                  <a:srgbClr val="000066"/>
                </a:solidFill>
              </a:rPr>
              <a:t>Zr</a:t>
            </a:r>
            <a:r>
              <a:rPr lang="ru-RU" sz="2000" b="0">
                <a:solidFill>
                  <a:srgbClr val="000066"/>
                </a:solidFill>
              </a:rPr>
              <a:t>)</a:t>
            </a: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Final crust thickness</a:t>
            </a:r>
            <a:endParaRPr lang="ru-RU" sz="2000" b="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Char char="-"/>
            </a:pPr>
            <a:r>
              <a:rPr lang="en-US" sz="2000" b="0">
                <a:solidFill>
                  <a:srgbClr val="000066"/>
                </a:solidFill>
              </a:rPr>
              <a:t>Melt crust composition</a:t>
            </a:r>
            <a:endParaRPr lang="ru-RU" sz="2000" b="0">
              <a:solidFill>
                <a:srgbClr val="000066"/>
              </a:solidFill>
            </a:endParaRPr>
          </a:p>
          <a:p>
            <a:pPr marL="457200" indent="-457200" algn="just" defTabSz="762000">
              <a:buFontTx/>
              <a:buChar char="-"/>
            </a:pPr>
            <a:endParaRPr lang="ru-RU" sz="2000" b="0">
              <a:solidFill>
                <a:srgbClr val="000066"/>
              </a:solidFill>
            </a:endParaRPr>
          </a:p>
          <a:p>
            <a:pPr marL="457200" indent="-457200" defTabSz="762000">
              <a:buFont typeface="Wingdings" pitchFamily="2" charset="2"/>
              <a:buChar char="Ø"/>
            </a:pPr>
            <a:r>
              <a:rPr lang="en-US" sz="2400" b="0">
                <a:solidFill>
                  <a:srgbClr val="000066"/>
                </a:solidFill>
              </a:rPr>
              <a:t>Posttest analysis will be followed by:</a:t>
            </a:r>
            <a:endParaRPr lang="ru-RU" sz="2400" b="0">
              <a:solidFill>
                <a:srgbClr val="000066"/>
              </a:solidFill>
            </a:endParaRPr>
          </a:p>
          <a:p>
            <a:pPr marL="457200" indent="-457200" defTabSz="762000">
              <a:buFont typeface="Wingdings" pitchFamily="2" charset="2"/>
              <a:buChar char="§"/>
            </a:pPr>
            <a:endParaRPr lang="ru-RU" sz="2400" b="0">
              <a:solidFill>
                <a:srgbClr val="000066"/>
              </a:solidFill>
            </a:endParaRPr>
          </a:p>
          <a:p>
            <a:pPr marL="457200" indent="-457200" defTabSz="762000">
              <a:buFont typeface="Wingdings" pitchFamily="2" charset="2"/>
              <a:buNone/>
            </a:pPr>
            <a:r>
              <a:rPr lang="ru-RU" sz="2000" b="0">
                <a:solidFill>
                  <a:srgbClr val="000066"/>
                </a:solidFill>
              </a:rPr>
              <a:t>-     </a:t>
            </a:r>
            <a:r>
              <a:rPr lang="en-US" sz="2000" b="0">
                <a:solidFill>
                  <a:srgbClr val="000066"/>
                </a:solidFill>
              </a:rPr>
              <a:t>Direct numerical modeling of the </a:t>
            </a:r>
            <a:r>
              <a:rPr lang="ru-RU" sz="2000" b="0">
                <a:solidFill>
                  <a:srgbClr val="000066"/>
                </a:solidFill>
              </a:rPr>
              <a:t> </a:t>
            </a:r>
            <a:r>
              <a:rPr lang="en-US" sz="2000" b="0">
                <a:solidFill>
                  <a:srgbClr val="000066"/>
                </a:solidFill>
              </a:rPr>
              <a:t>molten pool temperature conditions</a:t>
            </a:r>
            <a:br>
              <a:rPr lang="en-US" sz="2000" b="0">
                <a:solidFill>
                  <a:srgbClr val="000066"/>
                </a:solidFill>
              </a:rPr>
            </a:br>
            <a:r>
              <a:rPr lang="en-US" sz="2000" b="0">
                <a:solidFill>
                  <a:srgbClr val="000066"/>
                </a:solidFill>
              </a:rPr>
              <a:t>and modeling of oxidic crust growth on the </a:t>
            </a:r>
            <a:r>
              <a:rPr lang="ru-RU" sz="2000" b="0">
                <a:solidFill>
                  <a:srgbClr val="000066"/>
                </a:solidFill>
              </a:rPr>
              <a:t> </a:t>
            </a:r>
            <a:r>
              <a:rPr lang="en-US" sz="2000" b="0">
                <a:solidFill>
                  <a:srgbClr val="000066"/>
                </a:solidFill>
              </a:rPr>
              <a:t>pool surface</a:t>
            </a:r>
            <a:endParaRPr lang="ru-RU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76C3A-10BC-42F7-B52A-B7AFD3A22D33}" type="slidenum">
              <a:rPr lang="en-GB"/>
              <a:pPr/>
              <a:t>8</a:t>
            </a:fld>
            <a:endParaRPr lang="en-GB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7525" y="234950"/>
            <a:ext cx="5168900" cy="906463"/>
          </a:xfrm>
        </p:spPr>
        <p:txBody>
          <a:bodyPr/>
          <a:lstStyle/>
          <a:p>
            <a:pPr defTabSz="835025"/>
            <a:r>
              <a:rPr lang="en-US" sz="3200">
                <a:effectLst/>
              </a:rPr>
              <a:t>Conclusions</a:t>
            </a:r>
            <a:endParaRPr lang="en-GB" sz="3200">
              <a:effectLst/>
            </a:endParaRPr>
          </a:p>
        </p:txBody>
      </p:sp>
      <p:sp>
        <p:nvSpPr>
          <p:cNvPr id="534531" name="Text Box 3"/>
          <p:cNvSpPr txBox="1">
            <a:spLocks noChangeArrowheads="1"/>
          </p:cNvSpPr>
          <p:nvPr/>
        </p:nvSpPr>
        <p:spPr bwMode="auto">
          <a:xfrm>
            <a:off x="1831975" y="1811338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400">
              <a:latin typeface="Arial" pitchFamily="34" charset="0"/>
            </a:endParaRPr>
          </a:p>
        </p:txBody>
      </p:sp>
      <p:sp>
        <p:nvSpPr>
          <p:cNvPr id="534532" name="Text Box 4"/>
          <p:cNvSpPr txBox="1">
            <a:spLocks noChangeArrowheads="1"/>
          </p:cNvSpPr>
          <p:nvPr/>
        </p:nvSpPr>
        <p:spPr bwMode="auto">
          <a:xfrm>
            <a:off x="914400" y="1609725"/>
            <a:ext cx="71723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b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Experimental procedure has been developed</a:t>
            </a:r>
            <a:endParaRPr lang="ru-RU" b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11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b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Gas-aerosol system has been assembled</a:t>
            </a:r>
            <a:endParaRPr lang="ru-RU" b="0">
              <a:solidFill>
                <a:srgbClr val="000066"/>
              </a:solidFill>
              <a:latin typeface="Arial" pitchFamily="34" charset="0"/>
            </a:endParaRPr>
          </a:p>
          <a:p>
            <a:pPr>
              <a:lnSpc>
                <a:spcPct val="11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ru-RU" b="0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New furnace design has minimum-possible</a:t>
            </a:r>
            <a:br>
              <a:rPr lang="en-US" b="0">
                <a:solidFill>
                  <a:srgbClr val="000066"/>
                </a:solidFill>
                <a:latin typeface="Arial" pitchFamily="34" charset="0"/>
              </a:rPr>
            </a:br>
            <a:r>
              <a:rPr lang="en-US" b="0">
                <a:solidFill>
                  <a:srgbClr val="000066"/>
                </a:solidFill>
                <a:latin typeface="Arial" pitchFamily="34" charset="0"/>
              </a:rPr>
              <a:t>   surface for uncontrolled steam condensation</a:t>
            </a:r>
            <a:endParaRPr lang="ru-RU" b="0">
              <a:solidFill>
                <a:srgbClr val="000066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12788</TotalTime>
  <Words>391</Words>
  <Application>Microsoft Office PowerPoint</Application>
  <PresentationFormat>Bildschirmpräsentation (4:3)</PresentationFormat>
  <Paragraphs>69</Paragraphs>
  <Slides>8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Times New Roman</vt:lpstr>
      <vt:lpstr>Arial</vt:lpstr>
      <vt:lpstr>Times New Roman CYR</vt:lpstr>
      <vt:lpstr>Arial Unicode MS</vt:lpstr>
      <vt:lpstr>Wingdings</vt:lpstr>
      <vt:lpstr>Оформление по умолчанию</vt:lpstr>
      <vt:lpstr>CorelDRAW 7.0 Graphic</vt:lpstr>
      <vt:lpstr>Interaction at molten corium  oxidation transients  Proposals on МСР-7 test</vt:lpstr>
      <vt:lpstr>  Contents </vt:lpstr>
      <vt:lpstr>PowerPoint-Präsentation</vt:lpstr>
      <vt:lpstr>PowerPoint-Präsentation</vt:lpstr>
      <vt:lpstr>PowerPoint-Präsentation</vt:lpstr>
      <vt:lpstr>Experimental procedure</vt:lpstr>
      <vt:lpstr>Posttest analysis</vt:lpstr>
      <vt:lpstr>Conclusions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MCP-7</dc:title>
  <dc:subject>4 METCORP Meeting</dc:subject>
  <dc:creator>Kruschinov E</dc:creator>
  <cp:lastModifiedBy>Peters, Ursula</cp:lastModifiedBy>
  <cp:revision>395</cp:revision>
  <cp:lastPrinted>2001-10-30T08:59:27Z</cp:lastPrinted>
  <dcterms:created xsi:type="dcterms:W3CDTF">1998-10-12T06:52:06Z</dcterms:created>
  <dcterms:modified xsi:type="dcterms:W3CDTF">2012-10-16T20:35:02Z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